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92" r:id="rId5"/>
    <p:sldId id="293" r:id="rId6"/>
    <p:sldId id="294" r:id="rId7"/>
    <p:sldId id="259" r:id="rId8"/>
    <p:sldId id="278" r:id="rId9"/>
    <p:sldId id="279" r:id="rId10"/>
    <p:sldId id="280" r:id="rId11"/>
    <p:sldId id="261" r:id="rId12"/>
    <p:sldId id="281" r:id="rId13"/>
    <p:sldId id="282" r:id="rId14"/>
    <p:sldId id="283" r:id="rId15"/>
    <p:sldId id="284" r:id="rId16"/>
    <p:sldId id="285" r:id="rId17"/>
    <p:sldId id="262" r:id="rId18"/>
    <p:sldId id="263" r:id="rId19"/>
    <p:sldId id="264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95" r:id="rId29"/>
    <p:sldId id="296" r:id="rId30"/>
    <p:sldId id="304" r:id="rId31"/>
    <p:sldId id="299" r:id="rId32"/>
    <p:sldId id="305" r:id="rId33"/>
    <p:sldId id="300" r:id="rId34"/>
    <p:sldId id="301" r:id="rId35"/>
    <p:sldId id="302" r:id="rId36"/>
    <p:sldId id="274" r:id="rId37"/>
    <p:sldId id="275" r:id="rId38"/>
    <p:sldId id="276" r:id="rId39"/>
    <p:sldId id="277" r:id="rId40"/>
    <p:sldId id="287" r:id="rId41"/>
    <p:sldId id="289" r:id="rId42"/>
    <p:sldId id="290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9B0A4-70DA-4D86-8D99-E519A2CA1FA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A4A37-A1D8-4BCB-9A78-3C08D51C7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16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96C1E89-17E5-45D2-8363-1328C02B069C}" type="slidenum">
              <a:rPr lang="en-US" altLang="en-US" sz="1200" b="0" baseline="0">
                <a:latin typeface="Times New Roman" pitchFamily="18" charset="0"/>
              </a:rPr>
              <a:pPr/>
              <a:t>5</a:t>
            </a:fld>
            <a:endParaRPr lang="en-US" altLang="en-US" sz="1200" b="0" baseline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ADDC691-6E3D-4DEE-886F-3C0EFFD836C0}" type="slidenum">
              <a:rPr lang="en-US" altLang="en-US" sz="1200" b="0" baseline="0">
                <a:latin typeface="Times New Roman" pitchFamily="18" charset="0"/>
              </a:rPr>
              <a:pPr/>
              <a:t>6</a:t>
            </a:fld>
            <a:endParaRPr lang="en-US" altLang="en-US" sz="1200" b="0" baseline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03A00FB-29F8-4516-A947-13CD66D3A016}" type="slidenum">
              <a:rPr lang="en-US" altLang="en-US" sz="1200" b="0" baseline="0">
                <a:latin typeface="Times New Roman" pitchFamily="18" charset="0"/>
              </a:rPr>
              <a:pPr/>
              <a:t>28</a:t>
            </a:fld>
            <a:endParaRPr lang="en-US" altLang="en-US" sz="1200" b="0" baseline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F2F0F6-BE06-4D1C-87C2-5AA73A3EE76F}" type="slidenum">
              <a:rPr lang="en-US" altLang="en-US" sz="1200" b="0" baseline="0">
                <a:latin typeface="Times New Roman" pitchFamily="18" charset="0"/>
              </a:rPr>
              <a:pPr/>
              <a:t>29</a:t>
            </a:fld>
            <a:endParaRPr lang="en-US" altLang="en-US" sz="1200" b="0" baseline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F2F0F6-BE06-4D1C-87C2-5AA73A3EE76F}" type="slidenum">
              <a:rPr lang="en-US" altLang="en-US" sz="1200" b="0" baseline="0">
                <a:latin typeface="Times New Roman" pitchFamily="18" charset="0"/>
              </a:rPr>
              <a:pPr/>
              <a:t>30</a:t>
            </a:fld>
            <a:endParaRPr lang="en-US" altLang="en-US" sz="1200" b="0" baseline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C15FD2A-9EA9-437C-8105-0C4B61216AF9}" type="slidenum">
              <a:rPr lang="en-US" altLang="en-US" sz="1200" b="0" baseline="0">
                <a:latin typeface="Times New Roman" pitchFamily="18" charset="0"/>
              </a:rPr>
              <a:pPr/>
              <a:t>31</a:t>
            </a:fld>
            <a:endParaRPr lang="en-US" altLang="en-US" sz="1200" b="0" baseline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200BD64-93E6-43AE-A145-212F28762B79}" type="slidenum">
              <a:rPr lang="en-US" altLang="en-US" sz="1200" b="0" baseline="0">
                <a:latin typeface="Times New Roman" pitchFamily="18" charset="0"/>
              </a:rPr>
              <a:pPr/>
              <a:t>33</a:t>
            </a:fld>
            <a:endParaRPr lang="en-US" altLang="en-US" sz="1200" b="0" baseline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593DFB-0D19-4BF8-BFF9-04663FE35972}" type="slidenum">
              <a:rPr lang="en-US" altLang="en-US" sz="1200" b="0" baseline="0">
                <a:latin typeface="Times New Roman" pitchFamily="18" charset="0"/>
              </a:rPr>
              <a:pPr/>
              <a:t>34</a:t>
            </a:fld>
            <a:endParaRPr lang="en-US" altLang="en-US" sz="1200" b="0" baseline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70FC1C4-B733-43CC-9AC4-6E605B30FB36}" type="slidenum">
              <a:rPr lang="en-US" altLang="en-US" sz="1200" b="0" baseline="0">
                <a:latin typeface="Times New Roman" pitchFamily="18" charset="0"/>
              </a:rPr>
              <a:pPr/>
              <a:t>35</a:t>
            </a:fld>
            <a:endParaRPr lang="en-US" altLang="en-US" sz="1200" b="0" baseline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689" y="363982"/>
            <a:ext cx="887862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26462"/>
            <a:ext cx="8072119" cy="3013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739" y="6628393"/>
            <a:ext cx="43497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394" y="1429385"/>
            <a:ext cx="4140200" cy="2173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9280">
              <a:lnSpc>
                <a:spcPct val="156300"/>
              </a:lnSpc>
              <a:spcBef>
                <a:spcPts val="100"/>
              </a:spcBef>
              <a:tabLst>
                <a:tab pos="2786380" algn="l"/>
              </a:tabLst>
            </a:pPr>
            <a:r>
              <a:rPr sz="4800" i="1" spc="-5" dirty="0" smtClean="0">
                <a:solidFill>
                  <a:srgbClr val="001F5F"/>
                </a:solidFill>
                <a:latin typeface="Times New Roman"/>
                <a:cs typeface="Times New Roman"/>
              </a:rPr>
              <a:t>Unicast</a:t>
            </a:r>
            <a:r>
              <a:rPr sz="4800" i="1" spc="-100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800" i="1" dirty="0">
                <a:solidFill>
                  <a:srgbClr val="001F5F"/>
                </a:solidFill>
                <a:latin typeface="Times New Roman"/>
                <a:cs typeface="Times New Roman"/>
              </a:rPr>
              <a:t>Routing</a:t>
            </a:r>
            <a:endParaRPr sz="4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609600"/>
            <a:ext cx="6348412" cy="738664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Distance Vector Routing</a:t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</a:rPr>
              <a:t>count-to-infinity problem</a:t>
            </a:r>
            <a:endParaRPr lang="en-US" altLang="en-US" sz="2400" dirty="0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350963" y="6081713"/>
            <a:ext cx="641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The count-to-infinity problem.</a:t>
            </a:r>
          </a:p>
        </p:txBody>
      </p:sp>
      <p:pic>
        <p:nvPicPr>
          <p:cNvPr id="21508" name="Picture 6" descr="5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2973388"/>
            <a:ext cx="692785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-14288" y="1595438"/>
            <a:ext cx="64150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 3" pitchFamily="18" charset="2"/>
              <a:buChar char=""/>
            </a:pP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Reacts rapidly to good news but leisurely to bad news</a:t>
            </a:r>
          </a:p>
        </p:txBody>
      </p:sp>
    </p:spTree>
    <p:extLst>
      <p:ext uri="{BB962C8B-B14F-4D97-AF65-F5344CB8AC3E}">
        <p14:creationId xmlns:p14="http://schemas.microsoft.com/office/powerpoint/2010/main" val="386131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99338"/>
            <a:ext cx="3797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Times New Roman"/>
                <a:cs typeface="Times New Roman"/>
              </a:rPr>
              <a:t>Link-State</a:t>
            </a:r>
            <a:r>
              <a:rPr sz="3600" i="0" spc="-20" dirty="0">
                <a:latin typeface="Times New Roman"/>
                <a:cs typeface="Times New Roman"/>
              </a:rPr>
              <a:t> </a:t>
            </a:r>
            <a:r>
              <a:rPr sz="3600" i="0" spc="-5" dirty="0">
                <a:latin typeface="Times New Roman"/>
                <a:cs typeface="Times New Roman"/>
              </a:rPr>
              <a:t>Routing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26462"/>
            <a:ext cx="776732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Times New Roman"/>
              <a:buChar char="-"/>
              <a:tabLst>
                <a:tab pos="469900" algn="l"/>
                <a:tab pos="470534" algn="l"/>
                <a:tab pos="1141730" algn="l"/>
                <a:tab pos="1936114" algn="l"/>
                <a:tab pos="3676650" algn="l"/>
                <a:tab pos="4545330" algn="l"/>
                <a:tab pos="5121910" algn="l"/>
                <a:tab pos="6011545" algn="l"/>
                <a:tab pos="727837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	cost	a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25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ted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5" dirty="0">
                <a:latin typeface="Times New Roman"/>
                <a:cs typeface="Times New Roman"/>
              </a:rPr>
              <a:t>ith</a:t>
            </a:r>
            <a:r>
              <a:rPr sz="2800" b="1" dirty="0">
                <a:latin typeface="Times New Roman"/>
                <a:cs typeface="Times New Roman"/>
              </a:rPr>
              <a:t>	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edge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fi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es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the  </a:t>
            </a:r>
            <a:r>
              <a:rPr sz="2800" b="1" dirty="0">
                <a:latin typeface="Times New Roman"/>
                <a:cs typeface="Times New Roman"/>
              </a:rPr>
              <a:t>state of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link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469900" marR="5715" indent="-457834">
              <a:lnSpc>
                <a:spcPct val="100000"/>
              </a:lnSpc>
              <a:buFont typeface="Times New Roman"/>
              <a:buChar char="-"/>
              <a:tabLst>
                <a:tab pos="469900" algn="l"/>
                <a:tab pos="470534" algn="l"/>
                <a:tab pos="1513840" algn="l"/>
                <a:tab pos="2358390" algn="l"/>
                <a:tab pos="3371850" algn="l"/>
                <a:tab pos="4277360" algn="l"/>
                <a:tab pos="4933950" algn="l"/>
                <a:tab pos="6553200" algn="l"/>
                <a:tab pos="70224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Li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k</a:t>
            </a:r>
            <a:r>
              <a:rPr sz="2800" b="1" spc="-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5" dirty="0">
                <a:latin typeface="Times New Roman"/>
                <a:cs typeface="Times New Roman"/>
              </a:rPr>
              <a:t>it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l</a:t>
            </a:r>
            <a:r>
              <a:rPr sz="2800" b="1" spc="1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w</a:t>
            </a:r>
            <a:r>
              <a:rPr sz="2800" b="1" spc="-5" dirty="0">
                <a:latin typeface="Times New Roman"/>
                <a:cs typeface="Times New Roman"/>
              </a:rPr>
              <a:t>er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efe</a:t>
            </a:r>
            <a:r>
              <a:rPr sz="2800" b="1" spc="-2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ed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to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li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k</a:t>
            </a:r>
            <a:r>
              <a:rPr sz="2800" b="1" spc="-5" dirty="0">
                <a:latin typeface="Times New Roman"/>
                <a:cs typeface="Times New Roman"/>
              </a:rPr>
              <a:t>s  </a:t>
            </a:r>
            <a:r>
              <a:rPr sz="2800" b="1" spc="-10" dirty="0">
                <a:latin typeface="Times New Roman"/>
                <a:cs typeface="Times New Roman"/>
              </a:rPr>
              <a:t>with </a:t>
            </a:r>
            <a:r>
              <a:rPr sz="2800" b="1" spc="-5" dirty="0">
                <a:latin typeface="Times New Roman"/>
                <a:cs typeface="Times New Roman"/>
              </a:rPr>
              <a:t>higher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costs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Font typeface="Times New Roman"/>
              <a:buChar char="-"/>
              <a:tabLst>
                <a:tab pos="469900" algn="l"/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if the cost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a link is </a:t>
            </a:r>
            <a:r>
              <a:rPr sz="2800" b="1" spc="-20" dirty="0">
                <a:latin typeface="Times New Roman"/>
                <a:cs typeface="Times New Roman"/>
              </a:rPr>
              <a:t>infinity, </a:t>
            </a:r>
            <a:r>
              <a:rPr sz="2800" b="1" spc="-5" dirty="0">
                <a:latin typeface="Times New Roman"/>
                <a:cs typeface="Times New Roman"/>
              </a:rPr>
              <a:t>it means that the  link </a:t>
            </a:r>
            <a:r>
              <a:rPr sz="2800" b="1" dirty="0">
                <a:latin typeface="Times New Roman"/>
                <a:cs typeface="Times New Roman"/>
              </a:rPr>
              <a:t>does </a:t>
            </a:r>
            <a:r>
              <a:rPr sz="2800" b="1" spc="-5" dirty="0">
                <a:latin typeface="Times New Roman"/>
                <a:cs typeface="Times New Roman"/>
              </a:rPr>
              <a:t>not exist or has been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broken.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89" y="363982"/>
            <a:ext cx="8878620" cy="369332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Link State Routing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327150"/>
            <a:ext cx="8678862" cy="258532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 smtClean="0"/>
              <a:t>Each router must do the following: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b="1" dirty="0" smtClean="0"/>
              <a:t>Discover its neighbors, learn their network address.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b="1" dirty="0" smtClean="0"/>
              <a:t>Measure the delay or cost to each of its neighbors.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b="1" dirty="0" smtClean="0"/>
              <a:t>Construct a packet telling all it has just learned.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b="1" dirty="0" smtClean="0"/>
              <a:t>Send this packet to all other routers.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b="1" dirty="0" smtClean="0"/>
              <a:t>Compute the shortest path to every other router.</a:t>
            </a:r>
          </a:p>
        </p:txBody>
      </p:sp>
    </p:spTree>
    <p:extLst>
      <p:ext uri="{BB962C8B-B14F-4D97-AF65-F5344CB8AC3E}">
        <p14:creationId xmlns:p14="http://schemas.microsoft.com/office/powerpoint/2010/main" val="64434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about the Neighbors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5741988"/>
            <a:ext cx="7402513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(a)</a:t>
            </a:r>
            <a:r>
              <a:rPr lang="en-US" altLang="en-US" smtClean="0"/>
              <a:t> Nine routers and a LAN. </a:t>
            </a:r>
            <a:r>
              <a:rPr lang="en-US" altLang="en-US" smtClean="0">
                <a:solidFill>
                  <a:schemeClr val="accent2"/>
                </a:solidFill>
              </a:rPr>
              <a:t>(b)</a:t>
            </a:r>
            <a:r>
              <a:rPr lang="en-US" altLang="en-US" smtClean="0"/>
              <a:t> A graph model of </a:t>
            </a:r>
            <a:r>
              <a:rPr lang="en-US" altLang="en-US" smtClean="0">
                <a:solidFill>
                  <a:schemeClr val="accent2"/>
                </a:solidFill>
              </a:rPr>
              <a:t>(a).</a:t>
            </a:r>
          </a:p>
        </p:txBody>
      </p:sp>
      <p:pic>
        <p:nvPicPr>
          <p:cNvPr id="23556" name="Picture 5" descr="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9550"/>
            <a:ext cx="713105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301625" y="1352550"/>
            <a:ext cx="700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Router sends an ECHO packet on each point to point line</a:t>
            </a:r>
          </a:p>
          <a:p>
            <a:pPr>
              <a:buFont typeface="Arial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Arial" pitchFamily="34" charset="0"/>
              </a:rPr>
              <a:t>The router on the other end replies back telling who it is</a:t>
            </a:r>
          </a:p>
        </p:txBody>
      </p:sp>
    </p:spTree>
    <p:extLst>
      <p:ext uri="{BB962C8B-B14F-4D97-AF65-F5344CB8AC3E}">
        <p14:creationId xmlns:p14="http://schemas.microsoft.com/office/powerpoint/2010/main" val="23043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Measuring Line Cost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112838" y="1398588"/>
            <a:ext cx="6348412" cy="1692771"/>
          </a:xfrm>
        </p:spPr>
        <p:txBody>
          <a:bodyPr/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en-US" sz="2200" dirty="0" smtClean="0"/>
              <a:t>Measure the round trip time of ECHO </a:t>
            </a:r>
            <a:r>
              <a:rPr lang="en-US" altLang="en-US" sz="2200" dirty="0" err="1" smtClean="0"/>
              <a:t>pkt</a:t>
            </a:r>
            <a:r>
              <a:rPr lang="en-US" altLang="en-US" sz="2200" dirty="0" smtClean="0"/>
              <a:t> and half of it can be taken as the estimate of delay </a:t>
            </a:r>
          </a:p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en-US" sz="2200" dirty="0" smtClean="0"/>
              <a:t>If load is taken into account timer starts when ECHO </a:t>
            </a:r>
            <a:r>
              <a:rPr lang="en-US" altLang="en-US" sz="2200" dirty="0" err="1" smtClean="0"/>
              <a:t>pkt</a:t>
            </a:r>
            <a:r>
              <a:rPr lang="en-US" altLang="en-US" sz="2200" dirty="0" smtClean="0"/>
              <a:t> is queued, else timer starts when ECHO </a:t>
            </a:r>
            <a:r>
              <a:rPr lang="en-US" altLang="en-US" sz="2200" dirty="0" err="1" smtClean="0"/>
              <a:t>pkt</a:t>
            </a:r>
            <a:r>
              <a:rPr lang="en-US" altLang="en-US" sz="2200" dirty="0" smtClean="0"/>
              <a:t> reaches front of queue</a:t>
            </a:r>
          </a:p>
        </p:txBody>
      </p:sp>
      <p:pic>
        <p:nvPicPr>
          <p:cNvPr id="24580" name="Picture 5" descr="5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805238"/>
            <a:ext cx="45561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2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Building Link State Packets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252538" y="6296025"/>
            <a:ext cx="7488237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(a) A subnet.  (b) The link state packets for this subnet.</a:t>
            </a:r>
          </a:p>
        </p:txBody>
      </p:sp>
      <p:pic>
        <p:nvPicPr>
          <p:cNvPr id="25604" name="Picture 5" descr="5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3649663"/>
            <a:ext cx="8231188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250" y="990600"/>
            <a:ext cx="805338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Packet starts with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Identity of sender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Sequence number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List of </a:t>
            </a:r>
            <a:r>
              <a:rPr lang="en-US" sz="2200" dirty="0" err="1"/>
              <a:t>neighbours</a:t>
            </a:r>
            <a:r>
              <a:rPr lang="en-US" sz="2200" dirty="0"/>
              <a:t>, for each neighbor delay to that neighbor is given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Pkts</a:t>
            </a:r>
            <a:r>
              <a:rPr lang="en-US" sz="2200" dirty="0"/>
              <a:t> are build periodically or when a significant event occurs</a:t>
            </a:r>
          </a:p>
          <a:p>
            <a:pPr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06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96838"/>
            <a:ext cx="6348412" cy="1320800"/>
          </a:xfrm>
        </p:spPr>
        <p:txBody>
          <a:bodyPr/>
          <a:lstStyle/>
          <a:p>
            <a:pPr eaLnBrk="1" hangingPunct="1"/>
            <a:r>
              <a:rPr lang="en-US" altLang="en-US" smtClean="0"/>
              <a:t>Distributing the Link State Packets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001000" cy="3046988"/>
          </a:xfrm>
        </p:spPr>
        <p:txBody>
          <a:bodyPr/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en-US" sz="2200" dirty="0" smtClean="0"/>
              <a:t>Use Flooding to distribute link state packets</a:t>
            </a:r>
          </a:p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en-US" sz="2200" dirty="0" smtClean="0"/>
              <a:t>Each </a:t>
            </a:r>
            <a:r>
              <a:rPr lang="en-US" altLang="en-US" sz="2200" dirty="0" err="1" smtClean="0"/>
              <a:t>pkt</a:t>
            </a:r>
            <a:r>
              <a:rPr lang="en-US" altLang="en-US" sz="2200" dirty="0" smtClean="0"/>
              <a:t> contains </a:t>
            </a:r>
            <a:r>
              <a:rPr lang="en-US" altLang="en-US" sz="2200" dirty="0" err="1" smtClean="0"/>
              <a:t>seq</a:t>
            </a:r>
            <a:r>
              <a:rPr lang="en-US" altLang="en-US" sz="2200" dirty="0" smtClean="0"/>
              <a:t> number that is incremented for each new </a:t>
            </a:r>
            <a:r>
              <a:rPr lang="en-US" altLang="en-US" sz="2200" dirty="0" err="1" smtClean="0"/>
              <a:t>pkt</a:t>
            </a:r>
            <a:r>
              <a:rPr lang="en-US" altLang="en-US" sz="2200" dirty="0" smtClean="0"/>
              <a:t> that is sent</a:t>
            </a:r>
          </a:p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en-US" sz="2200" dirty="0" smtClean="0"/>
              <a:t>Problems that can arise:</a:t>
            </a:r>
          </a:p>
          <a:p>
            <a:pPr marL="742950" lvl="1" indent="-285750" eaLnBrk="1" hangingPunct="1">
              <a:buFont typeface="Arial" pitchFamily="34" charset="0"/>
              <a:buChar char="•"/>
            </a:pPr>
            <a:r>
              <a:rPr lang="en-US" altLang="en-US" sz="2200" dirty="0" smtClean="0"/>
              <a:t>If </a:t>
            </a:r>
            <a:r>
              <a:rPr lang="en-US" altLang="en-US" sz="2200" dirty="0" err="1" smtClean="0"/>
              <a:t>seq</a:t>
            </a:r>
            <a:r>
              <a:rPr lang="en-US" altLang="en-US" sz="2200" dirty="0" smtClean="0"/>
              <a:t> number wrap around it will create confusion</a:t>
            </a:r>
          </a:p>
          <a:p>
            <a:pPr marL="742950" lvl="1" indent="-285750" eaLnBrk="1" hangingPunct="1">
              <a:buFont typeface="Arial" pitchFamily="34" charset="0"/>
              <a:buChar char="•"/>
            </a:pPr>
            <a:r>
              <a:rPr lang="en-US" altLang="en-US" sz="2200" dirty="0" smtClean="0"/>
              <a:t>If a router crashes it will lose track of sequence numbers, it will restart at 0</a:t>
            </a:r>
          </a:p>
          <a:p>
            <a:pPr marL="742950" lvl="1" indent="-285750" eaLnBrk="1" hangingPunct="1">
              <a:buFont typeface="Arial" pitchFamily="34" charset="0"/>
              <a:buChar char="•"/>
            </a:pPr>
            <a:r>
              <a:rPr lang="en-US" altLang="en-US" sz="2200" dirty="0" smtClean="0"/>
              <a:t>If a sequence number is corrupted, it will reject valid packets</a:t>
            </a:r>
          </a:p>
          <a:p>
            <a:pPr marL="285750" indent="-285750" algn="ctr" eaLnBrk="1" hangingPunct="1">
              <a:buFont typeface="Arial" pitchFamily="34" charset="0"/>
              <a:buChar char="•"/>
            </a:pPr>
            <a:endParaRPr lang="en-US" altLang="en-US" sz="2200" dirty="0" smtClean="0"/>
          </a:p>
        </p:txBody>
      </p:sp>
      <p:pic>
        <p:nvPicPr>
          <p:cNvPr id="26628" name="Picture 5" descr="5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48200"/>
            <a:ext cx="606425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41910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The packet buffer for router </a:t>
            </a:r>
            <a:r>
              <a:rPr lang="en-US" altLang="en-US" dirty="0" smtClean="0"/>
              <a:t>B</a:t>
            </a:r>
            <a:endParaRPr lang="en-US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4858760"/>
            <a:ext cx="28479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4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08684"/>
            <a:ext cx="6542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dirty="0">
                <a:latin typeface="Times New Roman"/>
                <a:cs typeface="Times New Roman"/>
              </a:rPr>
              <a:t>UNICAST ROUTING</a:t>
            </a:r>
            <a:r>
              <a:rPr sz="3200" i="0" spc="-135" dirty="0">
                <a:latin typeface="Times New Roman"/>
                <a:cs typeface="Times New Roman"/>
              </a:rPr>
              <a:t> </a:t>
            </a:r>
            <a:r>
              <a:rPr sz="3200" i="0" spc="-5" dirty="0">
                <a:latin typeface="Times New Roman"/>
                <a:cs typeface="Times New Roman"/>
              </a:rPr>
              <a:t>PROTOCOLS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679905"/>
            <a:ext cx="8300084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Times New Roman"/>
                <a:cs typeface="Times New Roman"/>
              </a:rPr>
              <a:t>three </a:t>
            </a:r>
            <a:r>
              <a:rPr sz="2800" b="1" spc="-5" dirty="0">
                <a:latin typeface="Times New Roman"/>
                <a:cs typeface="Times New Roman"/>
              </a:rPr>
              <a:t>common </a:t>
            </a:r>
            <a:r>
              <a:rPr sz="2800" b="1" spc="-10" dirty="0">
                <a:latin typeface="Times New Roman"/>
                <a:cs typeface="Times New Roman"/>
              </a:rPr>
              <a:t>protocols </a:t>
            </a:r>
            <a:r>
              <a:rPr sz="2800" b="1" spc="-5" dirty="0">
                <a:latin typeface="Times New Roman"/>
                <a:cs typeface="Times New Roman"/>
              </a:rPr>
              <a:t>used in the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Internet: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Times New Roman"/>
              <a:buChar char="-"/>
              <a:tabLst>
                <a:tab pos="469265" algn="l"/>
                <a:tab pos="469900" algn="l"/>
                <a:tab pos="3821429" algn="l"/>
              </a:tabLst>
            </a:pPr>
            <a:r>
              <a:rPr sz="2800" b="1" dirty="0">
                <a:latin typeface="Times New Roman"/>
                <a:cs typeface="Times New Roman"/>
              </a:rPr>
              <a:t>Routing</a:t>
            </a:r>
            <a:r>
              <a:rPr sz="2800" b="1" spc="3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Information	</a:t>
            </a:r>
            <a:r>
              <a:rPr sz="2800" b="1" spc="-10" dirty="0">
                <a:latin typeface="Times New Roman"/>
                <a:cs typeface="Times New Roman"/>
              </a:rPr>
              <a:t>Protocol </a:t>
            </a:r>
            <a:r>
              <a:rPr sz="2800" b="1" dirty="0">
                <a:latin typeface="Times New Roman"/>
                <a:cs typeface="Times New Roman"/>
              </a:rPr>
              <a:t>(RIP), based on the  </a:t>
            </a:r>
            <a:r>
              <a:rPr sz="2800" b="1" spc="-5" dirty="0">
                <a:latin typeface="Times New Roman"/>
                <a:cs typeface="Times New Roman"/>
              </a:rPr>
              <a:t>distance-vector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469900" marR="6350" indent="-457200">
              <a:lnSpc>
                <a:spcPct val="100000"/>
              </a:lnSpc>
              <a:buFont typeface="Times New Roman"/>
              <a:buChar char="-"/>
              <a:tabLst>
                <a:tab pos="469265" algn="l"/>
                <a:tab pos="469900" algn="l"/>
                <a:tab pos="1487805" algn="l"/>
                <a:tab pos="2941955" algn="l"/>
                <a:tab pos="3844290" algn="l"/>
                <a:tab pos="4761865" algn="l"/>
                <a:tab pos="6186805" algn="l"/>
                <a:tab pos="7246620" algn="l"/>
                <a:tab pos="78105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Open	S</a:t>
            </a:r>
            <a:r>
              <a:rPr sz="2800" b="1" spc="10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ortest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th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First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(</a:t>
            </a:r>
            <a:r>
              <a:rPr sz="2800" b="1" spc="-5" dirty="0">
                <a:latin typeface="Times New Roman"/>
                <a:cs typeface="Times New Roman"/>
              </a:rPr>
              <a:t>OS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F),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ed</a:t>
            </a:r>
            <a:r>
              <a:rPr sz="2800" b="1" dirty="0">
                <a:latin typeface="Times New Roman"/>
                <a:cs typeface="Times New Roman"/>
              </a:rPr>
              <a:t>	o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he  link-state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469900" marR="5715" indent="-457200">
              <a:lnSpc>
                <a:spcPct val="100000"/>
              </a:lnSpc>
              <a:buFont typeface="Times New Roman"/>
              <a:buChar char="-"/>
              <a:tabLst>
                <a:tab pos="469265" algn="l"/>
                <a:tab pos="469900" algn="l"/>
                <a:tab pos="1771014" algn="l"/>
                <a:tab pos="3336925" algn="l"/>
                <a:tab pos="4836795" algn="l"/>
                <a:tab pos="6118225" algn="l"/>
                <a:tab pos="7211695" algn="l"/>
                <a:tab pos="78105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Border	Gat</a:t>
            </a:r>
            <a:r>
              <a:rPr sz="2800" b="1" spc="5" dirty="0">
                <a:latin typeface="Times New Roman"/>
                <a:cs typeface="Times New Roman"/>
              </a:rPr>
              <a:t>e</a:t>
            </a:r>
            <a:r>
              <a:rPr sz="2800" b="1" spc="-20" dirty="0">
                <a:latin typeface="Times New Roman"/>
                <a:cs typeface="Times New Roman"/>
              </a:rPr>
              <a:t>w</a:t>
            </a:r>
            <a:r>
              <a:rPr sz="2800" b="1" spc="-5" dirty="0">
                <a:latin typeface="Times New Roman"/>
                <a:cs typeface="Times New Roman"/>
              </a:rPr>
              <a:t>ay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6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ocol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(B</a:t>
            </a:r>
            <a:r>
              <a:rPr sz="2800" b="1" dirty="0">
                <a:latin typeface="Times New Roman"/>
                <a:cs typeface="Times New Roman"/>
              </a:rPr>
              <a:t>G</a:t>
            </a:r>
            <a:r>
              <a:rPr sz="2800" b="1" spc="-5" dirty="0">
                <a:latin typeface="Times New Roman"/>
                <a:cs typeface="Times New Roman"/>
              </a:rPr>
              <a:t>P),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b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sed</a:t>
            </a:r>
            <a:r>
              <a:rPr sz="2800" b="1" dirty="0">
                <a:latin typeface="Times New Roman"/>
                <a:cs typeface="Times New Roman"/>
              </a:rPr>
              <a:t>	o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10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e  path-vector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63702"/>
            <a:ext cx="2129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Internet</a:t>
            </a:r>
            <a:r>
              <a:rPr spc="-95" dirty="0"/>
              <a:t> </a:t>
            </a:r>
            <a:r>
              <a:rPr dirty="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143000"/>
            <a:ext cx="7510272" cy="444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/>
          <p:cNvSpPr/>
          <p:nvPr/>
        </p:nvSpPr>
        <p:spPr>
          <a:xfrm>
            <a:off x="3202140" y="184089"/>
            <a:ext cx="2617800" cy="1580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1140" y="808736"/>
            <a:ext cx="2212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Hop counts in</a:t>
            </a:r>
            <a:r>
              <a:rPr sz="2000" b="1" i="1" spc="-1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RIP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1752600"/>
            <a:ext cx="8717280" cy="3583940"/>
            <a:chOff x="152400" y="1752600"/>
            <a:chExt cx="8717280" cy="3583940"/>
          </a:xfrm>
        </p:grpSpPr>
        <p:sp>
          <p:nvSpPr>
            <p:cNvPr id="4" name="object 4"/>
            <p:cNvSpPr/>
            <p:nvPr/>
          </p:nvSpPr>
          <p:spPr>
            <a:xfrm>
              <a:off x="152400" y="1752600"/>
              <a:ext cx="8717280" cy="1412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571" y="3249094"/>
              <a:ext cx="5915660" cy="2040889"/>
            </a:xfrm>
            <a:custGeom>
              <a:avLst/>
              <a:gdLst/>
              <a:ahLst/>
              <a:cxnLst/>
              <a:rect l="l" t="t" r="r" b="b"/>
              <a:pathLst>
                <a:path w="5915659" h="2040889">
                  <a:moveTo>
                    <a:pt x="0" y="0"/>
                  </a:moveTo>
                  <a:lnTo>
                    <a:pt x="0" y="2040686"/>
                  </a:lnTo>
                  <a:lnTo>
                    <a:pt x="5915391" y="2040686"/>
                  </a:lnTo>
                  <a:lnTo>
                    <a:pt x="5915391" y="1630835"/>
                  </a:lnTo>
                </a:path>
              </a:pathLst>
            </a:custGeom>
            <a:ln w="90691">
              <a:solidFill>
                <a:srgbClr val="EC1C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91404" y="4648262"/>
              <a:ext cx="211454" cy="327025"/>
            </a:xfrm>
            <a:custGeom>
              <a:avLst/>
              <a:gdLst/>
              <a:ahLst/>
              <a:cxnLst/>
              <a:rect l="l" t="t" r="r" b="b"/>
              <a:pathLst>
                <a:path w="211454" h="327025">
                  <a:moveTo>
                    <a:pt x="105558" y="0"/>
                  </a:moveTo>
                  <a:lnTo>
                    <a:pt x="94900" y="48338"/>
                  </a:lnTo>
                  <a:lnTo>
                    <a:pt x="82358" y="98277"/>
                  </a:lnTo>
                  <a:lnTo>
                    <a:pt x="68178" y="148519"/>
                  </a:lnTo>
                  <a:lnTo>
                    <a:pt x="52607" y="197764"/>
                  </a:lnTo>
                  <a:lnTo>
                    <a:pt x="35889" y="244716"/>
                  </a:lnTo>
                  <a:lnTo>
                    <a:pt x="18272" y="288076"/>
                  </a:lnTo>
                  <a:lnTo>
                    <a:pt x="0" y="326547"/>
                  </a:lnTo>
                  <a:lnTo>
                    <a:pt x="105558" y="261244"/>
                  </a:lnTo>
                  <a:lnTo>
                    <a:pt x="211000" y="326547"/>
                  </a:lnTo>
                  <a:lnTo>
                    <a:pt x="193287" y="288076"/>
                  </a:lnTo>
                  <a:lnTo>
                    <a:pt x="175901" y="244716"/>
                  </a:lnTo>
                  <a:lnTo>
                    <a:pt x="159176" y="197764"/>
                  </a:lnTo>
                  <a:lnTo>
                    <a:pt x="143445" y="148519"/>
                  </a:lnTo>
                  <a:lnTo>
                    <a:pt x="129043" y="98277"/>
                  </a:lnTo>
                  <a:lnTo>
                    <a:pt x="116303" y="48338"/>
                  </a:lnTo>
                  <a:lnTo>
                    <a:pt x="105558" y="0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5365" y="3202989"/>
              <a:ext cx="3637279" cy="1099820"/>
            </a:xfrm>
            <a:custGeom>
              <a:avLst/>
              <a:gdLst/>
              <a:ahLst/>
              <a:cxnLst/>
              <a:rect l="l" t="t" r="r" b="b"/>
              <a:pathLst>
                <a:path w="3637279" h="1099820">
                  <a:moveTo>
                    <a:pt x="0" y="0"/>
                  </a:moveTo>
                  <a:lnTo>
                    <a:pt x="0" y="1099285"/>
                  </a:lnTo>
                  <a:lnTo>
                    <a:pt x="3636799" y="1099285"/>
                  </a:lnTo>
                  <a:lnTo>
                    <a:pt x="3636799" y="741297"/>
                  </a:lnTo>
                </a:path>
              </a:pathLst>
            </a:custGeom>
            <a:ln w="79665">
              <a:solidFill>
                <a:srgbClr val="EC1C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85242" y="3746124"/>
              <a:ext cx="213995" cy="280670"/>
            </a:xfrm>
            <a:custGeom>
              <a:avLst/>
              <a:gdLst/>
              <a:ahLst/>
              <a:cxnLst/>
              <a:rect l="l" t="t" r="r" b="b"/>
              <a:pathLst>
                <a:path w="213995" h="280670">
                  <a:moveTo>
                    <a:pt x="106922" y="0"/>
                  </a:moveTo>
                  <a:lnTo>
                    <a:pt x="94093" y="48145"/>
                  </a:lnTo>
                  <a:lnTo>
                    <a:pt x="78753" y="98512"/>
                  </a:lnTo>
                  <a:lnTo>
                    <a:pt x="61289" y="149021"/>
                  </a:lnTo>
                  <a:lnTo>
                    <a:pt x="42085" y="197595"/>
                  </a:lnTo>
                  <a:lnTo>
                    <a:pt x="21526" y="242157"/>
                  </a:lnTo>
                  <a:lnTo>
                    <a:pt x="0" y="280629"/>
                  </a:lnTo>
                  <a:lnTo>
                    <a:pt x="106922" y="223951"/>
                  </a:lnTo>
                  <a:lnTo>
                    <a:pt x="213904" y="280629"/>
                  </a:lnTo>
                  <a:lnTo>
                    <a:pt x="193044" y="242157"/>
                  </a:lnTo>
                  <a:lnTo>
                    <a:pt x="172884" y="197595"/>
                  </a:lnTo>
                  <a:lnTo>
                    <a:pt x="153808" y="149021"/>
                  </a:lnTo>
                  <a:lnTo>
                    <a:pt x="136200" y="98512"/>
                  </a:lnTo>
                  <a:lnTo>
                    <a:pt x="120443" y="48145"/>
                  </a:lnTo>
                  <a:lnTo>
                    <a:pt x="106922" y="0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38600" y="3195315"/>
            <a:ext cx="3866515" cy="17889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2400" spc="-220" dirty="0">
                <a:latin typeface="Times New Roman"/>
                <a:cs typeface="Times New Roman"/>
              </a:rPr>
              <a:t>1 </a:t>
            </a:r>
            <a:r>
              <a:rPr sz="2400" spc="-229" dirty="0">
                <a:latin typeface="Times New Roman"/>
                <a:cs typeface="Times New Roman"/>
              </a:rPr>
              <a:t>hop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(N4)</a:t>
            </a:r>
            <a:endParaRPr sz="2400" dirty="0">
              <a:latin typeface="Times New Roman"/>
              <a:cs typeface="Times New Roman"/>
            </a:endParaRPr>
          </a:p>
          <a:p>
            <a:pPr marL="1597660">
              <a:lnSpc>
                <a:spcPct val="100000"/>
              </a:lnSpc>
              <a:spcBef>
                <a:spcPts val="2285"/>
              </a:spcBef>
            </a:pPr>
            <a:r>
              <a:rPr sz="2400" spc="-415" dirty="0" smtClean="0">
                <a:latin typeface="Times New Roman"/>
                <a:cs typeface="Times New Roman"/>
              </a:rPr>
              <a:t>2</a:t>
            </a:r>
            <a:r>
              <a:rPr lang="en-US" sz="2400" spc="-415" dirty="0" smtClean="0">
                <a:latin typeface="Times New Roman"/>
                <a:cs typeface="Times New Roman"/>
              </a:rPr>
              <a:t>  </a:t>
            </a:r>
            <a:r>
              <a:rPr sz="2400" spc="-415" dirty="0" smtClean="0">
                <a:latin typeface="Times New Roman"/>
                <a:cs typeface="Times New Roman"/>
              </a:rPr>
              <a:t> </a:t>
            </a:r>
            <a:r>
              <a:rPr lang="en-IN" sz="2400" spc="-395" dirty="0" smtClean="0">
                <a:latin typeface="Times New Roman"/>
                <a:cs typeface="Times New Roman"/>
              </a:rPr>
              <a:t>H</a:t>
            </a:r>
            <a:r>
              <a:rPr lang="en-US" sz="2400" spc="-395" dirty="0" smtClean="0">
                <a:latin typeface="Times New Roman"/>
                <a:cs typeface="Times New Roman"/>
              </a:rPr>
              <a:t>  </a:t>
            </a:r>
            <a:r>
              <a:rPr sz="2400" spc="-395" dirty="0" smtClean="0">
                <a:latin typeface="Times New Roman"/>
                <a:cs typeface="Times New Roman"/>
              </a:rPr>
              <a:t>o</a:t>
            </a:r>
            <a:r>
              <a:rPr lang="en-US" sz="2400" spc="-395" dirty="0" smtClean="0">
                <a:latin typeface="Times New Roman"/>
                <a:cs typeface="Times New Roman"/>
              </a:rPr>
              <a:t>  </a:t>
            </a:r>
            <a:r>
              <a:rPr sz="2400" spc="-395" dirty="0" smtClean="0">
                <a:latin typeface="Times New Roman"/>
                <a:cs typeface="Times New Roman"/>
              </a:rPr>
              <a:t>p</a:t>
            </a:r>
            <a:r>
              <a:rPr lang="en-US" sz="2400" spc="-395" dirty="0" smtClean="0">
                <a:latin typeface="Times New Roman"/>
                <a:cs typeface="Times New Roman"/>
              </a:rPr>
              <a:t>  </a:t>
            </a:r>
            <a:r>
              <a:rPr sz="2400" spc="-395" dirty="0" smtClean="0">
                <a:latin typeface="Times New Roman"/>
                <a:cs typeface="Times New Roman"/>
              </a:rPr>
              <a:t>s</a:t>
            </a:r>
            <a:r>
              <a:rPr lang="en-US" sz="2400" spc="-395" dirty="0" smtClean="0">
                <a:latin typeface="Times New Roman"/>
                <a:cs typeface="Times New Roman"/>
              </a:rPr>
              <a:t> </a:t>
            </a:r>
            <a:r>
              <a:rPr sz="2400" spc="-395" dirty="0" smtClean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Times New Roman"/>
                <a:cs typeface="Times New Roman"/>
              </a:rPr>
              <a:t>(</a:t>
            </a:r>
            <a:r>
              <a:rPr sz="2400" spc="-375" dirty="0" smtClean="0">
                <a:latin typeface="Times New Roman"/>
                <a:cs typeface="Times New Roman"/>
              </a:rPr>
              <a:t>N</a:t>
            </a:r>
            <a:r>
              <a:rPr lang="en-US" sz="2400" spc="-375" dirty="0" smtClean="0">
                <a:latin typeface="Times New Roman"/>
                <a:cs typeface="Times New Roman"/>
              </a:rPr>
              <a:t> </a:t>
            </a:r>
            <a:r>
              <a:rPr sz="2400" spc="-375" dirty="0" smtClean="0">
                <a:latin typeface="Times New Roman"/>
                <a:cs typeface="Times New Roman"/>
              </a:rPr>
              <a:t>3</a:t>
            </a:r>
            <a:r>
              <a:rPr lang="en-US" sz="2400" spc="-375" dirty="0" smtClean="0">
                <a:latin typeface="Times New Roman"/>
                <a:cs typeface="Times New Roman"/>
              </a:rPr>
              <a:t>  </a:t>
            </a:r>
            <a:r>
              <a:rPr sz="2400" spc="-375" dirty="0" smtClean="0">
                <a:latin typeface="Times New Roman"/>
                <a:cs typeface="Times New Roman"/>
              </a:rPr>
              <a:t>,</a:t>
            </a:r>
            <a:r>
              <a:rPr sz="2400" spc="-340" dirty="0" smtClean="0">
                <a:latin typeface="Times New Roman"/>
                <a:cs typeface="Times New Roman"/>
              </a:rPr>
              <a:t> </a:t>
            </a:r>
            <a:r>
              <a:rPr sz="2400" spc="-434" dirty="0" smtClean="0">
                <a:latin typeface="Times New Roman"/>
                <a:cs typeface="Times New Roman"/>
              </a:rPr>
              <a:t>N</a:t>
            </a:r>
            <a:r>
              <a:rPr lang="en-US" sz="2400" spc="-434" dirty="0" smtClean="0">
                <a:latin typeface="Times New Roman"/>
                <a:cs typeface="Times New Roman"/>
              </a:rPr>
              <a:t>  </a:t>
            </a:r>
            <a:r>
              <a:rPr sz="2400" spc="-434" dirty="0" smtClean="0">
                <a:latin typeface="Times New Roman"/>
                <a:cs typeface="Times New Roman"/>
              </a:rPr>
              <a:t>4</a:t>
            </a:r>
            <a:r>
              <a:rPr sz="2400" spc="-434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spc="-625" dirty="0" smtClean="0">
                <a:latin typeface="Times New Roman"/>
                <a:cs typeface="Times New Roman"/>
              </a:rPr>
              <a:t>3                </a:t>
            </a:r>
            <a:endParaRPr lang="en-US" sz="2400" spc="-655" dirty="0" smtClean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35246" y="3100791"/>
            <a:ext cx="1467485" cy="548005"/>
            <a:chOff x="6535246" y="3100791"/>
            <a:chExt cx="1467485" cy="548005"/>
          </a:xfrm>
        </p:grpSpPr>
        <p:sp>
          <p:nvSpPr>
            <p:cNvPr id="11" name="object 11"/>
            <p:cNvSpPr/>
            <p:nvPr/>
          </p:nvSpPr>
          <p:spPr>
            <a:xfrm>
              <a:off x="6572335" y="3195315"/>
              <a:ext cx="1315720" cy="415925"/>
            </a:xfrm>
            <a:custGeom>
              <a:avLst/>
              <a:gdLst/>
              <a:ahLst/>
              <a:cxnLst/>
              <a:rect l="l" t="t" r="r" b="b"/>
              <a:pathLst>
                <a:path w="1315720" h="415925">
                  <a:moveTo>
                    <a:pt x="0" y="0"/>
                  </a:moveTo>
                  <a:lnTo>
                    <a:pt x="0" y="415816"/>
                  </a:lnTo>
                  <a:lnTo>
                    <a:pt x="1315573" y="415816"/>
                  </a:lnTo>
                  <a:lnTo>
                    <a:pt x="1315573" y="89852"/>
                  </a:lnTo>
                </a:path>
              </a:pathLst>
            </a:custGeom>
            <a:ln w="73731">
              <a:solidFill>
                <a:srgbClr val="EC1C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3043" y="3100791"/>
              <a:ext cx="229870" cy="260350"/>
            </a:xfrm>
            <a:custGeom>
              <a:avLst/>
              <a:gdLst/>
              <a:ahLst/>
              <a:cxnLst/>
              <a:rect l="l" t="t" r="r" b="b"/>
              <a:pathLst>
                <a:path w="229870" h="260350">
                  <a:moveTo>
                    <a:pt x="114866" y="0"/>
                  </a:moveTo>
                  <a:lnTo>
                    <a:pt x="100321" y="44978"/>
                  </a:lnTo>
                  <a:lnTo>
                    <a:pt x="83378" y="91484"/>
                  </a:lnTo>
                  <a:lnTo>
                    <a:pt x="64457" y="137870"/>
                  </a:lnTo>
                  <a:lnTo>
                    <a:pt x="43975" y="182489"/>
                  </a:lnTo>
                  <a:lnTo>
                    <a:pt x="22350" y="223694"/>
                  </a:lnTo>
                  <a:lnTo>
                    <a:pt x="0" y="259836"/>
                  </a:lnTo>
                  <a:lnTo>
                    <a:pt x="114866" y="207915"/>
                  </a:lnTo>
                  <a:lnTo>
                    <a:pt x="229669" y="259836"/>
                  </a:lnTo>
                  <a:lnTo>
                    <a:pt x="206552" y="223694"/>
                  </a:lnTo>
                  <a:lnTo>
                    <a:pt x="184468" y="182489"/>
                  </a:lnTo>
                  <a:lnTo>
                    <a:pt x="163838" y="137870"/>
                  </a:lnTo>
                  <a:lnTo>
                    <a:pt x="145081" y="91484"/>
                  </a:lnTo>
                  <a:lnTo>
                    <a:pt x="128617" y="44978"/>
                  </a:lnTo>
                  <a:lnTo>
                    <a:pt x="114866" y="0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4" name="TextBox 13"/>
          <p:cNvSpPr txBox="1"/>
          <p:nvPr/>
        </p:nvSpPr>
        <p:spPr>
          <a:xfrm>
            <a:off x="4038600" y="4648262"/>
            <a:ext cx="203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Hops (N2, N3, N4)</a:t>
            </a:r>
            <a:endParaRPr lang="en-IN" dirty="0"/>
          </a:p>
        </p:txBody>
      </p:sp>
      <p:sp>
        <p:nvSpPr>
          <p:cNvPr id="15" name="object 3"/>
          <p:cNvSpPr/>
          <p:nvPr/>
        </p:nvSpPr>
        <p:spPr>
          <a:xfrm>
            <a:off x="231140" y="4302809"/>
            <a:ext cx="3003804" cy="2284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/>
          <p:cNvSpPr/>
          <p:nvPr/>
        </p:nvSpPr>
        <p:spPr>
          <a:xfrm>
            <a:off x="6139406" y="4571498"/>
            <a:ext cx="3003804" cy="22865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213" y="381000"/>
            <a:ext cx="2577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Times New Roman"/>
                <a:cs typeface="Times New Roman"/>
              </a:rPr>
              <a:t>General</a:t>
            </a:r>
            <a:r>
              <a:rPr sz="3600" i="0" spc="-55" dirty="0">
                <a:latin typeface="Times New Roman"/>
                <a:cs typeface="Times New Roman"/>
              </a:rPr>
              <a:t> </a:t>
            </a:r>
            <a:r>
              <a:rPr sz="3600" i="0" spc="-5" dirty="0">
                <a:latin typeface="Times New Roman"/>
                <a:cs typeface="Times New Roman"/>
              </a:rPr>
              <a:t>Idea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6776" y="990600"/>
            <a:ext cx="776859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In unicast </a:t>
            </a:r>
            <a:r>
              <a:rPr sz="2800" b="1" spc="-10" dirty="0">
                <a:latin typeface="Times New Roman"/>
                <a:cs typeface="Times New Roman"/>
              </a:rPr>
              <a:t>routing, </a:t>
            </a:r>
            <a:r>
              <a:rPr sz="2800" b="1" spc="-5" dirty="0">
                <a:latin typeface="Times New Roman"/>
                <a:cs typeface="Times New Roman"/>
              </a:rPr>
              <a:t>a </a:t>
            </a:r>
            <a:r>
              <a:rPr sz="2800" b="1" spc="-10" dirty="0">
                <a:latin typeface="Times New Roman"/>
                <a:cs typeface="Times New Roman"/>
              </a:rPr>
              <a:t>packet </a:t>
            </a:r>
            <a:r>
              <a:rPr sz="2800" b="1" spc="-5" dirty="0">
                <a:latin typeface="Times New Roman"/>
                <a:cs typeface="Times New Roman"/>
              </a:rPr>
              <a:t>is</a:t>
            </a:r>
            <a:r>
              <a:rPr sz="2800" b="1" spc="7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routed,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Font typeface="Times New Roman"/>
              <a:buChar char="-"/>
              <a:tabLst>
                <a:tab pos="469900" algn="l"/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hop by hop, </a:t>
            </a:r>
            <a:r>
              <a:rPr sz="2800" b="1" spc="-15" dirty="0">
                <a:latin typeface="Times New Roman"/>
                <a:cs typeface="Times New Roman"/>
              </a:rPr>
              <a:t>from </a:t>
            </a:r>
            <a:r>
              <a:rPr sz="2800" b="1" dirty="0">
                <a:latin typeface="Times New Roman"/>
                <a:cs typeface="Times New Roman"/>
              </a:rPr>
              <a:t>its </a:t>
            </a:r>
            <a:r>
              <a:rPr sz="2800" b="1" spc="-10" dirty="0">
                <a:latin typeface="Times New Roman"/>
                <a:cs typeface="Times New Roman"/>
              </a:rPr>
              <a:t>source </a:t>
            </a:r>
            <a:r>
              <a:rPr sz="2800" b="1" spc="-5" dirty="0">
                <a:latin typeface="Times New Roman"/>
                <a:cs typeface="Times New Roman"/>
              </a:rPr>
              <a:t>to its destination by  the help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forwarding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tables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7620" indent="-457834">
              <a:lnSpc>
                <a:spcPct val="100000"/>
              </a:lnSpc>
              <a:buFont typeface="Times New Roman"/>
              <a:buChar char="-"/>
              <a:tabLst>
                <a:tab pos="469900" algn="l"/>
                <a:tab pos="470534" algn="l"/>
              </a:tabLst>
            </a:pPr>
            <a:r>
              <a:rPr sz="2800" b="1" dirty="0">
                <a:latin typeface="Times New Roman"/>
                <a:cs typeface="Times New Roman"/>
              </a:rPr>
              <a:t>only </a:t>
            </a: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spc="-10" dirty="0">
                <a:latin typeface="Times New Roman"/>
                <a:cs typeface="Times New Roman"/>
              </a:rPr>
              <a:t>routers </a:t>
            </a:r>
            <a:r>
              <a:rPr sz="2800" b="1" spc="-5" dirty="0">
                <a:latin typeface="Times New Roman"/>
                <a:cs typeface="Times New Roman"/>
              </a:rPr>
              <a:t>that </a:t>
            </a:r>
            <a:r>
              <a:rPr sz="2800" b="1" dirty="0">
                <a:latin typeface="Times New Roman"/>
                <a:cs typeface="Times New Roman"/>
              </a:rPr>
              <a:t>glue </a:t>
            </a:r>
            <a:r>
              <a:rPr sz="2800" b="1" spc="-5" dirty="0">
                <a:latin typeface="Times New Roman"/>
                <a:cs typeface="Times New Roman"/>
              </a:rPr>
              <a:t>together the networks  in the Internet need forwarding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tables.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67" y="362457"/>
            <a:ext cx="6391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of an autonomous system using RIP (Part</a:t>
            </a:r>
            <a:r>
              <a:rPr spc="-240" dirty="0"/>
              <a:t> </a:t>
            </a:r>
            <a:r>
              <a:rPr dirty="0"/>
              <a:t>I)</a:t>
            </a:r>
          </a:p>
        </p:txBody>
      </p:sp>
      <p:sp>
        <p:nvSpPr>
          <p:cNvPr id="3" name="object 3"/>
          <p:cNvSpPr/>
          <p:nvPr/>
        </p:nvSpPr>
        <p:spPr>
          <a:xfrm>
            <a:off x="1194816" y="944863"/>
            <a:ext cx="6496300" cy="185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976" y="4495800"/>
            <a:ext cx="8109204" cy="1325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9944" y="6048258"/>
            <a:ext cx="4049267" cy="22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0028" y="2866656"/>
            <a:ext cx="2337816" cy="1016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39" y="295782"/>
            <a:ext cx="6461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 an autonomous system using RIP (Part</a:t>
            </a:r>
            <a:r>
              <a:rPr spc="-235" dirty="0"/>
              <a:t> </a:t>
            </a:r>
            <a:r>
              <a:rPr spc="-5" dirty="0"/>
              <a:t>II)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944863"/>
            <a:ext cx="8255634" cy="1853564"/>
            <a:chOff x="457200" y="944863"/>
            <a:chExt cx="8255634" cy="1853564"/>
          </a:xfrm>
        </p:grpSpPr>
        <p:sp>
          <p:nvSpPr>
            <p:cNvPr id="4" name="object 4"/>
            <p:cNvSpPr/>
            <p:nvPr/>
          </p:nvSpPr>
          <p:spPr>
            <a:xfrm>
              <a:off x="457200" y="944863"/>
              <a:ext cx="6496300" cy="1853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58584" y="1738900"/>
              <a:ext cx="1754124" cy="1048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19200" y="2936748"/>
            <a:ext cx="6889239" cy="3387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27406"/>
            <a:ext cx="65316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 an autonomous system using RIP (Part</a:t>
            </a:r>
            <a:r>
              <a:rPr spc="-229" dirty="0"/>
              <a:t> </a:t>
            </a:r>
            <a:r>
              <a:rPr spc="-5" dirty="0"/>
              <a:t>III)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083547"/>
            <a:ext cx="6496300" cy="185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0" y="3019056"/>
            <a:ext cx="2337816" cy="1016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4482084"/>
            <a:ext cx="8109204" cy="1994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504" y="3996842"/>
            <a:ext cx="2455288" cy="404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646557"/>
            <a:ext cx="18281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Metric </a:t>
            </a:r>
            <a:r>
              <a:rPr dirty="0"/>
              <a:t>in</a:t>
            </a:r>
            <a:r>
              <a:rPr spc="-105" dirty="0"/>
              <a:t> </a:t>
            </a:r>
            <a:r>
              <a:rPr dirty="0"/>
              <a:t>OSPF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600" y="1779283"/>
            <a:ext cx="7818120" cy="2943225"/>
            <a:chOff x="609600" y="1779283"/>
            <a:chExt cx="7818120" cy="2943225"/>
          </a:xfrm>
        </p:grpSpPr>
        <p:sp>
          <p:nvSpPr>
            <p:cNvPr id="4" name="object 4"/>
            <p:cNvSpPr/>
            <p:nvPr/>
          </p:nvSpPr>
          <p:spPr>
            <a:xfrm>
              <a:off x="609600" y="1779283"/>
              <a:ext cx="7818120" cy="1440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59583" y="3317335"/>
              <a:ext cx="5399405" cy="1374775"/>
            </a:xfrm>
            <a:custGeom>
              <a:avLst/>
              <a:gdLst/>
              <a:ahLst/>
              <a:cxnLst/>
              <a:rect l="l" t="t" r="r" b="b"/>
              <a:pathLst>
                <a:path w="5399405" h="1374775">
                  <a:moveTo>
                    <a:pt x="0" y="0"/>
                  </a:moveTo>
                  <a:lnTo>
                    <a:pt x="0" y="1374581"/>
                  </a:lnTo>
                  <a:lnTo>
                    <a:pt x="5399287" y="1374581"/>
                  </a:lnTo>
                  <a:lnTo>
                    <a:pt x="5399287" y="1108801"/>
                  </a:lnTo>
                </a:path>
              </a:pathLst>
            </a:custGeom>
            <a:ln w="60184">
              <a:solidFill>
                <a:srgbClr val="EC1C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65996" y="4279046"/>
              <a:ext cx="185698" cy="2083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3100" y="3321078"/>
              <a:ext cx="3307715" cy="840740"/>
            </a:xfrm>
            <a:custGeom>
              <a:avLst/>
              <a:gdLst/>
              <a:ahLst/>
              <a:cxnLst/>
              <a:rect l="l" t="t" r="r" b="b"/>
              <a:pathLst>
                <a:path w="3307715" h="840739">
                  <a:moveTo>
                    <a:pt x="0" y="0"/>
                  </a:moveTo>
                  <a:lnTo>
                    <a:pt x="0" y="840614"/>
                  </a:lnTo>
                  <a:lnTo>
                    <a:pt x="3307391" y="840614"/>
                  </a:lnTo>
                  <a:lnTo>
                    <a:pt x="3307391" y="586711"/>
                  </a:lnTo>
                </a:path>
              </a:pathLst>
            </a:custGeom>
            <a:ln w="57850">
              <a:solidFill>
                <a:srgbClr val="EC1C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8898" y="3764314"/>
              <a:ext cx="183237" cy="2024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22782" y="3361166"/>
            <a:ext cx="3300095" cy="1300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900" spc="-185" dirty="0">
                <a:latin typeface="Times New Roman"/>
                <a:cs typeface="Times New Roman"/>
              </a:rPr>
              <a:t>Total </a:t>
            </a:r>
            <a:r>
              <a:rPr sz="1900" spc="-145" dirty="0">
                <a:latin typeface="Times New Roman"/>
                <a:cs typeface="Times New Roman"/>
              </a:rPr>
              <a:t>cost: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-190" dirty="0"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  <a:p>
            <a:pPr marL="352425" algn="ctr">
              <a:lnSpc>
                <a:spcPct val="100000"/>
              </a:lnSpc>
              <a:spcBef>
                <a:spcPts val="1385"/>
              </a:spcBef>
            </a:pPr>
            <a:r>
              <a:rPr sz="1850" spc="-165" dirty="0">
                <a:latin typeface="Times New Roman"/>
                <a:cs typeface="Times New Roman"/>
              </a:rPr>
              <a:t>Total </a:t>
            </a:r>
            <a:r>
              <a:rPr sz="1850" spc="-130" dirty="0">
                <a:latin typeface="Times New Roman"/>
                <a:cs typeface="Times New Roman"/>
              </a:rPr>
              <a:t>cost: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850" spc="-165" dirty="0">
                <a:latin typeface="Times New Roman"/>
                <a:cs typeface="Times New Roman"/>
              </a:rPr>
              <a:t>7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-175" dirty="0">
                <a:latin typeface="Times New Roman"/>
                <a:cs typeface="Times New Roman"/>
              </a:rPr>
              <a:t>Total </a:t>
            </a:r>
            <a:r>
              <a:rPr sz="1900" spc="-140" dirty="0">
                <a:latin typeface="Times New Roman"/>
                <a:cs typeface="Times New Roman"/>
              </a:rPr>
              <a:t>cost: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185" dirty="0">
                <a:latin typeface="Times New Roman"/>
                <a:cs typeface="Times New Roman"/>
              </a:rPr>
              <a:t>12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80587" y="3286111"/>
            <a:ext cx="1149350" cy="419734"/>
          </a:xfrm>
          <a:custGeom>
            <a:avLst/>
            <a:gdLst/>
            <a:ahLst/>
            <a:cxnLst/>
            <a:rect l="l" t="t" r="r" b="b"/>
            <a:pathLst>
              <a:path w="1149350" h="419735">
                <a:moveTo>
                  <a:pt x="0" y="0"/>
                </a:moveTo>
                <a:lnTo>
                  <a:pt x="0" y="419423"/>
                </a:lnTo>
                <a:lnTo>
                  <a:pt x="1148983" y="419423"/>
                </a:lnTo>
                <a:lnTo>
                  <a:pt x="1148983" y="77060"/>
                </a:lnTo>
              </a:path>
            </a:pathLst>
          </a:custGeom>
          <a:ln w="58488">
            <a:solidFill>
              <a:srgbClr val="EC1C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7798" y="3218351"/>
            <a:ext cx="183646" cy="204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25882"/>
            <a:ext cx="32689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Forwarding tables in</a:t>
            </a:r>
            <a:r>
              <a:rPr spc="-140" dirty="0"/>
              <a:t> </a:t>
            </a:r>
            <a:r>
              <a:rPr dirty="0"/>
              <a:t>OSPF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19275"/>
            <a:ext cx="3003804" cy="223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7428" y="3225817"/>
            <a:ext cx="3003804" cy="2231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19" y="3885709"/>
            <a:ext cx="3003804" cy="2231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399059"/>
            <a:ext cx="4953000" cy="1840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98062" y="2526232"/>
            <a:ext cx="2892009" cy="1977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67" y="737107"/>
            <a:ext cx="393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Areas in an autonomous</a:t>
            </a:r>
            <a:r>
              <a:rPr spc="-95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544068" y="1985134"/>
            <a:ext cx="8055864" cy="3111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0686"/>
            <a:ext cx="5013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Times New Roman"/>
                <a:cs typeface="Times New Roman"/>
              </a:rPr>
              <a:t>Border Gateway</a:t>
            </a:r>
            <a:r>
              <a:rPr sz="3600" i="0" spc="-75" dirty="0">
                <a:latin typeface="Times New Roman"/>
                <a:cs typeface="Times New Roman"/>
              </a:rPr>
              <a:t> </a:t>
            </a:r>
            <a:r>
              <a:rPr sz="3600" i="0" spc="-10" dirty="0">
                <a:latin typeface="Times New Roman"/>
                <a:cs typeface="Times New Roman"/>
              </a:rPr>
              <a:t>Protocol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26462"/>
            <a:ext cx="776859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7620" indent="-457834">
              <a:lnSpc>
                <a:spcPct val="100000"/>
              </a:lnSpc>
              <a:spcBef>
                <a:spcPts val="95"/>
              </a:spcBef>
              <a:buFont typeface="Times New Roman"/>
              <a:buChar char="-"/>
              <a:tabLst>
                <a:tab pos="469900" algn="l"/>
                <a:tab pos="470534" algn="l"/>
                <a:tab pos="1094740" algn="l"/>
                <a:tab pos="1899285" algn="l"/>
                <a:tab pos="3929379" algn="l"/>
                <a:tab pos="5202555" algn="l"/>
                <a:tab pos="6612255" algn="l"/>
                <a:tab pos="7455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	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ly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in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e</a:t>
            </a:r>
            <a:r>
              <a:rPr sz="2800" b="1" spc="-20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m</a:t>
            </a:r>
            <a:r>
              <a:rPr sz="2800" b="1" spc="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in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ti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ocol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ed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in  the Internet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today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Times New Roman"/>
              <a:buChar char="-"/>
              <a:tabLst>
                <a:tab pos="469900" algn="l"/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is based </a:t>
            </a:r>
            <a:r>
              <a:rPr sz="2800" b="1" dirty="0">
                <a:latin typeface="Times New Roman"/>
                <a:cs typeface="Times New Roman"/>
              </a:rPr>
              <a:t>on the </a:t>
            </a:r>
            <a:r>
              <a:rPr sz="2800" b="1" spc="-5" dirty="0">
                <a:latin typeface="Times New Roman"/>
                <a:cs typeface="Times New Roman"/>
              </a:rPr>
              <a:t>path-vector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Font typeface="Times New Roman"/>
              <a:buChar char="-"/>
              <a:tabLst>
                <a:tab pos="469900" algn="l"/>
                <a:tab pos="470534" algn="l"/>
                <a:tab pos="915035" algn="l"/>
                <a:tab pos="2298700" algn="l"/>
                <a:tab pos="2803525" algn="l"/>
                <a:tab pos="4171950" algn="l"/>
                <a:tab pos="6200775" algn="l"/>
                <a:tab pos="728027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is	t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ilo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25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to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v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de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rma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	abou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the  reachability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10" dirty="0">
                <a:latin typeface="Times New Roman"/>
                <a:cs typeface="Times New Roman"/>
              </a:rPr>
              <a:t>networks </a:t>
            </a:r>
            <a:r>
              <a:rPr sz="2800" b="1" spc="-5" dirty="0">
                <a:latin typeface="Times New Roman"/>
                <a:cs typeface="Times New Roman"/>
              </a:rPr>
              <a:t>in the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Internet.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78357"/>
            <a:ext cx="3839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sample internet with four</a:t>
            </a:r>
            <a:r>
              <a:rPr spc="-310" dirty="0"/>
              <a:t> </a:t>
            </a:r>
            <a:r>
              <a:rPr dirty="0"/>
              <a:t>ASs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3047998"/>
            <a:ext cx="8534400" cy="371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3800" y="1402106"/>
            <a:ext cx="2877311" cy="1133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22.</a:t>
            </a:r>
            <a:fld id="{150BD7E3-F8AC-487F-AA24-AA8FB189FD90}" type="slidenum">
              <a:rPr lang="en-US" altLang="en-US" sz="2000" baseline="0">
                <a:solidFill>
                  <a:schemeClr val="bg2"/>
                </a:solidFill>
              </a:rPr>
              <a:pPr/>
              <a:t>28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5427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046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 baseline="0" dirty="0" smtClean="0">
                <a:latin typeface="Times New Roman" pitchFamily="18" charset="0"/>
              </a:rPr>
              <a:t>Types </a:t>
            </a:r>
            <a:r>
              <a:rPr lang="en-US" altLang="en-US" sz="2000" i="1" baseline="0" dirty="0">
                <a:latin typeface="Times New Roman" pitchFamily="18" charset="0"/>
              </a:rPr>
              <a:t>of links</a:t>
            </a:r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542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990600"/>
            <a:ext cx="7175500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12945" y="3733800"/>
            <a:ext cx="21387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 baseline="0" dirty="0" smtClean="0">
                <a:latin typeface="Times New Roman" pitchFamily="18" charset="0"/>
              </a:rPr>
              <a:t>Point-to-point </a:t>
            </a:r>
            <a:r>
              <a:rPr lang="en-US" altLang="en-US" sz="2000" i="1" baseline="0" dirty="0">
                <a:latin typeface="Times New Roman" pitchFamily="18" charset="0"/>
              </a:rPr>
              <a:t>link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408487"/>
            <a:ext cx="78295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22.</a:t>
            </a:r>
            <a:fld id="{17B21BEF-BF11-4F9F-B7D7-E08787EB5534}" type="slidenum">
              <a:rPr lang="en-US" altLang="en-US" sz="2000" baseline="0">
                <a:solidFill>
                  <a:schemeClr val="bg2"/>
                </a:solidFill>
              </a:rPr>
              <a:pPr/>
              <a:t>29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5632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4" y="2650548"/>
            <a:ext cx="858361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429000" y="470356"/>
            <a:ext cx="1675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 baseline="0" dirty="0" smtClean="0">
                <a:latin typeface="Times New Roman" pitchFamily="18" charset="0"/>
              </a:rPr>
              <a:t>Transient </a:t>
            </a:r>
            <a:r>
              <a:rPr lang="en-US" altLang="en-US" sz="2000" i="1" baseline="0" dirty="0">
                <a:latin typeface="Times New Roman" pitchFamily="18" charset="0"/>
              </a:rPr>
              <a:t>link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094" y="1295400"/>
            <a:ext cx="8673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there lies a large number of routers attached to a network.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can be </a:t>
            </a:r>
            <a:r>
              <a:rPr lang="en-US" dirty="0" err="1"/>
              <a:t>Lan</a:t>
            </a:r>
            <a:r>
              <a:rPr lang="en-US" dirty="0"/>
              <a:t>, </a:t>
            </a:r>
            <a:r>
              <a:rPr lang="en-US" dirty="0" err="1"/>
              <a:t>wifi</a:t>
            </a:r>
            <a:r>
              <a:rPr lang="en-US" dirty="0"/>
              <a:t>, several different routers then this configuration is termed as transient link.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70686"/>
            <a:ext cx="382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5" dirty="0">
                <a:latin typeface="Times New Roman"/>
                <a:cs typeface="Times New Roman"/>
              </a:rPr>
              <a:t>Least-Cost</a:t>
            </a:r>
            <a:r>
              <a:rPr sz="3600" i="0" spc="-20" dirty="0">
                <a:latin typeface="Times New Roman"/>
                <a:cs typeface="Times New Roman"/>
              </a:rPr>
              <a:t> </a:t>
            </a:r>
            <a:r>
              <a:rPr sz="3600" i="0" spc="-5" dirty="0">
                <a:latin typeface="Times New Roman"/>
                <a:cs typeface="Times New Roman"/>
              </a:rPr>
              <a:t>Routing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37537"/>
            <a:ext cx="7769225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350" indent="-457834" algn="just">
              <a:lnSpc>
                <a:spcPct val="100000"/>
              </a:lnSpc>
              <a:spcBef>
                <a:spcPts val="95"/>
              </a:spcBef>
              <a:buFont typeface="Times New Roman"/>
              <a:buChar char="-"/>
              <a:tabLst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 best </a:t>
            </a:r>
            <a:r>
              <a:rPr sz="2800" b="1" spc="-15" dirty="0">
                <a:latin typeface="Times New Roman"/>
                <a:cs typeface="Times New Roman"/>
              </a:rPr>
              <a:t>route from </a:t>
            </a: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spc="-10" dirty="0">
                <a:latin typeface="Times New Roman"/>
                <a:cs typeface="Times New Roman"/>
              </a:rPr>
              <a:t>source router </a:t>
            </a:r>
            <a:r>
              <a:rPr sz="2800" b="1" spc="-5" dirty="0">
                <a:latin typeface="Times New Roman"/>
                <a:cs typeface="Times New Roman"/>
              </a:rPr>
              <a:t>to the  destination </a:t>
            </a:r>
            <a:r>
              <a:rPr sz="2800" b="1" spc="-15" dirty="0">
                <a:latin typeface="Times New Roman"/>
                <a:cs typeface="Times New Roman"/>
              </a:rPr>
              <a:t>router </a:t>
            </a:r>
            <a:r>
              <a:rPr sz="2800" b="1" spc="-5" dirty="0">
                <a:latin typeface="Times New Roman"/>
                <a:cs typeface="Times New Roman"/>
              </a:rPr>
              <a:t>is to </a:t>
            </a:r>
            <a:r>
              <a:rPr sz="2800" b="1" dirty="0">
                <a:latin typeface="Times New Roman"/>
                <a:cs typeface="Times New Roman"/>
              </a:rPr>
              <a:t>find </a:t>
            </a:r>
            <a:r>
              <a:rPr sz="2800" b="1" spc="-5" dirty="0">
                <a:latin typeface="Times New Roman"/>
                <a:cs typeface="Times New Roman"/>
              </a:rPr>
              <a:t>the least cost  </a:t>
            </a:r>
            <a:r>
              <a:rPr sz="2800" b="1" spc="-10" dirty="0">
                <a:latin typeface="Times New Roman"/>
                <a:cs typeface="Times New Roman"/>
              </a:rPr>
              <a:t>between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two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-"/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-"/>
            </a:pPr>
            <a:endParaRPr sz="27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buFont typeface="Times New Roman"/>
              <a:buChar char="-"/>
              <a:tabLst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In </a:t>
            </a:r>
            <a:r>
              <a:rPr sz="2800" b="1" dirty="0">
                <a:latin typeface="Times New Roman"/>
                <a:cs typeface="Times New Roman"/>
              </a:rPr>
              <a:t>other </a:t>
            </a:r>
            <a:r>
              <a:rPr sz="2800" b="1" spc="-5" dirty="0">
                <a:latin typeface="Times New Roman"/>
                <a:cs typeface="Times New Roman"/>
              </a:rPr>
              <a:t>words, </a:t>
            </a: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10" dirty="0">
                <a:latin typeface="Times New Roman"/>
                <a:cs typeface="Times New Roman"/>
              </a:rPr>
              <a:t>source router </a:t>
            </a:r>
            <a:r>
              <a:rPr sz="2800" b="1" dirty="0">
                <a:latin typeface="Times New Roman"/>
                <a:cs typeface="Times New Roman"/>
              </a:rPr>
              <a:t>chooses </a:t>
            </a:r>
            <a:r>
              <a:rPr sz="2800" b="1" spc="-5" dirty="0">
                <a:latin typeface="Times New Roman"/>
                <a:cs typeface="Times New Roman"/>
              </a:rPr>
              <a:t>a  </a:t>
            </a:r>
            <a:r>
              <a:rPr sz="2800" b="1" spc="-15" dirty="0">
                <a:latin typeface="Times New Roman"/>
                <a:cs typeface="Times New Roman"/>
              </a:rPr>
              <a:t>route </a:t>
            </a:r>
            <a:r>
              <a:rPr sz="2800" b="1" spc="-5" dirty="0">
                <a:latin typeface="Times New Roman"/>
                <a:cs typeface="Times New Roman"/>
              </a:rPr>
              <a:t>to the </a:t>
            </a:r>
            <a:r>
              <a:rPr sz="2800" b="1" dirty="0">
                <a:latin typeface="Times New Roman"/>
                <a:cs typeface="Times New Roman"/>
              </a:rPr>
              <a:t>destination </a:t>
            </a:r>
            <a:r>
              <a:rPr sz="2800" b="1" spc="-15" dirty="0">
                <a:latin typeface="Times New Roman"/>
                <a:cs typeface="Times New Roman"/>
              </a:rPr>
              <a:t>router </a:t>
            </a:r>
            <a:r>
              <a:rPr sz="2800" b="1" spc="-5" dirty="0">
                <a:latin typeface="Times New Roman"/>
                <a:cs typeface="Times New Roman"/>
              </a:rPr>
              <a:t>in such a </a:t>
            </a:r>
            <a:r>
              <a:rPr sz="2800" b="1" spc="-10" dirty="0">
                <a:latin typeface="Times New Roman"/>
                <a:cs typeface="Times New Roman"/>
              </a:rPr>
              <a:t>way  </a:t>
            </a:r>
            <a:r>
              <a:rPr sz="2800" b="1" spc="-5" dirty="0">
                <a:latin typeface="Times New Roman"/>
                <a:cs typeface="Times New Roman"/>
              </a:rPr>
              <a:t>that the </a:t>
            </a:r>
            <a:r>
              <a:rPr sz="2800" b="1" dirty="0">
                <a:latin typeface="Times New Roman"/>
                <a:cs typeface="Times New Roman"/>
              </a:rPr>
              <a:t>total </a:t>
            </a:r>
            <a:r>
              <a:rPr sz="2800" b="1" spc="-5" dirty="0">
                <a:latin typeface="Times New Roman"/>
                <a:cs typeface="Times New Roman"/>
              </a:rPr>
              <a:t>cost for the </a:t>
            </a:r>
            <a:r>
              <a:rPr sz="2800" b="1" spc="-15" dirty="0">
                <a:latin typeface="Times New Roman"/>
                <a:cs typeface="Times New Roman"/>
              </a:rPr>
              <a:t>route </a:t>
            </a:r>
            <a:r>
              <a:rPr sz="2800" b="1" spc="-5" dirty="0">
                <a:latin typeface="Times New Roman"/>
                <a:cs typeface="Times New Roman"/>
              </a:rPr>
              <a:t>is the least cost  </a:t>
            </a:r>
            <a:r>
              <a:rPr sz="2800" b="1" dirty="0">
                <a:latin typeface="Times New Roman"/>
                <a:cs typeface="Times New Roman"/>
              </a:rPr>
              <a:t>among </a:t>
            </a:r>
            <a:r>
              <a:rPr sz="2800" b="1" spc="-5" dirty="0">
                <a:latin typeface="Times New Roman"/>
                <a:cs typeface="Times New Roman"/>
              </a:rPr>
              <a:t>all </a:t>
            </a:r>
            <a:r>
              <a:rPr sz="2800" b="1" dirty="0">
                <a:latin typeface="Times New Roman"/>
                <a:cs typeface="Times New Roman"/>
              </a:rPr>
              <a:t>possible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routes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22.</a:t>
            </a:r>
            <a:fld id="{17B21BEF-BF11-4F9F-B7D7-E08787EB5534}" type="slidenum">
              <a:rPr lang="en-US" altLang="en-US" sz="2000" baseline="0">
                <a:solidFill>
                  <a:schemeClr val="bg2"/>
                </a:solidFill>
              </a:rPr>
              <a:pPr/>
              <a:t>30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5632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5" y="1886313"/>
            <a:ext cx="8054975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14400" y="574173"/>
            <a:ext cx="11448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 baseline="0" dirty="0" smtClean="0">
                <a:latin typeface="Times New Roman" pitchFamily="18" charset="0"/>
              </a:rPr>
              <a:t>Stub </a:t>
            </a:r>
            <a:r>
              <a:rPr lang="en-US" altLang="en-US" sz="2000" i="1" baseline="0" dirty="0">
                <a:latin typeface="Times New Roman" pitchFamily="18" charset="0"/>
              </a:rPr>
              <a:t>link</a:t>
            </a:r>
          </a:p>
        </p:txBody>
      </p:sp>
      <p:sp>
        <p:nvSpPr>
          <p:cNvPr id="3" name="Rectangle 2"/>
          <p:cNvSpPr/>
          <p:nvPr/>
        </p:nvSpPr>
        <p:spPr>
          <a:xfrm>
            <a:off x="678825" y="1219200"/>
            <a:ext cx="8054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a network that is connected with a single network.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packets are sent and received are through the same router. 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98114" y="4648200"/>
            <a:ext cx="80549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Virtual </a:t>
            </a:r>
            <a:r>
              <a:rPr lang="en-US" b="1" dirty="0" smtClean="0"/>
              <a:t>link: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may be some situation that arises when the link is broken due to some reason.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that time the network administrator creates a virtual link between the two communicating routers.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5310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 baseline="0" dirty="0" smtClean="0">
                <a:latin typeface="Times New Roman" pitchFamily="18" charset="0"/>
              </a:rPr>
              <a:t>Example </a:t>
            </a:r>
            <a:r>
              <a:rPr lang="en-US" altLang="en-US" sz="2000" i="1" baseline="0" dirty="0">
                <a:latin typeface="Times New Roman" pitchFamily="18" charset="0"/>
              </a:rPr>
              <a:t>of an AS and its graphical representation in OSPF</a:t>
            </a:r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24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1173163"/>
            <a:ext cx="6983412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4478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similar </a:t>
            </a:r>
            <a:r>
              <a:rPr lang="en-US" dirty="0"/>
              <a:t>to distance vector routing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node in each AS that acts as on behalf of the entire AS : Speaker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Speaker node creates a routing table and advertises it speaker nodes in the neighboring </a:t>
            </a:r>
            <a:r>
              <a:rPr lang="en-US" dirty="0" smtClean="0"/>
              <a:t>ASs advertising </a:t>
            </a:r>
            <a:r>
              <a:rPr lang="en-US" dirty="0"/>
              <a:t>the path, not the metric of the </a:t>
            </a:r>
            <a:r>
              <a:rPr lang="en-US" dirty="0" smtClean="0"/>
              <a:t>nodes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speaker node can know only the reachable of nodes inside </a:t>
            </a:r>
            <a:r>
              <a:rPr lang="en-US" dirty="0" smtClean="0"/>
              <a:t>its autonomous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157120"/>
            <a:ext cx="322540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prstClr val="black"/>
                </a:solidFill>
              </a:rPr>
              <a:t>Path Vector Routing </a:t>
            </a:r>
            <a:endParaRPr lang="en-IN" sz="2300" b="1" dirty="0"/>
          </a:p>
        </p:txBody>
      </p:sp>
    </p:spTree>
    <p:extLst>
      <p:ext uri="{BB962C8B-B14F-4D97-AF65-F5344CB8AC3E}">
        <p14:creationId xmlns:p14="http://schemas.microsoft.com/office/powerpoint/2010/main" val="253298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22.</a:t>
            </a:r>
            <a:fld id="{AB544E48-51BF-4979-914F-F257ACCA80A8}" type="slidenum">
              <a:rPr lang="en-US" altLang="en-US" sz="2000" baseline="0">
                <a:solidFill>
                  <a:schemeClr val="bg2"/>
                </a:solidFill>
              </a:rPr>
              <a:pPr/>
              <a:t>33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6451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1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7195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 baseline="0" dirty="0" smtClean="0">
                <a:latin typeface="Times New Roman" pitchFamily="18" charset="0"/>
              </a:rPr>
              <a:t>Initial </a:t>
            </a:r>
            <a:r>
              <a:rPr lang="en-US" altLang="en-US" sz="2000" i="1" baseline="0" dirty="0">
                <a:latin typeface="Times New Roman" pitchFamily="18" charset="0"/>
              </a:rPr>
              <a:t>routing tables in path vector routing</a:t>
            </a:r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3" y="1239982"/>
            <a:ext cx="6102928" cy="48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2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22.</a:t>
            </a:r>
            <a:fld id="{9AAC96FA-2602-46A8-9D31-4F6AF406EAB1}" type="slidenum">
              <a:rPr lang="en-US" altLang="en-US" sz="2000" baseline="0">
                <a:solidFill>
                  <a:schemeClr val="bg2"/>
                </a:solidFill>
              </a:rPr>
              <a:pPr/>
              <a:t>34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6656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82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itchFamily="18" charset="0"/>
              </a:rPr>
              <a:t>Figure 22.31  </a:t>
            </a:r>
            <a:r>
              <a:rPr lang="en-US" altLang="en-US" sz="2000" i="1" baseline="0">
                <a:latin typeface="Times New Roman" pitchFamily="18" charset="0"/>
              </a:rPr>
              <a:t>Stabilized tables for three autonomous systems</a:t>
            </a:r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65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9" y="1524000"/>
            <a:ext cx="8547100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8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22.</a:t>
            </a:r>
            <a:fld id="{301C1DA1-C497-4BC3-90C4-A780EF403883}" type="slidenum">
              <a:rPr lang="en-US" altLang="en-US" sz="2000" baseline="0">
                <a:solidFill>
                  <a:schemeClr val="bg2"/>
                </a:solidFill>
              </a:rPr>
              <a:pPr/>
              <a:t>35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6861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68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itchFamily="18" charset="0"/>
              </a:rPr>
              <a:t>Figure 22.32  </a:t>
            </a:r>
            <a:r>
              <a:rPr lang="en-US" altLang="en-US" sz="2000" i="1" baseline="0">
                <a:latin typeface="Times New Roman" pitchFamily="18" charset="0"/>
              </a:rPr>
              <a:t>Internal and external BGP sessions</a:t>
            </a:r>
          </a:p>
        </p:txBody>
      </p:sp>
      <p:sp>
        <p:nvSpPr>
          <p:cNvPr id="6861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86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103438"/>
            <a:ext cx="6919912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1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92" y="637158"/>
            <a:ext cx="1938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eBGP</a:t>
            </a:r>
            <a:r>
              <a:rPr spc="-150" dirty="0"/>
              <a:t> </a:t>
            </a:r>
            <a:r>
              <a:rPr dirty="0"/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1295400"/>
            <a:ext cx="8740140" cy="4618990"/>
            <a:chOff x="228600" y="1295400"/>
            <a:chExt cx="8740140" cy="4618990"/>
          </a:xfrm>
        </p:grpSpPr>
        <p:sp>
          <p:nvSpPr>
            <p:cNvPr id="4" name="object 4"/>
            <p:cNvSpPr/>
            <p:nvPr/>
          </p:nvSpPr>
          <p:spPr>
            <a:xfrm>
              <a:off x="228600" y="1977640"/>
              <a:ext cx="8695944" cy="39364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52544" y="1295400"/>
              <a:ext cx="2756916" cy="8534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4928615"/>
              <a:ext cx="2795016" cy="8336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476" y="1490471"/>
              <a:ext cx="2816352" cy="8321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064" y="4562855"/>
              <a:ext cx="2360676" cy="1182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2107692"/>
            <a:ext cx="8356600" cy="3378835"/>
            <a:chOff x="304800" y="2107692"/>
            <a:chExt cx="8356600" cy="3378835"/>
          </a:xfrm>
        </p:grpSpPr>
        <p:sp>
          <p:nvSpPr>
            <p:cNvPr id="3" name="object 3"/>
            <p:cNvSpPr/>
            <p:nvPr/>
          </p:nvSpPr>
          <p:spPr>
            <a:xfrm>
              <a:off x="783336" y="2107692"/>
              <a:ext cx="7490459" cy="33787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0707" y="3928872"/>
              <a:ext cx="2977896" cy="519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724400"/>
              <a:ext cx="3003804" cy="5181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1800" y="4160520"/>
              <a:ext cx="1879092" cy="10820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963" y="552957"/>
            <a:ext cx="6786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Combination of </a:t>
            </a:r>
            <a:r>
              <a:rPr spc="5" dirty="0"/>
              <a:t>eBGP </a:t>
            </a:r>
            <a:r>
              <a:rPr dirty="0"/>
              <a:t>and iBGP sessions in our</a:t>
            </a:r>
            <a:r>
              <a:rPr spc="-265" dirty="0"/>
              <a:t> </a:t>
            </a:r>
            <a:r>
              <a:rPr dirty="0"/>
              <a:t>internet</a:t>
            </a:r>
          </a:p>
        </p:txBody>
      </p:sp>
      <p:sp>
        <p:nvSpPr>
          <p:cNvPr id="8" name="object 8"/>
          <p:cNvSpPr/>
          <p:nvPr/>
        </p:nvSpPr>
        <p:spPr>
          <a:xfrm>
            <a:off x="609600" y="1208024"/>
            <a:ext cx="2420112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0" y="1092200"/>
            <a:ext cx="3029711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60782"/>
            <a:ext cx="4004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Finalized BGP path tables (Part</a:t>
            </a:r>
            <a:r>
              <a:rPr spc="-245" dirty="0"/>
              <a:t> </a:t>
            </a:r>
            <a:r>
              <a:rPr dirty="0"/>
              <a:t>I)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5069204"/>
            <a:ext cx="3448812" cy="1445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8491" y="838200"/>
            <a:ext cx="8072755" cy="4968240"/>
            <a:chOff x="888491" y="838200"/>
            <a:chExt cx="8072755" cy="4968240"/>
          </a:xfrm>
        </p:grpSpPr>
        <p:sp>
          <p:nvSpPr>
            <p:cNvPr id="5" name="object 5"/>
            <p:cNvSpPr/>
            <p:nvPr/>
          </p:nvSpPr>
          <p:spPr>
            <a:xfrm>
              <a:off x="1453895" y="2286000"/>
              <a:ext cx="5766815" cy="251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8491" y="838200"/>
              <a:ext cx="3494532" cy="15499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78780" y="4251959"/>
              <a:ext cx="3482339" cy="15544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7072" y="2997707"/>
            <a:ext cx="7249795" cy="3556000"/>
            <a:chOff x="957072" y="2997707"/>
            <a:chExt cx="7249795" cy="3556000"/>
          </a:xfrm>
        </p:grpSpPr>
        <p:sp>
          <p:nvSpPr>
            <p:cNvPr id="3" name="object 3"/>
            <p:cNvSpPr/>
            <p:nvPr/>
          </p:nvSpPr>
          <p:spPr>
            <a:xfrm>
              <a:off x="957072" y="2997707"/>
              <a:ext cx="5765291" cy="2516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24400" y="4998719"/>
              <a:ext cx="3482340" cy="15544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689" y="363982"/>
            <a:ext cx="4073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Finalized BGP path tables (Part</a:t>
            </a:r>
            <a:r>
              <a:rPr spc="-240" dirty="0"/>
              <a:t> </a:t>
            </a:r>
            <a:r>
              <a:rPr spc="-5" dirty="0"/>
              <a:t>II)</a:t>
            </a:r>
          </a:p>
        </p:txBody>
      </p:sp>
      <p:sp>
        <p:nvSpPr>
          <p:cNvPr id="6" name="object 6"/>
          <p:cNvSpPr/>
          <p:nvPr/>
        </p:nvSpPr>
        <p:spPr>
          <a:xfrm>
            <a:off x="4876800" y="1215440"/>
            <a:ext cx="3482340" cy="14423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472" y="1215415"/>
            <a:ext cx="3493008" cy="1446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328613"/>
            <a:ext cx="8475663" cy="6194425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 smtClean="0">
                <a:solidFill>
                  <a:srgbClr val="990099"/>
                </a:solidFill>
              </a:rPr>
              <a:t>What does it mean to be the shortest (or optimal) route</a:t>
            </a:r>
            <a:r>
              <a:rPr lang="en-US" sz="2400" b="1" dirty="0" smtClean="0">
                <a:solidFill>
                  <a:srgbClr val="990099"/>
                </a:solidFill>
              </a:rPr>
              <a:t>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US" sz="2400" u="sng" dirty="0" smtClean="0"/>
              <a:t>Minimize</a:t>
            </a:r>
            <a:r>
              <a:rPr lang="en-US" sz="2400" dirty="0" smtClean="0"/>
              <a:t> mean packet </a:t>
            </a:r>
            <a:r>
              <a:rPr lang="en-US" sz="2400" u="sng" dirty="0" smtClean="0"/>
              <a:t>delay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US" sz="2400" u="sng" dirty="0" smtClean="0"/>
              <a:t>Maximize</a:t>
            </a:r>
            <a:r>
              <a:rPr lang="en-US" sz="2400" dirty="0" smtClean="0"/>
              <a:t> the network </a:t>
            </a:r>
            <a:r>
              <a:rPr lang="en-US" sz="2400" u="sng" dirty="0" smtClean="0"/>
              <a:t>throughput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US" sz="2400" u="sng" dirty="0" smtClean="0"/>
              <a:t>Minimize</a:t>
            </a:r>
            <a:r>
              <a:rPr lang="en-US" sz="2400" dirty="0" smtClean="0"/>
              <a:t> the </a:t>
            </a:r>
            <a:r>
              <a:rPr lang="en-US" sz="2400" u="sng" dirty="0" smtClean="0"/>
              <a:t>number of hops</a:t>
            </a:r>
            <a:r>
              <a:rPr lang="en-US" sz="2400" dirty="0" smtClean="0"/>
              <a:t> along the path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b="1" dirty="0" smtClean="0">
              <a:solidFill>
                <a:srgbClr val="3333FF"/>
              </a:solidFill>
              <a:ea typeface="宋体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3333FF"/>
                </a:solidFill>
                <a:ea typeface="宋体" pitchFamily="2" charset="-122"/>
              </a:rPr>
              <a:t>Dijkstra</a:t>
            </a:r>
            <a:r>
              <a:rPr lang="en-US" altLang="zh-CN" sz="2400" b="1" dirty="0" smtClean="0">
                <a:solidFill>
                  <a:srgbClr val="3333FF"/>
                </a:solidFill>
                <a:ea typeface="宋体" pitchFamily="2" charset="-122"/>
              </a:rPr>
              <a:t> algorithm</a:t>
            </a:r>
            <a:r>
              <a:rPr lang="en-US" altLang="zh-CN" sz="2400" dirty="0" smtClean="0">
                <a:ea typeface="宋体" pitchFamily="2" charset="-122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zh-CN" sz="2400" dirty="0" smtClean="0">
                <a:ea typeface="宋体" pitchFamily="2" charset="-122"/>
              </a:rPr>
              <a:t>Each node is labeled (in parentheses) with its distance from the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	source node along the best known path. 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zh-CN" sz="2400" dirty="0" smtClean="0">
                <a:ea typeface="宋体" pitchFamily="2" charset="-122"/>
              </a:rPr>
              <a:t>Initially, no paths are known, so all nodes are labeled with infinity. 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zh-CN" sz="2400" dirty="0" smtClean="0">
                <a:ea typeface="宋体" pitchFamily="2" charset="-122"/>
              </a:rPr>
              <a:t>As the algorithm proceeds and paths are found, the labels may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	change, reflecting better paths. 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zh-CN" sz="2400" dirty="0" smtClean="0">
                <a:ea typeface="宋体" pitchFamily="2" charset="-122"/>
              </a:rPr>
              <a:t>A label may be either</a:t>
            </a:r>
            <a:r>
              <a:rPr lang="en-US" altLang="zh-CN" sz="2400" b="1" dirty="0" smtClean="0">
                <a:solidFill>
                  <a:srgbClr val="00FF00"/>
                </a:solidFill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tentative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or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permanent</a:t>
            </a:r>
            <a:r>
              <a:rPr lang="en-US" altLang="zh-CN" sz="2400" dirty="0" smtClean="0">
                <a:ea typeface="宋体" pitchFamily="2" charset="-122"/>
              </a:rPr>
              <a:t>. 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zh-CN" sz="2400" dirty="0" smtClean="0">
                <a:ea typeface="宋体" pitchFamily="2" charset="-122"/>
              </a:rPr>
              <a:t>Initially, all labels are tentative. 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zh-CN" sz="2400" dirty="0" smtClean="0">
                <a:ea typeface="宋体" pitchFamily="2" charset="-122"/>
              </a:rPr>
              <a:t>When it is discovered that a label represents the shortest possible path from the source to that node, it is made permanent and never changed thereafter.</a:t>
            </a:r>
            <a:endParaRPr lang="en-US" altLang="zh-CN" sz="2400" i="1" dirty="0" smtClean="0">
              <a:solidFill>
                <a:srgbClr val="660066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094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Tunneling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120775" y="838200"/>
            <a:ext cx="6348413" cy="388143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dirty="0" smtClean="0"/>
              <a:t>Tunneling a packet from Paris to London.</a:t>
            </a:r>
          </a:p>
          <a:p>
            <a:pPr algn="ctr" eaLnBrk="1" hangingPunct="1">
              <a:buFontTx/>
              <a:buNone/>
            </a:pPr>
            <a:endParaRPr lang="en-US" altLang="en-US" dirty="0" smtClean="0"/>
          </a:p>
          <a:p>
            <a:pPr algn="ctr" eaLnBrk="1" hangingPunct="1">
              <a:buFontTx/>
              <a:buNone/>
            </a:pPr>
            <a:endParaRPr lang="en-US" altLang="en-US" dirty="0" smtClean="0"/>
          </a:p>
          <a:p>
            <a:pPr algn="ctr" eaLnBrk="1" hangingPunct="1">
              <a:buFontTx/>
              <a:buNone/>
            </a:pPr>
            <a:endParaRPr lang="en-US" altLang="en-US" dirty="0" smtClean="0"/>
          </a:p>
          <a:p>
            <a:pPr algn="ctr" eaLnBrk="1" hangingPunct="1">
              <a:buFontTx/>
              <a:buNone/>
            </a:pPr>
            <a:endParaRPr lang="en-US" altLang="en-US" dirty="0" smtClean="0"/>
          </a:p>
          <a:p>
            <a:pPr algn="ctr" eaLnBrk="1" hangingPunct="1">
              <a:buFontTx/>
              <a:buNone/>
            </a:pPr>
            <a:endParaRPr lang="en-US" altLang="en-US" dirty="0" smtClean="0"/>
          </a:p>
          <a:p>
            <a:pPr algn="ctr" eaLnBrk="1" hangingPunct="1">
              <a:buFontTx/>
              <a:buNone/>
            </a:pPr>
            <a:endParaRPr lang="en-US" altLang="en-US" dirty="0" smtClean="0"/>
          </a:p>
          <a:p>
            <a:pPr algn="ctr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algn="ctr" eaLnBrk="1" hangingPunct="1">
              <a:buFontTx/>
              <a:buNone/>
            </a:pPr>
            <a:endParaRPr lang="en-US" altLang="en-US" dirty="0" smtClean="0"/>
          </a:p>
        </p:txBody>
      </p:sp>
      <p:pic>
        <p:nvPicPr>
          <p:cNvPr id="75780" name="Picture 5" descr="5-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68595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5-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5" y="4648200"/>
            <a:ext cx="822483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880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244475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 smtClean="0"/>
              <a:t>Fragmentation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977900" y="1192213"/>
            <a:ext cx="7861300" cy="3600986"/>
          </a:xfrm>
        </p:spPr>
        <p:txBody>
          <a:bodyPr/>
          <a:lstStyle/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dirty="0" smtClean="0"/>
              <a:t>When large packets wants to travel through network with small packet size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dirty="0" smtClean="0"/>
              <a:t>Allow gateways to breakup packets to fragments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dirty="0" smtClean="0"/>
              <a:t>Send each fragment as separate internet packet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dirty="0" smtClean="0"/>
              <a:t>Defragment at exit or destination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altLang="en-US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altLang="en-US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altLang="en-US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altLang="en-US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altLang="en-US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altLang="en-US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altLang="en-US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altLang="en-US" dirty="0" smtClean="0"/>
          </a:p>
          <a:p>
            <a:pPr marL="285750" indent="-285750" algn="ctr" eaLnBrk="1" hangingPunct="1">
              <a:buFont typeface="Arial" pitchFamily="34" charset="0"/>
              <a:buChar char="•"/>
              <a:defRPr/>
            </a:pPr>
            <a:r>
              <a:rPr lang="en-US" altLang="en-US" dirty="0" smtClean="0"/>
              <a:t>Transparent fragmentation.    </a:t>
            </a:r>
            <a:r>
              <a:rPr lang="en-US" altLang="en-US" dirty="0" smtClean="0">
                <a:solidFill>
                  <a:schemeClr val="accent2"/>
                </a:solidFill>
              </a:rPr>
              <a:t>(b)</a:t>
            </a:r>
            <a:r>
              <a:rPr lang="en-US" altLang="en-US" dirty="0" smtClean="0"/>
              <a:t> Nontransparent fragmentation.</a:t>
            </a:r>
          </a:p>
        </p:txBody>
      </p:sp>
      <p:pic>
        <p:nvPicPr>
          <p:cNvPr id="78852" name="Picture 5" descr="5-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911475"/>
            <a:ext cx="5786438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167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Fragmentation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14363" y="4754563"/>
            <a:ext cx="8445500" cy="1865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Fragmentation when the elementary data size is 1 byte.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(a)</a:t>
            </a:r>
            <a:r>
              <a:rPr lang="en-US" altLang="en-US" smtClean="0"/>
              <a:t> Original packet, containing 10 data bytes.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(b)</a:t>
            </a:r>
            <a:r>
              <a:rPr lang="en-US" altLang="en-US" smtClean="0"/>
              <a:t> Fragments after passing through a network with maximum packet size of 8 payload bytes plus header.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(c)</a:t>
            </a:r>
            <a:r>
              <a:rPr lang="en-US" altLang="en-US" smtClean="0"/>
              <a:t> Fragments after passing through a size 5 gateway.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79876" name="Picture 5" descr="5-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85800"/>
            <a:ext cx="583481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37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22.</a:t>
            </a:r>
            <a:fld id="{74D758E8-8906-4E9B-80B4-D397A28C3138}" type="slidenum">
              <a:rPr lang="en-US" altLang="en-US" sz="2000" baseline="0">
                <a:solidFill>
                  <a:schemeClr val="bg2"/>
                </a:solidFill>
              </a:rPr>
              <a:pPr/>
              <a:t>5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152400" y="762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2534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400" i="1" baseline="0" dirty="0" err="1" smtClean="0">
                <a:latin typeface="Times New Roman" pitchFamily="18" charset="0"/>
              </a:rPr>
              <a:t>Dijkstra</a:t>
            </a:r>
            <a:r>
              <a:rPr lang="en-US" altLang="en-US" sz="2400" i="1" baseline="0" dirty="0" smtClean="0">
                <a:latin typeface="Times New Roman" pitchFamily="18" charset="0"/>
              </a:rPr>
              <a:t> </a:t>
            </a:r>
            <a:r>
              <a:rPr lang="en-US" altLang="en-US" sz="2400" i="1" baseline="0" dirty="0">
                <a:latin typeface="Times New Roman" pitchFamily="18" charset="0"/>
              </a:rPr>
              <a:t>algorithm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608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914400"/>
            <a:ext cx="5319712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3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000" baseline="0">
                <a:solidFill>
                  <a:schemeClr val="bg2"/>
                </a:solidFill>
              </a:rPr>
              <a:t>22.</a:t>
            </a:r>
            <a:fld id="{59A968E1-7AF1-41B5-83EC-256239C06A25}" type="slidenum">
              <a:rPr lang="en-US" altLang="en-US" sz="2000" baseline="0">
                <a:solidFill>
                  <a:schemeClr val="bg2"/>
                </a:solidFill>
              </a:rPr>
              <a:pPr/>
              <a:t>6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3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1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itchFamily="18" charset="0"/>
              </a:rPr>
              <a:t>Figure 22.23  </a:t>
            </a:r>
            <a:r>
              <a:rPr lang="en-US" altLang="en-US" sz="2000" i="1" baseline="0">
                <a:latin typeface="Times New Roman" pitchFamily="18" charset="0"/>
              </a:rPr>
              <a:t>Example of formation of shortest path tree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813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3" y="1226127"/>
            <a:ext cx="569421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694690"/>
            <a:ext cx="312419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8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68934"/>
            <a:ext cx="5288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 internet and </a:t>
            </a:r>
            <a:r>
              <a:rPr spc="-5" dirty="0"/>
              <a:t>its </a:t>
            </a:r>
            <a:r>
              <a:rPr dirty="0"/>
              <a:t>graphical</a:t>
            </a:r>
            <a:r>
              <a:rPr spc="-114" dirty="0"/>
              <a:t> </a:t>
            </a:r>
            <a:r>
              <a:rPr dirty="0"/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79803"/>
            <a:ext cx="5591556" cy="905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1000" y="2810255"/>
            <a:ext cx="8194675" cy="3819525"/>
            <a:chOff x="381000" y="2810255"/>
            <a:chExt cx="8194675" cy="3819525"/>
          </a:xfrm>
        </p:grpSpPr>
        <p:sp>
          <p:nvSpPr>
            <p:cNvPr id="5" name="object 5"/>
            <p:cNvSpPr/>
            <p:nvPr/>
          </p:nvSpPr>
          <p:spPr>
            <a:xfrm>
              <a:off x="381000" y="2810255"/>
              <a:ext cx="4492752" cy="19446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29100" y="4500372"/>
              <a:ext cx="4346448" cy="21290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20.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072119" cy="3046988"/>
          </a:xfrm>
        </p:spPr>
        <p:txBody>
          <a:bodyPr/>
          <a:lstStyle/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Dynamic routing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A.k.a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Bellman-Ford or Ford-Fulkerson algorithm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router maintains routing table with one entry per router in the subnet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Entry contains – preferred output line for a destination and estimate of time or distance to that destination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Metric – hops, time delay, number of packets queued,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89" y="363982"/>
            <a:ext cx="8878620" cy="430887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Distance Vector Routing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533400" y="1219200"/>
            <a:ext cx="77685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- </a:t>
            </a:r>
            <a:r>
              <a:rPr sz="2800" b="1" spc="-5" dirty="0">
                <a:latin typeface="Times New Roman"/>
                <a:cs typeface="Times New Roman"/>
              </a:rPr>
              <a:t>a </a:t>
            </a:r>
            <a:r>
              <a:rPr sz="2800" b="1" spc="-10" dirty="0">
                <a:latin typeface="Times New Roman"/>
                <a:cs typeface="Times New Roman"/>
              </a:rPr>
              <a:t>router </a:t>
            </a:r>
            <a:r>
              <a:rPr sz="2800" b="1" dirty="0">
                <a:latin typeface="Times New Roman"/>
                <a:cs typeface="Times New Roman"/>
              </a:rPr>
              <a:t>continuously </a:t>
            </a:r>
            <a:r>
              <a:rPr sz="2800" b="1" spc="-5" dirty="0">
                <a:latin typeface="Times New Roman"/>
                <a:cs typeface="Times New Roman"/>
              </a:rPr>
              <a:t>tells all of its </a:t>
            </a:r>
            <a:r>
              <a:rPr sz="2800" b="1" dirty="0">
                <a:latin typeface="Times New Roman"/>
                <a:cs typeface="Times New Roman"/>
              </a:rPr>
              <a:t>neighbors  </a:t>
            </a:r>
            <a:r>
              <a:rPr sz="2800" b="1" spc="-5" dirty="0">
                <a:latin typeface="Times New Roman"/>
                <a:cs typeface="Times New Roman"/>
              </a:rPr>
              <a:t>what it knows </a:t>
            </a:r>
            <a:r>
              <a:rPr sz="2800" b="1" dirty="0">
                <a:latin typeface="Times New Roman"/>
                <a:cs typeface="Times New Roman"/>
              </a:rPr>
              <a:t>about </a:t>
            </a:r>
            <a:r>
              <a:rPr sz="2800" b="1" spc="-5" dirty="0">
                <a:latin typeface="Times New Roman"/>
                <a:cs typeface="Times New Roman"/>
              </a:rPr>
              <a:t>the whole internet  </a:t>
            </a:r>
            <a:r>
              <a:rPr sz="2800" b="1" dirty="0">
                <a:latin typeface="Times New Roman"/>
                <a:cs typeface="Times New Roman"/>
              </a:rPr>
              <a:t>(although </a:t>
            </a: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spc="-10" dirty="0">
                <a:latin typeface="Times New Roman"/>
                <a:cs typeface="Times New Roman"/>
              </a:rPr>
              <a:t>knowledge </a:t>
            </a:r>
            <a:r>
              <a:rPr sz="2800" b="1" spc="-5" dirty="0">
                <a:latin typeface="Times New Roman"/>
                <a:cs typeface="Times New Roman"/>
              </a:rPr>
              <a:t>can </a:t>
            </a:r>
            <a:r>
              <a:rPr sz="2800" b="1" dirty="0">
                <a:latin typeface="Times New Roman"/>
                <a:cs typeface="Times New Roman"/>
              </a:rPr>
              <a:t>be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incomplete)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8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Distance Vector Routing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5715000"/>
            <a:ext cx="84328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(a)</a:t>
            </a:r>
            <a:r>
              <a:rPr lang="en-US" altLang="en-US" smtClean="0"/>
              <a:t> A subnet. </a:t>
            </a:r>
            <a:r>
              <a:rPr lang="en-US" altLang="en-US" smtClean="0">
                <a:solidFill>
                  <a:schemeClr val="accent2"/>
                </a:solidFill>
              </a:rPr>
              <a:t>(b)</a:t>
            </a:r>
            <a:r>
              <a:rPr lang="en-US" altLang="en-US" smtClean="0"/>
              <a:t> Input from A, I, H, K, and the new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routing table for J.</a:t>
            </a:r>
          </a:p>
        </p:txBody>
      </p:sp>
      <p:pic>
        <p:nvPicPr>
          <p:cNvPr id="20484" name="Picture 5" descr="5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612948" cy="483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93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1047</Words>
  <Application>Microsoft Office PowerPoint</Application>
  <PresentationFormat>On-screen Show (4:3)</PresentationFormat>
  <Paragraphs>198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宋体</vt:lpstr>
      <vt:lpstr>Arial</vt:lpstr>
      <vt:lpstr>Calibri</vt:lpstr>
      <vt:lpstr>Times New Roman</vt:lpstr>
      <vt:lpstr>Wingdings</vt:lpstr>
      <vt:lpstr>Wingdings 3</vt:lpstr>
      <vt:lpstr>Office Theme</vt:lpstr>
      <vt:lpstr>Unicast Routing</vt:lpstr>
      <vt:lpstr>General Idea</vt:lpstr>
      <vt:lpstr>Least-Cost Routing</vt:lpstr>
      <vt:lpstr>PowerPoint Presentation</vt:lpstr>
      <vt:lpstr>PowerPoint Presentation</vt:lpstr>
      <vt:lpstr>PowerPoint Presentation</vt:lpstr>
      <vt:lpstr>An internet and its graphical representation</vt:lpstr>
      <vt:lpstr>Distance Vector Routing</vt:lpstr>
      <vt:lpstr>Distance Vector Routing</vt:lpstr>
      <vt:lpstr>Distance Vector Routing count-to-infinity problem</vt:lpstr>
      <vt:lpstr>Link-State Routing</vt:lpstr>
      <vt:lpstr>Link State Routing</vt:lpstr>
      <vt:lpstr>Learning about the Neighbors</vt:lpstr>
      <vt:lpstr>Measuring Line Cost</vt:lpstr>
      <vt:lpstr>Building Link State Packets</vt:lpstr>
      <vt:lpstr>Distributing the Link State Packets</vt:lpstr>
      <vt:lpstr>UNICAST ROUTING PROTOCOLS</vt:lpstr>
      <vt:lpstr>Internet structure</vt:lpstr>
      <vt:lpstr>PowerPoint Presentation</vt:lpstr>
      <vt:lpstr>Example of an autonomous system using RIP (Part I)</vt:lpstr>
      <vt:lpstr>Example of an autonomous system using RIP (Part II)</vt:lpstr>
      <vt:lpstr>Example of an autonomous system using RIP (Part III)</vt:lpstr>
      <vt:lpstr>Metric in OSPF</vt:lpstr>
      <vt:lpstr>Forwarding tables in OSPF</vt:lpstr>
      <vt:lpstr>Areas in an autonomous system</vt:lpstr>
      <vt:lpstr>Border Gateway Protocol</vt:lpstr>
      <vt:lpstr>A sample internet with four 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eBGP operation</vt:lpstr>
      <vt:lpstr>Combination of eBGP and iBGP sessions in our internet</vt:lpstr>
      <vt:lpstr>Finalized BGP path tables (Part I)</vt:lpstr>
      <vt:lpstr>Finalized BGP path tables (Part II)</vt:lpstr>
      <vt:lpstr>Tunneling</vt:lpstr>
      <vt:lpstr>Fragmentation</vt:lpstr>
      <vt:lpstr>Fragmentation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ADMIN</cp:lastModifiedBy>
  <cp:revision>14</cp:revision>
  <dcterms:created xsi:type="dcterms:W3CDTF">2021-11-23T08:22:00Z</dcterms:created>
  <dcterms:modified xsi:type="dcterms:W3CDTF">2021-11-25T05:38:39Z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2021-11-23T00:00:00Z</vt:filetime>
  </property>
</Properties>
</file>