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92" r:id="rId3"/>
    <p:sldId id="257" r:id="rId4"/>
    <p:sldId id="258" r:id="rId5"/>
    <p:sldId id="259" r:id="rId6"/>
    <p:sldId id="293" r:id="rId7"/>
    <p:sldId id="295" r:id="rId8"/>
    <p:sldId id="294" r:id="rId9"/>
    <p:sldId id="296" r:id="rId10"/>
    <p:sldId id="297" r:id="rId11"/>
    <p:sldId id="298" r:id="rId12"/>
    <p:sldId id="291" r:id="rId13"/>
    <p:sldId id="270" r:id="rId14"/>
    <p:sldId id="272" r:id="rId15"/>
    <p:sldId id="273" r:id="rId16"/>
    <p:sldId id="277" r:id="rId17"/>
    <p:sldId id="278" r:id="rId18"/>
    <p:sldId id="280" r:id="rId19"/>
    <p:sldId id="282" r:id="rId20"/>
    <p:sldId id="283" r:id="rId21"/>
    <p:sldId id="29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33600"/>
            <a:ext cx="61055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05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609600"/>
            <a:ext cx="6980838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10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0" y="2000250"/>
            <a:ext cx="3695700" cy="33147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9" y="381000"/>
            <a:ext cx="54483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15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533400"/>
            <a:ext cx="7924800" cy="134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0211" marR="612235" indent="-285750">
              <a:spcBef>
                <a:spcPts val="241"/>
              </a:spcBef>
              <a:buFont typeface="Arial" panose="020B0604020202020204" pitchFamily="34" charset="0"/>
              <a:buChar char="•"/>
            </a:pP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multicast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routing, </a:t>
            </a:r>
            <a:r>
              <a:rPr lang="en-US" sz="20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involved 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needs to</a:t>
            </a:r>
            <a:r>
              <a:rPr lang="en-US" sz="2000" spc="-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a </a:t>
            </a:r>
            <a:r>
              <a:rPr lang="en-US" sz="20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shortest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tree for </a:t>
            </a:r>
            <a:r>
              <a:rPr lang="en-US" sz="20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2000" spc="-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00211" marR="612235" indent="-285750">
              <a:spcBef>
                <a:spcPts val="241"/>
              </a:spcBef>
              <a:buFont typeface="Arial" panose="020B0604020202020204" pitchFamily="34" charset="0"/>
              <a:buChar char="•"/>
            </a:pP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0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source-based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</a:t>
            </a:r>
            <a:r>
              <a:rPr lang="en-US" sz="20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approach, each 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needs to have one shortest </a:t>
            </a:r>
            <a:r>
              <a:rPr lang="en-US" sz="20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for </a:t>
            </a:r>
            <a:r>
              <a:rPr lang="en-US" sz="20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sz="20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4"/>
          <p:cNvSpPr/>
          <p:nvPr/>
        </p:nvSpPr>
        <p:spPr>
          <a:xfrm>
            <a:off x="1371600" y="2057400"/>
            <a:ext cx="6120398" cy="3445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dirty="0" smtClean="0"/>
              <a:t>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2679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187" y="258634"/>
            <a:ext cx="4080591" cy="380573"/>
          </a:xfrm>
          <a:prstGeom prst="rect">
            <a:avLst/>
          </a:prstGeom>
        </p:spPr>
        <p:txBody>
          <a:bodyPr vert="horz" wrap="square" lIns="0" tIns="11132" rIns="0" bIns="0" rtlCol="0">
            <a:spAutoFit/>
          </a:bodyPr>
          <a:lstStyle/>
          <a:p>
            <a:pPr marL="11132">
              <a:spcBef>
                <a:spcPts val="88"/>
              </a:spcBef>
              <a:tabLst>
                <a:tab pos="1562313" algn="l"/>
              </a:tabLst>
            </a:pPr>
            <a:r>
              <a:rPr sz="2400" b="1" i="1" spc="-4" dirty="0" smtClean="0">
                <a:latin typeface="Times New Roman"/>
                <a:cs typeface="Times New Roman"/>
              </a:rPr>
              <a:t>Group-shared </a:t>
            </a:r>
            <a:r>
              <a:rPr sz="2400" b="1" i="1" spc="-4" dirty="0">
                <a:latin typeface="Times New Roman"/>
                <a:cs typeface="Times New Roman"/>
              </a:rPr>
              <a:t>tree</a:t>
            </a:r>
            <a:r>
              <a:rPr sz="2400" b="1" i="1" spc="-26" dirty="0">
                <a:latin typeface="Times New Roman"/>
                <a:cs typeface="Times New Roman"/>
              </a:rPr>
              <a:t> </a:t>
            </a:r>
            <a:r>
              <a:rPr sz="2400" b="1" i="1" spc="-4" dirty="0">
                <a:latin typeface="Times New Roman"/>
                <a:cs typeface="Times New Roman"/>
              </a:rPr>
              <a:t>approach</a:t>
            </a:r>
            <a:endParaRPr sz="2400" b="1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729896" y="6221520"/>
            <a:ext cx="586432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2">
              <a:lnSpc>
                <a:spcPts val="2025"/>
              </a:lnSpc>
            </a:pPr>
            <a:r>
              <a:rPr spc="-4" dirty="0"/>
              <a:t>22.</a:t>
            </a:r>
            <a:fld id="{81D60167-4931-47E6-BA6A-407CBD079E47}" type="slidenum">
              <a:rPr spc="-4" dirty="0"/>
              <a:pPr marL="11132">
                <a:lnSpc>
                  <a:spcPts val="2025"/>
                </a:lnSpc>
              </a:pPr>
              <a:t>13</a:t>
            </a:fld>
            <a:endParaRPr spc="-4" dirty="0"/>
          </a:p>
        </p:txBody>
      </p:sp>
      <p:sp>
        <p:nvSpPr>
          <p:cNvPr id="3" name="object 3"/>
          <p:cNvSpPr/>
          <p:nvPr/>
        </p:nvSpPr>
        <p:spPr>
          <a:xfrm>
            <a:off x="792888" y="1206455"/>
            <a:ext cx="7493302" cy="17275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7101" y="2362200"/>
            <a:ext cx="5670899" cy="3493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2888" y="5947975"/>
            <a:ext cx="7493302" cy="69098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609600" y="1206455"/>
            <a:ext cx="76765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888" marR="175878">
              <a:spcBef>
                <a:spcPts val="241"/>
              </a:spcBef>
            </a:pPr>
            <a:r>
              <a:rPr lang="en-US" b="1" spc="-4" dirty="0">
                <a:latin typeface="Arial"/>
                <a:cs typeface="Arial"/>
              </a:rPr>
              <a:t>In the </a:t>
            </a:r>
            <a:r>
              <a:rPr lang="en-US" b="1" spc="-9" dirty="0">
                <a:latin typeface="Arial"/>
                <a:cs typeface="Arial"/>
              </a:rPr>
              <a:t>group-shared </a:t>
            </a:r>
            <a:r>
              <a:rPr lang="en-US" b="1" spc="-4" dirty="0">
                <a:latin typeface="Arial"/>
                <a:cs typeface="Arial"/>
              </a:rPr>
              <a:t>tree </a:t>
            </a:r>
            <a:r>
              <a:rPr lang="en-US" b="1" spc="-9" dirty="0">
                <a:latin typeface="Arial"/>
                <a:cs typeface="Arial"/>
              </a:rPr>
              <a:t>approach, only  </a:t>
            </a:r>
            <a:r>
              <a:rPr lang="en-US" b="1" spc="-4" dirty="0">
                <a:latin typeface="Arial"/>
                <a:cs typeface="Arial"/>
              </a:rPr>
              <a:t>the </a:t>
            </a:r>
            <a:r>
              <a:rPr lang="en-US" b="1" spc="-9" dirty="0">
                <a:latin typeface="Arial"/>
                <a:cs typeface="Arial"/>
              </a:rPr>
              <a:t>core </a:t>
            </a:r>
            <a:r>
              <a:rPr lang="en-US" b="1" spc="-26" dirty="0">
                <a:latin typeface="Arial"/>
                <a:cs typeface="Arial"/>
              </a:rPr>
              <a:t>router, </a:t>
            </a:r>
            <a:r>
              <a:rPr lang="en-US" b="1" spc="-4" dirty="0">
                <a:latin typeface="Arial"/>
                <a:cs typeface="Arial"/>
              </a:rPr>
              <a:t>which has a shortest  path tree for </a:t>
            </a:r>
            <a:r>
              <a:rPr lang="en-US" b="1" spc="-9" dirty="0">
                <a:latin typeface="Arial"/>
                <a:cs typeface="Arial"/>
              </a:rPr>
              <a:t>each </a:t>
            </a:r>
            <a:r>
              <a:rPr lang="en-US" b="1" spc="-4" dirty="0">
                <a:latin typeface="Arial"/>
                <a:cs typeface="Arial"/>
              </a:rPr>
              <a:t>group, is </a:t>
            </a:r>
            <a:r>
              <a:rPr lang="en-US" b="1" spc="-9" dirty="0">
                <a:latin typeface="Arial"/>
                <a:cs typeface="Arial"/>
              </a:rPr>
              <a:t>involved in  </a:t>
            </a:r>
            <a:r>
              <a:rPr lang="en-US" b="1" spc="-9" dirty="0" smtClean="0">
                <a:latin typeface="Arial"/>
                <a:cs typeface="Arial"/>
              </a:rPr>
              <a:t>multicasting</a:t>
            </a:r>
            <a:r>
              <a:rPr lang="en-US" b="1" spc="-9" dirty="0">
                <a:latin typeface="Arial"/>
                <a:cs typeface="Arial"/>
              </a:rPr>
              <a:t>.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81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533" y="638517"/>
            <a:ext cx="6839543" cy="442128"/>
          </a:xfrm>
          <a:prstGeom prst="rect">
            <a:avLst/>
          </a:prstGeom>
        </p:spPr>
        <p:txBody>
          <a:bodyPr vert="horz" wrap="square" lIns="0" tIns="11132" rIns="0" bIns="0" rtlCol="0">
            <a:spAutoFit/>
          </a:bodyPr>
          <a:lstStyle/>
          <a:p>
            <a:pPr marL="11132">
              <a:spcBef>
                <a:spcPts val="88"/>
              </a:spcBef>
              <a:tabLst>
                <a:tab pos="1562313" algn="l"/>
              </a:tabLst>
            </a:pPr>
            <a:r>
              <a:rPr sz="2800" b="1" i="1" spc="-22" dirty="0" smtClean="0">
                <a:latin typeface="Times New Roman"/>
                <a:cs typeface="Times New Roman"/>
              </a:rPr>
              <a:t>Taxonomy </a:t>
            </a:r>
            <a:r>
              <a:rPr sz="2800" b="1" i="1" spc="-4" dirty="0">
                <a:latin typeface="Times New Roman"/>
                <a:cs typeface="Times New Roman"/>
              </a:rPr>
              <a:t>of common multicast</a:t>
            </a:r>
            <a:r>
              <a:rPr sz="2800" b="1" i="1" spc="-9" dirty="0">
                <a:latin typeface="Times New Roman"/>
                <a:cs typeface="Times New Roman"/>
              </a:rPr>
              <a:t> </a:t>
            </a:r>
            <a:r>
              <a:rPr sz="2800" b="1" i="1" spc="-4" dirty="0">
                <a:latin typeface="Times New Roman"/>
                <a:cs typeface="Times New Roman"/>
              </a:rPr>
              <a:t>protocols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2888" y="1206455"/>
            <a:ext cx="7493302" cy="17275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1447800"/>
            <a:ext cx="6901005" cy="2457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2888" y="5947975"/>
            <a:ext cx="7493302" cy="69098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1415339" y="4343400"/>
            <a:ext cx="6248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Multicast Open Source Path First</a:t>
            </a:r>
            <a:endParaRPr lang="en-IN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Distance 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Vector Multicast Routing </a:t>
            </a:r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Protocol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Core Based Trees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>
                <a:solidFill>
                  <a:schemeClr val="accent5">
                    <a:lumMod val="75000"/>
                  </a:schemeClr>
                </a:solidFill>
              </a:rPr>
              <a:t>Protocol Independent Multicast - Dense </a:t>
            </a:r>
            <a:r>
              <a:rPr lang="pt-BR" b="1" dirty="0" smtClean="0">
                <a:solidFill>
                  <a:schemeClr val="accent5">
                    <a:lumMod val="75000"/>
                  </a:schemeClr>
                </a:solidFill>
              </a:rPr>
              <a:t>Mode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b="1" dirty="0">
                <a:solidFill>
                  <a:schemeClr val="accent5">
                    <a:lumMod val="75000"/>
                  </a:schemeClr>
                </a:solidFill>
              </a:rPr>
              <a:t>Protocol Independent Multicast </a:t>
            </a:r>
            <a:r>
              <a:rPr lang="pt-BR" b="1" dirty="0" smtClean="0">
                <a:solidFill>
                  <a:schemeClr val="accent5">
                    <a:lumMod val="75000"/>
                  </a:schemeClr>
                </a:solidFill>
              </a:rPr>
              <a:t>– Sparse  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</a:rPr>
              <a:t>Mode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623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729896" y="6221520"/>
            <a:ext cx="586432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2">
              <a:lnSpc>
                <a:spcPts val="2025"/>
              </a:lnSpc>
            </a:pPr>
            <a:r>
              <a:rPr spc="-4" dirty="0"/>
              <a:t>22.</a:t>
            </a:r>
            <a:fld id="{81D60167-4931-47E6-BA6A-407CBD079E47}" type="slidenum">
              <a:rPr spc="-4" dirty="0"/>
              <a:pPr marL="11132">
                <a:lnSpc>
                  <a:spcPts val="2025"/>
                </a:lnSpc>
              </a:pPr>
              <a:t>15</a:t>
            </a:fld>
            <a:endParaRPr spc="-4" dirty="0"/>
          </a:p>
        </p:txBody>
      </p:sp>
      <p:sp>
        <p:nvSpPr>
          <p:cNvPr id="7" name="Rectangle 6"/>
          <p:cNvSpPr/>
          <p:nvPr/>
        </p:nvSpPr>
        <p:spPr>
          <a:xfrm>
            <a:off x="76200" y="1057146"/>
            <a:ext cx="899160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08146" marR="513164" indent="-590529">
              <a:spcBef>
                <a:spcPts val="241"/>
              </a:spcBef>
              <a:buFont typeface="Arial" pitchFamily="34" charset="0"/>
              <a:buChar char="•"/>
            </a:pPr>
            <a:r>
              <a:rPr lang="en-US" spc="-9" dirty="0">
                <a:latin typeface="Arial"/>
                <a:cs typeface="Arial"/>
              </a:rPr>
              <a:t>Multicast </a:t>
            </a:r>
            <a:r>
              <a:rPr lang="en-US" spc="-4" dirty="0">
                <a:latin typeface="Arial"/>
                <a:cs typeface="Arial"/>
              </a:rPr>
              <a:t>link </a:t>
            </a:r>
            <a:r>
              <a:rPr lang="en-US" spc="-9" dirty="0">
                <a:latin typeface="Arial"/>
                <a:cs typeface="Arial"/>
              </a:rPr>
              <a:t>state </a:t>
            </a:r>
            <a:r>
              <a:rPr lang="en-US" spc="-4" dirty="0">
                <a:latin typeface="Arial"/>
                <a:cs typeface="Arial"/>
              </a:rPr>
              <a:t>routing </a:t>
            </a:r>
            <a:r>
              <a:rPr lang="en-US" spc="-9" dirty="0">
                <a:latin typeface="Arial"/>
                <a:cs typeface="Arial"/>
              </a:rPr>
              <a:t>uses the  </a:t>
            </a:r>
            <a:r>
              <a:rPr lang="en-US" spc="-9" dirty="0" smtClean="0">
                <a:latin typeface="Arial"/>
                <a:cs typeface="Arial"/>
              </a:rPr>
              <a:t>source-based </a:t>
            </a:r>
            <a:r>
              <a:rPr lang="en-US" spc="-4" dirty="0" smtClean="0">
                <a:latin typeface="Arial"/>
                <a:cs typeface="Arial"/>
              </a:rPr>
              <a:t>tree</a:t>
            </a:r>
            <a:r>
              <a:rPr lang="en-US" spc="-31" dirty="0" smtClean="0">
                <a:latin typeface="Arial"/>
                <a:cs typeface="Arial"/>
              </a:rPr>
              <a:t> </a:t>
            </a:r>
            <a:r>
              <a:rPr lang="en-US" spc="-4" dirty="0">
                <a:latin typeface="Arial"/>
                <a:cs typeface="Arial"/>
              </a:rPr>
              <a:t>approach</a:t>
            </a:r>
            <a:r>
              <a:rPr lang="en-US" spc="-4" dirty="0" smtClean="0">
                <a:latin typeface="Arial"/>
                <a:cs typeface="Arial"/>
              </a:rPr>
              <a:t>.</a:t>
            </a:r>
          </a:p>
          <a:p>
            <a:pPr marL="1108146" marR="513164" indent="-590529">
              <a:spcBef>
                <a:spcPts val="241"/>
              </a:spcBef>
              <a:buFont typeface="Arial" pitchFamily="34" charset="0"/>
              <a:buChar char="•"/>
            </a:pPr>
            <a:r>
              <a:rPr lang="en-US" spc="-4" dirty="0">
                <a:latin typeface="Arial"/>
                <a:cs typeface="Arial"/>
              </a:rPr>
              <a:t>Flooding </a:t>
            </a:r>
            <a:r>
              <a:rPr lang="en-US" spc="-9" dirty="0">
                <a:latin typeface="Arial"/>
                <a:cs typeface="Arial"/>
              </a:rPr>
              <a:t>broadcasts packets, but  creates </a:t>
            </a:r>
            <a:r>
              <a:rPr lang="en-US" spc="-4" dirty="0">
                <a:latin typeface="Arial"/>
                <a:cs typeface="Arial"/>
              </a:rPr>
              <a:t>loops in the</a:t>
            </a:r>
            <a:r>
              <a:rPr lang="en-US" spc="-35" dirty="0">
                <a:latin typeface="Arial"/>
                <a:cs typeface="Arial"/>
              </a:rPr>
              <a:t> </a:t>
            </a:r>
            <a:r>
              <a:rPr lang="en-US" spc="-9" dirty="0">
                <a:latin typeface="Arial"/>
                <a:cs typeface="Arial"/>
              </a:rPr>
              <a:t>systems.</a:t>
            </a:r>
            <a:endParaRPr lang="en-US" dirty="0">
              <a:latin typeface="Arial"/>
              <a:cs typeface="Arial"/>
            </a:endParaRPr>
          </a:p>
          <a:p>
            <a:pPr marL="1108146" marR="513164" indent="-590529">
              <a:spcBef>
                <a:spcPts val="241"/>
              </a:spcBef>
              <a:buFont typeface="Arial" pitchFamily="34" charset="0"/>
              <a:buChar char="•"/>
            </a:pPr>
            <a:r>
              <a:rPr lang="en-US" spc="-4" dirty="0">
                <a:latin typeface="Arial"/>
                <a:cs typeface="Arial"/>
              </a:rPr>
              <a:t>RPF </a:t>
            </a:r>
            <a:r>
              <a:rPr lang="en-US" spc="-9" dirty="0">
                <a:latin typeface="Arial"/>
                <a:cs typeface="Arial"/>
              </a:rPr>
              <a:t>eliminates </a:t>
            </a:r>
            <a:r>
              <a:rPr lang="en-US" spc="-4" dirty="0">
                <a:latin typeface="Arial"/>
                <a:cs typeface="Arial"/>
              </a:rPr>
              <a:t>the loop in </a:t>
            </a:r>
            <a:r>
              <a:rPr lang="en-US" spc="-9" dirty="0">
                <a:latin typeface="Arial"/>
                <a:cs typeface="Arial"/>
              </a:rPr>
              <a:t>the  </a:t>
            </a:r>
            <a:r>
              <a:rPr lang="en-US" spc="-4" dirty="0">
                <a:latin typeface="Arial"/>
                <a:cs typeface="Arial"/>
              </a:rPr>
              <a:t>flooding</a:t>
            </a:r>
            <a:r>
              <a:rPr lang="en-US" spc="-31" dirty="0">
                <a:latin typeface="Arial"/>
                <a:cs typeface="Arial"/>
              </a:rPr>
              <a:t> </a:t>
            </a:r>
            <a:r>
              <a:rPr lang="en-US" spc="-9" dirty="0">
                <a:latin typeface="Arial"/>
                <a:cs typeface="Arial"/>
              </a:rPr>
              <a:t>process</a:t>
            </a:r>
            <a:r>
              <a:rPr lang="en-US" spc="-9" dirty="0" smtClean="0">
                <a:latin typeface="Arial"/>
                <a:cs typeface="Arial"/>
              </a:rPr>
              <a:t>.</a:t>
            </a:r>
            <a:endParaRPr lang="en-US" spc="-4" dirty="0" smtClean="0">
              <a:latin typeface="Arial"/>
              <a:cs typeface="Arial"/>
            </a:endParaRPr>
          </a:p>
          <a:p>
            <a:pPr marL="1108146" marR="513164" indent="-590529">
              <a:spcBef>
                <a:spcPts val="241"/>
              </a:spcBef>
              <a:buFont typeface="Arial" pitchFamily="34" charset="0"/>
              <a:buChar char="•"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6803" y="2960348"/>
            <a:ext cx="3088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spc="-4" dirty="0">
                <a:latin typeface="Times New Roman"/>
                <a:cs typeface="Times New Roman"/>
              </a:rPr>
              <a:t>Reverse path forwarding</a:t>
            </a:r>
            <a:r>
              <a:rPr lang="en-IN" i="1" spc="-26" dirty="0">
                <a:latin typeface="Times New Roman"/>
                <a:cs typeface="Times New Roman"/>
              </a:rPr>
              <a:t> </a:t>
            </a:r>
            <a:r>
              <a:rPr lang="en-IN" i="1" spc="-4" dirty="0">
                <a:latin typeface="Times New Roman"/>
                <a:cs typeface="Times New Roman"/>
              </a:rPr>
              <a:t>(RPF)</a:t>
            </a:r>
            <a:endParaRPr lang="en-IN" dirty="0"/>
          </a:p>
        </p:txBody>
      </p:sp>
      <p:grpSp>
        <p:nvGrpSpPr>
          <p:cNvPr id="8" name="object 4"/>
          <p:cNvGrpSpPr/>
          <p:nvPr/>
        </p:nvGrpSpPr>
        <p:grpSpPr>
          <a:xfrm>
            <a:off x="2611582" y="2590800"/>
            <a:ext cx="5867400" cy="3347507"/>
            <a:chOff x="927239" y="1479804"/>
            <a:chExt cx="8763000" cy="5156200"/>
          </a:xfrm>
        </p:grpSpPr>
        <p:sp>
          <p:nvSpPr>
            <p:cNvPr id="9" name="object 5"/>
            <p:cNvSpPr/>
            <p:nvPr/>
          </p:nvSpPr>
          <p:spPr>
            <a:xfrm>
              <a:off x="2486291" y="1479804"/>
              <a:ext cx="5603747" cy="50413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/>
            <p:cNvSpPr/>
            <p:nvPr/>
          </p:nvSpPr>
          <p:spPr>
            <a:xfrm>
              <a:off x="927239" y="6559295"/>
              <a:ext cx="8763000" cy="76200"/>
            </a:xfrm>
            <a:custGeom>
              <a:avLst/>
              <a:gdLst/>
              <a:ahLst/>
              <a:cxnLst/>
              <a:rect l="l" t="t" r="r" b="b"/>
              <a:pathLst>
                <a:path w="8763000" h="76200">
                  <a:moveTo>
                    <a:pt x="8763000" y="76200"/>
                  </a:moveTo>
                  <a:lnTo>
                    <a:pt x="87630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8763000" y="76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16245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533" y="715461"/>
            <a:ext cx="3210716" cy="288240"/>
          </a:xfrm>
          <a:prstGeom prst="rect">
            <a:avLst/>
          </a:prstGeom>
        </p:spPr>
        <p:txBody>
          <a:bodyPr vert="horz" wrap="square" lIns="0" tIns="11132" rIns="0" bIns="0" rtlCol="0">
            <a:spAutoFit/>
          </a:bodyPr>
          <a:lstStyle/>
          <a:p>
            <a:pPr marL="11132">
              <a:spcBef>
                <a:spcPts val="88"/>
              </a:spcBef>
              <a:tabLst>
                <a:tab pos="1562313" algn="l"/>
              </a:tabLst>
            </a:pPr>
            <a:r>
              <a:rPr sz="1800" b="1" i="1" spc="-4" dirty="0" smtClean="0">
                <a:latin typeface="Times New Roman"/>
                <a:cs typeface="Times New Roman"/>
              </a:rPr>
              <a:t>Problem </a:t>
            </a:r>
            <a:r>
              <a:rPr sz="1800" b="1" i="1" spc="-4" dirty="0">
                <a:latin typeface="Times New Roman"/>
                <a:cs typeface="Times New Roman"/>
              </a:rPr>
              <a:t>with</a:t>
            </a:r>
            <a:r>
              <a:rPr sz="1800" b="1" i="1" spc="-53" dirty="0">
                <a:latin typeface="Times New Roman"/>
                <a:cs typeface="Times New Roman"/>
              </a:rPr>
              <a:t> </a:t>
            </a:r>
            <a:r>
              <a:rPr sz="1800" b="1" i="1" spc="-4" dirty="0">
                <a:latin typeface="Times New Roman"/>
                <a:cs typeface="Times New Roman"/>
              </a:rPr>
              <a:t>RPF</a:t>
            </a:r>
            <a:endParaRPr sz="1800" b="1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729896" y="6221520"/>
            <a:ext cx="586432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2">
              <a:lnSpc>
                <a:spcPts val="2025"/>
              </a:lnSpc>
            </a:pPr>
            <a:r>
              <a:rPr spc="-4" dirty="0"/>
              <a:t>22.</a:t>
            </a:r>
            <a:fld id="{81D60167-4931-47E6-BA6A-407CBD079E47}" type="slidenum">
              <a:rPr spc="-4" dirty="0"/>
              <a:pPr marL="11132">
                <a:lnSpc>
                  <a:spcPts val="2025"/>
                </a:lnSpc>
              </a:pPr>
              <a:t>16</a:t>
            </a:fld>
            <a:endParaRPr spc="-4" dirty="0"/>
          </a:p>
        </p:txBody>
      </p:sp>
      <p:sp>
        <p:nvSpPr>
          <p:cNvPr id="3" name="object 3"/>
          <p:cNvSpPr/>
          <p:nvPr/>
        </p:nvSpPr>
        <p:spPr>
          <a:xfrm>
            <a:off x="792888" y="1206455"/>
            <a:ext cx="7493302" cy="17275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7247" y="1990721"/>
            <a:ext cx="6627988" cy="2886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2888" y="5947975"/>
            <a:ext cx="7493302" cy="69098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2046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532" y="692378"/>
            <a:ext cx="3886267" cy="334406"/>
          </a:xfrm>
          <a:prstGeom prst="rect">
            <a:avLst/>
          </a:prstGeom>
        </p:spPr>
        <p:txBody>
          <a:bodyPr vert="horz" wrap="square" lIns="0" tIns="11132" rIns="0" bIns="0" rtlCol="0">
            <a:spAutoFit/>
          </a:bodyPr>
          <a:lstStyle/>
          <a:p>
            <a:pPr marL="11132">
              <a:spcBef>
                <a:spcPts val="88"/>
              </a:spcBef>
              <a:tabLst>
                <a:tab pos="1562313" algn="l"/>
              </a:tabLst>
            </a:pPr>
            <a:r>
              <a:rPr sz="2100" b="1" spc="-4" dirty="0">
                <a:solidFill>
                  <a:srgbClr val="3333CC"/>
                </a:solidFill>
              </a:rPr>
              <a:t>	</a:t>
            </a:r>
            <a:r>
              <a:rPr sz="1800" b="1" i="1" spc="-4" dirty="0">
                <a:latin typeface="Times New Roman"/>
                <a:cs typeface="Times New Roman"/>
              </a:rPr>
              <a:t>RPF </a:t>
            </a:r>
            <a:r>
              <a:rPr sz="1800" b="1" i="1" spc="-35" dirty="0">
                <a:latin typeface="Times New Roman"/>
                <a:cs typeface="Times New Roman"/>
              </a:rPr>
              <a:t>Versus</a:t>
            </a:r>
            <a:r>
              <a:rPr sz="1800" b="1" i="1" spc="-79" dirty="0">
                <a:latin typeface="Times New Roman"/>
                <a:cs typeface="Times New Roman"/>
              </a:rPr>
              <a:t> </a:t>
            </a:r>
            <a:r>
              <a:rPr sz="1800" b="1" i="1" spc="-4" dirty="0">
                <a:latin typeface="Times New Roman"/>
                <a:cs typeface="Times New Roman"/>
              </a:rPr>
              <a:t>RPB</a:t>
            </a:r>
            <a:endParaRPr sz="1800" b="1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2888" y="1206455"/>
            <a:ext cx="7493302" cy="17275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6718" y="2450222"/>
            <a:ext cx="7269153" cy="2357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2888" y="5947975"/>
            <a:ext cx="7493302" cy="69098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886718" y="1232823"/>
            <a:ext cx="7848600" cy="1225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0741" marR="95731">
              <a:spcBef>
                <a:spcPts val="241"/>
              </a:spcBef>
            </a:pPr>
            <a:r>
              <a:rPr lang="en-US" b="1" spc="-9" dirty="0">
                <a:latin typeface="Arial"/>
                <a:cs typeface="Arial"/>
              </a:rPr>
              <a:t>RPB </a:t>
            </a:r>
            <a:r>
              <a:rPr lang="en-US" b="1" spc="-9" dirty="0" smtClean="0">
                <a:latin typeface="Arial"/>
                <a:cs typeface="Arial"/>
              </a:rPr>
              <a:t>(Reverse Path Broadcasting) creates </a:t>
            </a:r>
            <a:r>
              <a:rPr lang="en-US" b="1" spc="-4" dirty="0">
                <a:latin typeface="Arial"/>
                <a:cs typeface="Arial"/>
              </a:rPr>
              <a:t>a </a:t>
            </a:r>
            <a:r>
              <a:rPr lang="en-US" b="1" spc="-9" dirty="0">
                <a:latin typeface="Arial"/>
                <a:cs typeface="Arial"/>
              </a:rPr>
              <a:t>shortest </a:t>
            </a:r>
            <a:r>
              <a:rPr lang="en-US" b="1" spc="-4" dirty="0">
                <a:latin typeface="Arial"/>
                <a:cs typeface="Arial"/>
              </a:rPr>
              <a:t>path </a:t>
            </a:r>
            <a:r>
              <a:rPr lang="en-US" b="1" spc="-9" dirty="0">
                <a:latin typeface="Arial"/>
                <a:cs typeface="Arial"/>
              </a:rPr>
              <a:t>broadcast  </a:t>
            </a:r>
            <a:r>
              <a:rPr lang="en-US" b="1" spc="-4" dirty="0">
                <a:latin typeface="Arial"/>
                <a:cs typeface="Arial"/>
              </a:rPr>
              <a:t>tree from the </a:t>
            </a:r>
            <a:r>
              <a:rPr lang="en-US" b="1" spc="-9" dirty="0">
                <a:latin typeface="Arial"/>
                <a:cs typeface="Arial"/>
              </a:rPr>
              <a:t>source </a:t>
            </a:r>
            <a:r>
              <a:rPr lang="en-US" b="1" spc="-4" dirty="0">
                <a:latin typeface="Arial"/>
                <a:cs typeface="Arial"/>
              </a:rPr>
              <a:t>to </a:t>
            </a:r>
            <a:r>
              <a:rPr lang="en-US" b="1" spc="-9" dirty="0">
                <a:latin typeface="Arial"/>
                <a:cs typeface="Arial"/>
              </a:rPr>
              <a:t>each</a:t>
            </a:r>
            <a:r>
              <a:rPr lang="en-US" b="1" spc="-26" dirty="0">
                <a:latin typeface="Arial"/>
                <a:cs typeface="Arial"/>
              </a:rPr>
              <a:t> </a:t>
            </a:r>
            <a:r>
              <a:rPr lang="en-US" b="1" spc="-9" dirty="0" smtClean="0">
                <a:latin typeface="Arial"/>
                <a:cs typeface="Arial"/>
              </a:rPr>
              <a:t>destination.</a:t>
            </a:r>
            <a:endParaRPr lang="en-US" dirty="0" smtClean="0">
              <a:latin typeface="Arial"/>
              <a:cs typeface="Arial"/>
            </a:endParaRPr>
          </a:p>
          <a:p>
            <a:pPr marL="100741" marR="95731">
              <a:spcBef>
                <a:spcPts val="241"/>
              </a:spcBef>
            </a:pPr>
            <a:r>
              <a:rPr lang="en-US" b="1" spc="-4" dirty="0" smtClean="0">
                <a:latin typeface="Arial"/>
                <a:cs typeface="Arial"/>
              </a:rPr>
              <a:t>It </a:t>
            </a:r>
            <a:r>
              <a:rPr lang="en-US" b="1" spc="-4" dirty="0">
                <a:latin typeface="Arial"/>
                <a:cs typeface="Arial"/>
              </a:rPr>
              <a:t>guarantees that </a:t>
            </a:r>
            <a:r>
              <a:rPr lang="en-US" b="1" spc="-9" dirty="0">
                <a:latin typeface="Arial"/>
                <a:cs typeface="Arial"/>
              </a:rPr>
              <a:t>each</a:t>
            </a:r>
            <a:r>
              <a:rPr lang="en-US" b="1" spc="-57" dirty="0">
                <a:latin typeface="Arial"/>
                <a:cs typeface="Arial"/>
              </a:rPr>
              <a:t> </a:t>
            </a:r>
            <a:r>
              <a:rPr lang="en-US" b="1" spc="-9" dirty="0">
                <a:latin typeface="Arial"/>
                <a:cs typeface="Arial"/>
              </a:rPr>
              <a:t>destination  receives </a:t>
            </a:r>
            <a:r>
              <a:rPr lang="en-US" b="1" spc="-4" dirty="0">
                <a:latin typeface="Arial"/>
                <a:cs typeface="Arial"/>
              </a:rPr>
              <a:t>one and only one</a:t>
            </a:r>
            <a:r>
              <a:rPr lang="en-US" b="1" spc="-70" dirty="0">
                <a:latin typeface="Arial"/>
                <a:cs typeface="Arial"/>
              </a:rPr>
              <a:t> </a:t>
            </a:r>
            <a:r>
              <a:rPr lang="en-US" b="1" spc="-9" dirty="0" smtClean="0">
                <a:latin typeface="Arial"/>
                <a:cs typeface="Arial"/>
              </a:rPr>
              <a:t>copy </a:t>
            </a:r>
            <a:r>
              <a:rPr lang="en-US" b="1" spc="-4" dirty="0" smtClean="0">
                <a:latin typeface="Arial"/>
                <a:cs typeface="Arial"/>
              </a:rPr>
              <a:t>of </a:t>
            </a:r>
            <a:r>
              <a:rPr lang="en-US" b="1" spc="-4" dirty="0">
                <a:latin typeface="Arial"/>
                <a:cs typeface="Arial"/>
              </a:rPr>
              <a:t>the</a:t>
            </a:r>
            <a:r>
              <a:rPr lang="en-US" b="1" spc="-26" dirty="0">
                <a:latin typeface="Arial"/>
                <a:cs typeface="Arial"/>
              </a:rPr>
              <a:t> </a:t>
            </a:r>
            <a:r>
              <a:rPr lang="en-US" b="1" spc="-9" dirty="0">
                <a:latin typeface="Arial"/>
                <a:cs typeface="Arial"/>
              </a:rPr>
              <a:t>packet.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6780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533" y="692378"/>
            <a:ext cx="3434430" cy="334406"/>
          </a:xfrm>
          <a:prstGeom prst="rect">
            <a:avLst/>
          </a:prstGeom>
        </p:spPr>
        <p:txBody>
          <a:bodyPr vert="horz" wrap="square" lIns="0" tIns="11132" rIns="0" bIns="0" rtlCol="0">
            <a:spAutoFit/>
          </a:bodyPr>
          <a:lstStyle/>
          <a:p>
            <a:pPr marL="11132">
              <a:spcBef>
                <a:spcPts val="88"/>
              </a:spcBef>
              <a:tabLst>
                <a:tab pos="1562313" algn="l"/>
              </a:tabLst>
            </a:pPr>
            <a:r>
              <a:rPr sz="2100" spc="-4" dirty="0">
                <a:solidFill>
                  <a:srgbClr val="3333CC"/>
                </a:solidFill>
              </a:rPr>
              <a:t>	</a:t>
            </a:r>
            <a:r>
              <a:rPr sz="1800" i="1" spc="-61" dirty="0">
                <a:latin typeface="Times New Roman"/>
                <a:cs typeface="Times New Roman"/>
              </a:rPr>
              <a:t>RPF, </a:t>
            </a:r>
            <a:r>
              <a:rPr sz="1800" i="1" spc="-4" dirty="0">
                <a:latin typeface="Times New Roman"/>
                <a:cs typeface="Times New Roman"/>
              </a:rPr>
              <a:t>RPB, and</a:t>
            </a:r>
            <a:r>
              <a:rPr sz="1800" i="1" spc="22" dirty="0">
                <a:latin typeface="Times New Roman"/>
                <a:cs typeface="Times New Roman"/>
              </a:rPr>
              <a:t> </a:t>
            </a:r>
            <a:r>
              <a:rPr sz="1800" i="1" spc="-9" dirty="0">
                <a:latin typeface="Times New Roman"/>
                <a:cs typeface="Times New Roman"/>
              </a:rPr>
              <a:t>RPM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2888" y="1206455"/>
            <a:ext cx="7493302" cy="17275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7025" y="1403401"/>
            <a:ext cx="6315876" cy="4156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792888" y="5739330"/>
            <a:ext cx="7665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9903" marR="242668" algn="ctr">
              <a:spcBef>
                <a:spcPts val="241"/>
              </a:spcBef>
            </a:pPr>
            <a:r>
              <a:rPr lang="en-US" b="1" spc="-4" dirty="0">
                <a:latin typeface="Arial"/>
                <a:cs typeface="Arial"/>
              </a:rPr>
              <a:t>RPM adds pruning and grafting to</a:t>
            </a:r>
            <a:r>
              <a:rPr lang="en-US" b="1" spc="-48" dirty="0">
                <a:latin typeface="Arial"/>
                <a:cs typeface="Arial"/>
              </a:rPr>
              <a:t> </a:t>
            </a:r>
            <a:r>
              <a:rPr lang="en-US" b="1" spc="-4" dirty="0">
                <a:latin typeface="Arial"/>
                <a:cs typeface="Arial"/>
              </a:rPr>
              <a:t>RPB  to </a:t>
            </a:r>
            <a:r>
              <a:rPr lang="en-US" b="1" spc="-9" dirty="0">
                <a:latin typeface="Arial"/>
                <a:cs typeface="Arial"/>
              </a:rPr>
              <a:t>create </a:t>
            </a:r>
            <a:r>
              <a:rPr lang="en-US" b="1" spc="-4" dirty="0">
                <a:latin typeface="Arial"/>
                <a:cs typeface="Arial"/>
              </a:rPr>
              <a:t>a </a:t>
            </a:r>
            <a:r>
              <a:rPr lang="en-US" b="1" spc="-9" dirty="0" smtClean="0">
                <a:latin typeface="Arial"/>
                <a:cs typeface="Arial"/>
              </a:rPr>
              <a:t>multicast shortest </a:t>
            </a:r>
            <a:r>
              <a:rPr lang="en-US" b="1" spc="-4" dirty="0" smtClean="0">
                <a:latin typeface="Arial"/>
                <a:cs typeface="Arial"/>
              </a:rPr>
              <a:t>path </a:t>
            </a:r>
            <a:r>
              <a:rPr lang="en-US" b="1" spc="-4" dirty="0">
                <a:latin typeface="Arial"/>
                <a:cs typeface="Arial"/>
              </a:rPr>
              <a:t>tree that supports</a:t>
            </a:r>
            <a:r>
              <a:rPr lang="en-US" b="1" spc="-75" dirty="0">
                <a:latin typeface="Arial"/>
                <a:cs typeface="Arial"/>
              </a:rPr>
              <a:t> </a:t>
            </a:r>
            <a:r>
              <a:rPr lang="en-US" b="1" spc="-4" dirty="0">
                <a:latin typeface="Arial"/>
                <a:cs typeface="Arial"/>
              </a:rPr>
              <a:t>dynamic  </a:t>
            </a:r>
            <a:r>
              <a:rPr lang="en-US" b="1" spc="-9" dirty="0">
                <a:latin typeface="Arial"/>
                <a:cs typeface="Arial"/>
              </a:rPr>
              <a:t>membership</a:t>
            </a:r>
            <a:r>
              <a:rPr lang="en-US" b="1" spc="-13" dirty="0">
                <a:latin typeface="Arial"/>
                <a:cs typeface="Arial"/>
              </a:rPr>
              <a:t> </a:t>
            </a:r>
            <a:r>
              <a:rPr lang="en-US" b="1" spc="-9" dirty="0">
                <a:latin typeface="Arial"/>
                <a:cs typeface="Arial"/>
              </a:rPr>
              <a:t>changes.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3514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648" y="710920"/>
            <a:ext cx="5283864" cy="288240"/>
          </a:xfrm>
          <a:prstGeom prst="rect">
            <a:avLst/>
          </a:prstGeom>
        </p:spPr>
        <p:txBody>
          <a:bodyPr vert="horz" wrap="square" lIns="0" tIns="11132" rIns="0" bIns="0" rtlCol="0">
            <a:spAutoFit/>
          </a:bodyPr>
          <a:lstStyle/>
          <a:p>
            <a:pPr marL="11132" algn="l">
              <a:spcBef>
                <a:spcPts val="88"/>
              </a:spcBef>
              <a:tabLst>
                <a:tab pos="1562313" algn="l"/>
              </a:tabLst>
            </a:pPr>
            <a:r>
              <a:rPr sz="1800" b="1" i="1" spc="-4" dirty="0" smtClean="0">
                <a:latin typeface="Times New Roman"/>
                <a:cs typeface="Times New Roman"/>
              </a:rPr>
              <a:t>Group-shared </a:t>
            </a:r>
            <a:r>
              <a:rPr sz="1800" b="1" i="1" spc="-4" dirty="0">
                <a:latin typeface="Times New Roman"/>
                <a:cs typeface="Times New Roman"/>
              </a:rPr>
              <a:t>tree with rendezvous router</a:t>
            </a:r>
            <a:endParaRPr sz="1800" b="1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729896" y="6221520"/>
            <a:ext cx="586432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2">
              <a:lnSpc>
                <a:spcPts val="2025"/>
              </a:lnSpc>
            </a:pPr>
            <a:r>
              <a:rPr spc="-4" dirty="0"/>
              <a:t>22.</a:t>
            </a:r>
            <a:fld id="{81D60167-4931-47E6-BA6A-407CBD079E47}" type="slidenum">
              <a:rPr spc="-4" dirty="0"/>
              <a:pPr marL="11132">
                <a:lnSpc>
                  <a:spcPts val="2025"/>
                </a:lnSpc>
              </a:pPr>
              <a:t>19</a:t>
            </a:fld>
            <a:endParaRPr spc="-4" dirty="0"/>
          </a:p>
        </p:txBody>
      </p:sp>
      <p:sp>
        <p:nvSpPr>
          <p:cNvPr id="3" name="object 3"/>
          <p:cNvSpPr/>
          <p:nvPr/>
        </p:nvSpPr>
        <p:spPr>
          <a:xfrm>
            <a:off x="792888" y="1206455"/>
            <a:ext cx="7493302" cy="17275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5703" y="1431025"/>
            <a:ext cx="6033736" cy="4275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2888" y="5947975"/>
            <a:ext cx="7493302" cy="69098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3659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6348412" cy="8382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Internet Multicasting</a:t>
            </a:r>
          </a:p>
        </p:txBody>
      </p:sp>
      <p:sp>
        <p:nvSpPr>
          <p:cNvPr id="136195" name="Content Placeholder 2"/>
          <p:cNvSpPr>
            <a:spLocks noGrp="1"/>
          </p:cNvSpPr>
          <p:nvPr>
            <p:ph idx="1"/>
          </p:nvPr>
        </p:nvSpPr>
        <p:spPr>
          <a:xfrm>
            <a:off x="228600" y="746124"/>
            <a:ext cx="8534400" cy="5959476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Using Class D addresses </a:t>
            </a:r>
          </a:p>
          <a:p>
            <a:r>
              <a:rPr lang="en-US" altLang="en-US" dirty="0" smtClean="0"/>
              <a:t>Permanent addresses </a:t>
            </a:r>
          </a:p>
          <a:p>
            <a:pPr lvl="1"/>
            <a:r>
              <a:rPr lang="en-US" altLang="en-US" dirty="0" smtClean="0"/>
              <a:t>Permanent group exists &amp; need not set up </a:t>
            </a:r>
          </a:p>
          <a:p>
            <a:pPr lvl="1"/>
            <a:r>
              <a:rPr lang="en-US" altLang="en-US" dirty="0" smtClean="0"/>
              <a:t>224.0.0.1 – all systems on a LAN</a:t>
            </a:r>
          </a:p>
          <a:p>
            <a:pPr lvl="1"/>
            <a:r>
              <a:rPr lang="en-US" altLang="en-US" dirty="0" smtClean="0"/>
              <a:t>224.0.0.2 – all routers on a LAN</a:t>
            </a:r>
          </a:p>
          <a:p>
            <a:pPr lvl="1"/>
            <a:r>
              <a:rPr lang="en-US" altLang="en-US" dirty="0" smtClean="0"/>
              <a:t>224.0.0.5 – all OSPF routers on a LAN</a:t>
            </a:r>
          </a:p>
          <a:p>
            <a:pPr lvl="1"/>
            <a:r>
              <a:rPr lang="en-US" altLang="en-US" dirty="0" smtClean="0"/>
              <a:t>224.0.0.6 – all designated OSPF routers on a LAN</a:t>
            </a:r>
          </a:p>
          <a:p>
            <a:r>
              <a:rPr lang="en-US" altLang="en-US" dirty="0" smtClean="0"/>
              <a:t>Temporary addresses</a:t>
            </a:r>
          </a:p>
          <a:p>
            <a:pPr lvl="1"/>
            <a:r>
              <a:rPr lang="en-US" altLang="en-US" dirty="0" smtClean="0"/>
              <a:t>For temporary groups that have to be set before used</a:t>
            </a:r>
          </a:p>
          <a:p>
            <a:pPr lvl="1"/>
            <a:r>
              <a:rPr lang="en-US" altLang="en-US" dirty="0" smtClean="0"/>
              <a:t>Each host keeps track of which group its processes currently belong to </a:t>
            </a:r>
          </a:p>
          <a:p>
            <a:r>
              <a:rPr lang="en-US" altLang="en-US" dirty="0" smtClean="0"/>
              <a:t>Implemented by multicast routers &amp; using spanning trees</a:t>
            </a:r>
          </a:p>
          <a:p>
            <a:r>
              <a:rPr lang="en-US" altLang="en-US" dirty="0" smtClean="0"/>
              <a:t>IGMP – Internet group management Protocol</a:t>
            </a:r>
          </a:p>
          <a:p>
            <a:pPr lvl="1"/>
            <a:r>
              <a:rPr lang="en-US" altLang="en-US" dirty="0" smtClean="0"/>
              <a:t>Query and Response packet with control information on first word and Class D address on second word</a:t>
            </a:r>
          </a:p>
        </p:txBody>
      </p:sp>
    </p:spTree>
    <p:extLst>
      <p:ext uri="{BB962C8B-B14F-4D97-AF65-F5344CB8AC3E}">
        <p14:creationId xmlns:p14="http://schemas.microsoft.com/office/powerpoint/2010/main" val="3341828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685800"/>
            <a:ext cx="7543800" cy="380573"/>
          </a:xfrm>
          <a:prstGeom prst="rect">
            <a:avLst/>
          </a:prstGeom>
        </p:spPr>
        <p:txBody>
          <a:bodyPr vert="horz" wrap="square" lIns="0" tIns="11132" rIns="0" bIns="0" rtlCol="0">
            <a:spAutoFit/>
          </a:bodyPr>
          <a:lstStyle/>
          <a:p>
            <a:pPr marL="11132">
              <a:spcBef>
                <a:spcPts val="88"/>
              </a:spcBef>
              <a:tabLst>
                <a:tab pos="1562313" algn="l"/>
              </a:tabLst>
            </a:pPr>
            <a:r>
              <a:rPr sz="2400" i="1" spc="-4" dirty="0" smtClean="0">
                <a:latin typeface="Times New Roman"/>
                <a:cs typeface="Times New Roman"/>
              </a:rPr>
              <a:t>Sending </a:t>
            </a:r>
            <a:r>
              <a:rPr sz="2400" i="1" spc="-4" dirty="0">
                <a:latin typeface="Times New Roman"/>
                <a:cs typeface="Times New Roman"/>
              </a:rPr>
              <a:t>a multicast packet to the rendezvous</a:t>
            </a:r>
            <a:r>
              <a:rPr sz="2400" i="1" spc="13" dirty="0">
                <a:latin typeface="Times New Roman"/>
                <a:cs typeface="Times New Roman"/>
              </a:rPr>
              <a:t> </a:t>
            </a:r>
            <a:r>
              <a:rPr sz="2400" i="1" spc="-4" dirty="0">
                <a:latin typeface="Times New Roman"/>
                <a:cs typeface="Times New Roman"/>
              </a:rPr>
              <a:t>router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14622" y="1206455"/>
            <a:ext cx="4767178" cy="3670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304800" y="5181600"/>
            <a:ext cx="8686800" cy="948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5152" marR="273836" indent="-285750">
              <a:spcBef>
                <a:spcPts val="241"/>
              </a:spcBef>
              <a:buFont typeface="Arial" pitchFamily="34" charset="0"/>
              <a:buChar char="•"/>
            </a:pPr>
            <a:r>
              <a:rPr lang="en-US" spc="-4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pc="-79" dirty="0">
                <a:latin typeface="Times New Roman" pitchFamily="18" charset="0"/>
                <a:cs typeface="Times New Roman" pitchFamily="18" charset="0"/>
              </a:rPr>
              <a:t>CBT, </a:t>
            </a:r>
            <a:r>
              <a:rPr lang="en-US" spc="-4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pc="-9" dirty="0">
                <a:latin typeface="Times New Roman" pitchFamily="18" charset="0"/>
                <a:cs typeface="Times New Roman" pitchFamily="18" charset="0"/>
              </a:rPr>
              <a:t>source </a:t>
            </a:r>
            <a:r>
              <a:rPr lang="en-US" spc="-4" dirty="0">
                <a:latin typeface="Times New Roman" pitchFamily="18" charset="0"/>
                <a:cs typeface="Times New Roman" pitchFamily="18" charset="0"/>
              </a:rPr>
              <a:t>sends the </a:t>
            </a:r>
            <a:r>
              <a:rPr lang="en-US" spc="-9" dirty="0">
                <a:latin typeface="Times New Roman" pitchFamily="18" charset="0"/>
                <a:cs typeface="Times New Roman" pitchFamily="18" charset="0"/>
              </a:rPr>
              <a:t>multicast  packet (encapsulated </a:t>
            </a:r>
            <a:r>
              <a:rPr lang="en-US" spc="-4" dirty="0">
                <a:latin typeface="Times New Roman" pitchFamily="18" charset="0"/>
                <a:cs typeface="Times New Roman" pitchFamily="18" charset="0"/>
              </a:rPr>
              <a:t>in a </a:t>
            </a:r>
            <a:r>
              <a:rPr lang="en-US" spc="-9" dirty="0">
                <a:latin typeface="Times New Roman" pitchFamily="18" charset="0"/>
                <a:cs typeface="Times New Roman" pitchFamily="18" charset="0"/>
              </a:rPr>
              <a:t>unicast  </a:t>
            </a:r>
            <a:r>
              <a:rPr lang="en-US" spc="-4" dirty="0">
                <a:latin typeface="Times New Roman" pitchFamily="18" charset="0"/>
                <a:cs typeface="Times New Roman" pitchFamily="18" charset="0"/>
              </a:rPr>
              <a:t>packet) </a:t>
            </a:r>
            <a:r>
              <a:rPr lang="en-US" spc="-9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pc="-9" dirty="0">
                <a:latin typeface="Times New Roman" pitchFamily="18" charset="0"/>
                <a:cs typeface="Times New Roman" pitchFamily="18" charset="0"/>
              </a:rPr>
              <a:t>core </a:t>
            </a:r>
            <a:r>
              <a:rPr lang="en-US" spc="-31" dirty="0">
                <a:latin typeface="Times New Roman" pitchFamily="18" charset="0"/>
                <a:cs typeface="Times New Roman" pitchFamily="18" charset="0"/>
              </a:rPr>
              <a:t>router. </a:t>
            </a:r>
            <a:endParaRPr lang="en-US" spc="-31" dirty="0" smtClean="0">
              <a:latin typeface="Times New Roman" pitchFamily="18" charset="0"/>
              <a:cs typeface="Times New Roman" pitchFamily="18" charset="0"/>
            </a:endParaRPr>
          </a:p>
          <a:p>
            <a:pPr marL="565152" marR="273836" indent="-285750">
              <a:spcBef>
                <a:spcPts val="241"/>
              </a:spcBef>
              <a:buFont typeface="Arial" pitchFamily="34" charset="0"/>
              <a:buChar char="•"/>
            </a:pPr>
            <a:r>
              <a:rPr lang="en-US" spc="-4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pc="-9" dirty="0">
                <a:latin typeface="Times New Roman" pitchFamily="18" charset="0"/>
                <a:cs typeface="Times New Roman" pitchFamily="18" charset="0"/>
              </a:rPr>
              <a:t>core  router </a:t>
            </a:r>
            <a:r>
              <a:rPr lang="en-US" spc="-4" dirty="0" err="1">
                <a:latin typeface="Times New Roman" pitchFamily="18" charset="0"/>
                <a:cs typeface="Times New Roman" pitchFamily="18" charset="0"/>
              </a:rPr>
              <a:t>decapsulates</a:t>
            </a:r>
            <a:r>
              <a:rPr lang="en-US" spc="-4" dirty="0">
                <a:latin typeface="Times New Roman" pitchFamily="18" charset="0"/>
                <a:cs typeface="Times New Roman" pitchFamily="18" charset="0"/>
              </a:rPr>
              <a:t> the packet </a:t>
            </a:r>
            <a:r>
              <a:rPr lang="en-US" spc="-9" dirty="0">
                <a:latin typeface="Times New Roman" pitchFamily="18" charset="0"/>
                <a:cs typeface="Times New Roman" pitchFamily="18" charset="0"/>
              </a:rPr>
              <a:t>and  forwards </a:t>
            </a:r>
            <a:r>
              <a:rPr lang="en-US" spc="-4" dirty="0">
                <a:latin typeface="Times New Roman" pitchFamily="18" charset="0"/>
                <a:cs typeface="Times New Roman" pitchFamily="18" charset="0"/>
              </a:rPr>
              <a:t>it to all </a:t>
            </a:r>
            <a:r>
              <a:rPr lang="en-US" spc="-9" dirty="0">
                <a:latin typeface="Times New Roman" pitchFamily="18" charset="0"/>
                <a:cs typeface="Times New Roman" pitchFamily="18" charset="0"/>
              </a:rPr>
              <a:t>interested</a:t>
            </a:r>
            <a:r>
              <a:rPr lang="en-US" spc="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9" dirty="0">
                <a:latin typeface="Times New Roman" pitchFamily="18" charset="0"/>
                <a:cs typeface="Times New Roman" pitchFamily="18" charset="0"/>
              </a:rPr>
              <a:t>interfaces.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542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447800"/>
            <a:ext cx="8229600" cy="4343400"/>
          </a:xfrm>
        </p:spPr>
        <p:txBody>
          <a:bodyPr>
            <a:noAutofit/>
          </a:bodyPr>
          <a:lstStyle/>
          <a:p>
            <a:pPr marL="476987" marR="473091">
              <a:spcBef>
                <a:spcPts val="241"/>
              </a:spcBef>
            </a:pPr>
            <a:r>
              <a:rPr lang="en-US" sz="2400" spc="-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PIM-DM </a:t>
            </a:r>
            <a:r>
              <a:rPr lang="en-US" sz="2400" spc="-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used in a </a:t>
            </a:r>
            <a:r>
              <a:rPr lang="en-US" sz="2400" spc="-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 multicast  </a:t>
            </a:r>
            <a:r>
              <a:rPr lang="en-US" sz="2400" spc="-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environment, such </a:t>
            </a:r>
            <a:r>
              <a:rPr lang="en-US" sz="2400" spc="-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400" spc="-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5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4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LAN.</a:t>
            </a:r>
            <a:br>
              <a:rPr lang="en-US" sz="2400" spc="-4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spc="-4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PIM-DM </a:t>
            </a:r>
            <a:r>
              <a:rPr lang="en-US" sz="2400" spc="-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RPF and pruning</a:t>
            </a:r>
            <a:r>
              <a:rPr lang="en-US" sz="2400" spc="-3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 grafting </a:t>
            </a:r>
            <a:r>
              <a:rPr lang="en-US" sz="2400" spc="-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strategies </a:t>
            </a:r>
            <a:r>
              <a:rPr lang="en-US" sz="2400" spc="-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handle  </a:t>
            </a:r>
            <a:r>
              <a:rPr lang="en-US" sz="2400" spc="-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multicasting. </a:t>
            </a:r>
            <a:r>
              <a:rPr lang="en-US" sz="2400" spc="-2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</a:t>
            </a:r>
            <a:r>
              <a:rPr lang="en-US" sz="2400" spc="-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400" spc="-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 </a:t>
            </a:r>
            <a:r>
              <a:rPr lang="en-US" sz="2400" spc="-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spc="-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lang="en-US" sz="2400" spc="-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underlying </a:t>
            </a:r>
            <a:r>
              <a:rPr lang="en-US" sz="2400" spc="-4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unicast.</a:t>
            </a:r>
            <a:r>
              <a:rPr lang="en-US" sz="2400" spc="-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spc="-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spc="-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PIM-SM </a:t>
            </a:r>
            <a:r>
              <a:rPr lang="en-US" sz="2400" spc="-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used in a </a:t>
            </a:r>
            <a:r>
              <a:rPr lang="en-US" sz="2400" spc="-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sparse multicast  </a:t>
            </a:r>
            <a:r>
              <a:rPr lang="en-US" sz="2400" spc="-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 such </a:t>
            </a:r>
            <a:r>
              <a:rPr lang="en-US" sz="2400" spc="-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400" spc="-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5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4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WAN.</a:t>
            </a:r>
            <a:br>
              <a:rPr lang="en-US" sz="2400" spc="-4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spc="-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PIM-SM </a:t>
            </a:r>
            <a:r>
              <a:rPr lang="en-US" sz="2400" spc="-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spc="-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 </a:t>
            </a:r>
            <a:r>
              <a:rPr lang="en-US" sz="2400" spc="-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CBT but </a:t>
            </a:r>
            <a:r>
              <a:rPr lang="en-US" sz="2400" spc="-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2400" spc="-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simpler</a:t>
            </a:r>
            <a:r>
              <a:rPr lang="en-US" sz="2400" spc="-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procedure.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7881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152400"/>
            <a:ext cx="8446961" cy="481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172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7678923" cy="448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4996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8625"/>
            <a:ext cx="7833136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34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 Addresses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Local Network </a:t>
            </a:r>
            <a:r>
              <a:rPr lang="en-US" dirty="0"/>
              <a:t>c</a:t>
            </a:r>
            <a:r>
              <a:rPr lang="en-US" dirty="0" smtClean="0"/>
              <a:t>ontrol Block -224.0.0.0/24</a:t>
            </a:r>
          </a:p>
          <a:p>
            <a:pPr lvl="1"/>
            <a:r>
              <a:rPr lang="en-US" dirty="0" smtClean="0"/>
              <a:t>224.0.0.1 – all hosts and routers inside a network</a:t>
            </a:r>
          </a:p>
          <a:p>
            <a:pPr lvl="1"/>
            <a:r>
              <a:rPr lang="en-US" dirty="0" smtClean="0"/>
              <a:t>224.0.0.2 – al routers inside a network</a:t>
            </a:r>
          </a:p>
          <a:p>
            <a:r>
              <a:rPr lang="en-US" dirty="0" smtClean="0"/>
              <a:t>Internetwork Control Block</a:t>
            </a:r>
          </a:p>
          <a:p>
            <a:pPr lvl="1"/>
            <a:r>
              <a:rPr lang="en-US" dirty="0" smtClean="0"/>
              <a:t>224.0.1.0/24-multicast to whole internet</a:t>
            </a:r>
          </a:p>
          <a:p>
            <a:r>
              <a:rPr lang="en-US" dirty="0" smtClean="0"/>
              <a:t>Source Specific Multicast (SSM) Block</a:t>
            </a:r>
          </a:p>
          <a:p>
            <a:pPr lvl="1"/>
            <a:r>
              <a:rPr lang="en-US" dirty="0" smtClean="0"/>
              <a:t>232.0.0.0/8 –source specific multicasting</a:t>
            </a:r>
          </a:p>
          <a:p>
            <a:r>
              <a:rPr lang="en-US" dirty="0" smtClean="0"/>
              <a:t>GLOP Block</a:t>
            </a:r>
          </a:p>
          <a:p>
            <a:pPr lvl="1"/>
            <a:r>
              <a:rPr lang="en-US" dirty="0" smtClean="0"/>
              <a:t>233.0.0.0/8 – defines range of addresses to be used inside an AS (233.x.y.0 – 233.x.y.255) </a:t>
            </a:r>
          </a:p>
          <a:p>
            <a:r>
              <a:rPr lang="en-US" dirty="0" smtClean="0"/>
              <a:t>Administratively Scoped Block</a:t>
            </a:r>
          </a:p>
          <a:p>
            <a:pPr lvl="1"/>
            <a:r>
              <a:rPr lang="en-US" dirty="0" smtClean="0"/>
              <a:t>239.0.0.0/8 – used in an particular area of interest, address restricted to an organization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3842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81000"/>
            <a:ext cx="65151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673" y="1371600"/>
            <a:ext cx="5822279" cy="2347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886200"/>
            <a:ext cx="5105400" cy="274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81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Delivery at Data Link Layer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00200"/>
            <a:ext cx="650113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86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6200"/>
            <a:ext cx="6324600" cy="4638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714240"/>
            <a:ext cx="6611176" cy="214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06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170</TotalTime>
  <Words>442</Words>
  <Application>Microsoft Office PowerPoint</Application>
  <PresentationFormat>On-screen Show (4:3)</PresentationFormat>
  <Paragraphs>57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Clarity</vt:lpstr>
      <vt:lpstr>PowerPoint Presentation</vt:lpstr>
      <vt:lpstr>Internet Multicasting</vt:lpstr>
      <vt:lpstr>PowerPoint Presentation</vt:lpstr>
      <vt:lpstr>PowerPoint Presentation</vt:lpstr>
      <vt:lpstr>PowerPoint Presentation</vt:lpstr>
      <vt:lpstr>Multicast Addresses</vt:lpstr>
      <vt:lpstr>PowerPoint Presentation</vt:lpstr>
      <vt:lpstr>Delivery at Data Link Layer</vt:lpstr>
      <vt:lpstr>PowerPoint Presentation</vt:lpstr>
      <vt:lpstr>PowerPoint Presentation</vt:lpstr>
      <vt:lpstr>PowerPoint Presentation</vt:lpstr>
      <vt:lpstr>PowerPoint Presentation</vt:lpstr>
      <vt:lpstr>Group-shared tree approach</vt:lpstr>
      <vt:lpstr>Taxonomy of common multicast protocols</vt:lpstr>
      <vt:lpstr>PowerPoint Presentation</vt:lpstr>
      <vt:lpstr>Problem with RPF</vt:lpstr>
      <vt:lpstr> RPF Versus RPB</vt:lpstr>
      <vt:lpstr> RPF, RPB, and RPM</vt:lpstr>
      <vt:lpstr>Group-shared tree with rendezvous router</vt:lpstr>
      <vt:lpstr>Sending a multicast packet to the rendezvous router</vt:lpstr>
      <vt:lpstr>PIM-DM is used in a dense multicast  environment, such as a LAN. PIM-DM uses RPF and pruning and  grafting strategies to handle  multicasting. However, it is independent of the  underlying unicast. PIM-SM is used in a sparse multicast  environment such as a WAN. PIM-SM is similar to CBT but uses a  simpler procedure.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17</cp:revision>
  <dcterms:created xsi:type="dcterms:W3CDTF">2006-08-16T00:00:00Z</dcterms:created>
  <dcterms:modified xsi:type="dcterms:W3CDTF">2021-11-26T18:05:59Z</dcterms:modified>
</cp:coreProperties>
</file>