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notesMasterIdLst>
    <p:notesMasterId r:id="rId21"/>
  </p:notesMasterIdLst>
  <p:sldIdLst>
    <p:sldId id="256" r:id="rId2"/>
    <p:sldId id="257" r:id="rId3"/>
    <p:sldId id="258" r:id="rId4"/>
    <p:sldId id="271" r:id="rId5"/>
    <p:sldId id="260" r:id="rId6"/>
    <p:sldId id="259" r:id="rId7"/>
    <p:sldId id="261" r:id="rId8"/>
    <p:sldId id="262" r:id="rId9"/>
    <p:sldId id="263" r:id="rId10"/>
    <p:sldId id="264" r:id="rId11"/>
    <p:sldId id="265" r:id="rId12"/>
    <p:sldId id="266" r:id="rId13"/>
    <p:sldId id="274" r:id="rId14"/>
    <p:sldId id="267" r:id="rId15"/>
    <p:sldId id="276" r:id="rId16"/>
    <p:sldId id="275" r:id="rId17"/>
    <p:sldId id="269" r:id="rId18"/>
    <p:sldId id="270"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50000" saltData="xpnbPTgnq3JB5iTNZcNZNA" hashData="qmtUMh0nMR3dhx+tbmORuICmoi0" cryptProvider="" algIdExt="0" algIdExtSource="" cryptProviderTypeExt="0" cryptProviderTypeExtSourc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15" autoAdjust="0"/>
    <p:restoredTop sz="89674" autoAdjust="0"/>
  </p:normalViewPr>
  <p:slideViewPr>
    <p:cSldViewPr snapToGrid="0">
      <p:cViewPr varScale="1">
        <p:scale>
          <a:sx n="65" d="100"/>
          <a:sy n="65" d="100"/>
        </p:scale>
        <p:origin x="-94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6C4E8-A70B-4A63-8350-0B80E5E75497}" type="datetimeFigureOut">
              <a:rPr lang="en-US" smtClean="0"/>
              <a:pPr/>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4F00-6085-4625-95BA-A539EF25F604}" type="slidenum">
              <a:rPr lang="en-US" smtClean="0"/>
              <a:pPr/>
              <a:t>‹#›</a:t>
            </a:fld>
            <a:endParaRPr lang="en-US"/>
          </a:p>
        </p:txBody>
      </p:sp>
    </p:spTree>
    <p:extLst>
      <p:ext uri="{BB962C8B-B14F-4D97-AF65-F5344CB8AC3E}">
        <p14:creationId xmlns:p14="http://schemas.microsoft.com/office/powerpoint/2010/main" xmlns="" val="3030225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D8AB03-2EF0-4A81-A554-A9317F9F2A61}"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1162588726"/>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8AB03-2EF0-4A81-A554-A9317F9F2A61}"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262876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8AB03-2EF0-4A81-A554-A9317F9F2A61}"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2898186407"/>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8AB03-2EF0-4A81-A554-A9317F9F2A61}"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22432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8AB03-2EF0-4A81-A554-A9317F9F2A61}"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1681265921"/>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8AB03-2EF0-4A81-A554-A9317F9F2A61}" type="datetimeFigureOut">
              <a:rPr lang="en-US" smtClean="0"/>
              <a:pPr/>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20235184"/>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D8AB03-2EF0-4A81-A554-A9317F9F2A61}" type="datetimeFigureOut">
              <a:rPr lang="en-US" smtClean="0"/>
              <a:pPr/>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347500883"/>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D8AB03-2EF0-4A81-A554-A9317F9F2A61}" type="datetimeFigureOut">
              <a:rPr lang="en-US" smtClean="0"/>
              <a:pPr/>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92945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8AB03-2EF0-4A81-A554-A9317F9F2A61}" type="datetimeFigureOut">
              <a:rPr lang="en-US" smtClean="0"/>
              <a:pPr/>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114164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8AB03-2EF0-4A81-A554-A9317F9F2A61}" type="datetimeFigureOut">
              <a:rPr lang="en-US" smtClean="0"/>
              <a:pPr/>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2486977887"/>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8AB03-2EF0-4A81-A554-A9317F9F2A61}" type="datetimeFigureOut">
              <a:rPr lang="en-US" smtClean="0"/>
              <a:pPr/>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308870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8AB03-2EF0-4A81-A554-A9317F9F2A61}" type="datetimeFigureOut">
              <a:rPr lang="en-US" smtClean="0"/>
              <a:pPr/>
              <a:t>7/16/2020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1033-7739-4906-9582-A315E03F593C}" type="slidenum">
              <a:rPr lang="en-US" smtClean="0"/>
              <a:pPr/>
              <a:t>‹#›</a:t>
            </a:fld>
            <a:endParaRPr lang="en-US"/>
          </a:p>
        </p:txBody>
      </p:sp>
    </p:spTree>
    <p:extLst>
      <p:ext uri="{BB962C8B-B14F-4D97-AF65-F5344CB8AC3E}">
        <p14:creationId xmlns:p14="http://schemas.microsoft.com/office/powerpoint/2010/main" xmlns="" val="3002745105"/>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NETWORK MODELS</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730356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71" y="176440"/>
            <a:ext cx="10515600" cy="575033"/>
          </a:xfrm>
        </p:spPr>
        <p:txBody>
          <a:bodyPr>
            <a:normAutofit fontScale="90000"/>
          </a:bodyPr>
          <a:lstStyle/>
          <a:p>
            <a:r>
              <a:rPr lang="en-US" b="1" dirty="0" smtClean="0">
                <a:effectLst>
                  <a:outerShdw blurRad="38100" dist="38100" dir="2700000" algn="tl">
                    <a:srgbClr val="000000">
                      <a:alpha val="43137"/>
                    </a:srgbClr>
                  </a:outerShdw>
                </a:effectLst>
              </a:rPr>
              <a:t>SESSION LAYER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72458" y="940158"/>
            <a:ext cx="10856686" cy="5765441"/>
          </a:xfrm>
        </p:spPr>
        <p:txBody>
          <a:bodyPr>
            <a:normAutofit fontScale="92500" lnSpcReduction="10000"/>
          </a:bodyPr>
          <a:lstStyle/>
          <a:p>
            <a:r>
              <a:rPr lang="en-US" dirty="0"/>
              <a:t>The services provided by the first three layers (physical, data link, and network)  are  not sufficient for some processes. The session layer is  the  network </a:t>
            </a:r>
            <a:r>
              <a:rPr lang="en-US" i="1" dirty="0"/>
              <a:t>dialog  controller. </a:t>
            </a:r>
            <a:r>
              <a:rPr lang="en-US" dirty="0"/>
              <a:t>It establishes, maintains, and synchronizes the interaction among communicating systems.</a:t>
            </a:r>
          </a:p>
          <a:p>
            <a:r>
              <a:rPr lang="en-US" dirty="0"/>
              <a:t>The session layer is responsible for dialog control and synchronization.</a:t>
            </a:r>
          </a:p>
          <a:p>
            <a:pPr lvl="0"/>
            <a:r>
              <a:rPr lang="en-US" b="1" dirty="0"/>
              <a:t>Dialog Control : </a:t>
            </a:r>
            <a:r>
              <a:rPr lang="en-US" dirty="0"/>
              <a:t>This layer allows </a:t>
            </a:r>
            <a:r>
              <a:rPr lang="en-US" dirty="0" smtClean="0"/>
              <a:t>two systems to enter into a </a:t>
            </a:r>
            <a:r>
              <a:rPr lang="en-US" dirty="0" err="1" smtClean="0"/>
              <a:t>dialog.two</a:t>
            </a:r>
            <a:r>
              <a:rPr lang="en-US" dirty="0" smtClean="0"/>
              <a:t> </a:t>
            </a:r>
            <a:r>
              <a:rPr lang="en-US" dirty="0"/>
              <a:t>systems to start communication with each other in half-duplex or full-duplex.</a:t>
            </a:r>
          </a:p>
          <a:p>
            <a:pPr lvl="0"/>
            <a:r>
              <a:rPr lang="en-US" b="1" dirty="0"/>
              <a:t>Token Management: </a:t>
            </a:r>
            <a:r>
              <a:rPr lang="en-US" dirty="0"/>
              <a:t>This layer prevents two parties from attempting the same critical operation at the same time.</a:t>
            </a:r>
          </a:p>
          <a:p>
            <a:pPr lvl="0"/>
            <a:r>
              <a:rPr lang="en-US" b="1" dirty="0"/>
              <a:t>Synchronization : </a:t>
            </a:r>
            <a:r>
              <a:rPr lang="en-US" dirty="0"/>
              <a:t>This layer allows a process to add </a:t>
            </a:r>
            <a:r>
              <a:rPr lang="en-US" dirty="0">
                <a:solidFill>
                  <a:srgbClr val="FF0000"/>
                </a:solidFill>
              </a:rPr>
              <a:t>checkpoints</a:t>
            </a:r>
            <a:r>
              <a:rPr lang="en-US" dirty="0"/>
              <a:t> </a:t>
            </a:r>
            <a:r>
              <a:rPr lang="en-US" dirty="0" smtClean="0"/>
              <a:t>(synchronization </a:t>
            </a:r>
            <a:r>
              <a:rPr lang="en-US" dirty="0"/>
              <a:t>points </a:t>
            </a:r>
            <a:r>
              <a:rPr lang="en-US" dirty="0" smtClean="0"/>
              <a:t>)into </a:t>
            </a:r>
            <a:r>
              <a:rPr lang="en-US" dirty="0"/>
              <a:t>stream of data. Example: If a system is sending a file of 800 pages, adding checkpoints after every 50 pages is recommended. This ensures that 50 page unit is successfully received and acknowledged. This is beneficial at the time of crash as if a crash happens at page number 110; there is no need to retransmit 1 to100 pages.</a:t>
            </a:r>
          </a:p>
          <a:p>
            <a:endParaRPr lang="en-US" dirty="0"/>
          </a:p>
        </p:txBody>
      </p:sp>
    </p:spTree>
    <p:extLst>
      <p:ext uri="{BB962C8B-B14F-4D97-AF65-F5344CB8AC3E}">
        <p14:creationId xmlns:p14="http://schemas.microsoft.com/office/powerpoint/2010/main" xmlns="" val="4038035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b="1" dirty="0" smtClean="0">
                <a:effectLst>
                  <a:outerShdw blurRad="38100" dist="38100" dir="2700000" algn="tl">
                    <a:srgbClr val="000000">
                      <a:alpha val="43137"/>
                    </a:srgbClr>
                  </a:outerShdw>
                </a:effectLst>
              </a:rPr>
              <a:t>PRESENTATION LAYER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068946"/>
            <a:ext cx="10845800" cy="5108017"/>
          </a:xfrm>
        </p:spPr>
        <p:txBody>
          <a:bodyPr>
            <a:normAutofit fontScale="77500" lnSpcReduction="20000"/>
          </a:bodyPr>
          <a:lstStyle/>
          <a:p>
            <a:r>
              <a:rPr lang="en-US" dirty="0"/>
              <a:t>Functions of Presentation Layer</a:t>
            </a:r>
          </a:p>
          <a:p>
            <a:pPr lvl="0"/>
            <a:r>
              <a:rPr lang="en-US" b="1" dirty="0"/>
              <a:t>Translation:</a:t>
            </a:r>
            <a:r>
              <a:rPr lang="en-US" dirty="0"/>
              <a:t> Before being transmitted, information in the form of characters and numbers should be changed to bit streams. The presentation layer is responsible for interoperability between encoding methods as different computers use different encoding methods. It translates data between the formats the network requires and the format the computer</a:t>
            </a:r>
            <a:r>
              <a:rPr lang="en-US" dirty="0" smtClean="0"/>
              <a:t>. Changes sender dependent format into common format.</a:t>
            </a:r>
            <a:endParaRPr lang="en-US" dirty="0"/>
          </a:p>
          <a:p>
            <a:pPr lvl="0"/>
            <a:r>
              <a:rPr lang="en-US" b="1" dirty="0"/>
              <a:t>Encryption:</a:t>
            </a:r>
            <a:r>
              <a:rPr lang="en-US" dirty="0"/>
              <a:t> It carries out encryption at the transmitter and decryption at the receiver</a:t>
            </a:r>
            <a:r>
              <a:rPr lang="en-US" dirty="0" smtClean="0"/>
              <a:t>.</a:t>
            </a:r>
          </a:p>
          <a:p>
            <a:pPr marL="0" lvl="0" indent="0">
              <a:buNone/>
            </a:pPr>
            <a:r>
              <a:rPr lang="en-US" dirty="0"/>
              <a:t> </a:t>
            </a:r>
            <a:r>
              <a:rPr lang="en-US" dirty="0" smtClean="0"/>
              <a:t>   Encryption means that the sender transforms the </a:t>
            </a:r>
            <a:r>
              <a:rPr lang="en-US" dirty="0" err="1" smtClean="0"/>
              <a:t>orginal</a:t>
            </a:r>
            <a:r>
              <a:rPr lang="en-US" dirty="0" smtClean="0"/>
              <a:t> information to another form and  decryption reverses it to </a:t>
            </a:r>
            <a:r>
              <a:rPr lang="en-US" dirty="0" err="1" smtClean="0"/>
              <a:t>orginal</a:t>
            </a:r>
            <a:r>
              <a:rPr lang="en-US" dirty="0" smtClean="0"/>
              <a:t> form  </a:t>
            </a:r>
            <a:endParaRPr lang="en-US" dirty="0"/>
          </a:p>
          <a:p>
            <a:pPr lvl="0"/>
            <a:r>
              <a:rPr lang="en-US" b="1" dirty="0"/>
              <a:t>Compression:</a:t>
            </a:r>
            <a:r>
              <a:rPr lang="en-US" dirty="0"/>
              <a:t> It carries out data compression to reduce the bandwidth of the data to be transmitted. The primary role of Data compression is to reduce the number of bits to be 0transmitted. It is important in transmitting multimedia such as audio, video, text etc.</a:t>
            </a:r>
          </a:p>
          <a:p>
            <a:r>
              <a:rPr lang="en-US" dirty="0"/>
              <a:t>The primary goal of this layer is to take care of the </a:t>
            </a:r>
            <a:r>
              <a:rPr lang="en-US" b="1" dirty="0"/>
              <a:t>syntax</a:t>
            </a:r>
            <a:r>
              <a:rPr lang="en-US" dirty="0"/>
              <a:t> and </a:t>
            </a:r>
            <a:r>
              <a:rPr lang="en-US" b="1" dirty="0"/>
              <a:t>semantics</a:t>
            </a:r>
            <a:r>
              <a:rPr lang="en-US" dirty="0"/>
              <a:t> of the information exchanged between two communicating systems. Presentation layer takes care that the data is sent in such a way that the receiver will understand the information(data) and will be able to use the data. Languages(syntax) can be different of the two communicating systems. Under this condition presentation layer plays a role translator.</a:t>
            </a:r>
          </a:p>
          <a:p>
            <a:endParaRPr lang="en-US" dirty="0"/>
          </a:p>
        </p:txBody>
      </p:sp>
    </p:spTree>
    <p:extLst>
      <p:ext uri="{BB962C8B-B14F-4D97-AF65-F5344CB8AC3E}">
        <p14:creationId xmlns:p14="http://schemas.microsoft.com/office/powerpoint/2010/main" xmlns="" val="2993906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86" y="249215"/>
            <a:ext cx="10515600" cy="626548"/>
          </a:xfrm>
        </p:spPr>
        <p:txBody>
          <a:bodyPr>
            <a:normAutofit fontScale="90000"/>
          </a:bodyPr>
          <a:lstStyle/>
          <a:p>
            <a:r>
              <a:rPr lang="en-US" b="1" dirty="0" smtClean="0">
                <a:effectLst>
                  <a:outerShdw blurRad="38100" dist="38100" dir="2700000" algn="tl">
                    <a:srgbClr val="000000">
                      <a:alpha val="43137"/>
                    </a:srgbClr>
                  </a:outerShdw>
                </a:effectLst>
              </a:rPr>
              <a:t>APPLICATION LAYER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8686" y="875763"/>
            <a:ext cx="11165114" cy="3957494"/>
          </a:xfrm>
        </p:spPr>
        <p:txBody>
          <a:bodyPr>
            <a:normAutofit fontScale="85000" lnSpcReduction="20000"/>
          </a:bodyPr>
          <a:lstStyle/>
          <a:p>
            <a:r>
              <a:rPr lang="en-US" dirty="0"/>
              <a:t>Functions of Application Layer</a:t>
            </a:r>
          </a:p>
          <a:p>
            <a:pPr lvl="0"/>
            <a:r>
              <a:rPr lang="en-US" b="1" dirty="0"/>
              <a:t>Mail Services:</a:t>
            </a:r>
            <a:r>
              <a:rPr lang="en-US" dirty="0"/>
              <a:t> This layer provides the basis for E-mail forwarding and storage.</a:t>
            </a:r>
          </a:p>
          <a:p>
            <a:pPr lvl="0"/>
            <a:r>
              <a:rPr lang="en-US" b="1" dirty="0"/>
              <a:t>Network Virtual Terminal:</a:t>
            </a:r>
            <a:r>
              <a:rPr lang="en-US" dirty="0"/>
              <a:t> It allows a user to log on to a remote host. The application creates software emulation of a terminal at the remote host. User's computer talks to the software terminal which in turn talks to the host and vice versa. Then the remote host believes it is communicating with one of its own terminals and allows user to log on.</a:t>
            </a:r>
          </a:p>
          <a:p>
            <a:pPr lvl="0"/>
            <a:r>
              <a:rPr lang="en-US" b="1" dirty="0"/>
              <a:t>Directory Services:</a:t>
            </a:r>
            <a:r>
              <a:rPr lang="en-US" dirty="0"/>
              <a:t> This layer provides access for global information about various services.</a:t>
            </a:r>
          </a:p>
          <a:p>
            <a:pPr lvl="0"/>
            <a:r>
              <a:rPr lang="en-US" b="1" dirty="0"/>
              <a:t>File Transfer, Access and Management (FTAM):</a:t>
            </a:r>
            <a:r>
              <a:rPr lang="en-US" dirty="0"/>
              <a:t> It is a standard mechanism to access files and manages it. Users can access files in a remote computer and manage it. They can also retrieve files from a remote computer.</a:t>
            </a:r>
          </a:p>
          <a:p>
            <a:endParaRPr lang="en-US" dirty="0"/>
          </a:p>
        </p:txBody>
      </p:sp>
      <p:pic>
        <p:nvPicPr>
          <p:cNvPr id="4" name="Picture 3" descr="C:\Users\annu.RCMAS\Desktop\Figure34-1.png"/>
          <p:cNvPicPr/>
          <p:nvPr/>
        </p:nvPicPr>
        <p:blipFill>
          <a:blip r:embed="rId2"/>
          <a:srcRect/>
          <a:stretch>
            <a:fillRect/>
          </a:stretch>
        </p:blipFill>
        <p:spPr bwMode="auto">
          <a:xfrm>
            <a:off x="6662058" y="4358661"/>
            <a:ext cx="5065496" cy="2202287"/>
          </a:xfrm>
          <a:prstGeom prst="rect">
            <a:avLst/>
          </a:prstGeom>
          <a:noFill/>
          <a:ln w="9525">
            <a:noFill/>
            <a:miter lim="800000"/>
            <a:headEnd/>
            <a:tailEnd/>
          </a:ln>
        </p:spPr>
      </p:pic>
    </p:spTree>
    <p:extLst>
      <p:ext uri="{BB962C8B-B14F-4D97-AF65-F5344CB8AC3E}">
        <p14:creationId xmlns:p14="http://schemas.microsoft.com/office/powerpoint/2010/main" xmlns="" val="2699793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189718" y="4788893"/>
            <a:ext cx="5615363" cy="2069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51096" y="0"/>
            <a:ext cx="6092609" cy="47888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0" y="0"/>
            <a:ext cx="5816184" cy="528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04629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6" y="70834"/>
            <a:ext cx="10515600" cy="703821"/>
          </a:xfrm>
        </p:spPr>
        <p:txBody>
          <a:bodyPr>
            <a:normAutofit fontScale="90000"/>
          </a:bodyPr>
          <a:lstStyle/>
          <a:p>
            <a:pPr lvl="1" algn="l" rtl="0">
              <a:lnSpc>
                <a:spcPct val="90000"/>
              </a:lnSpc>
              <a:spcBef>
                <a:spcPct val="0"/>
              </a:spcBef>
            </a:pPr>
            <a:r>
              <a:rPr lang="en-US" sz="4400" b="1" dirty="0">
                <a:effectLst>
                  <a:outerShdw blurRad="38100" dist="38100" dir="2700000" algn="tl">
                    <a:srgbClr val="000000">
                      <a:alpha val="43137"/>
                    </a:srgbClr>
                  </a:outerShdw>
                </a:effectLst>
              </a:rPr>
              <a:t>TCP/IP PROTOCOL SUITE</a:t>
            </a:r>
            <a:r>
              <a:rPr lang="en-US" sz="1200" dirty="0"/>
              <a:t/>
            </a:r>
            <a:br>
              <a:rPr lang="en-US" sz="1200" dirty="0"/>
            </a:br>
            <a:endParaRPr lang="en-US" dirty="0"/>
          </a:p>
        </p:txBody>
      </p:sp>
      <p:sp>
        <p:nvSpPr>
          <p:cNvPr id="3" name="Content Placeholder 2"/>
          <p:cNvSpPr>
            <a:spLocks noGrp="1"/>
          </p:cNvSpPr>
          <p:nvPr>
            <p:ph idx="1"/>
          </p:nvPr>
        </p:nvSpPr>
        <p:spPr>
          <a:xfrm>
            <a:off x="0" y="927279"/>
            <a:ext cx="8345510" cy="5074276"/>
          </a:xfrm>
        </p:spPr>
        <p:txBody>
          <a:bodyPr>
            <a:normAutofit fontScale="92500" lnSpcReduction="20000"/>
          </a:bodyPr>
          <a:lstStyle/>
          <a:p>
            <a:r>
              <a:rPr lang="en-US" dirty="0" smtClean="0"/>
              <a:t>However</a:t>
            </a:r>
            <a:r>
              <a:rPr lang="en-US" dirty="0"/>
              <a:t>, when TCP/IP is compared to OSI, we can say that the host-to-network layer is equivalent to the combination of the physical and data link layers</a:t>
            </a:r>
            <a:r>
              <a:rPr lang="en-US" dirty="0" smtClean="0"/>
              <a:t>.</a:t>
            </a:r>
          </a:p>
          <a:p>
            <a:r>
              <a:rPr lang="en-US" dirty="0" smtClean="0"/>
              <a:t> </a:t>
            </a:r>
            <a:r>
              <a:rPr lang="en-US" dirty="0"/>
              <a:t>The internet layer is equivalent to the network </a:t>
            </a:r>
            <a:r>
              <a:rPr lang="en-US" dirty="0" smtClean="0"/>
              <a:t>layer</a:t>
            </a:r>
          </a:p>
          <a:p>
            <a:r>
              <a:rPr lang="en-US" dirty="0" smtClean="0"/>
              <a:t>The application </a:t>
            </a:r>
            <a:r>
              <a:rPr lang="en-US" dirty="0"/>
              <a:t>layer is roughly doing the job of the session, presentation, and application layers with the transport layer in TCPIIP taking care of part of the duties of the session layer. </a:t>
            </a:r>
            <a:endParaRPr lang="en-US" dirty="0" smtClean="0"/>
          </a:p>
          <a:p>
            <a:r>
              <a:rPr lang="en-US" dirty="0" smtClean="0"/>
              <a:t>TCP/IP </a:t>
            </a:r>
            <a:r>
              <a:rPr lang="en-US" dirty="0"/>
              <a:t>means Transmission Control Protocol and Internet Protocol. It is the network model used in the current Internet architecture </a:t>
            </a:r>
            <a:r>
              <a:rPr lang="en-US" dirty="0" smtClean="0"/>
              <a:t>as well.</a:t>
            </a:r>
          </a:p>
          <a:p>
            <a:r>
              <a:rPr lang="en-US" dirty="0"/>
              <a:t> </a:t>
            </a:r>
            <a:r>
              <a:rPr lang="en-US" b="1" dirty="0"/>
              <a:t>Protocols</a:t>
            </a:r>
            <a:r>
              <a:rPr lang="en-US" dirty="0"/>
              <a:t> are set of rules which govern every possible communication over a network. These protocols describe the movement of data between the source and destination or the internet. They also offer simple naming and addressing schemes.</a:t>
            </a:r>
          </a:p>
          <a:p>
            <a:endParaRPr lang="en-US" dirty="0"/>
          </a:p>
        </p:txBody>
      </p:sp>
      <p:pic>
        <p:nvPicPr>
          <p:cNvPr id="4" name="Picture 3" descr="C:\Users\annu.RCMAS\Desktop\Figure35-2.png"/>
          <p:cNvPicPr/>
          <p:nvPr/>
        </p:nvPicPr>
        <p:blipFill>
          <a:blip r:embed="rId2"/>
          <a:srcRect/>
          <a:stretch>
            <a:fillRect/>
          </a:stretch>
        </p:blipFill>
        <p:spPr bwMode="auto">
          <a:xfrm>
            <a:off x="7939314" y="4136571"/>
            <a:ext cx="4207073" cy="2721429"/>
          </a:xfrm>
          <a:prstGeom prst="rect">
            <a:avLst/>
          </a:prstGeom>
          <a:noFill/>
          <a:ln w="9525">
            <a:noFill/>
            <a:miter lim="800000"/>
            <a:headEnd/>
            <a:tailEnd/>
          </a:ln>
        </p:spPr>
      </p:pic>
      <p:pic>
        <p:nvPicPr>
          <p:cNvPr id="5" name="Content Placeholder 3" descr="C:\Users\annu.RCMAS\Desktop\Figure36-1.png"/>
          <p:cNvPicPr>
            <a:picLocks/>
          </p:cNvPicPr>
          <p:nvPr/>
        </p:nvPicPr>
        <p:blipFill>
          <a:blip r:embed="rId3"/>
          <a:srcRect/>
          <a:stretch>
            <a:fillRect/>
          </a:stretch>
        </p:blipFill>
        <p:spPr bwMode="auto">
          <a:xfrm>
            <a:off x="8354900" y="0"/>
            <a:ext cx="3627549" cy="4351338"/>
          </a:xfrm>
          <a:prstGeom prst="rect">
            <a:avLst/>
          </a:prstGeom>
          <a:noFill/>
          <a:ln w="9525">
            <a:noFill/>
            <a:miter lim="800000"/>
            <a:headEnd/>
            <a:tailEnd/>
          </a:ln>
        </p:spPr>
      </p:pic>
    </p:spTree>
    <p:extLst>
      <p:ext uri="{BB962C8B-B14F-4D97-AF65-F5344CB8AC3E}">
        <p14:creationId xmlns:p14="http://schemas.microsoft.com/office/powerpoint/2010/main" xmlns="" val="1249782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30629"/>
            <a:ext cx="8409483" cy="6858000"/>
          </a:xfrm>
        </p:spPr>
        <p:txBody>
          <a:bodyPr>
            <a:normAutofit/>
          </a:bodyPr>
          <a:lstStyle/>
          <a:p>
            <a:r>
              <a:rPr lang="en-US" i="1" dirty="0" smtClean="0"/>
              <a:t>TCP/IP </a:t>
            </a:r>
            <a:r>
              <a:rPr lang="en-US" dirty="0" smtClean="0"/>
              <a:t>is a hierarchical protocol made up of interactive modules, each of which provides a specific functionality; however, the modules are not necessarily interdependent. Whereas the OSI model specifies which  functions  belong to each of its  layers, the layers of the </a:t>
            </a:r>
            <a:r>
              <a:rPr lang="en-US" i="1" dirty="0" smtClean="0"/>
              <a:t>TCP/IP </a:t>
            </a:r>
            <a:r>
              <a:rPr lang="en-US" dirty="0" smtClean="0"/>
              <a:t>protocol suite contain relatively independent protocols  that can be mixed and matched depending on the needs of the system. The term </a:t>
            </a:r>
            <a:r>
              <a:rPr lang="en-US" i="1" dirty="0" smtClean="0"/>
              <a:t>hierarchical </a:t>
            </a:r>
            <a:r>
              <a:rPr lang="en-US" dirty="0" smtClean="0"/>
              <a:t>means that each upper-level protocol is supported by one or more lower-level protocols.</a:t>
            </a:r>
          </a:p>
          <a:p>
            <a:r>
              <a:rPr lang="en-US" dirty="0" smtClean="0"/>
              <a:t>At the transport layer, </a:t>
            </a:r>
            <a:r>
              <a:rPr lang="en-US" i="1" dirty="0" smtClean="0"/>
              <a:t>TCP/IP </a:t>
            </a:r>
            <a:r>
              <a:rPr lang="en-US" dirty="0" smtClean="0"/>
              <a:t>defines three protocols: Transmission Control Protocol (TCP), User Datagram Protocol (UDP), and Stream Control Transmission Protocol (SCTP). At the network layer, the main protocol defined by TCP/IP is the Internetworking Protocol (IP); there are also some other protocols that support data movement in this layer.</a:t>
            </a:r>
            <a:endParaRPr lang="en-US" dirty="0"/>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8409483" y="130630"/>
            <a:ext cx="4128072" cy="6727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09214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99212"/>
          </a:xfrm>
        </p:spPr>
        <p:txBody>
          <a:bodyPr>
            <a:normAutofit fontScale="90000"/>
          </a:bodyPr>
          <a:lstStyle/>
          <a:p>
            <a:r>
              <a:rPr lang="en-US" b="1" dirty="0" smtClean="0">
                <a:effectLst>
                  <a:outerShdw blurRad="38100" dist="38100" dir="2700000" algn="tl">
                    <a:srgbClr val="000000">
                      <a:alpha val="43137"/>
                    </a:srgbClr>
                  </a:outerShdw>
                </a:effectLst>
              </a:rPr>
              <a:t>Physical and Data Link Layers</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838200" y="944380"/>
            <a:ext cx="10515600" cy="5232583"/>
          </a:xfrm>
        </p:spPr>
        <p:txBody>
          <a:bodyPr>
            <a:normAutofit/>
          </a:bodyPr>
          <a:lstStyle/>
          <a:p>
            <a:r>
              <a:rPr lang="en-US" dirty="0" smtClean="0"/>
              <a:t>At the physical and data link layers, </a:t>
            </a:r>
            <a:r>
              <a:rPr lang="en-US" i="1" dirty="0" smtClean="0"/>
              <a:t>TCPIIP </a:t>
            </a:r>
            <a:r>
              <a:rPr lang="en-US" dirty="0" smtClean="0"/>
              <a:t>does not define any specific protocol. It supports all the standard and proprietary protocols. A network in a </a:t>
            </a:r>
            <a:r>
              <a:rPr lang="en-US" i="1" dirty="0" smtClean="0"/>
              <a:t>TCPIIP </a:t>
            </a:r>
            <a:r>
              <a:rPr lang="en-US" dirty="0" smtClean="0"/>
              <a:t>internetwork can be a local-area network or a wide-area network</a:t>
            </a:r>
          </a:p>
          <a:p>
            <a:r>
              <a:rPr lang="en-US" dirty="0" smtClean="0"/>
              <a:t>Layer </a:t>
            </a:r>
            <a:r>
              <a:rPr lang="en-US" dirty="0"/>
              <a:t>1: Host-to-network Layer</a:t>
            </a:r>
            <a:endParaRPr lang="en-US" b="1" dirty="0"/>
          </a:p>
          <a:p>
            <a:pPr lvl="0"/>
            <a:r>
              <a:rPr lang="en-US" dirty="0"/>
              <a:t>Lowest layer of the all.</a:t>
            </a:r>
          </a:p>
          <a:p>
            <a:pPr lvl="0"/>
            <a:r>
              <a:rPr lang="en-US" dirty="0"/>
              <a:t>Protocol is used to connect to the host, so that the packets can be sent over it.</a:t>
            </a:r>
          </a:p>
          <a:p>
            <a:pPr lvl="0"/>
            <a:r>
              <a:rPr lang="en-US" dirty="0"/>
              <a:t>Varies from host to host and network to network.</a:t>
            </a:r>
          </a:p>
          <a:p>
            <a:endParaRPr lang="en-US" dirty="0"/>
          </a:p>
        </p:txBody>
      </p:sp>
    </p:spTree>
    <p:extLst>
      <p:ext uri="{BB962C8B-B14F-4D97-AF65-F5344CB8AC3E}">
        <p14:creationId xmlns:p14="http://schemas.microsoft.com/office/powerpoint/2010/main" xmlns="" val="3386287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6971" y="145143"/>
            <a:ext cx="10700658" cy="6712857"/>
          </a:xfrm>
        </p:spPr>
        <p:txBody>
          <a:bodyPr>
            <a:normAutofit fontScale="70000" lnSpcReduction="20000"/>
          </a:bodyPr>
          <a:lstStyle/>
          <a:p>
            <a:pPr marL="0" indent="0">
              <a:buNone/>
            </a:pPr>
            <a:r>
              <a:rPr lang="en-US" sz="4000" b="1" dirty="0">
                <a:effectLst>
                  <a:outerShdw blurRad="38100" dist="38100" dir="2700000" algn="tl">
                    <a:srgbClr val="000000">
                      <a:alpha val="43137"/>
                    </a:srgbClr>
                  </a:outerShdw>
                </a:effectLst>
              </a:rPr>
              <a:t>Network Layer</a:t>
            </a:r>
          </a:p>
          <a:p>
            <a:r>
              <a:rPr lang="en-US" dirty="0"/>
              <a:t>At the network layer (or, more accurately, the  internetwork layer), </a:t>
            </a:r>
            <a:r>
              <a:rPr lang="en-US" i="1" dirty="0"/>
              <a:t>TCP/IP  </a:t>
            </a:r>
            <a:r>
              <a:rPr lang="en-US" dirty="0"/>
              <a:t>supports the Internetworking Protocol. IP, in turn, uses four supporting protocols: ARP, RARP, ICMP, and IGMP. Each of these protocols is described in greater detail in later </a:t>
            </a:r>
            <a:r>
              <a:rPr lang="en-US" dirty="0" smtClean="0"/>
              <a:t>chapters</a:t>
            </a:r>
            <a:endParaRPr lang="en-US" i="1" dirty="0" smtClean="0"/>
          </a:p>
          <a:p>
            <a:r>
              <a:rPr lang="en-US" b="1" i="1" dirty="0" smtClean="0"/>
              <a:t>Internetworking </a:t>
            </a:r>
            <a:r>
              <a:rPr lang="en-US" b="1" i="1" dirty="0"/>
              <a:t>Protocol (</a:t>
            </a:r>
            <a:r>
              <a:rPr lang="en-US" b="1" i="1" dirty="0" smtClean="0"/>
              <a:t>IP)</a:t>
            </a:r>
            <a:r>
              <a:rPr lang="en-US" b="1" dirty="0" smtClean="0"/>
              <a:t>- </a:t>
            </a:r>
            <a:r>
              <a:rPr lang="en-US" dirty="0" smtClean="0"/>
              <a:t>is </a:t>
            </a:r>
            <a:r>
              <a:rPr lang="en-US" dirty="0"/>
              <a:t>the transmission mechanism used by the TCP/IP protocols. It is an unreliable and connectionless protocol-a best-effort delivery service. The term </a:t>
            </a:r>
            <a:r>
              <a:rPr lang="en-US" i="1" dirty="0"/>
              <a:t>best effort </a:t>
            </a:r>
            <a:r>
              <a:rPr lang="en-US" dirty="0"/>
              <a:t>means that IP provides no error checking or tracking. IP assumes the unreliability of the underlying layers and does its best to get a transmission through to its destination, but with no </a:t>
            </a:r>
            <a:r>
              <a:rPr lang="en-US" dirty="0" smtClean="0"/>
              <a:t>guarantees. IP </a:t>
            </a:r>
            <a:r>
              <a:rPr lang="en-US" dirty="0"/>
              <a:t>transports data in packets called </a:t>
            </a:r>
            <a:r>
              <a:rPr lang="en-US" i="1" dirty="0"/>
              <a:t>datagrams, </a:t>
            </a:r>
            <a:r>
              <a:rPr lang="en-US" dirty="0"/>
              <a:t>each of which is transported </a:t>
            </a:r>
            <a:r>
              <a:rPr lang="en-US" dirty="0" err="1"/>
              <a:t>sepa</a:t>
            </a:r>
            <a:r>
              <a:rPr lang="en-US" dirty="0"/>
              <a:t>• </a:t>
            </a:r>
            <a:r>
              <a:rPr lang="en-US" dirty="0" err="1"/>
              <a:t>rately</a:t>
            </a:r>
            <a:r>
              <a:rPr lang="en-US" dirty="0"/>
              <a:t>. Datagrams can travel along different routes and can arrive out of sequence or be duplicated. IP does not keep track of the routes and has no facility for reordering data• grams once they arrive at their </a:t>
            </a:r>
            <a:r>
              <a:rPr lang="en-US" dirty="0" smtClean="0"/>
              <a:t>destination. The </a:t>
            </a:r>
            <a:r>
              <a:rPr lang="en-US" dirty="0"/>
              <a:t>limited functionality of IP should not be considered a weakness, however. </a:t>
            </a:r>
            <a:r>
              <a:rPr lang="en-US" dirty="0" smtClean="0"/>
              <a:t>IP provides </a:t>
            </a:r>
            <a:r>
              <a:rPr lang="en-US" dirty="0"/>
              <a:t>bare-bones transmission functions that free the user to add only those facilities necessary for a given application and thereby allows for maximum efficiency. </a:t>
            </a:r>
          </a:p>
          <a:p>
            <a:r>
              <a:rPr lang="en-US" b="1" dirty="0" smtClean="0"/>
              <a:t>The </a:t>
            </a:r>
            <a:r>
              <a:rPr lang="en-US" b="1" dirty="0"/>
              <a:t>Address Resolution Protocol (ARP) </a:t>
            </a:r>
            <a:r>
              <a:rPr lang="en-US" dirty="0"/>
              <a:t>is used to associate a logical address with a physical address. On a typical physical network, such as a LAN, each device on a link is identified by a physical or station address, usually imprinted on the network interface card (NIC). ARP is used to find the physical address of the node when its Internet address is known.  </a:t>
            </a:r>
          </a:p>
          <a:p>
            <a:r>
              <a:rPr lang="en-US" b="1" i="1" dirty="0"/>
              <a:t>Reverse Address Resolution </a:t>
            </a:r>
            <a:r>
              <a:rPr lang="en-US" b="1" i="1" dirty="0" smtClean="0"/>
              <a:t>Protocol</a:t>
            </a:r>
            <a:r>
              <a:rPr lang="en-US" b="1" dirty="0" smtClean="0"/>
              <a:t>- </a:t>
            </a:r>
            <a:r>
              <a:rPr lang="en-US" dirty="0" smtClean="0"/>
              <a:t>The </a:t>
            </a:r>
            <a:r>
              <a:rPr lang="en-US" dirty="0"/>
              <a:t>Reverse Address Resolution Protocol (RARP) allows a host to discover its Inter• net address when it knows only its physical address. It is used when a computer is </a:t>
            </a:r>
            <a:r>
              <a:rPr lang="en-US" dirty="0" smtClean="0"/>
              <a:t>connected </a:t>
            </a:r>
            <a:r>
              <a:rPr lang="en-US" dirty="0"/>
              <a:t>to a network for the first time or when a diskless computer is booted.  </a:t>
            </a:r>
          </a:p>
          <a:p>
            <a:r>
              <a:rPr lang="en-US" b="1" dirty="0" smtClean="0"/>
              <a:t>The </a:t>
            </a:r>
            <a:r>
              <a:rPr lang="en-US" b="1" dirty="0"/>
              <a:t>Internet Control Message Protocol (ICMP) </a:t>
            </a:r>
            <a:r>
              <a:rPr lang="en-US" dirty="0"/>
              <a:t>is a mechanism used by hosts and gateways to send notification of datagram problems back to the sender. ICMP sends query and error reporting messages.  </a:t>
            </a:r>
          </a:p>
          <a:p>
            <a:r>
              <a:rPr lang="en-US" b="1" i="1" dirty="0"/>
              <a:t>Internet Group Message </a:t>
            </a:r>
            <a:r>
              <a:rPr lang="en-US" b="1" i="1" dirty="0" smtClean="0"/>
              <a:t>Protocol</a:t>
            </a:r>
            <a:r>
              <a:rPr lang="en-US" b="1" dirty="0" smtClean="0"/>
              <a:t>(IGMP)- </a:t>
            </a:r>
            <a:r>
              <a:rPr lang="en-US" dirty="0"/>
              <a:t>is used to facilitate the simultaneous transmission of a message to a group of recipients. </a:t>
            </a:r>
          </a:p>
        </p:txBody>
      </p:sp>
    </p:spTree>
    <p:extLst>
      <p:ext uri="{BB962C8B-B14F-4D97-AF65-F5344CB8AC3E}">
        <p14:creationId xmlns:p14="http://schemas.microsoft.com/office/powerpoint/2010/main" xmlns="" val="2678842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828" y="203200"/>
            <a:ext cx="11350171" cy="6654800"/>
          </a:xfrm>
        </p:spPr>
        <p:txBody>
          <a:bodyPr>
            <a:normAutofit fontScale="77500" lnSpcReduction="20000"/>
          </a:bodyPr>
          <a:lstStyle/>
          <a:p>
            <a:pPr marL="0" indent="0">
              <a:buNone/>
            </a:pPr>
            <a:r>
              <a:rPr lang="en-US" sz="3600" b="1" dirty="0">
                <a:effectLst>
                  <a:outerShdw blurRad="38100" dist="38100" dir="2700000" algn="tl">
                    <a:srgbClr val="000000">
                      <a:alpha val="43137"/>
                    </a:srgbClr>
                  </a:outerShdw>
                </a:effectLst>
              </a:rPr>
              <a:t>Transport Layer</a:t>
            </a:r>
          </a:p>
          <a:p>
            <a:r>
              <a:rPr lang="en-US" dirty="0"/>
              <a:t>Traditionally the transport layer was represented in </a:t>
            </a:r>
            <a:r>
              <a:rPr lang="en-US" i="1" dirty="0"/>
              <a:t>TCP/IP </a:t>
            </a:r>
            <a:r>
              <a:rPr lang="en-US" dirty="0"/>
              <a:t>by two protocols: TCP and UDP. IP is a host-to-host protocol, meaning that it can deliver a packet from one physical device to another. UDP and TCP are transport level protocols responsible for delivery of a message from a process (running program) to another process. A new transport layer protocol, SCTP, has been devised to meet the needs of some newer applications.</a:t>
            </a:r>
          </a:p>
          <a:p>
            <a:r>
              <a:rPr lang="en-US" b="1" i="1" dirty="0"/>
              <a:t>User Datagram </a:t>
            </a:r>
            <a:r>
              <a:rPr lang="en-US" b="1" i="1" dirty="0" smtClean="0"/>
              <a:t>Protocol</a:t>
            </a:r>
            <a:r>
              <a:rPr lang="en-US" b="1" dirty="0" smtClean="0"/>
              <a:t> (</a:t>
            </a:r>
            <a:r>
              <a:rPr lang="en-US" b="1" dirty="0"/>
              <a:t>UDP</a:t>
            </a:r>
            <a:r>
              <a:rPr lang="en-US" b="1" dirty="0" smtClean="0"/>
              <a:t>)- </a:t>
            </a:r>
            <a:r>
              <a:rPr lang="en-US" dirty="0"/>
              <a:t>is the simpler of the two standard TCPIIP transport protocols. It is a process-to-process protocol that adds only port addresses, checksum error control, and length information to the data from the upper layer. </a:t>
            </a:r>
            <a:endParaRPr lang="en-US" dirty="0" smtClean="0"/>
          </a:p>
          <a:p>
            <a:r>
              <a:rPr lang="en-US" dirty="0" smtClean="0"/>
              <a:t> </a:t>
            </a:r>
            <a:r>
              <a:rPr lang="en-US" b="1" i="1" dirty="0" smtClean="0"/>
              <a:t>Transmission </a:t>
            </a:r>
            <a:r>
              <a:rPr lang="en-US" b="1" i="1" dirty="0"/>
              <a:t>Control </a:t>
            </a:r>
            <a:r>
              <a:rPr lang="en-US" b="1" i="1" dirty="0" smtClean="0"/>
              <a:t>Protocol</a:t>
            </a:r>
            <a:r>
              <a:rPr lang="en-US" b="1" dirty="0"/>
              <a:t>(TCP) </a:t>
            </a:r>
            <a:r>
              <a:rPr lang="en-US" dirty="0"/>
              <a:t>provides full transport-layer services to applications. TCP is a reliable stream transport protocol. The term </a:t>
            </a:r>
            <a:r>
              <a:rPr lang="en-US" i="1" dirty="0"/>
              <a:t>stream, </a:t>
            </a:r>
            <a:r>
              <a:rPr lang="en-US" dirty="0"/>
              <a:t>in this </a:t>
            </a:r>
            <a:r>
              <a:rPr lang="en-US" dirty="0" smtClean="0"/>
              <a:t>context</a:t>
            </a:r>
            <a:r>
              <a:rPr lang="en-US" dirty="0"/>
              <a:t>, means connection-oriented: A connection must be  established between both ends of a transmission before either can transmit </a:t>
            </a:r>
            <a:r>
              <a:rPr lang="en-US" dirty="0" smtClean="0"/>
              <a:t>data. At </a:t>
            </a:r>
            <a:r>
              <a:rPr lang="en-US" dirty="0"/>
              <a:t>the sending end of each transmission, TCP divides a stream of data into smaller units called </a:t>
            </a:r>
            <a:r>
              <a:rPr lang="en-US" i="1" dirty="0"/>
              <a:t>segments. </a:t>
            </a:r>
            <a:r>
              <a:rPr lang="en-US" dirty="0"/>
              <a:t>Each segment includes a sequence number for reordering after receipt, together with an acknowledgment number for the segments received. Segments are carried across the internet inside of IP datagrams. At the receiving end, TCP </a:t>
            </a:r>
            <a:r>
              <a:rPr lang="en-US" dirty="0" smtClean="0"/>
              <a:t>collects </a:t>
            </a:r>
            <a:r>
              <a:rPr lang="en-US" dirty="0"/>
              <a:t>each datagram as it comes in and reorders the transmission based on </a:t>
            </a:r>
            <a:r>
              <a:rPr lang="en-US" dirty="0" smtClean="0"/>
              <a:t>sequence numbers</a:t>
            </a:r>
          </a:p>
          <a:p>
            <a:r>
              <a:rPr lang="en-US" b="1" i="1" dirty="0" smtClean="0"/>
              <a:t>Stream Control Transmission Protocol</a:t>
            </a:r>
            <a:r>
              <a:rPr lang="en-US" b="1" dirty="0" smtClean="0"/>
              <a:t>- </a:t>
            </a:r>
            <a:r>
              <a:rPr lang="en-US" dirty="0" smtClean="0"/>
              <a:t>The Stream </a:t>
            </a:r>
            <a:r>
              <a:rPr lang="en-US" dirty="0"/>
              <a:t>Control Transmission Protocol (SCTP) provides support for newer applications such as voice over the Internet. It is a transport layer protocol that </a:t>
            </a:r>
            <a:r>
              <a:rPr lang="en-US" dirty="0" smtClean="0"/>
              <a:t>combines </a:t>
            </a:r>
            <a:r>
              <a:rPr lang="en-US" dirty="0"/>
              <a:t>the best features of UDP and TCP</a:t>
            </a:r>
            <a:r>
              <a:rPr lang="en-US" dirty="0" smtClean="0"/>
              <a:t>.</a:t>
            </a:r>
          </a:p>
          <a:p>
            <a:r>
              <a:rPr lang="en-US" b="1" dirty="0"/>
              <a:t>Application Layer</a:t>
            </a:r>
          </a:p>
          <a:p>
            <a:r>
              <a:rPr lang="en-US" dirty="0"/>
              <a:t>The </a:t>
            </a:r>
            <a:r>
              <a:rPr lang="en-US" i="1" dirty="0"/>
              <a:t>application layer </a:t>
            </a:r>
            <a:r>
              <a:rPr lang="en-US" dirty="0"/>
              <a:t>in TCPIIP is equivalent to the combined session,  presentation,  and application layers in the OSI </a:t>
            </a:r>
            <a:r>
              <a:rPr lang="en-US" dirty="0" smtClean="0"/>
              <a:t>model. </a:t>
            </a:r>
            <a:r>
              <a:rPr lang="en-US" dirty="0"/>
              <a:t>Many protocols are defined at this layer. We cover many of the standard protocols in later chapters.</a:t>
            </a:r>
          </a:p>
          <a:p>
            <a:endParaRPr lang="en-US" dirty="0"/>
          </a:p>
          <a:p>
            <a:pPr marL="0" indent="0">
              <a:buNone/>
            </a:pPr>
            <a:endParaRPr lang="en-US" dirty="0"/>
          </a:p>
        </p:txBody>
      </p:sp>
    </p:spTree>
    <p:extLst>
      <p:ext uri="{BB962C8B-B14F-4D97-AF65-F5344CB8AC3E}">
        <p14:creationId xmlns:p14="http://schemas.microsoft.com/office/powerpoint/2010/main" xmlns="" val="1436509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8382"/>
            <a:ext cx="10515600" cy="766989"/>
          </a:xfrm>
        </p:spPr>
        <p:txBody>
          <a:bodyPr/>
          <a:lstStyle/>
          <a:p>
            <a:r>
              <a:rPr lang="en-US" b="1" dirty="0" smtClean="0">
                <a:effectLst>
                  <a:outerShdw blurRad="38100" dist="38100" dir="2700000" algn="tl">
                    <a:srgbClr val="000000">
                      <a:alpha val="43137"/>
                    </a:srgbClr>
                  </a:outerShdw>
                </a:effectLst>
              </a:rPr>
              <a:t>Application layer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769256"/>
            <a:ext cx="12192000" cy="6357258"/>
          </a:xfrm>
        </p:spPr>
        <p:txBody>
          <a:bodyPr>
            <a:normAutofit fontScale="92500" lnSpcReduction="10000"/>
          </a:bodyPr>
          <a:lstStyle/>
          <a:p>
            <a:r>
              <a:rPr lang="en-US" dirty="0"/>
              <a:t>The </a:t>
            </a:r>
            <a:r>
              <a:rPr lang="en-US" i="1" dirty="0"/>
              <a:t>application layer </a:t>
            </a:r>
            <a:r>
              <a:rPr lang="en-US" dirty="0"/>
              <a:t>in </a:t>
            </a:r>
            <a:r>
              <a:rPr lang="en-US" dirty="0" smtClean="0"/>
              <a:t>TCP/IP </a:t>
            </a:r>
            <a:r>
              <a:rPr lang="en-US" dirty="0"/>
              <a:t>is equivalent to the combined session,  presentation,  and application layers in the OSI model. Many protocols are defined at this layer. We cover many of the standard protocols in later chapters.</a:t>
            </a:r>
          </a:p>
          <a:p>
            <a:pPr lvl="0"/>
            <a:r>
              <a:rPr lang="en-US" b="1" dirty="0"/>
              <a:t>TELNET</a:t>
            </a:r>
            <a:r>
              <a:rPr lang="en-US" dirty="0"/>
              <a:t> is a two-way communication protocol which allows connecting to a remote machine and run applications on it.</a:t>
            </a:r>
            <a:endParaRPr lang="en-US" sz="2400" dirty="0"/>
          </a:p>
          <a:p>
            <a:pPr lvl="0"/>
            <a:r>
              <a:rPr lang="en-US" b="1" dirty="0"/>
              <a:t>FTP</a:t>
            </a:r>
            <a:r>
              <a:rPr lang="en-US" dirty="0"/>
              <a:t>(File Transfer Protocol) is a protocol, that allows File transfer amongst computer users connected over a network. It is reliable, simple and efficient.</a:t>
            </a:r>
            <a:endParaRPr lang="en-US" sz="2400" dirty="0"/>
          </a:p>
          <a:p>
            <a:pPr lvl="0"/>
            <a:r>
              <a:rPr lang="en-US" b="1" dirty="0"/>
              <a:t>SMTP</a:t>
            </a:r>
            <a:r>
              <a:rPr lang="en-US" dirty="0"/>
              <a:t>(Simple Mail Transport Protocol) is a protocol, which is used to transport electronic mail between a source and destination, directed via a route.</a:t>
            </a:r>
            <a:endParaRPr lang="en-US" sz="2400" dirty="0"/>
          </a:p>
          <a:p>
            <a:pPr lvl="0"/>
            <a:r>
              <a:rPr lang="en-US" b="1" dirty="0"/>
              <a:t>DNS</a:t>
            </a:r>
            <a:r>
              <a:rPr lang="en-US" dirty="0"/>
              <a:t>(Domain Name Server) resolves an IP address into a textual address for Hosts connected over a network.</a:t>
            </a:r>
            <a:endParaRPr lang="en-US" sz="2400" dirty="0"/>
          </a:p>
          <a:p>
            <a:pPr lvl="0"/>
            <a:r>
              <a:rPr lang="en-US" dirty="0"/>
              <a:t>It allows peer entities to carry conversation.</a:t>
            </a:r>
            <a:endParaRPr lang="en-US" sz="2400" dirty="0"/>
          </a:p>
          <a:p>
            <a:pPr lvl="0"/>
            <a:r>
              <a:rPr lang="en-US" dirty="0"/>
              <a:t>It defines two end-to-end protocols: TCP and UDP</a:t>
            </a:r>
            <a:endParaRPr lang="en-US" sz="2400" dirty="0"/>
          </a:p>
          <a:p>
            <a:pPr lvl="1"/>
            <a:r>
              <a:rPr lang="en-US" b="1" dirty="0"/>
              <a:t>TCP(Transmission Control Protocol):</a:t>
            </a:r>
            <a:r>
              <a:rPr lang="en-US" dirty="0"/>
              <a:t> It is a reliable connection-oriented protocol which handles byte-stream from source to destination without error and flow control.</a:t>
            </a:r>
            <a:endParaRPr lang="en-US" sz="2000" dirty="0"/>
          </a:p>
          <a:p>
            <a:pPr lvl="1"/>
            <a:r>
              <a:rPr lang="en-US" b="1" dirty="0"/>
              <a:t>UDP(User-Datagram Protocol):</a:t>
            </a:r>
            <a:r>
              <a:rPr lang="en-US" dirty="0"/>
              <a:t> It is an unreliable connection-less protocol that do not want TCPs, sequencing and flow control. </a:t>
            </a:r>
            <a:r>
              <a:rPr lang="en-US" dirty="0" err="1"/>
              <a:t>Eg</a:t>
            </a:r>
            <a:r>
              <a:rPr lang="en-US" dirty="0"/>
              <a:t>: One-shot request-reply kind of service.</a:t>
            </a:r>
            <a:endParaRPr lang="en-US" sz="2000" dirty="0"/>
          </a:p>
          <a:p>
            <a:endParaRPr lang="en-US" dirty="0"/>
          </a:p>
        </p:txBody>
      </p:sp>
    </p:spTree>
    <p:extLst>
      <p:ext uri="{BB962C8B-B14F-4D97-AF65-F5344CB8AC3E}">
        <p14:creationId xmlns:p14="http://schemas.microsoft.com/office/powerpoint/2010/main" xmlns="" val="250970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Autofit/>
          </a:bodyPr>
          <a:lstStyle/>
          <a:p>
            <a:r>
              <a:rPr lang="en-US" sz="4800" b="1" dirty="0" smtClean="0">
                <a:effectLst>
                  <a:outerShdw blurRad="38100" dist="38100" dir="2700000" algn="tl">
                    <a:srgbClr val="000000">
                      <a:alpha val="43137"/>
                    </a:srgbClr>
                  </a:outerShdw>
                </a:effectLst>
              </a:rPr>
              <a:t>OSI MODEL</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965916"/>
            <a:ext cx="10515600" cy="5211047"/>
          </a:xfrm>
        </p:spPr>
        <p:txBody>
          <a:bodyPr>
            <a:normAutofit fontScale="92500" lnSpcReduction="10000"/>
          </a:bodyPr>
          <a:lstStyle/>
          <a:p>
            <a:r>
              <a:rPr lang="en-US" dirty="0" smtClean="0"/>
              <a:t>An </a:t>
            </a:r>
            <a:r>
              <a:rPr lang="en-US" dirty="0"/>
              <a:t>ISO standard that covers all aspects of network communications is the Open Systems Interconnection model. </a:t>
            </a:r>
            <a:r>
              <a:rPr lang="en-US" dirty="0" smtClean="0"/>
              <a:t>ISO is the organization. OSI is the model</a:t>
            </a:r>
          </a:p>
          <a:p>
            <a:r>
              <a:rPr lang="en-US" dirty="0" smtClean="0"/>
              <a:t>An </a:t>
            </a:r>
            <a:r>
              <a:rPr lang="en-US" dirty="0"/>
              <a:t>open system is a set of protocols that allows any two different systems to communicate regardless of their underlying </a:t>
            </a:r>
            <a:r>
              <a:rPr lang="en-US" dirty="0" smtClean="0"/>
              <a:t>architecture</a:t>
            </a:r>
            <a:r>
              <a:rPr lang="en-US" dirty="0"/>
              <a:t>. The purpose of the OSI model is to show how to facilitate communication between different systems without requiring changes to the logic of the underlying </a:t>
            </a:r>
            <a:r>
              <a:rPr lang="en-US" dirty="0" smtClean="0"/>
              <a:t>hardware </a:t>
            </a:r>
            <a:r>
              <a:rPr lang="en-US" dirty="0"/>
              <a:t>and software. The OSI model is not a protocol; it is a model for understanding and designing a network architecture that is flexible, robust, and interoperable</a:t>
            </a:r>
            <a:r>
              <a:rPr lang="en-US" dirty="0" smtClean="0"/>
              <a:t>.</a:t>
            </a:r>
          </a:p>
          <a:p>
            <a:r>
              <a:rPr lang="en-US" dirty="0"/>
              <a:t>The OSI model is a layered framework for the design of network systems that allows communication between all types of computer systems. It consists of seven </a:t>
            </a:r>
            <a:r>
              <a:rPr lang="en-US" dirty="0" smtClean="0"/>
              <a:t>separate </a:t>
            </a:r>
            <a:r>
              <a:rPr lang="en-US" dirty="0"/>
              <a:t>but related layers, each of which defines a part of the process of moving information across </a:t>
            </a:r>
            <a:r>
              <a:rPr lang="en-US" dirty="0" smtClean="0"/>
              <a:t>a network</a:t>
            </a:r>
            <a:br>
              <a:rPr lang="en-US" dirty="0" smtClean="0"/>
            </a:br>
            <a:endParaRPr lang="en-US" dirty="0" smtClean="0"/>
          </a:p>
          <a:p>
            <a:endParaRPr lang="en-US" dirty="0"/>
          </a:p>
        </p:txBody>
      </p:sp>
    </p:spTree>
    <p:extLst>
      <p:ext uri="{BB962C8B-B14F-4D97-AF65-F5344CB8AC3E}">
        <p14:creationId xmlns:p14="http://schemas.microsoft.com/office/powerpoint/2010/main" xmlns="" val="2387537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9" y="219982"/>
            <a:ext cx="10515600" cy="523517"/>
          </a:xfrm>
        </p:spPr>
        <p:txBody>
          <a:bodyPr>
            <a:normAutofit fontScale="90000"/>
          </a:bodyPr>
          <a:lstStyle/>
          <a:p>
            <a:r>
              <a:rPr lang="en-US" b="1" dirty="0" smtClean="0"/>
              <a:t>Layered Architecture</a:t>
            </a:r>
            <a:endParaRPr lang="en-US" b="1" dirty="0"/>
          </a:p>
        </p:txBody>
      </p:sp>
      <p:sp>
        <p:nvSpPr>
          <p:cNvPr id="3" name="Content Placeholder 2"/>
          <p:cNvSpPr>
            <a:spLocks noGrp="1"/>
          </p:cNvSpPr>
          <p:nvPr>
            <p:ph idx="1"/>
          </p:nvPr>
        </p:nvSpPr>
        <p:spPr>
          <a:xfrm>
            <a:off x="203200" y="888642"/>
            <a:ext cx="11988800" cy="5969358"/>
          </a:xfrm>
        </p:spPr>
        <p:txBody>
          <a:bodyPr>
            <a:normAutofit fontScale="92500" lnSpcReduction="20000"/>
          </a:bodyPr>
          <a:lstStyle/>
          <a:p>
            <a:r>
              <a:rPr lang="en-US" dirty="0"/>
              <a:t>The OSI model is composed of seven ordered layers: physical (layer 1), data link (layer 2), network (layer 3), transport (layer 4), session (layer 5), presentation (layer 6), and application (layer 7). </a:t>
            </a:r>
            <a:r>
              <a:rPr lang="en-US" dirty="0" smtClean="0"/>
              <a:t>Each </a:t>
            </a:r>
            <a:r>
              <a:rPr lang="en-US" dirty="0"/>
              <a:t>layer defines a family of functions distinct from those of the other </a:t>
            </a:r>
            <a:r>
              <a:rPr lang="en-US" dirty="0" smtClean="0"/>
              <a:t>layers </a:t>
            </a:r>
            <a:r>
              <a:rPr lang="en-US" dirty="0"/>
              <a:t>Most importantly, the OSI model allows complete interoperability between otherwise incompatible systems</a:t>
            </a:r>
            <a:r>
              <a:rPr lang="en-US" dirty="0" smtClean="0"/>
              <a:t>.</a:t>
            </a:r>
          </a:p>
          <a:p>
            <a:r>
              <a:rPr lang="en-US" dirty="0" smtClean="0"/>
              <a:t> </a:t>
            </a:r>
            <a:r>
              <a:rPr lang="en-US" dirty="0"/>
              <a:t>Within a single machine, each layer calls upon the services of the layer just below it. Layer 3, for example, uses the services provided by layer 2 and provides services for layer 4. Between machines, layer </a:t>
            </a:r>
            <a:r>
              <a:rPr lang="en-US" i="1" dirty="0"/>
              <a:t>x </a:t>
            </a:r>
            <a:r>
              <a:rPr lang="en-US" dirty="0"/>
              <a:t>on one machine communicates with layer </a:t>
            </a:r>
            <a:r>
              <a:rPr lang="en-US" i="1" dirty="0"/>
              <a:t>x </a:t>
            </a:r>
            <a:r>
              <a:rPr lang="en-US" dirty="0"/>
              <a:t>on another machine. This communication is governed by an agreed-upon series of rules and conventions called </a:t>
            </a:r>
            <a:r>
              <a:rPr lang="en-US" dirty="0">
                <a:solidFill>
                  <a:srgbClr val="FF0000"/>
                </a:solidFill>
              </a:rPr>
              <a:t>protocols. </a:t>
            </a:r>
            <a:r>
              <a:rPr lang="en-US" dirty="0"/>
              <a:t>The processes on each machine that communicate at a given layer are called </a:t>
            </a:r>
            <a:r>
              <a:rPr lang="en-US" dirty="0">
                <a:solidFill>
                  <a:srgbClr val="FF0000"/>
                </a:solidFill>
              </a:rPr>
              <a:t>peer-to-peer processes</a:t>
            </a:r>
            <a:r>
              <a:rPr lang="en-US" dirty="0"/>
              <a:t>. Communication between machines is therefore a peer-to-peer process using the protocols appropriate to a given layer</a:t>
            </a:r>
            <a:r>
              <a:rPr lang="en-US" dirty="0" smtClean="0"/>
              <a:t>.</a:t>
            </a:r>
            <a:r>
              <a:rPr lang="en-US" dirty="0"/>
              <a:t> </a:t>
            </a:r>
            <a:endParaRPr lang="en-US" dirty="0" smtClean="0"/>
          </a:p>
          <a:p>
            <a:r>
              <a:rPr lang="en-US" i="1" dirty="0"/>
              <a:t>Interfaces Between Layers</a:t>
            </a:r>
            <a:endParaRPr lang="en-US" dirty="0"/>
          </a:p>
          <a:p>
            <a:r>
              <a:rPr lang="en-US" dirty="0"/>
              <a:t>The passing of the data and network information down through the layers of the </a:t>
            </a:r>
            <a:r>
              <a:rPr lang="en-US" dirty="0" smtClean="0"/>
              <a:t>sending </a:t>
            </a:r>
            <a:r>
              <a:rPr lang="en-US" dirty="0"/>
              <a:t>device and back up through the layers of the receiving device  is  made possible by an interface between each pair of adjacent layers. Each </a:t>
            </a:r>
            <a:r>
              <a:rPr lang="en-US" dirty="0">
                <a:solidFill>
                  <a:srgbClr val="FF0000"/>
                </a:solidFill>
              </a:rPr>
              <a:t>interface</a:t>
            </a:r>
            <a:r>
              <a:rPr lang="en-US" dirty="0"/>
              <a:t> defines the </a:t>
            </a:r>
            <a:r>
              <a:rPr lang="en-US" dirty="0" smtClean="0"/>
              <a:t>information </a:t>
            </a:r>
            <a:r>
              <a:rPr lang="en-US" dirty="0"/>
              <a:t>and services a layer must provide for the layer above it. Well-defined interfaces and layer functions provide modularity to a network. </a:t>
            </a:r>
          </a:p>
          <a:p>
            <a:endParaRPr lang="en-US" dirty="0"/>
          </a:p>
        </p:txBody>
      </p:sp>
    </p:spTree>
    <p:extLst>
      <p:ext uri="{BB962C8B-B14F-4D97-AF65-F5344CB8AC3E}">
        <p14:creationId xmlns:p14="http://schemas.microsoft.com/office/powerpoint/2010/main" xmlns="" val="369253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59542" y="406400"/>
            <a:ext cx="3439885" cy="591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57057" y="174172"/>
            <a:ext cx="6965950" cy="6516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6292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8382"/>
            <a:ext cx="10515600" cy="575033"/>
          </a:xfrm>
        </p:spPr>
        <p:txBody>
          <a:bodyPr>
            <a:normAutofit fontScale="90000"/>
          </a:bodyPr>
          <a:lstStyle/>
          <a:p>
            <a:r>
              <a:rPr lang="en-US" b="1" dirty="0" smtClean="0">
                <a:effectLst>
                  <a:outerShdw blurRad="38100" dist="38100" dir="2700000" algn="tl">
                    <a:srgbClr val="000000">
                      <a:alpha val="43137"/>
                    </a:srgbClr>
                  </a:outerShdw>
                </a:effectLst>
              </a:rPr>
              <a:t>Layered Architecture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6114" y="693415"/>
            <a:ext cx="12075886" cy="6563728"/>
          </a:xfrm>
        </p:spPr>
        <p:txBody>
          <a:bodyPr>
            <a:normAutofit fontScale="85000" lnSpcReduction="20000"/>
          </a:bodyPr>
          <a:lstStyle/>
          <a:p>
            <a:r>
              <a:rPr lang="en-US" dirty="0"/>
              <a:t>The seven layers can be thought of as belonging to three subgroups. </a:t>
            </a:r>
            <a:r>
              <a:rPr lang="en-US" dirty="0">
                <a:solidFill>
                  <a:srgbClr val="FF0000"/>
                </a:solidFill>
              </a:rPr>
              <a:t>Layers I, 2, and </a:t>
            </a:r>
            <a:r>
              <a:rPr lang="en-US" dirty="0" smtClean="0">
                <a:solidFill>
                  <a:srgbClr val="FF0000"/>
                </a:solidFill>
              </a:rPr>
              <a:t>3 </a:t>
            </a:r>
            <a:r>
              <a:rPr lang="en-US" dirty="0" smtClean="0"/>
              <a:t>-</a:t>
            </a:r>
            <a:r>
              <a:rPr lang="en-US" dirty="0"/>
              <a:t>physical, data link, and network-are the </a:t>
            </a:r>
            <a:r>
              <a:rPr lang="en-US" dirty="0">
                <a:solidFill>
                  <a:srgbClr val="FF0000"/>
                </a:solidFill>
              </a:rPr>
              <a:t>network support layers;</a:t>
            </a:r>
            <a:r>
              <a:rPr lang="en-US" dirty="0"/>
              <a:t> they deal </a:t>
            </a:r>
            <a:r>
              <a:rPr lang="en-US" dirty="0" smtClean="0"/>
              <a:t>with the </a:t>
            </a:r>
            <a:r>
              <a:rPr lang="en-US" dirty="0"/>
              <a:t>physical aspects of moving data from one device to another (such as electrical specifications, physical connections, physical addressing, and transport timing and reliability</a:t>
            </a:r>
            <a:r>
              <a:rPr lang="en-US" dirty="0" smtClean="0"/>
              <a:t>).</a:t>
            </a:r>
          </a:p>
          <a:p>
            <a:r>
              <a:rPr lang="en-US" dirty="0" smtClean="0"/>
              <a:t> </a:t>
            </a:r>
            <a:r>
              <a:rPr lang="en-US" dirty="0"/>
              <a:t>Layers </a:t>
            </a:r>
            <a:r>
              <a:rPr lang="en-US" dirty="0">
                <a:solidFill>
                  <a:srgbClr val="FF0000"/>
                </a:solidFill>
              </a:rPr>
              <a:t>5, 6, and </a:t>
            </a:r>
            <a:r>
              <a:rPr lang="en-US" dirty="0" smtClean="0">
                <a:solidFill>
                  <a:srgbClr val="FF0000"/>
                </a:solidFill>
              </a:rPr>
              <a:t>7 </a:t>
            </a:r>
            <a:r>
              <a:rPr lang="en-US" dirty="0" smtClean="0"/>
              <a:t>-</a:t>
            </a:r>
            <a:r>
              <a:rPr lang="en-US" dirty="0"/>
              <a:t>session, presentation, and application-can be thought of as the </a:t>
            </a:r>
            <a:r>
              <a:rPr lang="en-US" dirty="0">
                <a:solidFill>
                  <a:srgbClr val="FF0000"/>
                </a:solidFill>
              </a:rPr>
              <a:t>user support layers</a:t>
            </a:r>
            <a:r>
              <a:rPr lang="en-US" dirty="0"/>
              <a:t>; they allow interoperability among unrelated software systems. Layer 4, the transport layer, links the two  subgroups  and ensures that what the lower layers have transmitted is in a form that the upper layers can use. </a:t>
            </a:r>
            <a:endParaRPr lang="en-US" dirty="0" smtClean="0"/>
          </a:p>
          <a:p>
            <a:r>
              <a:rPr lang="en-US" dirty="0" smtClean="0"/>
              <a:t>The </a:t>
            </a:r>
            <a:r>
              <a:rPr lang="en-US" dirty="0"/>
              <a:t>process starts at layer  7 (the application layer), then moves from layer to layer in descending, sequential order. </a:t>
            </a:r>
            <a:r>
              <a:rPr lang="en-US" dirty="0" smtClean="0"/>
              <a:t>At </a:t>
            </a:r>
            <a:r>
              <a:rPr lang="en-US" dirty="0"/>
              <a:t>each layer, a </a:t>
            </a:r>
            <a:r>
              <a:rPr lang="en-US" b="1" dirty="0"/>
              <a:t>header, </a:t>
            </a:r>
            <a:r>
              <a:rPr lang="en-US" dirty="0"/>
              <a:t>or possibly a </a:t>
            </a:r>
            <a:r>
              <a:rPr lang="en-US" b="1" dirty="0"/>
              <a:t>trailer, </a:t>
            </a:r>
            <a:r>
              <a:rPr lang="en-US" dirty="0"/>
              <a:t>can be added to the data unit. Commonly, the trailer is added only at layer 2. When the formatted data unit passes through the physical layer (layer 1), it is changed into an electromagnetic signal and transported along a physical link</a:t>
            </a:r>
            <a:r>
              <a:rPr lang="en-US" dirty="0" smtClean="0"/>
              <a:t>.</a:t>
            </a:r>
          </a:p>
          <a:p>
            <a:r>
              <a:rPr lang="en-US" dirty="0"/>
              <a:t>Upon reaching its destination, the signal passes into layer 1 and is transformed back into digital form. As each block of data reaches the next higher layer, the headers and trailers attached to it at the corresponding sending layer are removed, and actions appropriate to that layer are taken. By the time it reaches layer 7, the message is again in a form appropriate to the application and is made available to the recipient</a:t>
            </a:r>
            <a:r>
              <a:rPr lang="en-US" dirty="0" smtClean="0"/>
              <a:t>.</a:t>
            </a:r>
          </a:p>
          <a:p>
            <a:r>
              <a:rPr lang="en-US" dirty="0"/>
              <a:t>-</a:t>
            </a:r>
            <a:r>
              <a:rPr lang="en-US" dirty="0">
                <a:solidFill>
                  <a:srgbClr val="FF0000"/>
                </a:solidFill>
              </a:rPr>
              <a:t>P</a:t>
            </a:r>
            <a:r>
              <a:rPr lang="en-US" dirty="0"/>
              <a:t>lease </a:t>
            </a:r>
            <a:r>
              <a:rPr lang="en-US" dirty="0">
                <a:solidFill>
                  <a:srgbClr val="FF0000"/>
                </a:solidFill>
              </a:rPr>
              <a:t>D</a:t>
            </a:r>
            <a:r>
              <a:rPr lang="en-US" dirty="0"/>
              <a:t>o </a:t>
            </a:r>
            <a:r>
              <a:rPr lang="en-US" dirty="0">
                <a:solidFill>
                  <a:srgbClr val="FF0000"/>
                </a:solidFill>
              </a:rPr>
              <a:t>N</a:t>
            </a:r>
            <a:r>
              <a:rPr lang="en-US" dirty="0"/>
              <a:t>ot </a:t>
            </a:r>
            <a:r>
              <a:rPr lang="en-US" dirty="0">
                <a:solidFill>
                  <a:srgbClr val="FF0000"/>
                </a:solidFill>
              </a:rPr>
              <a:t>T</a:t>
            </a:r>
            <a:r>
              <a:rPr lang="en-US" dirty="0"/>
              <a:t>ouch </a:t>
            </a:r>
            <a:r>
              <a:rPr lang="en-US" dirty="0">
                <a:solidFill>
                  <a:srgbClr val="FF0000"/>
                </a:solidFill>
              </a:rPr>
              <a:t>S</a:t>
            </a:r>
            <a:r>
              <a:rPr lang="en-US" dirty="0"/>
              <a:t>teve’s </a:t>
            </a:r>
            <a:r>
              <a:rPr lang="en-US" dirty="0">
                <a:solidFill>
                  <a:srgbClr val="FF0000"/>
                </a:solidFill>
              </a:rPr>
              <a:t>P</a:t>
            </a:r>
            <a:r>
              <a:rPr lang="en-US" dirty="0"/>
              <a:t>et </a:t>
            </a:r>
            <a:r>
              <a:rPr lang="en-US" dirty="0">
                <a:solidFill>
                  <a:srgbClr val="FF0000"/>
                </a:solidFill>
              </a:rPr>
              <a:t>A</a:t>
            </a:r>
            <a:r>
              <a:rPr lang="en-US" dirty="0"/>
              <a:t>lligator</a:t>
            </a:r>
          </a:p>
          <a:p>
            <a:endParaRPr lang="en-US" dirty="0"/>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xmlns="" val="3802389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0763"/>
            <a:ext cx="10515600" cy="652306"/>
          </a:xfrm>
        </p:spPr>
        <p:txBody>
          <a:bodyPr>
            <a:normAutofit fontScale="90000"/>
          </a:bodyPr>
          <a:lstStyle/>
          <a:p>
            <a:r>
              <a:rPr lang="en-US" b="1" dirty="0" smtClean="0">
                <a:effectLst>
                  <a:outerShdw blurRad="38100" dist="38100" dir="2700000" algn="tl">
                    <a:srgbClr val="000000">
                      <a:alpha val="43137"/>
                    </a:srgbClr>
                  </a:outerShdw>
                </a:effectLst>
              </a:rPr>
              <a:t>Physical Layer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 y="325351"/>
            <a:ext cx="12191999" cy="6618061"/>
          </a:xfrm>
        </p:spPr>
        <p:txBody>
          <a:bodyPr>
            <a:normAutofit fontScale="85000" lnSpcReduction="20000"/>
          </a:bodyPr>
          <a:lstStyle/>
          <a:p>
            <a:pPr marL="0" indent="0">
              <a:buNone/>
            </a:pPr>
            <a:endParaRPr lang="en-US" dirty="0" smtClean="0"/>
          </a:p>
          <a:p>
            <a:r>
              <a:rPr kumimoji="0" lang="en-US"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physical layer is responsible for movements o individual bits from one hop (node) to the next.</a:t>
            </a:r>
            <a:r>
              <a:rPr lang="en-US" dirty="0"/>
              <a:t> </a:t>
            </a:r>
            <a:r>
              <a:rPr lang="en-US" dirty="0" smtClean="0"/>
              <a:t>The </a:t>
            </a:r>
            <a:r>
              <a:rPr lang="en-US" dirty="0"/>
              <a:t>physical layer coordinates the functions required to carry a bit stream over a </a:t>
            </a:r>
            <a:r>
              <a:rPr lang="en-US" dirty="0" smtClean="0"/>
              <a:t>physical </a:t>
            </a:r>
            <a:r>
              <a:rPr lang="en-US" dirty="0"/>
              <a:t>medium. It deals with the mechanical and electrical specifications of the interface and transmission medium. It also defines the procedures and functions that physical devices and </a:t>
            </a:r>
            <a:r>
              <a:rPr lang="en-US" dirty="0" smtClean="0"/>
              <a:t>inter. Following </a:t>
            </a:r>
            <a:r>
              <a:rPr lang="en-US" dirty="0"/>
              <a:t>are the various functions performed by the Physical layer of the OSI model.</a:t>
            </a:r>
          </a:p>
          <a:p>
            <a:pPr lvl="0"/>
            <a:r>
              <a:rPr lang="en-US" b="1" dirty="0"/>
              <a:t>Representation of Bits:</a:t>
            </a:r>
            <a:r>
              <a:rPr lang="en-US" dirty="0"/>
              <a:t> Data in this layer consists of stream of bits. The bits must be encoded into signals for transmission. It defines the type of encoding i.e. how 0's and 1's are changed to signal.</a:t>
            </a:r>
          </a:p>
          <a:p>
            <a:pPr lvl="0"/>
            <a:r>
              <a:rPr lang="en-US" b="1" dirty="0"/>
              <a:t>Data Rate: </a:t>
            </a:r>
            <a:r>
              <a:rPr lang="en-US" dirty="0"/>
              <a:t>This layer defines the rate of transmission which is the number of bits per </a:t>
            </a:r>
            <a:r>
              <a:rPr lang="en-US" dirty="0" smtClean="0"/>
              <a:t>second. Defines duration of bits</a:t>
            </a:r>
            <a:endParaRPr lang="en-US" dirty="0"/>
          </a:p>
          <a:p>
            <a:pPr lvl="0"/>
            <a:r>
              <a:rPr lang="en-US" b="1" dirty="0"/>
              <a:t>Synchronization: </a:t>
            </a:r>
            <a:r>
              <a:rPr lang="en-US" dirty="0"/>
              <a:t>It deals with the synchronization of the transmitter and receiver. The sender and receiver are synchronized at bit level.</a:t>
            </a:r>
          </a:p>
          <a:p>
            <a:pPr lvl="0"/>
            <a:r>
              <a:rPr lang="en-US" b="1" dirty="0"/>
              <a:t>Interface: </a:t>
            </a:r>
            <a:r>
              <a:rPr lang="en-US" dirty="0"/>
              <a:t>The physical layer defines the transmission interface between devices and transmission medium.</a:t>
            </a:r>
          </a:p>
          <a:p>
            <a:pPr lvl="0"/>
            <a:r>
              <a:rPr lang="en-US" b="1" dirty="0"/>
              <a:t>Line Configuration: </a:t>
            </a:r>
            <a:r>
              <a:rPr lang="en-US" dirty="0"/>
              <a:t>This layer connects devices with the medium: Point to Point configuration and Multipoint configuration.</a:t>
            </a:r>
          </a:p>
          <a:p>
            <a:pPr lvl="0"/>
            <a:r>
              <a:rPr lang="en-US" b="1" dirty="0" smtClean="0"/>
              <a:t>Physical Topologies</a:t>
            </a:r>
            <a:r>
              <a:rPr lang="en-US" b="1" dirty="0"/>
              <a:t>: </a:t>
            </a:r>
            <a:r>
              <a:rPr lang="en-US" dirty="0"/>
              <a:t>Devices must be connected using the following topologies: Mesh, Star, Ring and Bus.</a:t>
            </a:r>
          </a:p>
          <a:p>
            <a:pPr lvl="0"/>
            <a:r>
              <a:rPr lang="en-US" b="1" dirty="0"/>
              <a:t>Transmission Modes: </a:t>
            </a:r>
            <a:r>
              <a:rPr lang="en-US" dirty="0"/>
              <a:t>Physical Layer defines the direction of transmission between two devices: Simplex, Half Duplex, Full Duplex</a:t>
            </a:r>
            <a:r>
              <a:rPr lang="en-US" dirty="0" smtClean="0"/>
              <a:t>.</a:t>
            </a:r>
            <a:endParaRPr lang="en-US" dirty="0"/>
          </a:p>
        </p:txBody>
      </p:sp>
    </p:spTree>
    <p:extLst>
      <p:ext uri="{BB962C8B-B14F-4D97-AF65-F5344CB8AC3E}">
        <p14:creationId xmlns:p14="http://schemas.microsoft.com/office/powerpoint/2010/main" xmlns="" val="1702206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47" y="210580"/>
            <a:ext cx="10515600" cy="549275"/>
          </a:xfrm>
        </p:spPr>
        <p:txBody>
          <a:bodyPr>
            <a:normAutofit fontScale="90000"/>
          </a:bodyPr>
          <a:lstStyle/>
          <a:p>
            <a:r>
              <a:rPr lang="en-US" b="1" dirty="0" smtClean="0">
                <a:effectLst>
                  <a:outerShdw blurRad="38100" dist="38100" dir="2700000" algn="tl">
                    <a:srgbClr val="000000">
                      <a:alpha val="43137"/>
                    </a:srgbClr>
                  </a:outerShdw>
                </a:effectLst>
              </a:rPr>
              <a:t>Data link Layer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6114" y="759855"/>
            <a:ext cx="11666155" cy="4417452"/>
          </a:xfrm>
        </p:spPr>
        <p:txBody>
          <a:bodyPr>
            <a:normAutofit fontScale="77500" lnSpcReduction="20000"/>
          </a:bodyPr>
          <a:lstStyle/>
          <a:p>
            <a:r>
              <a:rPr lang="en-US" dirty="0" smtClean="0"/>
              <a:t>The </a:t>
            </a:r>
            <a:r>
              <a:rPr lang="en-US" dirty="0"/>
              <a:t>data link layer is responsible for moving frames from one hop (node) to the </a:t>
            </a:r>
            <a:r>
              <a:rPr lang="en-US" dirty="0" smtClean="0"/>
              <a:t>next. </a:t>
            </a:r>
            <a:r>
              <a:rPr lang="en-US" dirty="0" smtClean="0">
                <a:solidFill>
                  <a:srgbClr val="FF0000"/>
                </a:solidFill>
              </a:rPr>
              <a:t>Node-to node </a:t>
            </a:r>
            <a:r>
              <a:rPr lang="en-US" dirty="0" smtClean="0"/>
              <a:t>delivery</a:t>
            </a:r>
            <a:endParaRPr lang="en-US" dirty="0"/>
          </a:p>
          <a:p>
            <a:r>
              <a:rPr lang="en-US" dirty="0"/>
              <a:t>Other responsibilities of the data link layer include the following</a:t>
            </a:r>
            <a:r>
              <a:rPr lang="en-US" dirty="0" smtClean="0"/>
              <a:t>:</a:t>
            </a:r>
            <a:endParaRPr lang="en-US" b="1" dirty="0" smtClean="0"/>
          </a:p>
          <a:p>
            <a:pPr lvl="0"/>
            <a:r>
              <a:rPr lang="en-US" b="1" dirty="0" smtClean="0"/>
              <a:t>Framing</a:t>
            </a:r>
            <a:r>
              <a:rPr lang="en-US" b="1" dirty="0"/>
              <a:t>:</a:t>
            </a:r>
            <a:r>
              <a:rPr lang="en-US" dirty="0"/>
              <a:t> Frames are </a:t>
            </a:r>
            <a:r>
              <a:rPr lang="en-US" dirty="0" smtClean="0"/>
              <a:t>dividing the </a:t>
            </a:r>
            <a:r>
              <a:rPr lang="en-US" dirty="0"/>
              <a:t>streams of bits received from the network layer into manageable data units. This division of stream of bits is done by Data Link Layer.</a:t>
            </a:r>
          </a:p>
          <a:p>
            <a:pPr lvl="0"/>
            <a:r>
              <a:rPr lang="en-US" b="1" dirty="0"/>
              <a:t>Physical Addressing: </a:t>
            </a:r>
            <a:r>
              <a:rPr lang="en-US" dirty="0"/>
              <a:t>The Data Link layer adds a header to the frame in order to define physical address of the sender or receiver of the frame, if the frames are to be distributed to different systems on the </a:t>
            </a:r>
            <a:r>
              <a:rPr lang="en-US" dirty="0" smtClean="0"/>
              <a:t>network it is the address of the device that connects the system.</a:t>
            </a:r>
            <a:endParaRPr lang="en-US" dirty="0"/>
          </a:p>
          <a:p>
            <a:pPr lvl="0"/>
            <a:r>
              <a:rPr lang="en-US" b="1" dirty="0"/>
              <a:t>Flow Control: </a:t>
            </a:r>
            <a:r>
              <a:rPr lang="en-US" dirty="0"/>
              <a:t>A flow control mechanism to avoid a fast transmitter from running a slow receiver by buffering the extra bit is provided by flow control. This prevents traffic </a:t>
            </a:r>
            <a:r>
              <a:rPr lang="en-US" dirty="0" smtClean="0"/>
              <a:t>jam(over whelming) </a:t>
            </a:r>
            <a:r>
              <a:rPr lang="en-US" dirty="0"/>
              <a:t>at the receiver side.</a:t>
            </a:r>
          </a:p>
          <a:p>
            <a:pPr lvl="0"/>
            <a:r>
              <a:rPr lang="en-US" b="1" dirty="0"/>
              <a:t>Error Control: </a:t>
            </a:r>
            <a:r>
              <a:rPr lang="en-US" dirty="0"/>
              <a:t>Error control is achieved by adding a trailer at the end of the </a:t>
            </a:r>
            <a:r>
              <a:rPr lang="en-US" dirty="0" smtClean="0"/>
              <a:t>frame to detect and retransmit damaged </a:t>
            </a:r>
            <a:r>
              <a:rPr lang="en-US" dirty="0" err="1" smtClean="0"/>
              <a:t>frames.Data</a:t>
            </a:r>
            <a:r>
              <a:rPr lang="en-US" dirty="0" smtClean="0"/>
              <a:t> </a:t>
            </a:r>
            <a:r>
              <a:rPr lang="en-US" dirty="0"/>
              <a:t>Link Layers adds mechanism to prevent duplication of frames.</a:t>
            </a:r>
          </a:p>
          <a:p>
            <a:pPr lvl="0"/>
            <a:r>
              <a:rPr lang="en-US" b="1" dirty="0"/>
              <a:t>Access Control: </a:t>
            </a:r>
            <a:r>
              <a:rPr lang="en-US" dirty="0"/>
              <a:t>Protocols of this layer determine which of the devices has control over the link at any given time, when two or more devices are connected to the same link</a:t>
            </a:r>
            <a:r>
              <a:rPr lang="en-US" dirty="0" smtClean="0"/>
              <a:t>.</a:t>
            </a:r>
          </a:p>
          <a:p>
            <a:pPr lvl="0"/>
            <a:endParaRPr lang="en-US" dirty="0"/>
          </a:p>
          <a:p>
            <a:endParaRPr lang="en-US" dirty="0"/>
          </a:p>
        </p:txBody>
      </p:sp>
      <p:pic>
        <p:nvPicPr>
          <p:cNvPr id="4" name="Picture 3" descr="C:\Users\annu.RCMAS\Desktop\Figure29-1.png"/>
          <p:cNvPicPr/>
          <p:nvPr/>
        </p:nvPicPr>
        <p:blipFill>
          <a:blip r:embed="rId2"/>
          <a:srcRect/>
          <a:stretch>
            <a:fillRect/>
          </a:stretch>
        </p:blipFill>
        <p:spPr bwMode="auto">
          <a:xfrm>
            <a:off x="5512347" y="5050790"/>
            <a:ext cx="5753100" cy="1807210"/>
          </a:xfrm>
          <a:prstGeom prst="rect">
            <a:avLst/>
          </a:prstGeom>
          <a:noFill/>
          <a:ln w="9525">
            <a:noFill/>
            <a:miter lim="800000"/>
            <a:headEnd/>
            <a:tailEnd/>
          </a:ln>
        </p:spPr>
      </p:pic>
    </p:spTree>
    <p:extLst>
      <p:ext uri="{BB962C8B-B14F-4D97-AF65-F5344CB8AC3E}">
        <p14:creationId xmlns:p14="http://schemas.microsoft.com/office/powerpoint/2010/main" xmlns="" val="3965779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15" y="14990"/>
            <a:ext cx="10515600" cy="523517"/>
          </a:xfrm>
        </p:spPr>
        <p:txBody>
          <a:bodyPr>
            <a:normAutofit fontScale="90000"/>
          </a:bodyPr>
          <a:lstStyle/>
          <a:p>
            <a:r>
              <a:rPr lang="en-US" b="1" dirty="0" smtClean="0">
                <a:effectLst>
                  <a:outerShdw blurRad="38100" dist="38100" dir="2700000" algn="tl">
                    <a:srgbClr val="000000">
                      <a:alpha val="43137"/>
                    </a:srgbClr>
                  </a:outerShdw>
                </a:effectLst>
              </a:rPr>
              <a:t>NETWORK LAYER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56413"/>
            <a:ext cx="11916229" cy="5288321"/>
          </a:xfrm>
        </p:spPr>
        <p:txBody>
          <a:bodyPr>
            <a:normAutofit fontScale="70000" lnSpcReduction="20000"/>
          </a:bodyPr>
          <a:lstStyle/>
          <a:p>
            <a:r>
              <a:rPr lang="en-US" dirty="0"/>
              <a:t>The network layer is responsible for the </a:t>
            </a:r>
            <a:r>
              <a:rPr lang="en-US" dirty="0">
                <a:solidFill>
                  <a:srgbClr val="FF0000"/>
                </a:solidFill>
              </a:rPr>
              <a:t>source-to-destination </a:t>
            </a:r>
            <a:r>
              <a:rPr lang="en-US" dirty="0"/>
              <a:t>delivery of a packet, possibly across multiple networks (links). Whereas the data link layer oversees the delivery of the packet between two systems on the same network (links), the network layer ensures that each packet gets from its point of origin to its final destination.</a:t>
            </a:r>
          </a:p>
          <a:p>
            <a:r>
              <a:rPr lang="en-US" dirty="0"/>
              <a:t>If two systems are connected to the same link, there is usually no need for a </a:t>
            </a:r>
            <a:r>
              <a:rPr lang="en-US" dirty="0" smtClean="0"/>
              <a:t>net </a:t>
            </a:r>
            <a:r>
              <a:rPr lang="en-US" dirty="0"/>
              <a:t>work layer. However, if the two systems are attached to different networks (links) with connecting devices between the networks (links), there is often a need for the network layer to accomplish source-to-destination delivery. </a:t>
            </a:r>
            <a:endParaRPr lang="en-US" dirty="0" smtClean="0"/>
          </a:p>
          <a:p>
            <a:r>
              <a:rPr lang="en-US" b="1" dirty="0"/>
              <a:t>Logical </a:t>
            </a:r>
            <a:r>
              <a:rPr lang="en-US" b="1" dirty="0" smtClean="0"/>
              <a:t>addressing -</a:t>
            </a:r>
            <a:r>
              <a:rPr lang="en-US" dirty="0" smtClean="0"/>
              <a:t>The</a:t>
            </a:r>
            <a:r>
              <a:rPr lang="en-US" b="1" dirty="0" smtClean="0"/>
              <a:t> </a:t>
            </a:r>
            <a:r>
              <a:rPr lang="en-US" dirty="0"/>
              <a:t>physical addressing implemented by the data link </a:t>
            </a:r>
            <a:r>
              <a:rPr lang="en-US" dirty="0" smtClean="0"/>
              <a:t>layer handles </a:t>
            </a:r>
            <a:r>
              <a:rPr lang="en-US" dirty="0"/>
              <a:t>the addressing problem locally. If a packet passes  the  network boundary, we need another addressing system to help distinguish the source and destination systems. The network layer adds a header to the packet coming from the upper layer that, among other things, includes the logical addresses of the sender and </a:t>
            </a:r>
            <a:r>
              <a:rPr lang="en-US" dirty="0" smtClean="0"/>
              <a:t>receiver. It </a:t>
            </a:r>
            <a:r>
              <a:rPr lang="en-US" dirty="0"/>
              <a:t>translates logical network address into physical address. Concerned with circuit, message or packet switching.</a:t>
            </a:r>
          </a:p>
          <a:p>
            <a:r>
              <a:rPr lang="en-US" b="1" dirty="0" smtClean="0"/>
              <a:t>Routing-  </a:t>
            </a:r>
            <a:r>
              <a:rPr lang="en-US" dirty="0"/>
              <a:t>When independent networks or links are connected to create </a:t>
            </a:r>
            <a:r>
              <a:rPr lang="en-US" i="1" dirty="0" err="1" smtClean="0"/>
              <a:t>intenetworks</a:t>
            </a:r>
            <a:r>
              <a:rPr lang="en-US" dirty="0" smtClean="0"/>
              <a:t> (network  </a:t>
            </a:r>
            <a:r>
              <a:rPr lang="en-US" dirty="0"/>
              <a:t>of networks)  or a large  network,  the  connecting  devices  (called </a:t>
            </a:r>
            <a:r>
              <a:rPr lang="en-US" i="1" dirty="0" smtClean="0"/>
              <a:t>routers</a:t>
            </a:r>
            <a:r>
              <a:rPr lang="en-US" i="1" dirty="0"/>
              <a:t> </a:t>
            </a:r>
            <a:r>
              <a:rPr lang="en-US" dirty="0" smtClean="0"/>
              <a:t>or </a:t>
            </a:r>
            <a:r>
              <a:rPr lang="en-US" i="1" dirty="0"/>
              <a:t>switches) </a:t>
            </a:r>
            <a:r>
              <a:rPr lang="en-US" dirty="0"/>
              <a:t>route or switch the packets to their final destination. One of the </a:t>
            </a:r>
            <a:r>
              <a:rPr lang="en-US" dirty="0" smtClean="0"/>
              <a:t>functions </a:t>
            </a:r>
            <a:r>
              <a:rPr lang="en-US" dirty="0"/>
              <a:t>of the network layer is to provide this </a:t>
            </a:r>
            <a:r>
              <a:rPr lang="en-US" dirty="0" smtClean="0"/>
              <a:t>mechanism. Routers </a:t>
            </a:r>
            <a:r>
              <a:rPr lang="en-US" dirty="0"/>
              <a:t>and gateways operate in the network layer. Mechanism is provided by Network Layer for routing the packets to final destination.</a:t>
            </a:r>
          </a:p>
          <a:p>
            <a:r>
              <a:rPr lang="en-US" b="1" dirty="0" smtClean="0"/>
              <a:t>Congestion control</a:t>
            </a:r>
            <a:endParaRPr lang="en-US" b="1" dirty="0"/>
          </a:p>
        </p:txBody>
      </p:sp>
      <p:pic>
        <p:nvPicPr>
          <p:cNvPr id="4" name="Picture 3" descr="C:\Users\annu.RCMAS\Desktop\Figure30-1.png"/>
          <p:cNvPicPr/>
          <p:nvPr/>
        </p:nvPicPr>
        <p:blipFill>
          <a:blip r:embed="rId2"/>
          <a:srcRect/>
          <a:stretch>
            <a:fillRect/>
          </a:stretch>
        </p:blipFill>
        <p:spPr bwMode="auto">
          <a:xfrm>
            <a:off x="5210630" y="4620260"/>
            <a:ext cx="5943600" cy="2237740"/>
          </a:xfrm>
          <a:prstGeom prst="rect">
            <a:avLst/>
          </a:prstGeom>
          <a:noFill/>
          <a:ln w="9525">
            <a:noFill/>
            <a:miter lim="800000"/>
            <a:headEnd/>
            <a:tailEnd/>
          </a:ln>
        </p:spPr>
      </p:pic>
    </p:spTree>
    <p:extLst>
      <p:ext uri="{BB962C8B-B14F-4D97-AF65-F5344CB8AC3E}">
        <p14:creationId xmlns:p14="http://schemas.microsoft.com/office/powerpoint/2010/main" xmlns="" val="514140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5810"/>
            <a:ext cx="10515600" cy="433365"/>
          </a:xfrm>
        </p:spPr>
        <p:txBody>
          <a:bodyPr>
            <a:normAutofit fontScale="90000"/>
          </a:bodyPr>
          <a:lstStyle/>
          <a:p>
            <a:r>
              <a:rPr lang="en-US" b="1" dirty="0" smtClean="0">
                <a:effectLst>
                  <a:outerShdw blurRad="38100" dist="38100" dir="2700000" algn="tl">
                    <a:srgbClr val="000000">
                      <a:alpha val="43137"/>
                    </a:srgbClr>
                  </a:outerShdw>
                </a:effectLst>
              </a:rPr>
              <a:t>TRANSPORT LAYER PROTOCOL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1600" y="427555"/>
            <a:ext cx="9419772" cy="6430445"/>
          </a:xfrm>
        </p:spPr>
        <p:txBody>
          <a:bodyPr>
            <a:normAutofit fontScale="77500" lnSpcReduction="20000"/>
          </a:bodyPr>
          <a:lstStyle/>
          <a:p>
            <a:pPr lvl="0"/>
            <a:r>
              <a:rPr lang="en-US" dirty="0"/>
              <a:t>The transport layer is responsible for </a:t>
            </a:r>
            <a:r>
              <a:rPr lang="en-US" dirty="0">
                <a:solidFill>
                  <a:srgbClr val="FF0000"/>
                </a:solidFill>
              </a:rPr>
              <a:t>process-to-process</a:t>
            </a:r>
            <a:r>
              <a:rPr lang="en-US" dirty="0"/>
              <a:t> delivery of the entire </a:t>
            </a:r>
            <a:r>
              <a:rPr lang="en-US" dirty="0" smtClean="0"/>
              <a:t>message</a:t>
            </a:r>
            <a:r>
              <a:rPr lang="en-US" dirty="0"/>
              <a:t>. A process is an application program running on a host. Whereas the network layer oversees source-to-destination delivery of individual packets, it does not recognize any relationship between those packets. </a:t>
            </a:r>
            <a:r>
              <a:rPr lang="en-US" dirty="0" smtClean="0"/>
              <a:t>The </a:t>
            </a:r>
            <a:r>
              <a:rPr lang="en-US" dirty="0"/>
              <a:t>transport layer is responsible for the delivery of a message from one process to another</a:t>
            </a:r>
            <a:r>
              <a:rPr lang="en-US" dirty="0" smtClean="0"/>
              <a:t>.</a:t>
            </a:r>
            <a:endParaRPr lang="en-US" b="1" dirty="0" smtClean="0"/>
          </a:p>
          <a:p>
            <a:pPr lvl="0"/>
            <a:r>
              <a:rPr lang="en-US" b="1" dirty="0" smtClean="0"/>
              <a:t>Service </a:t>
            </a:r>
            <a:r>
              <a:rPr lang="en-US" b="1" dirty="0"/>
              <a:t>Point Addressing:</a:t>
            </a:r>
            <a:r>
              <a:rPr lang="en-US" dirty="0"/>
              <a:t> Transport Layer header includes service point address which is </a:t>
            </a:r>
            <a:r>
              <a:rPr lang="en-US" dirty="0">
                <a:solidFill>
                  <a:srgbClr val="FF0000"/>
                </a:solidFill>
              </a:rPr>
              <a:t>port address</a:t>
            </a:r>
            <a:r>
              <a:rPr lang="en-US" dirty="0"/>
              <a:t>. This layer gets the message to the correct process on the computer unlike Network Layer, which gets each packet to the correct </a:t>
            </a:r>
            <a:r>
              <a:rPr lang="en-US" dirty="0" smtClean="0"/>
              <a:t>computer. Delivery means fro a specific process to another specific process(running program)</a:t>
            </a:r>
            <a:endParaRPr lang="en-US" sz="2400" dirty="0"/>
          </a:p>
          <a:p>
            <a:pPr lvl="0"/>
            <a:r>
              <a:rPr lang="en-US" b="1" dirty="0"/>
              <a:t>Segmentation and Reassembling:</a:t>
            </a:r>
            <a:r>
              <a:rPr lang="en-US" dirty="0"/>
              <a:t> A message is divided into segments; each segment contains sequence number, which enables this layer in reassembling the message. Message is reassembled correctly upon arrival at the destination and replaces packets which were lost in transmission.</a:t>
            </a:r>
            <a:endParaRPr lang="en-US" sz="2400" dirty="0"/>
          </a:p>
          <a:p>
            <a:pPr lvl="0"/>
            <a:r>
              <a:rPr lang="en-US" b="1" dirty="0"/>
              <a:t>Connection Control:</a:t>
            </a:r>
            <a:r>
              <a:rPr lang="en-US" dirty="0"/>
              <a:t> It includes 2 types:</a:t>
            </a:r>
            <a:endParaRPr lang="en-US" sz="2400" dirty="0"/>
          </a:p>
          <a:p>
            <a:pPr lvl="1"/>
            <a:r>
              <a:rPr lang="en-US" dirty="0"/>
              <a:t>Connectionless Transport Layer : Each segment is considered as an independent packet and delivered to the transport layer at the destination machine.</a:t>
            </a:r>
            <a:endParaRPr lang="en-US" sz="2000" dirty="0"/>
          </a:p>
          <a:p>
            <a:pPr lvl="1"/>
            <a:r>
              <a:rPr lang="en-US" dirty="0"/>
              <a:t>Connection Oriented Transport Layer : Before delivering packets, connection is made with transport layer at the destination machine.</a:t>
            </a:r>
            <a:endParaRPr lang="en-US" sz="2000" dirty="0"/>
          </a:p>
          <a:p>
            <a:pPr lvl="0"/>
            <a:r>
              <a:rPr lang="en-US" b="1" dirty="0"/>
              <a:t>Flow Control:</a:t>
            </a:r>
            <a:r>
              <a:rPr lang="en-US" dirty="0"/>
              <a:t> In this layer, flow control is performed end to end.</a:t>
            </a:r>
            <a:endParaRPr lang="en-US" sz="2400" dirty="0"/>
          </a:p>
          <a:p>
            <a:pPr lvl="0"/>
            <a:r>
              <a:rPr lang="en-US" b="1" dirty="0"/>
              <a:t>Error Control:</a:t>
            </a:r>
            <a:r>
              <a:rPr lang="en-US" dirty="0"/>
              <a:t> Error Control is performed end to end in this layer to ensure that the complete message arrives at the receiving transport layer without any error. Error Correction is done through retransmission.</a:t>
            </a:r>
            <a:endParaRPr lang="en-US" sz="2400" dirty="0"/>
          </a:p>
          <a:p>
            <a:endParaRPr lang="en-US" dirty="0"/>
          </a:p>
        </p:txBody>
      </p:sp>
      <p:pic>
        <p:nvPicPr>
          <p:cNvPr id="4" name="Picture 3" descr="C:\Users\annu.RCMAS\Desktop\Figure31-1.png"/>
          <p:cNvPicPr/>
          <p:nvPr/>
        </p:nvPicPr>
        <p:blipFill>
          <a:blip r:embed="rId2"/>
          <a:srcRect/>
          <a:stretch>
            <a:fillRect/>
          </a:stretch>
        </p:blipFill>
        <p:spPr bwMode="auto">
          <a:xfrm>
            <a:off x="8784236" y="3562148"/>
            <a:ext cx="3758535" cy="2237740"/>
          </a:xfrm>
          <a:prstGeom prst="rect">
            <a:avLst/>
          </a:prstGeom>
          <a:noFill/>
          <a:ln w="9525">
            <a:noFill/>
            <a:miter lim="800000"/>
            <a:headEnd/>
            <a:tailEnd/>
          </a:ln>
        </p:spPr>
      </p:pic>
    </p:spTree>
    <p:extLst>
      <p:ext uri="{BB962C8B-B14F-4D97-AF65-F5344CB8AC3E}">
        <p14:creationId xmlns:p14="http://schemas.microsoft.com/office/powerpoint/2010/main" xmlns="" val="903030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0B5A4CCD7B3446B3F4A1401324DB14" ma:contentTypeVersion="9" ma:contentTypeDescription="Create a new document." ma:contentTypeScope="" ma:versionID="280dc1dfdc798688b7eaf7cde6906850">
  <xsd:schema xmlns:xsd="http://www.w3.org/2001/XMLSchema" xmlns:xs="http://www.w3.org/2001/XMLSchema" xmlns:p="http://schemas.microsoft.com/office/2006/metadata/properties" xmlns:ns2="2c133d98-c0fa-4131-b643-10555d201dac" xmlns:ns3="36db618b-63aa-45cb-8595-4858a0edf8c5" targetNamespace="http://schemas.microsoft.com/office/2006/metadata/properties" ma:root="true" ma:fieldsID="685ae5da94ee2ff1321ab7b46965d2a9" ns2:_="" ns3:_="">
    <xsd:import namespace="2c133d98-c0fa-4131-b643-10555d201dac"/>
    <xsd:import namespace="36db618b-63aa-45cb-8595-4858a0edf8c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33d98-c0fa-4131-b643-10555d201d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db618b-63aa-45cb-8595-4858a0edf8c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3566A9-FDBE-4BE9-8384-6AFC70FB34FF}"/>
</file>

<file path=customXml/itemProps2.xml><?xml version="1.0" encoding="utf-8"?>
<ds:datastoreItem xmlns:ds="http://schemas.openxmlformats.org/officeDocument/2006/customXml" ds:itemID="{E392D115-0825-4A27-A9CC-FE441EA9F983}"/>
</file>

<file path=customXml/itemProps3.xml><?xml version="1.0" encoding="utf-8"?>
<ds:datastoreItem xmlns:ds="http://schemas.openxmlformats.org/officeDocument/2006/customXml" ds:itemID="{513A3831-0784-4467-923E-08572824E766}"/>
</file>

<file path=docProps/app.xml><?xml version="1.0" encoding="utf-8"?>
<Properties xmlns="http://schemas.openxmlformats.org/officeDocument/2006/extended-properties" xmlns:vt="http://schemas.openxmlformats.org/officeDocument/2006/docPropsVTypes">
  <Template/>
  <TotalTime>183</TotalTime>
  <Words>2135</Words>
  <Application>Microsoft Office PowerPoint</Application>
  <PresentationFormat>Custom</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NETWORK MODELS</vt:lpstr>
      <vt:lpstr>OSI MODEL</vt:lpstr>
      <vt:lpstr>Layered Architecture</vt:lpstr>
      <vt:lpstr>Slide 4</vt:lpstr>
      <vt:lpstr>Layered Architecture</vt:lpstr>
      <vt:lpstr>Physical Layer</vt:lpstr>
      <vt:lpstr>Data link Layer</vt:lpstr>
      <vt:lpstr>NETWORK LAYER</vt:lpstr>
      <vt:lpstr>TRANSPORT LAYER PROTOCOL</vt:lpstr>
      <vt:lpstr>SESSION LAYER</vt:lpstr>
      <vt:lpstr>PRESENTATION LAYER</vt:lpstr>
      <vt:lpstr>APPLICATION LAYER</vt:lpstr>
      <vt:lpstr>Slide 13</vt:lpstr>
      <vt:lpstr>TCP/IP PROTOCOL SUITE </vt:lpstr>
      <vt:lpstr>Slide 15</vt:lpstr>
      <vt:lpstr>Physical and Data Link Layers </vt:lpstr>
      <vt:lpstr>Slide 17</vt:lpstr>
      <vt:lpstr>Slide 18</vt:lpstr>
      <vt:lpstr>Application layer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MODELS</dc:title>
  <dc:creator>Arun</dc:creator>
  <cp:lastModifiedBy>Administrator</cp:lastModifiedBy>
  <cp:revision>29</cp:revision>
  <dcterms:created xsi:type="dcterms:W3CDTF">2020-07-11T07:03:47Z</dcterms:created>
  <dcterms:modified xsi:type="dcterms:W3CDTF">2020-07-16T04:56:17Z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0x010100E50B5A4CCD7B3446B3F4A1401324DB14</vt:lpwstr>
  </property>
</Properties>
</file>