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8"/>
  </p:notesMasterIdLst>
  <p:sldIdLst>
    <p:sldId id="256" r:id="rId2"/>
    <p:sldId id="267" r:id="rId3"/>
    <p:sldId id="257" r:id="rId4"/>
    <p:sldId id="259" r:id="rId5"/>
    <p:sldId id="258" r:id="rId6"/>
    <p:sldId id="260" r:id="rId7"/>
    <p:sldId id="261" r:id="rId8"/>
    <p:sldId id="262" r:id="rId9"/>
    <p:sldId id="265" r:id="rId10"/>
    <p:sldId id="264" r:id="rId11"/>
    <p:sldId id="263"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32025-EB10-4266-90F7-557FC6497A69}" type="datetimeFigureOut">
              <a:rPr lang="en-US" smtClean="0"/>
              <a:pPr/>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5BD3D-428F-4EED-AF16-A5E527FA9933}" type="slidenum">
              <a:rPr lang="en-US" smtClean="0"/>
              <a:pPr/>
              <a:t>‹#›</a:t>
            </a:fld>
            <a:endParaRPr lang="en-US"/>
          </a:p>
        </p:txBody>
      </p:sp>
    </p:spTree>
    <p:extLst>
      <p:ext uri="{BB962C8B-B14F-4D97-AF65-F5344CB8AC3E}">
        <p14:creationId xmlns:p14="http://schemas.microsoft.com/office/powerpoint/2010/main" xmlns="" val="546306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3F24554-11AA-4FBF-AB81-BD19E879FFE9}" type="datetimeFigureOut">
              <a:rPr lang="en-US" smtClean="0"/>
              <a:pPr/>
              <a:t>7/10/2020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1DCE268-892B-4912-A7A7-223E0E8B8710}"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9968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F24554-11AA-4FBF-AB81-BD19E879FFE9}"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CE268-892B-4912-A7A7-223E0E8B8710}" type="slidenum">
              <a:rPr lang="en-US" smtClean="0"/>
              <a:pPr/>
              <a:t>‹#›</a:t>
            </a:fld>
            <a:endParaRPr lang="en-US"/>
          </a:p>
        </p:txBody>
      </p:sp>
    </p:spTree>
    <p:extLst>
      <p:ext uri="{BB962C8B-B14F-4D97-AF65-F5344CB8AC3E}">
        <p14:creationId xmlns:p14="http://schemas.microsoft.com/office/powerpoint/2010/main" xmlns="" val="369730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F24554-11AA-4FBF-AB81-BD19E879FFE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CE268-892B-4912-A7A7-223E0E8B8710}"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35643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F24554-11AA-4FBF-AB81-BD19E879FFE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CE268-892B-4912-A7A7-223E0E8B8710}"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90709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F24554-11AA-4FBF-AB81-BD19E879FFE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CE268-892B-4912-A7A7-223E0E8B8710}" type="slidenum">
              <a:rPr lang="en-US" smtClean="0"/>
              <a:pPr/>
              <a:t>‹#›</a:t>
            </a:fld>
            <a:endParaRPr lang="en-US"/>
          </a:p>
        </p:txBody>
      </p:sp>
    </p:spTree>
    <p:extLst>
      <p:ext uri="{BB962C8B-B14F-4D97-AF65-F5344CB8AC3E}">
        <p14:creationId xmlns:p14="http://schemas.microsoft.com/office/powerpoint/2010/main" xmlns="" val="786819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F24554-11AA-4FBF-AB81-BD19E879FFE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CE268-892B-4912-A7A7-223E0E8B8710}"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230962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F24554-11AA-4FBF-AB81-BD19E879FFE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CE268-892B-4912-A7A7-223E0E8B8710}"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34574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F24554-11AA-4FBF-AB81-BD19E879FFE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CE268-892B-4912-A7A7-223E0E8B8710}"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57280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F24554-11AA-4FBF-AB81-BD19E879FFE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CE268-892B-4912-A7A7-223E0E8B8710}"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8890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F24554-11AA-4FBF-AB81-BD19E879FFE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CE268-892B-4912-A7A7-223E0E8B8710}" type="slidenum">
              <a:rPr lang="en-US" smtClean="0"/>
              <a:pPr/>
              <a:t>‹#›</a:t>
            </a:fld>
            <a:endParaRPr lang="en-US"/>
          </a:p>
        </p:txBody>
      </p:sp>
    </p:spTree>
    <p:extLst>
      <p:ext uri="{BB962C8B-B14F-4D97-AF65-F5344CB8AC3E}">
        <p14:creationId xmlns:p14="http://schemas.microsoft.com/office/powerpoint/2010/main" xmlns="" val="576426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F24554-11AA-4FBF-AB81-BD19E879FFE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CE268-892B-4912-A7A7-223E0E8B8710}"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86485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F24554-11AA-4FBF-AB81-BD19E879FFE9}"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CE268-892B-4912-A7A7-223E0E8B8710}" type="slidenum">
              <a:rPr lang="en-US" smtClean="0"/>
              <a:pPr/>
              <a:t>‹#›</a:t>
            </a:fld>
            <a:endParaRPr lang="en-US"/>
          </a:p>
        </p:txBody>
      </p:sp>
    </p:spTree>
    <p:extLst>
      <p:ext uri="{BB962C8B-B14F-4D97-AF65-F5344CB8AC3E}">
        <p14:creationId xmlns:p14="http://schemas.microsoft.com/office/powerpoint/2010/main" xmlns="" val="3306756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F24554-11AA-4FBF-AB81-BD19E879FFE9}" type="datetimeFigureOut">
              <a:rPr lang="en-US" smtClean="0"/>
              <a:pPr/>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CE268-892B-4912-A7A7-223E0E8B8710}"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345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F24554-11AA-4FBF-AB81-BD19E879FFE9}" type="datetimeFigureOut">
              <a:rPr lang="en-US" smtClean="0"/>
              <a:pPr/>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CE268-892B-4912-A7A7-223E0E8B8710}"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64908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24554-11AA-4FBF-AB81-BD19E879FFE9}" type="datetimeFigureOut">
              <a:rPr lang="en-US" smtClean="0"/>
              <a:pPr/>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CE268-892B-4912-A7A7-223E0E8B8710}" type="slidenum">
              <a:rPr lang="en-US" smtClean="0"/>
              <a:pPr/>
              <a:t>‹#›</a:t>
            </a:fld>
            <a:endParaRPr lang="en-US"/>
          </a:p>
        </p:txBody>
      </p:sp>
    </p:spTree>
    <p:extLst>
      <p:ext uri="{BB962C8B-B14F-4D97-AF65-F5344CB8AC3E}">
        <p14:creationId xmlns:p14="http://schemas.microsoft.com/office/powerpoint/2010/main" xmlns="" val="230915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F24554-11AA-4FBF-AB81-BD19E879FFE9}"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CE268-892B-4912-A7A7-223E0E8B8710}"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64078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F24554-11AA-4FBF-AB81-BD19E879FFE9}"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CE268-892B-4912-A7A7-223E0E8B8710}" type="slidenum">
              <a:rPr lang="en-US" smtClean="0"/>
              <a:pPr/>
              <a:t>‹#›</a:t>
            </a:fld>
            <a:endParaRPr lang="en-US"/>
          </a:p>
        </p:txBody>
      </p:sp>
    </p:spTree>
    <p:extLst>
      <p:ext uri="{BB962C8B-B14F-4D97-AF65-F5344CB8AC3E}">
        <p14:creationId xmlns:p14="http://schemas.microsoft.com/office/powerpoint/2010/main" xmlns="" val="296113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F24554-11AA-4FBF-AB81-BD19E879FFE9}" type="datetimeFigureOut">
              <a:rPr lang="en-US" smtClean="0"/>
              <a:pPr/>
              <a:t>7/10/2020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DCE268-892B-4912-A7A7-223E0E8B8710}" type="slidenum">
              <a:rPr lang="en-US" smtClean="0"/>
              <a:pPr/>
              <a:t>‹#›</a:t>
            </a:fld>
            <a:endParaRPr lang="en-US"/>
          </a:p>
        </p:txBody>
      </p:sp>
    </p:spTree>
    <p:extLst>
      <p:ext uri="{BB962C8B-B14F-4D97-AF65-F5344CB8AC3E}">
        <p14:creationId xmlns:p14="http://schemas.microsoft.com/office/powerpoint/2010/main" xmlns="" val="265728663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922" y="2090071"/>
            <a:ext cx="7881871" cy="1515533"/>
          </a:xfrm>
        </p:spPr>
        <p:txBody>
          <a:bodyPr/>
          <a:lstStyle/>
          <a:p>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COMPUTER NETWORKS</a:t>
            </a: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xmlns="" val="102527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610" y="705163"/>
            <a:ext cx="8474299" cy="5589476"/>
          </a:xfrm>
        </p:spPr>
        <p:txBody>
          <a:bodyPr>
            <a:normAutofit fontScale="92500" lnSpcReduction="10000"/>
          </a:bodyPr>
          <a:lstStyle/>
          <a:p>
            <a:r>
              <a:rPr lang="en-US" dirty="0" smtClean="0"/>
              <a:t>In a mesh topology, every device has a dedicated point-to-point link to every other device. The term </a:t>
            </a:r>
            <a:r>
              <a:rPr lang="en-US" i="1" dirty="0" smtClean="0"/>
              <a:t>dedicated </a:t>
            </a:r>
            <a:r>
              <a:rPr lang="en-US" dirty="0" smtClean="0"/>
              <a:t>means that the link carries traffic only between the two devices it connects. To find the number of physical links in a fully connected mesh network with </a:t>
            </a:r>
            <a:r>
              <a:rPr lang="en-US" i="1" dirty="0" smtClean="0"/>
              <a:t>n </a:t>
            </a:r>
            <a:r>
              <a:rPr lang="en-US" dirty="0" smtClean="0"/>
              <a:t>nodes, we first consider that each node must be connected to every other node. n(n-1)/2</a:t>
            </a:r>
          </a:p>
          <a:p>
            <a:pPr>
              <a:buFont typeface="Wingdings" panose="05000000000000000000" pitchFamily="2" charset="2"/>
              <a:buChar char="Ø"/>
            </a:pPr>
            <a:r>
              <a:rPr lang="en-US" dirty="0" smtClean="0"/>
              <a:t>Advantage-</a:t>
            </a:r>
          </a:p>
          <a:p>
            <a:r>
              <a:rPr lang="en-US" dirty="0" smtClean="0"/>
              <a:t> No traffic problems </a:t>
            </a:r>
          </a:p>
          <a:p>
            <a:r>
              <a:rPr lang="en-US" dirty="0" smtClean="0"/>
              <a:t> Robust(reliable)</a:t>
            </a:r>
          </a:p>
          <a:p>
            <a:r>
              <a:rPr lang="en-US" dirty="0" smtClean="0"/>
              <a:t> Privacy and security </a:t>
            </a:r>
          </a:p>
          <a:p>
            <a:r>
              <a:rPr lang="en-US" dirty="0" smtClean="0"/>
              <a:t>fault identification is easy</a:t>
            </a:r>
          </a:p>
          <a:p>
            <a:pPr>
              <a:buFont typeface="Wingdings" panose="05000000000000000000" pitchFamily="2" charset="2"/>
              <a:buChar char="Ø"/>
            </a:pPr>
            <a:r>
              <a:rPr lang="en-US" dirty="0" smtClean="0"/>
              <a:t>Disadvantage-</a:t>
            </a:r>
          </a:p>
          <a:p>
            <a:r>
              <a:rPr lang="en-US" dirty="0" smtClean="0"/>
              <a:t>Installation and reconfiguration are difficult </a:t>
            </a:r>
          </a:p>
          <a:p>
            <a:r>
              <a:rPr lang="en-US" dirty="0"/>
              <a:t>E</a:t>
            </a:r>
            <a:r>
              <a:rPr lang="en-US" dirty="0" smtClean="0"/>
              <a:t>xpensive</a:t>
            </a:r>
          </a:p>
          <a:p>
            <a:endParaRPr lang="en-US" dirty="0" smtClean="0"/>
          </a:p>
          <a:p>
            <a:endParaRPr lang="en-US" dirty="0"/>
          </a:p>
        </p:txBody>
      </p:sp>
      <p:pic>
        <p:nvPicPr>
          <p:cNvPr id="4" name="Picture 3" descr="Full Mesh Topology"/>
          <p:cNvPicPr/>
          <p:nvPr/>
        </p:nvPicPr>
        <p:blipFill>
          <a:blip r:embed="rId2"/>
          <a:srcRect/>
          <a:stretch>
            <a:fillRect/>
          </a:stretch>
        </p:blipFill>
        <p:spPr bwMode="auto">
          <a:xfrm>
            <a:off x="8371268" y="2421184"/>
            <a:ext cx="3039414" cy="3873455"/>
          </a:xfrm>
          <a:prstGeom prst="rect">
            <a:avLst/>
          </a:prstGeom>
          <a:noFill/>
          <a:ln w="9525">
            <a:noFill/>
            <a:miter lim="800000"/>
            <a:headEnd/>
            <a:tailEnd/>
          </a:ln>
        </p:spPr>
      </p:pic>
      <p:sp>
        <p:nvSpPr>
          <p:cNvPr id="5" name="Rectangle 4"/>
          <p:cNvSpPr/>
          <p:nvPr/>
        </p:nvSpPr>
        <p:spPr>
          <a:xfrm>
            <a:off x="511739" y="0"/>
            <a:ext cx="2644955" cy="523220"/>
          </a:xfrm>
          <a:prstGeom prst="rect">
            <a:avLst/>
          </a:prstGeom>
        </p:spPr>
        <p:txBody>
          <a:bodyPr wrap="none">
            <a:spAutoFit/>
          </a:bodyPr>
          <a:lstStyle/>
          <a:p>
            <a:r>
              <a:rPr lang="en-US" sz="2800" b="1" dirty="0" smtClean="0"/>
              <a:t>Mesh  Topology</a:t>
            </a:r>
            <a:endParaRPr lang="en-US" sz="2800" dirty="0"/>
          </a:p>
        </p:txBody>
      </p:sp>
    </p:spTree>
    <p:extLst>
      <p:ext uri="{BB962C8B-B14F-4D97-AF65-F5344CB8AC3E}">
        <p14:creationId xmlns:p14="http://schemas.microsoft.com/office/powerpoint/2010/main" xmlns="" val="72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041" y="592427"/>
            <a:ext cx="8754658" cy="5821251"/>
          </a:xfrm>
        </p:spPr>
        <p:txBody>
          <a:bodyPr>
            <a:normAutofit/>
          </a:bodyPr>
          <a:lstStyle/>
          <a:p>
            <a:r>
              <a:rPr lang="en-US" dirty="0" smtClean="0"/>
              <a:t>In </a:t>
            </a:r>
            <a:r>
              <a:rPr lang="en-US" dirty="0"/>
              <a:t>a ring topology, each device has a dedicated point-to-point </a:t>
            </a:r>
            <a:r>
              <a:rPr lang="en-US" dirty="0" smtClean="0"/>
              <a:t>connection </a:t>
            </a:r>
            <a:r>
              <a:rPr lang="en-US" dirty="0"/>
              <a:t>with only the two  devices  on either side of it</a:t>
            </a:r>
            <a:r>
              <a:rPr lang="en-US" dirty="0" smtClean="0"/>
              <a:t>.</a:t>
            </a:r>
            <a:r>
              <a:rPr lang="en-US" dirty="0"/>
              <a:t> A  signal is passed along the ring  in one direction, from device to device, until it reaches  its  destination</a:t>
            </a:r>
            <a:r>
              <a:rPr lang="en-US" dirty="0" smtClean="0"/>
              <a:t>.</a:t>
            </a:r>
            <a:r>
              <a:rPr lang="en-IN" dirty="0" smtClean="0"/>
              <a:t> In </a:t>
            </a:r>
            <a:r>
              <a:rPr lang="en-IN" dirty="0"/>
              <a:t>ring topology, each host machine connects to exactly two other machines, creating a circular network structure. </a:t>
            </a:r>
            <a:endParaRPr lang="en-IN" dirty="0" smtClean="0"/>
          </a:p>
          <a:p>
            <a:pPr>
              <a:buFont typeface="Wingdings" panose="05000000000000000000" pitchFamily="2" charset="2"/>
              <a:buChar char="Ø"/>
            </a:pPr>
            <a:r>
              <a:rPr lang="en-IN" dirty="0" smtClean="0"/>
              <a:t>Advantage-</a:t>
            </a:r>
          </a:p>
          <a:p>
            <a:r>
              <a:rPr lang="en-IN" dirty="0" smtClean="0"/>
              <a:t>Easy to install and reconfigure</a:t>
            </a:r>
          </a:p>
          <a:p>
            <a:r>
              <a:rPr lang="en-IN" dirty="0" smtClean="0"/>
              <a:t>Fault isolation is simplified</a:t>
            </a:r>
          </a:p>
          <a:p>
            <a:pPr>
              <a:buFont typeface="Wingdings" panose="05000000000000000000" pitchFamily="2" charset="2"/>
              <a:buChar char="Ø"/>
            </a:pPr>
            <a:r>
              <a:rPr lang="en-IN" dirty="0" smtClean="0"/>
              <a:t>Disadvantage</a:t>
            </a:r>
          </a:p>
          <a:p>
            <a:r>
              <a:rPr lang="en-IN" dirty="0" smtClean="0"/>
              <a:t>Unidirectional traffic</a:t>
            </a:r>
          </a:p>
          <a:p>
            <a:r>
              <a:rPr lang="en-IN" dirty="0" smtClean="0"/>
              <a:t>Break in the ring can disable the entire network</a:t>
            </a:r>
            <a:endParaRPr lang="en-US" dirty="0"/>
          </a:p>
        </p:txBody>
      </p:sp>
      <p:pic>
        <p:nvPicPr>
          <p:cNvPr id="5" name="Picture 4" descr="Ring Topology"/>
          <p:cNvPicPr/>
          <p:nvPr/>
        </p:nvPicPr>
        <p:blipFill>
          <a:blip r:embed="rId2"/>
          <a:srcRect/>
          <a:stretch>
            <a:fillRect/>
          </a:stretch>
        </p:blipFill>
        <p:spPr bwMode="auto">
          <a:xfrm>
            <a:off x="8538693" y="2534385"/>
            <a:ext cx="2781837" cy="3879293"/>
          </a:xfrm>
          <a:prstGeom prst="rect">
            <a:avLst/>
          </a:prstGeom>
          <a:noFill/>
          <a:ln w="9525">
            <a:noFill/>
            <a:miter lim="800000"/>
            <a:headEnd/>
            <a:tailEnd/>
          </a:ln>
        </p:spPr>
      </p:pic>
      <p:sp>
        <p:nvSpPr>
          <p:cNvPr id="7" name="Rectangle 6"/>
          <p:cNvSpPr/>
          <p:nvPr/>
        </p:nvSpPr>
        <p:spPr>
          <a:xfrm>
            <a:off x="634041" y="0"/>
            <a:ext cx="2543966" cy="523220"/>
          </a:xfrm>
          <a:prstGeom prst="rect">
            <a:avLst/>
          </a:prstGeom>
        </p:spPr>
        <p:txBody>
          <a:bodyPr wrap="none">
            <a:spAutoFit/>
          </a:bodyPr>
          <a:lstStyle/>
          <a:p>
            <a:r>
              <a:rPr lang="en-US" sz="2800" b="1" dirty="0" smtClean="0"/>
              <a:t>Ring Topology </a:t>
            </a:r>
            <a:endParaRPr lang="en-US" sz="2800" dirty="0"/>
          </a:p>
        </p:txBody>
      </p:sp>
    </p:spTree>
    <p:extLst>
      <p:ext uri="{BB962C8B-B14F-4D97-AF65-F5344CB8AC3E}">
        <p14:creationId xmlns:p14="http://schemas.microsoft.com/office/powerpoint/2010/main" xmlns="" val="325678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321" y="821073"/>
            <a:ext cx="10515600" cy="2372888"/>
          </a:xfrm>
        </p:spPr>
        <p:txBody>
          <a:bodyPr>
            <a:normAutofit/>
          </a:bodyPr>
          <a:lstStyle/>
          <a:p>
            <a:r>
              <a:rPr lang="en-US" dirty="0" smtClean="0"/>
              <a:t>A </a:t>
            </a:r>
            <a:r>
              <a:rPr lang="en-US" dirty="0"/>
              <a:t>network can be hybrid. </a:t>
            </a:r>
            <a:r>
              <a:rPr lang="en-IN" dirty="0" smtClean="0"/>
              <a:t>A </a:t>
            </a:r>
            <a:r>
              <a:rPr lang="en-IN" dirty="0"/>
              <a:t>network structure whose design contains more than one topology is said to be hybrid topology. Hybrid topology inherits merits and demerits of all the incorporating topologies</a:t>
            </a:r>
            <a:r>
              <a:rPr lang="en-IN" dirty="0" smtClean="0"/>
              <a:t>.</a:t>
            </a:r>
            <a:endParaRPr lang="en-US" dirty="0"/>
          </a:p>
        </p:txBody>
      </p:sp>
      <p:pic>
        <p:nvPicPr>
          <p:cNvPr id="4" name="Picture 3" descr="Hybrid Topology"/>
          <p:cNvPicPr/>
          <p:nvPr/>
        </p:nvPicPr>
        <p:blipFill>
          <a:blip r:embed="rId2"/>
          <a:srcRect/>
          <a:stretch>
            <a:fillRect/>
          </a:stretch>
        </p:blipFill>
        <p:spPr bwMode="auto">
          <a:xfrm>
            <a:off x="3416121" y="2987899"/>
            <a:ext cx="5334000" cy="3090929"/>
          </a:xfrm>
          <a:prstGeom prst="rect">
            <a:avLst/>
          </a:prstGeom>
          <a:noFill/>
          <a:ln w="9525">
            <a:noFill/>
            <a:miter lim="800000"/>
            <a:headEnd/>
            <a:tailEnd/>
          </a:ln>
        </p:spPr>
      </p:pic>
      <p:sp>
        <p:nvSpPr>
          <p:cNvPr id="5" name="Rectangle 4"/>
          <p:cNvSpPr/>
          <p:nvPr/>
        </p:nvSpPr>
        <p:spPr>
          <a:xfrm>
            <a:off x="582131" y="0"/>
            <a:ext cx="2811667" cy="523220"/>
          </a:xfrm>
          <a:prstGeom prst="rect">
            <a:avLst/>
          </a:prstGeom>
        </p:spPr>
        <p:txBody>
          <a:bodyPr wrap="none">
            <a:spAutoFit/>
          </a:bodyPr>
          <a:lstStyle/>
          <a:p>
            <a:r>
              <a:rPr lang="en-US" sz="2800" b="1" dirty="0" smtClean="0"/>
              <a:t>Hybrid Topology</a:t>
            </a:r>
          </a:p>
        </p:txBody>
      </p:sp>
    </p:spTree>
    <p:extLst>
      <p:ext uri="{BB962C8B-B14F-4D97-AF65-F5344CB8AC3E}">
        <p14:creationId xmlns:p14="http://schemas.microsoft.com/office/powerpoint/2010/main" xmlns="" val="3017610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218" y="656823"/>
            <a:ext cx="10231190" cy="5602309"/>
          </a:xfrm>
        </p:spPr>
        <p:txBody>
          <a:bodyPr>
            <a:normAutofit fontScale="70000" lnSpcReduction="20000"/>
          </a:bodyPr>
          <a:lstStyle/>
          <a:p>
            <a:pPr>
              <a:buFont typeface="Wingdings" panose="05000000000000000000" pitchFamily="2" charset="2"/>
              <a:buChar char="Ø"/>
            </a:pPr>
            <a:r>
              <a:rPr lang="en-US" sz="2600" b="1" dirty="0" smtClean="0"/>
              <a:t>Local Area Network</a:t>
            </a:r>
          </a:p>
          <a:p>
            <a:r>
              <a:rPr lang="en-US" dirty="0"/>
              <a:t>A local area network (LAN) is usually privately owned and links the devices in a single office, building, or campus </a:t>
            </a:r>
            <a:endParaRPr lang="en-US" dirty="0" smtClean="0"/>
          </a:p>
          <a:p>
            <a:r>
              <a:rPr lang="en-US" dirty="0"/>
              <a:t>Currently, LAN size is limited to a few kilometers.</a:t>
            </a:r>
          </a:p>
          <a:p>
            <a:pPr>
              <a:buFont typeface="Wingdings" panose="05000000000000000000" pitchFamily="2" charset="2"/>
              <a:buChar char="Ø"/>
            </a:pPr>
            <a:r>
              <a:rPr lang="en-US" sz="2600" b="1" dirty="0" smtClean="0"/>
              <a:t>Wide Area </a:t>
            </a:r>
            <a:r>
              <a:rPr lang="en-US" sz="2600" b="1" dirty="0"/>
              <a:t>Network</a:t>
            </a:r>
          </a:p>
          <a:p>
            <a:r>
              <a:rPr lang="en-US" dirty="0"/>
              <a:t>A wide area network (WAN) provides long-distance transmission of data, image, audio, and video information over large geographic areas that may comprise a country, a </a:t>
            </a:r>
            <a:r>
              <a:rPr lang="en-US" dirty="0" err="1"/>
              <a:t>conti</a:t>
            </a:r>
            <a:r>
              <a:rPr lang="en-US" dirty="0"/>
              <a:t>• </a:t>
            </a:r>
            <a:r>
              <a:rPr lang="en-US" dirty="0" err="1"/>
              <a:t>nent</a:t>
            </a:r>
            <a:r>
              <a:rPr lang="en-US" dirty="0"/>
              <a:t>, or even the whole world</a:t>
            </a:r>
            <a:r>
              <a:rPr lang="en-US" dirty="0" smtClean="0"/>
              <a:t>.</a:t>
            </a:r>
          </a:p>
          <a:p>
            <a:r>
              <a:rPr lang="en-US" dirty="0" smtClean="0"/>
              <a:t> </a:t>
            </a:r>
            <a:r>
              <a:rPr lang="en-US" dirty="0"/>
              <a:t>The switched WAN connects the end systems, which usually comprise a router (internet• working connecting device) that connects to another LAN or WAN. The point-to-point WAN is normally a line leased from a telephone or cable TV provider that connects a home computer or a small LAN to an Internet service provider (</a:t>
            </a:r>
            <a:r>
              <a:rPr lang="en-US" dirty="0" err="1"/>
              <a:t>lSP</a:t>
            </a:r>
            <a:r>
              <a:rPr lang="en-US" dirty="0" smtClean="0"/>
              <a:t>).</a:t>
            </a:r>
          </a:p>
          <a:p>
            <a:pPr>
              <a:buFont typeface="Wingdings" panose="05000000000000000000" pitchFamily="2" charset="2"/>
              <a:buChar char="Ø"/>
            </a:pPr>
            <a:r>
              <a:rPr lang="en-US" sz="2600" b="1" dirty="0" smtClean="0"/>
              <a:t>Metropolitan Area Networks</a:t>
            </a:r>
            <a:endParaRPr lang="en-US" sz="2600" b="1" dirty="0"/>
          </a:p>
          <a:p>
            <a:r>
              <a:rPr lang="en-US" dirty="0"/>
              <a:t>A metropolitan area network (MAN) is a network with a size between a LAN and a WAN. It normally covers the area inside a town or a city. It is designed for customers who need a high-speed connectivity, normally to the Internet, and have endpoints spread over a city or part of city. A good example of a MAN is the part of the telephone company network </a:t>
            </a:r>
            <a:r>
              <a:rPr lang="en-US" dirty="0" smtClean="0"/>
              <a:t>,cable TV</a:t>
            </a:r>
          </a:p>
          <a:p>
            <a:pPr>
              <a:buFont typeface="Wingdings" panose="05000000000000000000" pitchFamily="2" charset="2"/>
              <a:buChar char="Ø"/>
            </a:pPr>
            <a:r>
              <a:rPr lang="en-US" sz="2600" b="1" dirty="0" smtClean="0"/>
              <a:t>Campus Area Network (CAN)</a:t>
            </a:r>
          </a:p>
          <a:p>
            <a:pPr>
              <a:buFont typeface="Wingdings" panose="05000000000000000000" pitchFamily="2" charset="2"/>
              <a:buChar char="Ø"/>
            </a:pPr>
            <a:r>
              <a:rPr lang="en-US" sz="2600" b="1" dirty="0" smtClean="0"/>
              <a:t>Personal Area Network (PAN)</a:t>
            </a:r>
          </a:p>
          <a:p>
            <a:pPr>
              <a:buFont typeface="Wingdings" panose="05000000000000000000" pitchFamily="2" charset="2"/>
              <a:buChar char="Ø"/>
            </a:pPr>
            <a:r>
              <a:rPr lang="en-US" sz="2600" b="1" dirty="0" smtClean="0"/>
              <a:t>Home Area Network (HAN</a:t>
            </a:r>
            <a:r>
              <a:rPr lang="en-US" dirty="0" smtClean="0"/>
              <a:t>)</a:t>
            </a:r>
          </a:p>
          <a:p>
            <a:pPr marL="0" indent="0">
              <a:buNone/>
            </a:pPr>
            <a:endParaRPr lang="en-US" dirty="0"/>
          </a:p>
        </p:txBody>
      </p:sp>
      <p:sp>
        <p:nvSpPr>
          <p:cNvPr id="4" name="Rectangle 3"/>
          <p:cNvSpPr/>
          <p:nvPr/>
        </p:nvSpPr>
        <p:spPr>
          <a:xfrm>
            <a:off x="634041" y="0"/>
            <a:ext cx="3672159" cy="523220"/>
          </a:xfrm>
          <a:prstGeom prst="rect">
            <a:avLst/>
          </a:prstGeom>
        </p:spPr>
        <p:txBody>
          <a:bodyPr wrap="none">
            <a:spAutoFit/>
          </a:bodyPr>
          <a:lstStyle/>
          <a:p>
            <a:r>
              <a:rPr lang="en-US" sz="2800" b="1" dirty="0" smtClean="0"/>
              <a:t>Categories of Network</a:t>
            </a:r>
            <a:endParaRPr lang="en-US" sz="2800" dirty="0"/>
          </a:p>
        </p:txBody>
      </p:sp>
    </p:spTree>
    <p:extLst>
      <p:ext uri="{BB962C8B-B14F-4D97-AF65-F5344CB8AC3E}">
        <p14:creationId xmlns:p14="http://schemas.microsoft.com/office/powerpoint/2010/main" xmlns="" val="34414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490" y="523219"/>
            <a:ext cx="10431887" cy="5929095"/>
          </a:xfrm>
        </p:spPr>
        <p:txBody>
          <a:bodyPr>
            <a:normAutofit lnSpcReduction="10000"/>
          </a:bodyPr>
          <a:lstStyle/>
          <a:p>
            <a:pPr marL="0" indent="0">
              <a:buNone/>
            </a:pPr>
            <a:r>
              <a:rPr lang="en-US" dirty="0" smtClean="0"/>
              <a:t> </a:t>
            </a:r>
            <a:r>
              <a:rPr lang="en-US" dirty="0"/>
              <a:t>A </a:t>
            </a:r>
            <a:r>
              <a:rPr lang="en-US" b="1" dirty="0"/>
              <a:t>protocol</a:t>
            </a:r>
            <a:r>
              <a:rPr lang="en-US" dirty="0"/>
              <a:t> is a set of </a:t>
            </a:r>
            <a:r>
              <a:rPr lang="en-US" b="1" dirty="0"/>
              <a:t>rules</a:t>
            </a:r>
            <a:r>
              <a:rPr lang="en-US" dirty="0"/>
              <a:t> that govern data communications. A protocol defines what is communicated, how it is communicated, and when it is communicated. The key elements of a protocol are syntax, semantics, and timing.</a:t>
            </a:r>
          </a:p>
          <a:p>
            <a:pPr lvl="0"/>
            <a:r>
              <a:rPr lang="en-US" b="1" dirty="0"/>
              <a:t>Syntax</a:t>
            </a:r>
            <a:r>
              <a:rPr lang="en-US" dirty="0"/>
              <a:t>. The term </a:t>
            </a:r>
            <a:r>
              <a:rPr lang="en-US" i="1" dirty="0"/>
              <a:t>syntax </a:t>
            </a:r>
            <a:r>
              <a:rPr lang="en-US" dirty="0"/>
              <a:t>refers to the </a:t>
            </a:r>
            <a:r>
              <a:rPr lang="en-US" b="1" dirty="0"/>
              <a:t>structure or format </a:t>
            </a:r>
            <a:r>
              <a:rPr lang="en-US" dirty="0"/>
              <a:t>of the data, meaning </a:t>
            </a:r>
            <a:r>
              <a:rPr lang="en-US" dirty="0" smtClean="0"/>
              <a:t> the </a:t>
            </a:r>
            <a:r>
              <a:rPr lang="en-US" b="1" dirty="0" smtClean="0"/>
              <a:t>order </a:t>
            </a:r>
            <a:r>
              <a:rPr lang="en-US" b="1" dirty="0"/>
              <a:t>in which </a:t>
            </a:r>
            <a:r>
              <a:rPr lang="en-US" dirty="0"/>
              <a:t>they are presented. For example, a simple protocol might expect the first 8 bits of data to be the address of the sender, the second 8 bits to be the address of the receiver, and the rest of the stream to be the message itself.</a:t>
            </a:r>
          </a:p>
          <a:p>
            <a:pPr lvl="0"/>
            <a:r>
              <a:rPr lang="en-US" b="1" dirty="0"/>
              <a:t>Semantics</a:t>
            </a:r>
            <a:r>
              <a:rPr lang="en-US" dirty="0"/>
              <a:t>. The word </a:t>
            </a:r>
            <a:r>
              <a:rPr lang="en-US" i="1" dirty="0"/>
              <a:t>semantics </a:t>
            </a:r>
            <a:r>
              <a:rPr lang="en-US" dirty="0"/>
              <a:t>refers to the </a:t>
            </a:r>
            <a:r>
              <a:rPr lang="en-US" b="1" dirty="0"/>
              <a:t>meaning </a:t>
            </a:r>
            <a:r>
              <a:rPr lang="en-US" dirty="0"/>
              <a:t>of each section of bits.</a:t>
            </a:r>
          </a:p>
          <a:p>
            <a:r>
              <a:rPr lang="en-US" dirty="0"/>
              <a:t>How is a particular pattern to be interpreted, and what action is to be taken based on that interpretation? For example, does an address identify the route to be taken  or the final destination of the message?</a:t>
            </a:r>
          </a:p>
          <a:p>
            <a:pPr lvl="0"/>
            <a:r>
              <a:rPr lang="en-US" b="1" dirty="0"/>
              <a:t>Timing. </a:t>
            </a:r>
            <a:r>
              <a:rPr lang="en-US" dirty="0"/>
              <a:t>The term </a:t>
            </a:r>
            <a:r>
              <a:rPr lang="en-US" i="1" dirty="0"/>
              <a:t>timing </a:t>
            </a:r>
            <a:r>
              <a:rPr lang="en-US" dirty="0"/>
              <a:t>refers to two characteristics: </a:t>
            </a:r>
            <a:r>
              <a:rPr lang="en-US" b="1" dirty="0"/>
              <a:t>when data should be </a:t>
            </a:r>
            <a:r>
              <a:rPr lang="en-US" b="1" dirty="0" smtClean="0"/>
              <a:t>sent and </a:t>
            </a:r>
            <a:r>
              <a:rPr lang="en-US" b="1" dirty="0"/>
              <a:t>how fast they can be sent. </a:t>
            </a:r>
            <a:r>
              <a:rPr lang="en-US" dirty="0"/>
              <a:t>For example, if a sender produces data at 100 Mbps but the receiver can process data at only 1 Mbps, the transmission will overload the receiver and some data will be lost.</a:t>
            </a:r>
          </a:p>
          <a:p>
            <a:endParaRPr lang="en-US" dirty="0"/>
          </a:p>
        </p:txBody>
      </p:sp>
      <p:sp>
        <p:nvSpPr>
          <p:cNvPr id="4" name="Rectangle 3"/>
          <p:cNvSpPr/>
          <p:nvPr/>
        </p:nvSpPr>
        <p:spPr>
          <a:xfrm>
            <a:off x="634041" y="0"/>
            <a:ext cx="3873496" cy="523220"/>
          </a:xfrm>
          <a:prstGeom prst="rect">
            <a:avLst/>
          </a:prstGeom>
        </p:spPr>
        <p:txBody>
          <a:bodyPr wrap="none">
            <a:spAutoFit/>
          </a:bodyPr>
          <a:lstStyle/>
          <a:p>
            <a:r>
              <a:rPr lang="en-US" sz="2800" b="1" dirty="0" smtClean="0"/>
              <a:t>Protocols and Standards</a:t>
            </a:r>
            <a:endParaRPr lang="en-US" sz="2800" dirty="0"/>
          </a:p>
        </p:txBody>
      </p:sp>
    </p:spTree>
    <p:extLst>
      <p:ext uri="{BB962C8B-B14F-4D97-AF65-F5344CB8AC3E}">
        <p14:creationId xmlns:p14="http://schemas.microsoft.com/office/powerpoint/2010/main" xmlns="" val="960367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734096"/>
            <a:ext cx="9601196" cy="5141772"/>
          </a:xfrm>
        </p:spPr>
        <p:txBody>
          <a:bodyPr>
            <a:normAutofit fontScale="92500" lnSpcReduction="10000"/>
          </a:bodyPr>
          <a:lstStyle/>
          <a:p>
            <a:r>
              <a:rPr lang="en-US" dirty="0"/>
              <a:t>Standards are essential in creating and maintaining an open and competitive market for equipment manufacturers and in guaranteeing national and international interoperability of data and telecommunications technology and processes. Standards provide </a:t>
            </a:r>
            <a:r>
              <a:rPr lang="en-US" dirty="0" smtClean="0"/>
              <a:t>guidelines to </a:t>
            </a:r>
            <a:r>
              <a:rPr lang="en-US" dirty="0"/>
              <a:t>manufacturers, vendors, government agencies, and other service providers to ensure the kind of interconnectivity necessary in today's marketplace and in international com• </a:t>
            </a:r>
            <a:r>
              <a:rPr lang="en-US" dirty="0" err="1"/>
              <a:t>munications</a:t>
            </a:r>
            <a:r>
              <a:rPr lang="en-US" dirty="0"/>
              <a:t>. Data communication standards fall into two categories: </a:t>
            </a:r>
            <a:r>
              <a:rPr lang="en-US" b="1" i="1" dirty="0"/>
              <a:t>de facto </a:t>
            </a:r>
            <a:r>
              <a:rPr lang="en-US" dirty="0"/>
              <a:t>(meaning "</a:t>
            </a:r>
            <a:r>
              <a:rPr lang="en-US" b="1" dirty="0"/>
              <a:t>by fact</a:t>
            </a:r>
            <a:r>
              <a:rPr lang="en-US" dirty="0"/>
              <a:t>" or "by convention") and </a:t>
            </a:r>
            <a:r>
              <a:rPr lang="en-US" b="1" i="1" dirty="0"/>
              <a:t>de jure </a:t>
            </a:r>
            <a:r>
              <a:rPr lang="en-US" dirty="0"/>
              <a:t>(meaning </a:t>
            </a:r>
            <a:r>
              <a:rPr lang="en-US" b="1" dirty="0"/>
              <a:t>"by law" </a:t>
            </a:r>
            <a:r>
              <a:rPr lang="en-US" dirty="0"/>
              <a:t>or "by regulation</a:t>
            </a:r>
            <a:r>
              <a:rPr lang="en-US" dirty="0" smtClean="0"/>
              <a:t>").</a:t>
            </a:r>
          </a:p>
          <a:p>
            <a:r>
              <a:rPr lang="en-US" b="1" dirty="0"/>
              <a:t>De facto</a:t>
            </a:r>
            <a:r>
              <a:rPr lang="en-US" dirty="0"/>
              <a:t>. Standards that have not been approved by an organized body but </a:t>
            </a:r>
            <a:r>
              <a:rPr lang="en-US" dirty="0" smtClean="0"/>
              <a:t>have been </a:t>
            </a:r>
            <a:r>
              <a:rPr lang="en-US" dirty="0"/>
              <a:t>adopted as standards through widespread use are de facto standards. De facto standards are often established originally by manufacturers who seek to define the functionality of a new product or technology</a:t>
            </a:r>
            <a:r>
              <a:rPr lang="en-US" dirty="0" smtClean="0"/>
              <a:t>.</a:t>
            </a:r>
          </a:p>
          <a:p>
            <a:r>
              <a:rPr lang="en-US" b="1" dirty="0"/>
              <a:t>De jure. </a:t>
            </a:r>
            <a:r>
              <a:rPr lang="en-US" dirty="0"/>
              <a:t>Those standards that have been legislated by an officially recognized </a:t>
            </a:r>
            <a:r>
              <a:rPr lang="en-US" dirty="0" smtClean="0"/>
              <a:t>body are </a:t>
            </a:r>
            <a:r>
              <a:rPr lang="en-US" dirty="0"/>
              <a:t>de jure standards</a:t>
            </a:r>
          </a:p>
          <a:p>
            <a:endParaRPr lang="en-US" dirty="0"/>
          </a:p>
          <a:p>
            <a:endParaRPr lang="en-US" dirty="0"/>
          </a:p>
        </p:txBody>
      </p:sp>
      <p:sp>
        <p:nvSpPr>
          <p:cNvPr id="4" name="Rectangle 3"/>
          <p:cNvSpPr/>
          <p:nvPr/>
        </p:nvSpPr>
        <p:spPr>
          <a:xfrm>
            <a:off x="997472" y="0"/>
            <a:ext cx="1476686" cy="461665"/>
          </a:xfrm>
          <a:prstGeom prst="rect">
            <a:avLst/>
          </a:prstGeom>
        </p:spPr>
        <p:txBody>
          <a:bodyPr wrap="none">
            <a:spAutoFit/>
          </a:bodyPr>
          <a:lstStyle/>
          <a:p>
            <a:r>
              <a:rPr lang="en-US" sz="2400" b="1" dirty="0"/>
              <a:t>Standards</a:t>
            </a:r>
          </a:p>
        </p:txBody>
      </p:sp>
    </p:spTree>
    <p:extLst>
      <p:ext uri="{BB962C8B-B14F-4D97-AF65-F5344CB8AC3E}">
        <p14:creationId xmlns:p14="http://schemas.microsoft.com/office/powerpoint/2010/main" xmlns="" val="3605518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277" y="875764"/>
            <a:ext cx="10810740" cy="5553896"/>
          </a:xfrm>
        </p:spPr>
        <p:txBody>
          <a:bodyPr>
            <a:normAutofit fontScale="85000" lnSpcReduction="20000"/>
          </a:bodyPr>
          <a:lstStyle/>
          <a:p>
            <a:r>
              <a:rPr lang="en-US" dirty="0" smtClean="0"/>
              <a:t>ISO</a:t>
            </a:r>
          </a:p>
          <a:p>
            <a:pPr marL="0" indent="0">
              <a:buNone/>
            </a:pPr>
            <a:r>
              <a:rPr lang="en-US" dirty="0" smtClean="0"/>
              <a:t>     International </a:t>
            </a:r>
            <a:r>
              <a:rPr lang="en-US" dirty="0"/>
              <a:t>Organization for Standardization (ISO). </a:t>
            </a:r>
            <a:endParaRPr lang="en-US" dirty="0" smtClean="0"/>
          </a:p>
          <a:p>
            <a:r>
              <a:rPr lang="en-US" dirty="0" smtClean="0"/>
              <a:t>ITU-T</a:t>
            </a:r>
          </a:p>
          <a:p>
            <a:pPr marL="0" indent="0">
              <a:buNone/>
            </a:pPr>
            <a:r>
              <a:rPr lang="en-US" dirty="0" smtClean="0"/>
              <a:t>     International</a:t>
            </a:r>
            <a:r>
              <a:rPr lang="en-US" dirty="0"/>
              <a:t>	Telecommunication	Union-Telecommunication	</a:t>
            </a:r>
            <a:r>
              <a:rPr lang="en-US" dirty="0" smtClean="0"/>
              <a:t>Standards Sector American </a:t>
            </a:r>
            <a:r>
              <a:rPr lang="en-US" dirty="0"/>
              <a:t>National Standards Institute (ANSI). </a:t>
            </a:r>
            <a:endParaRPr lang="en-US" dirty="0" smtClean="0"/>
          </a:p>
          <a:p>
            <a:r>
              <a:rPr lang="en-US" dirty="0" smtClean="0"/>
              <a:t>IEEE</a:t>
            </a:r>
          </a:p>
          <a:p>
            <a:pPr marL="0" indent="0">
              <a:buNone/>
            </a:pPr>
            <a:r>
              <a:rPr lang="en-US" dirty="0" smtClean="0"/>
              <a:t>    Institute </a:t>
            </a:r>
            <a:r>
              <a:rPr lang="en-US" dirty="0"/>
              <a:t>of Electrical and Electronics Engineers (IEEE). </a:t>
            </a:r>
            <a:endParaRPr lang="en-US" dirty="0" smtClean="0"/>
          </a:p>
          <a:p>
            <a:r>
              <a:rPr lang="en-US" dirty="0" smtClean="0"/>
              <a:t>EIA</a:t>
            </a:r>
          </a:p>
          <a:p>
            <a:pPr marL="0" indent="0">
              <a:buNone/>
            </a:pPr>
            <a:r>
              <a:rPr lang="en-US" dirty="0" smtClean="0"/>
              <a:t>     Electronic </a:t>
            </a:r>
            <a:r>
              <a:rPr lang="en-US" dirty="0"/>
              <a:t>Industries Association (EIA). </a:t>
            </a:r>
            <a:endParaRPr lang="en-US" dirty="0" smtClean="0"/>
          </a:p>
          <a:p>
            <a:r>
              <a:rPr lang="en-US" b="1" dirty="0"/>
              <a:t>Internet Standards</a:t>
            </a:r>
            <a:endParaRPr lang="en-US" dirty="0"/>
          </a:p>
          <a:p>
            <a:r>
              <a:rPr lang="en-US" dirty="0"/>
              <a:t>An </a:t>
            </a:r>
            <a:r>
              <a:rPr lang="en-US" b="1" dirty="0"/>
              <a:t>Internet standard </a:t>
            </a:r>
            <a:r>
              <a:rPr lang="en-US" dirty="0"/>
              <a:t>is a thoroughly tested specification that is useful to and adhered  to by those who work with the Internet. It is a formalized regulation that must be </a:t>
            </a:r>
            <a:r>
              <a:rPr lang="en-US" dirty="0" err="1"/>
              <a:t>fol</a:t>
            </a:r>
            <a:r>
              <a:rPr lang="en-US" dirty="0"/>
              <a:t>• lowed. There is a strict procedure by which a specification attains Internet standard status. A specification begins as an Internet draft. An </a:t>
            </a:r>
            <a:r>
              <a:rPr lang="en-US" b="1" dirty="0"/>
              <a:t>Internet draft </a:t>
            </a:r>
            <a:r>
              <a:rPr lang="en-US" dirty="0"/>
              <a:t>is a working </a:t>
            </a:r>
            <a:r>
              <a:rPr lang="en-US" dirty="0" err="1"/>
              <a:t>docu</a:t>
            </a:r>
            <a:r>
              <a:rPr lang="en-US" dirty="0"/>
              <a:t>• </a:t>
            </a:r>
            <a:r>
              <a:rPr lang="en-US" dirty="0" err="1"/>
              <a:t>ment</a:t>
            </a:r>
            <a:r>
              <a:rPr lang="en-US" dirty="0"/>
              <a:t> (a work in progress) with no official status and a 6-month lifetime. Upon </a:t>
            </a:r>
            <a:r>
              <a:rPr lang="en-US" dirty="0" err="1"/>
              <a:t>recom</a:t>
            </a:r>
            <a:r>
              <a:rPr lang="en-US" dirty="0"/>
              <a:t>• </a:t>
            </a:r>
            <a:r>
              <a:rPr lang="en-US" dirty="0" err="1"/>
              <a:t>mendation</a:t>
            </a:r>
            <a:r>
              <a:rPr lang="en-US" dirty="0"/>
              <a:t> from the Internet authorities, a draft may be published as a </a:t>
            </a:r>
            <a:r>
              <a:rPr lang="en-US" b="1" dirty="0"/>
              <a:t>Request for Comment </a:t>
            </a:r>
            <a:r>
              <a:rPr lang="en-US" dirty="0"/>
              <a:t>(RFC). </a:t>
            </a:r>
          </a:p>
        </p:txBody>
      </p:sp>
      <p:sp>
        <p:nvSpPr>
          <p:cNvPr id="4" name="Rectangle 3"/>
          <p:cNvSpPr/>
          <p:nvPr/>
        </p:nvSpPr>
        <p:spPr>
          <a:xfrm>
            <a:off x="997472" y="0"/>
            <a:ext cx="3406702" cy="461665"/>
          </a:xfrm>
          <a:prstGeom prst="rect">
            <a:avLst/>
          </a:prstGeom>
        </p:spPr>
        <p:txBody>
          <a:bodyPr wrap="none">
            <a:spAutoFit/>
          </a:bodyPr>
          <a:lstStyle/>
          <a:p>
            <a:r>
              <a:rPr lang="en-US" sz="2400" b="1" dirty="0" smtClean="0"/>
              <a:t>Standards Organizations</a:t>
            </a:r>
            <a:endParaRPr lang="en-US" sz="2400" b="1" dirty="0"/>
          </a:p>
        </p:txBody>
      </p:sp>
    </p:spTree>
    <p:extLst>
      <p:ext uri="{BB962C8B-B14F-4D97-AF65-F5344CB8AC3E}">
        <p14:creationId xmlns:p14="http://schemas.microsoft.com/office/powerpoint/2010/main" xmlns="" val="31959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716" y="1068947"/>
            <a:ext cx="10778544" cy="5533019"/>
          </a:xfrm>
        </p:spPr>
        <p:txBody>
          <a:bodyPr>
            <a:normAutofit fontScale="92500"/>
          </a:bodyPr>
          <a:lstStyle/>
          <a:p>
            <a:pPr>
              <a:buFont typeface="Wingdings" panose="05000000000000000000" pitchFamily="2" charset="2"/>
              <a:buChar char="q"/>
            </a:pPr>
            <a:r>
              <a:rPr lang="en-US" b="1" i="1" dirty="0" smtClean="0">
                <a:solidFill>
                  <a:srgbClr val="C00000"/>
                </a:solidFill>
                <a:effectLst>
                  <a:outerShdw blurRad="38100" dist="38100" dir="2700000" algn="tl">
                    <a:srgbClr val="C0C0C0"/>
                  </a:outerShdw>
                </a:effectLst>
                <a:latin typeface="Times New Roman" pitchFamily="18" charset="0"/>
              </a:rPr>
              <a:t>A network</a:t>
            </a:r>
          </a:p>
          <a:p>
            <a:pPr>
              <a:buFont typeface="Arial" panose="020B0604020202020204" pitchFamily="34" charset="0"/>
              <a:buChar char="•"/>
            </a:pPr>
            <a:r>
              <a:rPr lang="en-US" b="1" i="1" dirty="0" smtClean="0">
                <a:solidFill>
                  <a:srgbClr val="C00000"/>
                </a:solidFill>
                <a:effectLst>
                  <a:outerShdw blurRad="38100" dist="38100" dir="2700000" algn="tl">
                    <a:srgbClr val="C0C0C0"/>
                  </a:outerShdw>
                </a:effectLst>
                <a:latin typeface="Times New Roman" pitchFamily="18" charset="0"/>
              </a:rPr>
              <a:t> </a:t>
            </a:r>
            <a:r>
              <a:rPr lang="en-US" i="1" dirty="0" smtClean="0">
                <a:effectLst>
                  <a:outerShdw blurRad="38100" dist="38100" dir="2700000" algn="tl">
                    <a:srgbClr val="C0C0C0"/>
                  </a:outerShdw>
                </a:effectLst>
                <a:latin typeface="Times New Roman" pitchFamily="18" charset="0"/>
              </a:rPr>
              <a:t>is a set of devices (often referred to as </a:t>
            </a:r>
            <a:r>
              <a:rPr lang="en-US" i="1" dirty="0" smtClean="0">
                <a:solidFill>
                  <a:schemeClr val="accent3"/>
                </a:solidFill>
                <a:effectLst>
                  <a:outerShdw blurRad="38100" dist="38100" dir="2700000" algn="tl">
                    <a:srgbClr val="C0C0C0"/>
                  </a:outerShdw>
                </a:effectLst>
                <a:latin typeface="Times New Roman" pitchFamily="18" charset="0"/>
              </a:rPr>
              <a:t>nodes</a:t>
            </a:r>
            <a:r>
              <a:rPr lang="en-US" i="1" dirty="0" smtClean="0">
                <a:effectLst>
                  <a:outerShdw blurRad="38100" dist="38100" dir="2700000" algn="tl">
                    <a:srgbClr val="C0C0C0"/>
                  </a:outerShdw>
                </a:effectLst>
                <a:latin typeface="Times New Roman" pitchFamily="18" charset="0"/>
              </a:rPr>
              <a:t>) connected by communication </a:t>
            </a:r>
            <a:r>
              <a:rPr lang="en-US" i="1" dirty="0" smtClean="0">
                <a:solidFill>
                  <a:schemeClr val="accent3"/>
                </a:solidFill>
                <a:effectLst>
                  <a:outerShdw blurRad="38100" dist="38100" dir="2700000" algn="tl">
                    <a:srgbClr val="C0C0C0"/>
                  </a:outerShdw>
                </a:effectLst>
                <a:latin typeface="Times New Roman" pitchFamily="18" charset="0"/>
              </a:rPr>
              <a:t>links</a:t>
            </a:r>
            <a:r>
              <a:rPr lang="en-US" i="1" dirty="0" smtClean="0">
                <a:effectLst>
                  <a:outerShdw blurRad="38100" dist="38100" dir="2700000" algn="tl">
                    <a:srgbClr val="C0C0C0"/>
                  </a:outerShdw>
                </a:effectLst>
                <a:latin typeface="Times New Roman" pitchFamily="18" charset="0"/>
              </a:rPr>
              <a:t>. A node can be a computer, printer, or any other device capable of sending and/or receiving data generated by other nodes on the network.</a:t>
            </a:r>
            <a:endParaRPr lang="en-US" b="1" dirty="0" smtClean="0">
              <a:solidFill>
                <a:srgbClr val="C00000"/>
              </a:solidFill>
            </a:endParaRPr>
          </a:p>
          <a:p>
            <a:pPr>
              <a:buFont typeface="Wingdings" panose="05000000000000000000" pitchFamily="2" charset="2"/>
              <a:buChar char="q"/>
            </a:pPr>
            <a:r>
              <a:rPr lang="en-US" b="1" dirty="0" smtClean="0">
                <a:solidFill>
                  <a:srgbClr val="C00000"/>
                </a:solidFill>
              </a:rPr>
              <a:t>Data communications-</a:t>
            </a:r>
          </a:p>
          <a:p>
            <a:pPr marL="0" indent="0">
              <a:buNone/>
            </a:pPr>
            <a:r>
              <a:rPr lang="en-US" b="1" dirty="0" smtClean="0">
                <a:solidFill>
                  <a:srgbClr val="C00000"/>
                </a:solidFill>
              </a:rPr>
              <a:t>     </a:t>
            </a:r>
            <a:r>
              <a:rPr lang="en-US" dirty="0" smtClean="0"/>
              <a:t>are the exchange of data between two devices via some form of transmission medium such as a wire cable. </a:t>
            </a:r>
          </a:p>
          <a:p>
            <a:pPr>
              <a:buFont typeface="Wingdings" panose="05000000000000000000" pitchFamily="2" charset="2"/>
              <a:buChar char="q"/>
            </a:pPr>
            <a:r>
              <a:rPr lang="en-US" b="1" dirty="0" smtClean="0">
                <a:solidFill>
                  <a:srgbClr val="C00000"/>
                </a:solidFill>
              </a:rPr>
              <a:t>Data Representation- </a:t>
            </a:r>
          </a:p>
          <a:p>
            <a:r>
              <a:rPr lang="en-US" dirty="0" smtClean="0"/>
              <a:t>Information today comes in different forms such as text, numbers, images, audio, and video.</a:t>
            </a:r>
          </a:p>
          <a:p>
            <a:pPr>
              <a:buFont typeface="Wingdings" panose="05000000000000000000" pitchFamily="2" charset="2"/>
              <a:buChar char="q"/>
            </a:pPr>
            <a:r>
              <a:rPr lang="en-US" b="1" dirty="0">
                <a:solidFill>
                  <a:srgbClr val="C00000"/>
                </a:solidFill>
              </a:rPr>
              <a:t>Network</a:t>
            </a:r>
            <a:r>
              <a:rPr lang="en-US" dirty="0"/>
              <a:t> </a:t>
            </a:r>
            <a:r>
              <a:rPr lang="en-US" b="1" dirty="0" smtClean="0">
                <a:solidFill>
                  <a:srgbClr val="C00000"/>
                </a:solidFill>
              </a:rPr>
              <a:t>Criteria- </a:t>
            </a:r>
            <a:r>
              <a:rPr lang="en-US" dirty="0" smtClean="0">
                <a:solidFill>
                  <a:schemeClr val="tx1"/>
                </a:solidFill>
              </a:rPr>
              <a:t>Performance, </a:t>
            </a:r>
            <a:r>
              <a:rPr lang="en-US" dirty="0" err="1" smtClean="0">
                <a:solidFill>
                  <a:schemeClr val="tx1"/>
                </a:solidFill>
              </a:rPr>
              <a:t>reliablity</a:t>
            </a:r>
            <a:r>
              <a:rPr lang="en-US" dirty="0" smtClean="0">
                <a:solidFill>
                  <a:schemeClr val="tx1"/>
                </a:solidFill>
              </a:rPr>
              <a:t>, security</a:t>
            </a:r>
          </a:p>
          <a:p>
            <a:pPr>
              <a:buFont typeface="Wingdings" panose="05000000000000000000" pitchFamily="2" charset="2"/>
              <a:buChar char="q"/>
            </a:pPr>
            <a:r>
              <a:rPr lang="en-US" b="1" dirty="0">
                <a:solidFill>
                  <a:srgbClr val="C00000"/>
                </a:solidFill>
              </a:rPr>
              <a:t>Internetwork</a:t>
            </a:r>
          </a:p>
          <a:p>
            <a:r>
              <a:rPr lang="en-US" dirty="0" smtClean="0"/>
              <a:t>Interconnection </a:t>
            </a:r>
            <a:r>
              <a:rPr lang="en-US" dirty="0"/>
              <a:t>of Networks</a:t>
            </a:r>
            <a:r>
              <a:rPr lang="en-US" dirty="0" smtClean="0"/>
              <a:t>:</a:t>
            </a:r>
            <a:endParaRPr lang="en-US" dirty="0">
              <a:solidFill>
                <a:schemeClr val="tx1"/>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xmlns="" val="38658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additive="base">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1"/>
            <a:ext cx="10515600" cy="5743978"/>
          </a:xfrm>
        </p:spPr>
        <p:txBody>
          <a:bodyPr>
            <a:normAutofit/>
          </a:bodyPr>
          <a:lstStyle/>
          <a:p>
            <a:pPr>
              <a:buFont typeface="Wingdings" panose="05000000000000000000" pitchFamily="2" charset="2"/>
              <a:buChar char="v"/>
            </a:pPr>
            <a:r>
              <a:rPr lang="en-US" b="1" dirty="0" smtClean="0"/>
              <a:t>Effectiveness </a:t>
            </a:r>
            <a:r>
              <a:rPr lang="en-US" dirty="0" smtClean="0"/>
              <a:t> </a:t>
            </a:r>
          </a:p>
          <a:p>
            <a:r>
              <a:rPr lang="en-US" b="1" dirty="0" smtClean="0"/>
              <a:t>Delivery</a:t>
            </a:r>
            <a:r>
              <a:rPr lang="en-US" dirty="0" smtClean="0"/>
              <a:t>. The system must deliver data to the correct destination</a:t>
            </a:r>
          </a:p>
          <a:p>
            <a:r>
              <a:rPr lang="en-US" b="1" dirty="0" smtClean="0"/>
              <a:t>Accuracy</a:t>
            </a:r>
            <a:r>
              <a:rPr lang="en-US" dirty="0"/>
              <a:t>. The system must deliver the data accurately. Data that  have  been altered in transmission and left uncorrected are </a:t>
            </a:r>
            <a:r>
              <a:rPr lang="en-US" dirty="0" smtClean="0"/>
              <a:t>unusable</a:t>
            </a:r>
          </a:p>
          <a:p>
            <a:r>
              <a:rPr lang="en-US" b="1" dirty="0"/>
              <a:t>Timeliness.</a:t>
            </a:r>
            <a:r>
              <a:rPr lang="en-US" dirty="0"/>
              <a:t> The system must deliver data in a timely manner. Data delivered late are </a:t>
            </a:r>
            <a:r>
              <a:rPr lang="en-US" dirty="0" smtClean="0"/>
              <a:t>useless</a:t>
            </a:r>
          </a:p>
          <a:p>
            <a:r>
              <a:rPr lang="en-US" b="1" dirty="0"/>
              <a:t>J</a:t>
            </a:r>
            <a:r>
              <a:rPr lang="en-US" b="1" dirty="0" smtClean="0"/>
              <a:t>itter</a:t>
            </a:r>
            <a:r>
              <a:rPr lang="en-US" dirty="0"/>
              <a:t>. Jitter refers to the variation in the packet arrival time. It is the uneven delay in the delivery of audio or video packets. For example, let us assume that video packets are sent every 3D </a:t>
            </a:r>
            <a:r>
              <a:rPr lang="en-US" dirty="0" err="1"/>
              <a:t>ms.</a:t>
            </a:r>
            <a:r>
              <a:rPr lang="en-US" dirty="0"/>
              <a:t> If some of the packets arrive with 3D-ms delay and others with 4D-ms delay, an uneven quality in the video is the result</a:t>
            </a:r>
            <a:r>
              <a:rPr lang="en-US" dirty="0" smtClean="0"/>
              <a:t>.</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xmlns="" val="3539850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58455" y="4507303"/>
            <a:ext cx="7636099" cy="1431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850006" y="1084100"/>
            <a:ext cx="9955370" cy="2862322"/>
          </a:xfrm>
          <a:prstGeom prst="rect">
            <a:avLst/>
          </a:prstGeom>
        </p:spPr>
        <p:txBody>
          <a:bodyPr wrap="square">
            <a:spAutoFit/>
          </a:bodyPr>
          <a:lstStyle/>
          <a:p>
            <a:r>
              <a:rPr lang="en-US" b="1" dirty="0" smtClean="0"/>
              <a:t>Message</a:t>
            </a:r>
            <a:r>
              <a:rPr lang="en-US" dirty="0" smtClean="0"/>
              <a:t>. The message is the information (data) to be communicated.  Popular forms of information include text, numbers, pictures, audio, and video.</a:t>
            </a:r>
          </a:p>
          <a:p>
            <a:r>
              <a:rPr lang="en-US" b="1" dirty="0" smtClean="0"/>
              <a:t>Sender. </a:t>
            </a:r>
            <a:r>
              <a:rPr lang="en-US" dirty="0" smtClean="0"/>
              <a:t>The sender is the device that sends the data message. It can be a computer, workstation, telephone handset, video camera, and so on</a:t>
            </a:r>
          </a:p>
          <a:p>
            <a:r>
              <a:rPr lang="en-US" b="1" dirty="0" smtClean="0"/>
              <a:t>Receiver. </a:t>
            </a:r>
            <a:r>
              <a:rPr lang="en-US" dirty="0" smtClean="0"/>
              <a:t>The receiver is the device that receives the message. It can be a computer, workstation, telephone handset, television, and so on</a:t>
            </a:r>
          </a:p>
          <a:p>
            <a:r>
              <a:rPr lang="en-US" b="1" dirty="0" smtClean="0"/>
              <a:t>Transmission medium</a:t>
            </a:r>
            <a:r>
              <a:rPr lang="en-US" dirty="0" smtClean="0"/>
              <a:t>. The transmission medium is the  physical path by  which a message travels from sender to receiver</a:t>
            </a:r>
          </a:p>
          <a:p>
            <a:r>
              <a:rPr lang="en-US" b="1" dirty="0" smtClean="0"/>
              <a:t>Protocol. </a:t>
            </a:r>
            <a:r>
              <a:rPr lang="en-US" dirty="0" smtClean="0"/>
              <a:t>A protocol is a set of rules that govern data communications. It represents an agreement between the communicating devices.</a:t>
            </a:r>
          </a:p>
        </p:txBody>
      </p:sp>
      <p:sp>
        <p:nvSpPr>
          <p:cNvPr id="7" name="Rectangle 6"/>
          <p:cNvSpPr/>
          <p:nvPr/>
        </p:nvSpPr>
        <p:spPr>
          <a:xfrm>
            <a:off x="721216" y="0"/>
            <a:ext cx="2074479" cy="523220"/>
          </a:xfrm>
          <a:prstGeom prst="rect">
            <a:avLst/>
          </a:prstGeom>
        </p:spPr>
        <p:txBody>
          <a:bodyPr wrap="none">
            <a:spAutoFit/>
          </a:bodyPr>
          <a:lstStyle/>
          <a:p>
            <a:r>
              <a:rPr lang="en-US" sz="2800" b="1" dirty="0" smtClean="0"/>
              <a:t>Components</a:t>
            </a:r>
          </a:p>
        </p:txBody>
      </p:sp>
    </p:spTree>
    <p:extLst>
      <p:ext uri="{BB962C8B-B14F-4D97-AF65-F5344CB8AC3E}">
        <p14:creationId xmlns:p14="http://schemas.microsoft.com/office/powerpoint/2010/main" xmlns="" val="2031293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065" y="0"/>
            <a:ext cx="12041746" cy="6176963"/>
          </a:xfrm>
        </p:spPr>
        <p:txBody>
          <a:bodyPr/>
          <a:lstStyle/>
          <a:p>
            <a:pPr marL="0" indent="0">
              <a:buNone/>
            </a:pPr>
            <a:r>
              <a:rPr lang="en-US" b="1" dirty="0" smtClean="0"/>
              <a:t>Transmission Modes/Data flow</a:t>
            </a:r>
          </a:p>
          <a:p>
            <a:r>
              <a:rPr lang="en-US" dirty="0" smtClean="0"/>
              <a:t> </a:t>
            </a:r>
            <a:r>
              <a:rPr lang="en-US" dirty="0" smtClean="0">
                <a:solidFill>
                  <a:srgbClr val="C00000"/>
                </a:solidFill>
              </a:rPr>
              <a:t>Simplex mode- </a:t>
            </a:r>
            <a:r>
              <a:rPr lang="en-US" dirty="0" smtClean="0"/>
              <a:t>the </a:t>
            </a:r>
            <a:r>
              <a:rPr lang="en-US" dirty="0"/>
              <a:t>communication is unidirectional, as on a one-way street. Only one of the two devices on a link can transmit; the other can only </a:t>
            </a:r>
            <a:r>
              <a:rPr lang="en-US" dirty="0" smtClean="0"/>
              <a:t>receive</a:t>
            </a:r>
          </a:p>
          <a:p>
            <a:r>
              <a:rPr lang="en-US" dirty="0">
                <a:solidFill>
                  <a:srgbClr val="C00000"/>
                </a:solidFill>
              </a:rPr>
              <a:t>H</a:t>
            </a:r>
            <a:r>
              <a:rPr lang="en-US" dirty="0" smtClean="0">
                <a:solidFill>
                  <a:srgbClr val="C00000"/>
                </a:solidFill>
              </a:rPr>
              <a:t>alf-duplex mode- </a:t>
            </a:r>
            <a:r>
              <a:rPr lang="en-US" dirty="0" smtClean="0"/>
              <a:t>each </a:t>
            </a:r>
            <a:r>
              <a:rPr lang="en-US" dirty="0"/>
              <a:t>station can both transmit and receive, but not at the same time. : When one device is sending, the other can only receive, and vice versa </a:t>
            </a:r>
            <a:endParaRPr lang="en-US" dirty="0" smtClean="0"/>
          </a:p>
          <a:p>
            <a:r>
              <a:rPr lang="en-US" dirty="0">
                <a:solidFill>
                  <a:srgbClr val="C00000"/>
                </a:solidFill>
              </a:rPr>
              <a:t>F</a:t>
            </a:r>
            <a:r>
              <a:rPr lang="en-US" dirty="0" smtClean="0">
                <a:solidFill>
                  <a:srgbClr val="C00000"/>
                </a:solidFill>
              </a:rPr>
              <a:t>ull-duplex - </a:t>
            </a:r>
            <a:r>
              <a:rPr lang="en-US" dirty="0" smtClean="0"/>
              <a:t>both stations can send and receive simultaneously</a:t>
            </a:r>
          </a:p>
          <a:p>
            <a:endParaRPr lang="en-US" dirty="0"/>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13904" y="2910627"/>
            <a:ext cx="6489700" cy="30087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 name="Straight Arrow Connector 4"/>
          <p:cNvCxnSpPr/>
          <p:nvPr/>
        </p:nvCxnSpPr>
        <p:spPr>
          <a:xfrm>
            <a:off x="3245476" y="3088481"/>
            <a:ext cx="91440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48506" y="4198513"/>
            <a:ext cx="1339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825804" y="4623516"/>
            <a:ext cx="965914" cy="25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7788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0 L 0.25 0 E" pathEditMode="relative" ptsTypes="">
                                      <p:cBhvr>
                                        <p:cTn id="10" dur="2000" fill="hold"/>
                                        <p:tgtEl>
                                          <p:spTgt spid="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0 L -0.25 0 E" pathEditMode="relative" ptsTypes="">
                                      <p:cBhvr>
                                        <p:cTn id="14"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44" y="721217"/>
            <a:ext cx="11307650" cy="4031088"/>
          </a:xfrm>
        </p:spPr>
        <p:txBody>
          <a:bodyPr>
            <a:normAutofit/>
          </a:bodyPr>
          <a:lstStyle/>
          <a:p>
            <a:r>
              <a:rPr lang="en-US" dirty="0" smtClean="0"/>
              <a:t>A </a:t>
            </a:r>
            <a:r>
              <a:rPr lang="en-US" dirty="0"/>
              <a:t>network is two or more devices connected through links. A link is a communications pathway that transfers data from one device to another</a:t>
            </a:r>
            <a:r>
              <a:rPr lang="en-US" dirty="0" smtClean="0"/>
              <a:t>.</a:t>
            </a:r>
          </a:p>
          <a:p>
            <a:r>
              <a:rPr lang="en-US" b="1" dirty="0"/>
              <a:t>Point-to-Poin</a:t>
            </a:r>
            <a:r>
              <a:rPr lang="en-US" dirty="0"/>
              <a:t>t A point-to-point connection provides a dedicated link between two devices. The entire capacity of the link is reserved for transmission between those two devices</a:t>
            </a:r>
            <a:r>
              <a:rPr lang="en-US" dirty="0" smtClean="0"/>
              <a:t>.</a:t>
            </a:r>
          </a:p>
          <a:p>
            <a:r>
              <a:rPr lang="en-US" b="1" dirty="0"/>
              <a:t>Multipoint </a:t>
            </a:r>
            <a:r>
              <a:rPr lang="en-US" dirty="0"/>
              <a:t>A multipoint (also called </a:t>
            </a:r>
            <a:r>
              <a:rPr lang="en-US" b="1" dirty="0" err="1"/>
              <a:t>multidrop</a:t>
            </a:r>
            <a:r>
              <a:rPr lang="en-US" dirty="0"/>
              <a:t>) connection is one  in which more than two specific devices share a single link</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98037" y="3412901"/>
            <a:ext cx="9424003" cy="2716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298459" y="0"/>
            <a:ext cx="6374887" cy="523220"/>
          </a:xfrm>
          <a:prstGeom prst="rect">
            <a:avLst/>
          </a:prstGeom>
        </p:spPr>
        <p:txBody>
          <a:bodyPr wrap="none">
            <a:spAutoFit/>
          </a:bodyPr>
          <a:lstStyle/>
          <a:p>
            <a:r>
              <a:rPr lang="en-US" sz="2800" b="1" dirty="0" smtClean="0"/>
              <a:t>Type of Connection/Line configuration</a:t>
            </a:r>
            <a:endParaRPr lang="en-US" sz="2800" b="1" dirty="0"/>
          </a:p>
        </p:txBody>
      </p:sp>
    </p:spTree>
    <p:extLst>
      <p:ext uri="{BB962C8B-B14F-4D97-AF65-F5344CB8AC3E}">
        <p14:creationId xmlns:p14="http://schemas.microsoft.com/office/powerpoint/2010/main" xmlns="" val="2216400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2" y="901521"/>
            <a:ext cx="10515600" cy="5790597"/>
          </a:xfrm>
        </p:spPr>
        <p:txBody>
          <a:bodyPr/>
          <a:lstStyle/>
          <a:p>
            <a:r>
              <a:rPr lang="en-US" dirty="0" smtClean="0"/>
              <a:t>Physical Topology-The </a:t>
            </a:r>
            <a:r>
              <a:rPr lang="en-US" dirty="0"/>
              <a:t>term </a:t>
            </a:r>
            <a:r>
              <a:rPr lang="en-US" i="1" dirty="0"/>
              <a:t>physical topology </a:t>
            </a:r>
            <a:r>
              <a:rPr lang="en-US" dirty="0"/>
              <a:t>refers to the way in which a network is laid  out physically</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69711" y="2707794"/>
            <a:ext cx="6389687" cy="217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690472" y="0"/>
            <a:ext cx="1679239" cy="523220"/>
          </a:xfrm>
          <a:prstGeom prst="rect">
            <a:avLst/>
          </a:prstGeom>
        </p:spPr>
        <p:txBody>
          <a:bodyPr wrap="square">
            <a:spAutoFit/>
          </a:bodyPr>
          <a:lstStyle/>
          <a:p>
            <a:r>
              <a:rPr lang="en-US" sz="2800" b="1" dirty="0" smtClean="0"/>
              <a:t>Topology</a:t>
            </a:r>
          </a:p>
        </p:txBody>
      </p:sp>
    </p:spTree>
    <p:extLst>
      <p:ext uri="{BB962C8B-B14F-4D97-AF65-F5344CB8AC3E}">
        <p14:creationId xmlns:p14="http://schemas.microsoft.com/office/powerpoint/2010/main" xmlns="" val="3819794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290" y="732553"/>
            <a:ext cx="10515600" cy="5333396"/>
          </a:xfrm>
        </p:spPr>
        <p:txBody>
          <a:bodyPr/>
          <a:lstStyle/>
          <a:p>
            <a:r>
              <a:rPr lang="en-IN" b="1" dirty="0" smtClean="0"/>
              <a:t>Bus topology </a:t>
            </a:r>
            <a:r>
              <a:rPr lang="en-IN" dirty="0" smtClean="0"/>
              <a:t>-In </a:t>
            </a:r>
            <a:r>
              <a:rPr lang="en-IN" dirty="0"/>
              <a:t>case of Bus topology, all devices share single communication line or cable</a:t>
            </a:r>
            <a:r>
              <a:rPr lang="en-IN" dirty="0" smtClean="0"/>
              <a:t>. Bus </a:t>
            </a:r>
            <a:r>
              <a:rPr lang="en-IN" dirty="0"/>
              <a:t>topology may have problem while multiple hosts sending data at </a:t>
            </a:r>
            <a:r>
              <a:rPr lang="en-IN" dirty="0" smtClean="0"/>
              <a:t>the </a:t>
            </a:r>
            <a:r>
              <a:rPr lang="en-IN" dirty="0"/>
              <a:t>same time. </a:t>
            </a:r>
            <a:r>
              <a:rPr lang="en-US" dirty="0"/>
              <a:t>Nodes are connected to the bus cable by drop lines and taps. A drop line is a </a:t>
            </a:r>
            <a:r>
              <a:rPr lang="en-US" dirty="0" smtClean="0"/>
              <a:t>connection </a:t>
            </a:r>
            <a:r>
              <a:rPr lang="en-US" dirty="0"/>
              <a:t>running between the device and the main cable. </a:t>
            </a:r>
            <a:endParaRPr lang="en-US" dirty="0" smtClean="0"/>
          </a:p>
          <a:p>
            <a:pPr>
              <a:buFont typeface="Wingdings" panose="05000000000000000000" pitchFamily="2" charset="2"/>
              <a:buChar char="Ø"/>
            </a:pPr>
            <a:r>
              <a:rPr lang="en-US" b="1" dirty="0" smtClean="0"/>
              <a:t>Advantage</a:t>
            </a:r>
          </a:p>
          <a:p>
            <a:r>
              <a:rPr lang="en-US" dirty="0" smtClean="0"/>
              <a:t>Ease of installation</a:t>
            </a:r>
          </a:p>
          <a:p>
            <a:r>
              <a:rPr lang="en-US" dirty="0" smtClean="0"/>
              <a:t>Cheap</a:t>
            </a:r>
          </a:p>
          <a:p>
            <a:pPr>
              <a:buFont typeface="Wingdings" panose="05000000000000000000" pitchFamily="2" charset="2"/>
              <a:buChar char="Ø"/>
            </a:pPr>
            <a:r>
              <a:rPr lang="en-US" b="1" dirty="0" smtClean="0"/>
              <a:t>Disadvantage</a:t>
            </a:r>
          </a:p>
          <a:p>
            <a:r>
              <a:rPr lang="en-US" dirty="0" smtClean="0"/>
              <a:t>Difficult reconfiguration and isolation</a:t>
            </a:r>
          </a:p>
          <a:p>
            <a:r>
              <a:rPr lang="en-US" dirty="0" smtClean="0"/>
              <a:t>A fault or break in the bus cable stops all transmission</a:t>
            </a:r>
          </a:p>
          <a:p>
            <a:pPr marL="0" indent="0">
              <a:buNone/>
            </a:pPr>
            <a:endParaRPr lang="en-IN" dirty="0" smtClean="0"/>
          </a:p>
          <a:p>
            <a:endParaRPr lang="en-US" dirty="0"/>
          </a:p>
        </p:txBody>
      </p:sp>
      <p:pic>
        <p:nvPicPr>
          <p:cNvPr id="4" name="Picture 3" descr="Bus Topology"/>
          <p:cNvPicPr/>
          <p:nvPr/>
        </p:nvPicPr>
        <p:blipFill>
          <a:blip r:embed="rId2"/>
          <a:srcRect/>
          <a:stretch>
            <a:fillRect/>
          </a:stretch>
        </p:blipFill>
        <p:spPr bwMode="auto">
          <a:xfrm>
            <a:off x="6800047" y="2531303"/>
            <a:ext cx="3902298" cy="2447925"/>
          </a:xfrm>
          <a:prstGeom prst="rect">
            <a:avLst/>
          </a:prstGeom>
          <a:noFill/>
          <a:ln w="9525">
            <a:noFill/>
            <a:miter lim="800000"/>
            <a:headEnd/>
            <a:tailEnd/>
          </a:ln>
        </p:spPr>
      </p:pic>
    </p:spTree>
    <p:extLst>
      <p:ext uri="{BB962C8B-B14F-4D97-AF65-F5344CB8AC3E}">
        <p14:creationId xmlns:p14="http://schemas.microsoft.com/office/powerpoint/2010/main" xmlns="" val="340063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95" y="652988"/>
            <a:ext cx="8808077" cy="5747153"/>
          </a:xfrm>
        </p:spPr>
        <p:txBody>
          <a:bodyPr>
            <a:normAutofit lnSpcReduction="10000"/>
          </a:bodyPr>
          <a:lstStyle/>
          <a:p>
            <a:r>
              <a:rPr lang="en-US" dirty="0" smtClean="0"/>
              <a:t>In a star topology, each device has a  dedicated point-to-point link only to a central controller, usually called a hub. The devices are not directly linked to one another. </a:t>
            </a:r>
          </a:p>
          <a:p>
            <a:r>
              <a:rPr lang="en-US" dirty="0" smtClean="0"/>
              <a:t>If </a:t>
            </a:r>
            <a:r>
              <a:rPr lang="en-US" dirty="0"/>
              <a:t>one device wants to send data to another, it sends the data to the controller, which then relays the data to the other </a:t>
            </a:r>
            <a:r>
              <a:rPr lang="en-US" dirty="0" smtClean="0"/>
              <a:t>connected device</a:t>
            </a:r>
          </a:p>
          <a:p>
            <a:pPr>
              <a:buFont typeface="Wingdings" panose="05000000000000000000" pitchFamily="2" charset="2"/>
              <a:buChar char="Ø"/>
            </a:pPr>
            <a:r>
              <a:rPr lang="en-US" dirty="0" smtClean="0"/>
              <a:t>Advantage-</a:t>
            </a:r>
          </a:p>
          <a:p>
            <a:r>
              <a:rPr lang="en-US" dirty="0" smtClean="0"/>
              <a:t>Less Expensive than mesh topology</a:t>
            </a:r>
          </a:p>
          <a:p>
            <a:r>
              <a:rPr lang="en-US" dirty="0" smtClean="0"/>
              <a:t>Easy to install and reconfigure</a:t>
            </a:r>
          </a:p>
          <a:p>
            <a:r>
              <a:rPr lang="en-US" dirty="0" smtClean="0"/>
              <a:t>Robustness</a:t>
            </a:r>
          </a:p>
          <a:p>
            <a:r>
              <a:rPr lang="en-US" dirty="0" smtClean="0"/>
              <a:t>Fault identification easy</a:t>
            </a:r>
          </a:p>
          <a:p>
            <a:pPr>
              <a:buFont typeface="Wingdings" panose="05000000000000000000" pitchFamily="2" charset="2"/>
              <a:buChar char="Ø"/>
            </a:pPr>
            <a:r>
              <a:rPr lang="en-US" dirty="0" smtClean="0"/>
              <a:t>Disadvantage</a:t>
            </a:r>
          </a:p>
          <a:p>
            <a:r>
              <a:rPr lang="en-US" dirty="0" smtClean="0"/>
              <a:t>More cabling than ring, bus</a:t>
            </a:r>
          </a:p>
          <a:p>
            <a:pPr marL="0" indent="0">
              <a:buNone/>
            </a:pPr>
            <a:endParaRPr lang="en-IN" dirty="0" smtClean="0"/>
          </a:p>
          <a:p>
            <a:endParaRPr lang="en-US" dirty="0"/>
          </a:p>
        </p:txBody>
      </p:sp>
      <p:pic>
        <p:nvPicPr>
          <p:cNvPr id="4" name="Picture 3" descr="Star Topology"/>
          <p:cNvPicPr/>
          <p:nvPr/>
        </p:nvPicPr>
        <p:blipFill>
          <a:blip r:embed="rId2"/>
          <a:srcRect/>
          <a:stretch>
            <a:fillRect/>
          </a:stretch>
        </p:blipFill>
        <p:spPr bwMode="auto">
          <a:xfrm>
            <a:off x="5400406" y="3329790"/>
            <a:ext cx="5400675" cy="2447925"/>
          </a:xfrm>
          <a:prstGeom prst="rect">
            <a:avLst/>
          </a:prstGeom>
          <a:noFill/>
          <a:ln w="9525">
            <a:noFill/>
            <a:miter lim="800000"/>
            <a:headEnd/>
            <a:tailEnd/>
          </a:ln>
        </p:spPr>
      </p:pic>
      <p:sp>
        <p:nvSpPr>
          <p:cNvPr id="6" name="Rectangle 5"/>
          <p:cNvSpPr/>
          <p:nvPr/>
        </p:nvSpPr>
        <p:spPr>
          <a:xfrm>
            <a:off x="748047" y="60683"/>
            <a:ext cx="2390078" cy="523220"/>
          </a:xfrm>
          <a:prstGeom prst="rect">
            <a:avLst/>
          </a:prstGeom>
        </p:spPr>
        <p:txBody>
          <a:bodyPr wrap="none">
            <a:spAutoFit/>
          </a:bodyPr>
          <a:lstStyle/>
          <a:p>
            <a:r>
              <a:rPr lang="en-US" sz="2800" b="1" dirty="0" smtClean="0"/>
              <a:t>Star Topology </a:t>
            </a:r>
            <a:endParaRPr lang="en-US" sz="2800" dirty="0"/>
          </a:p>
        </p:txBody>
      </p:sp>
    </p:spTree>
    <p:extLst>
      <p:ext uri="{BB962C8B-B14F-4D97-AF65-F5344CB8AC3E}">
        <p14:creationId xmlns:p14="http://schemas.microsoft.com/office/powerpoint/2010/main" xmlns="" val="81917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0B5A4CCD7B3446B3F4A1401324DB14" ma:contentTypeVersion="9" ma:contentTypeDescription="Create a new document." ma:contentTypeScope="" ma:versionID="280dc1dfdc798688b7eaf7cde6906850">
  <xsd:schema xmlns:xsd="http://www.w3.org/2001/XMLSchema" xmlns:xs="http://www.w3.org/2001/XMLSchema" xmlns:p="http://schemas.microsoft.com/office/2006/metadata/properties" xmlns:ns2="2c133d98-c0fa-4131-b643-10555d201dac" xmlns:ns3="36db618b-63aa-45cb-8595-4858a0edf8c5" targetNamespace="http://schemas.microsoft.com/office/2006/metadata/properties" ma:root="true" ma:fieldsID="685ae5da94ee2ff1321ab7b46965d2a9" ns2:_="" ns3:_="">
    <xsd:import namespace="2c133d98-c0fa-4131-b643-10555d201dac"/>
    <xsd:import namespace="36db618b-63aa-45cb-8595-4858a0edf8c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33d98-c0fa-4131-b643-10555d201d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db618b-63aa-45cb-8595-4858a0edf8c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D3AFCF-C078-4071-9FA8-DF735072D01E}"/>
</file>

<file path=customXml/itemProps2.xml><?xml version="1.0" encoding="utf-8"?>
<ds:datastoreItem xmlns:ds="http://schemas.openxmlformats.org/officeDocument/2006/customXml" ds:itemID="{6ABE3938-DE85-4B57-87C9-BB705D01CDBD}"/>
</file>

<file path=customXml/itemProps3.xml><?xml version="1.0" encoding="utf-8"?>
<ds:datastoreItem xmlns:ds="http://schemas.openxmlformats.org/officeDocument/2006/customXml" ds:itemID="{3F4D7528-7AC0-424E-860A-38A016C91B27}"/>
</file>

<file path=docProps/app.xml><?xml version="1.0" encoding="utf-8"?>
<Properties xmlns="http://schemas.openxmlformats.org/officeDocument/2006/extended-properties" xmlns:vt="http://schemas.openxmlformats.org/officeDocument/2006/docPropsVTypes">
  <Template>Organic</Template>
  <TotalTime>182</TotalTime>
  <Words>1568</Words>
  <Application>Microsoft Office PowerPoint</Application>
  <PresentationFormat>Custom</PresentationFormat>
  <Paragraphs>104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COMPUTER NETWORKS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annu</cp:lastModifiedBy>
  <cp:revision>24</cp:revision>
  <dcterms:created xsi:type="dcterms:W3CDTF">2020-07-09T14:25:42Z</dcterms:created>
  <dcterms:modified xsi:type="dcterms:W3CDTF">2020-07-10T09:52:12Z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0x010100E50B5A4CCD7B3446B3F4A1401324DB14</vt:lpwstr>
  </property>
</Properties>
</file>