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78" r:id="rId1"/>
  </p:sldMasterIdLst>
  <p:notesMasterIdLst>
    <p:notesMasterId r:id="rId100"/>
  </p:notesMasterIdLst>
  <p:handoutMasterIdLst>
    <p:handoutMasterId r:id="rId101"/>
  </p:handoutMasterIdLst>
  <p:sldIdLst>
    <p:sldId id="325" r:id="rId2"/>
    <p:sldId id="331" r:id="rId3"/>
    <p:sldId id="336" r:id="rId4"/>
    <p:sldId id="333" r:id="rId5"/>
    <p:sldId id="337" r:id="rId6"/>
    <p:sldId id="332" r:id="rId7"/>
    <p:sldId id="338" r:id="rId8"/>
    <p:sldId id="339" r:id="rId9"/>
    <p:sldId id="340" r:id="rId10"/>
    <p:sldId id="334" r:id="rId11"/>
    <p:sldId id="257" r:id="rId12"/>
    <p:sldId id="258" r:id="rId13"/>
    <p:sldId id="278" r:id="rId14"/>
    <p:sldId id="259" r:id="rId15"/>
    <p:sldId id="279" r:id="rId16"/>
    <p:sldId id="280" r:id="rId17"/>
    <p:sldId id="260" r:id="rId18"/>
    <p:sldId id="281" r:id="rId19"/>
    <p:sldId id="282" r:id="rId20"/>
    <p:sldId id="261" r:id="rId21"/>
    <p:sldId id="283" r:id="rId22"/>
    <p:sldId id="262" r:id="rId23"/>
    <p:sldId id="263" r:id="rId24"/>
    <p:sldId id="264" r:id="rId25"/>
    <p:sldId id="265" r:id="rId26"/>
    <p:sldId id="329" r:id="rId27"/>
    <p:sldId id="266" r:id="rId28"/>
    <p:sldId id="330" r:id="rId29"/>
    <p:sldId id="341" r:id="rId30"/>
    <p:sldId id="342" r:id="rId31"/>
    <p:sldId id="343" r:id="rId32"/>
    <p:sldId id="344" r:id="rId33"/>
    <p:sldId id="345" r:id="rId34"/>
    <p:sldId id="346" r:id="rId35"/>
    <p:sldId id="347" r:id="rId36"/>
    <p:sldId id="348" r:id="rId37"/>
    <p:sldId id="349" r:id="rId38"/>
    <p:sldId id="350" r:id="rId39"/>
    <p:sldId id="351" r:id="rId40"/>
    <p:sldId id="352" r:id="rId41"/>
    <p:sldId id="353" r:id="rId42"/>
    <p:sldId id="354" r:id="rId43"/>
    <p:sldId id="355" r:id="rId44"/>
    <p:sldId id="372" r:id="rId45"/>
    <p:sldId id="373" r:id="rId46"/>
    <p:sldId id="374" r:id="rId47"/>
    <p:sldId id="375" r:id="rId48"/>
    <p:sldId id="376" r:id="rId49"/>
    <p:sldId id="377" r:id="rId50"/>
    <p:sldId id="378" r:id="rId51"/>
    <p:sldId id="379" r:id="rId52"/>
    <p:sldId id="380" r:id="rId53"/>
    <p:sldId id="381" r:id="rId54"/>
    <p:sldId id="382" r:id="rId55"/>
    <p:sldId id="383" r:id="rId56"/>
    <p:sldId id="384" r:id="rId57"/>
    <p:sldId id="385" r:id="rId58"/>
    <p:sldId id="386" r:id="rId59"/>
    <p:sldId id="387" r:id="rId60"/>
    <p:sldId id="388" r:id="rId61"/>
    <p:sldId id="389" r:id="rId62"/>
    <p:sldId id="390" r:id="rId63"/>
    <p:sldId id="391" r:id="rId64"/>
    <p:sldId id="392" r:id="rId65"/>
    <p:sldId id="393" r:id="rId66"/>
    <p:sldId id="394" r:id="rId67"/>
    <p:sldId id="395" r:id="rId68"/>
    <p:sldId id="396" r:id="rId69"/>
    <p:sldId id="397" r:id="rId70"/>
    <p:sldId id="398" r:id="rId71"/>
    <p:sldId id="399" r:id="rId72"/>
    <p:sldId id="400" r:id="rId73"/>
    <p:sldId id="401" r:id="rId74"/>
    <p:sldId id="402" r:id="rId75"/>
    <p:sldId id="403" r:id="rId76"/>
    <p:sldId id="404" r:id="rId77"/>
    <p:sldId id="405" r:id="rId78"/>
    <p:sldId id="406" r:id="rId79"/>
    <p:sldId id="407" r:id="rId80"/>
    <p:sldId id="408" r:id="rId81"/>
    <p:sldId id="409" r:id="rId82"/>
    <p:sldId id="410" r:id="rId83"/>
    <p:sldId id="411" r:id="rId84"/>
    <p:sldId id="412" r:id="rId85"/>
    <p:sldId id="413" r:id="rId86"/>
    <p:sldId id="414" r:id="rId87"/>
    <p:sldId id="415" r:id="rId88"/>
    <p:sldId id="416" r:id="rId89"/>
    <p:sldId id="417" r:id="rId90"/>
    <p:sldId id="418" r:id="rId91"/>
    <p:sldId id="419" r:id="rId92"/>
    <p:sldId id="420" r:id="rId93"/>
    <p:sldId id="421" r:id="rId94"/>
    <p:sldId id="422" r:id="rId95"/>
    <p:sldId id="423" r:id="rId96"/>
    <p:sldId id="424" r:id="rId97"/>
    <p:sldId id="425" r:id="rId98"/>
    <p:sldId id="426" r:id="rId99"/>
  </p:sldIdLst>
  <p:sldSz cx="9144000" cy="6858000" type="screen4x3"/>
  <p:notesSz cx="7315200" cy="9601200"/>
  <p:defaultTextStyle>
    <a:defPPr>
      <a:defRPr lang="en-US"/>
    </a:defPPr>
    <a:lvl1pPr algn="l" rtl="0" eaLnBrk="0" fontAlgn="base" hangingPunct="0">
      <a:spcBef>
        <a:spcPct val="0"/>
      </a:spcBef>
      <a:spcAft>
        <a:spcPct val="0"/>
      </a:spcAft>
      <a:defRPr kern="1200">
        <a:solidFill>
          <a:schemeClr val="tx1"/>
        </a:solidFill>
        <a:latin typeface="Helvetica" pitchFamily="34" charset="0"/>
        <a:ea typeface="+mn-ea"/>
        <a:cs typeface="+mn-cs"/>
      </a:defRPr>
    </a:lvl1pPr>
    <a:lvl2pPr marL="457200" algn="l" rtl="0" eaLnBrk="0" fontAlgn="base" hangingPunct="0">
      <a:spcBef>
        <a:spcPct val="0"/>
      </a:spcBef>
      <a:spcAft>
        <a:spcPct val="0"/>
      </a:spcAft>
      <a:defRPr kern="1200">
        <a:solidFill>
          <a:schemeClr val="tx1"/>
        </a:solidFill>
        <a:latin typeface="Helvetica" pitchFamily="34" charset="0"/>
        <a:ea typeface="+mn-ea"/>
        <a:cs typeface="+mn-cs"/>
      </a:defRPr>
    </a:lvl2pPr>
    <a:lvl3pPr marL="914400" algn="l" rtl="0" eaLnBrk="0" fontAlgn="base" hangingPunct="0">
      <a:spcBef>
        <a:spcPct val="0"/>
      </a:spcBef>
      <a:spcAft>
        <a:spcPct val="0"/>
      </a:spcAft>
      <a:defRPr kern="1200">
        <a:solidFill>
          <a:schemeClr val="tx1"/>
        </a:solidFill>
        <a:latin typeface="Helvetica" pitchFamily="34" charset="0"/>
        <a:ea typeface="+mn-ea"/>
        <a:cs typeface="+mn-cs"/>
      </a:defRPr>
    </a:lvl3pPr>
    <a:lvl4pPr marL="1371600" algn="l" rtl="0" eaLnBrk="0" fontAlgn="base" hangingPunct="0">
      <a:spcBef>
        <a:spcPct val="0"/>
      </a:spcBef>
      <a:spcAft>
        <a:spcPct val="0"/>
      </a:spcAft>
      <a:defRPr kern="1200">
        <a:solidFill>
          <a:schemeClr val="tx1"/>
        </a:solidFill>
        <a:latin typeface="Helvetica" pitchFamily="34" charset="0"/>
        <a:ea typeface="+mn-ea"/>
        <a:cs typeface="+mn-cs"/>
      </a:defRPr>
    </a:lvl4pPr>
    <a:lvl5pPr marL="1828800" algn="l" rtl="0" eaLnBrk="0" fontAlgn="base" hangingPunct="0">
      <a:spcBef>
        <a:spcPct val="0"/>
      </a:spcBef>
      <a:spcAft>
        <a:spcPct val="0"/>
      </a:spcAft>
      <a:defRPr kern="1200">
        <a:solidFill>
          <a:schemeClr val="tx1"/>
        </a:solidFill>
        <a:latin typeface="Helvetica" pitchFamily="34" charset="0"/>
        <a:ea typeface="+mn-ea"/>
        <a:cs typeface="+mn-cs"/>
      </a:defRPr>
    </a:lvl5pPr>
    <a:lvl6pPr marL="2286000" algn="l" defTabSz="914400" rtl="0" eaLnBrk="1" latinLnBrk="0" hangingPunct="1">
      <a:defRPr kern="1200">
        <a:solidFill>
          <a:schemeClr val="tx1"/>
        </a:solidFill>
        <a:latin typeface="Helvetica" pitchFamily="34" charset="0"/>
        <a:ea typeface="+mn-ea"/>
        <a:cs typeface="+mn-cs"/>
      </a:defRPr>
    </a:lvl6pPr>
    <a:lvl7pPr marL="2743200" algn="l" defTabSz="914400" rtl="0" eaLnBrk="1" latinLnBrk="0" hangingPunct="1">
      <a:defRPr kern="1200">
        <a:solidFill>
          <a:schemeClr val="tx1"/>
        </a:solidFill>
        <a:latin typeface="Helvetica" pitchFamily="34" charset="0"/>
        <a:ea typeface="+mn-ea"/>
        <a:cs typeface="+mn-cs"/>
      </a:defRPr>
    </a:lvl7pPr>
    <a:lvl8pPr marL="3200400" algn="l" defTabSz="914400" rtl="0" eaLnBrk="1" latinLnBrk="0" hangingPunct="1">
      <a:defRPr kern="1200">
        <a:solidFill>
          <a:schemeClr val="tx1"/>
        </a:solidFill>
        <a:latin typeface="Helvetica" pitchFamily="34" charset="0"/>
        <a:ea typeface="+mn-ea"/>
        <a:cs typeface="+mn-cs"/>
      </a:defRPr>
    </a:lvl8pPr>
    <a:lvl9pPr marL="3657600" algn="l" defTabSz="914400" rtl="0" eaLnBrk="1" latinLnBrk="0" hangingPunct="1">
      <a:defRPr kern="1200">
        <a:solidFill>
          <a:schemeClr val="tx1"/>
        </a:solidFill>
        <a:latin typeface="Helvetica" pitchFamily="34" charset="0"/>
        <a:ea typeface="+mn-ea"/>
        <a:cs typeface="+mn-cs"/>
      </a:defRPr>
    </a:lvl9pPr>
  </p:defaultTextStyle>
  <p:extLst>
    <p:ext uri="{EFAFB233-063F-42B5-8137-9DF3F51BA10A}">
      <p15:sldGuideLst xmlns:p15="http://schemas.microsoft.com/office/powerpoint/2012/main">
        <p15:guide id="1" orient="horz" pos="816">
          <p15:clr>
            <a:srgbClr val="A4A3A4"/>
          </p15:clr>
        </p15:guide>
        <p15:guide id="2" pos="521">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17" autoAdjust="0"/>
    <p:restoredTop sz="94660"/>
  </p:normalViewPr>
  <p:slideViewPr>
    <p:cSldViewPr snapToGrid="0">
      <p:cViewPr varScale="1">
        <p:scale>
          <a:sx n="69" d="100"/>
          <a:sy n="69" d="100"/>
        </p:scale>
        <p:origin x="1410" y="72"/>
      </p:cViewPr>
      <p:guideLst>
        <p:guide orient="horz" pos="816"/>
        <p:guide pos="52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770"/>
    </p:cViewPr>
  </p:sorterViewPr>
  <p:notesViewPr>
    <p:cSldViewPr snapToGrid="0">
      <p:cViewPr varScale="1">
        <p:scale>
          <a:sx n="64" d="100"/>
          <a:sy n="64" d="100"/>
        </p:scale>
        <p:origin x="-1914" y="-8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notesMaster" Target="notesMasters/notesMaster1.xml"/><Relationship Id="rId105"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466" name="Rectangle 2"/>
          <p:cNvSpPr>
            <a:spLocks noGrp="1" noChangeArrowheads="1"/>
          </p:cNvSpPr>
          <p:nvPr>
            <p:ph type="hdr" sz="quarter"/>
          </p:nvPr>
        </p:nvSpPr>
        <p:spPr bwMode="auto">
          <a:xfrm>
            <a:off x="0" y="0"/>
            <a:ext cx="3187700" cy="473075"/>
          </a:xfrm>
          <a:prstGeom prst="rect">
            <a:avLst/>
          </a:prstGeom>
          <a:noFill/>
          <a:ln w="9525">
            <a:noFill/>
            <a:miter lim="800000"/>
            <a:headEnd/>
            <a:tailEnd/>
          </a:ln>
          <a:effectLst/>
        </p:spPr>
        <p:txBody>
          <a:bodyPr vert="horz" wrap="none" lIns="95045" tIns="47522" rIns="95045" bIns="47522" numCol="1" anchor="ctr" anchorCtr="0" compatLnSpc="1">
            <a:prstTxWarp prst="textNoShape">
              <a:avLst/>
            </a:prstTxWarp>
          </a:bodyPr>
          <a:lstStyle>
            <a:lvl1pPr defTabSz="949325">
              <a:defRPr sz="1300"/>
            </a:lvl1pPr>
          </a:lstStyle>
          <a:p>
            <a:endParaRPr lang="en-US"/>
          </a:p>
        </p:txBody>
      </p:sp>
      <p:sp>
        <p:nvSpPr>
          <p:cNvPr id="62467" name="Rectangle 3"/>
          <p:cNvSpPr>
            <a:spLocks noGrp="1" noChangeArrowheads="1"/>
          </p:cNvSpPr>
          <p:nvPr>
            <p:ph type="dt" sz="quarter" idx="1"/>
          </p:nvPr>
        </p:nvSpPr>
        <p:spPr bwMode="auto">
          <a:xfrm>
            <a:off x="4146550" y="0"/>
            <a:ext cx="3189288" cy="473075"/>
          </a:xfrm>
          <a:prstGeom prst="rect">
            <a:avLst/>
          </a:prstGeom>
          <a:noFill/>
          <a:ln w="9525">
            <a:noFill/>
            <a:miter lim="800000"/>
            <a:headEnd/>
            <a:tailEnd/>
          </a:ln>
          <a:effectLst/>
        </p:spPr>
        <p:txBody>
          <a:bodyPr vert="horz" wrap="none" lIns="95045" tIns="47522" rIns="95045" bIns="47522" numCol="1" anchor="ctr" anchorCtr="0" compatLnSpc="1">
            <a:prstTxWarp prst="textNoShape">
              <a:avLst/>
            </a:prstTxWarp>
          </a:bodyPr>
          <a:lstStyle>
            <a:lvl1pPr algn="r" defTabSz="949325">
              <a:defRPr sz="1300"/>
            </a:lvl1pPr>
          </a:lstStyle>
          <a:p>
            <a:endParaRPr lang="en-US"/>
          </a:p>
        </p:txBody>
      </p:sp>
      <p:sp>
        <p:nvSpPr>
          <p:cNvPr id="62468" name="Rectangle 4"/>
          <p:cNvSpPr>
            <a:spLocks noGrp="1" noChangeArrowheads="1"/>
          </p:cNvSpPr>
          <p:nvPr>
            <p:ph type="ftr" sz="quarter" idx="2"/>
          </p:nvPr>
        </p:nvSpPr>
        <p:spPr bwMode="auto">
          <a:xfrm>
            <a:off x="0" y="9144000"/>
            <a:ext cx="3187700" cy="471488"/>
          </a:xfrm>
          <a:prstGeom prst="rect">
            <a:avLst/>
          </a:prstGeom>
          <a:noFill/>
          <a:ln w="9525">
            <a:noFill/>
            <a:miter lim="800000"/>
            <a:headEnd/>
            <a:tailEnd/>
          </a:ln>
          <a:effectLst/>
        </p:spPr>
        <p:txBody>
          <a:bodyPr vert="horz" wrap="none" lIns="95045" tIns="47522" rIns="95045" bIns="47522" numCol="1" anchor="b" anchorCtr="0" compatLnSpc="1">
            <a:prstTxWarp prst="textNoShape">
              <a:avLst/>
            </a:prstTxWarp>
          </a:bodyPr>
          <a:lstStyle>
            <a:lvl1pPr defTabSz="949325">
              <a:defRPr sz="1300"/>
            </a:lvl1pPr>
          </a:lstStyle>
          <a:p>
            <a:endParaRPr lang="en-US"/>
          </a:p>
        </p:txBody>
      </p:sp>
      <p:sp>
        <p:nvSpPr>
          <p:cNvPr id="62469" name="Rectangle 5"/>
          <p:cNvSpPr>
            <a:spLocks noGrp="1" noChangeArrowheads="1"/>
          </p:cNvSpPr>
          <p:nvPr>
            <p:ph type="sldNum" sz="quarter" idx="3"/>
          </p:nvPr>
        </p:nvSpPr>
        <p:spPr bwMode="auto">
          <a:xfrm>
            <a:off x="4146550" y="9144000"/>
            <a:ext cx="3189288" cy="471488"/>
          </a:xfrm>
          <a:prstGeom prst="rect">
            <a:avLst/>
          </a:prstGeom>
          <a:noFill/>
          <a:ln w="9525">
            <a:noFill/>
            <a:miter lim="800000"/>
            <a:headEnd/>
            <a:tailEnd/>
          </a:ln>
          <a:effectLst/>
        </p:spPr>
        <p:txBody>
          <a:bodyPr vert="horz" wrap="none" lIns="95045" tIns="47522" rIns="95045" bIns="47522" numCol="1" anchor="b" anchorCtr="0" compatLnSpc="1">
            <a:prstTxWarp prst="textNoShape">
              <a:avLst/>
            </a:prstTxWarp>
          </a:bodyPr>
          <a:lstStyle>
            <a:lvl1pPr algn="r" defTabSz="949325">
              <a:defRPr sz="1300"/>
            </a:lvl1pPr>
          </a:lstStyle>
          <a:p>
            <a:fld id="{9ACC002B-5AE6-44F7-AEA9-0EC5B75FBAE3}" type="slidenum">
              <a:rPr lang="en-US"/>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754" name="Rectangle 2"/>
          <p:cNvSpPr>
            <a:spLocks noGrp="1" noChangeArrowheads="1"/>
          </p:cNvSpPr>
          <p:nvPr>
            <p:ph type="hdr" sz="quarter"/>
          </p:nvPr>
        </p:nvSpPr>
        <p:spPr bwMode="auto">
          <a:xfrm>
            <a:off x="0" y="0"/>
            <a:ext cx="3187700" cy="473075"/>
          </a:xfrm>
          <a:prstGeom prst="rect">
            <a:avLst/>
          </a:prstGeom>
          <a:noFill/>
          <a:ln w="9525">
            <a:noFill/>
            <a:miter lim="800000"/>
            <a:headEnd/>
            <a:tailEnd/>
          </a:ln>
          <a:effectLst/>
        </p:spPr>
        <p:txBody>
          <a:bodyPr vert="horz" wrap="none" lIns="95045" tIns="47522" rIns="95045" bIns="47522" numCol="1" anchor="ctr" anchorCtr="0" compatLnSpc="1">
            <a:prstTxWarp prst="textNoShape">
              <a:avLst/>
            </a:prstTxWarp>
          </a:bodyPr>
          <a:lstStyle>
            <a:lvl1pPr defTabSz="949325">
              <a:defRPr sz="1300"/>
            </a:lvl1pPr>
          </a:lstStyle>
          <a:p>
            <a:endParaRPr lang="en-US"/>
          </a:p>
        </p:txBody>
      </p:sp>
      <p:sp>
        <p:nvSpPr>
          <p:cNvPr id="74755" name="Rectangle 3"/>
          <p:cNvSpPr>
            <a:spLocks noGrp="1" noChangeArrowheads="1"/>
          </p:cNvSpPr>
          <p:nvPr>
            <p:ph type="dt" idx="1"/>
          </p:nvPr>
        </p:nvSpPr>
        <p:spPr bwMode="auto">
          <a:xfrm>
            <a:off x="4146550" y="0"/>
            <a:ext cx="3189288" cy="473075"/>
          </a:xfrm>
          <a:prstGeom prst="rect">
            <a:avLst/>
          </a:prstGeom>
          <a:noFill/>
          <a:ln w="9525">
            <a:noFill/>
            <a:miter lim="800000"/>
            <a:headEnd/>
            <a:tailEnd/>
          </a:ln>
          <a:effectLst/>
        </p:spPr>
        <p:txBody>
          <a:bodyPr vert="horz" wrap="none" lIns="95045" tIns="47522" rIns="95045" bIns="47522" numCol="1" anchor="ctr" anchorCtr="0" compatLnSpc="1">
            <a:prstTxWarp prst="textNoShape">
              <a:avLst/>
            </a:prstTxWarp>
          </a:bodyPr>
          <a:lstStyle>
            <a:lvl1pPr algn="r" defTabSz="949325">
              <a:defRPr sz="1300"/>
            </a:lvl1pPr>
          </a:lstStyle>
          <a:p>
            <a:endParaRPr lang="en-US"/>
          </a:p>
        </p:txBody>
      </p:sp>
      <p:sp>
        <p:nvSpPr>
          <p:cNvPr id="74756" name="Rectangle 4"/>
          <p:cNvSpPr>
            <a:spLocks noGrp="1" noRot="1" noChangeAspect="1" noChangeArrowheads="1" noTextEdit="1"/>
          </p:cNvSpPr>
          <p:nvPr>
            <p:ph type="sldImg" idx="2"/>
          </p:nvPr>
        </p:nvSpPr>
        <p:spPr bwMode="auto">
          <a:xfrm>
            <a:off x="1211263" y="711200"/>
            <a:ext cx="4832350" cy="3624263"/>
          </a:xfrm>
          <a:prstGeom prst="rect">
            <a:avLst/>
          </a:prstGeom>
          <a:noFill/>
          <a:ln w="9525">
            <a:solidFill>
              <a:srgbClr val="000000"/>
            </a:solidFill>
            <a:miter lim="800000"/>
            <a:headEnd/>
            <a:tailEnd/>
          </a:ln>
          <a:effectLst/>
        </p:spPr>
      </p:sp>
      <p:sp>
        <p:nvSpPr>
          <p:cNvPr id="74757" name="Rectangle 5"/>
          <p:cNvSpPr>
            <a:spLocks noGrp="1" noChangeArrowheads="1"/>
          </p:cNvSpPr>
          <p:nvPr>
            <p:ph type="body" sz="quarter" idx="3"/>
          </p:nvPr>
        </p:nvSpPr>
        <p:spPr bwMode="auto">
          <a:xfrm>
            <a:off x="957263" y="4572000"/>
            <a:ext cx="5421312" cy="4333875"/>
          </a:xfrm>
          <a:prstGeom prst="rect">
            <a:avLst/>
          </a:prstGeom>
          <a:noFill/>
          <a:ln w="9525">
            <a:noFill/>
            <a:miter lim="800000"/>
            <a:headEnd/>
            <a:tailEnd/>
          </a:ln>
          <a:effectLst/>
        </p:spPr>
        <p:txBody>
          <a:bodyPr vert="horz" wrap="none" lIns="95045" tIns="47522" rIns="95045" bIns="47522" numCol="1" anchor="ctr"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4758" name="Rectangle 6"/>
          <p:cNvSpPr>
            <a:spLocks noGrp="1" noChangeArrowheads="1"/>
          </p:cNvSpPr>
          <p:nvPr>
            <p:ph type="ftr" sz="quarter" idx="4"/>
          </p:nvPr>
        </p:nvSpPr>
        <p:spPr bwMode="auto">
          <a:xfrm>
            <a:off x="0" y="9144000"/>
            <a:ext cx="3187700" cy="471488"/>
          </a:xfrm>
          <a:prstGeom prst="rect">
            <a:avLst/>
          </a:prstGeom>
          <a:noFill/>
          <a:ln w="9525">
            <a:noFill/>
            <a:miter lim="800000"/>
            <a:headEnd/>
            <a:tailEnd/>
          </a:ln>
          <a:effectLst/>
        </p:spPr>
        <p:txBody>
          <a:bodyPr vert="horz" wrap="none" lIns="95045" tIns="47522" rIns="95045" bIns="47522" numCol="1" anchor="b" anchorCtr="0" compatLnSpc="1">
            <a:prstTxWarp prst="textNoShape">
              <a:avLst/>
            </a:prstTxWarp>
          </a:bodyPr>
          <a:lstStyle>
            <a:lvl1pPr defTabSz="949325">
              <a:defRPr sz="1300"/>
            </a:lvl1pPr>
          </a:lstStyle>
          <a:p>
            <a:endParaRPr lang="en-US"/>
          </a:p>
        </p:txBody>
      </p:sp>
      <p:sp>
        <p:nvSpPr>
          <p:cNvPr id="74759" name="Rectangle 7"/>
          <p:cNvSpPr>
            <a:spLocks noGrp="1" noChangeArrowheads="1"/>
          </p:cNvSpPr>
          <p:nvPr>
            <p:ph type="sldNum" sz="quarter" idx="5"/>
          </p:nvPr>
        </p:nvSpPr>
        <p:spPr bwMode="auto">
          <a:xfrm>
            <a:off x="4146550" y="9144000"/>
            <a:ext cx="3189288" cy="471488"/>
          </a:xfrm>
          <a:prstGeom prst="rect">
            <a:avLst/>
          </a:prstGeom>
          <a:noFill/>
          <a:ln w="9525">
            <a:noFill/>
            <a:miter lim="800000"/>
            <a:headEnd/>
            <a:tailEnd/>
          </a:ln>
          <a:effectLst/>
        </p:spPr>
        <p:txBody>
          <a:bodyPr vert="horz" wrap="none" lIns="95045" tIns="47522" rIns="95045" bIns="47522" numCol="1" anchor="b" anchorCtr="0" compatLnSpc="1">
            <a:prstTxWarp prst="textNoShape">
              <a:avLst/>
            </a:prstTxWarp>
          </a:bodyPr>
          <a:lstStyle>
            <a:lvl1pPr algn="r" defTabSz="949325">
              <a:defRPr sz="1300"/>
            </a:lvl1pPr>
          </a:lstStyle>
          <a:p>
            <a:fld id="{C2349A7C-7E21-4884-8D9E-71665F9B5683}" type="slidenum">
              <a:rPr lang="en-US"/>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C2349A7C-7E21-4884-8D9E-71665F9B5683}" type="slidenum">
              <a:rPr lang="en-US" smtClean="0"/>
              <a:pPr/>
              <a:t>15</a:t>
            </a:fld>
            <a:endParaRPr lang="en-US"/>
          </a:p>
        </p:txBody>
      </p:sp>
    </p:spTree>
    <p:extLst>
      <p:ext uri="{BB962C8B-B14F-4D97-AF65-F5344CB8AC3E}">
        <p14:creationId xmlns:p14="http://schemas.microsoft.com/office/powerpoint/2010/main" val="11297984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C699CB88-5E1A-4FAC-892A-60949ACB1F6F}" type="datetimeFigureOut">
              <a:rPr lang="en-US" smtClean="0"/>
              <a:pPr/>
              <a:t>11/18/2021</a:t>
            </a:fld>
            <a:endParaRPr lang="en-US"/>
          </a:p>
        </p:txBody>
      </p:sp>
      <p:sp>
        <p:nvSpPr>
          <p:cNvPr id="17" name="Footer Placeholder 16"/>
          <p:cNvSpPr>
            <a:spLocks noGrp="1"/>
          </p:cNvSpPr>
          <p:nvPr>
            <p:ph type="ftr" sz="quarter" idx="11"/>
          </p:nvPr>
        </p:nvSpPr>
        <p:spPr>
          <a:xfrm>
            <a:off x="2898648" y="6355080"/>
            <a:ext cx="3474720" cy="365760"/>
          </a:xfrm>
        </p:spPr>
        <p:txBody>
          <a:bodyPr/>
          <a:lstStyle/>
          <a:p>
            <a:endParaRPr kumimoji="0" lang="en-US"/>
          </a:p>
        </p:txBody>
      </p:sp>
      <p:sp>
        <p:nvSpPr>
          <p:cNvPr id="29" name="Slide Number Placeholder 28"/>
          <p:cNvSpPr>
            <a:spLocks noGrp="1"/>
          </p:cNvSpPr>
          <p:nvPr>
            <p:ph type="sldNum" sz="quarter" idx="12"/>
          </p:nvPr>
        </p:nvSpPr>
        <p:spPr>
          <a:xfrm>
            <a:off x="1216152" y="6355080"/>
            <a:ext cx="1219200" cy="365760"/>
          </a:xfrm>
        </p:spPr>
        <p:txBody>
          <a:bodyPr/>
          <a:lstStyle/>
          <a:p>
            <a:fld id="{91974DF9-AD47-4691-BA21-BBFCE3637A9A}" type="slidenum">
              <a:rPr kumimoji="0" lang="en-US" smtClean="0"/>
              <a:pPr/>
              <a:t>‹#›</a:t>
            </a:fld>
            <a:endParaRPr kumimoji="0"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699CB88-5E1A-4FAC-892A-60949ACB1F6F}" type="datetimeFigureOut">
              <a:rPr lang="en-US" smtClean="0"/>
              <a:pPr/>
              <a:t>11/18/2021</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91974DF9-AD47-4691-BA21-BBFCE3637A9A}"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699CB88-5E1A-4FAC-892A-60949ACB1F6F}" type="datetimeFigureOut">
              <a:rPr lang="en-US" smtClean="0"/>
              <a:pPr/>
              <a:t>11/18/2021</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91974DF9-AD47-4691-BA21-BBFCE3637A9A}" type="slidenum">
              <a:rPr kumimoji="0" lang="en-US" smtClean="0"/>
              <a:pPr/>
              <a:t>‹#›</a:t>
            </a:fld>
            <a:endParaRPr kumimoji="0"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C699CB88-5E1A-4FAC-892A-60949ACB1F6F}" type="datetimeFigureOut">
              <a:rPr lang="en-US" smtClean="0"/>
              <a:pPr/>
              <a:t>11/18/2021</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91974DF9-AD47-4691-BA21-BBFCE3637A9A}" type="slidenum">
              <a:rPr kumimoji="0" lang="en-US" smtClean="0"/>
              <a:pPr/>
              <a:t>‹#›</a:t>
            </a:fld>
            <a:endParaRPr kumimoji="0"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C699CB88-5E1A-4FAC-892A-60949ACB1F6F}" type="datetimeFigureOut">
              <a:rPr lang="en-US" smtClean="0"/>
              <a:pPr/>
              <a:t>11/18/2021</a:t>
            </a:fld>
            <a:endParaRPr lang="en-US"/>
          </a:p>
        </p:txBody>
      </p:sp>
      <p:sp>
        <p:nvSpPr>
          <p:cNvPr id="5" name="Footer Placeholder 4"/>
          <p:cNvSpPr>
            <a:spLocks noGrp="1"/>
          </p:cNvSpPr>
          <p:nvPr>
            <p:ph type="ftr" sz="quarter" idx="11"/>
          </p:nvPr>
        </p:nvSpPr>
        <p:spPr>
          <a:xfrm>
            <a:off x="2898648" y="6355080"/>
            <a:ext cx="3474720" cy="365760"/>
          </a:xfrm>
        </p:spPr>
        <p:txBody>
          <a:bodyPr/>
          <a:lstStyle/>
          <a:p>
            <a:endParaRPr kumimoji="0" lang="en-US"/>
          </a:p>
        </p:txBody>
      </p:sp>
      <p:sp>
        <p:nvSpPr>
          <p:cNvPr id="6" name="Slide Number Placeholder 5"/>
          <p:cNvSpPr>
            <a:spLocks noGrp="1"/>
          </p:cNvSpPr>
          <p:nvPr>
            <p:ph type="sldNum" sz="quarter" idx="12"/>
          </p:nvPr>
        </p:nvSpPr>
        <p:spPr>
          <a:xfrm>
            <a:off x="1069848" y="6355080"/>
            <a:ext cx="1520952" cy="365760"/>
          </a:xfrm>
        </p:spPr>
        <p:txBody>
          <a:bodyPr/>
          <a:lstStyle/>
          <a:p>
            <a:fld id="{91974DF9-AD47-4691-BA21-BBFCE3637A9A}" type="slidenum">
              <a:rPr kumimoji="0" lang="en-US" smtClean="0"/>
              <a:pPr/>
              <a:t>‹#›</a:t>
            </a:fld>
            <a:endParaRPr kumimoji="0"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C699CB88-5E1A-4FAC-892A-60949ACB1F6F}" type="datetimeFigureOut">
              <a:rPr lang="en-US" smtClean="0"/>
              <a:pPr/>
              <a:t>11/18/2021</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91974DF9-AD47-4691-BA21-BBFCE3637A9A}" type="slidenum">
              <a:rPr kumimoji="0" lang="en-US" smtClean="0"/>
              <a:pPr/>
              <a:t>‹#›</a:t>
            </a:fld>
            <a:endParaRPr kumimoji="0"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C699CB88-5E1A-4FAC-892A-60949ACB1F6F}" type="datetimeFigureOut">
              <a:rPr lang="en-US" smtClean="0"/>
              <a:pPr/>
              <a:t>11/18/2021</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91974DF9-AD47-4691-BA21-BBFCE3637A9A}" type="slidenum">
              <a:rPr kumimoji="0" lang="en-US" smtClean="0"/>
              <a:pPr/>
              <a:t>‹#›</a:t>
            </a:fld>
            <a:endParaRPr kumimoji="0"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C699CB88-5E1A-4FAC-892A-60949ACB1F6F}" type="datetimeFigureOut">
              <a:rPr lang="en-US" smtClean="0"/>
              <a:pPr/>
              <a:t>11/18/2021</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91974DF9-AD47-4691-BA21-BBFCE3637A9A}" type="slidenum">
              <a:rPr kumimoji="0" lang="en-US" smtClean="0"/>
              <a:pPr/>
              <a:t>‹#›</a:t>
            </a:fld>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99CB88-5E1A-4FAC-892A-60949ACB1F6F}" type="datetimeFigureOut">
              <a:rPr lang="en-US" smtClean="0"/>
              <a:pPr/>
              <a:t>11/18/2021</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91974DF9-AD47-4691-BA21-BBFCE3637A9A}" type="slidenum">
              <a:rPr kumimoji="0" lang="en-US" smtClean="0"/>
              <a:pPr/>
              <a:t>‹#›</a:t>
            </a:fld>
            <a:endParaRPr kumimoji="0"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699CB88-5E1A-4FAC-892A-60949ACB1F6F}" type="datetimeFigureOut">
              <a:rPr lang="en-US" smtClean="0"/>
              <a:pPr/>
              <a:t>11/18/2021</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91974DF9-AD47-4691-BA21-BBFCE3637A9A}" type="slidenum">
              <a:rPr kumimoji="0" lang="en-US" smtClean="0"/>
              <a:pPr/>
              <a:t>‹#›</a:t>
            </a:fld>
            <a:endParaRPr kumimoji="0"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699CB88-5E1A-4FAC-892A-60949ACB1F6F}" type="datetimeFigureOut">
              <a:rPr lang="en-US" smtClean="0"/>
              <a:pPr/>
              <a:t>11/18/2021</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91974DF9-AD47-4691-BA21-BBFCE3637A9A}" type="slidenum">
              <a:rPr kumimoji="0" lang="en-US" smtClean="0"/>
              <a:pPr/>
              <a:t>‹#›</a:t>
            </a:fld>
            <a:endParaRPr kumimoji="0"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C699CB88-5E1A-4FAC-892A-60949ACB1F6F}" type="datetimeFigureOut">
              <a:rPr lang="en-US" smtClean="0"/>
              <a:pPr/>
              <a:t>11/18/2021</a:t>
            </a:fld>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kumimoji="0"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91974DF9-AD47-4691-BA21-BBFCE3637A9A}" type="slidenum">
              <a:rPr kumimoji="0" lang="en-US" smtClean="0"/>
              <a:pPr/>
              <a:t>‹#›</a:t>
            </a:fld>
            <a:endParaRPr kumimoji="0"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ctrTitle"/>
          </p:nvPr>
        </p:nvSpPr>
        <p:spPr/>
        <p:txBody>
          <a:bodyPr/>
          <a:lstStyle/>
          <a:p>
            <a:r>
              <a:rPr lang="en-US" dirty="0" smtClean="0"/>
              <a:t>Processes</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59328" y="124691"/>
            <a:ext cx="8748796" cy="6733309"/>
          </a:xfrm>
        </p:spPr>
      </p:pic>
    </p:spTree>
    <p:extLst>
      <p:ext uri="{BB962C8B-B14F-4D97-AF65-F5344CB8AC3E}">
        <p14:creationId xmlns:p14="http://schemas.microsoft.com/office/powerpoint/2010/main" val="7421802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656771" y="562429"/>
            <a:ext cx="7092950" cy="609600"/>
          </a:xfrm>
        </p:spPr>
        <p:txBody>
          <a:bodyPr>
            <a:normAutofit/>
          </a:bodyPr>
          <a:lstStyle/>
          <a:p>
            <a:r>
              <a:rPr lang="en-US" dirty="0"/>
              <a:t>Process Concept</a:t>
            </a:r>
          </a:p>
        </p:txBody>
      </p:sp>
      <p:sp>
        <p:nvSpPr>
          <p:cNvPr id="31747" name="Rectangle 3"/>
          <p:cNvSpPr>
            <a:spLocks noGrp="1" noChangeArrowheads="1"/>
          </p:cNvSpPr>
          <p:nvPr>
            <p:ph sz="quarter" idx="1"/>
          </p:nvPr>
        </p:nvSpPr>
        <p:spPr>
          <a:xfrm>
            <a:off x="827087" y="1295400"/>
            <a:ext cx="6952569" cy="4307114"/>
          </a:xfrm>
        </p:spPr>
        <p:txBody>
          <a:bodyPr>
            <a:normAutofit/>
          </a:bodyPr>
          <a:lstStyle/>
          <a:p>
            <a:pPr>
              <a:lnSpc>
                <a:spcPct val="90000"/>
              </a:lnSpc>
            </a:pPr>
            <a:r>
              <a:rPr lang="en-US" i="1" dirty="0" smtClean="0"/>
              <a:t>Job</a:t>
            </a:r>
            <a:r>
              <a:rPr lang="en-US" dirty="0" smtClean="0"/>
              <a:t> </a:t>
            </a:r>
            <a:r>
              <a:rPr lang="en-US" dirty="0"/>
              <a:t>and </a:t>
            </a:r>
            <a:r>
              <a:rPr lang="en-US" i="1" dirty="0" smtClean="0"/>
              <a:t>process</a:t>
            </a:r>
            <a:endParaRPr lang="en-US" dirty="0"/>
          </a:p>
          <a:p>
            <a:pPr>
              <a:lnSpc>
                <a:spcPct val="90000"/>
              </a:lnSpc>
            </a:pPr>
            <a:r>
              <a:rPr lang="en-US" dirty="0"/>
              <a:t>Process – a program in execution; process execution must progress in sequential fashion</a:t>
            </a:r>
          </a:p>
          <a:p>
            <a:pPr>
              <a:lnSpc>
                <a:spcPct val="90000"/>
              </a:lnSpc>
            </a:pPr>
            <a:r>
              <a:rPr lang="en-US" dirty="0"/>
              <a:t>A process includes:</a:t>
            </a:r>
          </a:p>
          <a:p>
            <a:pPr lvl="1">
              <a:lnSpc>
                <a:spcPct val="90000"/>
              </a:lnSpc>
            </a:pPr>
            <a:r>
              <a:rPr lang="en-US" dirty="0"/>
              <a:t>program counter </a:t>
            </a:r>
          </a:p>
          <a:p>
            <a:pPr lvl="1">
              <a:lnSpc>
                <a:spcPct val="90000"/>
              </a:lnSpc>
            </a:pPr>
            <a:r>
              <a:rPr lang="en-US" dirty="0"/>
              <a:t>stack</a:t>
            </a:r>
          </a:p>
          <a:p>
            <a:pPr lvl="1">
              <a:lnSpc>
                <a:spcPct val="90000"/>
              </a:lnSpc>
            </a:pPr>
            <a:r>
              <a:rPr lang="en-US" dirty="0"/>
              <a:t>data section</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685800" y="228600"/>
            <a:ext cx="7023100" cy="609600"/>
          </a:xfrm>
        </p:spPr>
        <p:txBody>
          <a:bodyPr>
            <a:normAutofit/>
          </a:bodyPr>
          <a:lstStyle/>
          <a:p>
            <a:r>
              <a:rPr lang="en-US"/>
              <a:t>Process State</a:t>
            </a:r>
          </a:p>
        </p:txBody>
      </p:sp>
      <p:sp>
        <p:nvSpPr>
          <p:cNvPr id="32771" name="Rectangle 3"/>
          <p:cNvSpPr>
            <a:spLocks noGrp="1" noChangeArrowheads="1"/>
          </p:cNvSpPr>
          <p:nvPr>
            <p:ph sz="quarter" idx="1"/>
          </p:nvPr>
        </p:nvSpPr>
        <p:spPr>
          <a:xfrm>
            <a:off x="275771" y="1295400"/>
            <a:ext cx="8418285" cy="3784600"/>
          </a:xfrm>
        </p:spPr>
        <p:txBody>
          <a:bodyPr>
            <a:noAutofit/>
          </a:bodyPr>
          <a:lstStyle/>
          <a:p>
            <a:r>
              <a:rPr lang="en-US" sz="2400" dirty="0"/>
              <a:t>As a process executes, it changes </a:t>
            </a:r>
            <a:r>
              <a:rPr lang="en-US" sz="2400" i="1" dirty="0"/>
              <a:t>state</a:t>
            </a:r>
            <a:endParaRPr lang="en-US" sz="2400" dirty="0"/>
          </a:p>
          <a:p>
            <a:pPr lvl="1"/>
            <a:r>
              <a:rPr lang="en-US" sz="2400" b="1" dirty="0"/>
              <a:t>new</a:t>
            </a:r>
            <a:r>
              <a:rPr lang="en-US" sz="2400" dirty="0"/>
              <a:t>:  The process is being created</a:t>
            </a:r>
          </a:p>
          <a:p>
            <a:pPr lvl="1"/>
            <a:r>
              <a:rPr lang="en-US" sz="2400" b="1" dirty="0"/>
              <a:t>running</a:t>
            </a:r>
            <a:r>
              <a:rPr lang="en-US" sz="2400" dirty="0"/>
              <a:t>:  Instructions are being executed</a:t>
            </a:r>
          </a:p>
          <a:p>
            <a:pPr lvl="1"/>
            <a:r>
              <a:rPr lang="en-US" sz="2400" b="1" dirty="0"/>
              <a:t>waiting</a:t>
            </a:r>
            <a:r>
              <a:rPr lang="en-US" sz="2400" dirty="0"/>
              <a:t>:  The process is waiting for some event to occur</a:t>
            </a:r>
          </a:p>
          <a:p>
            <a:pPr lvl="1"/>
            <a:r>
              <a:rPr lang="en-US" sz="2400" b="1" dirty="0"/>
              <a:t>ready</a:t>
            </a:r>
            <a:r>
              <a:rPr lang="en-US" sz="2400" dirty="0"/>
              <a:t>:  The process is waiting to be assigned to a process</a:t>
            </a:r>
          </a:p>
          <a:p>
            <a:pPr lvl="1"/>
            <a:r>
              <a:rPr lang="en-US" sz="2400" b="1" dirty="0"/>
              <a:t>terminated</a:t>
            </a:r>
            <a:r>
              <a:rPr lang="en-US" sz="2400" dirty="0"/>
              <a:t>:  The process has finished execution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7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27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277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277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277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US"/>
              <a:t>Diagram of Process State</a:t>
            </a:r>
          </a:p>
        </p:txBody>
      </p:sp>
      <p:pic>
        <p:nvPicPr>
          <p:cNvPr id="53256" name="Picture 8"/>
          <p:cNvPicPr>
            <a:picLocks noChangeAspect="1" noChangeArrowheads="1"/>
          </p:cNvPicPr>
          <p:nvPr/>
        </p:nvPicPr>
        <p:blipFill>
          <a:blip r:embed="rId2" cstate="print"/>
          <a:srcRect l="459" t="24142" r="690" b="24419"/>
          <a:stretch>
            <a:fillRect/>
          </a:stretch>
        </p:blipFill>
        <p:spPr bwMode="auto">
          <a:xfrm>
            <a:off x="764583" y="2071111"/>
            <a:ext cx="7614834" cy="2971944"/>
          </a:xfrm>
          <a:prstGeom prst="rect">
            <a:avLst/>
          </a:prstGeom>
          <a:noFill/>
          <a:ln w="38100" cmpd="dbl">
            <a:solidFill>
              <a:srgbClr val="CC6600"/>
            </a:solid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t>Process Control Block (PCB)</a:t>
            </a:r>
          </a:p>
        </p:txBody>
      </p:sp>
      <p:sp>
        <p:nvSpPr>
          <p:cNvPr id="33795" name="Rectangle 3"/>
          <p:cNvSpPr>
            <a:spLocks noGrp="1" noChangeArrowheads="1"/>
          </p:cNvSpPr>
          <p:nvPr>
            <p:ph sz="quarter" idx="1"/>
          </p:nvPr>
        </p:nvSpPr>
        <p:spPr>
          <a:xfrm>
            <a:off x="827087" y="1440543"/>
            <a:ext cx="7358969" cy="4684486"/>
          </a:xfrm>
        </p:spPr>
        <p:txBody>
          <a:bodyPr>
            <a:normAutofit fontScale="92500" lnSpcReduction="20000"/>
          </a:bodyPr>
          <a:lstStyle/>
          <a:p>
            <a:pPr>
              <a:buFont typeface="Monotype Sorts" pitchFamily="2" charset="2"/>
              <a:buNone/>
            </a:pPr>
            <a:r>
              <a:rPr lang="en-US" dirty="0"/>
              <a:t>Information associated with each </a:t>
            </a:r>
            <a:r>
              <a:rPr lang="en-US" dirty="0" smtClean="0"/>
              <a:t>process</a:t>
            </a:r>
          </a:p>
          <a:p>
            <a:pPr>
              <a:buFont typeface="Monotype Sorts" pitchFamily="2" charset="2"/>
              <a:buNone/>
            </a:pPr>
            <a:endParaRPr lang="en-US" dirty="0"/>
          </a:p>
          <a:p>
            <a:r>
              <a:rPr lang="en-US" dirty="0" smtClean="0"/>
              <a:t>Process name</a:t>
            </a:r>
          </a:p>
          <a:p>
            <a:r>
              <a:rPr lang="en-US" dirty="0" smtClean="0"/>
              <a:t>Process state</a:t>
            </a:r>
          </a:p>
          <a:p>
            <a:r>
              <a:rPr lang="en-US" dirty="0" smtClean="0"/>
              <a:t>Program counter</a:t>
            </a:r>
          </a:p>
          <a:p>
            <a:r>
              <a:rPr lang="en-US" dirty="0" smtClean="0"/>
              <a:t>Priority</a:t>
            </a:r>
            <a:endParaRPr lang="en-US" dirty="0"/>
          </a:p>
          <a:p>
            <a:r>
              <a:rPr lang="en-US" dirty="0"/>
              <a:t>CPU </a:t>
            </a:r>
            <a:r>
              <a:rPr lang="en-US" dirty="0" smtClean="0"/>
              <a:t>registers(hardware state)</a:t>
            </a:r>
            <a:endParaRPr lang="en-US" dirty="0"/>
          </a:p>
          <a:p>
            <a:r>
              <a:rPr lang="en-US" dirty="0"/>
              <a:t>CPU scheduling information</a:t>
            </a:r>
          </a:p>
          <a:p>
            <a:r>
              <a:rPr lang="en-US" dirty="0"/>
              <a:t>Memory-management information</a:t>
            </a:r>
          </a:p>
          <a:p>
            <a:r>
              <a:rPr lang="en-US" dirty="0"/>
              <a:t>Accounting information</a:t>
            </a:r>
          </a:p>
          <a:p>
            <a:r>
              <a:rPr lang="en-US" dirty="0"/>
              <a:t>I/O status </a:t>
            </a:r>
            <a:r>
              <a:rPr lang="en-US" dirty="0" smtClean="0"/>
              <a:t>information</a:t>
            </a:r>
          </a:p>
          <a:p>
            <a:r>
              <a:rPr lang="en-US" dirty="0" smtClean="0"/>
              <a:t>File Management information</a:t>
            </a:r>
            <a:endParaRPr lang="en-US" dirty="0"/>
          </a:p>
          <a:p>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US"/>
              <a:t>Process Control Block (PCB)</a:t>
            </a:r>
          </a:p>
        </p:txBody>
      </p:sp>
      <p:pic>
        <p:nvPicPr>
          <p:cNvPr id="54279" name="Picture 7"/>
          <p:cNvPicPr>
            <a:picLocks noChangeAspect="1" noChangeArrowheads="1"/>
          </p:cNvPicPr>
          <p:nvPr/>
        </p:nvPicPr>
        <p:blipFill>
          <a:blip r:embed="rId3" cstate="print"/>
          <a:srcRect l="27087" t="362" r="27414" b="1085"/>
          <a:stretch>
            <a:fillRect/>
          </a:stretch>
        </p:blipFill>
        <p:spPr bwMode="auto">
          <a:xfrm>
            <a:off x="2922588" y="1399021"/>
            <a:ext cx="2663825" cy="4327525"/>
          </a:xfrm>
          <a:prstGeom prst="rect">
            <a:avLst/>
          </a:prstGeom>
          <a:noFill/>
          <a:ln w="38100" cmpd="dbl">
            <a:solidFill>
              <a:srgbClr val="CC6600"/>
            </a:solid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normAutofit/>
          </a:bodyPr>
          <a:lstStyle/>
          <a:p>
            <a:r>
              <a:rPr lang="en-US"/>
              <a:t>CPU Switch From Process to Process</a:t>
            </a:r>
          </a:p>
        </p:txBody>
      </p:sp>
      <p:pic>
        <p:nvPicPr>
          <p:cNvPr id="55302" name="Picture 6"/>
          <p:cNvPicPr>
            <a:picLocks noChangeAspect="1" noChangeArrowheads="1"/>
          </p:cNvPicPr>
          <p:nvPr/>
        </p:nvPicPr>
        <p:blipFill>
          <a:blip r:embed="rId2" cstate="print"/>
          <a:srcRect l="4802" t="873" r="4802" b="291"/>
          <a:stretch>
            <a:fillRect/>
          </a:stretch>
        </p:blipFill>
        <p:spPr bwMode="auto">
          <a:xfrm>
            <a:off x="1156853" y="1302760"/>
            <a:ext cx="7211291" cy="4890826"/>
          </a:xfrm>
          <a:prstGeom prst="rect">
            <a:avLst/>
          </a:prstGeom>
          <a:noFill/>
          <a:ln w="38100" cmpd="dbl">
            <a:solidFill>
              <a:srgbClr val="CC6600"/>
            </a:solid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dirty="0" smtClean="0"/>
              <a:t>Process </a:t>
            </a:r>
            <a:r>
              <a:rPr lang="en-US" dirty="0" err="1" smtClean="0"/>
              <a:t>Sceduling</a:t>
            </a:r>
            <a:endParaRPr lang="en-US" dirty="0"/>
          </a:p>
        </p:txBody>
      </p:sp>
      <p:sp>
        <p:nvSpPr>
          <p:cNvPr id="34819" name="Rectangle 3"/>
          <p:cNvSpPr>
            <a:spLocks noGrp="1" noChangeArrowheads="1"/>
          </p:cNvSpPr>
          <p:nvPr>
            <p:ph sz="quarter" idx="1"/>
          </p:nvPr>
        </p:nvSpPr>
        <p:spPr>
          <a:xfrm>
            <a:off x="828675" y="1546225"/>
            <a:ext cx="7733434" cy="4085318"/>
          </a:xfrm>
        </p:spPr>
        <p:txBody>
          <a:bodyPr>
            <a:noAutofit/>
          </a:bodyPr>
          <a:lstStyle/>
          <a:p>
            <a:r>
              <a:rPr lang="en-US" sz="3200" dirty="0" smtClean="0"/>
              <a:t>Process Scheduling Queues</a:t>
            </a:r>
            <a:endParaRPr lang="en-US" sz="3200" b="1" dirty="0" smtClean="0">
              <a:solidFill>
                <a:srgbClr val="FF0000"/>
              </a:solidFill>
            </a:endParaRPr>
          </a:p>
          <a:p>
            <a:pPr lvl="1"/>
            <a:r>
              <a:rPr lang="en-US" sz="2800" b="1" dirty="0" smtClean="0">
                <a:solidFill>
                  <a:srgbClr val="FF0000"/>
                </a:solidFill>
              </a:rPr>
              <a:t>Job </a:t>
            </a:r>
            <a:r>
              <a:rPr lang="en-US" sz="2800" b="1" dirty="0">
                <a:solidFill>
                  <a:srgbClr val="FF0000"/>
                </a:solidFill>
              </a:rPr>
              <a:t>queue</a:t>
            </a:r>
            <a:r>
              <a:rPr lang="en-US" sz="2800" dirty="0"/>
              <a:t> – set of all processes in the system</a:t>
            </a:r>
          </a:p>
          <a:p>
            <a:pPr lvl="1"/>
            <a:r>
              <a:rPr lang="en-US" sz="2800" b="1" dirty="0">
                <a:solidFill>
                  <a:srgbClr val="FF0000"/>
                </a:solidFill>
              </a:rPr>
              <a:t>Ready queue</a:t>
            </a:r>
            <a:r>
              <a:rPr lang="en-US" sz="2800" dirty="0"/>
              <a:t> – set of all processes residing in main memory, ready and waiting to execute</a:t>
            </a:r>
          </a:p>
          <a:p>
            <a:pPr lvl="1"/>
            <a:r>
              <a:rPr lang="en-US" sz="2800" b="1" dirty="0">
                <a:solidFill>
                  <a:srgbClr val="FF0000"/>
                </a:solidFill>
              </a:rPr>
              <a:t>Device queues</a:t>
            </a:r>
            <a:r>
              <a:rPr lang="en-US" sz="2800" dirty="0"/>
              <a:t> – set of processes waiting for an I/O device</a:t>
            </a:r>
          </a:p>
          <a:p>
            <a:pPr lvl="1">
              <a:buNone/>
            </a:pPr>
            <a:r>
              <a:rPr lang="en-US" sz="3200" b="1" i="1" dirty="0" smtClean="0">
                <a:solidFill>
                  <a:srgbClr val="FF0000"/>
                </a:solidFill>
                <a:latin typeface="Bradley Hand ITC" pitchFamily="66" charset="0"/>
              </a:rPr>
              <a:t>   Processes </a:t>
            </a:r>
            <a:r>
              <a:rPr lang="en-US" sz="3200" b="1" i="1" dirty="0">
                <a:solidFill>
                  <a:srgbClr val="FF0000"/>
                </a:solidFill>
                <a:latin typeface="Bradley Hand ITC" pitchFamily="66" charset="0"/>
              </a:rPr>
              <a:t>migrate among the various queues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8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481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481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481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893763" y="256309"/>
            <a:ext cx="7983537" cy="457200"/>
          </a:xfrm>
        </p:spPr>
        <p:txBody>
          <a:bodyPr>
            <a:normAutofit fontScale="90000"/>
          </a:bodyPr>
          <a:lstStyle/>
          <a:p>
            <a:r>
              <a:rPr lang="en-US" sz="2800" dirty="0"/>
              <a:t>Ready Queue And Various I/O Device Queues</a:t>
            </a:r>
          </a:p>
        </p:txBody>
      </p:sp>
      <p:pic>
        <p:nvPicPr>
          <p:cNvPr id="56326" name="Picture 6"/>
          <p:cNvPicPr>
            <a:picLocks noChangeAspect="1" noChangeArrowheads="1"/>
          </p:cNvPicPr>
          <p:nvPr/>
        </p:nvPicPr>
        <p:blipFill>
          <a:blip r:embed="rId2" cstate="print"/>
          <a:srcRect l="7364" t="517" r="7364" b="1550"/>
          <a:stretch>
            <a:fillRect/>
          </a:stretch>
        </p:blipFill>
        <p:spPr bwMode="auto">
          <a:xfrm>
            <a:off x="1445058" y="969528"/>
            <a:ext cx="6354747" cy="5472835"/>
          </a:xfrm>
          <a:prstGeom prst="rect">
            <a:avLst/>
          </a:prstGeom>
          <a:noFill/>
          <a:ln w="38100" cmpd="dbl">
            <a:solidFill>
              <a:srgbClr val="CC6600"/>
            </a:solid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normAutofit/>
          </a:bodyPr>
          <a:lstStyle/>
          <a:p>
            <a:r>
              <a:rPr lang="en-US"/>
              <a:t>Representation of Process Scheduling</a:t>
            </a:r>
          </a:p>
        </p:txBody>
      </p:sp>
      <p:pic>
        <p:nvPicPr>
          <p:cNvPr id="57350" name="Picture 6"/>
          <p:cNvPicPr>
            <a:picLocks noChangeAspect="1" noChangeArrowheads="1"/>
          </p:cNvPicPr>
          <p:nvPr/>
        </p:nvPicPr>
        <p:blipFill>
          <a:blip r:embed="rId2" cstate="print"/>
          <a:srcRect l="665" t="11595" r="888" b="12131"/>
          <a:stretch>
            <a:fillRect/>
          </a:stretch>
        </p:blipFill>
        <p:spPr bwMode="auto">
          <a:xfrm>
            <a:off x="1217613" y="1798638"/>
            <a:ext cx="6661150" cy="3871912"/>
          </a:xfrm>
          <a:prstGeom prst="rect">
            <a:avLst/>
          </a:prstGeom>
          <a:noFill/>
          <a:ln w="38100" cmpd="dbl">
            <a:solidFill>
              <a:srgbClr val="CC6600"/>
            </a:solid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Differentiate</a:t>
            </a:r>
            <a:endParaRPr lang="en-US" dirty="0"/>
          </a:p>
        </p:txBody>
      </p:sp>
      <p:sp>
        <p:nvSpPr>
          <p:cNvPr id="3" name="Content Placeholder 2"/>
          <p:cNvSpPr>
            <a:spLocks noGrp="1"/>
          </p:cNvSpPr>
          <p:nvPr>
            <p:ph sz="quarter" idx="1"/>
          </p:nvPr>
        </p:nvSpPr>
        <p:spPr/>
        <p:txBody>
          <a:bodyPr/>
          <a:lstStyle/>
          <a:p>
            <a:r>
              <a:rPr lang="en-US" dirty="0" smtClean="0"/>
              <a:t>Process</a:t>
            </a:r>
          </a:p>
          <a:p>
            <a:r>
              <a:rPr lang="en-US" dirty="0" smtClean="0"/>
              <a:t>Thread</a:t>
            </a:r>
          </a:p>
          <a:p>
            <a:r>
              <a:rPr lang="en-US" dirty="0" smtClean="0"/>
              <a:t>Process Scheduling</a:t>
            </a:r>
          </a:p>
          <a:p>
            <a:endParaRPr lang="en-US" dirty="0"/>
          </a:p>
        </p:txBody>
      </p:sp>
    </p:spTree>
    <p:extLst>
      <p:ext uri="{BB962C8B-B14F-4D97-AF65-F5344CB8AC3E}">
        <p14:creationId xmlns:p14="http://schemas.microsoft.com/office/powerpoint/2010/main" val="21294396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dirty="0" smtClean="0"/>
              <a:t> </a:t>
            </a:r>
            <a:endParaRPr lang="en-US" dirty="0"/>
          </a:p>
        </p:txBody>
      </p:sp>
      <p:sp>
        <p:nvSpPr>
          <p:cNvPr id="35843" name="Rectangle 3"/>
          <p:cNvSpPr>
            <a:spLocks noGrp="1" noChangeArrowheads="1"/>
          </p:cNvSpPr>
          <p:nvPr>
            <p:ph sz="quarter" idx="1"/>
          </p:nvPr>
        </p:nvSpPr>
        <p:spPr>
          <a:xfrm>
            <a:off x="827087" y="1495424"/>
            <a:ext cx="8084683" cy="4281261"/>
          </a:xfrm>
        </p:spPr>
        <p:txBody>
          <a:bodyPr>
            <a:normAutofit/>
          </a:bodyPr>
          <a:lstStyle/>
          <a:p>
            <a:r>
              <a:rPr lang="en-US" sz="3200" dirty="0" smtClean="0"/>
              <a:t>Schedulers</a:t>
            </a:r>
            <a:endParaRPr lang="en-US" sz="3200" b="1" dirty="0" smtClean="0">
              <a:solidFill>
                <a:srgbClr val="FF0000"/>
              </a:solidFill>
            </a:endParaRPr>
          </a:p>
          <a:p>
            <a:pPr lvl="1"/>
            <a:r>
              <a:rPr lang="en-US" sz="2800" b="1" dirty="0" smtClean="0">
                <a:solidFill>
                  <a:srgbClr val="FF0000"/>
                </a:solidFill>
              </a:rPr>
              <a:t>Long-term </a:t>
            </a:r>
            <a:r>
              <a:rPr lang="en-US" sz="2800" b="1" dirty="0">
                <a:solidFill>
                  <a:srgbClr val="FF0000"/>
                </a:solidFill>
              </a:rPr>
              <a:t>scheduler</a:t>
            </a:r>
            <a:r>
              <a:rPr lang="en-US" sz="2800" dirty="0"/>
              <a:t>  (or job scheduler) – selects which processes should be brought into the ready queue</a:t>
            </a:r>
          </a:p>
          <a:p>
            <a:pPr lvl="1"/>
            <a:r>
              <a:rPr lang="en-US" sz="2800" b="1" dirty="0">
                <a:solidFill>
                  <a:srgbClr val="FF0000"/>
                </a:solidFill>
              </a:rPr>
              <a:t>Short-term scheduler</a:t>
            </a:r>
            <a:r>
              <a:rPr lang="en-US" sz="2800" dirty="0"/>
              <a:t>  (or CPU scheduler) – selects which process should be executed next and allocates </a:t>
            </a:r>
            <a:r>
              <a:rPr lang="en-US" sz="2800" dirty="0" smtClean="0"/>
              <a:t>CPU</a:t>
            </a:r>
          </a:p>
          <a:p>
            <a:pPr lvl="1"/>
            <a:r>
              <a:rPr lang="en-US" sz="2800" b="1" dirty="0" smtClean="0">
                <a:solidFill>
                  <a:srgbClr val="FF0000"/>
                </a:solidFill>
              </a:rPr>
              <a:t>Medium-term scheduler</a:t>
            </a:r>
            <a:endParaRPr lang="en-US" sz="2800" dirty="0" smtClean="0"/>
          </a:p>
          <a:p>
            <a:pPr lvl="1"/>
            <a:endParaRPr 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8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584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584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584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normAutofit/>
          </a:bodyPr>
          <a:lstStyle/>
          <a:p>
            <a:r>
              <a:rPr lang="en-US"/>
              <a:t>Addition of Medium Term Scheduling</a:t>
            </a:r>
          </a:p>
        </p:txBody>
      </p:sp>
      <p:pic>
        <p:nvPicPr>
          <p:cNvPr id="58378" name="Picture 10"/>
          <p:cNvPicPr>
            <a:picLocks noChangeAspect="1" noChangeArrowheads="1"/>
          </p:cNvPicPr>
          <p:nvPr/>
        </p:nvPicPr>
        <p:blipFill>
          <a:blip r:embed="rId2" cstate="print"/>
          <a:srcRect l="809" t="26685" r="1010" b="26685"/>
          <a:stretch>
            <a:fillRect/>
          </a:stretch>
        </p:blipFill>
        <p:spPr bwMode="auto">
          <a:xfrm>
            <a:off x="1030288" y="2400300"/>
            <a:ext cx="7278687" cy="2592388"/>
          </a:xfrm>
          <a:prstGeom prst="rect">
            <a:avLst/>
          </a:prstGeom>
          <a:noFill/>
          <a:ln w="38100" cmpd="dbl">
            <a:solidFill>
              <a:srgbClr val="CC6600"/>
            </a:solid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3"/>
          <p:cNvSpPr>
            <a:spLocks noGrp="1" noChangeArrowheads="1"/>
          </p:cNvSpPr>
          <p:nvPr>
            <p:ph sz="quarter" idx="1"/>
          </p:nvPr>
        </p:nvSpPr>
        <p:spPr>
          <a:xfrm>
            <a:off x="457200" y="769258"/>
            <a:ext cx="8229600" cy="5791200"/>
          </a:xfrm>
        </p:spPr>
        <p:txBody>
          <a:bodyPr>
            <a:normAutofit/>
          </a:bodyPr>
          <a:lstStyle/>
          <a:p>
            <a:r>
              <a:rPr lang="en-US" sz="3600" dirty="0" smtClean="0"/>
              <a:t>Schedulers (Cont.)</a:t>
            </a:r>
          </a:p>
          <a:p>
            <a:pPr lvl="1"/>
            <a:r>
              <a:rPr lang="en-US" sz="3200" dirty="0" smtClean="0"/>
              <a:t>Short-term </a:t>
            </a:r>
            <a:r>
              <a:rPr lang="en-US" sz="3200" dirty="0"/>
              <a:t>scheduler is invoked very frequently (milliseconds) </a:t>
            </a:r>
            <a:r>
              <a:rPr lang="en-US" sz="3200" dirty="0">
                <a:sym typeface="Symbol" pitchFamily="18" charset="2"/>
              </a:rPr>
              <a:t> (must be fast)</a:t>
            </a:r>
          </a:p>
          <a:p>
            <a:pPr lvl="1"/>
            <a:r>
              <a:rPr lang="en-US" sz="3200" dirty="0">
                <a:sym typeface="Symbol" pitchFamily="18" charset="2"/>
              </a:rPr>
              <a:t>Long-term scheduler is invoked very infrequently (seconds, minutes)  (may be slow)</a:t>
            </a:r>
          </a:p>
          <a:p>
            <a:pPr lvl="1"/>
            <a:r>
              <a:rPr lang="en-US" sz="3200" dirty="0">
                <a:sym typeface="Symbol" pitchFamily="18" charset="2"/>
              </a:rPr>
              <a:t>The long-term scheduler controls the </a:t>
            </a:r>
            <a:r>
              <a:rPr lang="en-US" sz="3200" i="1" dirty="0">
                <a:sym typeface="Symbol" pitchFamily="18" charset="2"/>
              </a:rPr>
              <a:t>degree of </a:t>
            </a:r>
            <a:r>
              <a:rPr lang="en-US" sz="3200" i="1" dirty="0" smtClean="0">
                <a:sym typeface="Symbol" pitchFamily="18" charset="2"/>
              </a:rPr>
              <a:t>multiprogramming</a:t>
            </a:r>
            <a:endParaRPr lang="en-US" sz="3200" i="1" dirty="0">
              <a:sym typeface="Symbol" pitchFamily="18" charset="2"/>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3"/>
          <p:cNvSpPr>
            <a:spLocks noGrp="1" noChangeArrowheads="1"/>
          </p:cNvSpPr>
          <p:nvPr>
            <p:ph sz="quarter" idx="1"/>
          </p:nvPr>
        </p:nvSpPr>
        <p:spPr>
          <a:xfrm>
            <a:off x="659448" y="1197790"/>
            <a:ext cx="7721826" cy="4871357"/>
          </a:xfrm>
        </p:spPr>
        <p:txBody>
          <a:bodyPr>
            <a:normAutofit/>
          </a:bodyPr>
          <a:lstStyle/>
          <a:p>
            <a:endParaRPr lang="en-US" sz="3200" dirty="0" smtClean="0"/>
          </a:p>
          <a:p>
            <a:r>
              <a:rPr lang="en-US" dirty="0" smtClean="0"/>
              <a:t>Context Switch</a:t>
            </a:r>
          </a:p>
          <a:p>
            <a:pPr lvl="1"/>
            <a:r>
              <a:rPr lang="en-US" dirty="0" smtClean="0"/>
              <a:t>When CPU switches to another process, the system must save the state of the old process and load the saved state for the new process</a:t>
            </a:r>
          </a:p>
          <a:p>
            <a:pPr lvl="1"/>
            <a:r>
              <a:rPr lang="en-US" dirty="0" smtClean="0"/>
              <a:t>Context-switch time is overhead; the system does no useful work while switching</a:t>
            </a:r>
          </a:p>
          <a:p>
            <a:pPr>
              <a:buNone/>
            </a:pPr>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89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89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789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1"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dirty="0" smtClean="0"/>
              <a:t>Operations on Processes</a:t>
            </a:r>
            <a:endParaRPr lang="en-US" dirty="0"/>
          </a:p>
        </p:txBody>
      </p:sp>
      <p:sp>
        <p:nvSpPr>
          <p:cNvPr id="38915" name="Rectangle 3"/>
          <p:cNvSpPr>
            <a:spLocks noGrp="1" noChangeArrowheads="1"/>
          </p:cNvSpPr>
          <p:nvPr>
            <p:ph sz="quarter" idx="1"/>
          </p:nvPr>
        </p:nvSpPr>
        <p:spPr/>
        <p:txBody>
          <a:bodyPr>
            <a:normAutofit/>
          </a:bodyPr>
          <a:lstStyle/>
          <a:p>
            <a:r>
              <a:rPr lang="en-US" dirty="0" smtClean="0"/>
              <a:t>Process Creation</a:t>
            </a:r>
          </a:p>
          <a:p>
            <a:pPr lvl="1"/>
            <a:r>
              <a:rPr lang="en-US" dirty="0" smtClean="0"/>
              <a:t>Parent </a:t>
            </a:r>
            <a:r>
              <a:rPr lang="en-US" dirty="0"/>
              <a:t>process create children processes, which, in turn create other processes, forming a tree of processes</a:t>
            </a:r>
          </a:p>
          <a:p>
            <a:pPr lvl="1"/>
            <a:r>
              <a:rPr lang="en-US" dirty="0"/>
              <a:t>Resource sharing</a:t>
            </a:r>
          </a:p>
          <a:p>
            <a:pPr lvl="2"/>
            <a:r>
              <a:rPr lang="en-US" dirty="0"/>
              <a:t>Parent and children share all resources</a:t>
            </a:r>
          </a:p>
          <a:p>
            <a:pPr lvl="2"/>
            <a:r>
              <a:rPr lang="en-US" dirty="0"/>
              <a:t>Children share subset of parent’s resources</a:t>
            </a:r>
          </a:p>
          <a:p>
            <a:pPr lvl="2"/>
            <a:r>
              <a:rPr lang="en-US" dirty="0"/>
              <a:t>Parent and child share no resources</a:t>
            </a:r>
          </a:p>
          <a:p>
            <a:pPr lvl="1"/>
            <a:r>
              <a:rPr lang="en-US" dirty="0"/>
              <a:t>Execution</a:t>
            </a:r>
          </a:p>
          <a:p>
            <a:pPr lvl="2"/>
            <a:r>
              <a:rPr lang="en-US" dirty="0"/>
              <a:t>Parent and children execute concurrently</a:t>
            </a:r>
          </a:p>
          <a:p>
            <a:pPr lvl="2"/>
            <a:r>
              <a:rPr lang="en-US" dirty="0"/>
              <a:t>Parent waits until children terminate</a:t>
            </a:r>
          </a:p>
          <a:p>
            <a:pPr>
              <a:buFont typeface="Monotype Sorts" pitchFamily="2" charset="2"/>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9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89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891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891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891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891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891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891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891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3"/>
          <p:cNvSpPr>
            <a:spLocks noGrp="1" noChangeArrowheads="1"/>
          </p:cNvSpPr>
          <p:nvPr>
            <p:ph sz="quarter" idx="1"/>
          </p:nvPr>
        </p:nvSpPr>
        <p:spPr/>
        <p:txBody>
          <a:bodyPr/>
          <a:lstStyle/>
          <a:p>
            <a:r>
              <a:rPr lang="en-US" dirty="0" smtClean="0"/>
              <a:t>Process Creation (Cont.)</a:t>
            </a:r>
          </a:p>
          <a:p>
            <a:pPr lvl="1"/>
            <a:r>
              <a:rPr lang="en-US" dirty="0" smtClean="0"/>
              <a:t>Address </a:t>
            </a:r>
            <a:r>
              <a:rPr lang="en-US" dirty="0"/>
              <a:t>space</a:t>
            </a:r>
          </a:p>
          <a:p>
            <a:pPr lvl="2"/>
            <a:r>
              <a:rPr lang="en-US" dirty="0"/>
              <a:t>Child duplicate of parent</a:t>
            </a:r>
          </a:p>
          <a:p>
            <a:pPr lvl="2"/>
            <a:r>
              <a:rPr lang="en-US" dirty="0"/>
              <a:t>Child has a program loaded into it</a:t>
            </a:r>
          </a:p>
          <a:p>
            <a:pPr lvl="1"/>
            <a:r>
              <a:rPr lang="en-US" dirty="0"/>
              <a:t>UNIX examples</a:t>
            </a:r>
          </a:p>
          <a:p>
            <a:pPr lvl="2"/>
            <a:r>
              <a:rPr lang="en-US" b="1" dirty="0" smtClean="0"/>
              <a:t>fork</a:t>
            </a:r>
            <a:r>
              <a:rPr lang="en-US" dirty="0" smtClean="0"/>
              <a:t> </a:t>
            </a:r>
            <a:r>
              <a:rPr lang="en-US" dirty="0"/>
              <a:t>system call creates new process</a:t>
            </a:r>
          </a:p>
          <a:p>
            <a:pPr lvl="2"/>
            <a:r>
              <a:rPr lang="en-US" b="1" dirty="0"/>
              <a:t>exec</a:t>
            </a:r>
            <a:r>
              <a:rPr lang="en-US" dirty="0"/>
              <a:t> system call used after a </a:t>
            </a:r>
            <a:r>
              <a:rPr lang="en-US" b="1" dirty="0"/>
              <a:t>fork</a:t>
            </a:r>
            <a:r>
              <a:rPr lang="en-US" dirty="0"/>
              <a:t> to replace the process’ memory space with a new program</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a:lstStyle/>
          <a:p>
            <a:r>
              <a:rPr lang="en-US"/>
              <a:t>Process Creation</a:t>
            </a:r>
          </a:p>
        </p:txBody>
      </p:sp>
      <p:pic>
        <p:nvPicPr>
          <p:cNvPr id="134147" name="Picture 3"/>
          <p:cNvPicPr>
            <a:picLocks noChangeAspect="1" noChangeArrowheads="1"/>
          </p:cNvPicPr>
          <p:nvPr/>
        </p:nvPicPr>
        <p:blipFill>
          <a:blip r:embed="rId2" cstate="print"/>
          <a:srcRect l="383" t="33247" r="575" b="33249"/>
          <a:stretch>
            <a:fillRect/>
          </a:stretch>
        </p:blipFill>
        <p:spPr bwMode="auto">
          <a:xfrm>
            <a:off x="1346200" y="2095500"/>
            <a:ext cx="6557963" cy="1663700"/>
          </a:xfrm>
          <a:prstGeom prst="rect">
            <a:avLst/>
          </a:prstGeom>
          <a:noFill/>
          <a:ln w="38100" cmpd="dbl">
            <a:solidFill>
              <a:srgbClr val="CC6600"/>
            </a:solidFill>
            <a:miter lim="800000"/>
            <a:headEnd/>
            <a:tailEnd/>
          </a:ln>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a:t>Process Termination</a:t>
            </a:r>
          </a:p>
        </p:txBody>
      </p:sp>
      <p:sp>
        <p:nvSpPr>
          <p:cNvPr id="40963" name="Rectangle 3"/>
          <p:cNvSpPr>
            <a:spLocks noGrp="1" noChangeArrowheads="1"/>
          </p:cNvSpPr>
          <p:nvPr>
            <p:ph sz="quarter" idx="1"/>
          </p:nvPr>
        </p:nvSpPr>
        <p:spPr/>
        <p:txBody>
          <a:bodyPr>
            <a:normAutofit/>
          </a:bodyPr>
          <a:lstStyle/>
          <a:p>
            <a:r>
              <a:rPr lang="en-US"/>
              <a:t>Process executes last statement and asks the operating system to delete it (</a:t>
            </a:r>
            <a:r>
              <a:rPr lang="en-US" b="1"/>
              <a:t>exit</a:t>
            </a:r>
            <a:r>
              <a:rPr lang="en-US"/>
              <a:t>)</a:t>
            </a:r>
          </a:p>
          <a:p>
            <a:pPr lvl="1"/>
            <a:r>
              <a:rPr lang="en-US"/>
              <a:t>Output data from child to parent (via </a:t>
            </a:r>
            <a:r>
              <a:rPr lang="en-US" b="1"/>
              <a:t>wait</a:t>
            </a:r>
            <a:r>
              <a:rPr lang="en-US"/>
              <a:t>)</a:t>
            </a:r>
          </a:p>
          <a:p>
            <a:pPr lvl="1"/>
            <a:r>
              <a:rPr lang="en-US"/>
              <a:t>Process’ resources are deallocated by operating system</a:t>
            </a:r>
          </a:p>
          <a:p>
            <a:r>
              <a:rPr lang="en-US"/>
              <a:t>Parent may terminate execution of children processes (</a:t>
            </a:r>
            <a:r>
              <a:rPr lang="en-US" b="1"/>
              <a:t>abort</a:t>
            </a:r>
            <a:r>
              <a:rPr lang="en-US"/>
              <a:t>)</a:t>
            </a:r>
          </a:p>
          <a:p>
            <a:pPr lvl="1"/>
            <a:r>
              <a:rPr lang="en-US"/>
              <a:t>Child has exceeded allocated resources</a:t>
            </a:r>
          </a:p>
          <a:p>
            <a:pPr lvl="1"/>
            <a:r>
              <a:rPr lang="en-US"/>
              <a:t>Task assigned to child is no longer required</a:t>
            </a:r>
          </a:p>
          <a:p>
            <a:pPr lvl="1"/>
            <a:r>
              <a:rPr lang="en-US"/>
              <a:t>If parent is exiting</a:t>
            </a:r>
          </a:p>
          <a:p>
            <a:pPr lvl="2"/>
            <a:r>
              <a:rPr lang="en-US"/>
              <a:t>Some operating system do not allow child to continue if its parent terminates</a:t>
            </a:r>
          </a:p>
          <a:p>
            <a:pPr lvl="3"/>
            <a:r>
              <a:rPr lang="en-US"/>
              <a:t>All children terminated - </a:t>
            </a:r>
            <a:r>
              <a:rPr lang="en-US" i="1"/>
              <a:t>cascading termination</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Operating System Services </a:t>
            </a:r>
            <a:endParaRPr lang="en-US" dirty="0"/>
          </a:p>
        </p:txBody>
      </p:sp>
      <p:sp>
        <p:nvSpPr>
          <p:cNvPr id="2" name="Content Placeholder 1"/>
          <p:cNvSpPr>
            <a:spLocks noGrp="1"/>
          </p:cNvSpPr>
          <p:nvPr>
            <p:ph sz="quarter" idx="1"/>
          </p:nvPr>
        </p:nvSpPr>
        <p:spPr/>
        <p:txBody>
          <a:bodyPr/>
          <a:lstStyle/>
          <a:p>
            <a:r>
              <a:rPr lang="en-US" dirty="0" smtClean="0"/>
              <a:t>Create(</a:t>
            </a:r>
            <a:r>
              <a:rPr lang="en-US" dirty="0" err="1" smtClean="0"/>
              <a:t>pid,attr</a:t>
            </a:r>
            <a:r>
              <a:rPr lang="en-US" dirty="0" smtClean="0"/>
              <a:t>)</a:t>
            </a:r>
          </a:p>
          <a:p>
            <a:r>
              <a:rPr lang="en-US" dirty="0" smtClean="0"/>
              <a:t>Delete(</a:t>
            </a:r>
            <a:r>
              <a:rPr lang="en-US" dirty="0" err="1" smtClean="0"/>
              <a:t>pid</a:t>
            </a:r>
            <a:r>
              <a:rPr lang="en-US" dirty="0" smtClean="0"/>
              <a:t>)</a:t>
            </a:r>
          </a:p>
          <a:p>
            <a:r>
              <a:rPr lang="en-US" dirty="0" smtClean="0"/>
              <a:t>Abort(</a:t>
            </a:r>
            <a:r>
              <a:rPr lang="en-US" dirty="0" err="1" smtClean="0"/>
              <a:t>pid</a:t>
            </a:r>
            <a:r>
              <a:rPr lang="en-US" dirty="0" smtClean="0"/>
              <a:t>)</a:t>
            </a:r>
          </a:p>
          <a:p>
            <a:r>
              <a:rPr lang="en-US" dirty="0" smtClean="0"/>
              <a:t>Fork/Join</a:t>
            </a:r>
          </a:p>
          <a:p>
            <a:r>
              <a:rPr lang="en-US" dirty="0" smtClean="0"/>
              <a:t>Suspend(</a:t>
            </a:r>
            <a:r>
              <a:rPr lang="en-US" dirty="0" err="1" smtClean="0"/>
              <a:t>pid</a:t>
            </a:r>
            <a:r>
              <a:rPr lang="en-US" dirty="0" smtClean="0"/>
              <a:t>)</a:t>
            </a:r>
          </a:p>
          <a:p>
            <a:r>
              <a:rPr lang="en-US" dirty="0" smtClean="0"/>
              <a:t>Resume(</a:t>
            </a:r>
            <a:r>
              <a:rPr lang="en-US" dirty="0" err="1" smtClean="0"/>
              <a:t>pid</a:t>
            </a:r>
            <a:r>
              <a:rPr lang="en-US" dirty="0" smtClean="0"/>
              <a:t>)</a:t>
            </a:r>
          </a:p>
          <a:p>
            <a:r>
              <a:rPr lang="en-US" dirty="0" smtClean="0"/>
              <a:t>Delay(</a:t>
            </a:r>
            <a:r>
              <a:rPr lang="en-US" dirty="0" err="1" smtClean="0"/>
              <a:t>pid,time</a:t>
            </a:r>
            <a:r>
              <a:rPr lang="en-US" dirty="0" smtClean="0"/>
              <a:t>)</a:t>
            </a:r>
          </a:p>
          <a:p>
            <a:r>
              <a:rPr lang="en-US" dirty="0" err="1" smtClean="0"/>
              <a:t>Get_Attributes</a:t>
            </a:r>
            <a:r>
              <a:rPr lang="en-US" dirty="0" smtClean="0"/>
              <a:t>(</a:t>
            </a:r>
            <a:r>
              <a:rPr lang="en-US" dirty="0" err="1" smtClean="0"/>
              <a:t>pid,attrset</a:t>
            </a:r>
            <a:r>
              <a:rPr lang="en-US" dirty="0" smtClean="0"/>
              <a:t>)</a:t>
            </a:r>
          </a:p>
          <a:p>
            <a:r>
              <a:rPr lang="en-US" dirty="0" err="1" smtClean="0"/>
              <a:t>Change_Priority</a:t>
            </a:r>
            <a:r>
              <a:rPr lang="en-US" dirty="0" smtClean="0"/>
              <a:t>(</a:t>
            </a:r>
            <a:r>
              <a:rPr lang="en-US" dirty="0" err="1" smtClean="0"/>
              <a:t>pid</a:t>
            </a:r>
            <a:r>
              <a:rPr lang="en-US" dirty="0" smtClean="0"/>
              <a:t>, new priority)</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ctrTitle"/>
          </p:nvPr>
        </p:nvSpPr>
        <p:spPr/>
        <p:txBody>
          <a:bodyPr/>
          <a:lstStyle/>
          <a:p>
            <a:r>
              <a:rPr lang="en-US" smtClean="0"/>
              <a:t>CPU Scheduling</a:t>
            </a:r>
          </a:p>
        </p:txBody>
      </p:sp>
    </p:spTree>
    <p:extLst>
      <p:ext uri="{BB962C8B-B14F-4D97-AF65-F5344CB8AC3E}">
        <p14:creationId xmlns:p14="http://schemas.microsoft.com/office/powerpoint/2010/main" val="20702532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Process?</a:t>
            </a:r>
            <a:endParaRPr lang="en-IN" dirty="0"/>
          </a:p>
        </p:txBody>
      </p:sp>
      <p:sp>
        <p:nvSpPr>
          <p:cNvPr id="3" name="Content Placeholder 2"/>
          <p:cNvSpPr>
            <a:spLocks noGrp="1"/>
          </p:cNvSpPr>
          <p:nvPr>
            <p:ph idx="1"/>
          </p:nvPr>
        </p:nvSpPr>
        <p:spPr/>
        <p:txBody>
          <a:bodyPr/>
          <a:lstStyle/>
          <a:p>
            <a:r>
              <a:rPr lang="en-US" dirty="0" smtClean="0"/>
              <a:t>A process is the execution of a program that allows you to perform the appropriate actions specified in a program</a:t>
            </a:r>
            <a:br>
              <a:rPr lang="en-US" dirty="0" smtClean="0"/>
            </a:br>
            <a:endParaRPr lang="en-US" dirty="0" smtClean="0"/>
          </a:p>
          <a:p>
            <a:pPr lvl="1"/>
            <a:r>
              <a:rPr lang="en-US" dirty="0" smtClean="0"/>
              <a:t>The OS helps you to create, schedule, and terminates the processes which is used by CPU</a:t>
            </a:r>
          </a:p>
          <a:p>
            <a:r>
              <a:rPr lang="en-US" dirty="0" smtClean="0"/>
              <a:t>A process operations can be easily controlled with the help of PCB (Process Control Block)</a:t>
            </a:r>
          </a:p>
          <a:p>
            <a:r>
              <a:rPr lang="en-US" dirty="0"/>
              <a:t>C</a:t>
            </a:r>
            <a:r>
              <a:rPr lang="en-US" dirty="0" smtClean="0"/>
              <a:t>onsider it as the brain of the process, which contains all the crucial information related to processing like process id, priority, state, and contents</a:t>
            </a:r>
            <a:endParaRPr lang="en-IN" dirty="0"/>
          </a:p>
        </p:txBody>
      </p:sp>
    </p:spTree>
    <p:extLst>
      <p:ext uri="{BB962C8B-B14F-4D97-AF65-F5344CB8AC3E}">
        <p14:creationId xmlns:p14="http://schemas.microsoft.com/office/powerpoint/2010/main" val="10588791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smtClean="0"/>
              <a:t>Basic Concepts</a:t>
            </a:r>
          </a:p>
        </p:txBody>
      </p:sp>
      <p:sp>
        <p:nvSpPr>
          <p:cNvPr id="10243" name="Rectangle 3"/>
          <p:cNvSpPr>
            <a:spLocks noGrp="1" noChangeArrowheads="1"/>
          </p:cNvSpPr>
          <p:nvPr>
            <p:ph sz="quarter" idx="1"/>
          </p:nvPr>
        </p:nvSpPr>
        <p:spPr>
          <a:xfrm>
            <a:off x="900113" y="1947863"/>
            <a:ext cx="7351712" cy="3429000"/>
          </a:xfrm>
        </p:spPr>
        <p:txBody>
          <a:bodyPr/>
          <a:lstStyle/>
          <a:p>
            <a:r>
              <a:rPr lang="en-US" smtClean="0"/>
              <a:t>Maximum CPU utilization obtained with multiprogramming</a:t>
            </a:r>
          </a:p>
          <a:p>
            <a:r>
              <a:rPr lang="en-US" smtClean="0"/>
              <a:t>CPU–I/O Burst Cycle – Process execution consists of a </a:t>
            </a:r>
            <a:r>
              <a:rPr lang="en-US" i="1" smtClean="0"/>
              <a:t>cycle</a:t>
            </a:r>
            <a:r>
              <a:rPr lang="en-US" smtClean="0"/>
              <a:t> of CPU execution and I/O wait</a:t>
            </a:r>
          </a:p>
          <a:p>
            <a:pPr lvl="1"/>
            <a:r>
              <a:rPr lang="en-US" smtClean="0"/>
              <a:t>CPU burst distributionFor I/O bound process: very short CPU bursts</a:t>
            </a:r>
          </a:p>
          <a:p>
            <a:pPr lvl="1"/>
            <a:r>
              <a:rPr lang="en-US" smtClean="0"/>
              <a:t>For CPU bound process: few very long CPU bursts</a:t>
            </a:r>
          </a:p>
          <a:p>
            <a:endParaRPr lang="en-US" smtClean="0"/>
          </a:p>
        </p:txBody>
      </p:sp>
    </p:spTree>
    <p:extLst>
      <p:ext uri="{BB962C8B-B14F-4D97-AF65-F5344CB8AC3E}">
        <p14:creationId xmlns:p14="http://schemas.microsoft.com/office/powerpoint/2010/main" val="10682820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904875" y="376238"/>
            <a:ext cx="7924800" cy="457200"/>
          </a:xfrm>
        </p:spPr>
        <p:txBody>
          <a:bodyPr>
            <a:normAutofit fontScale="90000"/>
          </a:bodyPr>
          <a:lstStyle/>
          <a:p>
            <a:pPr fontAlgn="auto">
              <a:spcAft>
                <a:spcPts val="0"/>
              </a:spcAft>
              <a:defRPr/>
            </a:pPr>
            <a:r>
              <a:rPr lang="en-US" sz="2800"/>
              <a:t>Alternating Sequence of CPU And I/O Bursts</a:t>
            </a:r>
          </a:p>
        </p:txBody>
      </p:sp>
      <p:pic>
        <p:nvPicPr>
          <p:cNvPr id="11267" name="Picture 6"/>
          <p:cNvPicPr>
            <a:picLocks noChangeAspect="1" noChangeArrowheads="1"/>
          </p:cNvPicPr>
          <p:nvPr/>
        </p:nvPicPr>
        <p:blipFill>
          <a:blip r:embed="rId2"/>
          <a:srcRect l="30032" t="789" r="30032" b="1576"/>
          <a:stretch>
            <a:fillRect/>
          </a:stretch>
        </p:blipFill>
        <p:spPr bwMode="auto">
          <a:xfrm>
            <a:off x="3200400" y="1468438"/>
            <a:ext cx="2543175" cy="4662487"/>
          </a:xfrm>
          <a:prstGeom prst="rect">
            <a:avLst/>
          </a:prstGeom>
          <a:noFill/>
          <a:ln w="38100" cmpd="dbl">
            <a:solidFill>
              <a:srgbClr val="CC6600"/>
            </a:solidFill>
            <a:miter lim="800000"/>
            <a:headEnd/>
            <a:tailEnd/>
          </a:ln>
        </p:spPr>
      </p:pic>
    </p:spTree>
    <p:extLst>
      <p:ext uri="{BB962C8B-B14F-4D97-AF65-F5344CB8AC3E}">
        <p14:creationId xmlns:p14="http://schemas.microsoft.com/office/powerpoint/2010/main" val="26715643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smtClean="0"/>
              <a:t>Histogram of CPU-burst Times</a:t>
            </a:r>
          </a:p>
        </p:txBody>
      </p:sp>
      <p:pic>
        <p:nvPicPr>
          <p:cNvPr id="12291" name="Picture 7"/>
          <p:cNvPicPr>
            <a:picLocks noChangeAspect="1" noChangeArrowheads="1"/>
          </p:cNvPicPr>
          <p:nvPr/>
        </p:nvPicPr>
        <p:blipFill>
          <a:blip r:embed="rId2"/>
          <a:srcRect l="626" t="6123" r="418" b="6123"/>
          <a:stretch>
            <a:fillRect/>
          </a:stretch>
        </p:blipFill>
        <p:spPr bwMode="auto">
          <a:xfrm>
            <a:off x="1654175" y="1812925"/>
            <a:ext cx="5702300" cy="3792538"/>
          </a:xfrm>
          <a:prstGeom prst="rect">
            <a:avLst/>
          </a:prstGeom>
          <a:noFill/>
          <a:ln w="38100" cmpd="dbl">
            <a:solidFill>
              <a:srgbClr val="CC6600"/>
            </a:solidFill>
            <a:miter lim="800000"/>
            <a:headEnd/>
            <a:tailEnd/>
          </a:ln>
        </p:spPr>
      </p:pic>
    </p:spTree>
    <p:extLst>
      <p:ext uri="{BB962C8B-B14F-4D97-AF65-F5344CB8AC3E}">
        <p14:creationId xmlns:p14="http://schemas.microsoft.com/office/powerpoint/2010/main" val="16838219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smtClean="0"/>
              <a:t>CPU Scheduler</a:t>
            </a:r>
          </a:p>
        </p:txBody>
      </p:sp>
      <p:sp>
        <p:nvSpPr>
          <p:cNvPr id="13315" name="Rectangle 3"/>
          <p:cNvSpPr>
            <a:spLocks noGrp="1" noChangeArrowheads="1"/>
          </p:cNvSpPr>
          <p:nvPr>
            <p:ph sz="quarter" idx="1"/>
          </p:nvPr>
        </p:nvSpPr>
        <p:spPr>
          <a:xfrm>
            <a:off x="457200" y="1219200"/>
            <a:ext cx="8229600" cy="4937125"/>
          </a:xfrm>
        </p:spPr>
        <p:txBody>
          <a:bodyPr/>
          <a:lstStyle/>
          <a:p>
            <a:r>
              <a:rPr lang="en-US" smtClean="0"/>
              <a:t>Selects from among the processes in memory that are ready to execute, and allocates the CPU to one of them</a:t>
            </a:r>
          </a:p>
          <a:p>
            <a:r>
              <a:rPr lang="en-US" smtClean="0"/>
              <a:t>CPU scheduling decisions may take place when a process:</a:t>
            </a:r>
          </a:p>
          <a:p>
            <a:pPr lvl="1">
              <a:buFont typeface="Monotype Sorts" pitchFamily="2" charset="2"/>
              <a:buNone/>
            </a:pPr>
            <a:r>
              <a:rPr lang="en-US" smtClean="0">
                <a:solidFill>
                  <a:srgbClr val="CC6600"/>
                </a:solidFill>
              </a:rPr>
              <a:t>1.	</a:t>
            </a:r>
            <a:r>
              <a:rPr lang="en-US" smtClean="0"/>
              <a:t>Switches from running to waiting state</a:t>
            </a:r>
          </a:p>
          <a:p>
            <a:pPr lvl="1">
              <a:buFont typeface="Monotype Sorts" pitchFamily="2" charset="2"/>
              <a:buNone/>
            </a:pPr>
            <a:r>
              <a:rPr lang="en-US" smtClean="0">
                <a:solidFill>
                  <a:srgbClr val="CC6600"/>
                </a:solidFill>
              </a:rPr>
              <a:t>2.</a:t>
            </a:r>
            <a:r>
              <a:rPr lang="en-US" smtClean="0"/>
              <a:t>	Switches from running to ready state</a:t>
            </a:r>
          </a:p>
          <a:p>
            <a:pPr lvl="1">
              <a:buFont typeface="Monotype Sorts" pitchFamily="2" charset="2"/>
              <a:buNone/>
            </a:pPr>
            <a:r>
              <a:rPr lang="en-US" smtClean="0">
                <a:solidFill>
                  <a:srgbClr val="CC6600"/>
                </a:solidFill>
              </a:rPr>
              <a:t>3.</a:t>
            </a:r>
            <a:r>
              <a:rPr lang="en-US" smtClean="0"/>
              <a:t>	Switches from waiting to ready</a:t>
            </a:r>
          </a:p>
          <a:p>
            <a:pPr lvl="1">
              <a:buFont typeface="Monotype Sorts" pitchFamily="2" charset="2"/>
              <a:buNone/>
            </a:pPr>
            <a:r>
              <a:rPr lang="en-US" smtClean="0">
                <a:solidFill>
                  <a:srgbClr val="CC6600"/>
                </a:solidFill>
              </a:rPr>
              <a:t>4.</a:t>
            </a:r>
            <a:r>
              <a:rPr lang="en-US" smtClean="0"/>
              <a:t>	Terminates</a:t>
            </a:r>
          </a:p>
          <a:p>
            <a:r>
              <a:rPr lang="en-US" smtClean="0"/>
              <a:t>Scheduling under 1 and 4 is </a:t>
            </a:r>
            <a:r>
              <a:rPr lang="en-US" i="1" smtClean="0"/>
              <a:t>nonpreemptive</a:t>
            </a:r>
            <a:endParaRPr lang="en-US" smtClean="0"/>
          </a:p>
          <a:p>
            <a:r>
              <a:rPr lang="en-US" smtClean="0"/>
              <a:t>All other scheduling is </a:t>
            </a:r>
            <a:r>
              <a:rPr lang="en-US" i="1" smtClean="0"/>
              <a:t>preemptive</a:t>
            </a:r>
            <a:endParaRPr lang="en-US" smtClean="0"/>
          </a:p>
        </p:txBody>
      </p:sp>
    </p:spTree>
    <p:extLst>
      <p:ext uri="{BB962C8B-B14F-4D97-AF65-F5344CB8AC3E}">
        <p14:creationId xmlns:p14="http://schemas.microsoft.com/office/powerpoint/2010/main" val="21481757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smtClean="0"/>
              <a:t>Dispatcher</a:t>
            </a:r>
          </a:p>
        </p:txBody>
      </p:sp>
      <p:sp>
        <p:nvSpPr>
          <p:cNvPr id="14339" name="Rectangle 3"/>
          <p:cNvSpPr>
            <a:spLocks noGrp="1" noChangeArrowheads="1"/>
          </p:cNvSpPr>
          <p:nvPr>
            <p:ph sz="quarter" idx="1"/>
          </p:nvPr>
        </p:nvSpPr>
        <p:spPr>
          <a:xfrm>
            <a:off x="827088" y="1382713"/>
            <a:ext cx="7351712" cy="4483100"/>
          </a:xfrm>
        </p:spPr>
        <p:txBody>
          <a:bodyPr/>
          <a:lstStyle/>
          <a:p>
            <a:r>
              <a:rPr lang="en-US" smtClean="0"/>
              <a:t>Dispatcher module gives control of the CPU to the process selected by the short-term scheduler; this involves:</a:t>
            </a:r>
          </a:p>
          <a:p>
            <a:pPr lvl="1"/>
            <a:r>
              <a:rPr lang="en-US" smtClean="0"/>
              <a:t>switching context</a:t>
            </a:r>
          </a:p>
          <a:p>
            <a:pPr lvl="1"/>
            <a:r>
              <a:rPr lang="en-US" smtClean="0"/>
              <a:t>switching to user mode</a:t>
            </a:r>
          </a:p>
          <a:p>
            <a:pPr lvl="1"/>
            <a:r>
              <a:rPr lang="en-US" smtClean="0"/>
              <a:t>jumping to the proper location in the user program to restart that program</a:t>
            </a:r>
          </a:p>
          <a:p>
            <a:r>
              <a:rPr lang="en-US" i="1" smtClean="0"/>
              <a:t>Dispatch latency</a:t>
            </a:r>
            <a:r>
              <a:rPr lang="en-US" smtClean="0"/>
              <a:t> – time it takes for the dispatcher to stop one process and start another running</a:t>
            </a:r>
          </a:p>
        </p:txBody>
      </p:sp>
    </p:spTree>
    <p:extLst>
      <p:ext uri="{BB962C8B-B14F-4D97-AF65-F5344CB8AC3E}">
        <p14:creationId xmlns:p14="http://schemas.microsoft.com/office/powerpoint/2010/main" val="23567407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smtClean="0"/>
              <a:t>Scheduling Criteria</a:t>
            </a:r>
          </a:p>
        </p:txBody>
      </p:sp>
      <p:sp>
        <p:nvSpPr>
          <p:cNvPr id="34819" name="Rectangle 3"/>
          <p:cNvSpPr>
            <a:spLocks noGrp="1" noChangeArrowheads="1"/>
          </p:cNvSpPr>
          <p:nvPr>
            <p:ph sz="quarter" idx="1"/>
          </p:nvPr>
        </p:nvSpPr>
        <p:spPr>
          <a:xfrm>
            <a:off x="841375" y="1874838"/>
            <a:ext cx="6584950" cy="3783012"/>
          </a:xfrm>
        </p:spPr>
        <p:txBody>
          <a:bodyPr>
            <a:normAutofit fontScale="85000" lnSpcReduction="10000"/>
          </a:bodyPr>
          <a:lstStyle/>
          <a:p>
            <a:pPr marL="274320" indent="-274320" fontAlgn="auto">
              <a:spcBef>
                <a:spcPts val="580"/>
              </a:spcBef>
              <a:spcAft>
                <a:spcPts val="0"/>
              </a:spcAft>
              <a:buFont typeface="Wingdings 2"/>
              <a:buChar char=""/>
              <a:defRPr/>
            </a:pPr>
            <a:r>
              <a:rPr lang="en-US" dirty="0"/>
              <a:t>CPU utilization – keep the CPU as busy as possible</a:t>
            </a:r>
          </a:p>
          <a:p>
            <a:pPr marL="274320" indent="-274320" fontAlgn="auto">
              <a:spcBef>
                <a:spcPts val="580"/>
              </a:spcBef>
              <a:spcAft>
                <a:spcPts val="0"/>
              </a:spcAft>
              <a:buFont typeface="Wingdings 2"/>
              <a:buChar char=""/>
              <a:defRPr/>
            </a:pPr>
            <a:r>
              <a:rPr lang="en-US" dirty="0"/>
              <a:t>Throughput – # of processes that complete their execution per time unit</a:t>
            </a:r>
          </a:p>
          <a:p>
            <a:pPr marL="274320" indent="-274320" fontAlgn="auto">
              <a:spcBef>
                <a:spcPts val="580"/>
              </a:spcBef>
              <a:spcAft>
                <a:spcPts val="0"/>
              </a:spcAft>
              <a:buFont typeface="Wingdings 2"/>
              <a:buChar char=""/>
              <a:defRPr/>
            </a:pPr>
            <a:r>
              <a:rPr lang="en-US" dirty="0"/>
              <a:t>Turnaround time – amount of time to execute a particular process</a:t>
            </a:r>
          </a:p>
          <a:p>
            <a:pPr marL="274320" indent="-274320" fontAlgn="auto">
              <a:spcBef>
                <a:spcPts val="580"/>
              </a:spcBef>
              <a:spcAft>
                <a:spcPts val="0"/>
              </a:spcAft>
              <a:buFont typeface="Wingdings 2"/>
              <a:buChar char=""/>
              <a:defRPr/>
            </a:pPr>
            <a:r>
              <a:rPr lang="en-US" dirty="0"/>
              <a:t>Waiting time – amount of time a process has been waiting in the ready queue</a:t>
            </a:r>
          </a:p>
          <a:p>
            <a:pPr marL="274320" indent="-274320" fontAlgn="auto">
              <a:spcBef>
                <a:spcPts val="580"/>
              </a:spcBef>
              <a:spcAft>
                <a:spcPts val="0"/>
              </a:spcAft>
              <a:buFont typeface="Wingdings 2"/>
              <a:buChar char=""/>
              <a:defRPr/>
            </a:pPr>
            <a:r>
              <a:rPr lang="en-US" dirty="0"/>
              <a:t>Response time – amount of time it takes from when a request was submitted until the first response is produced, </a:t>
            </a:r>
            <a:r>
              <a:rPr lang="en-US" b="1" dirty="0"/>
              <a:t>not</a:t>
            </a:r>
            <a:r>
              <a:rPr lang="en-US" dirty="0"/>
              <a:t> output  (for time-sharing environment)</a:t>
            </a:r>
          </a:p>
        </p:txBody>
      </p:sp>
    </p:spTree>
    <p:extLst>
      <p:ext uri="{BB962C8B-B14F-4D97-AF65-F5344CB8AC3E}">
        <p14:creationId xmlns:p14="http://schemas.microsoft.com/office/powerpoint/2010/main" val="11580052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smtClean="0"/>
              <a:t>Optimization Criteria</a:t>
            </a:r>
          </a:p>
        </p:txBody>
      </p:sp>
      <p:sp>
        <p:nvSpPr>
          <p:cNvPr id="16387" name="Rectangle 3"/>
          <p:cNvSpPr>
            <a:spLocks noGrp="1" noChangeArrowheads="1"/>
          </p:cNvSpPr>
          <p:nvPr>
            <p:ph sz="quarter" idx="1"/>
          </p:nvPr>
        </p:nvSpPr>
        <p:spPr>
          <a:xfrm>
            <a:off x="827088" y="1439863"/>
            <a:ext cx="7351712" cy="4483100"/>
          </a:xfrm>
        </p:spPr>
        <p:txBody>
          <a:bodyPr/>
          <a:lstStyle/>
          <a:p>
            <a:r>
              <a:rPr lang="en-US" smtClean="0"/>
              <a:t>Max CPU utilization</a:t>
            </a:r>
          </a:p>
          <a:p>
            <a:r>
              <a:rPr lang="en-US" smtClean="0"/>
              <a:t>Max throughput</a:t>
            </a:r>
          </a:p>
          <a:p>
            <a:r>
              <a:rPr lang="en-US" smtClean="0"/>
              <a:t>Min turnaround time </a:t>
            </a:r>
          </a:p>
          <a:p>
            <a:r>
              <a:rPr lang="en-US" smtClean="0"/>
              <a:t>Min waiting time </a:t>
            </a:r>
          </a:p>
          <a:p>
            <a:r>
              <a:rPr lang="en-US" smtClean="0"/>
              <a:t>Min response time</a:t>
            </a:r>
          </a:p>
        </p:txBody>
      </p:sp>
    </p:spTree>
    <p:extLst>
      <p:ext uri="{BB962C8B-B14F-4D97-AF65-F5344CB8AC3E}">
        <p14:creationId xmlns:p14="http://schemas.microsoft.com/office/powerpoint/2010/main" val="26903418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smtClean="0"/>
              <a:t>Scheduling Algorithms</a:t>
            </a:r>
          </a:p>
        </p:txBody>
      </p:sp>
    </p:spTree>
    <p:extLst>
      <p:ext uri="{BB962C8B-B14F-4D97-AF65-F5344CB8AC3E}">
        <p14:creationId xmlns:p14="http://schemas.microsoft.com/office/powerpoint/2010/main" val="12568370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smtClean="0"/>
              <a:t>First Come First Serve (FCFS)</a:t>
            </a:r>
          </a:p>
        </p:txBody>
      </p:sp>
      <p:sp>
        <p:nvSpPr>
          <p:cNvPr id="18435" name="Content Placeholder 2"/>
          <p:cNvSpPr>
            <a:spLocks noGrp="1"/>
          </p:cNvSpPr>
          <p:nvPr>
            <p:ph sz="quarter" idx="1"/>
          </p:nvPr>
        </p:nvSpPr>
        <p:spPr>
          <a:xfrm>
            <a:off x="457200" y="1219200"/>
            <a:ext cx="8229600" cy="4937125"/>
          </a:xfrm>
        </p:spPr>
        <p:txBody>
          <a:bodyPr/>
          <a:lstStyle/>
          <a:p>
            <a:r>
              <a:rPr lang="en-US" smtClean="0"/>
              <a:t>The process that requests the CPU is allocated the CPU first.</a:t>
            </a:r>
          </a:p>
          <a:p>
            <a:r>
              <a:rPr lang="en-US" smtClean="0"/>
              <a:t>Easy implementation</a:t>
            </a:r>
          </a:p>
          <a:p>
            <a:r>
              <a:rPr lang="en-US" smtClean="0"/>
              <a:t>Using FIFO Queue</a:t>
            </a:r>
          </a:p>
          <a:p>
            <a:endParaRPr lang="en-US" smtClean="0"/>
          </a:p>
        </p:txBody>
      </p:sp>
    </p:spTree>
    <p:extLst>
      <p:ext uri="{BB962C8B-B14F-4D97-AF65-F5344CB8AC3E}">
        <p14:creationId xmlns:p14="http://schemas.microsoft.com/office/powerpoint/2010/main" val="36513306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654050" y="355600"/>
            <a:ext cx="8340725" cy="457200"/>
          </a:xfrm>
        </p:spPr>
        <p:txBody>
          <a:bodyPr>
            <a:normAutofit fontScale="90000"/>
          </a:bodyPr>
          <a:lstStyle/>
          <a:p>
            <a:pPr fontAlgn="auto">
              <a:spcAft>
                <a:spcPts val="0"/>
              </a:spcAft>
              <a:defRPr/>
            </a:pPr>
            <a:r>
              <a:rPr lang="en-US" sz="2800"/>
              <a:t>First-Come, First-Served (FCFS) Scheduling</a:t>
            </a:r>
          </a:p>
        </p:txBody>
      </p:sp>
      <p:sp>
        <p:nvSpPr>
          <p:cNvPr id="36867" name="Rectangle 3"/>
          <p:cNvSpPr>
            <a:spLocks noGrp="1" noChangeArrowheads="1"/>
          </p:cNvSpPr>
          <p:nvPr>
            <p:ph sz="quarter" idx="1"/>
          </p:nvPr>
        </p:nvSpPr>
        <p:spPr>
          <a:xfrm>
            <a:off x="757238" y="1390650"/>
            <a:ext cx="7566025" cy="4114800"/>
          </a:xfrm>
        </p:spPr>
        <p:txBody>
          <a:bodyPr>
            <a:normAutofit fontScale="92500" lnSpcReduction="10000"/>
          </a:bodyPr>
          <a:lstStyle/>
          <a:p>
            <a:pPr marL="274320" indent="-274320" fontAlgn="auto">
              <a:lnSpc>
                <a:spcPct val="90000"/>
              </a:lnSpc>
              <a:spcBef>
                <a:spcPts val="580"/>
              </a:spcBef>
              <a:spcAft>
                <a:spcPts val="0"/>
              </a:spcAft>
              <a:buFont typeface="Monotype Sorts" pitchFamily="2" charset="2"/>
              <a:buNone/>
              <a:tabLst>
                <a:tab pos="3032125" algn="ctr"/>
                <a:tab pos="4635500" algn="ctr"/>
              </a:tabLst>
              <a:defRPr/>
            </a:pPr>
            <a:r>
              <a:rPr lang="en-US" sz="1600"/>
              <a:t>		</a:t>
            </a:r>
            <a:r>
              <a:rPr lang="en-US" u="sng"/>
              <a:t>Process</a:t>
            </a:r>
            <a:r>
              <a:rPr lang="en-US"/>
              <a:t>	</a:t>
            </a:r>
            <a:r>
              <a:rPr lang="en-US" u="sng"/>
              <a:t>Burst Time	</a:t>
            </a:r>
          </a:p>
          <a:p>
            <a:pPr marL="274320" indent="-274320" fontAlgn="auto">
              <a:lnSpc>
                <a:spcPct val="90000"/>
              </a:lnSpc>
              <a:spcBef>
                <a:spcPts val="580"/>
              </a:spcBef>
              <a:spcAft>
                <a:spcPts val="0"/>
              </a:spcAft>
              <a:buFont typeface="Monotype Sorts" pitchFamily="2" charset="2"/>
              <a:buNone/>
              <a:tabLst>
                <a:tab pos="3032125" algn="ctr"/>
                <a:tab pos="4635500" algn="ctr"/>
              </a:tabLst>
              <a:defRPr/>
            </a:pPr>
            <a:r>
              <a:rPr lang="en-US"/>
              <a:t>		</a:t>
            </a:r>
            <a:r>
              <a:rPr lang="en-US" i="1"/>
              <a:t>P</a:t>
            </a:r>
            <a:r>
              <a:rPr lang="en-US" i="1" baseline="-25000"/>
              <a:t>1</a:t>
            </a:r>
            <a:r>
              <a:rPr lang="en-US"/>
              <a:t>	24</a:t>
            </a:r>
          </a:p>
          <a:p>
            <a:pPr marL="274320" indent="-274320" fontAlgn="auto">
              <a:lnSpc>
                <a:spcPct val="90000"/>
              </a:lnSpc>
              <a:spcBef>
                <a:spcPts val="580"/>
              </a:spcBef>
              <a:spcAft>
                <a:spcPts val="0"/>
              </a:spcAft>
              <a:buFont typeface="Monotype Sorts" pitchFamily="2" charset="2"/>
              <a:buNone/>
              <a:tabLst>
                <a:tab pos="3032125" algn="ctr"/>
                <a:tab pos="4635500" algn="ctr"/>
              </a:tabLst>
              <a:defRPr/>
            </a:pPr>
            <a:r>
              <a:rPr lang="en-US"/>
              <a:t>		 </a:t>
            </a:r>
            <a:r>
              <a:rPr lang="en-US" i="1"/>
              <a:t>P</a:t>
            </a:r>
            <a:r>
              <a:rPr lang="en-US" i="1" baseline="-25000"/>
              <a:t>2</a:t>
            </a:r>
            <a:r>
              <a:rPr lang="en-US"/>
              <a:t> 	3</a:t>
            </a:r>
          </a:p>
          <a:p>
            <a:pPr marL="274320" indent="-274320" fontAlgn="auto">
              <a:lnSpc>
                <a:spcPct val="90000"/>
              </a:lnSpc>
              <a:spcBef>
                <a:spcPts val="580"/>
              </a:spcBef>
              <a:spcAft>
                <a:spcPts val="0"/>
              </a:spcAft>
              <a:buFont typeface="Monotype Sorts" pitchFamily="2" charset="2"/>
              <a:buNone/>
              <a:tabLst>
                <a:tab pos="3032125" algn="ctr"/>
                <a:tab pos="4635500" algn="ctr"/>
              </a:tabLst>
              <a:defRPr/>
            </a:pPr>
            <a:r>
              <a:rPr lang="en-US"/>
              <a:t>		 </a:t>
            </a:r>
            <a:r>
              <a:rPr lang="en-US" i="1"/>
              <a:t>P</a:t>
            </a:r>
            <a:r>
              <a:rPr lang="en-US" i="1" baseline="-25000"/>
              <a:t>3	 </a:t>
            </a:r>
            <a:r>
              <a:rPr lang="en-US"/>
              <a:t>3</a:t>
            </a:r>
            <a:r>
              <a:rPr lang="en-US" i="1" baseline="-25000"/>
              <a:t> </a:t>
            </a:r>
          </a:p>
          <a:p>
            <a:pPr marL="274320" indent="-274320" fontAlgn="auto">
              <a:lnSpc>
                <a:spcPct val="90000"/>
              </a:lnSpc>
              <a:spcBef>
                <a:spcPts val="580"/>
              </a:spcBef>
              <a:spcAft>
                <a:spcPts val="0"/>
              </a:spcAft>
              <a:buFont typeface="Wingdings 2"/>
              <a:buChar char=""/>
              <a:tabLst>
                <a:tab pos="3032125" algn="ctr"/>
                <a:tab pos="4635500" algn="ctr"/>
              </a:tabLst>
              <a:defRPr/>
            </a:pPr>
            <a:r>
              <a:rPr lang="en-US"/>
              <a:t>Suppose that the processes arrive in the order: </a:t>
            </a:r>
            <a:r>
              <a:rPr lang="en-US" i="1"/>
              <a:t>P</a:t>
            </a:r>
            <a:r>
              <a:rPr lang="en-US" i="1" baseline="-25000"/>
              <a:t>1</a:t>
            </a:r>
            <a:r>
              <a:rPr lang="en-US"/>
              <a:t> , </a:t>
            </a:r>
            <a:r>
              <a:rPr lang="en-US" i="1"/>
              <a:t>P</a:t>
            </a:r>
            <a:r>
              <a:rPr lang="en-US" i="1" baseline="-25000"/>
              <a:t>2</a:t>
            </a:r>
            <a:r>
              <a:rPr lang="en-US"/>
              <a:t> , </a:t>
            </a:r>
            <a:r>
              <a:rPr lang="en-US" i="1"/>
              <a:t>P</a:t>
            </a:r>
            <a:r>
              <a:rPr lang="en-US" i="1" baseline="-25000"/>
              <a:t>3  </a:t>
            </a:r>
            <a:br>
              <a:rPr lang="en-US" i="1" baseline="-25000"/>
            </a:br>
            <a:r>
              <a:rPr lang="en-US"/>
              <a:t>The Gantt Chart for the schedule is:</a:t>
            </a:r>
            <a:br>
              <a:rPr lang="en-US"/>
            </a:br>
            <a:r>
              <a:rPr lang="en-US" sz="1600"/>
              <a:t/>
            </a:r>
            <a:br>
              <a:rPr lang="en-US" sz="1600"/>
            </a:br>
            <a:r>
              <a:rPr lang="en-US" sz="1600"/>
              <a:t/>
            </a:r>
            <a:br>
              <a:rPr lang="en-US" sz="1600"/>
            </a:br>
            <a:r>
              <a:rPr lang="en-US" sz="1600"/>
              <a:t/>
            </a:r>
            <a:br>
              <a:rPr lang="en-US" sz="1600"/>
            </a:br>
            <a:r>
              <a:rPr lang="en-US" sz="1600"/>
              <a:t/>
            </a:r>
            <a:br>
              <a:rPr lang="en-US" sz="1600"/>
            </a:br>
            <a:endParaRPr lang="en-US" sz="1600"/>
          </a:p>
          <a:p>
            <a:pPr marL="274320" indent="-274320" fontAlgn="auto">
              <a:lnSpc>
                <a:spcPct val="90000"/>
              </a:lnSpc>
              <a:spcBef>
                <a:spcPts val="580"/>
              </a:spcBef>
              <a:spcAft>
                <a:spcPts val="0"/>
              </a:spcAft>
              <a:buFont typeface="Monotype Sorts" pitchFamily="2" charset="2"/>
              <a:buNone/>
              <a:tabLst>
                <a:tab pos="3032125" algn="ctr"/>
                <a:tab pos="4635500" algn="ctr"/>
              </a:tabLst>
              <a:defRPr/>
            </a:pPr>
            <a:endParaRPr lang="en-US" sz="1600"/>
          </a:p>
          <a:p>
            <a:pPr marL="274320" indent="-274320" fontAlgn="auto">
              <a:lnSpc>
                <a:spcPct val="90000"/>
              </a:lnSpc>
              <a:spcBef>
                <a:spcPts val="580"/>
              </a:spcBef>
              <a:spcAft>
                <a:spcPts val="0"/>
              </a:spcAft>
              <a:buFont typeface="Wingdings 2"/>
              <a:buChar char=""/>
              <a:tabLst>
                <a:tab pos="3032125" algn="ctr"/>
                <a:tab pos="4635500" algn="ctr"/>
              </a:tabLst>
              <a:defRPr/>
            </a:pPr>
            <a:r>
              <a:rPr lang="en-US"/>
              <a:t>Waiting time for </a:t>
            </a:r>
            <a:r>
              <a:rPr lang="en-US" i="1"/>
              <a:t>P</a:t>
            </a:r>
            <a:r>
              <a:rPr lang="en-US" i="1" baseline="-25000"/>
              <a:t>1</a:t>
            </a:r>
            <a:r>
              <a:rPr lang="en-US"/>
              <a:t>  = 0; </a:t>
            </a:r>
            <a:r>
              <a:rPr lang="en-US" i="1"/>
              <a:t>P</a:t>
            </a:r>
            <a:r>
              <a:rPr lang="en-US" i="1" baseline="-25000"/>
              <a:t>2</a:t>
            </a:r>
            <a:r>
              <a:rPr lang="en-US"/>
              <a:t>  = 24; </a:t>
            </a:r>
            <a:r>
              <a:rPr lang="en-US" i="1"/>
              <a:t>P</a:t>
            </a:r>
            <a:r>
              <a:rPr lang="en-US" i="1" baseline="-25000"/>
              <a:t>3 </a:t>
            </a:r>
            <a:r>
              <a:rPr lang="en-US"/>
              <a:t>= 27</a:t>
            </a:r>
          </a:p>
          <a:p>
            <a:pPr marL="274320" indent="-274320" fontAlgn="auto">
              <a:lnSpc>
                <a:spcPct val="90000"/>
              </a:lnSpc>
              <a:spcBef>
                <a:spcPts val="580"/>
              </a:spcBef>
              <a:spcAft>
                <a:spcPts val="0"/>
              </a:spcAft>
              <a:buFont typeface="Wingdings 2"/>
              <a:buChar char=""/>
              <a:tabLst>
                <a:tab pos="3032125" algn="ctr"/>
                <a:tab pos="4635500" algn="ctr"/>
              </a:tabLst>
              <a:defRPr/>
            </a:pPr>
            <a:r>
              <a:rPr lang="en-US"/>
              <a:t>Average waiting time:  (0 + 24 + 27)/3 = 17</a:t>
            </a:r>
          </a:p>
        </p:txBody>
      </p:sp>
      <p:grpSp>
        <p:nvGrpSpPr>
          <p:cNvPr id="19460" name="Group 18"/>
          <p:cNvGrpSpPr>
            <a:grpSpLocks/>
          </p:cNvGrpSpPr>
          <p:nvPr/>
        </p:nvGrpSpPr>
        <p:grpSpPr bwMode="auto">
          <a:xfrm>
            <a:off x="1684338" y="3578225"/>
            <a:ext cx="5556250" cy="1128713"/>
            <a:chOff x="856" y="2688"/>
            <a:chExt cx="3500" cy="711"/>
          </a:xfrm>
        </p:grpSpPr>
        <p:sp>
          <p:nvSpPr>
            <p:cNvPr id="19461" name="Rectangle 4"/>
            <p:cNvSpPr>
              <a:spLocks noChangeArrowheads="1"/>
            </p:cNvSpPr>
            <p:nvPr/>
          </p:nvSpPr>
          <p:spPr bwMode="auto">
            <a:xfrm>
              <a:off x="960" y="2688"/>
              <a:ext cx="3312" cy="384"/>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19462" name="Text Box 5"/>
            <p:cNvSpPr txBox="1">
              <a:spLocks noChangeArrowheads="1"/>
            </p:cNvSpPr>
            <p:nvPr/>
          </p:nvSpPr>
          <p:spPr bwMode="auto">
            <a:xfrm>
              <a:off x="1776" y="2736"/>
              <a:ext cx="265" cy="231"/>
            </a:xfrm>
            <a:prstGeom prst="rect">
              <a:avLst/>
            </a:prstGeom>
            <a:noFill/>
            <a:ln w="9525">
              <a:noFill/>
              <a:miter lim="800000"/>
              <a:headEnd/>
              <a:tailEnd/>
            </a:ln>
          </p:spPr>
          <p:txBody>
            <a:bodyPr wrap="none" anchor="ctr">
              <a:spAutoFit/>
            </a:bodyPr>
            <a:lstStyle/>
            <a:p>
              <a:pPr algn="ctr">
                <a:spcBef>
                  <a:spcPct val="50000"/>
                </a:spcBef>
              </a:pPr>
              <a:r>
                <a:rPr lang="en-US"/>
                <a:t>P</a:t>
              </a:r>
              <a:r>
                <a:rPr lang="en-US" baseline="-25000"/>
                <a:t>1</a:t>
              </a:r>
              <a:endParaRPr lang="en-US"/>
            </a:p>
          </p:txBody>
        </p:sp>
        <p:sp>
          <p:nvSpPr>
            <p:cNvPr id="19463" name="Text Box 6"/>
            <p:cNvSpPr txBox="1">
              <a:spLocks noChangeArrowheads="1"/>
            </p:cNvSpPr>
            <p:nvPr/>
          </p:nvSpPr>
          <p:spPr bwMode="auto">
            <a:xfrm>
              <a:off x="3264" y="2736"/>
              <a:ext cx="265" cy="231"/>
            </a:xfrm>
            <a:prstGeom prst="rect">
              <a:avLst/>
            </a:prstGeom>
            <a:noFill/>
            <a:ln w="9525">
              <a:noFill/>
              <a:miter lim="800000"/>
              <a:headEnd/>
              <a:tailEnd/>
            </a:ln>
          </p:spPr>
          <p:txBody>
            <a:bodyPr wrap="none" anchor="ctr">
              <a:spAutoFit/>
            </a:bodyPr>
            <a:lstStyle/>
            <a:p>
              <a:pPr algn="ctr">
                <a:spcBef>
                  <a:spcPct val="50000"/>
                </a:spcBef>
              </a:pPr>
              <a:r>
                <a:rPr lang="en-US"/>
                <a:t>P</a:t>
              </a:r>
              <a:r>
                <a:rPr lang="en-US" baseline="-25000"/>
                <a:t>2</a:t>
              </a:r>
              <a:endParaRPr lang="en-US"/>
            </a:p>
          </p:txBody>
        </p:sp>
        <p:sp>
          <p:nvSpPr>
            <p:cNvPr id="19464" name="Text Box 7"/>
            <p:cNvSpPr txBox="1">
              <a:spLocks noChangeArrowheads="1"/>
            </p:cNvSpPr>
            <p:nvPr/>
          </p:nvSpPr>
          <p:spPr bwMode="auto">
            <a:xfrm>
              <a:off x="3840" y="2736"/>
              <a:ext cx="265" cy="231"/>
            </a:xfrm>
            <a:prstGeom prst="rect">
              <a:avLst/>
            </a:prstGeom>
            <a:noFill/>
            <a:ln w="9525">
              <a:noFill/>
              <a:miter lim="800000"/>
              <a:headEnd/>
              <a:tailEnd/>
            </a:ln>
          </p:spPr>
          <p:txBody>
            <a:bodyPr wrap="none" anchor="ctr">
              <a:spAutoFit/>
            </a:bodyPr>
            <a:lstStyle/>
            <a:p>
              <a:pPr algn="ctr">
                <a:spcBef>
                  <a:spcPct val="50000"/>
                </a:spcBef>
              </a:pPr>
              <a:r>
                <a:rPr lang="en-US"/>
                <a:t>P</a:t>
              </a:r>
              <a:r>
                <a:rPr lang="en-US" baseline="-25000"/>
                <a:t>3</a:t>
              </a:r>
              <a:endParaRPr lang="en-US"/>
            </a:p>
          </p:txBody>
        </p:sp>
        <p:sp>
          <p:nvSpPr>
            <p:cNvPr id="19465" name="Line 8"/>
            <p:cNvSpPr>
              <a:spLocks noChangeShapeType="1"/>
            </p:cNvSpPr>
            <p:nvPr/>
          </p:nvSpPr>
          <p:spPr bwMode="auto">
            <a:xfrm>
              <a:off x="960" y="3072"/>
              <a:ext cx="0" cy="144"/>
            </a:xfrm>
            <a:prstGeom prst="line">
              <a:avLst/>
            </a:prstGeom>
            <a:noFill/>
            <a:ln w="9525">
              <a:solidFill>
                <a:schemeClr val="tx1"/>
              </a:solidFill>
              <a:round/>
              <a:headEnd/>
              <a:tailEnd/>
            </a:ln>
          </p:spPr>
          <p:txBody>
            <a:bodyPr wrap="none" anchor="ctr"/>
            <a:lstStyle/>
            <a:p>
              <a:endParaRPr lang="en-IN"/>
            </a:p>
          </p:txBody>
        </p:sp>
        <p:sp>
          <p:nvSpPr>
            <p:cNvPr id="19466" name="Line 9"/>
            <p:cNvSpPr>
              <a:spLocks noChangeShapeType="1"/>
            </p:cNvSpPr>
            <p:nvPr/>
          </p:nvSpPr>
          <p:spPr bwMode="auto">
            <a:xfrm>
              <a:off x="4272" y="3072"/>
              <a:ext cx="0" cy="144"/>
            </a:xfrm>
            <a:prstGeom prst="line">
              <a:avLst/>
            </a:prstGeom>
            <a:noFill/>
            <a:ln w="9525">
              <a:solidFill>
                <a:schemeClr val="tx1"/>
              </a:solidFill>
              <a:round/>
              <a:headEnd/>
              <a:tailEnd/>
            </a:ln>
          </p:spPr>
          <p:txBody>
            <a:bodyPr wrap="none" anchor="ctr"/>
            <a:lstStyle/>
            <a:p>
              <a:endParaRPr lang="en-IN"/>
            </a:p>
          </p:txBody>
        </p:sp>
        <p:sp>
          <p:nvSpPr>
            <p:cNvPr id="19467" name="Line 10"/>
            <p:cNvSpPr>
              <a:spLocks noChangeShapeType="1"/>
            </p:cNvSpPr>
            <p:nvPr/>
          </p:nvSpPr>
          <p:spPr bwMode="auto">
            <a:xfrm>
              <a:off x="3072" y="2688"/>
              <a:ext cx="0" cy="384"/>
            </a:xfrm>
            <a:prstGeom prst="line">
              <a:avLst/>
            </a:prstGeom>
            <a:noFill/>
            <a:ln w="9525">
              <a:solidFill>
                <a:schemeClr val="tx1"/>
              </a:solidFill>
              <a:round/>
              <a:headEnd/>
              <a:tailEnd/>
            </a:ln>
          </p:spPr>
          <p:txBody>
            <a:bodyPr wrap="none" anchor="ctr"/>
            <a:lstStyle/>
            <a:p>
              <a:endParaRPr lang="en-IN"/>
            </a:p>
          </p:txBody>
        </p:sp>
        <p:sp>
          <p:nvSpPr>
            <p:cNvPr id="19468" name="Line 11"/>
            <p:cNvSpPr>
              <a:spLocks noChangeShapeType="1"/>
            </p:cNvSpPr>
            <p:nvPr/>
          </p:nvSpPr>
          <p:spPr bwMode="auto">
            <a:xfrm>
              <a:off x="3648" y="2688"/>
              <a:ext cx="0" cy="384"/>
            </a:xfrm>
            <a:prstGeom prst="line">
              <a:avLst/>
            </a:prstGeom>
            <a:noFill/>
            <a:ln w="9525">
              <a:solidFill>
                <a:schemeClr val="tx1"/>
              </a:solidFill>
              <a:round/>
              <a:headEnd/>
              <a:tailEnd/>
            </a:ln>
          </p:spPr>
          <p:txBody>
            <a:bodyPr wrap="none" anchor="ctr"/>
            <a:lstStyle/>
            <a:p>
              <a:endParaRPr lang="en-IN"/>
            </a:p>
          </p:txBody>
        </p:sp>
        <p:sp>
          <p:nvSpPr>
            <p:cNvPr id="19469" name="Line 12"/>
            <p:cNvSpPr>
              <a:spLocks noChangeShapeType="1"/>
            </p:cNvSpPr>
            <p:nvPr/>
          </p:nvSpPr>
          <p:spPr bwMode="auto">
            <a:xfrm>
              <a:off x="3072" y="3072"/>
              <a:ext cx="0" cy="144"/>
            </a:xfrm>
            <a:prstGeom prst="line">
              <a:avLst/>
            </a:prstGeom>
            <a:noFill/>
            <a:ln w="9525">
              <a:solidFill>
                <a:schemeClr val="tx1"/>
              </a:solidFill>
              <a:round/>
              <a:headEnd/>
              <a:tailEnd/>
            </a:ln>
          </p:spPr>
          <p:txBody>
            <a:bodyPr wrap="none" anchor="ctr"/>
            <a:lstStyle/>
            <a:p>
              <a:endParaRPr lang="en-IN"/>
            </a:p>
          </p:txBody>
        </p:sp>
        <p:sp>
          <p:nvSpPr>
            <p:cNvPr id="19470" name="Line 13"/>
            <p:cNvSpPr>
              <a:spLocks noChangeShapeType="1"/>
            </p:cNvSpPr>
            <p:nvPr/>
          </p:nvSpPr>
          <p:spPr bwMode="auto">
            <a:xfrm>
              <a:off x="3648" y="3072"/>
              <a:ext cx="0" cy="144"/>
            </a:xfrm>
            <a:prstGeom prst="line">
              <a:avLst/>
            </a:prstGeom>
            <a:noFill/>
            <a:ln w="9525">
              <a:solidFill>
                <a:schemeClr val="tx1"/>
              </a:solidFill>
              <a:round/>
              <a:headEnd/>
              <a:tailEnd/>
            </a:ln>
          </p:spPr>
          <p:txBody>
            <a:bodyPr wrap="none" anchor="ctr"/>
            <a:lstStyle/>
            <a:p>
              <a:endParaRPr lang="en-IN"/>
            </a:p>
          </p:txBody>
        </p:sp>
        <p:sp>
          <p:nvSpPr>
            <p:cNvPr id="19471" name="Text Box 14"/>
            <p:cNvSpPr txBox="1">
              <a:spLocks noChangeArrowheads="1"/>
            </p:cNvSpPr>
            <p:nvPr/>
          </p:nvSpPr>
          <p:spPr bwMode="auto">
            <a:xfrm>
              <a:off x="2928" y="3168"/>
              <a:ext cx="276" cy="231"/>
            </a:xfrm>
            <a:prstGeom prst="rect">
              <a:avLst/>
            </a:prstGeom>
            <a:noFill/>
            <a:ln w="9525">
              <a:noFill/>
              <a:miter lim="800000"/>
              <a:headEnd/>
              <a:tailEnd/>
            </a:ln>
          </p:spPr>
          <p:txBody>
            <a:bodyPr wrap="none" anchor="ctr">
              <a:spAutoFit/>
            </a:bodyPr>
            <a:lstStyle/>
            <a:p>
              <a:pPr algn="ctr">
                <a:spcBef>
                  <a:spcPct val="50000"/>
                </a:spcBef>
              </a:pPr>
              <a:r>
                <a:rPr lang="en-US"/>
                <a:t>24</a:t>
              </a:r>
            </a:p>
          </p:txBody>
        </p:sp>
        <p:sp>
          <p:nvSpPr>
            <p:cNvPr id="19472" name="Text Box 15"/>
            <p:cNvSpPr txBox="1">
              <a:spLocks noChangeArrowheads="1"/>
            </p:cNvSpPr>
            <p:nvPr/>
          </p:nvSpPr>
          <p:spPr bwMode="auto">
            <a:xfrm>
              <a:off x="3504" y="3168"/>
              <a:ext cx="276" cy="231"/>
            </a:xfrm>
            <a:prstGeom prst="rect">
              <a:avLst/>
            </a:prstGeom>
            <a:noFill/>
            <a:ln w="9525">
              <a:noFill/>
              <a:miter lim="800000"/>
              <a:headEnd/>
              <a:tailEnd/>
            </a:ln>
          </p:spPr>
          <p:txBody>
            <a:bodyPr wrap="none" anchor="ctr">
              <a:spAutoFit/>
            </a:bodyPr>
            <a:lstStyle/>
            <a:p>
              <a:pPr algn="ctr">
                <a:spcBef>
                  <a:spcPct val="50000"/>
                </a:spcBef>
              </a:pPr>
              <a:r>
                <a:rPr lang="en-US"/>
                <a:t>27</a:t>
              </a:r>
            </a:p>
          </p:txBody>
        </p:sp>
        <p:sp>
          <p:nvSpPr>
            <p:cNvPr id="19473" name="Text Box 16"/>
            <p:cNvSpPr txBox="1">
              <a:spLocks noChangeArrowheads="1"/>
            </p:cNvSpPr>
            <p:nvPr/>
          </p:nvSpPr>
          <p:spPr bwMode="auto">
            <a:xfrm>
              <a:off x="4080" y="3168"/>
              <a:ext cx="276" cy="231"/>
            </a:xfrm>
            <a:prstGeom prst="rect">
              <a:avLst/>
            </a:prstGeom>
            <a:noFill/>
            <a:ln w="9525">
              <a:noFill/>
              <a:miter lim="800000"/>
              <a:headEnd/>
              <a:tailEnd/>
            </a:ln>
          </p:spPr>
          <p:txBody>
            <a:bodyPr wrap="none" anchor="ctr">
              <a:spAutoFit/>
            </a:bodyPr>
            <a:lstStyle/>
            <a:p>
              <a:pPr algn="ctr">
                <a:spcBef>
                  <a:spcPct val="50000"/>
                </a:spcBef>
              </a:pPr>
              <a:r>
                <a:rPr lang="en-US"/>
                <a:t>30</a:t>
              </a:r>
            </a:p>
          </p:txBody>
        </p:sp>
        <p:sp>
          <p:nvSpPr>
            <p:cNvPr id="19474" name="Text Box 17"/>
            <p:cNvSpPr txBox="1">
              <a:spLocks noChangeArrowheads="1"/>
            </p:cNvSpPr>
            <p:nvPr/>
          </p:nvSpPr>
          <p:spPr bwMode="auto">
            <a:xfrm>
              <a:off x="856" y="3168"/>
              <a:ext cx="196" cy="231"/>
            </a:xfrm>
            <a:prstGeom prst="rect">
              <a:avLst/>
            </a:prstGeom>
            <a:noFill/>
            <a:ln w="9525">
              <a:noFill/>
              <a:miter lim="800000"/>
              <a:headEnd/>
              <a:tailEnd/>
            </a:ln>
          </p:spPr>
          <p:txBody>
            <a:bodyPr wrap="none" anchor="ctr">
              <a:spAutoFit/>
            </a:bodyPr>
            <a:lstStyle/>
            <a:p>
              <a:pPr algn="ctr">
                <a:spcBef>
                  <a:spcPct val="50000"/>
                </a:spcBef>
              </a:pPr>
              <a:r>
                <a:rPr lang="en-US"/>
                <a:t>0</a:t>
              </a:r>
            </a:p>
          </p:txBody>
        </p:sp>
      </p:grpSp>
    </p:spTree>
    <p:extLst>
      <p:ext uri="{BB962C8B-B14F-4D97-AF65-F5344CB8AC3E}">
        <p14:creationId xmlns:p14="http://schemas.microsoft.com/office/powerpoint/2010/main" val="32501720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Vs Program</a:t>
            </a:r>
            <a:endParaRPr lang="en-US" dirty="0"/>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2190750" y="1239837"/>
            <a:ext cx="4762500" cy="4895850"/>
          </a:xfrm>
        </p:spPr>
      </p:pic>
    </p:spTree>
    <p:extLst>
      <p:ext uri="{BB962C8B-B14F-4D97-AF65-F5344CB8AC3E}">
        <p14:creationId xmlns:p14="http://schemas.microsoft.com/office/powerpoint/2010/main" val="279333890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smtClean="0"/>
              <a:t>FCFS Scheduling (Cont.)</a:t>
            </a:r>
          </a:p>
        </p:txBody>
      </p:sp>
      <p:sp>
        <p:nvSpPr>
          <p:cNvPr id="37891" name="Rectangle 3"/>
          <p:cNvSpPr>
            <a:spLocks noGrp="1" noChangeArrowheads="1"/>
          </p:cNvSpPr>
          <p:nvPr>
            <p:ph sz="quarter" idx="1"/>
          </p:nvPr>
        </p:nvSpPr>
        <p:spPr>
          <a:xfrm>
            <a:off x="457200" y="1219200"/>
            <a:ext cx="8229600" cy="4937125"/>
          </a:xfrm>
        </p:spPr>
        <p:txBody>
          <a:bodyPr>
            <a:normAutofit lnSpcReduction="10000"/>
          </a:bodyPr>
          <a:lstStyle/>
          <a:p>
            <a:pPr marL="274320" indent="-274320" fontAlgn="auto">
              <a:spcBef>
                <a:spcPts val="580"/>
              </a:spcBef>
              <a:spcAft>
                <a:spcPts val="0"/>
              </a:spcAft>
              <a:buFont typeface="Monotype Sorts" pitchFamily="2" charset="2"/>
              <a:buNone/>
              <a:tabLst>
                <a:tab pos="3651250" algn="ctr"/>
              </a:tabLst>
              <a:defRPr/>
            </a:pPr>
            <a:r>
              <a:rPr lang="en-US"/>
              <a:t>Suppose that the processes arrive in the order</a:t>
            </a:r>
          </a:p>
          <a:p>
            <a:pPr marL="274320" indent="-274320" fontAlgn="auto">
              <a:spcBef>
                <a:spcPts val="580"/>
              </a:spcBef>
              <a:spcAft>
                <a:spcPts val="0"/>
              </a:spcAft>
              <a:buFont typeface="Monotype Sorts" pitchFamily="2" charset="2"/>
              <a:buNone/>
              <a:tabLst>
                <a:tab pos="3651250" algn="ctr"/>
              </a:tabLst>
              <a:defRPr/>
            </a:pPr>
            <a:r>
              <a:rPr lang="en-US"/>
              <a:t>		 </a:t>
            </a:r>
            <a:r>
              <a:rPr lang="en-US" i="1"/>
              <a:t>P</a:t>
            </a:r>
            <a:r>
              <a:rPr lang="en-US" i="1" baseline="-25000"/>
              <a:t>2</a:t>
            </a:r>
            <a:r>
              <a:rPr lang="en-US"/>
              <a:t> , </a:t>
            </a:r>
            <a:r>
              <a:rPr lang="en-US" i="1"/>
              <a:t>P</a:t>
            </a:r>
            <a:r>
              <a:rPr lang="en-US" i="1" baseline="-25000"/>
              <a:t>3</a:t>
            </a:r>
            <a:r>
              <a:rPr lang="en-US"/>
              <a:t> , </a:t>
            </a:r>
            <a:r>
              <a:rPr lang="en-US" i="1"/>
              <a:t>P</a:t>
            </a:r>
            <a:r>
              <a:rPr lang="en-US" i="1" baseline="-25000"/>
              <a:t>1</a:t>
            </a:r>
            <a:r>
              <a:rPr lang="en-US"/>
              <a:t> </a:t>
            </a:r>
          </a:p>
          <a:p>
            <a:pPr marL="274320" indent="-274320" fontAlgn="auto">
              <a:spcBef>
                <a:spcPts val="580"/>
              </a:spcBef>
              <a:spcAft>
                <a:spcPts val="0"/>
              </a:spcAft>
              <a:buFont typeface="Wingdings 2"/>
              <a:buChar char=""/>
              <a:tabLst>
                <a:tab pos="3651250" algn="ctr"/>
              </a:tabLst>
              <a:defRPr/>
            </a:pPr>
            <a:r>
              <a:rPr lang="en-US"/>
              <a:t>The Gantt chart for the schedule is:</a:t>
            </a:r>
            <a:br>
              <a:rPr lang="en-US"/>
            </a:br>
            <a:endParaRPr lang="en-US"/>
          </a:p>
          <a:p>
            <a:pPr marL="274320" indent="-274320" fontAlgn="auto">
              <a:spcBef>
                <a:spcPts val="580"/>
              </a:spcBef>
              <a:spcAft>
                <a:spcPts val="0"/>
              </a:spcAft>
              <a:buFont typeface="Wingdings 2"/>
              <a:buChar char=""/>
              <a:tabLst>
                <a:tab pos="3651250" algn="ctr"/>
              </a:tabLst>
              <a:defRPr/>
            </a:pPr>
            <a:endParaRPr lang="en-US"/>
          </a:p>
          <a:p>
            <a:pPr marL="274320" indent="-274320" fontAlgn="auto">
              <a:spcBef>
                <a:spcPts val="580"/>
              </a:spcBef>
              <a:spcAft>
                <a:spcPts val="0"/>
              </a:spcAft>
              <a:buFont typeface="Wingdings 2"/>
              <a:buChar char=""/>
              <a:tabLst>
                <a:tab pos="3651250" algn="ctr"/>
              </a:tabLst>
              <a:defRPr/>
            </a:pPr>
            <a:endParaRPr lang="en-US"/>
          </a:p>
          <a:p>
            <a:pPr marL="274320" indent="-274320" fontAlgn="auto">
              <a:spcBef>
                <a:spcPts val="580"/>
              </a:spcBef>
              <a:spcAft>
                <a:spcPts val="0"/>
              </a:spcAft>
              <a:buFont typeface="Wingdings 2"/>
              <a:buChar char=""/>
              <a:tabLst>
                <a:tab pos="3651250" algn="ctr"/>
              </a:tabLst>
              <a:defRPr/>
            </a:pPr>
            <a:endParaRPr lang="en-US"/>
          </a:p>
          <a:p>
            <a:pPr marL="274320" indent="-274320" fontAlgn="auto">
              <a:spcBef>
                <a:spcPts val="580"/>
              </a:spcBef>
              <a:spcAft>
                <a:spcPts val="0"/>
              </a:spcAft>
              <a:buFont typeface="Wingdings 2"/>
              <a:buChar char=""/>
              <a:tabLst>
                <a:tab pos="3651250" algn="ctr"/>
              </a:tabLst>
              <a:defRPr/>
            </a:pPr>
            <a:r>
              <a:rPr lang="en-US"/>
              <a:t>Waiting time for </a:t>
            </a:r>
            <a:r>
              <a:rPr lang="en-US" i="1"/>
              <a:t>P</a:t>
            </a:r>
            <a:r>
              <a:rPr lang="en-US" i="1" baseline="-25000"/>
              <a:t>1 </a:t>
            </a:r>
            <a:r>
              <a:rPr lang="en-US" i="1"/>
              <a:t>=</a:t>
            </a:r>
            <a:r>
              <a:rPr lang="en-US"/>
              <a:t> 6</a:t>
            </a:r>
            <a:r>
              <a:rPr lang="en-US" i="1"/>
              <a:t>;</a:t>
            </a:r>
            <a:r>
              <a:rPr lang="en-US" i="1" baseline="-25000"/>
              <a:t> </a:t>
            </a:r>
            <a:r>
              <a:rPr lang="en-US" i="1"/>
              <a:t>P</a:t>
            </a:r>
            <a:r>
              <a:rPr lang="en-US" i="1" baseline="-25000"/>
              <a:t>2</a:t>
            </a:r>
            <a:r>
              <a:rPr lang="en-US"/>
              <a:t> = 0</a:t>
            </a:r>
            <a:r>
              <a:rPr lang="en-US" i="1" baseline="-25000"/>
              <a:t>; </a:t>
            </a:r>
            <a:r>
              <a:rPr lang="en-US" i="1"/>
              <a:t>P</a:t>
            </a:r>
            <a:r>
              <a:rPr lang="en-US" i="1" baseline="-25000"/>
              <a:t>3 </a:t>
            </a:r>
            <a:r>
              <a:rPr lang="en-US" i="1"/>
              <a:t>= </a:t>
            </a:r>
            <a:r>
              <a:rPr lang="en-US"/>
              <a:t>3</a:t>
            </a:r>
            <a:endParaRPr lang="en-US" i="1"/>
          </a:p>
          <a:p>
            <a:pPr marL="274320" indent="-274320" fontAlgn="auto">
              <a:spcBef>
                <a:spcPts val="580"/>
              </a:spcBef>
              <a:spcAft>
                <a:spcPts val="0"/>
              </a:spcAft>
              <a:buFont typeface="Wingdings 2"/>
              <a:buChar char=""/>
              <a:tabLst>
                <a:tab pos="3651250" algn="ctr"/>
              </a:tabLst>
              <a:defRPr/>
            </a:pPr>
            <a:r>
              <a:rPr lang="en-US"/>
              <a:t>Average waiting time:   (6 + 0 + 3)/3 = 3</a:t>
            </a:r>
          </a:p>
          <a:p>
            <a:pPr marL="274320" indent="-274320" fontAlgn="auto">
              <a:spcBef>
                <a:spcPts val="580"/>
              </a:spcBef>
              <a:spcAft>
                <a:spcPts val="0"/>
              </a:spcAft>
              <a:buFont typeface="Wingdings 2"/>
              <a:buChar char=""/>
              <a:tabLst>
                <a:tab pos="3651250" algn="ctr"/>
              </a:tabLst>
              <a:defRPr/>
            </a:pPr>
            <a:r>
              <a:rPr lang="en-US"/>
              <a:t>Much better than previous case</a:t>
            </a:r>
          </a:p>
          <a:p>
            <a:pPr marL="274320" indent="-274320" fontAlgn="auto">
              <a:spcBef>
                <a:spcPts val="580"/>
              </a:spcBef>
              <a:spcAft>
                <a:spcPts val="0"/>
              </a:spcAft>
              <a:buFont typeface="Wingdings 2"/>
              <a:buChar char=""/>
              <a:tabLst>
                <a:tab pos="3651250" algn="ctr"/>
              </a:tabLst>
              <a:defRPr/>
            </a:pPr>
            <a:r>
              <a:rPr lang="en-US" i="1"/>
              <a:t>Convoy effect</a:t>
            </a:r>
            <a:r>
              <a:rPr lang="en-US"/>
              <a:t> short process behind long process</a:t>
            </a:r>
          </a:p>
        </p:txBody>
      </p:sp>
      <p:grpSp>
        <p:nvGrpSpPr>
          <p:cNvPr id="20484" name="Group 20"/>
          <p:cNvGrpSpPr>
            <a:grpSpLocks/>
          </p:cNvGrpSpPr>
          <p:nvPr/>
        </p:nvGrpSpPr>
        <p:grpSpPr bwMode="auto">
          <a:xfrm>
            <a:off x="1889125" y="2605088"/>
            <a:ext cx="5575300" cy="1128712"/>
            <a:chOff x="852" y="1650"/>
            <a:chExt cx="3512" cy="711"/>
          </a:xfrm>
        </p:grpSpPr>
        <p:sp>
          <p:nvSpPr>
            <p:cNvPr id="20485" name="Rectangle 6"/>
            <p:cNvSpPr>
              <a:spLocks noChangeArrowheads="1"/>
            </p:cNvSpPr>
            <p:nvPr/>
          </p:nvSpPr>
          <p:spPr bwMode="auto">
            <a:xfrm flipH="1">
              <a:off x="948" y="1650"/>
              <a:ext cx="3312" cy="384"/>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20486" name="Text Box 7"/>
            <p:cNvSpPr txBox="1">
              <a:spLocks noChangeArrowheads="1"/>
            </p:cNvSpPr>
            <p:nvPr/>
          </p:nvSpPr>
          <p:spPr bwMode="auto">
            <a:xfrm flipH="1">
              <a:off x="3179" y="1698"/>
              <a:ext cx="265" cy="231"/>
            </a:xfrm>
            <a:prstGeom prst="rect">
              <a:avLst/>
            </a:prstGeom>
            <a:noFill/>
            <a:ln w="9525">
              <a:noFill/>
              <a:miter lim="800000"/>
              <a:headEnd/>
              <a:tailEnd/>
            </a:ln>
          </p:spPr>
          <p:txBody>
            <a:bodyPr wrap="none" anchor="ctr">
              <a:spAutoFit/>
            </a:bodyPr>
            <a:lstStyle/>
            <a:p>
              <a:pPr algn="ctr">
                <a:spcBef>
                  <a:spcPct val="50000"/>
                </a:spcBef>
              </a:pPr>
              <a:r>
                <a:rPr lang="en-US"/>
                <a:t>P</a:t>
              </a:r>
              <a:r>
                <a:rPr lang="en-US" baseline="-25000"/>
                <a:t>1</a:t>
              </a:r>
              <a:endParaRPr lang="en-US"/>
            </a:p>
          </p:txBody>
        </p:sp>
        <p:sp>
          <p:nvSpPr>
            <p:cNvPr id="20487" name="Text Box 8"/>
            <p:cNvSpPr txBox="1">
              <a:spLocks noChangeArrowheads="1"/>
            </p:cNvSpPr>
            <p:nvPr/>
          </p:nvSpPr>
          <p:spPr bwMode="auto">
            <a:xfrm flipH="1">
              <a:off x="1691" y="1698"/>
              <a:ext cx="265" cy="231"/>
            </a:xfrm>
            <a:prstGeom prst="rect">
              <a:avLst/>
            </a:prstGeom>
            <a:noFill/>
            <a:ln w="9525">
              <a:noFill/>
              <a:miter lim="800000"/>
              <a:headEnd/>
              <a:tailEnd/>
            </a:ln>
          </p:spPr>
          <p:txBody>
            <a:bodyPr wrap="none" anchor="ctr">
              <a:spAutoFit/>
            </a:bodyPr>
            <a:lstStyle/>
            <a:p>
              <a:pPr algn="ctr">
                <a:spcBef>
                  <a:spcPct val="50000"/>
                </a:spcBef>
              </a:pPr>
              <a:r>
                <a:rPr lang="en-US"/>
                <a:t>P</a:t>
              </a:r>
              <a:r>
                <a:rPr lang="en-US" baseline="-25000"/>
                <a:t>3</a:t>
              </a:r>
              <a:endParaRPr lang="en-US"/>
            </a:p>
          </p:txBody>
        </p:sp>
        <p:sp>
          <p:nvSpPr>
            <p:cNvPr id="20488" name="Text Box 9"/>
            <p:cNvSpPr txBox="1">
              <a:spLocks noChangeArrowheads="1"/>
            </p:cNvSpPr>
            <p:nvPr/>
          </p:nvSpPr>
          <p:spPr bwMode="auto">
            <a:xfrm flipH="1">
              <a:off x="1115" y="1698"/>
              <a:ext cx="265" cy="231"/>
            </a:xfrm>
            <a:prstGeom prst="rect">
              <a:avLst/>
            </a:prstGeom>
            <a:noFill/>
            <a:ln w="9525">
              <a:noFill/>
              <a:miter lim="800000"/>
              <a:headEnd/>
              <a:tailEnd/>
            </a:ln>
          </p:spPr>
          <p:txBody>
            <a:bodyPr wrap="none" anchor="ctr">
              <a:spAutoFit/>
            </a:bodyPr>
            <a:lstStyle/>
            <a:p>
              <a:pPr algn="ctr">
                <a:spcBef>
                  <a:spcPct val="50000"/>
                </a:spcBef>
              </a:pPr>
              <a:r>
                <a:rPr lang="en-US"/>
                <a:t>P</a:t>
              </a:r>
              <a:r>
                <a:rPr lang="en-US" baseline="-25000"/>
                <a:t>2</a:t>
              </a:r>
              <a:endParaRPr lang="en-US"/>
            </a:p>
          </p:txBody>
        </p:sp>
        <p:sp>
          <p:nvSpPr>
            <p:cNvPr id="20489" name="Line 10"/>
            <p:cNvSpPr>
              <a:spLocks noChangeShapeType="1"/>
            </p:cNvSpPr>
            <p:nvPr/>
          </p:nvSpPr>
          <p:spPr bwMode="auto">
            <a:xfrm flipH="1">
              <a:off x="4260" y="2034"/>
              <a:ext cx="0" cy="144"/>
            </a:xfrm>
            <a:prstGeom prst="line">
              <a:avLst/>
            </a:prstGeom>
            <a:noFill/>
            <a:ln w="9525">
              <a:solidFill>
                <a:schemeClr val="tx1"/>
              </a:solidFill>
              <a:round/>
              <a:headEnd/>
              <a:tailEnd/>
            </a:ln>
          </p:spPr>
          <p:txBody>
            <a:bodyPr wrap="none" anchor="ctr"/>
            <a:lstStyle/>
            <a:p>
              <a:endParaRPr lang="en-IN"/>
            </a:p>
          </p:txBody>
        </p:sp>
        <p:sp>
          <p:nvSpPr>
            <p:cNvPr id="20490" name="Line 11"/>
            <p:cNvSpPr>
              <a:spLocks noChangeShapeType="1"/>
            </p:cNvSpPr>
            <p:nvPr/>
          </p:nvSpPr>
          <p:spPr bwMode="auto">
            <a:xfrm flipH="1">
              <a:off x="948" y="2034"/>
              <a:ext cx="0" cy="144"/>
            </a:xfrm>
            <a:prstGeom prst="line">
              <a:avLst/>
            </a:prstGeom>
            <a:noFill/>
            <a:ln w="9525">
              <a:solidFill>
                <a:schemeClr val="tx1"/>
              </a:solidFill>
              <a:round/>
              <a:headEnd/>
              <a:tailEnd/>
            </a:ln>
          </p:spPr>
          <p:txBody>
            <a:bodyPr wrap="none" anchor="ctr"/>
            <a:lstStyle/>
            <a:p>
              <a:endParaRPr lang="en-IN"/>
            </a:p>
          </p:txBody>
        </p:sp>
        <p:sp>
          <p:nvSpPr>
            <p:cNvPr id="20491" name="Line 12"/>
            <p:cNvSpPr>
              <a:spLocks noChangeShapeType="1"/>
            </p:cNvSpPr>
            <p:nvPr/>
          </p:nvSpPr>
          <p:spPr bwMode="auto">
            <a:xfrm flipH="1">
              <a:off x="2148" y="1650"/>
              <a:ext cx="0" cy="384"/>
            </a:xfrm>
            <a:prstGeom prst="line">
              <a:avLst/>
            </a:prstGeom>
            <a:noFill/>
            <a:ln w="9525">
              <a:solidFill>
                <a:schemeClr val="tx1"/>
              </a:solidFill>
              <a:round/>
              <a:headEnd/>
              <a:tailEnd/>
            </a:ln>
          </p:spPr>
          <p:txBody>
            <a:bodyPr wrap="none" anchor="ctr"/>
            <a:lstStyle/>
            <a:p>
              <a:endParaRPr lang="en-IN"/>
            </a:p>
          </p:txBody>
        </p:sp>
        <p:sp>
          <p:nvSpPr>
            <p:cNvPr id="20492" name="Line 13"/>
            <p:cNvSpPr>
              <a:spLocks noChangeShapeType="1"/>
            </p:cNvSpPr>
            <p:nvPr/>
          </p:nvSpPr>
          <p:spPr bwMode="auto">
            <a:xfrm flipH="1">
              <a:off x="1572" y="1650"/>
              <a:ext cx="0" cy="384"/>
            </a:xfrm>
            <a:prstGeom prst="line">
              <a:avLst/>
            </a:prstGeom>
            <a:noFill/>
            <a:ln w="9525">
              <a:solidFill>
                <a:schemeClr val="tx1"/>
              </a:solidFill>
              <a:round/>
              <a:headEnd/>
              <a:tailEnd/>
            </a:ln>
          </p:spPr>
          <p:txBody>
            <a:bodyPr wrap="none" anchor="ctr"/>
            <a:lstStyle/>
            <a:p>
              <a:endParaRPr lang="en-IN"/>
            </a:p>
          </p:txBody>
        </p:sp>
        <p:sp>
          <p:nvSpPr>
            <p:cNvPr id="20493" name="Line 14"/>
            <p:cNvSpPr>
              <a:spLocks noChangeShapeType="1"/>
            </p:cNvSpPr>
            <p:nvPr/>
          </p:nvSpPr>
          <p:spPr bwMode="auto">
            <a:xfrm flipH="1">
              <a:off x="2148" y="2034"/>
              <a:ext cx="0" cy="144"/>
            </a:xfrm>
            <a:prstGeom prst="line">
              <a:avLst/>
            </a:prstGeom>
            <a:noFill/>
            <a:ln w="9525">
              <a:solidFill>
                <a:schemeClr val="tx1"/>
              </a:solidFill>
              <a:round/>
              <a:headEnd/>
              <a:tailEnd/>
            </a:ln>
          </p:spPr>
          <p:txBody>
            <a:bodyPr wrap="none" anchor="ctr"/>
            <a:lstStyle/>
            <a:p>
              <a:endParaRPr lang="en-IN"/>
            </a:p>
          </p:txBody>
        </p:sp>
        <p:sp>
          <p:nvSpPr>
            <p:cNvPr id="20494" name="Line 15"/>
            <p:cNvSpPr>
              <a:spLocks noChangeShapeType="1"/>
            </p:cNvSpPr>
            <p:nvPr/>
          </p:nvSpPr>
          <p:spPr bwMode="auto">
            <a:xfrm flipH="1">
              <a:off x="1572" y="2034"/>
              <a:ext cx="0" cy="144"/>
            </a:xfrm>
            <a:prstGeom prst="line">
              <a:avLst/>
            </a:prstGeom>
            <a:noFill/>
            <a:ln w="9525">
              <a:solidFill>
                <a:schemeClr val="tx1"/>
              </a:solidFill>
              <a:round/>
              <a:headEnd/>
              <a:tailEnd/>
            </a:ln>
          </p:spPr>
          <p:txBody>
            <a:bodyPr wrap="none" anchor="ctr"/>
            <a:lstStyle/>
            <a:p>
              <a:endParaRPr lang="en-IN"/>
            </a:p>
          </p:txBody>
        </p:sp>
        <p:sp>
          <p:nvSpPr>
            <p:cNvPr id="20495" name="Text Box 16"/>
            <p:cNvSpPr txBox="1">
              <a:spLocks noChangeArrowheads="1"/>
            </p:cNvSpPr>
            <p:nvPr/>
          </p:nvSpPr>
          <p:spPr bwMode="auto">
            <a:xfrm flipH="1">
              <a:off x="2056" y="2130"/>
              <a:ext cx="196" cy="231"/>
            </a:xfrm>
            <a:prstGeom prst="rect">
              <a:avLst/>
            </a:prstGeom>
            <a:noFill/>
            <a:ln w="9525">
              <a:noFill/>
              <a:miter lim="800000"/>
              <a:headEnd/>
              <a:tailEnd/>
            </a:ln>
          </p:spPr>
          <p:txBody>
            <a:bodyPr wrap="none" anchor="ctr">
              <a:spAutoFit/>
            </a:bodyPr>
            <a:lstStyle/>
            <a:p>
              <a:pPr algn="ctr">
                <a:spcBef>
                  <a:spcPct val="50000"/>
                </a:spcBef>
              </a:pPr>
              <a:r>
                <a:rPr lang="en-US"/>
                <a:t>6</a:t>
              </a:r>
            </a:p>
          </p:txBody>
        </p:sp>
        <p:sp>
          <p:nvSpPr>
            <p:cNvPr id="20496" name="Text Box 17"/>
            <p:cNvSpPr txBox="1">
              <a:spLocks noChangeArrowheads="1"/>
            </p:cNvSpPr>
            <p:nvPr/>
          </p:nvSpPr>
          <p:spPr bwMode="auto">
            <a:xfrm flipH="1">
              <a:off x="1480" y="2130"/>
              <a:ext cx="196" cy="231"/>
            </a:xfrm>
            <a:prstGeom prst="rect">
              <a:avLst/>
            </a:prstGeom>
            <a:noFill/>
            <a:ln w="9525">
              <a:noFill/>
              <a:miter lim="800000"/>
              <a:headEnd/>
              <a:tailEnd/>
            </a:ln>
          </p:spPr>
          <p:txBody>
            <a:bodyPr wrap="none" anchor="ctr">
              <a:spAutoFit/>
            </a:bodyPr>
            <a:lstStyle/>
            <a:p>
              <a:pPr algn="ctr">
                <a:spcBef>
                  <a:spcPct val="50000"/>
                </a:spcBef>
              </a:pPr>
              <a:r>
                <a:rPr lang="en-US"/>
                <a:t>3</a:t>
              </a:r>
            </a:p>
          </p:txBody>
        </p:sp>
        <p:sp>
          <p:nvSpPr>
            <p:cNvPr id="20497" name="Text Box 18"/>
            <p:cNvSpPr txBox="1">
              <a:spLocks noChangeArrowheads="1"/>
            </p:cNvSpPr>
            <p:nvPr/>
          </p:nvSpPr>
          <p:spPr bwMode="auto">
            <a:xfrm flipH="1">
              <a:off x="4088" y="2130"/>
              <a:ext cx="276" cy="231"/>
            </a:xfrm>
            <a:prstGeom prst="rect">
              <a:avLst/>
            </a:prstGeom>
            <a:noFill/>
            <a:ln w="9525">
              <a:noFill/>
              <a:miter lim="800000"/>
              <a:headEnd/>
              <a:tailEnd/>
            </a:ln>
          </p:spPr>
          <p:txBody>
            <a:bodyPr wrap="none" anchor="ctr">
              <a:spAutoFit/>
            </a:bodyPr>
            <a:lstStyle/>
            <a:p>
              <a:pPr algn="ctr">
                <a:spcBef>
                  <a:spcPct val="50000"/>
                </a:spcBef>
              </a:pPr>
              <a:r>
                <a:rPr lang="en-US"/>
                <a:t>30</a:t>
              </a:r>
            </a:p>
          </p:txBody>
        </p:sp>
        <p:sp>
          <p:nvSpPr>
            <p:cNvPr id="20498" name="Text Box 19"/>
            <p:cNvSpPr txBox="1">
              <a:spLocks noChangeArrowheads="1"/>
            </p:cNvSpPr>
            <p:nvPr/>
          </p:nvSpPr>
          <p:spPr bwMode="auto">
            <a:xfrm flipH="1">
              <a:off x="852" y="2130"/>
              <a:ext cx="196" cy="231"/>
            </a:xfrm>
            <a:prstGeom prst="rect">
              <a:avLst/>
            </a:prstGeom>
            <a:noFill/>
            <a:ln w="9525">
              <a:noFill/>
              <a:miter lim="800000"/>
              <a:headEnd/>
              <a:tailEnd/>
            </a:ln>
          </p:spPr>
          <p:txBody>
            <a:bodyPr wrap="none" anchor="ctr">
              <a:spAutoFit/>
            </a:bodyPr>
            <a:lstStyle/>
            <a:p>
              <a:pPr algn="ctr">
                <a:spcBef>
                  <a:spcPct val="50000"/>
                </a:spcBef>
              </a:pPr>
              <a:r>
                <a:rPr lang="en-US"/>
                <a:t>0</a:t>
              </a:r>
            </a:p>
          </p:txBody>
        </p:sp>
      </p:grpSp>
    </p:spTree>
    <p:extLst>
      <p:ext uri="{BB962C8B-B14F-4D97-AF65-F5344CB8AC3E}">
        <p14:creationId xmlns:p14="http://schemas.microsoft.com/office/powerpoint/2010/main" val="302772367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smtClean="0"/>
              <a:t>Shortest-Job-First (SJR) Scheduling</a:t>
            </a:r>
          </a:p>
        </p:txBody>
      </p:sp>
      <p:sp>
        <p:nvSpPr>
          <p:cNvPr id="21507" name="Rectangle 3"/>
          <p:cNvSpPr>
            <a:spLocks noGrp="1" noChangeArrowheads="1"/>
          </p:cNvSpPr>
          <p:nvPr>
            <p:ph sz="quarter" idx="1"/>
          </p:nvPr>
        </p:nvSpPr>
        <p:spPr>
          <a:xfrm>
            <a:off x="457200" y="1219200"/>
            <a:ext cx="8229600" cy="4937125"/>
          </a:xfrm>
        </p:spPr>
        <p:txBody>
          <a:bodyPr/>
          <a:lstStyle/>
          <a:p>
            <a:pPr>
              <a:spcBef>
                <a:spcPts val="575"/>
              </a:spcBef>
              <a:buFont typeface="Wingdings 2" pitchFamily="18" charset="2"/>
              <a:buChar char=""/>
            </a:pPr>
            <a:r>
              <a:rPr lang="en-US" smtClean="0"/>
              <a:t>Associate with each process the length of its next CPU burst.  Use these lengths to schedule the process with the shortest time</a:t>
            </a:r>
          </a:p>
          <a:p>
            <a:pPr>
              <a:spcBef>
                <a:spcPts val="575"/>
              </a:spcBef>
              <a:buFont typeface="Wingdings 2" pitchFamily="18" charset="2"/>
              <a:buChar char=""/>
            </a:pPr>
            <a:r>
              <a:rPr lang="en-US" smtClean="0"/>
              <a:t>Two schemes: </a:t>
            </a:r>
          </a:p>
          <a:p>
            <a:pPr lvl="1">
              <a:spcBef>
                <a:spcPts val="375"/>
              </a:spcBef>
              <a:buFont typeface="Wingdings 2" pitchFamily="18" charset="2"/>
              <a:buChar char=""/>
            </a:pPr>
            <a:r>
              <a:rPr lang="en-US" smtClean="0"/>
              <a:t>nonpreemptive – once CPU given to the process it cannot be preempted until completes its CPU burst</a:t>
            </a:r>
          </a:p>
          <a:p>
            <a:pPr lvl="1">
              <a:spcBef>
                <a:spcPts val="375"/>
              </a:spcBef>
              <a:buFont typeface="Wingdings 2" pitchFamily="18" charset="2"/>
              <a:buChar char=""/>
            </a:pPr>
            <a:r>
              <a:rPr lang="en-US" smtClean="0"/>
              <a:t>preemptive – if a new process arrives with CPU burst length less than remaining time of current executing process, preempt.  This scheme is know as the </a:t>
            </a:r>
            <a:br>
              <a:rPr lang="en-US" smtClean="0"/>
            </a:br>
            <a:r>
              <a:rPr lang="en-US" smtClean="0"/>
              <a:t>Shortest-Remaining-Time-First (SRTF)</a:t>
            </a:r>
          </a:p>
          <a:p>
            <a:pPr>
              <a:spcBef>
                <a:spcPts val="575"/>
              </a:spcBef>
              <a:buFont typeface="Wingdings 2" pitchFamily="18" charset="2"/>
              <a:buChar char=""/>
            </a:pPr>
            <a:r>
              <a:rPr lang="en-US" smtClean="0"/>
              <a:t>SJF is optimal – gives minimum average waiting time for a given set of processes</a:t>
            </a:r>
          </a:p>
        </p:txBody>
      </p:sp>
    </p:spTree>
    <p:extLst>
      <p:ext uri="{BB962C8B-B14F-4D97-AF65-F5344CB8AC3E}">
        <p14:creationId xmlns:p14="http://schemas.microsoft.com/office/powerpoint/2010/main" val="173875222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4"/>
          <p:cNvSpPr>
            <a:spLocks noGrp="1" noChangeArrowheads="1"/>
          </p:cNvSpPr>
          <p:nvPr>
            <p:ph type="title"/>
          </p:nvPr>
        </p:nvSpPr>
        <p:spPr>
          <a:noFill/>
        </p:spPr>
        <p:txBody>
          <a:bodyPr anchor="ctr"/>
          <a:lstStyle/>
          <a:p>
            <a:r>
              <a:rPr lang="en-US" smtClean="0"/>
              <a:t>Example of Non-Preemptive SJF</a:t>
            </a:r>
          </a:p>
        </p:txBody>
      </p:sp>
      <p:sp>
        <p:nvSpPr>
          <p:cNvPr id="40963" name="Rectangle 3"/>
          <p:cNvSpPr>
            <a:spLocks noGrp="1" noChangeArrowheads="1"/>
          </p:cNvSpPr>
          <p:nvPr>
            <p:ph sz="quarter" idx="1"/>
          </p:nvPr>
        </p:nvSpPr>
        <p:spPr>
          <a:xfrm>
            <a:off x="457200" y="1219200"/>
            <a:ext cx="8229600" cy="4937125"/>
          </a:xfrm>
        </p:spPr>
        <p:txBody>
          <a:bodyPr>
            <a:normAutofit lnSpcReduction="10000"/>
          </a:bodyPr>
          <a:lstStyle/>
          <a:p>
            <a:pPr marL="274320" indent="-274320" fontAlgn="auto">
              <a:spcBef>
                <a:spcPts val="580"/>
              </a:spcBef>
              <a:spcAft>
                <a:spcPts val="0"/>
              </a:spcAft>
              <a:buFont typeface="Monotype Sorts" pitchFamily="2" charset="2"/>
              <a:buNone/>
              <a:tabLst>
                <a:tab pos="1603375" algn="ctr"/>
                <a:tab pos="3254375" algn="ctr"/>
                <a:tab pos="5143500" algn="ctr"/>
              </a:tabLst>
              <a:defRPr/>
            </a:pPr>
            <a:r>
              <a:rPr lang="en-US"/>
              <a:t>		</a:t>
            </a:r>
            <a:r>
              <a:rPr lang="en-US" u="sng"/>
              <a:t>Process	Arrival Time</a:t>
            </a:r>
            <a:r>
              <a:rPr lang="en-US"/>
              <a:t>	</a:t>
            </a:r>
            <a:r>
              <a:rPr lang="en-US" u="sng"/>
              <a:t>Burst Time</a:t>
            </a:r>
            <a:endParaRPr lang="en-US"/>
          </a:p>
          <a:p>
            <a:pPr marL="274320" indent="-274320" fontAlgn="auto">
              <a:spcBef>
                <a:spcPts val="580"/>
              </a:spcBef>
              <a:spcAft>
                <a:spcPts val="0"/>
              </a:spcAft>
              <a:buFont typeface="Monotype Sorts" pitchFamily="2" charset="2"/>
              <a:buNone/>
              <a:tabLst>
                <a:tab pos="1603375" algn="ctr"/>
                <a:tab pos="3254375" algn="ctr"/>
                <a:tab pos="5143500" algn="ctr"/>
              </a:tabLst>
              <a:defRPr/>
            </a:pPr>
            <a:r>
              <a:rPr lang="en-US"/>
              <a:t>		</a:t>
            </a:r>
            <a:r>
              <a:rPr lang="en-US" i="1"/>
              <a:t>P</a:t>
            </a:r>
            <a:r>
              <a:rPr lang="en-US" i="1" baseline="-25000"/>
              <a:t>1</a:t>
            </a:r>
            <a:r>
              <a:rPr lang="en-US"/>
              <a:t>	0.0	7</a:t>
            </a:r>
          </a:p>
          <a:p>
            <a:pPr marL="274320" indent="-274320" fontAlgn="auto">
              <a:spcBef>
                <a:spcPts val="580"/>
              </a:spcBef>
              <a:spcAft>
                <a:spcPts val="0"/>
              </a:spcAft>
              <a:buFont typeface="Monotype Sorts" pitchFamily="2" charset="2"/>
              <a:buNone/>
              <a:tabLst>
                <a:tab pos="1603375" algn="ctr"/>
                <a:tab pos="3254375" algn="ctr"/>
                <a:tab pos="5143500" algn="ctr"/>
              </a:tabLst>
              <a:defRPr/>
            </a:pPr>
            <a:r>
              <a:rPr lang="en-US"/>
              <a:t>		 </a:t>
            </a:r>
            <a:r>
              <a:rPr lang="en-US" i="1"/>
              <a:t>P</a:t>
            </a:r>
            <a:r>
              <a:rPr lang="en-US" i="1" baseline="-25000"/>
              <a:t>2	</a:t>
            </a:r>
            <a:r>
              <a:rPr lang="en-US"/>
              <a:t>2.0	4</a:t>
            </a:r>
          </a:p>
          <a:p>
            <a:pPr marL="274320" indent="-274320" fontAlgn="auto">
              <a:spcBef>
                <a:spcPts val="580"/>
              </a:spcBef>
              <a:spcAft>
                <a:spcPts val="0"/>
              </a:spcAft>
              <a:buFont typeface="Monotype Sorts" pitchFamily="2" charset="2"/>
              <a:buNone/>
              <a:tabLst>
                <a:tab pos="1603375" algn="ctr"/>
                <a:tab pos="3254375" algn="ctr"/>
                <a:tab pos="5143500" algn="ctr"/>
              </a:tabLst>
              <a:defRPr/>
            </a:pPr>
            <a:r>
              <a:rPr lang="en-US"/>
              <a:t>		 </a:t>
            </a:r>
            <a:r>
              <a:rPr lang="en-US" i="1"/>
              <a:t>P</a:t>
            </a:r>
            <a:r>
              <a:rPr lang="en-US" i="1" baseline="-25000"/>
              <a:t>3</a:t>
            </a:r>
            <a:r>
              <a:rPr lang="en-US"/>
              <a:t>	4.0	1</a:t>
            </a:r>
          </a:p>
          <a:p>
            <a:pPr marL="274320" indent="-274320" fontAlgn="auto">
              <a:spcBef>
                <a:spcPts val="580"/>
              </a:spcBef>
              <a:spcAft>
                <a:spcPts val="0"/>
              </a:spcAft>
              <a:buFont typeface="Monotype Sorts" pitchFamily="2" charset="2"/>
              <a:buNone/>
              <a:tabLst>
                <a:tab pos="1603375" algn="ctr"/>
                <a:tab pos="3254375" algn="ctr"/>
                <a:tab pos="5143500" algn="ctr"/>
              </a:tabLst>
              <a:defRPr/>
            </a:pPr>
            <a:r>
              <a:rPr lang="en-US"/>
              <a:t>		 </a:t>
            </a:r>
            <a:r>
              <a:rPr lang="en-US" i="1"/>
              <a:t>P</a:t>
            </a:r>
            <a:r>
              <a:rPr lang="en-US" i="1" baseline="-25000"/>
              <a:t>4</a:t>
            </a:r>
            <a:r>
              <a:rPr lang="en-US"/>
              <a:t>	5.0	4</a:t>
            </a:r>
          </a:p>
          <a:p>
            <a:pPr marL="274320" indent="-274320" fontAlgn="auto">
              <a:spcBef>
                <a:spcPts val="580"/>
              </a:spcBef>
              <a:spcAft>
                <a:spcPts val="0"/>
              </a:spcAft>
              <a:buFont typeface="Wingdings 2"/>
              <a:buChar char=""/>
              <a:tabLst>
                <a:tab pos="1603375" algn="ctr"/>
                <a:tab pos="3254375" algn="ctr"/>
                <a:tab pos="5143500" algn="ctr"/>
              </a:tabLst>
              <a:defRPr/>
            </a:pPr>
            <a:r>
              <a:rPr lang="en-US"/>
              <a:t>SJF (non-preemptive)</a:t>
            </a:r>
          </a:p>
          <a:p>
            <a:pPr marL="274320" indent="-274320" fontAlgn="auto">
              <a:spcBef>
                <a:spcPts val="580"/>
              </a:spcBef>
              <a:spcAft>
                <a:spcPts val="0"/>
              </a:spcAft>
              <a:buFont typeface="Wingdings 2"/>
              <a:buChar char=""/>
              <a:tabLst>
                <a:tab pos="1603375" algn="ctr"/>
                <a:tab pos="3254375" algn="ctr"/>
                <a:tab pos="5143500" algn="ctr"/>
              </a:tabLst>
              <a:defRPr/>
            </a:pPr>
            <a:endParaRPr lang="en-US"/>
          </a:p>
          <a:p>
            <a:pPr marL="274320" indent="-274320" fontAlgn="auto">
              <a:spcBef>
                <a:spcPts val="580"/>
              </a:spcBef>
              <a:spcAft>
                <a:spcPts val="0"/>
              </a:spcAft>
              <a:buFont typeface="Wingdings 2"/>
              <a:buChar char=""/>
              <a:tabLst>
                <a:tab pos="1603375" algn="ctr"/>
                <a:tab pos="3254375" algn="ctr"/>
                <a:tab pos="5143500" algn="ctr"/>
              </a:tabLst>
              <a:defRPr/>
            </a:pPr>
            <a:endParaRPr lang="en-US"/>
          </a:p>
          <a:p>
            <a:pPr marL="274320" indent="-274320" fontAlgn="auto">
              <a:spcBef>
                <a:spcPts val="580"/>
              </a:spcBef>
              <a:spcAft>
                <a:spcPts val="0"/>
              </a:spcAft>
              <a:buFont typeface="Wingdings 2"/>
              <a:buChar char=""/>
              <a:tabLst>
                <a:tab pos="1603375" algn="ctr"/>
                <a:tab pos="3254375" algn="ctr"/>
                <a:tab pos="5143500" algn="ctr"/>
              </a:tabLst>
              <a:defRPr/>
            </a:pPr>
            <a:endParaRPr lang="en-US"/>
          </a:p>
          <a:p>
            <a:pPr marL="274320" indent="-274320" fontAlgn="auto">
              <a:spcBef>
                <a:spcPts val="580"/>
              </a:spcBef>
              <a:spcAft>
                <a:spcPts val="0"/>
              </a:spcAft>
              <a:buFont typeface="Wingdings 2"/>
              <a:buChar char=""/>
              <a:tabLst>
                <a:tab pos="1603375" algn="ctr"/>
                <a:tab pos="3254375" algn="ctr"/>
                <a:tab pos="5143500" algn="ctr"/>
              </a:tabLst>
              <a:defRPr/>
            </a:pPr>
            <a:endParaRPr lang="en-US"/>
          </a:p>
          <a:p>
            <a:pPr marL="274320" indent="-274320" fontAlgn="auto">
              <a:spcBef>
                <a:spcPts val="580"/>
              </a:spcBef>
              <a:spcAft>
                <a:spcPts val="0"/>
              </a:spcAft>
              <a:buFont typeface="Wingdings 2"/>
              <a:buChar char=""/>
              <a:tabLst>
                <a:tab pos="1603375" algn="ctr"/>
                <a:tab pos="3254375" algn="ctr"/>
                <a:tab pos="5143500" algn="ctr"/>
              </a:tabLst>
              <a:defRPr/>
            </a:pPr>
            <a:r>
              <a:rPr lang="en-US"/>
              <a:t>Average waiting time = (0 + 6 + 3 + 7)/4  = 4</a:t>
            </a:r>
            <a:endParaRPr lang="en-US" i="1" baseline="-25000"/>
          </a:p>
        </p:txBody>
      </p:sp>
      <p:grpSp>
        <p:nvGrpSpPr>
          <p:cNvPr id="22532" name="Group 37"/>
          <p:cNvGrpSpPr>
            <a:grpSpLocks/>
          </p:cNvGrpSpPr>
          <p:nvPr/>
        </p:nvGrpSpPr>
        <p:grpSpPr bwMode="auto">
          <a:xfrm>
            <a:off x="2028825" y="4140200"/>
            <a:ext cx="5575300" cy="1128713"/>
            <a:chOff x="864" y="2325"/>
            <a:chExt cx="3512" cy="711"/>
          </a:xfrm>
        </p:grpSpPr>
        <p:sp>
          <p:nvSpPr>
            <p:cNvPr id="22533" name="Rectangle 5"/>
            <p:cNvSpPr>
              <a:spLocks noChangeArrowheads="1"/>
            </p:cNvSpPr>
            <p:nvPr/>
          </p:nvSpPr>
          <p:spPr bwMode="auto">
            <a:xfrm flipH="1">
              <a:off x="960" y="2325"/>
              <a:ext cx="3312" cy="384"/>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22534" name="Text Box 6"/>
            <p:cNvSpPr txBox="1">
              <a:spLocks noChangeArrowheads="1"/>
            </p:cNvSpPr>
            <p:nvPr/>
          </p:nvSpPr>
          <p:spPr bwMode="auto">
            <a:xfrm flipH="1">
              <a:off x="1392" y="2373"/>
              <a:ext cx="265" cy="231"/>
            </a:xfrm>
            <a:prstGeom prst="rect">
              <a:avLst/>
            </a:prstGeom>
            <a:noFill/>
            <a:ln w="9525">
              <a:noFill/>
              <a:miter lim="800000"/>
              <a:headEnd/>
              <a:tailEnd/>
            </a:ln>
          </p:spPr>
          <p:txBody>
            <a:bodyPr wrap="none" anchor="ctr">
              <a:spAutoFit/>
            </a:bodyPr>
            <a:lstStyle/>
            <a:p>
              <a:pPr algn="ctr">
                <a:spcBef>
                  <a:spcPct val="50000"/>
                </a:spcBef>
              </a:pPr>
              <a:r>
                <a:rPr lang="en-US"/>
                <a:t>P</a:t>
              </a:r>
              <a:r>
                <a:rPr lang="en-US" baseline="-25000"/>
                <a:t>1</a:t>
              </a:r>
              <a:endParaRPr lang="en-US"/>
            </a:p>
          </p:txBody>
        </p:sp>
        <p:sp>
          <p:nvSpPr>
            <p:cNvPr id="22535" name="Text Box 7"/>
            <p:cNvSpPr txBox="1">
              <a:spLocks noChangeArrowheads="1"/>
            </p:cNvSpPr>
            <p:nvPr/>
          </p:nvSpPr>
          <p:spPr bwMode="auto">
            <a:xfrm flipH="1">
              <a:off x="2400" y="2373"/>
              <a:ext cx="265" cy="231"/>
            </a:xfrm>
            <a:prstGeom prst="rect">
              <a:avLst/>
            </a:prstGeom>
            <a:noFill/>
            <a:ln w="9525">
              <a:noFill/>
              <a:miter lim="800000"/>
              <a:headEnd/>
              <a:tailEnd/>
            </a:ln>
          </p:spPr>
          <p:txBody>
            <a:bodyPr wrap="none" anchor="ctr">
              <a:spAutoFit/>
            </a:bodyPr>
            <a:lstStyle/>
            <a:p>
              <a:pPr algn="ctr">
                <a:spcBef>
                  <a:spcPct val="50000"/>
                </a:spcBef>
              </a:pPr>
              <a:r>
                <a:rPr lang="en-US"/>
                <a:t>P</a:t>
              </a:r>
              <a:r>
                <a:rPr lang="en-US" baseline="-25000"/>
                <a:t>3</a:t>
              </a:r>
              <a:endParaRPr lang="en-US"/>
            </a:p>
          </p:txBody>
        </p:sp>
        <p:sp>
          <p:nvSpPr>
            <p:cNvPr id="22536" name="Text Box 8"/>
            <p:cNvSpPr txBox="1">
              <a:spLocks noChangeArrowheads="1"/>
            </p:cNvSpPr>
            <p:nvPr/>
          </p:nvSpPr>
          <p:spPr bwMode="auto">
            <a:xfrm flipH="1">
              <a:off x="2976" y="2373"/>
              <a:ext cx="265" cy="231"/>
            </a:xfrm>
            <a:prstGeom prst="rect">
              <a:avLst/>
            </a:prstGeom>
            <a:noFill/>
            <a:ln w="9525">
              <a:noFill/>
              <a:miter lim="800000"/>
              <a:headEnd/>
              <a:tailEnd/>
            </a:ln>
          </p:spPr>
          <p:txBody>
            <a:bodyPr wrap="none" anchor="ctr">
              <a:spAutoFit/>
            </a:bodyPr>
            <a:lstStyle/>
            <a:p>
              <a:pPr algn="ctr">
                <a:spcBef>
                  <a:spcPct val="50000"/>
                </a:spcBef>
              </a:pPr>
              <a:r>
                <a:rPr lang="en-US"/>
                <a:t>P</a:t>
              </a:r>
              <a:r>
                <a:rPr lang="en-US" baseline="-25000"/>
                <a:t>2</a:t>
              </a:r>
              <a:endParaRPr lang="en-US"/>
            </a:p>
          </p:txBody>
        </p:sp>
        <p:sp>
          <p:nvSpPr>
            <p:cNvPr id="22537" name="Line 9"/>
            <p:cNvSpPr>
              <a:spLocks noChangeShapeType="1"/>
            </p:cNvSpPr>
            <p:nvPr/>
          </p:nvSpPr>
          <p:spPr bwMode="auto">
            <a:xfrm flipH="1">
              <a:off x="4272" y="2709"/>
              <a:ext cx="0" cy="144"/>
            </a:xfrm>
            <a:prstGeom prst="line">
              <a:avLst/>
            </a:prstGeom>
            <a:noFill/>
            <a:ln w="9525">
              <a:solidFill>
                <a:schemeClr val="tx1"/>
              </a:solidFill>
              <a:round/>
              <a:headEnd/>
              <a:tailEnd/>
            </a:ln>
          </p:spPr>
          <p:txBody>
            <a:bodyPr wrap="none" anchor="ctr"/>
            <a:lstStyle/>
            <a:p>
              <a:endParaRPr lang="en-IN"/>
            </a:p>
          </p:txBody>
        </p:sp>
        <p:sp>
          <p:nvSpPr>
            <p:cNvPr id="22538" name="Line 10"/>
            <p:cNvSpPr>
              <a:spLocks noChangeShapeType="1"/>
            </p:cNvSpPr>
            <p:nvPr/>
          </p:nvSpPr>
          <p:spPr bwMode="auto">
            <a:xfrm flipH="1">
              <a:off x="960" y="2709"/>
              <a:ext cx="0" cy="144"/>
            </a:xfrm>
            <a:prstGeom prst="line">
              <a:avLst/>
            </a:prstGeom>
            <a:noFill/>
            <a:ln w="9525">
              <a:solidFill>
                <a:schemeClr val="tx1"/>
              </a:solidFill>
              <a:round/>
              <a:headEnd/>
              <a:tailEnd/>
            </a:ln>
          </p:spPr>
          <p:txBody>
            <a:bodyPr wrap="none" anchor="ctr"/>
            <a:lstStyle/>
            <a:p>
              <a:endParaRPr lang="en-IN"/>
            </a:p>
          </p:txBody>
        </p:sp>
        <p:sp>
          <p:nvSpPr>
            <p:cNvPr id="22539" name="Line 11"/>
            <p:cNvSpPr>
              <a:spLocks noChangeShapeType="1"/>
            </p:cNvSpPr>
            <p:nvPr/>
          </p:nvSpPr>
          <p:spPr bwMode="auto">
            <a:xfrm flipH="1">
              <a:off x="2688" y="2325"/>
              <a:ext cx="0" cy="384"/>
            </a:xfrm>
            <a:prstGeom prst="line">
              <a:avLst/>
            </a:prstGeom>
            <a:noFill/>
            <a:ln w="9525">
              <a:solidFill>
                <a:schemeClr val="tx1"/>
              </a:solidFill>
              <a:round/>
              <a:headEnd/>
              <a:tailEnd/>
            </a:ln>
          </p:spPr>
          <p:txBody>
            <a:bodyPr wrap="none" anchor="ctr"/>
            <a:lstStyle/>
            <a:p>
              <a:endParaRPr lang="en-IN"/>
            </a:p>
          </p:txBody>
        </p:sp>
        <p:sp>
          <p:nvSpPr>
            <p:cNvPr id="22540" name="Line 12"/>
            <p:cNvSpPr>
              <a:spLocks noChangeShapeType="1"/>
            </p:cNvSpPr>
            <p:nvPr/>
          </p:nvSpPr>
          <p:spPr bwMode="auto">
            <a:xfrm flipH="1">
              <a:off x="2400" y="2325"/>
              <a:ext cx="0" cy="384"/>
            </a:xfrm>
            <a:prstGeom prst="line">
              <a:avLst/>
            </a:prstGeom>
            <a:noFill/>
            <a:ln w="9525">
              <a:solidFill>
                <a:schemeClr val="tx1"/>
              </a:solidFill>
              <a:round/>
              <a:headEnd/>
              <a:tailEnd/>
            </a:ln>
          </p:spPr>
          <p:txBody>
            <a:bodyPr wrap="none" anchor="ctr"/>
            <a:lstStyle/>
            <a:p>
              <a:endParaRPr lang="en-IN"/>
            </a:p>
          </p:txBody>
        </p:sp>
        <p:sp>
          <p:nvSpPr>
            <p:cNvPr id="22541" name="Line 13"/>
            <p:cNvSpPr>
              <a:spLocks noChangeShapeType="1"/>
            </p:cNvSpPr>
            <p:nvPr/>
          </p:nvSpPr>
          <p:spPr bwMode="auto">
            <a:xfrm flipH="1">
              <a:off x="2400" y="2709"/>
              <a:ext cx="0" cy="144"/>
            </a:xfrm>
            <a:prstGeom prst="line">
              <a:avLst/>
            </a:prstGeom>
            <a:noFill/>
            <a:ln w="9525">
              <a:solidFill>
                <a:schemeClr val="tx1"/>
              </a:solidFill>
              <a:round/>
              <a:headEnd/>
              <a:tailEnd/>
            </a:ln>
          </p:spPr>
          <p:txBody>
            <a:bodyPr wrap="none" anchor="ctr"/>
            <a:lstStyle/>
            <a:p>
              <a:endParaRPr lang="en-IN"/>
            </a:p>
          </p:txBody>
        </p:sp>
        <p:sp>
          <p:nvSpPr>
            <p:cNvPr id="22542" name="Line 14"/>
            <p:cNvSpPr>
              <a:spLocks noChangeShapeType="1"/>
            </p:cNvSpPr>
            <p:nvPr/>
          </p:nvSpPr>
          <p:spPr bwMode="auto">
            <a:xfrm flipH="1">
              <a:off x="1392" y="2638"/>
              <a:ext cx="0" cy="144"/>
            </a:xfrm>
            <a:prstGeom prst="line">
              <a:avLst/>
            </a:prstGeom>
            <a:noFill/>
            <a:ln w="9525">
              <a:solidFill>
                <a:schemeClr val="tx1"/>
              </a:solidFill>
              <a:round/>
              <a:headEnd/>
              <a:tailEnd/>
            </a:ln>
          </p:spPr>
          <p:txBody>
            <a:bodyPr wrap="none" anchor="ctr"/>
            <a:lstStyle/>
            <a:p>
              <a:endParaRPr lang="en-IN"/>
            </a:p>
          </p:txBody>
        </p:sp>
        <p:sp>
          <p:nvSpPr>
            <p:cNvPr id="22543" name="Text Box 15"/>
            <p:cNvSpPr txBox="1">
              <a:spLocks noChangeArrowheads="1"/>
            </p:cNvSpPr>
            <p:nvPr/>
          </p:nvSpPr>
          <p:spPr bwMode="auto">
            <a:xfrm flipH="1">
              <a:off x="2304" y="2805"/>
              <a:ext cx="196" cy="231"/>
            </a:xfrm>
            <a:prstGeom prst="rect">
              <a:avLst/>
            </a:prstGeom>
            <a:noFill/>
            <a:ln w="9525">
              <a:noFill/>
              <a:miter lim="800000"/>
              <a:headEnd/>
              <a:tailEnd/>
            </a:ln>
          </p:spPr>
          <p:txBody>
            <a:bodyPr wrap="none" anchor="ctr">
              <a:spAutoFit/>
            </a:bodyPr>
            <a:lstStyle/>
            <a:p>
              <a:pPr algn="ctr">
                <a:spcBef>
                  <a:spcPct val="50000"/>
                </a:spcBef>
              </a:pPr>
              <a:r>
                <a:rPr lang="en-US"/>
                <a:t>7</a:t>
              </a:r>
            </a:p>
          </p:txBody>
        </p:sp>
        <p:sp>
          <p:nvSpPr>
            <p:cNvPr id="22544" name="Text Box 16"/>
            <p:cNvSpPr txBox="1">
              <a:spLocks noChangeArrowheads="1"/>
            </p:cNvSpPr>
            <p:nvPr/>
          </p:nvSpPr>
          <p:spPr bwMode="auto">
            <a:xfrm flipH="1">
              <a:off x="1492" y="2805"/>
              <a:ext cx="196" cy="231"/>
            </a:xfrm>
            <a:prstGeom prst="rect">
              <a:avLst/>
            </a:prstGeom>
            <a:noFill/>
            <a:ln w="9525">
              <a:noFill/>
              <a:miter lim="800000"/>
              <a:headEnd/>
              <a:tailEnd/>
            </a:ln>
          </p:spPr>
          <p:txBody>
            <a:bodyPr wrap="none" anchor="ctr">
              <a:spAutoFit/>
            </a:bodyPr>
            <a:lstStyle/>
            <a:p>
              <a:pPr algn="ctr">
                <a:spcBef>
                  <a:spcPct val="50000"/>
                </a:spcBef>
              </a:pPr>
              <a:r>
                <a:rPr lang="en-US"/>
                <a:t>3</a:t>
              </a:r>
            </a:p>
          </p:txBody>
        </p:sp>
        <p:sp>
          <p:nvSpPr>
            <p:cNvPr id="22545" name="Text Box 17"/>
            <p:cNvSpPr txBox="1">
              <a:spLocks noChangeArrowheads="1"/>
            </p:cNvSpPr>
            <p:nvPr/>
          </p:nvSpPr>
          <p:spPr bwMode="auto">
            <a:xfrm flipH="1">
              <a:off x="4100" y="2805"/>
              <a:ext cx="276" cy="231"/>
            </a:xfrm>
            <a:prstGeom prst="rect">
              <a:avLst/>
            </a:prstGeom>
            <a:noFill/>
            <a:ln w="9525">
              <a:noFill/>
              <a:miter lim="800000"/>
              <a:headEnd/>
              <a:tailEnd/>
            </a:ln>
          </p:spPr>
          <p:txBody>
            <a:bodyPr wrap="none" anchor="ctr">
              <a:spAutoFit/>
            </a:bodyPr>
            <a:lstStyle/>
            <a:p>
              <a:pPr algn="ctr">
                <a:spcBef>
                  <a:spcPct val="50000"/>
                </a:spcBef>
              </a:pPr>
              <a:r>
                <a:rPr lang="en-US"/>
                <a:t>16</a:t>
              </a:r>
            </a:p>
          </p:txBody>
        </p:sp>
        <p:sp>
          <p:nvSpPr>
            <p:cNvPr id="22546" name="Text Box 18"/>
            <p:cNvSpPr txBox="1">
              <a:spLocks noChangeArrowheads="1"/>
            </p:cNvSpPr>
            <p:nvPr/>
          </p:nvSpPr>
          <p:spPr bwMode="auto">
            <a:xfrm flipH="1">
              <a:off x="864" y="2805"/>
              <a:ext cx="196" cy="231"/>
            </a:xfrm>
            <a:prstGeom prst="rect">
              <a:avLst/>
            </a:prstGeom>
            <a:noFill/>
            <a:ln w="9525">
              <a:noFill/>
              <a:miter lim="800000"/>
              <a:headEnd/>
              <a:tailEnd/>
            </a:ln>
          </p:spPr>
          <p:txBody>
            <a:bodyPr wrap="none" anchor="ctr">
              <a:spAutoFit/>
            </a:bodyPr>
            <a:lstStyle/>
            <a:p>
              <a:pPr algn="ctr">
                <a:spcBef>
                  <a:spcPct val="50000"/>
                </a:spcBef>
              </a:pPr>
              <a:r>
                <a:rPr lang="en-US"/>
                <a:t>0</a:t>
              </a:r>
            </a:p>
          </p:txBody>
        </p:sp>
        <p:sp>
          <p:nvSpPr>
            <p:cNvPr id="22547" name="Text Box 20"/>
            <p:cNvSpPr txBox="1">
              <a:spLocks noChangeArrowheads="1"/>
            </p:cNvSpPr>
            <p:nvPr/>
          </p:nvSpPr>
          <p:spPr bwMode="auto">
            <a:xfrm flipH="1">
              <a:off x="3696" y="2373"/>
              <a:ext cx="265" cy="231"/>
            </a:xfrm>
            <a:prstGeom prst="rect">
              <a:avLst/>
            </a:prstGeom>
            <a:noFill/>
            <a:ln w="9525">
              <a:noFill/>
              <a:miter lim="800000"/>
              <a:headEnd/>
              <a:tailEnd/>
            </a:ln>
          </p:spPr>
          <p:txBody>
            <a:bodyPr wrap="none" anchor="ctr">
              <a:spAutoFit/>
            </a:bodyPr>
            <a:lstStyle/>
            <a:p>
              <a:pPr algn="ctr">
                <a:spcBef>
                  <a:spcPct val="50000"/>
                </a:spcBef>
              </a:pPr>
              <a:r>
                <a:rPr lang="en-US"/>
                <a:t>P</a:t>
              </a:r>
              <a:r>
                <a:rPr lang="en-US" baseline="-25000"/>
                <a:t>4</a:t>
              </a:r>
              <a:endParaRPr lang="en-US"/>
            </a:p>
          </p:txBody>
        </p:sp>
        <p:sp>
          <p:nvSpPr>
            <p:cNvPr id="22548" name="Line 21"/>
            <p:cNvSpPr>
              <a:spLocks noChangeShapeType="1"/>
            </p:cNvSpPr>
            <p:nvPr/>
          </p:nvSpPr>
          <p:spPr bwMode="auto">
            <a:xfrm flipH="1">
              <a:off x="3456" y="2325"/>
              <a:ext cx="0" cy="384"/>
            </a:xfrm>
            <a:prstGeom prst="line">
              <a:avLst/>
            </a:prstGeom>
            <a:noFill/>
            <a:ln w="9525">
              <a:solidFill>
                <a:schemeClr val="tx1"/>
              </a:solidFill>
              <a:round/>
              <a:headEnd/>
              <a:tailEnd/>
            </a:ln>
          </p:spPr>
          <p:txBody>
            <a:bodyPr wrap="none" anchor="ctr"/>
            <a:lstStyle/>
            <a:p>
              <a:endParaRPr lang="en-IN"/>
            </a:p>
          </p:txBody>
        </p:sp>
        <p:sp>
          <p:nvSpPr>
            <p:cNvPr id="22549" name="Line 22"/>
            <p:cNvSpPr>
              <a:spLocks noChangeShapeType="1"/>
            </p:cNvSpPr>
            <p:nvPr/>
          </p:nvSpPr>
          <p:spPr bwMode="auto">
            <a:xfrm flipH="1">
              <a:off x="1152" y="2638"/>
              <a:ext cx="0" cy="144"/>
            </a:xfrm>
            <a:prstGeom prst="line">
              <a:avLst/>
            </a:prstGeom>
            <a:noFill/>
            <a:ln w="9525">
              <a:solidFill>
                <a:schemeClr val="tx1"/>
              </a:solidFill>
              <a:round/>
              <a:headEnd/>
              <a:tailEnd/>
            </a:ln>
          </p:spPr>
          <p:txBody>
            <a:bodyPr wrap="none" anchor="ctr"/>
            <a:lstStyle/>
            <a:p>
              <a:endParaRPr lang="en-IN"/>
            </a:p>
          </p:txBody>
        </p:sp>
        <p:sp>
          <p:nvSpPr>
            <p:cNvPr id="22550" name="Line 23"/>
            <p:cNvSpPr>
              <a:spLocks noChangeShapeType="1"/>
            </p:cNvSpPr>
            <p:nvPr/>
          </p:nvSpPr>
          <p:spPr bwMode="auto">
            <a:xfrm flipH="1">
              <a:off x="1632" y="2638"/>
              <a:ext cx="0" cy="144"/>
            </a:xfrm>
            <a:prstGeom prst="line">
              <a:avLst/>
            </a:prstGeom>
            <a:noFill/>
            <a:ln w="9525">
              <a:solidFill>
                <a:schemeClr val="tx1"/>
              </a:solidFill>
              <a:round/>
              <a:headEnd/>
              <a:tailEnd/>
            </a:ln>
          </p:spPr>
          <p:txBody>
            <a:bodyPr wrap="none" anchor="ctr"/>
            <a:lstStyle/>
            <a:p>
              <a:endParaRPr lang="en-IN"/>
            </a:p>
          </p:txBody>
        </p:sp>
        <p:sp>
          <p:nvSpPr>
            <p:cNvPr id="22551" name="Line 24"/>
            <p:cNvSpPr>
              <a:spLocks noChangeShapeType="1"/>
            </p:cNvSpPr>
            <p:nvPr/>
          </p:nvSpPr>
          <p:spPr bwMode="auto">
            <a:xfrm flipH="1">
              <a:off x="1872" y="2638"/>
              <a:ext cx="0" cy="144"/>
            </a:xfrm>
            <a:prstGeom prst="line">
              <a:avLst/>
            </a:prstGeom>
            <a:noFill/>
            <a:ln w="9525">
              <a:solidFill>
                <a:schemeClr val="tx1"/>
              </a:solidFill>
              <a:round/>
              <a:headEnd/>
              <a:tailEnd/>
            </a:ln>
          </p:spPr>
          <p:txBody>
            <a:bodyPr wrap="none" anchor="ctr"/>
            <a:lstStyle/>
            <a:p>
              <a:endParaRPr lang="en-IN"/>
            </a:p>
          </p:txBody>
        </p:sp>
        <p:sp>
          <p:nvSpPr>
            <p:cNvPr id="22552" name="Line 25"/>
            <p:cNvSpPr>
              <a:spLocks noChangeShapeType="1"/>
            </p:cNvSpPr>
            <p:nvPr/>
          </p:nvSpPr>
          <p:spPr bwMode="auto">
            <a:xfrm flipH="1">
              <a:off x="2064" y="2638"/>
              <a:ext cx="0" cy="144"/>
            </a:xfrm>
            <a:prstGeom prst="line">
              <a:avLst/>
            </a:prstGeom>
            <a:noFill/>
            <a:ln w="9525">
              <a:solidFill>
                <a:schemeClr val="tx1"/>
              </a:solidFill>
              <a:round/>
              <a:headEnd/>
              <a:tailEnd/>
            </a:ln>
          </p:spPr>
          <p:txBody>
            <a:bodyPr wrap="none" anchor="ctr"/>
            <a:lstStyle/>
            <a:p>
              <a:endParaRPr lang="en-IN"/>
            </a:p>
          </p:txBody>
        </p:sp>
        <p:sp>
          <p:nvSpPr>
            <p:cNvPr id="22553" name="Line 26"/>
            <p:cNvSpPr>
              <a:spLocks noChangeShapeType="1"/>
            </p:cNvSpPr>
            <p:nvPr/>
          </p:nvSpPr>
          <p:spPr bwMode="auto">
            <a:xfrm flipH="1">
              <a:off x="2256" y="2638"/>
              <a:ext cx="0" cy="144"/>
            </a:xfrm>
            <a:prstGeom prst="line">
              <a:avLst/>
            </a:prstGeom>
            <a:noFill/>
            <a:ln w="9525">
              <a:solidFill>
                <a:schemeClr val="tx1"/>
              </a:solidFill>
              <a:round/>
              <a:headEnd/>
              <a:tailEnd/>
            </a:ln>
          </p:spPr>
          <p:txBody>
            <a:bodyPr wrap="none" anchor="ctr"/>
            <a:lstStyle/>
            <a:p>
              <a:endParaRPr lang="en-IN"/>
            </a:p>
          </p:txBody>
        </p:sp>
        <p:sp>
          <p:nvSpPr>
            <p:cNvPr id="22554" name="Line 27"/>
            <p:cNvSpPr>
              <a:spLocks noChangeShapeType="1"/>
            </p:cNvSpPr>
            <p:nvPr/>
          </p:nvSpPr>
          <p:spPr bwMode="auto">
            <a:xfrm flipH="1">
              <a:off x="2688" y="2709"/>
              <a:ext cx="0" cy="144"/>
            </a:xfrm>
            <a:prstGeom prst="line">
              <a:avLst/>
            </a:prstGeom>
            <a:noFill/>
            <a:ln w="9525">
              <a:solidFill>
                <a:schemeClr val="tx1"/>
              </a:solidFill>
              <a:round/>
              <a:headEnd/>
              <a:tailEnd/>
            </a:ln>
          </p:spPr>
          <p:txBody>
            <a:bodyPr wrap="none" anchor="ctr"/>
            <a:lstStyle/>
            <a:p>
              <a:endParaRPr lang="en-IN"/>
            </a:p>
          </p:txBody>
        </p:sp>
        <p:sp>
          <p:nvSpPr>
            <p:cNvPr id="22555" name="Text Box 28"/>
            <p:cNvSpPr txBox="1">
              <a:spLocks noChangeArrowheads="1"/>
            </p:cNvSpPr>
            <p:nvPr/>
          </p:nvSpPr>
          <p:spPr bwMode="auto">
            <a:xfrm flipH="1">
              <a:off x="2592" y="2805"/>
              <a:ext cx="196" cy="231"/>
            </a:xfrm>
            <a:prstGeom prst="rect">
              <a:avLst/>
            </a:prstGeom>
            <a:noFill/>
            <a:ln w="9525">
              <a:noFill/>
              <a:miter lim="800000"/>
              <a:headEnd/>
              <a:tailEnd/>
            </a:ln>
          </p:spPr>
          <p:txBody>
            <a:bodyPr wrap="none" anchor="ctr">
              <a:spAutoFit/>
            </a:bodyPr>
            <a:lstStyle/>
            <a:p>
              <a:pPr algn="ctr">
                <a:spcBef>
                  <a:spcPct val="50000"/>
                </a:spcBef>
              </a:pPr>
              <a:r>
                <a:rPr lang="en-US"/>
                <a:t>8</a:t>
              </a:r>
            </a:p>
          </p:txBody>
        </p:sp>
        <p:sp>
          <p:nvSpPr>
            <p:cNvPr id="22556" name="Line 29"/>
            <p:cNvSpPr>
              <a:spLocks noChangeShapeType="1"/>
            </p:cNvSpPr>
            <p:nvPr/>
          </p:nvSpPr>
          <p:spPr bwMode="auto">
            <a:xfrm flipH="1">
              <a:off x="2928" y="2638"/>
              <a:ext cx="0" cy="144"/>
            </a:xfrm>
            <a:prstGeom prst="line">
              <a:avLst/>
            </a:prstGeom>
            <a:noFill/>
            <a:ln w="9525">
              <a:solidFill>
                <a:schemeClr val="tx1"/>
              </a:solidFill>
              <a:round/>
              <a:headEnd/>
              <a:tailEnd/>
            </a:ln>
          </p:spPr>
          <p:txBody>
            <a:bodyPr wrap="none" anchor="ctr"/>
            <a:lstStyle/>
            <a:p>
              <a:endParaRPr lang="en-IN"/>
            </a:p>
          </p:txBody>
        </p:sp>
        <p:sp>
          <p:nvSpPr>
            <p:cNvPr id="22557" name="Line 30"/>
            <p:cNvSpPr>
              <a:spLocks noChangeShapeType="1"/>
            </p:cNvSpPr>
            <p:nvPr/>
          </p:nvSpPr>
          <p:spPr bwMode="auto">
            <a:xfrm flipH="1">
              <a:off x="3120" y="2638"/>
              <a:ext cx="0" cy="144"/>
            </a:xfrm>
            <a:prstGeom prst="line">
              <a:avLst/>
            </a:prstGeom>
            <a:noFill/>
            <a:ln w="9525">
              <a:solidFill>
                <a:schemeClr val="tx1"/>
              </a:solidFill>
              <a:round/>
              <a:headEnd/>
              <a:tailEnd/>
            </a:ln>
          </p:spPr>
          <p:txBody>
            <a:bodyPr wrap="none" anchor="ctr"/>
            <a:lstStyle/>
            <a:p>
              <a:endParaRPr lang="en-IN"/>
            </a:p>
          </p:txBody>
        </p:sp>
        <p:sp>
          <p:nvSpPr>
            <p:cNvPr id="22558" name="Line 31"/>
            <p:cNvSpPr>
              <a:spLocks noChangeShapeType="1"/>
            </p:cNvSpPr>
            <p:nvPr/>
          </p:nvSpPr>
          <p:spPr bwMode="auto">
            <a:xfrm flipH="1">
              <a:off x="3312" y="2638"/>
              <a:ext cx="0" cy="144"/>
            </a:xfrm>
            <a:prstGeom prst="line">
              <a:avLst/>
            </a:prstGeom>
            <a:noFill/>
            <a:ln w="9525">
              <a:solidFill>
                <a:schemeClr val="tx1"/>
              </a:solidFill>
              <a:round/>
              <a:headEnd/>
              <a:tailEnd/>
            </a:ln>
          </p:spPr>
          <p:txBody>
            <a:bodyPr wrap="none" anchor="ctr"/>
            <a:lstStyle/>
            <a:p>
              <a:endParaRPr lang="en-IN"/>
            </a:p>
          </p:txBody>
        </p:sp>
        <p:sp>
          <p:nvSpPr>
            <p:cNvPr id="22559" name="Line 32"/>
            <p:cNvSpPr>
              <a:spLocks noChangeShapeType="1"/>
            </p:cNvSpPr>
            <p:nvPr/>
          </p:nvSpPr>
          <p:spPr bwMode="auto">
            <a:xfrm flipH="1">
              <a:off x="3456" y="2709"/>
              <a:ext cx="0" cy="144"/>
            </a:xfrm>
            <a:prstGeom prst="line">
              <a:avLst/>
            </a:prstGeom>
            <a:noFill/>
            <a:ln w="9525">
              <a:solidFill>
                <a:schemeClr val="tx1"/>
              </a:solidFill>
              <a:round/>
              <a:headEnd/>
              <a:tailEnd/>
            </a:ln>
          </p:spPr>
          <p:txBody>
            <a:bodyPr wrap="none" anchor="ctr"/>
            <a:lstStyle/>
            <a:p>
              <a:endParaRPr lang="en-IN"/>
            </a:p>
          </p:txBody>
        </p:sp>
        <p:sp>
          <p:nvSpPr>
            <p:cNvPr id="22560" name="Text Box 33"/>
            <p:cNvSpPr txBox="1">
              <a:spLocks noChangeArrowheads="1"/>
            </p:cNvSpPr>
            <p:nvPr/>
          </p:nvSpPr>
          <p:spPr bwMode="auto">
            <a:xfrm flipH="1">
              <a:off x="3312" y="2805"/>
              <a:ext cx="276" cy="231"/>
            </a:xfrm>
            <a:prstGeom prst="rect">
              <a:avLst/>
            </a:prstGeom>
            <a:noFill/>
            <a:ln w="9525">
              <a:noFill/>
              <a:miter lim="800000"/>
              <a:headEnd/>
              <a:tailEnd/>
            </a:ln>
          </p:spPr>
          <p:txBody>
            <a:bodyPr wrap="none" anchor="ctr">
              <a:spAutoFit/>
            </a:bodyPr>
            <a:lstStyle/>
            <a:p>
              <a:pPr algn="ctr">
                <a:spcBef>
                  <a:spcPct val="50000"/>
                </a:spcBef>
              </a:pPr>
              <a:r>
                <a:rPr lang="en-US"/>
                <a:t>12</a:t>
              </a:r>
            </a:p>
          </p:txBody>
        </p:sp>
        <p:sp>
          <p:nvSpPr>
            <p:cNvPr id="22561" name="Line 34"/>
            <p:cNvSpPr>
              <a:spLocks noChangeShapeType="1"/>
            </p:cNvSpPr>
            <p:nvPr/>
          </p:nvSpPr>
          <p:spPr bwMode="auto">
            <a:xfrm flipH="1">
              <a:off x="3696" y="2638"/>
              <a:ext cx="0" cy="144"/>
            </a:xfrm>
            <a:prstGeom prst="line">
              <a:avLst/>
            </a:prstGeom>
            <a:noFill/>
            <a:ln w="9525">
              <a:solidFill>
                <a:schemeClr val="tx1"/>
              </a:solidFill>
              <a:round/>
              <a:headEnd/>
              <a:tailEnd/>
            </a:ln>
          </p:spPr>
          <p:txBody>
            <a:bodyPr wrap="none" anchor="ctr"/>
            <a:lstStyle/>
            <a:p>
              <a:endParaRPr lang="en-IN"/>
            </a:p>
          </p:txBody>
        </p:sp>
        <p:sp>
          <p:nvSpPr>
            <p:cNvPr id="22562" name="Line 35"/>
            <p:cNvSpPr>
              <a:spLocks noChangeShapeType="1"/>
            </p:cNvSpPr>
            <p:nvPr/>
          </p:nvSpPr>
          <p:spPr bwMode="auto">
            <a:xfrm flipH="1">
              <a:off x="3888" y="2638"/>
              <a:ext cx="0" cy="144"/>
            </a:xfrm>
            <a:prstGeom prst="line">
              <a:avLst/>
            </a:prstGeom>
            <a:noFill/>
            <a:ln w="9525">
              <a:solidFill>
                <a:schemeClr val="tx1"/>
              </a:solidFill>
              <a:round/>
              <a:headEnd/>
              <a:tailEnd/>
            </a:ln>
          </p:spPr>
          <p:txBody>
            <a:bodyPr wrap="none" anchor="ctr"/>
            <a:lstStyle/>
            <a:p>
              <a:endParaRPr lang="en-IN"/>
            </a:p>
          </p:txBody>
        </p:sp>
        <p:sp>
          <p:nvSpPr>
            <p:cNvPr id="22563" name="Line 36"/>
            <p:cNvSpPr>
              <a:spLocks noChangeShapeType="1"/>
            </p:cNvSpPr>
            <p:nvPr/>
          </p:nvSpPr>
          <p:spPr bwMode="auto">
            <a:xfrm flipH="1">
              <a:off x="4080" y="2638"/>
              <a:ext cx="0" cy="144"/>
            </a:xfrm>
            <a:prstGeom prst="line">
              <a:avLst/>
            </a:prstGeom>
            <a:noFill/>
            <a:ln w="9525">
              <a:solidFill>
                <a:schemeClr val="tx1"/>
              </a:solidFill>
              <a:round/>
              <a:headEnd/>
              <a:tailEnd/>
            </a:ln>
          </p:spPr>
          <p:txBody>
            <a:bodyPr wrap="none" anchor="ctr"/>
            <a:lstStyle/>
            <a:p>
              <a:endParaRPr lang="en-IN"/>
            </a:p>
          </p:txBody>
        </p:sp>
      </p:grpSp>
    </p:spTree>
    <p:extLst>
      <p:ext uri="{BB962C8B-B14F-4D97-AF65-F5344CB8AC3E}">
        <p14:creationId xmlns:p14="http://schemas.microsoft.com/office/powerpoint/2010/main" val="370921392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smtClean="0"/>
              <a:t>Example of Preemptive SJF</a:t>
            </a:r>
          </a:p>
        </p:txBody>
      </p:sp>
      <p:sp>
        <p:nvSpPr>
          <p:cNvPr id="20483" name="Rectangle 36"/>
          <p:cNvSpPr>
            <a:spLocks noGrp="1" noChangeArrowheads="1"/>
          </p:cNvSpPr>
          <p:nvPr>
            <p:ph sz="quarter" idx="1"/>
          </p:nvPr>
        </p:nvSpPr>
        <p:spPr>
          <a:xfrm>
            <a:off x="457200" y="1219200"/>
            <a:ext cx="8229600" cy="4937125"/>
          </a:xfrm>
        </p:spPr>
        <p:txBody>
          <a:bodyPr>
            <a:normAutofit lnSpcReduction="10000"/>
          </a:bodyPr>
          <a:lstStyle/>
          <a:p>
            <a:pPr marL="274320" indent="-274320" fontAlgn="auto">
              <a:spcAft>
                <a:spcPts val="0"/>
              </a:spcAft>
              <a:buFont typeface="Monotype Sorts" pitchFamily="2" charset="2"/>
              <a:buNone/>
              <a:tabLst>
                <a:tab pos="1603375" algn="ctr"/>
                <a:tab pos="3254375" algn="ctr"/>
                <a:tab pos="5143500" algn="ctr"/>
              </a:tabLst>
              <a:defRPr/>
            </a:pPr>
            <a:r>
              <a:rPr lang="en-US" smtClean="0"/>
              <a:t>		</a:t>
            </a:r>
            <a:r>
              <a:rPr lang="en-US" u="sng" smtClean="0"/>
              <a:t>Process	Arrival Time</a:t>
            </a:r>
            <a:r>
              <a:rPr lang="en-US" smtClean="0"/>
              <a:t>	</a:t>
            </a:r>
            <a:r>
              <a:rPr lang="en-US" u="sng" smtClean="0"/>
              <a:t>Burst Time</a:t>
            </a:r>
            <a:endParaRPr lang="en-US" smtClean="0"/>
          </a:p>
          <a:p>
            <a:pPr marL="274320" indent="-274320" fontAlgn="auto">
              <a:spcAft>
                <a:spcPts val="0"/>
              </a:spcAft>
              <a:buFont typeface="Monotype Sorts" pitchFamily="2" charset="2"/>
              <a:buNone/>
              <a:tabLst>
                <a:tab pos="1603375" algn="ctr"/>
                <a:tab pos="3254375" algn="ctr"/>
                <a:tab pos="5143500" algn="ctr"/>
              </a:tabLst>
              <a:defRPr/>
            </a:pPr>
            <a:r>
              <a:rPr lang="en-US" smtClean="0"/>
              <a:t>		</a:t>
            </a:r>
            <a:r>
              <a:rPr lang="en-US" i="1" smtClean="0"/>
              <a:t>P</a:t>
            </a:r>
            <a:r>
              <a:rPr lang="en-US" i="1" baseline="-25000" smtClean="0"/>
              <a:t>1</a:t>
            </a:r>
            <a:r>
              <a:rPr lang="en-US" smtClean="0"/>
              <a:t>	0.0	7</a:t>
            </a:r>
          </a:p>
          <a:p>
            <a:pPr marL="274320" indent="-274320" fontAlgn="auto">
              <a:spcAft>
                <a:spcPts val="0"/>
              </a:spcAft>
              <a:buFont typeface="Monotype Sorts" pitchFamily="2" charset="2"/>
              <a:buNone/>
              <a:tabLst>
                <a:tab pos="1603375" algn="ctr"/>
                <a:tab pos="3254375" algn="ctr"/>
                <a:tab pos="5143500" algn="ctr"/>
              </a:tabLst>
              <a:defRPr/>
            </a:pPr>
            <a:r>
              <a:rPr lang="en-US" smtClean="0"/>
              <a:t>		 </a:t>
            </a:r>
            <a:r>
              <a:rPr lang="en-US" i="1" smtClean="0"/>
              <a:t>P</a:t>
            </a:r>
            <a:r>
              <a:rPr lang="en-US" i="1" baseline="-25000" smtClean="0"/>
              <a:t>2	</a:t>
            </a:r>
            <a:r>
              <a:rPr lang="en-US" smtClean="0"/>
              <a:t>2.0	4</a:t>
            </a:r>
          </a:p>
          <a:p>
            <a:pPr marL="274320" indent="-274320" fontAlgn="auto">
              <a:spcAft>
                <a:spcPts val="0"/>
              </a:spcAft>
              <a:buFont typeface="Monotype Sorts" pitchFamily="2" charset="2"/>
              <a:buNone/>
              <a:tabLst>
                <a:tab pos="1603375" algn="ctr"/>
                <a:tab pos="3254375" algn="ctr"/>
                <a:tab pos="5143500" algn="ctr"/>
              </a:tabLst>
              <a:defRPr/>
            </a:pPr>
            <a:r>
              <a:rPr lang="en-US" smtClean="0"/>
              <a:t>		 </a:t>
            </a:r>
            <a:r>
              <a:rPr lang="en-US" i="1" smtClean="0"/>
              <a:t>P</a:t>
            </a:r>
            <a:r>
              <a:rPr lang="en-US" i="1" baseline="-25000" smtClean="0"/>
              <a:t>3</a:t>
            </a:r>
            <a:r>
              <a:rPr lang="en-US" smtClean="0"/>
              <a:t>	4.0	1</a:t>
            </a:r>
          </a:p>
          <a:p>
            <a:pPr marL="274320" indent="-274320" fontAlgn="auto">
              <a:spcAft>
                <a:spcPts val="0"/>
              </a:spcAft>
              <a:buFont typeface="Monotype Sorts" pitchFamily="2" charset="2"/>
              <a:buNone/>
              <a:tabLst>
                <a:tab pos="1603375" algn="ctr"/>
                <a:tab pos="3254375" algn="ctr"/>
                <a:tab pos="5143500" algn="ctr"/>
              </a:tabLst>
              <a:defRPr/>
            </a:pPr>
            <a:r>
              <a:rPr lang="en-US" smtClean="0"/>
              <a:t>		 </a:t>
            </a:r>
            <a:r>
              <a:rPr lang="en-US" i="1" smtClean="0"/>
              <a:t>P</a:t>
            </a:r>
            <a:r>
              <a:rPr lang="en-US" i="1" baseline="-25000" smtClean="0"/>
              <a:t>4</a:t>
            </a:r>
            <a:r>
              <a:rPr lang="en-US" smtClean="0"/>
              <a:t>	5.0	4</a:t>
            </a:r>
          </a:p>
          <a:p>
            <a:pPr marL="274320" indent="-274320" fontAlgn="auto">
              <a:spcAft>
                <a:spcPts val="0"/>
              </a:spcAft>
              <a:buFont typeface="Wingdings 3"/>
              <a:buChar char=""/>
              <a:tabLst>
                <a:tab pos="1603375" algn="ctr"/>
                <a:tab pos="3254375" algn="ctr"/>
                <a:tab pos="5143500" algn="ctr"/>
              </a:tabLst>
              <a:defRPr/>
            </a:pPr>
            <a:r>
              <a:rPr lang="en-US" smtClean="0"/>
              <a:t>SJF (preemptive)</a:t>
            </a:r>
          </a:p>
          <a:p>
            <a:pPr marL="274320" indent="-274320" fontAlgn="auto">
              <a:spcAft>
                <a:spcPts val="0"/>
              </a:spcAft>
              <a:buFont typeface="Wingdings 3"/>
              <a:buChar char=""/>
              <a:tabLst>
                <a:tab pos="1603375" algn="ctr"/>
                <a:tab pos="3254375" algn="ctr"/>
                <a:tab pos="5143500" algn="ctr"/>
              </a:tabLst>
              <a:defRPr/>
            </a:pPr>
            <a:endParaRPr lang="en-US" smtClean="0"/>
          </a:p>
          <a:p>
            <a:pPr marL="274320" indent="-274320" fontAlgn="auto">
              <a:spcAft>
                <a:spcPts val="0"/>
              </a:spcAft>
              <a:buFont typeface="Wingdings 3"/>
              <a:buChar char=""/>
              <a:tabLst>
                <a:tab pos="1603375" algn="ctr"/>
                <a:tab pos="3254375" algn="ctr"/>
                <a:tab pos="5143500" algn="ctr"/>
              </a:tabLst>
              <a:defRPr/>
            </a:pPr>
            <a:endParaRPr lang="en-US" smtClean="0"/>
          </a:p>
          <a:p>
            <a:pPr marL="274320" indent="-274320" fontAlgn="auto">
              <a:spcAft>
                <a:spcPts val="0"/>
              </a:spcAft>
              <a:buFont typeface="Wingdings 3"/>
              <a:buChar char=""/>
              <a:tabLst>
                <a:tab pos="1603375" algn="ctr"/>
                <a:tab pos="3254375" algn="ctr"/>
                <a:tab pos="5143500" algn="ctr"/>
              </a:tabLst>
              <a:defRPr/>
            </a:pPr>
            <a:endParaRPr lang="en-US" smtClean="0"/>
          </a:p>
          <a:p>
            <a:pPr marL="274320" indent="-274320" fontAlgn="auto">
              <a:spcAft>
                <a:spcPts val="0"/>
              </a:spcAft>
              <a:buFont typeface="Wingdings 3"/>
              <a:buChar char=""/>
              <a:tabLst>
                <a:tab pos="1603375" algn="ctr"/>
                <a:tab pos="3254375" algn="ctr"/>
                <a:tab pos="5143500" algn="ctr"/>
              </a:tabLst>
              <a:defRPr/>
            </a:pPr>
            <a:endParaRPr lang="en-US" smtClean="0"/>
          </a:p>
          <a:p>
            <a:pPr marL="274320" indent="-274320" fontAlgn="auto">
              <a:spcAft>
                <a:spcPts val="0"/>
              </a:spcAft>
              <a:buFont typeface="Wingdings 3"/>
              <a:buChar char=""/>
              <a:tabLst>
                <a:tab pos="1603375" algn="ctr"/>
                <a:tab pos="3254375" algn="ctr"/>
                <a:tab pos="5143500" algn="ctr"/>
              </a:tabLst>
              <a:defRPr/>
            </a:pPr>
            <a:r>
              <a:rPr lang="en-US" smtClean="0"/>
              <a:t>Average waiting time = (9 + 1 + 0 +2)/4 = 3</a:t>
            </a:r>
            <a:endParaRPr lang="en-US" i="1" baseline="-25000" smtClean="0"/>
          </a:p>
        </p:txBody>
      </p:sp>
      <p:grpSp>
        <p:nvGrpSpPr>
          <p:cNvPr id="23556" name="Group 74"/>
          <p:cNvGrpSpPr>
            <a:grpSpLocks/>
          </p:cNvGrpSpPr>
          <p:nvPr/>
        </p:nvGrpSpPr>
        <p:grpSpPr bwMode="auto">
          <a:xfrm>
            <a:off x="1444625" y="4435475"/>
            <a:ext cx="5924550" cy="1204913"/>
            <a:chOff x="864" y="2364"/>
            <a:chExt cx="3732" cy="759"/>
          </a:xfrm>
        </p:grpSpPr>
        <p:sp>
          <p:nvSpPr>
            <p:cNvPr id="23557" name="Rectangle 37"/>
            <p:cNvSpPr>
              <a:spLocks noChangeArrowheads="1"/>
            </p:cNvSpPr>
            <p:nvPr/>
          </p:nvSpPr>
          <p:spPr bwMode="auto">
            <a:xfrm flipH="1">
              <a:off x="960" y="2373"/>
              <a:ext cx="3504" cy="384"/>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23558" name="Text Box 38"/>
            <p:cNvSpPr txBox="1">
              <a:spLocks noChangeArrowheads="1"/>
            </p:cNvSpPr>
            <p:nvPr/>
          </p:nvSpPr>
          <p:spPr bwMode="auto">
            <a:xfrm flipH="1">
              <a:off x="1008" y="2412"/>
              <a:ext cx="265" cy="231"/>
            </a:xfrm>
            <a:prstGeom prst="rect">
              <a:avLst/>
            </a:prstGeom>
            <a:noFill/>
            <a:ln w="9525">
              <a:noFill/>
              <a:miter lim="800000"/>
              <a:headEnd/>
              <a:tailEnd/>
            </a:ln>
          </p:spPr>
          <p:txBody>
            <a:bodyPr wrap="none" anchor="ctr">
              <a:spAutoFit/>
            </a:bodyPr>
            <a:lstStyle/>
            <a:p>
              <a:pPr algn="ctr">
                <a:spcBef>
                  <a:spcPct val="50000"/>
                </a:spcBef>
              </a:pPr>
              <a:r>
                <a:rPr lang="en-US"/>
                <a:t>P</a:t>
              </a:r>
              <a:r>
                <a:rPr lang="en-US" baseline="-25000"/>
                <a:t>1</a:t>
              </a:r>
              <a:endParaRPr lang="en-US"/>
            </a:p>
          </p:txBody>
        </p:sp>
        <p:sp>
          <p:nvSpPr>
            <p:cNvPr id="23559" name="Text Box 39"/>
            <p:cNvSpPr txBox="1">
              <a:spLocks noChangeArrowheads="1"/>
            </p:cNvSpPr>
            <p:nvPr/>
          </p:nvSpPr>
          <p:spPr bwMode="auto">
            <a:xfrm flipH="1">
              <a:off x="1824" y="2412"/>
              <a:ext cx="265" cy="231"/>
            </a:xfrm>
            <a:prstGeom prst="rect">
              <a:avLst/>
            </a:prstGeom>
            <a:noFill/>
            <a:ln w="9525">
              <a:noFill/>
              <a:miter lim="800000"/>
              <a:headEnd/>
              <a:tailEnd/>
            </a:ln>
          </p:spPr>
          <p:txBody>
            <a:bodyPr wrap="none" anchor="ctr">
              <a:spAutoFit/>
            </a:bodyPr>
            <a:lstStyle/>
            <a:p>
              <a:pPr algn="ctr">
                <a:spcBef>
                  <a:spcPct val="50000"/>
                </a:spcBef>
              </a:pPr>
              <a:r>
                <a:rPr lang="en-US"/>
                <a:t>P</a:t>
              </a:r>
              <a:r>
                <a:rPr lang="en-US" baseline="-25000"/>
                <a:t>3</a:t>
              </a:r>
              <a:endParaRPr lang="en-US"/>
            </a:p>
          </p:txBody>
        </p:sp>
        <p:sp>
          <p:nvSpPr>
            <p:cNvPr id="23560" name="Text Box 40"/>
            <p:cNvSpPr txBox="1">
              <a:spLocks noChangeArrowheads="1"/>
            </p:cNvSpPr>
            <p:nvPr/>
          </p:nvSpPr>
          <p:spPr bwMode="auto">
            <a:xfrm flipH="1">
              <a:off x="1488" y="2412"/>
              <a:ext cx="265" cy="231"/>
            </a:xfrm>
            <a:prstGeom prst="rect">
              <a:avLst/>
            </a:prstGeom>
            <a:noFill/>
            <a:ln w="9525">
              <a:noFill/>
              <a:miter lim="800000"/>
              <a:headEnd/>
              <a:tailEnd/>
            </a:ln>
          </p:spPr>
          <p:txBody>
            <a:bodyPr wrap="none" anchor="ctr">
              <a:spAutoFit/>
            </a:bodyPr>
            <a:lstStyle/>
            <a:p>
              <a:pPr algn="ctr">
                <a:spcBef>
                  <a:spcPct val="50000"/>
                </a:spcBef>
              </a:pPr>
              <a:r>
                <a:rPr lang="en-US"/>
                <a:t>P</a:t>
              </a:r>
              <a:r>
                <a:rPr lang="en-US" baseline="-25000"/>
                <a:t>2</a:t>
              </a:r>
              <a:endParaRPr lang="en-US"/>
            </a:p>
          </p:txBody>
        </p:sp>
        <p:sp>
          <p:nvSpPr>
            <p:cNvPr id="23561" name="Line 41"/>
            <p:cNvSpPr>
              <a:spLocks noChangeShapeType="1"/>
            </p:cNvSpPr>
            <p:nvPr/>
          </p:nvSpPr>
          <p:spPr bwMode="auto">
            <a:xfrm flipH="1">
              <a:off x="4452" y="2748"/>
              <a:ext cx="0" cy="144"/>
            </a:xfrm>
            <a:prstGeom prst="line">
              <a:avLst/>
            </a:prstGeom>
            <a:noFill/>
            <a:ln w="9525">
              <a:solidFill>
                <a:schemeClr val="tx1"/>
              </a:solidFill>
              <a:round/>
              <a:headEnd/>
              <a:tailEnd/>
            </a:ln>
          </p:spPr>
          <p:txBody>
            <a:bodyPr wrap="none" anchor="ctr"/>
            <a:lstStyle/>
            <a:p>
              <a:endParaRPr lang="en-IN"/>
            </a:p>
          </p:txBody>
        </p:sp>
        <p:sp>
          <p:nvSpPr>
            <p:cNvPr id="23562" name="Line 42"/>
            <p:cNvSpPr>
              <a:spLocks noChangeShapeType="1"/>
            </p:cNvSpPr>
            <p:nvPr/>
          </p:nvSpPr>
          <p:spPr bwMode="auto">
            <a:xfrm flipH="1">
              <a:off x="960" y="2757"/>
              <a:ext cx="0" cy="144"/>
            </a:xfrm>
            <a:prstGeom prst="line">
              <a:avLst/>
            </a:prstGeom>
            <a:noFill/>
            <a:ln w="9525">
              <a:solidFill>
                <a:schemeClr val="tx1"/>
              </a:solidFill>
              <a:round/>
              <a:headEnd/>
              <a:tailEnd/>
            </a:ln>
          </p:spPr>
          <p:txBody>
            <a:bodyPr wrap="none" anchor="ctr"/>
            <a:lstStyle/>
            <a:p>
              <a:endParaRPr lang="en-IN"/>
            </a:p>
          </p:txBody>
        </p:sp>
        <p:sp>
          <p:nvSpPr>
            <p:cNvPr id="23563" name="Line 43"/>
            <p:cNvSpPr>
              <a:spLocks noChangeShapeType="1"/>
            </p:cNvSpPr>
            <p:nvPr/>
          </p:nvSpPr>
          <p:spPr bwMode="auto">
            <a:xfrm flipH="1">
              <a:off x="2688" y="2373"/>
              <a:ext cx="0" cy="384"/>
            </a:xfrm>
            <a:prstGeom prst="line">
              <a:avLst/>
            </a:prstGeom>
            <a:noFill/>
            <a:ln w="9525">
              <a:solidFill>
                <a:schemeClr val="tx1"/>
              </a:solidFill>
              <a:round/>
              <a:headEnd/>
              <a:tailEnd/>
            </a:ln>
          </p:spPr>
          <p:txBody>
            <a:bodyPr wrap="none" anchor="ctr"/>
            <a:lstStyle/>
            <a:p>
              <a:endParaRPr lang="en-IN"/>
            </a:p>
          </p:txBody>
        </p:sp>
        <p:sp>
          <p:nvSpPr>
            <p:cNvPr id="23564" name="Line 44"/>
            <p:cNvSpPr>
              <a:spLocks noChangeShapeType="1"/>
            </p:cNvSpPr>
            <p:nvPr/>
          </p:nvSpPr>
          <p:spPr bwMode="auto">
            <a:xfrm flipH="1">
              <a:off x="1344" y="2364"/>
              <a:ext cx="0" cy="576"/>
            </a:xfrm>
            <a:prstGeom prst="line">
              <a:avLst/>
            </a:prstGeom>
            <a:noFill/>
            <a:ln w="9525">
              <a:solidFill>
                <a:schemeClr val="tx1"/>
              </a:solidFill>
              <a:round/>
              <a:headEnd/>
              <a:tailEnd/>
            </a:ln>
          </p:spPr>
          <p:txBody>
            <a:bodyPr wrap="none" anchor="ctr"/>
            <a:lstStyle/>
            <a:p>
              <a:endParaRPr lang="en-IN"/>
            </a:p>
          </p:txBody>
        </p:sp>
        <p:sp>
          <p:nvSpPr>
            <p:cNvPr id="23565" name="Line 45"/>
            <p:cNvSpPr>
              <a:spLocks noChangeShapeType="1"/>
            </p:cNvSpPr>
            <p:nvPr/>
          </p:nvSpPr>
          <p:spPr bwMode="auto">
            <a:xfrm flipH="1">
              <a:off x="2400" y="2757"/>
              <a:ext cx="0" cy="144"/>
            </a:xfrm>
            <a:prstGeom prst="line">
              <a:avLst/>
            </a:prstGeom>
            <a:noFill/>
            <a:ln w="9525">
              <a:solidFill>
                <a:schemeClr val="tx1"/>
              </a:solidFill>
              <a:round/>
              <a:headEnd/>
              <a:tailEnd/>
            </a:ln>
          </p:spPr>
          <p:txBody>
            <a:bodyPr wrap="none" anchor="ctr"/>
            <a:lstStyle/>
            <a:p>
              <a:endParaRPr lang="en-IN"/>
            </a:p>
          </p:txBody>
        </p:sp>
        <p:sp>
          <p:nvSpPr>
            <p:cNvPr id="23566" name="Text Box 47"/>
            <p:cNvSpPr txBox="1">
              <a:spLocks noChangeArrowheads="1"/>
            </p:cNvSpPr>
            <p:nvPr/>
          </p:nvSpPr>
          <p:spPr bwMode="auto">
            <a:xfrm flipH="1">
              <a:off x="1728" y="2892"/>
              <a:ext cx="196" cy="231"/>
            </a:xfrm>
            <a:prstGeom prst="rect">
              <a:avLst/>
            </a:prstGeom>
            <a:noFill/>
            <a:ln w="9525">
              <a:noFill/>
              <a:miter lim="800000"/>
              <a:headEnd/>
              <a:tailEnd/>
            </a:ln>
          </p:spPr>
          <p:txBody>
            <a:bodyPr wrap="none" anchor="ctr">
              <a:spAutoFit/>
            </a:bodyPr>
            <a:lstStyle/>
            <a:p>
              <a:pPr algn="ctr">
                <a:spcBef>
                  <a:spcPct val="50000"/>
                </a:spcBef>
              </a:pPr>
              <a:r>
                <a:rPr lang="en-US"/>
                <a:t>4</a:t>
              </a:r>
            </a:p>
          </p:txBody>
        </p:sp>
        <p:sp>
          <p:nvSpPr>
            <p:cNvPr id="23567" name="Text Box 48"/>
            <p:cNvSpPr txBox="1">
              <a:spLocks noChangeArrowheads="1"/>
            </p:cNvSpPr>
            <p:nvPr/>
          </p:nvSpPr>
          <p:spPr bwMode="auto">
            <a:xfrm flipH="1">
              <a:off x="1248" y="2892"/>
              <a:ext cx="196" cy="231"/>
            </a:xfrm>
            <a:prstGeom prst="rect">
              <a:avLst/>
            </a:prstGeom>
            <a:noFill/>
            <a:ln w="9525">
              <a:noFill/>
              <a:miter lim="800000"/>
              <a:headEnd/>
              <a:tailEnd/>
            </a:ln>
          </p:spPr>
          <p:txBody>
            <a:bodyPr wrap="none" anchor="ctr">
              <a:spAutoFit/>
            </a:bodyPr>
            <a:lstStyle/>
            <a:p>
              <a:pPr algn="ctr">
                <a:spcBef>
                  <a:spcPct val="50000"/>
                </a:spcBef>
              </a:pPr>
              <a:r>
                <a:rPr lang="en-US"/>
                <a:t>2</a:t>
              </a:r>
            </a:p>
          </p:txBody>
        </p:sp>
        <p:sp>
          <p:nvSpPr>
            <p:cNvPr id="23568" name="Text Box 49"/>
            <p:cNvSpPr txBox="1">
              <a:spLocks noChangeArrowheads="1"/>
            </p:cNvSpPr>
            <p:nvPr/>
          </p:nvSpPr>
          <p:spPr bwMode="auto">
            <a:xfrm flipH="1">
              <a:off x="3312" y="2844"/>
              <a:ext cx="276" cy="231"/>
            </a:xfrm>
            <a:prstGeom prst="rect">
              <a:avLst/>
            </a:prstGeom>
            <a:noFill/>
            <a:ln w="9525">
              <a:noFill/>
              <a:miter lim="800000"/>
              <a:headEnd/>
              <a:tailEnd/>
            </a:ln>
          </p:spPr>
          <p:txBody>
            <a:bodyPr wrap="none" anchor="ctr">
              <a:spAutoFit/>
            </a:bodyPr>
            <a:lstStyle/>
            <a:p>
              <a:pPr algn="ctr">
                <a:spcBef>
                  <a:spcPct val="50000"/>
                </a:spcBef>
              </a:pPr>
              <a:r>
                <a:rPr lang="en-US"/>
                <a:t>11</a:t>
              </a:r>
            </a:p>
          </p:txBody>
        </p:sp>
        <p:sp>
          <p:nvSpPr>
            <p:cNvPr id="23569" name="Text Box 50"/>
            <p:cNvSpPr txBox="1">
              <a:spLocks noChangeArrowheads="1"/>
            </p:cNvSpPr>
            <p:nvPr/>
          </p:nvSpPr>
          <p:spPr bwMode="auto">
            <a:xfrm flipH="1">
              <a:off x="864" y="2853"/>
              <a:ext cx="196" cy="231"/>
            </a:xfrm>
            <a:prstGeom prst="rect">
              <a:avLst/>
            </a:prstGeom>
            <a:noFill/>
            <a:ln w="9525">
              <a:noFill/>
              <a:miter lim="800000"/>
              <a:headEnd/>
              <a:tailEnd/>
            </a:ln>
          </p:spPr>
          <p:txBody>
            <a:bodyPr wrap="none" anchor="ctr">
              <a:spAutoFit/>
            </a:bodyPr>
            <a:lstStyle/>
            <a:p>
              <a:pPr algn="ctr">
                <a:spcBef>
                  <a:spcPct val="50000"/>
                </a:spcBef>
              </a:pPr>
              <a:r>
                <a:rPr lang="en-US"/>
                <a:t>0</a:t>
              </a:r>
            </a:p>
          </p:txBody>
        </p:sp>
        <p:sp>
          <p:nvSpPr>
            <p:cNvPr id="23570" name="Text Box 51"/>
            <p:cNvSpPr txBox="1">
              <a:spLocks noChangeArrowheads="1"/>
            </p:cNvSpPr>
            <p:nvPr/>
          </p:nvSpPr>
          <p:spPr bwMode="auto">
            <a:xfrm flipH="1">
              <a:off x="2976" y="2412"/>
              <a:ext cx="265" cy="231"/>
            </a:xfrm>
            <a:prstGeom prst="rect">
              <a:avLst/>
            </a:prstGeom>
            <a:noFill/>
            <a:ln w="9525">
              <a:noFill/>
              <a:miter lim="800000"/>
              <a:headEnd/>
              <a:tailEnd/>
            </a:ln>
          </p:spPr>
          <p:txBody>
            <a:bodyPr wrap="none" anchor="ctr">
              <a:spAutoFit/>
            </a:bodyPr>
            <a:lstStyle/>
            <a:p>
              <a:pPr algn="ctr">
                <a:spcBef>
                  <a:spcPct val="50000"/>
                </a:spcBef>
              </a:pPr>
              <a:r>
                <a:rPr lang="en-US"/>
                <a:t>P</a:t>
              </a:r>
              <a:r>
                <a:rPr lang="en-US" baseline="-25000"/>
                <a:t>4</a:t>
              </a:r>
              <a:endParaRPr lang="en-US"/>
            </a:p>
          </p:txBody>
        </p:sp>
        <p:sp>
          <p:nvSpPr>
            <p:cNvPr id="23571" name="Line 52"/>
            <p:cNvSpPr>
              <a:spLocks noChangeShapeType="1"/>
            </p:cNvSpPr>
            <p:nvPr/>
          </p:nvSpPr>
          <p:spPr bwMode="auto">
            <a:xfrm flipH="1">
              <a:off x="3456" y="2373"/>
              <a:ext cx="0" cy="384"/>
            </a:xfrm>
            <a:prstGeom prst="line">
              <a:avLst/>
            </a:prstGeom>
            <a:noFill/>
            <a:ln w="9525">
              <a:solidFill>
                <a:schemeClr val="tx1"/>
              </a:solidFill>
              <a:round/>
              <a:headEnd/>
              <a:tailEnd/>
            </a:ln>
          </p:spPr>
          <p:txBody>
            <a:bodyPr wrap="none" anchor="ctr"/>
            <a:lstStyle/>
            <a:p>
              <a:endParaRPr lang="en-IN"/>
            </a:p>
          </p:txBody>
        </p:sp>
        <p:sp>
          <p:nvSpPr>
            <p:cNvPr id="23572" name="Line 53"/>
            <p:cNvSpPr>
              <a:spLocks noChangeShapeType="1"/>
            </p:cNvSpPr>
            <p:nvPr/>
          </p:nvSpPr>
          <p:spPr bwMode="auto">
            <a:xfrm flipH="1">
              <a:off x="1152" y="2686"/>
              <a:ext cx="0" cy="144"/>
            </a:xfrm>
            <a:prstGeom prst="line">
              <a:avLst/>
            </a:prstGeom>
            <a:noFill/>
            <a:ln w="9525">
              <a:solidFill>
                <a:schemeClr val="tx1"/>
              </a:solidFill>
              <a:round/>
              <a:headEnd/>
              <a:tailEnd/>
            </a:ln>
          </p:spPr>
          <p:txBody>
            <a:bodyPr wrap="none" anchor="ctr"/>
            <a:lstStyle/>
            <a:p>
              <a:endParaRPr lang="en-IN"/>
            </a:p>
          </p:txBody>
        </p:sp>
        <p:sp>
          <p:nvSpPr>
            <p:cNvPr id="23573" name="Line 54"/>
            <p:cNvSpPr>
              <a:spLocks noChangeShapeType="1"/>
            </p:cNvSpPr>
            <p:nvPr/>
          </p:nvSpPr>
          <p:spPr bwMode="auto">
            <a:xfrm flipH="1">
              <a:off x="1632" y="2686"/>
              <a:ext cx="0" cy="144"/>
            </a:xfrm>
            <a:prstGeom prst="line">
              <a:avLst/>
            </a:prstGeom>
            <a:noFill/>
            <a:ln w="9525">
              <a:solidFill>
                <a:schemeClr val="tx1"/>
              </a:solidFill>
              <a:round/>
              <a:headEnd/>
              <a:tailEnd/>
            </a:ln>
          </p:spPr>
          <p:txBody>
            <a:bodyPr wrap="none" anchor="ctr"/>
            <a:lstStyle/>
            <a:p>
              <a:endParaRPr lang="en-IN"/>
            </a:p>
          </p:txBody>
        </p:sp>
        <p:sp>
          <p:nvSpPr>
            <p:cNvPr id="23574" name="Line 58"/>
            <p:cNvSpPr>
              <a:spLocks noChangeShapeType="1"/>
            </p:cNvSpPr>
            <p:nvPr/>
          </p:nvSpPr>
          <p:spPr bwMode="auto">
            <a:xfrm flipH="1">
              <a:off x="2688" y="2757"/>
              <a:ext cx="0" cy="144"/>
            </a:xfrm>
            <a:prstGeom prst="line">
              <a:avLst/>
            </a:prstGeom>
            <a:noFill/>
            <a:ln w="9525">
              <a:solidFill>
                <a:schemeClr val="tx1"/>
              </a:solidFill>
              <a:round/>
              <a:headEnd/>
              <a:tailEnd/>
            </a:ln>
          </p:spPr>
          <p:txBody>
            <a:bodyPr wrap="none" anchor="ctr"/>
            <a:lstStyle/>
            <a:p>
              <a:endParaRPr lang="en-IN"/>
            </a:p>
          </p:txBody>
        </p:sp>
        <p:sp>
          <p:nvSpPr>
            <p:cNvPr id="23575" name="Text Box 59"/>
            <p:cNvSpPr txBox="1">
              <a:spLocks noChangeArrowheads="1"/>
            </p:cNvSpPr>
            <p:nvPr/>
          </p:nvSpPr>
          <p:spPr bwMode="auto">
            <a:xfrm flipH="1">
              <a:off x="2064" y="2892"/>
              <a:ext cx="196" cy="231"/>
            </a:xfrm>
            <a:prstGeom prst="rect">
              <a:avLst/>
            </a:prstGeom>
            <a:noFill/>
            <a:ln w="9525">
              <a:noFill/>
              <a:miter lim="800000"/>
              <a:headEnd/>
              <a:tailEnd/>
            </a:ln>
          </p:spPr>
          <p:txBody>
            <a:bodyPr wrap="none" anchor="ctr">
              <a:spAutoFit/>
            </a:bodyPr>
            <a:lstStyle/>
            <a:p>
              <a:pPr algn="ctr">
                <a:spcBef>
                  <a:spcPct val="50000"/>
                </a:spcBef>
              </a:pPr>
              <a:r>
                <a:rPr lang="en-US"/>
                <a:t>5</a:t>
              </a:r>
            </a:p>
          </p:txBody>
        </p:sp>
        <p:sp>
          <p:nvSpPr>
            <p:cNvPr id="23576" name="Line 60"/>
            <p:cNvSpPr>
              <a:spLocks noChangeShapeType="1"/>
            </p:cNvSpPr>
            <p:nvPr/>
          </p:nvSpPr>
          <p:spPr bwMode="auto">
            <a:xfrm flipH="1">
              <a:off x="2928" y="2686"/>
              <a:ext cx="0" cy="144"/>
            </a:xfrm>
            <a:prstGeom prst="line">
              <a:avLst/>
            </a:prstGeom>
            <a:noFill/>
            <a:ln w="9525">
              <a:solidFill>
                <a:schemeClr val="tx1"/>
              </a:solidFill>
              <a:round/>
              <a:headEnd/>
              <a:tailEnd/>
            </a:ln>
          </p:spPr>
          <p:txBody>
            <a:bodyPr wrap="none" anchor="ctr"/>
            <a:lstStyle/>
            <a:p>
              <a:endParaRPr lang="en-IN"/>
            </a:p>
          </p:txBody>
        </p:sp>
        <p:sp>
          <p:nvSpPr>
            <p:cNvPr id="23577" name="Line 61"/>
            <p:cNvSpPr>
              <a:spLocks noChangeShapeType="1"/>
            </p:cNvSpPr>
            <p:nvPr/>
          </p:nvSpPr>
          <p:spPr bwMode="auto">
            <a:xfrm flipH="1">
              <a:off x="3120" y="2686"/>
              <a:ext cx="0" cy="144"/>
            </a:xfrm>
            <a:prstGeom prst="line">
              <a:avLst/>
            </a:prstGeom>
            <a:noFill/>
            <a:ln w="9525">
              <a:solidFill>
                <a:schemeClr val="tx1"/>
              </a:solidFill>
              <a:round/>
              <a:headEnd/>
              <a:tailEnd/>
            </a:ln>
          </p:spPr>
          <p:txBody>
            <a:bodyPr wrap="none" anchor="ctr"/>
            <a:lstStyle/>
            <a:p>
              <a:endParaRPr lang="en-IN"/>
            </a:p>
          </p:txBody>
        </p:sp>
        <p:sp>
          <p:nvSpPr>
            <p:cNvPr id="23578" name="Line 62"/>
            <p:cNvSpPr>
              <a:spLocks noChangeShapeType="1"/>
            </p:cNvSpPr>
            <p:nvPr/>
          </p:nvSpPr>
          <p:spPr bwMode="auto">
            <a:xfrm flipH="1">
              <a:off x="3312" y="2686"/>
              <a:ext cx="0" cy="144"/>
            </a:xfrm>
            <a:prstGeom prst="line">
              <a:avLst/>
            </a:prstGeom>
            <a:noFill/>
            <a:ln w="9525">
              <a:solidFill>
                <a:schemeClr val="tx1"/>
              </a:solidFill>
              <a:round/>
              <a:headEnd/>
              <a:tailEnd/>
            </a:ln>
          </p:spPr>
          <p:txBody>
            <a:bodyPr wrap="none" anchor="ctr"/>
            <a:lstStyle/>
            <a:p>
              <a:endParaRPr lang="en-IN"/>
            </a:p>
          </p:txBody>
        </p:sp>
        <p:sp>
          <p:nvSpPr>
            <p:cNvPr id="23579" name="Line 63"/>
            <p:cNvSpPr>
              <a:spLocks noChangeShapeType="1"/>
            </p:cNvSpPr>
            <p:nvPr/>
          </p:nvSpPr>
          <p:spPr bwMode="auto">
            <a:xfrm flipH="1">
              <a:off x="3456" y="2757"/>
              <a:ext cx="0" cy="144"/>
            </a:xfrm>
            <a:prstGeom prst="line">
              <a:avLst/>
            </a:prstGeom>
            <a:noFill/>
            <a:ln w="9525">
              <a:solidFill>
                <a:schemeClr val="tx1"/>
              </a:solidFill>
              <a:round/>
              <a:headEnd/>
              <a:tailEnd/>
            </a:ln>
          </p:spPr>
          <p:txBody>
            <a:bodyPr wrap="none" anchor="ctr"/>
            <a:lstStyle/>
            <a:p>
              <a:endParaRPr lang="en-IN"/>
            </a:p>
          </p:txBody>
        </p:sp>
        <p:sp>
          <p:nvSpPr>
            <p:cNvPr id="23580" name="Text Box 64"/>
            <p:cNvSpPr txBox="1">
              <a:spLocks noChangeArrowheads="1"/>
            </p:cNvSpPr>
            <p:nvPr/>
          </p:nvSpPr>
          <p:spPr bwMode="auto">
            <a:xfrm flipH="1">
              <a:off x="2592" y="2892"/>
              <a:ext cx="196" cy="231"/>
            </a:xfrm>
            <a:prstGeom prst="rect">
              <a:avLst/>
            </a:prstGeom>
            <a:noFill/>
            <a:ln w="9525">
              <a:noFill/>
              <a:miter lim="800000"/>
              <a:headEnd/>
              <a:tailEnd/>
            </a:ln>
          </p:spPr>
          <p:txBody>
            <a:bodyPr wrap="none" anchor="ctr">
              <a:spAutoFit/>
            </a:bodyPr>
            <a:lstStyle/>
            <a:p>
              <a:pPr algn="ctr">
                <a:spcBef>
                  <a:spcPct val="50000"/>
                </a:spcBef>
              </a:pPr>
              <a:r>
                <a:rPr lang="en-US"/>
                <a:t>7</a:t>
              </a:r>
            </a:p>
          </p:txBody>
        </p:sp>
        <p:sp>
          <p:nvSpPr>
            <p:cNvPr id="23581" name="Line 65"/>
            <p:cNvSpPr>
              <a:spLocks noChangeShapeType="1"/>
            </p:cNvSpPr>
            <p:nvPr/>
          </p:nvSpPr>
          <p:spPr bwMode="auto">
            <a:xfrm flipH="1">
              <a:off x="3696" y="2686"/>
              <a:ext cx="0" cy="144"/>
            </a:xfrm>
            <a:prstGeom prst="line">
              <a:avLst/>
            </a:prstGeom>
            <a:noFill/>
            <a:ln w="9525">
              <a:solidFill>
                <a:schemeClr val="tx1"/>
              </a:solidFill>
              <a:round/>
              <a:headEnd/>
              <a:tailEnd/>
            </a:ln>
          </p:spPr>
          <p:txBody>
            <a:bodyPr wrap="none" anchor="ctr"/>
            <a:lstStyle/>
            <a:p>
              <a:endParaRPr lang="en-IN"/>
            </a:p>
          </p:txBody>
        </p:sp>
        <p:sp>
          <p:nvSpPr>
            <p:cNvPr id="23582" name="Line 66"/>
            <p:cNvSpPr>
              <a:spLocks noChangeShapeType="1"/>
            </p:cNvSpPr>
            <p:nvPr/>
          </p:nvSpPr>
          <p:spPr bwMode="auto">
            <a:xfrm flipH="1">
              <a:off x="3888" y="2686"/>
              <a:ext cx="0" cy="144"/>
            </a:xfrm>
            <a:prstGeom prst="line">
              <a:avLst/>
            </a:prstGeom>
            <a:noFill/>
            <a:ln w="9525">
              <a:solidFill>
                <a:schemeClr val="tx1"/>
              </a:solidFill>
              <a:round/>
              <a:headEnd/>
              <a:tailEnd/>
            </a:ln>
          </p:spPr>
          <p:txBody>
            <a:bodyPr wrap="none" anchor="ctr"/>
            <a:lstStyle/>
            <a:p>
              <a:endParaRPr lang="en-IN"/>
            </a:p>
          </p:txBody>
        </p:sp>
        <p:sp>
          <p:nvSpPr>
            <p:cNvPr id="23583" name="Line 67"/>
            <p:cNvSpPr>
              <a:spLocks noChangeShapeType="1"/>
            </p:cNvSpPr>
            <p:nvPr/>
          </p:nvSpPr>
          <p:spPr bwMode="auto">
            <a:xfrm flipH="1">
              <a:off x="4080" y="2686"/>
              <a:ext cx="0" cy="144"/>
            </a:xfrm>
            <a:prstGeom prst="line">
              <a:avLst/>
            </a:prstGeom>
            <a:noFill/>
            <a:ln w="9525">
              <a:solidFill>
                <a:schemeClr val="tx1"/>
              </a:solidFill>
              <a:round/>
              <a:headEnd/>
              <a:tailEnd/>
            </a:ln>
          </p:spPr>
          <p:txBody>
            <a:bodyPr wrap="none" anchor="ctr"/>
            <a:lstStyle/>
            <a:p>
              <a:endParaRPr lang="en-IN"/>
            </a:p>
          </p:txBody>
        </p:sp>
        <p:sp>
          <p:nvSpPr>
            <p:cNvPr id="23584" name="Line 68"/>
            <p:cNvSpPr>
              <a:spLocks noChangeShapeType="1"/>
            </p:cNvSpPr>
            <p:nvPr/>
          </p:nvSpPr>
          <p:spPr bwMode="auto">
            <a:xfrm flipH="1">
              <a:off x="1824" y="2364"/>
              <a:ext cx="0" cy="576"/>
            </a:xfrm>
            <a:prstGeom prst="line">
              <a:avLst/>
            </a:prstGeom>
            <a:noFill/>
            <a:ln w="9525">
              <a:solidFill>
                <a:schemeClr val="tx1"/>
              </a:solidFill>
              <a:round/>
              <a:headEnd/>
              <a:tailEnd/>
            </a:ln>
          </p:spPr>
          <p:txBody>
            <a:bodyPr wrap="none" anchor="ctr"/>
            <a:lstStyle/>
            <a:p>
              <a:endParaRPr lang="en-IN"/>
            </a:p>
          </p:txBody>
        </p:sp>
        <p:sp>
          <p:nvSpPr>
            <p:cNvPr id="23585" name="Line 69"/>
            <p:cNvSpPr>
              <a:spLocks noChangeShapeType="1"/>
            </p:cNvSpPr>
            <p:nvPr/>
          </p:nvSpPr>
          <p:spPr bwMode="auto">
            <a:xfrm flipH="1">
              <a:off x="2160" y="2364"/>
              <a:ext cx="0" cy="576"/>
            </a:xfrm>
            <a:prstGeom prst="line">
              <a:avLst/>
            </a:prstGeom>
            <a:noFill/>
            <a:ln w="9525">
              <a:solidFill>
                <a:schemeClr val="tx1"/>
              </a:solidFill>
              <a:round/>
              <a:headEnd/>
              <a:tailEnd/>
            </a:ln>
          </p:spPr>
          <p:txBody>
            <a:bodyPr wrap="none" anchor="ctr"/>
            <a:lstStyle/>
            <a:p>
              <a:endParaRPr lang="en-IN"/>
            </a:p>
          </p:txBody>
        </p:sp>
        <p:sp>
          <p:nvSpPr>
            <p:cNvPr id="23586" name="Text Box 70"/>
            <p:cNvSpPr txBox="1">
              <a:spLocks noChangeArrowheads="1"/>
            </p:cNvSpPr>
            <p:nvPr/>
          </p:nvSpPr>
          <p:spPr bwMode="auto">
            <a:xfrm flipH="1">
              <a:off x="2256" y="2412"/>
              <a:ext cx="265" cy="231"/>
            </a:xfrm>
            <a:prstGeom prst="rect">
              <a:avLst/>
            </a:prstGeom>
            <a:noFill/>
            <a:ln w="9525">
              <a:noFill/>
              <a:miter lim="800000"/>
              <a:headEnd/>
              <a:tailEnd/>
            </a:ln>
          </p:spPr>
          <p:txBody>
            <a:bodyPr wrap="none" anchor="ctr">
              <a:spAutoFit/>
            </a:bodyPr>
            <a:lstStyle/>
            <a:p>
              <a:pPr algn="ctr">
                <a:spcBef>
                  <a:spcPct val="50000"/>
                </a:spcBef>
              </a:pPr>
              <a:r>
                <a:rPr lang="en-US"/>
                <a:t>P</a:t>
              </a:r>
              <a:r>
                <a:rPr lang="en-US" baseline="-25000"/>
                <a:t>2</a:t>
              </a:r>
              <a:endParaRPr lang="en-US"/>
            </a:p>
          </p:txBody>
        </p:sp>
        <p:sp>
          <p:nvSpPr>
            <p:cNvPr id="23587" name="Text Box 71"/>
            <p:cNvSpPr txBox="1">
              <a:spLocks noChangeArrowheads="1"/>
            </p:cNvSpPr>
            <p:nvPr/>
          </p:nvSpPr>
          <p:spPr bwMode="auto">
            <a:xfrm flipH="1">
              <a:off x="3840" y="2412"/>
              <a:ext cx="265" cy="231"/>
            </a:xfrm>
            <a:prstGeom prst="rect">
              <a:avLst/>
            </a:prstGeom>
            <a:noFill/>
            <a:ln w="9525">
              <a:noFill/>
              <a:miter lim="800000"/>
              <a:headEnd/>
              <a:tailEnd/>
            </a:ln>
          </p:spPr>
          <p:txBody>
            <a:bodyPr wrap="none" anchor="ctr">
              <a:spAutoFit/>
            </a:bodyPr>
            <a:lstStyle/>
            <a:p>
              <a:pPr algn="ctr">
                <a:spcBef>
                  <a:spcPct val="50000"/>
                </a:spcBef>
              </a:pPr>
              <a:r>
                <a:rPr lang="en-US"/>
                <a:t>P</a:t>
              </a:r>
              <a:r>
                <a:rPr lang="en-US" baseline="-25000"/>
                <a:t>1</a:t>
              </a:r>
              <a:endParaRPr lang="en-US"/>
            </a:p>
          </p:txBody>
        </p:sp>
        <p:sp>
          <p:nvSpPr>
            <p:cNvPr id="23588" name="Line 72"/>
            <p:cNvSpPr>
              <a:spLocks noChangeShapeType="1"/>
            </p:cNvSpPr>
            <p:nvPr/>
          </p:nvSpPr>
          <p:spPr bwMode="auto">
            <a:xfrm flipH="1">
              <a:off x="4272" y="2686"/>
              <a:ext cx="0" cy="144"/>
            </a:xfrm>
            <a:prstGeom prst="line">
              <a:avLst/>
            </a:prstGeom>
            <a:noFill/>
            <a:ln w="9525">
              <a:solidFill>
                <a:schemeClr val="tx1"/>
              </a:solidFill>
              <a:round/>
              <a:headEnd/>
              <a:tailEnd/>
            </a:ln>
          </p:spPr>
          <p:txBody>
            <a:bodyPr wrap="none" anchor="ctr"/>
            <a:lstStyle/>
            <a:p>
              <a:endParaRPr lang="en-IN"/>
            </a:p>
          </p:txBody>
        </p:sp>
        <p:sp>
          <p:nvSpPr>
            <p:cNvPr id="23589" name="Text Box 73"/>
            <p:cNvSpPr txBox="1">
              <a:spLocks noChangeArrowheads="1"/>
            </p:cNvSpPr>
            <p:nvPr/>
          </p:nvSpPr>
          <p:spPr bwMode="auto">
            <a:xfrm flipH="1">
              <a:off x="4320" y="2844"/>
              <a:ext cx="276" cy="231"/>
            </a:xfrm>
            <a:prstGeom prst="rect">
              <a:avLst/>
            </a:prstGeom>
            <a:noFill/>
            <a:ln w="9525">
              <a:noFill/>
              <a:miter lim="800000"/>
              <a:headEnd/>
              <a:tailEnd/>
            </a:ln>
          </p:spPr>
          <p:txBody>
            <a:bodyPr wrap="none" anchor="ctr">
              <a:spAutoFit/>
            </a:bodyPr>
            <a:lstStyle/>
            <a:p>
              <a:pPr algn="ctr">
                <a:spcBef>
                  <a:spcPct val="50000"/>
                </a:spcBef>
              </a:pPr>
              <a:r>
                <a:rPr lang="en-US"/>
                <a:t>16</a:t>
              </a:r>
            </a:p>
          </p:txBody>
        </p:sp>
      </p:grpSp>
    </p:spTree>
    <p:extLst>
      <p:ext uri="{BB962C8B-B14F-4D97-AF65-F5344CB8AC3E}">
        <p14:creationId xmlns:p14="http://schemas.microsoft.com/office/powerpoint/2010/main" val="215559691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dirty="0" smtClean="0"/>
              <a:t>Priority Scheduling</a:t>
            </a:r>
          </a:p>
        </p:txBody>
      </p:sp>
      <p:sp>
        <p:nvSpPr>
          <p:cNvPr id="21507" name="Rectangle 3"/>
          <p:cNvSpPr>
            <a:spLocks noGrp="1" noChangeArrowheads="1"/>
          </p:cNvSpPr>
          <p:nvPr>
            <p:ph sz="quarter" idx="1"/>
          </p:nvPr>
        </p:nvSpPr>
        <p:spPr>
          <a:xfrm>
            <a:off x="457200" y="1219200"/>
            <a:ext cx="8229600" cy="4937125"/>
          </a:xfrm>
        </p:spPr>
        <p:txBody>
          <a:bodyPr>
            <a:normAutofit/>
          </a:bodyPr>
          <a:lstStyle/>
          <a:p>
            <a:pPr marL="274320" indent="-274320" fontAlgn="auto">
              <a:spcAft>
                <a:spcPts val="0"/>
              </a:spcAft>
              <a:buFont typeface="Wingdings 3"/>
              <a:buChar char=""/>
              <a:defRPr/>
            </a:pPr>
            <a:r>
              <a:rPr lang="en-US" dirty="0" smtClean="0"/>
              <a:t>A priority number (integer) is associated with each process</a:t>
            </a:r>
          </a:p>
          <a:p>
            <a:pPr marL="274320" indent="-274320" fontAlgn="auto">
              <a:spcAft>
                <a:spcPts val="0"/>
              </a:spcAft>
              <a:buFont typeface="Wingdings 3"/>
              <a:buChar char=""/>
              <a:defRPr/>
            </a:pPr>
            <a:r>
              <a:rPr lang="en-US" dirty="0" smtClean="0"/>
              <a:t>The CPU is allocated to the process with the highest priority (smallest integer </a:t>
            </a:r>
            <a:r>
              <a:rPr lang="en-US" dirty="0" smtClean="0">
                <a:sym typeface="Symbol" pitchFamily="18" charset="2"/>
              </a:rPr>
              <a:t> highest priority)</a:t>
            </a:r>
          </a:p>
          <a:p>
            <a:pPr marL="548640" lvl="1" indent="-274320" fontAlgn="auto">
              <a:spcAft>
                <a:spcPts val="0"/>
              </a:spcAft>
              <a:buFont typeface="Wingdings 3"/>
              <a:buChar char=""/>
              <a:defRPr/>
            </a:pPr>
            <a:r>
              <a:rPr lang="en-US" dirty="0" smtClean="0"/>
              <a:t>Preemptive</a:t>
            </a:r>
          </a:p>
          <a:p>
            <a:pPr marL="548640" lvl="1" indent="-274320" fontAlgn="auto">
              <a:spcAft>
                <a:spcPts val="0"/>
              </a:spcAft>
              <a:buFont typeface="Wingdings 3"/>
              <a:buChar char=""/>
              <a:defRPr/>
            </a:pPr>
            <a:r>
              <a:rPr lang="en-US" dirty="0" err="1" smtClean="0"/>
              <a:t>nonpreemptive</a:t>
            </a:r>
            <a:endParaRPr lang="en-US" dirty="0" smtClean="0"/>
          </a:p>
          <a:p>
            <a:pPr marL="274320" indent="-274320" fontAlgn="auto">
              <a:spcAft>
                <a:spcPts val="0"/>
              </a:spcAft>
              <a:buFont typeface="Wingdings 3"/>
              <a:buChar char=""/>
              <a:defRPr/>
            </a:pPr>
            <a:r>
              <a:rPr lang="en-US" dirty="0" smtClean="0"/>
              <a:t>SJF is a priority scheduling where priority is the predicted next CPU burst time</a:t>
            </a:r>
          </a:p>
          <a:p>
            <a:pPr marL="274320" indent="-274320" fontAlgn="auto">
              <a:spcAft>
                <a:spcPts val="0"/>
              </a:spcAft>
              <a:buFont typeface="Wingdings 3"/>
              <a:buChar char=""/>
              <a:defRPr/>
            </a:pPr>
            <a:r>
              <a:rPr lang="en-US" dirty="0" smtClean="0"/>
              <a:t>Problem </a:t>
            </a:r>
            <a:r>
              <a:rPr lang="en-US" dirty="0" smtClean="0">
                <a:sym typeface="Symbol" pitchFamily="18" charset="2"/>
              </a:rPr>
              <a:t> Starvation – low priority processes may never execute</a:t>
            </a:r>
          </a:p>
        </p:txBody>
      </p:sp>
    </p:spTree>
    <p:extLst>
      <p:ext uri="{BB962C8B-B14F-4D97-AF65-F5344CB8AC3E}">
        <p14:creationId xmlns:p14="http://schemas.microsoft.com/office/powerpoint/2010/main" val="249547151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Priority </a:t>
            </a:r>
            <a:r>
              <a:rPr lang="en-US" dirty="0" smtClean="0"/>
              <a:t>Scheduling- Preemptive</a:t>
            </a:r>
            <a:br>
              <a:rPr lang="en-US" dirty="0" smtClean="0"/>
            </a:br>
            <a:endParaRPr lang="en-IN" dirty="0"/>
          </a:p>
        </p:txBody>
      </p:sp>
      <p:sp>
        <p:nvSpPr>
          <p:cNvPr id="3" name="Content Placeholder 2"/>
          <p:cNvSpPr>
            <a:spLocks noGrp="1"/>
          </p:cNvSpPr>
          <p:nvPr>
            <p:ph sz="quarter" idx="1"/>
          </p:nvPr>
        </p:nvSpPr>
        <p:spPr/>
        <p:txBody>
          <a:bodyPr/>
          <a:lstStyle/>
          <a:p>
            <a:endParaRPr lang="en-IN"/>
          </a:p>
        </p:txBody>
      </p:sp>
    </p:spTree>
    <p:extLst>
      <p:ext uri="{BB962C8B-B14F-4D97-AF65-F5344CB8AC3E}">
        <p14:creationId xmlns:p14="http://schemas.microsoft.com/office/powerpoint/2010/main" val="190074015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endParaRPr lang="en-IN"/>
          </a:p>
        </p:txBody>
      </p:sp>
      <p:sp>
        <p:nvSpPr>
          <p:cNvPr id="4" name="Title 1"/>
          <p:cNvSpPr>
            <a:spLocks noGrp="1"/>
          </p:cNvSpPr>
          <p:nvPr>
            <p:ph type="title"/>
          </p:nvPr>
        </p:nvSpPr>
        <p:spPr/>
        <p:txBody>
          <a:bodyPr>
            <a:normAutofit fontScale="90000"/>
          </a:bodyPr>
          <a:lstStyle/>
          <a:p>
            <a:r>
              <a:rPr lang="en-US" dirty="0"/>
              <a:t>Priority </a:t>
            </a:r>
            <a:r>
              <a:rPr lang="en-US" dirty="0" smtClean="0"/>
              <a:t>Scheduling- Non Preemptive</a:t>
            </a:r>
            <a:br>
              <a:rPr lang="en-US" dirty="0" smtClean="0"/>
            </a:br>
            <a:endParaRPr lang="en-IN" dirty="0"/>
          </a:p>
        </p:txBody>
      </p:sp>
    </p:spTree>
    <p:extLst>
      <p:ext uri="{BB962C8B-B14F-4D97-AF65-F5344CB8AC3E}">
        <p14:creationId xmlns:p14="http://schemas.microsoft.com/office/powerpoint/2010/main" val="60637912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smtClean="0"/>
              <a:t>Round Robin (RR)</a:t>
            </a:r>
          </a:p>
        </p:txBody>
      </p:sp>
      <p:sp>
        <p:nvSpPr>
          <p:cNvPr id="22531" name="Rectangle 3"/>
          <p:cNvSpPr>
            <a:spLocks noGrp="1" noChangeArrowheads="1"/>
          </p:cNvSpPr>
          <p:nvPr>
            <p:ph sz="quarter" idx="1"/>
          </p:nvPr>
        </p:nvSpPr>
        <p:spPr>
          <a:xfrm>
            <a:off x="812800" y="1397000"/>
            <a:ext cx="7061200" cy="4483100"/>
          </a:xfrm>
        </p:spPr>
        <p:txBody>
          <a:bodyPr>
            <a:normAutofit/>
          </a:bodyPr>
          <a:lstStyle/>
          <a:p>
            <a:pPr marL="274320" indent="-274320" fontAlgn="auto">
              <a:spcAft>
                <a:spcPts val="0"/>
              </a:spcAft>
              <a:buFont typeface="Wingdings 3"/>
              <a:buChar char=""/>
              <a:defRPr/>
            </a:pPr>
            <a:r>
              <a:rPr lang="en-US" dirty="0" smtClean="0"/>
              <a:t>Each process gets a small unit of CPU time (</a:t>
            </a:r>
            <a:r>
              <a:rPr lang="en-US" i="1" dirty="0" smtClean="0"/>
              <a:t>time quantum</a:t>
            </a:r>
            <a:r>
              <a:rPr lang="en-US" dirty="0" smtClean="0"/>
              <a:t>), usually 10-100 milliseconds.  After this time has elapsed, the process is preempted and added to the end of the ready queue.</a:t>
            </a:r>
          </a:p>
          <a:p>
            <a:pPr marL="274320" indent="-274320" fontAlgn="auto">
              <a:spcAft>
                <a:spcPts val="0"/>
              </a:spcAft>
              <a:buFont typeface="Wingdings 3"/>
              <a:buChar char=""/>
              <a:defRPr/>
            </a:pPr>
            <a:r>
              <a:rPr lang="en-US" dirty="0" smtClean="0"/>
              <a:t>If there are </a:t>
            </a:r>
            <a:r>
              <a:rPr lang="en-US" i="1" dirty="0" smtClean="0"/>
              <a:t>n</a:t>
            </a:r>
            <a:r>
              <a:rPr lang="en-US" dirty="0" smtClean="0"/>
              <a:t> processes in the ready queue and the time quantum is </a:t>
            </a:r>
            <a:r>
              <a:rPr lang="en-US" i="1" dirty="0" smtClean="0"/>
              <a:t>q</a:t>
            </a:r>
            <a:r>
              <a:rPr lang="en-US" dirty="0" smtClean="0"/>
              <a:t>, then each process gets 1/</a:t>
            </a:r>
            <a:r>
              <a:rPr lang="en-US" i="1" dirty="0" smtClean="0"/>
              <a:t>n</a:t>
            </a:r>
            <a:r>
              <a:rPr lang="en-US" dirty="0" smtClean="0"/>
              <a:t> of the CPU time in chunks of at most </a:t>
            </a:r>
            <a:r>
              <a:rPr lang="en-US" i="1" dirty="0" smtClean="0"/>
              <a:t>q</a:t>
            </a:r>
            <a:r>
              <a:rPr lang="en-US" dirty="0" smtClean="0"/>
              <a:t> time units at once. </a:t>
            </a:r>
          </a:p>
          <a:p>
            <a:pPr marL="274320" indent="-274320" fontAlgn="auto">
              <a:spcAft>
                <a:spcPts val="0"/>
              </a:spcAft>
              <a:buFont typeface="Wingdings 3"/>
              <a:buChar char=""/>
              <a:defRPr/>
            </a:pPr>
            <a:r>
              <a:rPr lang="en-US" dirty="0" smtClean="0"/>
              <a:t> No process waits more than (</a:t>
            </a:r>
            <a:r>
              <a:rPr lang="en-US" i="1" dirty="0" smtClean="0"/>
              <a:t>n</a:t>
            </a:r>
            <a:r>
              <a:rPr lang="en-US" dirty="0" smtClean="0"/>
              <a:t>-1)</a:t>
            </a:r>
            <a:r>
              <a:rPr lang="en-US" i="1" dirty="0" smtClean="0"/>
              <a:t>q </a:t>
            </a:r>
            <a:r>
              <a:rPr lang="en-US" dirty="0" smtClean="0"/>
              <a:t>time units.</a:t>
            </a:r>
          </a:p>
        </p:txBody>
      </p:sp>
    </p:spTree>
    <p:extLst>
      <p:ext uri="{BB962C8B-B14F-4D97-AF65-F5344CB8AC3E}">
        <p14:creationId xmlns:p14="http://schemas.microsoft.com/office/powerpoint/2010/main" val="371287280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914400" y="0"/>
            <a:ext cx="8054975" cy="844550"/>
          </a:xfrm>
        </p:spPr>
        <p:txBody>
          <a:bodyPr/>
          <a:lstStyle/>
          <a:p>
            <a:r>
              <a:rPr lang="en-US" sz="2400" smtClean="0"/>
              <a:t>Example of RR with Time Quantum = 20</a:t>
            </a:r>
          </a:p>
        </p:txBody>
      </p:sp>
      <p:sp>
        <p:nvSpPr>
          <p:cNvPr id="23555" name="Rectangle 3"/>
          <p:cNvSpPr>
            <a:spLocks noGrp="1" noChangeArrowheads="1"/>
          </p:cNvSpPr>
          <p:nvPr>
            <p:ph sz="quarter" idx="1"/>
          </p:nvPr>
        </p:nvSpPr>
        <p:spPr>
          <a:xfrm>
            <a:off x="827088" y="1511300"/>
            <a:ext cx="7351712" cy="4003675"/>
          </a:xfrm>
        </p:spPr>
        <p:txBody>
          <a:bodyPr>
            <a:normAutofit lnSpcReduction="10000"/>
          </a:bodyPr>
          <a:lstStyle/>
          <a:p>
            <a:pPr marL="274320" indent="-274320" fontAlgn="auto">
              <a:lnSpc>
                <a:spcPct val="90000"/>
              </a:lnSpc>
              <a:spcAft>
                <a:spcPts val="0"/>
              </a:spcAft>
              <a:buFont typeface="Monotype Sorts" pitchFamily="2" charset="2"/>
              <a:buNone/>
              <a:tabLst>
                <a:tab pos="2222500" algn="ctr"/>
                <a:tab pos="3997325" algn="ctr"/>
              </a:tabLst>
              <a:defRPr/>
            </a:pPr>
            <a:r>
              <a:rPr lang="en-US" smtClean="0"/>
              <a:t>		</a:t>
            </a:r>
            <a:r>
              <a:rPr lang="en-US" u="sng" smtClean="0"/>
              <a:t>Process</a:t>
            </a:r>
            <a:r>
              <a:rPr lang="en-US" smtClean="0"/>
              <a:t>	</a:t>
            </a:r>
            <a:r>
              <a:rPr lang="en-US" u="sng" smtClean="0"/>
              <a:t>Burst Time</a:t>
            </a:r>
          </a:p>
          <a:p>
            <a:pPr marL="274320" indent="-274320" fontAlgn="auto">
              <a:lnSpc>
                <a:spcPct val="90000"/>
              </a:lnSpc>
              <a:spcAft>
                <a:spcPts val="0"/>
              </a:spcAft>
              <a:buFont typeface="Monotype Sorts" pitchFamily="2" charset="2"/>
              <a:buNone/>
              <a:tabLst>
                <a:tab pos="2222500" algn="ctr"/>
                <a:tab pos="3997325" algn="ctr"/>
              </a:tabLst>
              <a:defRPr/>
            </a:pPr>
            <a:r>
              <a:rPr lang="en-US" i="1" smtClean="0"/>
              <a:t>		P</a:t>
            </a:r>
            <a:r>
              <a:rPr lang="en-US" i="1" baseline="-25000" smtClean="0"/>
              <a:t>1	</a:t>
            </a:r>
            <a:r>
              <a:rPr lang="en-US" smtClean="0"/>
              <a:t>53</a:t>
            </a:r>
          </a:p>
          <a:p>
            <a:pPr marL="274320" indent="-274320" fontAlgn="auto">
              <a:lnSpc>
                <a:spcPct val="90000"/>
              </a:lnSpc>
              <a:spcAft>
                <a:spcPts val="0"/>
              </a:spcAft>
              <a:buFont typeface="Monotype Sorts" pitchFamily="2" charset="2"/>
              <a:buNone/>
              <a:tabLst>
                <a:tab pos="2222500" algn="ctr"/>
                <a:tab pos="3997325" algn="ctr"/>
              </a:tabLst>
              <a:defRPr/>
            </a:pPr>
            <a:r>
              <a:rPr lang="en-US" smtClean="0"/>
              <a:t>		 </a:t>
            </a:r>
            <a:r>
              <a:rPr lang="en-US" i="1" smtClean="0"/>
              <a:t>P</a:t>
            </a:r>
            <a:r>
              <a:rPr lang="en-US" i="1" baseline="-25000" smtClean="0"/>
              <a:t>2	 </a:t>
            </a:r>
            <a:r>
              <a:rPr lang="en-US" smtClean="0"/>
              <a:t>17</a:t>
            </a:r>
          </a:p>
          <a:p>
            <a:pPr marL="274320" indent="-274320" fontAlgn="auto">
              <a:lnSpc>
                <a:spcPct val="90000"/>
              </a:lnSpc>
              <a:spcAft>
                <a:spcPts val="0"/>
              </a:spcAft>
              <a:buFont typeface="Monotype Sorts" pitchFamily="2" charset="2"/>
              <a:buNone/>
              <a:tabLst>
                <a:tab pos="2222500" algn="ctr"/>
                <a:tab pos="3997325" algn="ctr"/>
              </a:tabLst>
              <a:defRPr/>
            </a:pPr>
            <a:r>
              <a:rPr lang="en-US" smtClean="0"/>
              <a:t>		 </a:t>
            </a:r>
            <a:r>
              <a:rPr lang="en-US" i="1" smtClean="0"/>
              <a:t>P</a:t>
            </a:r>
            <a:r>
              <a:rPr lang="en-US" i="1" baseline="-25000" smtClean="0"/>
              <a:t>3	</a:t>
            </a:r>
            <a:r>
              <a:rPr lang="en-US" smtClean="0"/>
              <a:t>68</a:t>
            </a:r>
          </a:p>
          <a:p>
            <a:pPr marL="274320" indent="-274320" fontAlgn="auto">
              <a:lnSpc>
                <a:spcPct val="90000"/>
              </a:lnSpc>
              <a:spcAft>
                <a:spcPts val="0"/>
              </a:spcAft>
              <a:buFont typeface="Monotype Sorts" pitchFamily="2" charset="2"/>
              <a:buNone/>
              <a:tabLst>
                <a:tab pos="2222500" algn="ctr"/>
                <a:tab pos="3997325" algn="ctr"/>
              </a:tabLst>
              <a:defRPr/>
            </a:pPr>
            <a:r>
              <a:rPr lang="en-US" smtClean="0"/>
              <a:t>		 </a:t>
            </a:r>
            <a:r>
              <a:rPr lang="en-US" i="1" smtClean="0"/>
              <a:t>P</a:t>
            </a:r>
            <a:r>
              <a:rPr lang="en-US" i="1" baseline="-25000" smtClean="0"/>
              <a:t>4	 </a:t>
            </a:r>
            <a:r>
              <a:rPr lang="en-US" smtClean="0"/>
              <a:t>24</a:t>
            </a:r>
          </a:p>
          <a:p>
            <a:pPr marL="274320" indent="-274320" fontAlgn="auto">
              <a:lnSpc>
                <a:spcPct val="90000"/>
              </a:lnSpc>
              <a:spcAft>
                <a:spcPts val="0"/>
              </a:spcAft>
              <a:buFont typeface="Wingdings 3"/>
              <a:buChar char=""/>
              <a:tabLst>
                <a:tab pos="2222500" algn="ctr"/>
                <a:tab pos="3997325" algn="ctr"/>
              </a:tabLst>
              <a:defRPr/>
            </a:pPr>
            <a:r>
              <a:rPr lang="en-US" smtClean="0"/>
              <a:t>The Gantt chart is: </a:t>
            </a:r>
            <a:br>
              <a:rPr lang="en-US" smtClean="0"/>
            </a:br>
            <a:r>
              <a:rPr lang="en-US" smtClean="0"/>
              <a:t/>
            </a:r>
            <a:br>
              <a:rPr lang="en-US" smtClean="0"/>
            </a:br>
            <a:r>
              <a:rPr lang="en-US" smtClean="0"/>
              <a:t/>
            </a:r>
            <a:br>
              <a:rPr lang="en-US" smtClean="0"/>
            </a:br>
            <a:r>
              <a:rPr lang="en-US" smtClean="0"/>
              <a:t/>
            </a:r>
            <a:br>
              <a:rPr lang="en-US" smtClean="0"/>
            </a:br>
            <a:r>
              <a:rPr lang="en-US" smtClean="0"/>
              <a:t/>
            </a:r>
            <a:br>
              <a:rPr lang="en-US" smtClean="0"/>
            </a:br>
            <a:endParaRPr lang="en-US" smtClean="0"/>
          </a:p>
        </p:txBody>
      </p:sp>
      <p:grpSp>
        <p:nvGrpSpPr>
          <p:cNvPr id="26628" name="Group 27"/>
          <p:cNvGrpSpPr>
            <a:grpSpLocks/>
          </p:cNvGrpSpPr>
          <p:nvPr/>
        </p:nvGrpSpPr>
        <p:grpSpPr bwMode="auto">
          <a:xfrm>
            <a:off x="1609725" y="4300538"/>
            <a:ext cx="6051550" cy="976312"/>
            <a:chOff x="1056" y="2640"/>
            <a:chExt cx="3812" cy="615"/>
          </a:xfrm>
        </p:grpSpPr>
        <p:grpSp>
          <p:nvGrpSpPr>
            <p:cNvPr id="26629" name="Group 14"/>
            <p:cNvGrpSpPr>
              <a:grpSpLocks/>
            </p:cNvGrpSpPr>
            <p:nvPr/>
          </p:nvGrpSpPr>
          <p:grpSpPr bwMode="auto">
            <a:xfrm>
              <a:off x="1152" y="2640"/>
              <a:ext cx="3552" cy="384"/>
              <a:chOff x="1152" y="2736"/>
              <a:chExt cx="2880" cy="288"/>
            </a:xfrm>
          </p:grpSpPr>
          <p:sp>
            <p:nvSpPr>
              <p:cNvPr id="26641" name="Rectangle 4"/>
              <p:cNvSpPr>
                <a:spLocks noChangeArrowheads="1"/>
              </p:cNvSpPr>
              <p:nvPr/>
            </p:nvSpPr>
            <p:spPr bwMode="auto">
              <a:xfrm>
                <a:off x="1152" y="2736"/>
                <a:ext cx="288" cy="288"/>
              </a:xfrm>
              <a:prstGeom prst="rect">
                <a:avLst/>
              </a:prstGeom>
              <a:solidFill>
                <a:schemeClr val="bg1"/>
              </a:solidFill>
              <a:ln w="9525">
                <a:solidFill>
                  <a:schemeClr val="tx1"/>
                </a:solidFill>
                <a:miter lim="800000"/>
                <a:headEnd/>
                <a:tailEnd/>
              </a:ln>
            </p:spPr>
            <p:txBody>
              <a:bodyPr wrap="none" anchor="ctr"/>
              <a:lstStyle/>
              <a:p>
                <a:pPr algn="ctr"/>
                <a:r>
                  <a:rPr lang="en-US"/>
                  <a:t>P</a:t>
                </a:r>
                <a:r>
                  <a:rPr lang="en-US" baseline="-25000"/>
                  <a:t>1</a:t>
                </a:r>
                <a:endParaRPr lang="en-US"/>
              </a:p>
            </p:txBody>
          </p:sp>
          <p:sp>
            <p:nvSpPr>
              <p:cNvPr id="26642" name="Rectangle 5"/>
              <p:cNvSpPr>
                <a:spLocks noChangeArrowheads="1"/>
              </p:cNvSpPr>
              <p:nvPr/>
            </p:nvSpPr>
            <p:spPr bwMode="auto">
              <a:xfrm>
                <a:off x="1440" y="2736"/>
                <a:ext cx="288" cy="288"/>
              </a:xfrm>
              <a:prstGeom prst="rect">
                <a:avLst/>
              </a:prstGeom>
              <a:solidFill>
                <a:schemeClr val="bg1"/>
              </a:solidFill>
              <a:ln w="9525">
                <a:solidFill>
                  <a:schemeClr val="tx1"/>
                </a:solidFill>
                <a:miter lim="800000"/>
                <a:headEnd/>
                <a:tailEnd/>
              </a:ln>
            </p:spPr>
            <p:txBody>
              <a:bodyPr wrap="none" anchor="ctr"/>
              <a:lstStyle/>
              <a:p>
                <a:pPr algn="ctr"/>
                <a:r>
                  <a:rPr lang="en-US"/>
                  <a:t>P</a:t>
                </a:r>
                <a:r>
                  <a:rPr lang="en-US" baseline="-25000"/>
                  <a:t>2</a:t>
                </a:r>
              </a:p>
            </p:txBody>
          </p:sp>
          <p:sp>
            <p:nvSpPr>
              <p:cNvPr id="26643" name="Rectangle 6"/>
              <p:cNvSpPr>
                <a:spLocks noChangeArrowheads="1"/>
              </p:cNvSpPr>
              <p:nvPr/>
            </p:nvSpPr>
            <p:spPr bwMode="auto">
              <a:xfrm>
                <a:off x="1728" y="2736"/>
                <a:ext cx="288" cy="288"/>
              </a:xfrm>
              <a:prstGeom prst="rect">
                <a:avLst/>
              </a:prstGeom>
              <a:solidFill>
                <a:schemeClr val="bg1"/>
              </a:solidFill>
              <a:ln w="9525">
                <a:solidFill>
                  <a:schemeClr val="tx1"/>
                </a:solidFill>
                <a:miter lim="800000"/>
                <a:headEnd/>
                <a:tailEnd/>
              </a:ln>
            </p:spPr>
            <p:txBody>
              <a:bodyPr wrap="none" anchor="ctr"/>
              <a:lstStyle/>
              <a:p>
                <a:pPr algn="ctr"/>
                <a:r>
                  <a:rPr lang="en-US"/>
                  <a:t>P</a:t>
                </a:r>
                <a:r>
                  <a:rPr lang="en-US" baseline="-25000"/>
                  <a:t>3</a:t>
                </a:r>
              </a:p>
            </p:txBody>
          </p:sp>
          <p:sp>
            <p:nvSpPr>
              <p:cNvPr id="26644" name="Rectangle 7"/>
              <p:cNvSpPr>
                <a:spLocks noChangeArrowheads="1"/>
              </p:cNvSpPr>
              <p:nvPr/>
            </p:nvSpPr>
            <p:spPr bwMode="auto">
              <a:xfrm>
                <a:off x="2016" y="2736"/>
                <a:ext cx="288" cy="288"/>
              </a:xfrm>
              <a:prstGeom prst="rect">
                <a:avLst/>
              </a:prstGeom>
              <a:solidFill>
                <a:schemeClr val="bg1"/>
              </a:solidFill>
              <a:ln w="9525">
                <a:solidFill>
                  <a:schemeClr val="tx1"/>
                </a:solidFill>
                <a:miter lim="800000"/>
                <a:headEnd/>
                <a:tailEnd/>
              </a:ln>
            </p:spPr>
            <p:txBody>
              <a:bodyPr wrap="none" anchor="ctr"/>
              <a:lstStyle/>
              <a:p>
                <a:pPr algn="ctr"/>
                <a:r>
                  <a:rPr lang="en-US"/>
                  <a:t>P</a:t>
                </a:r>
                <a:r>
                  <a:rPr lang="en-US" baseline="-25000"/>
                  <a:t>4</a:t>
                </a:r>
              </a:p>
            </p:txBody>
          </p:sp>
          <p:sp>
            <p:nvSpPr>
              <p:cNvPr id="26645" name="Rectangle 8"/>
              <p:cNvSpPr>
                <a:spLocks noChangeArrowheads="1"/>
              </p:cNvSpPr>
              <p:nvPr/>
            </p:nvSpPr>
            <p:spPr bwMode="auto">
              <a:xfrm>
                <a:off x="2304" y="2736"/>
                <a:ext cx="288" cy="288"/>
              </a:xfrm>
              <a:prstGeom prst="rect">
                <a:avLst/>
              </a:prstGeom>
              <a:solidFill>
                <a:schemeClr val="bg1"/>
              </a:solidFill>
              <a:ln w="9525">
                <a:solidFill>
                  <a:schemeClr val="tx1"/>
                </a:solidFill>
                <a:miter lim="800000"/>
                <a:headEnd/>
                <a:tailEnd/>
              </a:ln>
            </p:spPr>
            <p:txBody>
              <a:bodyPr wrap="none" anchor="ctr"/>
              <a:lstStyle/>
              <a:p>
                <a:pPr algn="ctr"/>
                <a:r>
                  <a:rPr lang="en-US"/>
                  <a:t>P</a:t>
                </a:r>
                <a:r>
                  <a:rPr lang="en-US" baseline="-25000"/>
                  <a:t>1</a:t>
                </a:r>
              </a:p>
            </p:txBody>
          </p:sp>
          <p:sp>
            <p:nvSpPr>
              <p:cNvPr id="26646" name="Rectangle 9"/>
              <p:cNvSpPr>
                <a:spLocks noChangeArrowheads="1"/>
              </p:cNvSpPr>
              <p:nvPr/>
            </p:nvSpPr>
            <p:spPr bwMode="auto">
              <a:xfrm>
                <a:off x="2592" y="2736"/>
                <a:ext cx="288" cy="288"/>
              </a:xfrm>
              <a:prstGeom prst="rect">
                <a:avLst/>
              </a:prstGeom>
              <a:solidFill>
                <a:schemeClr val="bg1"/>
              </a:solidFill>
              <a:ln w="9525">
                <a:solidFill>
                  <a:schemeClr val="tx1"/>
                </a:solidFill>
                <a:miter lim="800000"/>
                <a:headEnd/>
                <a:tailEnd/>
              </a:ln>
            </p:spPr>
            <p:txBody>
              <a:bodyPr wrap="none" anchor="ctr"/>
              <a:lstStyle/>
              <a:p>
                <a:pPr algn="ctr"/>
                <a:r>
                  <a:rPr lang="en-US"/>
                  <a:t>P</a:t>
                </a:r>
                <a:r>
                  <a:rPr lang="en-US" baseline="-25000"/>
                  <a:t>3</a:t>
                </a:r>
              </a:p>
            </p:txBody>
          </p:sp>
          <p:sp>
            <p:nvSpPr>
              <p:cNvPr id="26647" name="Rectangle 10"/>
              <p:cNvSpPr>
                <a:spLocks noChangeArrowheads="1"/>
              </p:cNvSpPr>
              <p:nvPr/>
            </p:nvSpPr>
            <p:spPr bwMode="auto">
              <a:xfrm>
                <a:off x="2880" y="2736"/>
                <a:ext cx="288" cy="288"/>
              </a:xfrm>
              <a:prstGeom prst="rect">
                <a:avLst/>
              </a:prstGeom>
              <a:solidFill>
                <a:schemeClr val="bg1"/>
              </a:solidFill>
              <a:ln w="9525">
                <a:solidFill>
                  <a:schemeClr val="tx1"/>
                </a:solidFill>
                <a:miter lim="800000"/>
                <a:headEnd/>
                <a:tailEnd/>
              </a:ln>
            </p:spPr>
            <p:txBody>
              <a:bodyPr wrap="none" anchor="ctr"/>
              <a:lstStyle/>
              <a:p>
                <a:pPr algn="ctr"/>
                <a:r>
                  <a:rPr lang="en-US"/>
                  <a:t>P</a:t>
                </a:r>
                <a:r>
                  <a:rPr lang="en-US" baseline="-25000"/>
                  <a:t>4</a:t>
                </a:r>
              </a:p>
            </p:txBody>
          </p:sp>
          <p:sp>
            <p:nvSpPr>
              <p:cNvPr id="26648" name="Rectangle 11"/>
              <p:cNvSpPr>
                <a:spLocks noChangeArrowheads="1"/>
              </p:cNvSpPr>
              <p:nvPr/>
            </p:nvSpPr>
            <p:spPr bwMode="auto">
              <a:xfrm>
                <a:off x="3168" y="2736"/>
                <a:ext cx="288" cy="288"/>
              </a:xfrm>
              <a:prstGeom prst="rect">
                <a:avLst/>
              </a:prstGeom>
              <a:solidFill>
                <a:schemeClr val="bg1"/>
              </a:solidFill>
              <a:ln w="9525">
                <a:solidFill>
                  <a:schemeClr val="tx1"/>
                </a:solidFill>
                <a:miter lim="800000"/>
                <a:headEnd/>
                <a:tailEnd/>
              </a:ln>
            </p:spPr>
            <p:txBody>
              <a:bodyPr wrap="none" anchor="ctr"/>
              <a:lstStyle/>
              <a:p>
                <a:pPr algn="ctr"/>
                <a:r>
                  <a:rPr lang="en-US"/>
                  <a:t>P</a:t>
                </a:r>
                <a:r>
                  <a:rPr lang="en-US" baseline="-25000"/>
                  <a:t>1</a:t>
                </a:r>
              </a:p>
            </p:txBody>
          </p:sp>
          <p:sp>
            <p:nvSpPr>
              <p:cNvPr id="26649" name="Rectangle 12"/>
              <p:cNvSpPr>
                <a:spLocks noChangeArrowheads="1"/>
              </p:cNvSpPr>
              <p:nvPr/>
            </p:nvSpPr>
            <p:spPr bwMode="auto">
              <a:xfrm>
                <a:off x="3456" y="2736"/>
                <a:ext cx="288" cy="288"/>
              </a:xfrm>
              <a:prstGeom prst="rect">
                <a:avLst/>
              </a:prstGeom>
              <a:solidFill>
                <a:schemeClr val="bg1"/>
              </a:solidFill>
              <a:ln w="9525">
                <a:solidFill>
                  <a:schemeClr val="tx1"/>
                </a:solidFill>
                <a:miter lim="800000"/>
                <a:headEnd/>
                <a:tailEnd/>
              </a:ln>
            </p:spPr>
            <p:txBody>
              <a:bodyPr wrap="none" anchor="ctr"/>
              <a:lstStyle/>
              <a:p>
                <a:pPr algn="ctr"/>
                <a:r>
                  <a:rPr lang="en-US"/>
                  <a:t>P</a:t>
                </a:r>
                <a:r>
                  <a:rPr lang="en-US" baseline="-25000"/>
                  <a:t>3</a:t>
                </a:r>
              </a:p>
            </p:txBody>
          </p:sp>
          <p:sp>
            <p:nvSpPr>
              <p:cNvPr id="26650" name="Rectangle 13"/>
              <p:cNvSpPr>
                <a:spLocks noChangeArrowheads="1"/>
              </p:cNvSpPr>
              <p:nvPr/>
            </p:nvSpPr>
            <p:spPr bwMode="auto">
              <a:xfrm>
                <a:off x="3744" y="2736"/>
                <a:ext cx="288" cy="288"/>
              </a:xfrm>
              <a:prstGeom prst="rect">
                <a:avLst/>
              </a:prstGeom>
              <a:solidFill>
                <a:schemeClr val="bg1"/>
              </a:solidFill>
              <a:ln w="9525">
                <a:solidFill>
                  <a:schemeClr val="tx1"/>
                </a:solidFill>
                <a:miter lim="800000"/>
                <a:headEnd/>
                <a:tailEnd/>
              </a:ln>
            </p:spPr>
            <p:txBody>
              <a:bodyPr wrap="none" anchor="ctr"/>
              <a:lstStyle/>
              <a:p>
                <a:pPr algn="ctr"/>
                <a:r>
                  <a:rPr lang="en-US"/>
                  <a:t>P</a:t>
                </a:r>
                <a:r>
                  <a:rPr lang="en-US" baseline="-25000"/>
                  <a:t>3</a:t>
                </a:r>
              </a:p>
            </p:txBody>
          </p:sp>
        </p:grpSp>
        <p:sp>
          <p:nvSpPr>
            <p:cNvPr id="26630" name="Text Box 15"/>
            <p:cNvSpPr txBox="1">
              <a:spLocks noChangeArrowheads="1"/>
            </p:cNvSpPr>
            <p:nvPr/>
          </p:nvSpPr>
          <p:spPr bwMode="auto">
            <a:xfrm>
              <a:off x="1056" y="3024"/>
              <a:ext cx="196" cy="231"/>
            </a:xfrm>
            <a:prstGeom prst="rect">
              <a:avLst/>
            </a:prstGeom>
            <a:noFill/>
            <a:ln w="9525">
              <a:noFill/>
              <a:miter lim="800000"/>
              <a:headEnd/>
              <a:tailEnd/>
            </a:ln>
          </p:spPr>
          <p:txBody>
            <a:bodyPr wrap="none" anchor="ctr">
              <a:spAutoFit/>
            </a:bodyPr>
            <a:lstStyle/>
            <a:p>
              <a:pPr algn="ctr">
                <a:spcBef>
                  <a:spcPct val="50000"/>
                </a:spcBef>
              </a:pPr>
              <a:r>
                <a:rPr lang="en-US"/>
                <a:t>0</a:t>
              </a:r>
            </a:p>
          </p:txBody>
        </p:sp>
        <p:sp>
          <p:nvSpPr>
            <p:cNvPr id="26631" name="Text Box 16"/>
            <p:cNvSpPr txBox="1">
              <a:spLocks noChangeArrowheads="1"/>
            </p:cNvSpPr>
            <p:nvPr/>
          </p:nvSpPr>
          <p:spPr bwMode="auto">
            <a:xfrm>
              <a:off x="1352" y="3024"/>
              <a:ext cx="276" cy="231"/>
            </a:xfrm>
            <a:prstGeom prst="rect">
              <a:avLst/>
            </a:prstGeom>
            <a:noFill/>
            <a:ln w="9525">
              <a:noFill/>
              <a:miter lim="800000"/>
              <a:headEnd/>
              <a:tailEnd/>
            </a:ln>
          </p:spPr>
          <p:txBody>
            <a:bodyPr wrap="none" anchor="ctr">
              <a:spAutoFit/>
            </a:bodyPr>
            <a:lstStyle/>
            <a:p>
              <a:pPr algn="ctr">
                <a:spcBef>
                  <a:spcPct val="50000"/>
                </a:spcBef>
              </a:pPr>
              <a:r>
                <a:rPr lang="en-US"/>
                <a:t>20</a:t>
              </a:r>
            </a:p>
          </p:txBody>
        </p:sp>
        <p:sp>
          <p:nvSpPr>
            <p:cNvPr id="26632" name="Text Box 17"/>
            <p:cNvSpPr txBox="1">
              <a:spLocks noChangeArrowheads="1"/>
            </p:cNvSpPr>
            <p:nvPr/>
          </p:nvSpPr>
          <p:spPr bwMode="auto">
            <a:xfrm>
              <a:off x="1688" y="3024"/>
              <a:ext cx="276" cy="231"/>
            </a:xfrm>
            <a:prstGeom prst="rect">
              <a:avLst/>
            </a:prstGeom>
            <a:noFill/>
            <a:ln w="9525">
              <a:noFill/>
              <a:miter lim="800000"/>
              <a:headEnd/>
              <a:tailEnd/>
            </a:ln>
          </p:spPr>
          <p:txBody>
            <a:bodyPr wrap="none" anchor="ctr">
              <a:spAutoFit/>
            </a:bodyPr>
            <a:lstStyle/>
            <a:p>
              <a:pPr algn="ctr">
                <a:spcBef>
                  <a:spcPct val="50000"/>
                </a:spcBef>
              </a:pPr>
              <a:r>
                <a:rPr lang="en-US"/>
                <a:t>37</a:t>
              </a:r>
            </a:p>
          </p:txBody>
        </p:sp>
        <p:sp>
          <p:nvSpPr>
            <p:cNvPr id="26633" name="Text Box 18"/>
            <p:cNvSpPr txBox="1">
              <a:spLocks noChangeArrowheads="1"/>
            </p:cNvSpPr>
            <p:nvPr/>
          </p:nvSpPr>
          <p:spPr bwMode="auto">
            <a:xfrm>
              <a:off x="2068" y="3024"/>
              <a:ext cx="276" cy="231"/>
            </a:xfrm>
            <a:prstGeom prst="rect">
              <a:avLst/>
            </a:prstGeom>
            <a:noFill/>
            <a:ln w="9525">
              <a:noFill/>
              <a:miter lim="800000"/>
              <a:headEnd/>
              <a:tailEnd/>
            </a:ln>
          </p:spPr>
          <p:txBody>
            <a:bodyPr wrap="none" anchor="ctr">
              <a:spAutoFit/>
            </a:bodyPr>
            <a:lstStyle/>
            <a:p>
              <a:pPr algn="ctr">
                <a:spcBef>
                  <a:spcPct val="50000"/>
                </a:spcBef>
              </a:pPr>
              <a:r>
                <a:rPr lang="en-US"/>
                <a:t>57</a:t>
              </a:r>
            </a:p>
          </p:txBody>
        </p:sp>
        <p:sp>
          <p:nvSpPr>
            <p:cNvPr id="26634" name="Text Box 19"/>
            <p:cNvSpPr txBox="1">
              <a:spLocks noChangeArrowheads="1"/>
            </p:cNvSpPr>
            <p:nvPr/>
          </p:nvSpPr>
          <p:spPr bwMode="auto">
            <a:xfrm>
              <a:off x="2456" y="3024"/>
              <a:ext cx="276" cy="231"/>
            </a:xfrm>
            <a:prstGeom prst="rect">
              <a:avLst/>
            </a:prstGeom>
            <a:noFill/>
            <a:ln w="9525">
              <a:noFill/>
              <a:miter lim="800000"/>
              <a:headEnd/>
              <a:tailEnd/>
            </a:ln>
          </p:spPr>
          <p:txBody>
            <a:bodyPr wrap="none" anchor="ctr">
              <a:spAutoFit/>
            </a:bodyPr>
            <a:lstStyle/>
            <a:p>
              <a:pPr algn="ctr">
                <a:spcBef>
                  <a:spcPct val="50000"/>
                </a:spcBef>
              </a:pPr>
              <a:r>
                <a:rPr lang="en-US"/>
                <a:t>77</a:t>
              </a:r>
            </a:p>
          </p:txBody>
        </p:sp>
        <p:sp>
          <p:nvSpPr>
            <p:cNvPr id="26635" name="Text Box 20"/>
            <p:cNvSpPr txBox="1">
              <a:spLocks noChangeArrowheads="1"/>
            </p:cNvSpPr>
            <p:nvPr/>
          </p:nvSpPr>
          <p:spPr bwMode="auto">
            <a:xfrm>
              <a:off x="2792" y="3024"/>
              <a:ext cx="276" cy="231"/>
            </a:xfrm>
            <a:prstGeom prst="rect">
              <a:avLst/>
            </a:prstGeom>
            <a:noFill/>
            <a:ln w="9525">
              <a:noFill/>
              <a:miter lim="800000"/>
              <a:headEnd/>
              <a:tailEnd/>
            </a:ln>
          </p:spPr>
          <p:txBody>
            <a:bodyPr wrap="none" anchor="ctr">
              <a:spAutoFit/>
            </a:bodyPr>
            <a:lstStyle/>
            <a:p>
              <a:pPr algn="ctr">
                <a:spcBef>
                  <a:spcPct val="50000"/>
                </a:spcBef>
              </a:pPr>
              <a:r>
                <a:rPr lang="en-US"/>
                <a:t>97</a:t>
              </a:r>
            </a:p>
          </p:txBody>
        </p:sp>
        <p:sp>
          <p:nvSpPr>
            <p:cNvPr id="26636" name="Text Box 21"/>
            <p:cNvSpPr txBox="1">
              <a:spLocks noChangeArrowheads="1"/>
            </p:cNvSpPr>
            <p:nvPr/>
          </p:nvSpPr>
          <p:spPr bwMode="auto">
            <a:xfrm>
              <a:off x="3088" y="3024"/>
              <a:ext cx="356" cy="231"/>
            </a:xfrm>
            <a:prstGeom prst="rect">
              <a:avLst/>
            </a:prstGeom>
            <a:noFill/>
            <a:ln w="9525">
              <a:noFill/>
              <a:miter lim="800000"/>
              <a:headEnd/>
              <a:tailEnd/>
            </a:ln>
          </p:spPr>
          <p:txBody>
            <a:bodyPr wrap="none" anchor="ctr">
              <a:spAutoFit/>
            </a:bodyPr>
            <a:lstStyle/>
            <a:p>
              <a:pPr algn="ctr">
                <a:spcBef>
                  <a:spcPct val="50000"/>
                </a:spcBef>
              </a:pPr>
              <a:r>
                <a:rPr lang="en-US"/>
                <a:t>117</a:t>
              </a:r>
            </a:p>
          </p:txBody>
        </p:sp>
        <p:sp>
          <p:nvSpPr>
            <p:cNvPr id="26637" name="Text Box 22"/>
            <p:cNvSpPr txBox="1">
              <a:spLocks noChangeArrowheads="1"/>
            </p:cNvSpPr>
            <p:nvPr/>
          </p:nvSpPr>
          <p:spPr bwMode="auto">
            <a:xfrm>
              <a:off x="3472" y="3024"/>
              <a:ext cx="356" cy="231"/>
            </a:xfrm>
            <a:prstGeom prst="rect">
              <a:avLst/>
            </a:prstGeom>
            <a:noFill/>
            <a:ln w="9525">
              <a:noFill/>
              <a:miter lim="800000"/>
              <a:headEnd/>
              <a:tailEnd/>
            </a:ln>
          </p:spPr>
          <p:txBody>
            <a:bodyPr wrap="none" anchor="ctr">
              <a:spAutoFit/>
            </a:bodyPr>
            <a:lstStyle/>
            <a:p>
              <a:pPr algn="ctr">
                <a:spcBef>
                  <a:spcPct val="50000"/>
                </a:spcBef>
              </a:pPr>
              <a:r>
                <a:rPr lang="en-US"/>
                <a:t>121</a:t>
              </a:r>
            </a:p>
          </p:txBody>
        </p:sp>
        <p:sp>
          <p:nvSpPr>
            <p:cNvPr id="26638" name="Text Box 24"/>
            <p:cNvSpPr txBox="1">
              <a:spLocks noChangeArrowheads="1"/>
            </p:cNvSpPr>
            <p:nvPr/>
          </p:nvSpPr>
          <p:spPr bwMode="auto">
            <a:xfrm>
              <a:off x="3808" y="3024"/>
              <a:ext cx="356" cy="231"/>
            </a:xfrm>
            <a:prstGeom prst="rect">
              <a:avLst/>
            </a:prstGeom>
            <a:noFill/>
            <a:ln w="9525">
              <a:noFill/>
              <a:miter lim="800000"/>
              <a:headEnd/>
              <a:tailEnd/>
            </a:ln>
          </p:spPr>
          <p:txBody>
            <a:bodyPr wrap="none" anchor="ctr">
              <a:spAutoFit/>
            </a:bodyPr>
            <a:lstStyle/>
            <a:p>
              <a:pPr algn="ctr">
                <a:spcBef>
                  <a:spcPct val="50000"/>
                </a:spcBef>
              </a:pPr>
              <a:r>
                <a:rPr lang="en-US"/>
                <a:t>134</a:t>
              </a:r>
            </a:p>
          </p:txBody>
        </p:sp>
        <p:sp>
          <p:nvSpPr>
            <p:cNvPr id="26639" name="Text Box 25"/>
            <p:cNvSpPr txBox="1">
              <a:spLocks noChangeArrowheads="1"/>
            </p:cNvSpPr>
            <p:nvPr/>
          </p:nvSpPr>
          <p:spPr bwMode="auto">
            <a:xfrm>
              <a:off x="4176" y="3024"/>
              <a:ext cx="356" cy="231"/>
            </a:xfrm>
            <a:prstGeom prst="rect">
              <a:avLst/>
            </a:prstGeom>
            <a:noFill/>
            <a:ln w="9525">
              <a:noFill/>
              <a:miter lim="800000"/>
              <a:headEnd/>
              <a:tailEnd/>
            </a:ln>
          </p:spPr>
          <p:txBody>
            <a:bodyPr wrap="none" anchor="ctr">
              <a:spAutoFit/>
            </a:bodyPr>
            <a:lstStyle/>
            <a:p>
              <a:pPr algn="ctr">
                <a:spcBef>
                  <a:spcPct val="50000"/>
                </a:spcBef>
              </a:pPr>
              <a:r>
                <a:rPr lang="en-US"/>
                <a:t>154</a:t>
              </a:r>
            </a:p>
          </p:txBody>
        </p:sp>
        <p:sp>
          <p:nvSpPr>
            <p:cNvPr id="26640" name="Text Box 26"/>
            <p:cNvSpPr txBox="1">
              <a:spLocks noChangeArrowheads="1"/>
            </p:cNvSpPr>
            <p:nvPr/>
          </p:nvSpPr>
          <p:spPr bwMode="auto">
            <a:xfrm>
              <a:off x="4512" y="3024"/>
              <a:ext cx="356" cy="231"/>
            </a:xfrm>
            <a:prstGeom prst="rect">
              <a:avLst/>
            </a:prstGeom>
            <a:noFill/>
            <a:ln w="9525">
              <a:noFill/>
              <a:miter lim="800000"/>
              <a:headEnd/>
              <a:tailEnd/>
            </a:ln>
          </p:spPr>
          <p:txBody>
            <a:bodyPr wrap="none" anchor="ctr">
              <a:spAutoFit/>
            </a:bodyPr>
            <a:lstStyle/>
            <a:p>
              <a:pPr algn="ctr">
                <a:spcBef>
                  <a:spcPct val="50000"/>
                </a:spcBef>
              </a:pPr>
              <a:r>
                <a:rPr lang="en-US"/>
                <a:t>162</a:t>
              </a:r>
            </a:p>
          </p:txBody>
        </p:sp>
      </p:grpSp>
    </p:spTree>
    <p:extLst>
      <p:ext uri="{BB962C8B-B14F-4D97-AF65-F5344CB8AC3E}">
        <p14:creationId xmlns:p14="http://schemas.microsoft.com/office/powerpoint/2010/main" val="405621881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endParaRPr lang="en-IN"/>
          </a:p>
        </p:txBody>
      </p:sp>
    </p:spTree>
    <p:extLst>
      <p:ext uri="{BB962C8B-B14F-4D97-AF65-F5344CB8AC3E}">
        <p14:creationId xmlns:p14="http://schemas.microsoft.com/office/powerpoint/2010/main" val="21483677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Threads?</a:t>
            </a:r>
            <a:endParaRPr lang="en-IN" dirty="0"/>
          </a:p>
        </p:txBody>
      </p:sp>
      <p:sp>
        <p:nvSpPr>
          <p:cNvPr id="3" name="Content Placeholder 2"/>
          <p:cNvSpPr>
            <a:spLocks noGrp="1"/>
          </p:cNvSpPr>
          <p:nvPr>
            <p:ph idx="1"/>
          </p:nvPr>
        </p:nvSpPr>
        <p:spPr>
          <a:xfrm>
            <a:off x="628650" y="2226469"/>
            <a:ext cx="5699414" cy="3263504"/>
          </a:xfrm>
        </p:spPr>
        <p:txBody>
          <a:bodyPr>
            <a:normAutofit/>
          </a:bodyPr>
          <a:lstStyle/>
          <a:p>
            <a:r>
              <a:rPr lang="en-US" sz="3200" dirty="0" smtClean="0"/>
              <a:t>Thread is an execution unit that is part of a process.</a:t>
            </a:r>
          </a:p>
          <a:p>
            <a:r>
              <a:rPr lang="en-US" sz="3200" dirty="0" smtClean="0"/>
              <a:t>A process can have multiple threads, all executing at the same time</a:t>
            </a:r>
          </a:p>
        </p:txBody>
      </p:sp>
      <p:pic>
        <p:nvPicPr>
          <p:cNvPr id="1026" name="Picture 2" descr="13 Difference Between Process And Thread In OS - Viva Differenc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8064" y="2039810"/>
            <a:ext cx="2950369" cy="2057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337345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1025525" y="385763"/>
            <a:ext cx="7829550" cy="457200"/>
          </a:xfrm>
        </p:spPr>
        <p:txBody>
          <a:bodyPr>
            <a:normAutofit fontScale="90000"/>
          </a:bodyPr>
          <a:lstStyle/>
          <a:p>
            <a:pPr fontAlgn="auto">
              <a:spcAft>
                <a:spcPts val="0"/>
              </a:spcAft>
              <a:defRPr/>
            </a:pPr>
            <a:r>
              <a:rPr lang="en-US" sz="3000" dirty="0" smtClean="0"/>
              <a:t>Time Quantum and Context Switch Time</a:t>
            </a:r>
          </a:p>
        </p:txBody>
      </p:sp>
      <p:pic>
        <p:nvPicPr>
          <p:cNvPr id="27651" name="Picture 6"/>
          <p:cNvPicPr>
            <a:picLocks noChangeAspect="1" noChangeArrowheads="1"/>
          </p:cNvPicPr>
          <p:nvPr/>
        </p:nvPicPr>
        <p:blipFill>
          <a:blip r:embed="rId2"/>
          <a:srcRect l="380" t="22278" r="569" b="22531"/>
          <a:stretch>
            <a:fillRect/>
          </a:stretch>
        </p:blipFill>
        <p:spPr bwMode="auto">
          <a:xfrm>
            <a:off x="1333500" y="2049463"/>
            <a:ext cx="6624638" cy="2768600"/>
          </a:xfrm>
          <a:prstGeom prst="rect">
            <a:avLst/>
          </a:prstGeom>
          <a:noFill/>
          <a:ln w="38100" cmpd="dbl">
            <a:solidFill>
              <a:srgbClr val="CC6600"/>
            </a:solidFill>
            <a:miter lim="800000"/>
            <a:headEnd/>
            <a:tailEnd/>
          </a:ln>
        </p:spPr>
      </p:pic>
    </p:spTree>
    <p:extLst>
      <p:ext uri="{BB962C8B-B14F-4D97-AF65-F5344CB8AC3E}">
        <p14:creationId xmlns:p14="http://schemas.microsoft.com/office/powerpoint/2010/main" val="367895482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696913" y="215900"/>
            <a:ext cx="7772400" cy="757238"/>
          </a:xfrm>
        </p:spPr>
        <p:txBody>
          <a:bodyPr/>
          <a:lstStyle/>
          <a:p>
            <a:r>
              <a:rPr lang="en-US" smtClean="0"/>
              <a:t>Multilevel Queue</a:t>
            </a:r>
          </a:p>
        </p:txBody>
      </p:sp>
      <p:sp>
        <p:nvSpPr>
          <p:cNvPr id="26627" name="Rectangle 3"/>
          <p:cNvSpPr>
            <a:spLocks noGrp="1" noChangeArrowheads="1"/>
          </p:cNvSpPr>
          <p:nvPr>
            <p:ph sz="quarter" idx="1"/>
          </p:nvPr>
        </p:nvSpPr>
        <p:spPr>
          <a:xfrm>
            <a:off x="769938" y="1303338"/>
            <a:ext cx="7772400" cy="4572000"/>
          </a:xfrm>
        </p:spPr>
        <p:txBody>
          <a:bodyPr>
            <a:normAutofit fontScale="92500" lnSpcReduction="10000"/>
          </a:bodyPr>
          <a:lstStyle/>
          <a:p>
            <a:pPr marL="274320" indent="-274320" fontAlgn="auto">
              <a:spcAft>
                <a:spcPts val="0"/>
              </a:spcAft>
              <a:buFont typeface="Wingdings 3"/>
              <a:buChar char=""/>
              <a:defRPr/>
            </a:pPr>
            <a:r>
              <a:rPr lang="en-US" dirty="0" smtClean="0"/>
              <a:t>Ready queue is partitioned into separate queues:</a:t>
            </a:r>
            <a:br>
              <a:rPr lang="en-US" dirty="0" smtClean="0"/>
            </a:br>
            <a:r>
              <a:rPr lang="en-US" dirty="0" smtClean="0"/>
              <a:t>foreground (interactive)</a:t>
            </a:r>
            <a:br>
              <a:rPr lang="en-US" dirty="0" smtClean="0"/>
            </a:br>
            <a:r>
              <a:rPr lang="en-US" dirty="0" smtClean="0"/>
              <a:t>background (batch)</a:t>
            </a:r>
          </a:p>
          <a:p>
            <a:pPr marL="274320" indent="-274320" fontAlgn="auto">
              <a:spcAft>
                <a:spcPts val="0"/>
              </a:spcAft>
              <a:buFont typeface="Wingdings 3"/>
              <a:buChar char=""/>
              <a:defRPr/>
            </a:pPr>
            <a:r>
              <a:rPr lang="en-US" dirty="0" smtClean="0"/>
              <a:t>Each queue has its own scheduling algorithm</a:t>
            </a:r>
          </a:p>
          <a:p>
            <a:pPr marL="548640" lvl="1" indent="-274320" fontAlgn="auto">
              <a:spcAft>
                <a:spcPts val="0"/>
              </a:spcAft>
              <a:buFont typeface="Wingdings 3"/>
              <a:buChar char=""/>
              <a:defRPr/>
            </a:pPr>
            <a:r>
              <a:rPr lang="en-US" dirty="0" smtClean="0"/>
              <a:t>foreground – RR</a:t>
            </a:r>
          </a:p>
          <a:p>
            <a:pPr marL="548640" lvl="1" indent="-274320" fontAlgn="auto">
              <a:spcAft>
                <a:spcPts val="0"/>
              </a:spcAft>
              <a:buFont typeface="Wingdings 3"/>
              <a:buChar char=""/>
              <a:defRPr/>
            </a:pPr>
            <a:r>
              <a:rPr lang="en-US" dirty="0" smtClean="0"/>
              <a:t>background – FCFS</a:t>
            </a:r>
          </a:p>
          <a:p>
            <a:pPr marL="274320" indent="-274320" fontAlgn="auto">
              <a:spcAft>
                <a:spcPts val="0"/>
              </a:spcAft>
              <a:buFont typeface="Wingdings 3"/>
              <a:buChar char=""/>
              <a:defRPr/>
            </a:pPr>
            <a:r>
              <a:rPr lang="en-US" dirty="0" smtClean="0"/>
              <a:t>Scheduling must be done between the queues</a:t>
            </a:r>
          </a:p>
          <a:p>
            <a:pPr marL="548640" lvl="1" indent="-274320" fontAlgn="auto">
              <a:spcAft>
                <a:spcPts val="0"/>
              </a:spcAft>
              <a:buFont typeface="Wingdings 3"/>
              <a:buChar char=""/>
              <a:defRPr/>
            </a:pPr>
            <a:r>
              <a:rPr lang="en-US" dirty="0" smtClean="0"/>
              <a:t>Fixed priority scheduling; (i.e., serve all from foreground then from background).  Possibility of starvation.</a:t>
            </a:r>
          </a:p>
          <a:p>
            <a:pPr marL="548640" lvl="1" indent="-274320" fontAlgn="auto">
              <a:spcAft>
                <a:spcPts val="0"/>
              </a:spcAft>
              <a:buFont typeface="Wingdings 3"/>
              <a:buChar char=""/>
              <a:defRPr/>
            </a:pPr>
            <a:r>
              <a:rPr lang="en-US" dirty="0" smtClean="0"/>
              <a:t>Time slice – each queue gets a certain amount of CPU time which it can schedule amongst its processes; i.e., 80% to foreground in RR</a:t>
            </a:r>
          </a:p>
          <a:p>
            <a:pPr marL="548640" lvl="1" indent="-274320" fontAlgn="auto">
              <a:spcAft>
                <a:spcPts val="0"/>
              </a:spcAft>
              <a:buFont typeface="Wingdings 3"/>
              <a:buChar char=""/>
              <a:defRPr/>
            </a:pPr>
            <a:r>
              <a:rPr lang="en-US" dirty="0" smtClean="0"/>
              <a:t>20% to background in FCFS </a:t>
            </a:r>
          </a:p>
        </p:txBody>
      </p:sp>
    </p:spTree>
    <p:extLst>
      <p:ext uri="{BB962C8B-B14F-4D97-AF65-F5344CB8AC3E}">
        <p14:creationId xmlns:p14="http://schemas.microsoft.com/office/powerpoint/2010/main" val="36556768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smtClean="0"/>
              <a:t>Multilevel Queue Scheduling</a:t>
            </a:r>
          </a:p>
        </p:txBody>
      </p:sp>
      <p:pic>
        <p:nvPicPr>
          <p:cNvPr id="30723" name="Picture 6"/>
          <p:cNvPicPr>
            <a:picLocks noChangeAspect="1" noChangeArrowheads="1"/>
          </p:cNvPicPr>
          <p:nvPr/>
        </p:nvPicPr>
        <p:blipFill>
          <a:blip r:embed="rId2"/>
          <a:srcRect l="232" t="6743" r="459" b="6743"/>
          <a:stretch>
            <a:fillRect/>
          </a:stretch>
        </p:blipFill>
        <p:spPr bwMode="auto">
          <a:xfrm>
            <a:off x="1722438" y="1914525"/>
            <a:ext cx="5511800" cy="3622675"/>
          </a:xfrm>
          <a:prstGeom prst="rect">
            <a:avLst/>
          </a:prstGeom>
          <a:noFill/>
          <a:ln w="38100" cmpd="dbl">
            <a:solidFill>
              <a:srgbClr val="CC6600"/>
            </a:solidFill>
            <a:miter lim="800000"/>
            <a:headEnd/>
            <a:tailEnd/>
          </a:ln>
        </p:spPr>
      </p:pic>
    </p:spTree>
    <p:extLst>
      <p:ext uri="{BB962C8B-B14F-4D97-AF65-F5344CB8AC3E}">
        <p14:creationId xmlns:p14="http://schemas.microsoft.com/office/powerpoint/2010/main" val="381392754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smtClean="0"/>
              <a:t>Multilevel Feedback Queue</a:t>
            </a:r>
          </a:p>
        </p:txBody>
      </p:sp>
      <p:sp>
        <p:nvSpPr>
          <p:cNvPr id="31747" name="Rectangle 3"/>
          <p:cNvSpPr>
            <a:spLocks noGrp="1" noChangeArrowheads="1"/>
          </p:cNvSpPr>
          <p:nvPr>
            <p:ph sz="quarter" idx="1"/>
          </p:nvPr>
        </p:nvSpPr>
        <p:spPr>
          <a:xfrm>
            <a:off x="827088" y="1468438"/>
            <a:ext cx="7351712" cy="4483100"/>
          </a:xfrm>
        </p:spPr>
        <p:txBody>
          <a:bodyPr/>
          <a:lstStyle/>
          <a:p>
            <a:r>
              <a:rPr lang="en-US" smtClean="0"/>
              <a:t>A process can move between the various queues; aging can be implemented this way</a:t>
            </a:r>
          </a:p>
          <a:p>
            <a:r>
              <a:rPr lang="en-US" smtClean="0"/>
              <a:t>Multilevel-feedback-queue scheduler defined by the following parameters:</a:t>
            </a:r>
          </a:p>
          <a:p>
            <a:pPr lvl="1"/>
            <a:r>
              <a:rPr lang="en-US" smtClean="0"/>
              <a:t>number of queues</a:t>
            </a:r>
          </a:p>
          <a:p>
            <a:pPr lvl="1"/>
            <a:r>
              <a:rPr lang="en-US" smtClean="0"/>
              <a:t>scheduling algorithms for each queue</a:t>
            </a:r>
          </a:p>
          <a:p>
            <a:pPr lvl="1"/>
            <a:r>
              <a:rPr lang="en-US" smtClean="0"/>
              <a:t>method used to determine when to upgrade a process</a:t>
            </a:r>
          </a:p>
          <a:p>
            <a:pPr lvl="1"/>
            <a:r>
              <a:rPr lang="en-US" smtClean="0"/>
              <a:t>method used to determine when to demote a process</a:t>
            </a:r>
          </a:p>
          <a:p>
            <a:pPr lvl="1"/>
            <a:r>
              <a:rPr lang="en-US" smtClean="0"/>
              <a:t>method used to determine which queue a process will enter when that process needs service</a:t>
            </a:r>
          </a:p>
        </p:txBody>
      </p:sp>
    </p:spTree>
    <p:extLst>
      <p:ext uri="{BB962C8B-B14F-4D97-AF65-F5344CB8AC3E}">
        <p14:creationId xmlns:p14="http://schemas.microsoft.com/office/powerpoint/2010/main" val="65513435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1131888" y="319088"/>
            <a:ext cx="7772400" cy="844550"/>
          </a:xfrm>
        </p:spPr>
        <p:txBody>
          <a:bodyPr>
            <a:normAutofit fontScale="90000"/>
          </a:bodyPr>
          <a:lstStyle/>
          <a:p>
            <a:pPr fontAlgn="auto">
              <a:spcAft>
                <a:spcPts val="0"/>
              </a:spcAft>
              <a:defRPr/>
            </a:pPr>
            <a:r>
              <a:rPr lang="en-US" smtClean="0"/>
              <a:t>Example of Multilevel Feedback Queue</a:t>
            </a:r>
          </a:p>
        </p:txBody>
      </p:sp>
      <p:sp>
        <p:nvSpPr>
          <p:cNvPr id="32771" name="Rectangle 3"/>
          <p:cNvSpPr>
            <a:spLocks noGrp="1" noChangeArrowheads="1"/>
          </p:cNvSpPr>
          <p:nvPr>
            <p:ph sz="quarter" idx="1"/>
          </p:nvPr>
        </p:nvSpPr>
        <p:spPr>
          <a:xfrm>
            <a:off x="457200" y="1219200"/>
            <a:ext cx="8229600" cy="4937125"/>
          </a:xfrm>
        </p:spPr>
        <p:txBody>
          <a:bodyPr/>
          <a:lstStyle/>
          <a:p>
            <a:r>
              <a:rPr lang="en-US" smtClean="0"/>
              <a:t>Three queues: </a:t>
            </a:r>
          </a:p>
          <a:p>
            <a:pPr lvl="1"/>
            <a:r>
              <a:rPr lang="en-US" i="1" smtClean="0"/>
              <a:t>Q</a:t>
            </a:r>
            <a:r>
              <a:rPr lang="en-US" baseline="-25000" smtClean="0"/>
              <a:t>0</a:t>
            </a:r>
            <a:r>
              <a:rPr lang="en-US" smtClean="0"/>
              <a:t> – RR with time quantum 8 milliseconds</a:t>
            </a:r>
          </a:p>
          <a:p>
            <a:pPr lvl="1"/>
            <a:r>
              <a:rPr lang="en-US" i="1" smtClean="0"/>
              <a:t>Q</a:t>
            </a:r>
            <a:r>
              <a:rPr lang="en-US" baseline="-25000" smtClean="0"/>
              <a:t>1</a:t>
            </a:r>
            <a:r>
              <a:rPr lang="en-US" smtClean="0"/>
              <a:t> – RR time quantum 16 milliseconds</a:t>
            </a:r>
          </a:p>
          <a:p>
            <a:pPr lvl="1"/>
            <a:r>
              <a:rPr lang="en-US" i="1" smtClean="0"/>
              <a:t>Q</a:t>
            </a:r>
            <a:r>
              <a:rPr lang="en-US" baseline="-25000" smtClean="0"/>
              <a:t>2</a:t>
            </a:r>
            <a:r>
              <a:rPr lang="en-US" smtClean="0"/>
              <a:t> – FCFS</a:t>
            </a:r>
          </a:p>
          <a:p>
            <a:r>
              <a:rPr lang="en-US" smtClean="0"/>
              <a:t>Scheduling</a:t>
            </a:r>
          </a:p>
          <a:p>
            <a:pPr lvl="1"/>
            <a:r>
              <a:rPr lang="en-US" smtClean="0"/>
              <a:t>A new job enters queue </a:t>
            </a:r>
            <a:r>
              <a:rPr lang="en-US" i="1" smtClean="0"/>
              <a:t>Q</a:t>
            </a:r>
            <a:r>
              <a:rPr lang="en-US" i="1" baseline="-25000" smtClean="0"/>
              <a:t>0</a:t>
            </a:r>
            <a:r>
              <a:rPr lang="en-US" i="1" smtClean="0"/>
              <a:t> </a:t>
            </a:r>
            <a:r>
              <a:rPr lang="en-US" smtClean="0"/>
              <a:t>which is served</a:t>
            </a:r>
            <a:r>
              <a:rPr lang="en-US" i="1" smtClean="0"/>
              <a:t> </a:t>
            </a:r>
            <a:r>
              <a:rPr lang="en-US" smtClean="0"/>
              <a:t>FCFS. When it gains CPU, job receives 8 milliseconds.  If it does not finish in 8 milliseconds, job is moved to queue </a:t>
            </a:r>
            <a:r>
              <a:rPr lang="en-US" i="1" smtClean="0"/>
              <a:t>Q</a:t>
            </a:r>
            <a:r>
              <a:rPr lang="en-US" baseline="-25000" smtClean="0"/>
              <a:t>1</a:t>
            </a:r>
            <a:r>
              <a:rPr lang="en-US" smtClean="0"/>
              <a:t>.</a:t>
            </a:r>
          </a:p>
          <a:p>
            <a:pPr lvl="1"/>
            <a:r>
              <a:rPr lang="en-US" smtClean="0"/>
              <a:t>At </a:t>
            </a:r>
            <a:r>
              <a:rPr lang="en-US" i="1" smtClean="0"/>
              <a:t>Q</a:t>
            </a:r>
            <a:r>
              <a:rPr lang="en-US" baseline="-25000" smtClean="0"/>
              <a:t>1</a:t>
            </a:r>
            <a:r>
              <a:rPr lang="en-US" smtClean="0"/>
              <a:t> job is again served FCFS and receives 16 additional milliseconds.  If it still does not complete, it is preempted and moved to queue </a:t>
            </a:r>
            <a:r>
              <a:rPr lang="en-US" i="1" smtClean="0"/>
              <a:t>Q</a:t>
            </a:r>
            <a:r>
              <a:rPr lang="en-US" baseline="-25000" smtClean="0"/>
              <a:t>2</a:t>
            </a:r>
            <a:r>
              <a:rPr lang="en-US" smtClean="0"/>
              <a:t>.</a:t>
            </a:r>
          </a:p>
        </p:txBody>
      </p:sp>
    </p:spTree>
    <p:extLst>
      <p:ext uri="{BB962C8B-B14F-4D97-AF65-F5344CB8AC3E}">
        <p14:creationId xmlns:p14="http://schemas.microsoft.com/office/powerpoint/2010/main" val="48117846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smtClean="0"/>
              <a:t>Multilevel Feedback Queues</a:t>
            </a:r>
          </a:p>
        </p:txBody>
      </p:sp>
      <p:pic>
        <p:nvPicPr>
          <p:cNvPr id="33795" name="Picture 4"/>
          <p:cNvPicPr>
            <a:picLocks noChangeAspect="1" noChangeArrowheads="1"/>
          </p:cNvPicPr>
          <p:nvPr/>
        </p:nvPicPr>
        <p:blipFill>
          <a:blip r:embed="rId2"/>
          <a:srcRect l="610" t="10027" r="1016" b="9756"/>
          <a:stretch>
            <a:fillRect/>
          </a:stretch>
        </p:blipFill>
        <p:spPr bwMode="auto">
          <a:xfrm>
            <a:off x="1727200" y="2209800"/>
            <a:ext cx="5554663" cy="3397250"/>
          </a:xfrm>
          <a:prstGeom prst="rect">
            <a:avLst/>
          </a:prstGeom>
          <a:noFill/>
          <a:ln w="38100" cmpd="dbl">
            <a:solidFill>
              <a:srgbClr val="CC6600"/>
            </a:solidFill>
            <a:miter lim="800000"/>
            <a:headEnd/>
            <a:tailEnd/>
          </a:ln>
        </p:spPr>
      </p:pic>
    </p:spTree>
    <p:extLst>
      <p:ext uri="{BB962C8B-B14F-4D97-AF65-F5344CB8AC3E}">
        <p14:creationId xmlns:p14="http://schemas.microsoft.com/office/powerpoint/2010/main" val="173076238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Operating System</a:t>
            </a:r>
            <a:endParaRPr lang="en-US" dirty="0"/>
          </a:p>
        </p:txBody>
      </p:sp>
      <p:sp>
        <p:nvSpPr>
          <p:cNvPr id="3" name="Subtitle 2"/>
          <p:cNvSpPr>
            <a:spLocks noGrp="1"/>
          </p:cNvSpPr>
          <p:nvPr>
            <p:ph type="subTitle" idx="1"/>
          </p:nvPr>
        </p:nvSpPr>
        <p:spPr/>
        <p:txBody>
          <a:bodyPr/>
          <a:lstStyle/>
          <a:p>
            <a:r>
              <a:rPr lang="en-US" dirty="0" smtClean="0"/>
              <a:t>Inter-process synchronization</a:t>
            </a:r>
            <a:endParaRPr lang="en-US" dirty="0"/>
          </a:p>
        </p:txBody>
      </p:sp>
    </p:spTree>
    <p:extLst>
      <p:ext uri="{BB962C8B-B14F-4D97-AF65-F5344CB8AC3E}">
        <p14:creationId xmlns:p14="http://schemas.microsoft.com/office/powerpoint/2010/main" val="402298912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endParaRPr lang="en-IN"/>
          </a:p>
        </p:txBody>
      </p:sp>
    </p:spTree>
    <p:extLst>
      <p:ext uri="{BB962C8B-B14F-4D97-AF65-F5344CB8AC3E}">
        <p14:creationId xmlns:p14="http://schemas.microsoft.com/office/powerpoint/2010/main" val="316718995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dirty="0" smtClean="0"/>
              <a:t>Processes</a:t>
            </a:r>
            <a:endParaRPr lang="en-US" dirty="0"/>
          </a:p>
        </p:txBody>
      </p:sp>
      <p:sp>
        <p:nvSpPr>
          <p:cNvPr id="41987" name="Rectangle 3"/>
          <p:cNvSpPr>
            <a:spLocks noGrp="1" noChangeArrowheads="1"/>
          </p:cNvSpPr>
          <p:nvPr>
            <p:ph sz="quarter" idx="1"/>
          </p:nvPr>
        </p:nvSpPr>
        <p:spPr/>
        <p:txBody>
          <a:bodyPr/>
          <a:lstStyle/>
          <a:p>
            <a:r>
              <a:rPr lang="en-US" b="1" dirty="0">
                <a:solidFill>
                  <a:schemeClr val="accent2">
                    <a:lumMod val="75000"/>
                  </a:schemeClr>
                </a:solidFill>
              </a:rPr>
              <a:t>Independent</a:t>
            </a:r>
            <a:r>
              <a:rPr lang="en-US" dirty="0">
                <a:solidFill>
                  <a:schemeClr val="accent2">
                    <a:lumMod val="75000"/>
                  </a:schemeClr>
                </a:solidFill>
              </a:rPr>
              <a:t> </a:t>
            </a:r>
            <a:r>
              <a:rPr lang="en-US" dirty="0"/>
              <a:t>process cannot affect or be affected by the execution of another process</a:t>
            </a:r>
          </a:p>
          <a:p>
            <a:r>
              <a:rPr lang="en-US" b="1" dirty="0">
                <a:solidFill>
                  <a:schemeClr val="accent2">
                    <a:lumMod val="75000"/>
                  </a:schemeClr>
                </a:solidFill>
              </a:rPr>
              <a:t>Cooperating</a:t>
            </a:r>
            <a:r>
              <a:rPr lang="en-US" dirty="0"/>
              <a:t> process can affect or be affected by the execution of another process</a:t>
            </a:r>
          </a:p>
          <a:p>
            <a:r>
              <a:rPr lang="en-US" dirty="0"/>
              <a:t>Advantages of process cooperation</a:t>
            </a:r>
          </a:p>
          <a:p>
            <a:pPr lvl="1"/>
            <a:r>
              <a:rPr lang="en-US" dirty="0"/>
              <a:t>Information sharing </a:t>
            </a:r>
          </a:p>
          <a:p>
            <a:pPr lvl="1"/>
            <a:r>
              <a:rPr lang="en-US" dirty="0"/>
              <a:t>Computation speed-up</a:t>
            </a:r>
          </a:p>
          <a:p>
            <a:pPr lvl="1"/>
            <a:r>
              <a:rPr lang="en-US" dirty="0"/>
              <a:t>Modularity</a:t>
            </a:r>
          </a:p>
          <a:p>
            <a:pPr lvl="1"/>
            <a:r>
              <a:rPr lang="en-US" dirty="0"/>
              <a:t>Convenience</a:t>
            </a:r>
          </a:p>
        </p:txBody>
      </p:sp>
    </p:spTree>
    <p:extLst>
      <p:ext uri="{BB962C8B-B14F-4D97-AF65-F5344CB8AC3E}">
        <p14:creationId xmlns:p14="http://schemas.microsoft.com/office/powerpoint/2010/main" val="38539492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endParaRPr lang="en-IN"/>
          </a:p>
        </p:txBody>
      </p:sp>
    </p:spTree>
    <p:extLst>
      <p:ext uri="{BB962C8B-B14F-4D97-AF65-F5344CB8AC3E}">
        <p14:creationId xmlns:p14="http://schemas.microsoft.com/office/powerpoint/2010/main" val="28366475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 Vs Process</a:t>
            </a:r>
            <a:endParaRPr lang="en-US" dirty="0"/>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2190417" y="1239496"/>
            <a:ext cx="4763165" cy="4896533"/>
          </a:xfrm>
        </p:spPr>
      </p:pic>
    </p:spTree>
    <p:extLst>
      <p:ext uri="{BB962C8B-B14F-4D97-AF65-F5344CB8AC3E}">
        <p14:creationId xmlns:p14="http://schemas.microsoft.com/office/powerpoint/2010/main" val="428615643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a:t>Interprocess Communication (IPC)</a:t>
            </a:r>
          </a:p>
        </p:txBody>
      </p:sp>
      <p:sp>
        <p:nvSpPr>
          <p:cNvPr id="46083" name="Rectangle 3"/>
          <p:cNvSpPr>
            <a:spLocks noGrp="1" noChangeArrowheads="1"/>
          </p:cNvSpPr>
          <p:nvPr>
            <p:ph sz="quarter" idx="1"/>
          </p:nvPr>
        </p:nvSpPr>
        <p:spPr/>
        <p:txBody>
          <a:bodyPr>
            <a:normAutofit lnSpcReduction="10000"/>
          </a:bodyPr>
          <a:lstStyle/>
          <a:p>
            <a:pPr>
              <a:lnSpc>
                <a:spcPct val="90000"/>
              </a:lnSpc>
            </a:pPr>
            <a:r>
              <a:rPr lang="en-US" dirty="0"/>
              <a:t>Mechanism for processes to communicate and to synchronize their actions</a:t>
            </a:r>
          </a:p>
          <a:p>
            <a:pPr>
              <a:lnSpc>
                <a:spcPct val="90000"/>
              </a:lnSpc>
            </a:pPr>
            <a:r>
              <a:rPr lang="en-US" dirty="0"/>
              <a:t>Message system – processes communicate with each other without resorting to shared variables</a:t>
            </a:r>
          </a:p>
          <a:p>
            <a:pPr>
              <a:lnSpc>
                <a:spcPct val="90000"/>
              </a:lnSpc>
            </a:pPr>
            <a:r>
              <a:rPr lang="en-US" dirty="0"/>
              <a:t>IPC facility provides two operations:</a:t>
            </a:r>
          </a:p>
          <a:p>
            <a:pPr lvl="1">
              <a:lnSpc>
                <a:spcPct val="90000"/>
              </a:lnSpc>
            </a:pPr>
            <a:r>
              <a:rPr lang="en-US" b="1" dirty="0"/>
              <a:t>send</a:t>
            </a:r>
            <a:r>
              <a:rPr lang="en-US" dirty="0"/>
              <a:t>(</a:t>
            </a:r>
            <a:r>
              <a:rPr lang="en-US" i="1" dirty="0"/>
              <a:t>message</a:t>
            </a:r>
            <a:r>
              <a:rPr lang="en-US" dirty="0"/>
              <a:t>) – message size fixed or variable </a:t>
            </a:r>
          </a:p>
          <a:p>
            <a:pPr lvl="1">
              <a:lnSpc>
                <a:spcPct val="90000"/>
              </a:lnSpc>
            </a:pPr>
            <a:r>
              <a:rPr lang="en-US" b="1" dirty="0"/>
              <a:t>receive</a:t>
            </a:r>
            <a:r>
              <a:rPr lang="en-US" dirty="0"/>
              <a:t>(</a:t>
            </a:r>
            <a:r>
              <a:rPr lang="en-US" i="1" dirty="0"/>
              <a:t>message</a:t>
            </a:r>
            <a:r>
              <a:rPr lang="en-US" dirty="0"/>
              <a:t>)</a:t>
            </a:r>
          </a:p>
          <a:p>
            <a:pPr>
              <a:lnSpc>
                <a:spcPct val="90000"/>
              </a:lnSpc>
            </a:pPr>
            <a:r>
              <a:rPr lang="en-US" dirty="0"/>
              <a:t>If </a:t>
            </a:r>
            <a:r>
              <a:rPr lang="en-US" i="1" dirty="0"/>
              <a:t>P</a:t>
            </a:r>
            <a:r>
              <a:rPr lang="en-US" dirty="0"/>
              <a:t> and </a:t>
            </a:r>
            <a:r>
              <a:rPr lang="en-US" i="1" dirty="0"/>
              <a:t>Q</a:t>
            </a:r>
            <a:r>
              <a:rPr lang="en-US" dirty="0"/>
              <a:t> wish to communicate, they need to:</a:t>
            </a:r>
          </a:p>
          <a:p>
            <a:pPr lvl="1">
              <a:lnSpc>
                <a:spcPct val="90000"/>
              </a:lnSpc>
            </a:pPr>
            <a:r>
              <a:rPr lang="en-US" dirty="0"/>
              <a:t>establish a </a:t>
            </a:r>
            <a:r>
              <a:rPr lang="en-US" i="1" dirty="0"/>
              <a:t>communication</a:t>
            </a:r>
            <a:r>
              <a:rPr lang="en-US" dirty="0"/>
              <a:t> </a:t>
            </a:r>
            <a:r>
              <a:rPr lang="en-US" i="1" dirty="0"/>
              <a:t>link</a:t>
            </a:r>
            <a:r>
              <a:rPr lang="en-US" dirty="0"/>
              <a:t> between them</a:t>
            </a:r>
          </a:p>
          <a:p>
            <a:pPr lvl="1">
              <a:lnSpc>
                <a:spcPct val="90000"/>
              </a:lnSpc>
            </a:pPr>
            <a:r>
              <a:rPr lang="en-US" dirty="0"/>
              <a:t>exchange messages via send/receive</a:t>
            </a:r>
          </a:p>
          <a:p>
            <a:pPr>
              <a:lnSpc>
                <a:spcPct val="90000"/>
              </a:lnSpc>
            </a:pPr>
            <a:r>
              <a:rPr lang="en-US" dirty="0"/>
              <a:t>Implementation of communication link</a:t>
            </a:r>
          </a:p>
          <a:p>
            <a:pPr lvl="1">
              <a:lnSpc>
                <a:spcPct val="90000"/>
              </a:lnSpc>
            </a:pPr>
            <a:r>
              <a:rPr lang="en-US" dirty="0"/>
              <a:t>physical (e.g., shared memory, hardware bus)</a:t>
            </a:r>
          </a:p>
          <a:p>
            <a:pPr lvl="1">
              <a:lnSpc>
                <a:spcPct val="90000"/>
              </a:lnSpc>
            </a:pPr>
            <a:r>
              <a:rPr lang="en-US" dirty="0"/>
              <a:t>logical (e.g., logical properties)</a:t>
            </a:r>
          </a:p>
        </p:txBody>
      </p:sp>
    </p:spTree>
    <p:extLst>
      <p:ext uri="{BB962C8B-B14F-4D97-AF65-F5344CB8AC3E}">
        <p14:creationId xmlns:p14="http://schemas.microsoft.com/office/powerpoint/2010/main" val="7176048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a:t>Direct Communication</a:t>
            </a:r>
          </a:p>
        </p:txBody>
      </p:sp>
      <p:sp>
        <p:nvSpPr>
          <p:cNvPr id="48131" name="Rectangle 3"/>
          <p:cNvSpPr>
            <a:spLocks noGrp="1" noChangeArrowheads="1"/>
          </p:cNvSpPr>
          <p:nvPr>
            <p:ph sz="quarter" idx="1"/>
          </p:nvPr>
        </p:nvSpPr>
        <p:spPr/>
        <p:txBody>
          <a:bodyPr/>
          <a:lstStyle/>
          <a:p>
            <a:r>
              <a:rPr lang="en-US"/>
              <a:t>Processes must name each other explicitly:</a:t>
            </a:r>
          </a:p>
          <a:p>
            <a:pPr lvl="1"/>
            <a:r>
              <a:rPr lang="en-US" b="1"/>
              <a:t>send</a:t>
            </a:r>
            <a:r>
              <a:rPr lang="en-US"/>
              <a:t> (</a:t>
            </a:r>
            <a:r>
              <a:rPr lang="en-US" i="1"/>
              <a:t>P, message</a:t>
            </a:r>
            <a:r>
              <a:rPr lang="en-US"/>
              <a:t>) – send a message to process P</a:t>
            </a:r>
          </a:p>
          <a:p>
            <a:pPr lvl="1"/>
            <a:r>
              <a:rPr lang="en-US" b="1"/>
              <a:t>receive</a:t>
            </a:r>
            <a:r>
              <a:rPr lang="en-US"/>
              <a:t>(</a:t>
            </a:r>
            <a:r>
              <a:rPr lang="en-US" i="1"/>
              <a:t>Q, message</a:t>
            </a:r>
            <a:r>
              <a:rPr lang="en-US"/>
              <a:t>) – receive a message from process Q</a:t>
            </a:r>
          </a:p>
          <a:p>
            <a:r>
              <a:rPr lang="en-US"/>
              <a:t>Properties of communication link</a:t>
            </a:r>
          </a:p>
          <a:p>
            <a:pPr lvl="1"/>
            <a:r>
              <a:rPr lang="en-US"/>
              <a:t>Links are established automatically</a:t>
            </a:r>
          </a:p>
          <a:p>
            <a:pPr lvl="1"/>
            <a:r>
              <a:rPr lang="en-US"/>
              <a:t>A link is associated with exactly one pair of communicating processes</a:t>
            </a:r>
          </a:p>
          <a:p>
            <a:pPr lvl="1"/>
            <a:r>
              <a:rPr lang="en-US"/>
              <a:t>Between each pair there exists exactly one link</a:t>
            </a:r>
          </a:p>
          <a:p>
            <a:pPr lvl="1"/>
            <a:r>
              <a:rPr lang="en-US"/>
              <a:t>The link may be unidirectional, but is usually bi-directional</a:t>
            </a:r>
          </a:p>
        </p:txBody>
      </p:sp>
    </p:spTree>
    <p:extLst>
      <p:ext uri="{BB962C8B-B14F-4D97-AF65-F5344CB8AC3E}">
        <p14:creationId xmlns:p14="http://schemas.microsoft.com/office/powerpoint/2010/main" val="92399816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endParaRPr lang="en-IN"/>
          </a:p>
        </p:txBody>
      </p:sp>
    </p:spTree>
    <p:extLst>
      <p:ext uri="{BB962C8B-B14F-4D97-AF65-F5344CB8AC3E}">
        <p14:creationId xmlns:p14="http://schemas.microsoft.com/office/powerpoint/2010/main" val="153416829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a:t>Indirect Communication</a:t>
            </a:r>
          </a:p>
        </p:txBody>
      </p:sp>
      <p:sp>
        <p:nvSpPr>
          <p:cNvPr id="49155" name="Rectangle 3"/>
          <p:cNvSpPr>
            <a:spLocks noGrp="1" noChangeArrowheads="1"/>
          </p:cNvSpPr>
          <p:nvPr>
            <p:ph sz="quarter" idx="1"/>
          </p:nvPr>
        </p:nvSpPr>
        <p:spPr/>
        <p:txBody>
          <a:bodyPr>
            <a:normAutofit/>
          </a:bodyPr>
          <a:lstStyle/>
          <a:p>
            <a:r>
              <a:rPr lang="en-US"/>
              <a:t>Messages are directed and received from mailboxes (also referred to as ports)</a:t>
            </a:r>
          </a:p>
          <a:p>
            <a:pPr lvl="1"/>
            <a:r>
              <a:rPr lang="en-US"/>
              <a:t>Each mailbox has a unique id</a:t>
            </a:r>
          </a:p>
          <a:p>
            <a:pPr lvl="1"/>
            <a:r>
              <a:rPr lang="en-US"/>
              <a:t>Processes can communicate only if they share a mailbox</a:t>
            </a:r>
          </a:p>
          <a:p>
            <a:r>
              <a:rPr lang="en-US"/>
              <a:t>Properties of communication link</a:t>
            </a:r>
          </a:p>
          <a:p>
            <a:pPr lvl="1"/>
            <a:r>
              <a:rPr lang="en-US"/>
              <a:t>Link established only if processes share a common mailbox</a:t>
            </a:r>
          </a:p>
          <a:p>
            <a:pPr lvl="1"/>
            <a:r>
              <a:rPr lang="en-US"/>
              <a:t>A link may be associated with many processes</a:t>
            </a:r>
          </a:p>
          <a:p>
            <a:pPr lvl="1"/>
            <a:r>
              <a:rPr lang="en-US"/>
              <a:t>Each pair of processes may share several communication links</a:t>
            </a:r>
          </a:p>
          <a:p>
            <a:pPr lvl="1"/>
            <a:r>
              <a:rPr lang="en-US"/>
              <a:t>Link may be unidirectional or bi-directional</a:t>
            </a:r>
          </a:p>
        </p:txBody>
      </p:sp>
    </p:spTree>
    <p:extLst>
      <p:ext uri="{BB962C8B-B14F-4D97-AF65-F5344CB8AC3E}">
        <p14:creationId xmlns:p14="http://schemas.microsoft.com/office/powerpoint/2010/main" val="396678722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en-US"/>
              <a:t>Indirect Communication</a:t>
            </a:r>
          </a:p>
        </p:txBody>
      </p:sp>
      <p:sp>
        <p:nvSpPr>
          <p:cNvPr id="83971" name="Rectangle 3"/>
          <p:cNvSpPr>
            <a:spLocks noGrp="1" noChangeArrowheads="1"/>
          </p:cNvSpPr>
          <p:nvPr>
            <p:ph sz="quarter" idx="1"/>
          </p:nvPr>
        </p:nvSpPr>
        <p:spPr/>
        <p:txBody>
          <a:bodyPr>
            <a:normAutofit/>
          </a:bodyPr>
          <a:lstStyle/>
          <a:p>
            <a:r>
              <a:rPr lang="en-US"/>
              <a:t>Operations</a:t>
            </a:r>
          </a:p>
          <a:p>
            <a:pPr lvl="1"/>
            <a:r>
              <a:rPr lang="en-US"/>
              <a:t>create a new mailbox</a:t>
            </a:r>
          </a:p>
          <a:p>
            <a:pPr lvl="1"/>
            <a:r>
              <a:rPr lang="en-US"/>
              <a:t>send and receive messages through mailbox</a:t>
            </a:r>
          </a:p>
          <a:p>
            <a:pPr lvl="1"/>
            <a:r>
              <a:rPr lang="en-US"/>
              <a:t>destroy a mailbox</a:t>
            </a:r>
          </a:p>
          <a:p>
            <a:r>
              <a:rPr lang="en-US"/>
              <a:t>Primitives are defined as:</a:t>
            </a:r>
          </a:p>
          <a:p>
            <a:pPr>
              <a:buFont typeface="Monotype Sorts" pitchFamily="2" charset="2"/>
              <a:buNone/>
            </a:pPr>
            <a:r>
              <a:rPr lang="en-US"/>
              <a:t>	</a:t>
            </a:r>
            <a:r>
              <a:rPr lang="en-US" b="1"/>
              <a:t>send</a:t>
            </a:r>
            <a:r>
              <a:rPr lang="en-US"/>
              <a:t>(</a:t>
            </a:r>
            <a:r>
              <a:rPr lang="en-US" i="1"/>
              <a:t>A, message</a:t>
            </a:r>
            <a:r>
              <a:rPr lang="en-US"/>
              <a:t>) – send a message to mailbox A</a:t>
            </a:r>
          </a:p>
          <a:p>
            <a:pPr>
              <a:buFont typeface="Monotype Sorts" pitchFamily="2" charset="2"/>
              <a:buNone/>
            </a:pPr>
            <a:r>
              <a:rPr lang="en-US"/>
              <a:t>	</a:t>
            </a:r>
            <a:r>
              <a:rPr lang="en-US" b="1"/>
              <a:t>receive</a:t>
            </a:r>
            <a:r>
              <a:rPr lang="en-US"/>
              <a:t>(</a:t>
            </a:r>
            <a:r>
              <a:rPr lang="en-US" i="1"/>
              <a:t>A, message</a:t>
            </a:r>
            <a:r>
              <a:rPr lang="en-US"/>
              <a:t>) – receive a message from mailbox A</a:t>
            </a:r>
          </a:p>
        </p:txBody>
      </p:sp>
    </p:spTree>
    <p:extLst>
      <p:ext uri="{BB962C8B-B14F-4D97-AF65-F5344CB8AC3E}">
        <p14:creationId xmlns:p14="http://schemas.microsoft.com/office/powerpoint/2010/main" val="21690743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a:t>Indirect Communication</a:t>
            </a:r>
          </a:p>
        </p:txBody>
      </p:sp>
      <p:sp>
        <p:nvSpPr>
          <p:cNvPr id="50179" name="Rectangle 3"/>
          <p:cNvSpPr>
            <a:spLocks noGrp="1" noChangeArrowheads="1"/>
          </p:cNvSpPr>
          <p:nvPr>
            <p:ph sz="quarter" idx="1"/>
          </p:nvPr>
        </p:nvSpPr>
        <p:spPr/>
        <p:txBody>
          <a:bodyPr/>
          <a:lstStyle/>
          <a:p>
            <a:r>
              <a:rPr lang="en-US"/>
              <a:t>Mailbox sharing</a:t>
            </a:r>
          </a:p>
          <a:p>
            <a:pPr lvl="1"/>
            <a:r>
              <a:rPr lang="en-US" i="1"/>
              <a:t>P</a:t>
            </a:r>
            <a:r>
              <a:rPr lang="en-US" i="1" baseline="-25000"/>
              <a:t>1</a:t>
            </a:r>
            <a:r>
              <a:rPr lang="en-US" i="1"/>
              <a:t>, P</a:t>
            </a:r>
            <a:r>
              <a:rPr lang="en-US" i="1" baseline="-25000"/>
              <a:t>2</a:t>
            </a:r>
            <a:r>
              <a:rPr lang="en-US" i="1"/>
              <a:t>,</a:t>
            </a:r>
            <a:r>
              <a:rPr lang="en-US"/>
              <a:t> and</a:t>
            </a:r>
            <a:r>
              <a:rPr lang="en-US" i="1"/>
              <a:t> P</a:t>
            </a:r>
            <a:r>
              <a:rPr lang="en-US" i="1" baseline="-25000"/>
              <a:t>3</a:t>
            </a:r>
            <a:r>
              <a:rPr lang="en-US"/>
              <a:t> share mailbox A</a:t>
            </a:r>
          </a:p>
          <a:p>
            <a:pPr lvl="1"/>
            <a:r>
              <a:rPr lang="en-US" i="1"/>
              <a:t>P</a:t>
            </a:r>
            <a:r>
              <a:rPr lang="en-US" i="1" baseline="-25000"/>
              <a:t>1</a:t>
            </a:r>
            <a:r>
              <a:rPr lang="en-US"/>
              <a:t>, sends; </a:t>
            </a:r>
            <a:r>
              <a:rPr lang="en-US" i="1"/>
              <a:t>P</a:t>
            </a:r>
            <a:r>
              <a:rPr lang="en-US" i="1" baseline="-25000"/>
              <a:t>2</a:t>
            </a:r>
            <a:r>
              <a:rPr lang="en-US" i="1"/>
              <a:t> </a:t>
            </a:r>
            <a:r>
              <a:rPr lang="en-US"/>
              <a:t>and</a:t>
            </a:r>
            <a:r>
              <a:rPr lang="en-US" i="1"/>
              <a:t> P</a:t>
            </a:r>
            <a:r>
              <a:rPr lang="en-US" i="1" baseline="-25000"/>
              <a:t>3</a:t>
            </a:r>
            <a:r>
              <a:rPr lang="en-US"/>
              <a:t> receive</a:t>
            </a:r>
          </a:p>
          <a:p>
            <a:pPr lvl="1"/>
            <a:r>
              <a:rPr lang="en-US"/>
              <a:t>Who gets the message?</a:t>
            </a:r>
          </a:p>
          <a:p>
            <a:r>
              <a:rPr lang="en-US"/>
              <a:t>Solutions</a:t>
            </a:r>
          </a:p>
          <a:p>
            <a:pPr lvl="1"/>
            <a:r>
              <a:rPr lang="en-US"/>
              <a:t>Allow a link to be associated with at most two processes</a:t>
            </a:r>
          </a:p>
          <a:p>
            <a:pPr lvl="1"/>
            <a:r>
              <a:rPr lang="en-US"/>
              <a:t>Allow only one process at a time to execute a receive operation</a:t>
            </a:r>
          </a:p>
          <a:p>
            <a:pPr lvl="1"/>
            <a:r>
              <a:rPr lang="en-US"/>
              <a:t>Allow the system to select arbitrarily the receiver.  Sender is notified who the receiver was.</a:t>
            </a:r>
          </a:p>
        </p:txBody>
      </p:sp>
    </p:spTree>
    <p:extLst>
      <p:ext uri="{BB962C8B-B14F-4D97-AF65-F5344CB8AC3E}">
        <p14:creationId xmlns:p14="http://schemas.microsoft.com/office/powerpoint/2010/main" val="312379408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endParaRPr lang="en-IN"/>
          </a:p>
        </p:txBody>
      </p:sp>
    </p:spTree>
    <p:extLst>
      <p:ext uri="{BB962C8B-B14F-4D97-AF65-F5344CB8AC3E}">
        <p14:creationId xmlns:p14="http://schemas.microsoft.com/office/powerpoint/2010/main" val="253466248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en-US"/>
              <a:t>Synchronization</a:t>
            </a:r>
          </a:p>
        </p:txBody>
      </p:sp>
      <p:sp>
        <p:nvSpPr>
          <p:cNvPr id="84995" name="Rectangle 3"/>
          <p:cNvSpPr>
            <a:spLocks noGrp="1" noChangeArrowheads="1"/>
          </p:cNvSpPr>
          <p:nvPr>
            <p:ph sz="quarter" idx="1"/>
          </p:nvPr>
        </p:nvSpPr>
        <p:spPr/>
        <p:txBody>
          <a:bodyPr/>
          <a:lstStyle/>
          <a:p>
            <a:pPr marL="381000" indent="-381000"/>
            <a:r>
              <a:rPr lang="en-US" dirty="0"/>
              <a:t>Message passing may be either blocking or non-blocking</a:t>
            </a:r>
          </a:p>
          <a:p>
            <a:pPr marL="381000" indent="-381000"/>
            <a:r>
              <a:rPr lang="en-US" b="1" dirty="0"/>
              <a:t>Blocking</a:t>
            </a:r>
            <a:r>
              <a:rPr lang="en-US" dirty="0"/>
              <a:t> is considered </a:t>
            </a:r>
            <a:r>
              <a:rPr lang="en-US" b="1" dirty="0"/>
              <a:t>synchronous</a:t>
            </a:r>
          </a:p>
          <a:p>
            <a:pPr marL="800100" lvl="1" indent="-342900"/>
            <a:r>
              <a:rPr lang="en-US" b="1" dirty="0"/>
              <a:t>Blocking send </a:t>
            </a:r>
            <a:r>
              <a:rPr lang="en-US" dirty="0"/>
              <a:t>has the sender block until the message is received</a:t>
            </a:r>
          </a:p>
          <a:p>
            <a:pPr marL="800100" lvl="1" indent="-342900"/>
            <a:r>
              <a:rPr lang="en-US" b="1" dirty="0"/>
              <a:t>Blocking receive </a:t>
            </a:r>
            <a:r>
              <a:rPr lang="en-US" dirty="0"/>
              <a:t>has the receiver block until a message is available</a:t>
            </a:r>
          </a:p>
          <a:p>
            <a:pPr marL="381000" indent="-381000"/>
            <a:r>
              <a:rPr lang="en-US" b="1" dirty="0"/>
              <a:t>Non-blocking</a:t>
            </a:r>
            <a:r>
              <a:rPr lang="en-US" dirty="0"/>
              <a:t> is considered </a:t>
            </a:r>
            <a:r>
              <a:rPr lang="en-US" b="1" dirty="0"/>
              <a:t>asynchronous</a:t>
            </a:r>
          </a:p>
          <a:p>
            <a:pPr marL="800100" lvl="1" indent="-342900"/>
            <a:r>
              <a:rPr lang="en-US" b="1" dirty="0"/>
              <a:t>Non-blocking </a:t>
            </a:r>
            <a:r>
              <a:rPr lang="en-US" dirty="0"/>
              <a:t>send has the sender send the message and continue</a:t>
            </a:r>
          </a:p>
          <a:p>
            <a:pPr marL="800100" lvl="1" indent="-342900"/>
            <a:r>
              <a:rPr lang="en-US" b="1" dirty="0"/>
              <a:t>Non-blocking </a:t>
            </a:r>
            <a:r>
              <a:rPr lang="en-US" dirty="0"/>
              <a:t>receive has the receiver receive a valid message or null</a:t>
            </a:r>
          </a:p>
        </p:txBody>
      </p:sp>
    </p:spTree>
    <p:extLst>
      <p:ext uri="{BB962C8B-B14F-4D97-AF65-F5344CB8AC3E}">
        <p14:creationId xmlns:p14="http://schemas.microsoft.com/office/powerpoint/2010/main" val="135840744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a:t>Buffering</a:t>
            </a:r>
          </a:p>
        </p:txBody>
      </p:sp>
      <p:sp>
        <p:nvSpPr>
          <p:cNvPr id="51203" name="Rectangle 3"/>
          <p:cNvSpPr>
            <a:spLocks noGrp="1" noChangeArrowheads="1"/>
          </p:cNvSpPr>
          <p:nvPr>
            <p:ph sz="quarter" idx="1"/>
          </p:nvPr>
        </p:nvSpPr>
        <p:spPr/>
        <p:txBody>
          <a:bodyPr/>
          <a:lstStyle/>
          <a:p>
            <a:r>
              <a:rPr lang="en-US" dirty="0"/>
              <a:t>Queue of messages attached to the link; implemented in one of three ways</a:t>
            </a:r>
          </a:p>
          <a:p>
            <a:pPr lvl="1">
              <a:buFont typeface="Monotype Sorts" pitchFamily="2" charset="2"/>
              <a:buNone/>
            </a:pPr>
            <a:r>
              <a:rPr lang="en-US" dirty="0">
                <a:solidFill>
                  <a:srgbClr val="CC6600"/>
                </a:solidFill>
              </a:rPr>
              <a:t>1.</a:t>
            </a:r>
            <a:r>
              <a:rPr lang="en-US" dirty="0"/>
              <a:t>	Zero capacity – 0 messages</a:t>
            </a:r>
            <a:br>
              <a:rPr lang="en-US" dirty="0"/>
            </a:br>
            <a:r>
              <a:rPr lang="en-US" dirty="0"/>
              <a:t>Sender must wait for </a:t>
            </a:r>
            <a:r>
              <a:rPr lang="en-US" dirty="0" smtClean="0"/>
              <a:t>receiver</a:t>
            </a:r>
            <a:endParaRPr lang="en-US" dirty="0"/>
          </a:p>
          <a:p>
            <a:pPr lvl="1">
              <a:buFont typeface="Monotype Sorts" pitchFamily="2" charset="2"/>
              <a:buNone/>
            </a:pPr>
            <a:r>
              <a:rPr lang="en-US" dirty="0">
                <a:solidFill>
                  <a:srgbClr val="CC6600"/>
                </a:solidFill>
              </a:rPr>
              <a:t>2.</a:t>
            </a:r>
            <a:r>
              <a:rPr lang="en-US" dirty="0"/>
              <a:t>	Bounded capacity – finite length of </a:t>
            </a:r>
            <a:r>
              <a:rPr lang="en-US" i="1" dirty="0"/>
              <a:t>n</a:t>
            </a:r>
            <a:r>
              <a:rPr lang="en-US" dirty="0"/>
              <a:t> messages</a:t>
            </a:r>
            <a:br>
              <a:rPr lang="en-US" dirty="0"/>
            </a:br>
            <a:r>
              <a:rPr lang="en-US" dirty="0"/>
              <a:t>Sender must wait if link full</a:t>
            </a:r>
          </a:p>
          <a:p>
            <a:pPr lvl="1">
              <a:buFont typeface="Monotype Sorts" pitchFamily="2" charset="2"/>
              <a:buNone/>
            </a:pPr>
            <a:r>
              <a:rPr lang="en-US" dirty="0">
                <a:solidFill>
                  <a:srgbClr val="CC6600"/>
                </a:solidFill>
              </a:rPr>
              <a:t>3.</a:t>
            </a:r>
            <a:r>
              <a:rPr lang="en-US" dirty="0"/>
              <a:t>	Unbounded capacity – infinite length </a:t>
            </a:r>
            <a:br>
              <a:rPr lang="en-US" dirty="0"/>
            </a:br>
            <a:r>
              <a:rPr lang="en-US" dirty="0"/>
              <a:t>Sender never waits</a:t>
            </a:r>
          </a:p>
        </p:txBody>
      </p:sp>
    </p:spTree>
    <p:extLst>
      <p:ext uri="{BB962C8B-B14F-4D97-AF65-F5344CB8AC3E}">
        <p14:creationId xmlns:p14="http://schemas.microsoft.com/office/powerpoint/2010/main" val="194968298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en-US" dirty="0"/>
              <a:t>Client-Server Communication</a:t>
            </a:r>
          </a:p>
        </p:txBody>
      </p:sp>
      <p:sp>
        <p:nvSpPr>
          <p:cNvPr id="86019" name="Rectangle 3"/>
          <p:cNvSpPr>
            <a:spLocks noGrp="1" noChangeArrowheads="1"/>
          </p:cNvSpPr>
          <p:nvPr>
            <p:ph type="body" idx="1"/>
          </p:nvPr>
        </p:nvSpPr>
        <p:spPr/>
        <p:txBody>
          <a:bodyPr/>
          <a:lstStyle/>
          <a:p>
            <a:r>
              <a:rPr lang="en-US" dirty="0"/>
              <a:t>Sockets</a:t>
            </a:r>
          </a:p>
          <a:p>
            <a:r>
              <a:rPr lang="en-US" dirty="0"/>
              <a:t>Remote Procedure Calls</a:t>
            </a:r>
          </a:p>
          <a:p>
            <a:r>
              <a:rPr lang="en-US" dirty="0"/>
              <a:t>Remote Method Invocation (Java)</a:t>
            </a:r>
          </a:p>
        </p:txBody>
      </p:sp>
    </p:spTree>
    <p:extLst>
      <p:ext uri="{BB962C8B-B14F-4D97-AF65-F5344CB8AC3E}">
        <p14:creationId xmlns:p14="http://schemas.microsoft.com/office/powerpoint/2010/main" val="36300339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7727" t="25284" r="39458" b="34186"/>
          <a:stretch/>
        </p:blipFill>
        <p:spPr>
          <a:xfrm>
            <a:off x="221672" y="554182"/>
            <a:ext cx="8825346" cy="5597236"/>
          </a:xfrm>
          <a:prstGeom prst="rect">
            <a:avLst/>
          </a:prstGeom>
        </p:spPr>
      </p:pic>
    </p:spTree>
    <p:extLst>
      <p:ext uri="{BB962C8B-B14F-4D97-AF65-F5344CB8AC3E}">
        <p14:creationId xmlns:p14="http://schemas.microsoft.com/office/powerpoint/2010/main" val="256839945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en-US"/>
              <a:t>Sockets</a:t>
            </a:r>
          </a:p>
        </p:txBody>
      </p:sp>
      <p:sp>
        <p:nvSpPr>
          <p:cNvPr id="87043" name="Rectangle 3"/>
          <p:cNvSpPr>
            <a:spLocks noGrp="1" noChangeArrowheads="1"/>
          </p:cNvSpPr>
          <p:nvPr>
            <p:ph type="body" idx="1"/>
          </p:nvPr>
        </p:nvSpPr>
        <p:spPr/>
        <p:txBody>
          <a:bodyPr/>
          <a:lstStyle/>
          <a:p>
            <a:r>
              <a:rPr lang="en-US"/>
              <a:t>A socket is defined as an </a:t>
            </a:r>
            <a:r>
              <a:rPr lang="en-US" i="1"/>
              <a:t>endpoint for communication</a:t>
            </a:r>
            <a:endParaRPr lang="en-US"/>
          </a:p>
          <a:p>
            <a:r>
              <a:rPr lang="en-US"/>
              <a:t>Concatenation of IP address and port</a:t>
            </a:r>
          </a:p>
          <a:p>
            <a:r>
              <a:rPr lang="en-US"/>
              <a:t>The socket </a:t>
            </a:r>
            <a:r>
              <a:rPr lang="en-US" b="1"/>
              <a:t>161.25.19.8:1625</a:t>
            </a:r>
            <a:r>
              <a:rPr lang="en-US"/>
              <a:t> refers to port </a:t>
            </a:r>
            <a:r>
              <a:rPr lang="en-US" b="1"/>
              <a:t>1625</a:t>
            </a:r>
            <a:r>
              <a:rPr lang="en-US"/>
              <a:t> on host </a:t>
            </a:r>
            <a:r>
              <a:rPr lang="en-US" b="1"/>
              <a:t>161.25.19.8</a:t>
            </a:r>
          </a:p>
          <a:p>
            <a:r>
              <a:rPr lang="en-US"/>
              <a:t>Communication consists between a pair of sockets</a:t>
            </a:r>
          </a:p>
        </p:txBody>
      </p:sp>
    </p:spTree>
    <p:extLst>
      <p:ext uri="{BB962C8B-B14F-4D97-AF65-F5344CB8AC3E}">
        <p14:creationId xmlns:p14="http://schemas.microsoft.com/office/powerpoint/2010/main" val="245267679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Socket </a:t>
            </a:r>
            <a:r>
              <a:rPr lang="en-US" dirty="0" smtClean="0"/>
              <a:t>Communication</a:t>
            </a:r>
            <a:endParaRPr lang="en-US" dirty="0"/>
          </a:p>
        </p:txBody>
      </p:sp>
      <p:pic>
        <p:nvPicPr>
          <p:cNvPr id="1027" name="Picture 3"/>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tretch>
            <a:fillRect/>
          </a:stretch>
        </p:blipFill>
        <p:spPr bwMode="auto">
          <a:xfrm>
            <a:off x="1282923" y="1300971"/>
            <a:ext cx="6578154" cy="47735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4024462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en-US"/>
              <a:t>Remote Procedure Calls</a:t>
            </a:r>
          </a:p>
        </p:txBody>
      </p:sp>
      <p:sp>
        <p:nvSpPr>
          <p:cNvPr id="88067" name="Rectangle 3"/>
          <p:cNvSpPr>
            <a:spLocks noGrp="1" noChangeArrowheads="1"/>
          </p:cNvSpPr>
          <p:nvPr>
            <p:ph sz="quarter" idx="1"/>
          </p:nvPr>
        </p:nvSpPr>
        <p:spPr/>
        <p:txBody>
          <a:bodyPr/>
          <a:lstStyle/>
          <a:p>
            <a:r>
              <a:rPr lang="en-US"/>
              <a:t>Remote procedure call (RPC) abstracts procedure calls between processes on networked systems.</a:t>
            </a:r>
          </a:p>
          <a:p>
            <a:r>
              <a:rPr lang="en-US" b="1"/>
              <a:t>Stubs</a:t>
            </a:r>
            <a:r>
              <a:rPr lang="en-US"/>
              <a:t> – client-side proxy for the actual procedure on the server.</a:t>
            </a:r>
          </a:p>
          <a:p>
            <a:r>
              <a:rPr lang="en-US"/>
              <a:t>The client-side stub locates the server and </a:t>
            </a:r>
            <a:r>
              <a:rPr lang="en-US" i="1"/>
              <a:t>marshalls</a:t>
            </a:r>
            <a:r>
              <a:rPr lang="en-US"/>
              <a:t> the parameters.</a:t>
            </a:r>
          </a:p>
          <a:p>
            <a:r>
              <a:rPr lang="en-US"/>
              <a:t>The server-side stub receives this message, unpacks the marshalled parameters, and peforms the procedure on the server.</a:t>
            </a:r>
          </a:p>
        </p:txBody>
      </p:sp>
    </p:spTree>
    <p:extLst>
      <p:ext uri="{BB962C8B-B14F-4D97-AF65-F5344CB8AC3E}">
        <p14:creationId xmlns:p14="http://schemas.microsoft.com/office/powerpoint/2010/main" val="37297523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US"/>
              <a:t>Remote Method Invocation</a:t>
            </a:r>
          </a:p>
        </p:txBody>
      </p:sp>
      <p:sp>
        <p:nvSpPr>
          <p:cNvPr id="89091" name="Rectangle 3"/>
          <p:cNvSpPr>
            <a:spLocks noGrp="1" noChangeArrowheads="1"/>
          </p:cNvSpPr>
          <p:nvPr>
            <p:ph sz="quarter" idx="1"/>
          </p:nvPr>
        </p:nvSpPr>
        <p:spPr/>
        <p:txBody>
          <a:bodyPr/>
          <a:lstStyle/>
          <a:p>
            <a:r>
              <a:rPr lang="en-US" dirty="0"/>
              <a:t>Remote Method Invocation (RMI) is a Java mechanism similar to RPCs.</a:t>
            </a:r>
          </a:p>
          <a:p>
            <a:r>
              <a:rPr lang="en-US" dirty="0"/>
              <a:t>RMI allows a Java program on one machine to invoke a method on a remote object.</a:t>
            </a:r>
          </a:p>
        </p:txBody>
      </p:sp>
      <p:pic>
        <p:nvPicPr>
          <p:cNvPr id="89093" name="Picture 5"/>
          <p:cNvPicPr>
            <a:picLocks noChangeAspect="1" noChangeArrowheads="1"/>
          </p:cNvPicPr>
          <p:nvPr/>
        </p:nvPicPr>
        <p:blipFill>
          <a:blip r:embed="rId2"/>
          <a:srcRect l="365" t="25000" r="363" b="25000"/>
          <a:stretch>
            <a:fillRect/>
          </a:stretch>
        </p:blipFill>
        <p:spPr bwMode="auto">
          <a:xfrm>
            <a:off x="1209675" y="3194050"/>
            <a:ext cx="6926263" cy="2616200"/>
          </a:xfrm>
          <a:prstGeom prst="rect">
            <a:avLst/>
          </a:prstGeom>
          <a:noFill/>
          <a:ln w="38100" cmpd="dbl">
            <a:solidFill>
              <a:srgbClr val="CC6600"/>
            </a:solidFill>
            <a:miter lim="800000"/>
            <a:headEnd/>
            <a:tailEnd/>
          </a:ln>
          <a:effectLst/>
        </p:spPr>
      </p:pic>
    </p:spTree>
    <p:extLst>
      <p:ext uri="{BB962C8B-B14F-4D97-AF65-F5344CB8AC3E}">
        <p14:creationId xmlns:p14="http://schemas.microsoft.com/office/powerpoint/2010/main" val="362346504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a:t>Producer-Consumer Problem</a:t>
            </a:r>
          </a:p>
        </p:txBody>
      </p:sp>
      <p:sp>
        <p:nvSpPr>
          <p:cNvPr id="43011" name="Rectangle 3"/>
          <p:cNvSpPr>
            <a:spLocks noGrp="1" noChangeArrowheads="1"/>
          </p:cNvSpPr>
          <p:nvPr>
            <p:ph sz="quarter" idx="1"/>
          </p:nvPr>
        </p:nvSpPr>
        <p:spPr/>
        <p:txBody>
          <a:bodyPr/>
          <a:lstStyle/>
          <a:p>
            <a:r>
              <a:rPr lang="en-US" dirty="0"/>
              <a:t>Paradigm for cooperating processes, </a:t>
            </a:r>
            <a:r>
              <a:rPr lang="en-US" i="1" dirty="0"/>
              <a:t>producer</a:t>
            </a:r>
            <a:r>
              <a:rPr lang="en-US" dirty="0"/>
              <a:t> process produces information that is consumed by a </a:t>
            </a:r>
            <a:r>
              <a:rPr lang="en-US" i="1" dirty="0"/>
              <a:t>consumer</a:t>
            </a:r>
            <a:r>
              <a:rPr lang="en-US" dirty="0"/>
              <a:t> </a:t>
            </a:r>
            <a:r>
              <a:rPr lang="en-US" dirty="0" smtClean="0"/>
              <a:t>process</a:t>
            </a:r>
          </a:p>
          <a:p>
            <a:pPr lvl="1"/>
            <a:r>
              <a:rPr lang="en-US" dirty="0" smtClean="0"/>
              <a:t>Example: a print program produces characters that are consumed by printer driver</a:t>
            </a:r>
          </a:p>
          <a:p>
            <a:r>
              <a:rPr lang="en-US" dirty="0" smtClean="0"/>
              <a:t>To run concurrently</a:t>
            </a:r>
            <a:endParaRPr lang="en-US" dirty="0"/>
          </a:p>
          <a:p>
            <a:pPr lvl="1"/>
            <a:r>
              <a:rPr lang="en-US" i="1" dirty="0"/>
              <a:t>unbounded-buffer</a:t>
            </a:r>
            <a:r>
              <a:rPr lang="en-US" dirty="0"/>
              <a:t> places no practical limit on the size of the buffer</a:t>
            </a:r>
          </a:p>
          <a:p>
            <a:pPr lvl="1"/>
            <a:r>
              <a:rPr lang="en-US" i="1" dirty="0"/>
              <a:t>bounded-buffer</a:t>
            </a:r>
            <a:r>
              <a:rPr lang="en-US" dirty="0"/>
              <a:t> assumes that there is a fixed buffer size</a:t>
            </a:r>
          </a:p>
        </p:txBody>
      </p:sp>
    </p:spTree>
    <p:extLst>
      <p:ext uri="{BB962C8B-B14F-4D97-AF65-F5344CB8AC3E}">
        <p14:creationId xmlns:p14="http://schemas.microsoft.com/office/powerpoint/2010/main" val="179212531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sz="quarter" idx="1"/>
          </p:nvPr>
        </p:nvSpPr>
        <p:spPr/>
        <p:txBody>
          <a:bodyPr/>
          <a:lstStyle/>
          <a:p>
            <a:endParaRPr lang="en-IN"/>
          </a:p>
        </p:txBody>
      </p:sp>
    </p:spTree>
    <p:extLst>
      <p:ext uri="{BB962C8B-B14F-4D97-AF65-F5344CB8AC3E}">
        <p14:creationId xmlns:p14="http://schemas.microsoft.com/office/powerpoint/2010/main" val="225358208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normAutofit/>
          </a:bodyPr>
          <a:lstStyle/>
          <a:p>
            <a:r>
              <a:rPr lang="en-US" sz="2800" dirty="0"/>
              <a:t>Bounded-Buffer – Shared-Memory Solution</a:t>
            </a:r>
          </a:p>
        </p:txBody>
      </p:sp>
      <p:sp>
        <p:nvSpPr>
          <p:cNvPr id="44035" name="Rectangle 3"/>
          <p:cNvSpPr>
            <a:spLocks noGrp="1" noChangeArrowheads="1"/>
          </p:cNvSpPr>
          <p:nvPr>
            <p:ph sz="quarter" idx="1"/>
          </p:nvPr>
        </p:nvSpPr>
        <p:spPr/>
        <p:txBody>
          <a:bodyPr/>
          <a:lstStyle/>
          <a:p>
            <a:r>
              <a:rPr lang="en-US"/>
              <a:t>Shared data</a:t>
            </a:r>
          </a:p>
          <a:p>
            <a:pPr lvl="3">
              <a:buFontTx/>
              <a:buNone/>
            </a:pPr>
            <a:r>
              <a:rPr lang="en-US" sz="2000"/>
              <a:t>#define BUFFER_SIZE 10</a:t>
            </a:r>
          </a:p>
          <a:p>
            <a:pPr lvl="3">
              <a:buFontTx/>
              <a:buNone/>
            </a:pPr>
            <a:r>
              <a:rPr lang="en-US" sz="2000"/>
              <a:t>Typedef struct {</a:t>
            </a:r>
          </a:p>
          <a:p>
            <a:pPr lvl="3">
              <a:buFontTx/>
              <a:buNone/>
            </a:pPr>
            <a:r>
              <a:rPr lang="en-US" sz="2000"/>
              <a:t>	. . .</a:t>
            </a:r>
          </a:p>
          <a:p>
            <a:pPr lvl="3">
              <a:buFontTx/>
              <a:buNone/>
            </a:pPr>
            <a:r>
              <a:rPr lang="en-US" sz="2000"/>
              <a:t>} item;</a:t>
            </a:r>
          </a:p>
          <a:p>
            <a:pPr lvl="3">
              <a:buFontTx/>
              <a:buNone/>
            </a:pPr>
            <a:r>
              <a:rPr lang="en-US" sz="2000"/>
              <a:t>item buffer[BUFFER_SIZE];</a:t>
            </a:r>
          </a:p>
          <a:p>
            <a:pPr lvl="3">
              <a:buFontTx/>
              <a:buNone/>
            </a:pPr>
            <a:r>
              <a:rPr lang="en-US" sz="2000"/>
              <a:t>int in = 0;</a:t>
            </a:r>
          </a:p>
          <a:p>
            <a:pPr lvl="3">
              <a:buFontTx/>
              <a:buNone/>
            </a:pPr>
            <a:r>
              <a:rPr lang="en-US" sz="2000"/>
              <a:t>int out = 0;</a:t>
            </a:r>
          </a:p>
          <a:p>
            <a:r>
              <a:rPr lang="en-US"/>
              <a:t>Solution is correct, but can only use BUFFER_SIZE-1 elements</a:t>
            </a:r>
          </a:p>
          <a:p>
            <a:pPr lvl="3">
              <a:buFontTx/>
              <a:buNone/>
            </a:pPr>
            <a:endParaRPr lang="en-US" sz="2000" b="1"/>
          </a:p>
        </p:txBody>
      </p:sp>
    </p:spTree>
    <p:extLst>
      <p:ext uri="{BB962C8B-B14F-4D97-AF65-F5344CB8AC3E}">
        <p14:creationId xmlns:p14="http://schemas.microsoft.com/office/powerpoint/2010/main" val="196860483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a:t>Bounded-Buffer – Producer Process </a:t>
            </a:r>
          </a:p>
        </p:txBody>
      </p:sp>
      <p:sp>
        <p:nvSpPr>
          <p:cNvPr id="45059" name="Rectangle 3"/>
          <p:cNvSpPr>
            <a:spLocks noGrp="1" noChangeArrowheads="1"/>
          </p:cNvSpPr>
          <p:nvPr>
            <p:ph sz="quarter" idx="1"/>
          </p:nvPr>
        </p:nvSpPr>
        <p:spPr/>
        <p:txBody>
          <a:bodyPr/>
          <a:lstStyle/>
          <a:p>
            <a:pPr>
              <a:buFont typeface="Monotype Sorts" pitchFamily="2" charset="2"/>
              <a:buNone/>
            </a:pPr>
            <a:endParaRPr lang="en-US" dirty="0"/>
          </a:p>
          <a:p>
            <a:pPr>
              <a:buFont typeface="Monotype Sorts" pitchFamily="2" charset="2"/>
              <a:buNone/>
            </a:pPr>
            <a:r>
              <a:rPr lang="en-US" dirty="0"/>
              <a:t>	item </a:t>
            </a:r>
            <a:r>
              <a:rPr lang="en-US" dirty="0" err="1"/>
              <a:t>nextProduced</a:t>
            </a:r>
            <a:r>
              <a:rPr lang="en-US" dirty="0"/>
              <a:t>;</a:t>
            </a:r>
            <a:br>
              <a:rPr lang="en-US" dirty="0"/>
            </a:br>
            <a:endParaRPr lang="en-US" dirty="0"/>
          </a:p>
          <a:p>
            <a:pPr>
              <a:buFont typeface="Monotype Sorts" pitchFamily="2" charset="2"/>
              <a:buNone/>
            </a:pPr>
            <a:r>
              <a:rPr lang="en-US" dirty="0"/>
              <a:t>	while (1) {</a:t>
            </a:r>
          </a:p>
          <a:p>
            <a:pPr>
              <a:buFont typeface="Monotype Sorts" pitchFamily="2" charset="2"/>
              <a:buNone/>
            </a:pPr>
            <a:r>
              <a:rPr lang="en-US" dirty="0"/>
              <a:t>		while (((in + 1) % BUFFER_SIZE) == out)</a:t>
            </a:r>
          </a:p>
          <a:p>
            <a:pPr>
              <a:buFont typeface="Monotype Sorts" pitchFamily="2" charset="2"/>
              <a:buNone/>
            </a:pPr>
            <a:r>
              <a:rPr lang="en-US" dirty="0"/>
              <a:t>			; /* do nothing */</a:t>
            </a:r>
          </a:p>
          <a:p>
            <a:pPr>
              <a:buFont typeface="Monotype Sorts" pitchFamily="2" charset="2"/>
              <a:buNone/>
            </a:pPr>
            <a:r>
              <a:rPr lang="en-US" dirty="0"/>
              <a:t>		buffer[in] = </a:t>
            </a:r>
            <a:r>
              <a:rPr lang="en-US" dirty="0" err="1"/>
              <a:t>nextProduced</a:t>
            </a:r>
            <a:r>
              <a:rPr lang="en-US" dirty="0"/>
              <a:t>;</a:t>
            </a:r>
          </a:p>
          <a:p>
            <a:pPr>
              <a:buFont typeface="Monotype Sorts" pitchFamily="2" charset="2"/>
              <a:buNone/>
            </a:pPr>
            <a:r>
              <a:rPr lang="en-US" dirty="0"/>
              <a:t>		in = (in + 1) % BUFFER_SIZE;</a:t>
            </a:r>
          </a:p>
          <a:p>
            <a:pPr>
              <a:buFont typeface="Monotype Sorts" pitchFamily="2" charset="2"/>
              <a:buNone/>
            </a:pPr>
            <a:r>
              <a:rPr lang="en-US" dirty="0"/>
              <a:t>	}</a:t>
            </a:r>
          </a:p>
          <a:p>
            <a:pPr>
              <a:buFont typeface="Monotype Sorts" pitchFamily="2" charset="2"/>
              <a:buNone/>
            </a:pPr>
            <a:endParaRPr lang="en-US" dirty="0"/>
          </a:p>
          <a:p>
            <a:pPr lvl="4">
              <a:buFontTx/>
              <a:buNone/>
            </a:pPr>
            <a:endParaRPr lang="en-US" sz="2000" dirty="0"/>
          </a:p>
        </p:txBody>
      </p:sp>
    </p:spTree>
    <p:extLst>
      <p:ext uri="{BB962C8B-B14F-4D97-AF65-F5344CB8AC3E}">
        <p14:creationId xmlns:p14="http://schemas.microsoft.com/office/powerpoint/2010/main" val="359636954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n-US"/>
              <a:t>Bounded-Buffer – Consumer Process</a:t>
            </a:r>
          </a:p>
        </p:txBody>
      </p:sp>
      <p:sp>
        <p:nvSpPr>
          <p:cNvPr id="82947" name="Rectangle 3"/>
          <p:cNvSpPr>
            <a:spLocks noGrp="1" noChangeArrowheads="1"/>
          </p:cNvSpPr>
          <p:nvPr>
            <p:ph sz="quarter" idx="1"/>
          </p:nvPr>
        </p:nvSpPr>
        <p:spPr/>
        <p:txBody>
          <a:bodyPr>
            <a:normAutofit/>
          </a:bodyPr>
          <a:lstStyle/>
          <a:p>
            <a:pPr>
              <a:lnSpc>
                <a:spcPct val="90000"/>
              </a:lnSpc>
              <a:buFont typeface="Monotype Sorts" pitchFamily="2" charset="2"/>
              <a:buNone/>
            </a:pPr>
            <a:endParaRPr lang="en-US" sz="2400" dirty="0" smtClean="0"/>
          </a:p>
          <a:p>
            <a:pPr>
              <a:lnSpc>
                <a:spcPct val="90000"/>
              </a:lnSpc>
              <a:buFont typeface="Monotype Sorts" pitchFamily="2" charset="2"/>
              <a:buNone/>
            </a:pPr>
            <a:r>
              <a:rPr lang="en-US" sz="2400" dirty="0"/>
              <a:t>	item </a:t>
            </a:r>
            <a:r>
              <a:rPr lang="en-US" sz="2400" dirty="0" err="1"/>
              <a:t>nextConsumed</a:t>
            </a:r>
            <a:r>
              <a:rPr lang="en-US" sz="2400" dirty="0"/>
              <a:t>;</a:t>
            </a:r>
            <a:br>
              <a:rPr lang="en-US" sz="2400" dirty="0"/>
            </a:br>
            <a:endParaRPr lang="en-US" sz="2400" dirty="0"/>
          </a:p>
          <a:p>
            <a:pPr>
              <a:lnSpc>
                <a:spcPct val="90000"/>
              </a:lnSpc>
              <a:buFont typeface="Monotype Sorts" pitchFamily="2" charset="2"/>
              <a:buNone/>
            </a:pPr>
            <a:r>
              <a:rPr lang="en-US" sz="2400" dirty="0"/>
              <a:t>	while (1) {</a:t>
            </a:r>
          </a:p>
          <a:p>
            <a:pPr>
              <a:lnSpc>
                <a:spcPct val="90000"/>
              </a:lnSpc>
              <a:buFont typeface="Monotype Sorts" pitchFamily="2" charset="2"/>
              <a:buNone/>
            </a:pPr>
            <a:r>
              <a:rPr lang="en-US" sz="2400" dirty="0"/>
              <a:t>		while (in == out)</a:t>
            </a:r>
          </a:p>
          <a:p>
            <a:pPr>
              <a:lnSpc>
                <a:spcPct val="90000"/>
              </a:lnSpc>
              <a:buFont typeface="Monotype Sorts" pitchFamily="2" charset="2"/>
              <a:buNone/>
            </a:pPr>
            <a:r>
              <a:rPr lang="en-US" sz="2400" dirty="0"/>
              <a:t>			; /* do nothing */</a:t>
            </a:r>
          </a:p>
          <a:p>
            <a:pPr>
              <a:lnSpc>
                <a:spcPct val="90000"/>
              </a:lnSpc>
              <a:buFont typeface="Monotype Sorts" pitchFamily="2" charset="2"/>
              <a:buNone/>
            </a:pPr>
            <a:r>
              <a:rPr lang="en-US" sz="2400" dirty="0"/>
              <a:t>		</a:t>
            </a:r>
            <a:r>
              <a:rPr lang="en-US" sz="2400" dirty="0" err="1"/>
              <a:t>nextConsumed</a:t>
            </a:r>
            <a:r>
              <a:rPr lang="en-US" sz="2400" dirty="0"/>
              <a:t> = buffer[out];</a:t>
            </a:r>
          </a:p>
          <a:p>
            <a:pPr>
              <a:lnSpc>
                <a:spcPct val="90000"/>
              </a:lnSpc>
              <a:buFont typeface="Monotype Sorts" pitchFamily="2" charset="2"/>
              <a:buNone/>
            </a:pPr>
            <a:r>
              <a:rPr lang="en-US" sz="2400" dirty="0"/>
              <a:t>		out = (out + 1) % BUFFER_SIZE;</a:t>
            </a:r>
          </a:p>
          <a:p>
            <a:pPr>
              <a:lnSpc>
                <a:spcPct val="90000"/>
              </a:lnSpc>
              <a:buFont typeface="Monotype Sorts" pitchFamily="2" charset="2"/>
              <a:buNone/>
            </a:pPr>
            <a:r>
              <a:rPr lang="en-US" sz="2400" dirty="0"/>
              <a:t>	}</a:t>
            </a:r>
          </a:p>
          <a:p>
            <a:pPr>
              <a:lnSpc>
                <a:spcPct val="90000"/>
              </a:lnSpc>
              <a:buFont typeface="Monotype Sorts" pitchFamily="2" charset="2"/>
              <a:buNone/>
            </a:pPr>
            <a:endParaRPr lang="en-US" sz="2400" dirty="0"/>
          </a:p>
          <a:p>
            <a:pPr>
              <a:lnSpc>
                <a:spcPct val="90000"/>
              </a:lnSpc>
              <a:buFont typeface="Monotype Sorts" pitchFamily="2" charset="2"/>
              <a:buNone/>
            </a:pPr>
            <a:endParaRPr lang="en-US" sz="2400" dirty="0"/>
          </a:p>
          <a:p>
            <a:pPr>
              <a:lnSpc>
                <a:spcPct val="90000"/>
              </a:lnSpc>
              <a:buFont typeface="Monotype Sorts" pitchFamily="2" charset="2"/>
              <a:buNone/>
            </a:pPr>
            <a:r>
              <a:rPr lang="en-US" sz="2400" dirty="0"/>
              <a:t>	</a:t>
            </a:r>
          </a:p>
          <a:p>
            <a:pPr lvl="4">
              <a:lnSpc>
                <a:spcPct val="90000"/>
              </a:lnSpc>
              <a:buFontTx/>
              <a:buNone/>
            </a:pPr>
            <a:endParaRPr lang="en-US" sz="2000" dirty="0"/>
          </a:p>
        </p:txBody>
      </p:sp>
    </p:spTree>
    <p:extLst>
      <p:ext uri="{BB962C8B-B14F-4D97-AF65-F5344CB8AC3E}">
        <p14:creationId xmlns:p14="http://schemas.microsoft.com/office/powerpoint/2010/main" val="426170572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sz="quarter" idx="1"/>
          </p:nvPr>
        </p:nvSpPr>
        <p:spPr/>
        <p:txBody>
          <a:bodyPr/>
          <a:lstStyle/>
          <a:p>
            <a:pPr>
              <a:lnSpc>
                <a:spcPct val="90000"/>
              </a:lnSpc>
            </a:pPr>
            <a:r>
              <a:rPr lang="en-US" sz="2400" dirty="0" smtClean="0"/>
              <a:t>Consider this execution interleaving with “count = 5” initially:</a:t>
            </a:r>
          </a:p>
          <a:p>
            <a:pPr lvl="1">
              <a:lnSpc>
                <a:spcPct val="90000"/>
              </a:lnSpc>
              <a:buNone/>
            </a:pPr>
            <a:r>
              <a:rPr lang="en-US" sz="1600" dirty="0" smtClean="0"/>
              <a:t>	</a:t>
            </a:r>
          </a:p>
          <a:p>
            <a:pPr lvl="1">
              <a:lnSpc>
                <a:spcPct val="90000"/>
              </a:lnSpc>
              <a:buNone/>
            </a:pPr>
            <a:r>
              <a:rPr lang="en-US" sz="1600" dirty="0" smtClean="0"/>
              <a:t>	</a:t>
            </a:r>
            <a:r>
              <a:rPr lang="en-US" dirty="0" smtClean="0"/>
              <a:t>S0: producer execute </a:t>
            </a:r>
            <a:r>
              <a:rPr lang="en-US" dirty="0" smtClean="0">
                <a:solidFill>
                  <a:srgbClr val="0000FF"/>
                </a:solidFill>
              </a:rPr>
              <a:t>register1 = count</a:t>
            </a:r>
            <a:r>
              <a:rPr lang="en-US" dirty="0" smtClean="0"/>
              <a:t>   {register1 = 5}</a:t>
            </a:r>
            <a:br>
              <a:rPr lang="en-US" dirty="0" smtClean="0"/>
            </a:br>
            <a:r>
              <a:rPr lang="en-US" dirty="0" smtClean="0"/>
              <a:t>S1: producer execute </a:t>
            </a:r>
            <a:r>
              <a:rPr lang="en-US" dirty="0" smtClean="0">
                <a:solidFill>
                  <a:srgbClr val="0000FF"/>
                </a:solidFill>
              </a:rPr>
              <a:t>register1 = register1 + 1  </a:t>
            </a:r>
            <a:r>
              <a:rPr lang="en-US" dirty="0" smtClean="0"/>
              <a:t> {register1 = 6} </a:t>
            </a:r>
            <a:br>
              <a:rPr lang="en-US" dirty="0" smtClean="0"/>
            </a:br>
            <a:r>
              <a:rPr lang="en-US" dirty="0" smtClean="0"/>
              <a:t>S2: consumer execute register2 = count   {register2 = 5} </a:t>
            </a:r>
            <a:br>
              <a:rPr lang="en-US" dirty="0" smtClean="0"/>
            </a:br>
            <a:r>
              <a:rPr lang="en-US" dirty="0" smtClean="0"/>
              <a:t>S3: consumer execute register2 = register2 - 1   {register2 = 4} </a:t>
            </a:r>
            <a:br>
              <a:rPr lang="en-US" dirty="0" smtClean="0"/>
            </a:br>
            <a:r>
              <a:rPr lang="en-US" dirty="0" smtClean="0"/>
              <a:t>S4: producer execute </a:t>
            </a:r>
            <a:r>
              <a:rPr lang="en-US" dirty="0" smtClean="0">
                <a:solidFill>
                  <a:srgbClr val="0000FF"/>
                </a:solidFill>
              </a:rPr>
              <a:t>count = register1</a:t>
            </a:r>
            <a:r>
              <a:rPr lang="en-US" dirty="0" smtClean="0"/>
              <a:t>   {count = 6 } </a:t>
            </a:r>
            <a:br>
              <a:rPr lang="en-US" dirty="0" smtClean="0"/>
            </a:br>
            <a:r>
              <a:rPr lang="en-US" dirty="0" smtClean="0"/>
              <a:t>S5: consumer execute count = register2   {count = 4}</a:t>
            </a:r>
          </a:p>
        </p:txBody>
      </p:sp>
      <p:sp>
        <p:nvSpPr>
          <p:cNvPr id="4" name="Rectangle 3"/>
          <p:cNvSpPr/>
          <p:nvPr/>
        </p:nvSpPr>
        <p:spPr>
          <a:xfrm>
            <a:off x="1081313" y="4586292"/>
            <a:ext cx="7714343" cy="800219"/>
          </a:xfrm>
          <a:prstGeom prst="rect">
            <a:avLst/>
          </a:prstGeom>
        </p:spPr>
        <p:txBody>
          <a:bodyPr wrap="square">
            <a:spAutoFit/>
          </a:bodyPr>
          <a:lstStyle/>
          <a:p>
            <a:r>
              <a:rPr lang="en-US" sz="2300" dirty="0">
                <a:solidFill>
                  <a:srgbClr val="00B050"/>
                </a:solidFill>
                <a:latin typeface="+mn-lt"/>
              </a:rPr>
              <a:t>The value of count may be either 4 or 6, where the correct result should be 5.</a:t>
            </a:r>
          </a:p>
        </p:txBody>
      </p:sp>
    </p:spTree>
    <p:extLst>
      <p:ext uri="{BB962C8B-B14F-4D97-AF65-F5344CB8AC3E}">
        <p14:creationId xmlns:p14="http://schemas.microsoft.com/office/powerpoint/2010/main" val="740570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7407" t="27178" r="42972" b="25663"/>
          <a:stretch/>
        </p:blipFill>
        <p:spPr>
          <a:xfrm>
            <a:off x="348478" y="886689"/>
            <a:ext cx="8504577" cy="5223166"/>
          </a:xfrm>
          <a:prstGeom prst="rect">
            <a:avLst/>
          </a:prstGeom>
        </p:spPr>
      </p:pic>
    </p:spTree>
    <p:extLst>
      <p:ext uri="{BB962C8B-B14F-4D97-AF65-F5344CB8AC3E}">
        <p14:creationId xmlns:p14="http://schemas.microsoft.com/office/powerpoint/2010/main" val="466330161"/>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Critical section</a:t>
            </a:r>
            <a:endParaRPr lang="en-US" dirty="0"/>
          </a:p>
        </p:txBody>
      </p:sp>
      <p:sp>
        <p:nvSpPr>
          <p:cNvPr id="3" name="Content Placeholder 2"/>
          <p:cNvSpPr>
            <a:spLocks noGrp="1"/>
          </p:cNvSpPr>
          <p:nvPr>
            <p:ph sz="quarter" idx="2"/>
          </p:nvPr>
        </p:nvSpPr>
        <p:spPr>
          <a:xfrm>
            <a:off x="457200" y="1295400"/>
            <a:ext cx="4038600" cy="4876800"/>
          </a:xfrm>
        </p:spPr>
        <p:txBody>
          <a:bodyPr>
            <a:normAutofit/>
          </a:bodyPr>
          <a:lstStyle/>
          <a:p>
            <a:r>
              <a:rPr lang="en-US" dirty="0" smtClean="0"/>
              <a:t>Each process has a segment of code called a critical section, in which the process may change common variables, updating a table, writing a file and so on.</a:t>
            </a:r>
          </a:p>
          <a:p>
            <a:pPr lvl="1"/>
            <a:r>
              <a:rPr lang="en-US" dirty="0" smtClean="0"/>
              <a:t>Entry section</a:t>
            </a:r>
          </a:p>
          <a:p>
            <a:pPr lvl="1"/>
            <a:r>
              <a:rPr lang="en-US" dirty="0" smtClean="0"/>
              <a:t>Exit section</a:t>
            </a:r>
          </a:p>
          <a:p>
            <a:pPr lvl="1"/>
            <a:r>
              <a:rPr lang="en-US" dirty="0" smtClean="0"/>
              <a:t>Remainder section</a:t>
            </a:r>
            <a:endParaRPr lang="en-US" dirty="0"/>
          </a:p>
        </p:txBody>
      </p:sp>
      <p:sp>
        <p:nvSpPr>
          <p:cNvPr id="6" name="Content Placeholder 5"/>
          <p:cNvSpPr>
            <a:spLocks noGrp="1"/>
          </p:cNvSpPr>
          <p:nvPr>
            <p:ph sz="quarter" idx="4"/>
          </p:nvPr>
        </p:nvSpPr>
        <p:spPr>
          <a:xfrm>
            <a:off x="4648200" y="1371600"/>
            <a:ext cx="4038600" cy="4800600"/>
          </a:xfrm>
        </p:spPr>
        <p:txBody>
          <a:bodyPr/>
          <a:lstStyle/>
          <a:p>
            <a:pPr>
              <a:buNone/>
            </a:pPr>
            <a:r>
              <a:rPr lang="en-US" dirty="0" smtClean="0"/>
              <a:t>do</a:t>
            </a:r>
          </a:p>
          <a:p>
            <a:pPr>
              <a:buNone/>
            </a:pPr>
            <a:r>
              <a:rPr lang="en-US" dirty="0" smtClean="0"/>
              <a:t>{</a:t>
            </a:r>
          </a:p>
          <a:p>
            <a:pPr>
              <a:buNone/>
            </a:pPr>
            <a:r>
              <a:rPr lang="en-US" dirty="0" smtClean="0"/>
              <a:t>	</a:t>
            </a:r>
          </a:p>
          <a:p>
            <a:pPr>
              <a:buNone/>
            </a:pPr>
            <a:r>
              <a:rPr lang="en-US" dirty="0" smtClean="0"/>
              <a:t>	Critical section</a:t>
            </a:r>
          </a:p>
          <a:p>
            <a:pPr>
              <a:buNone/>
            </a:pPr>
            <a:r>
              <a:rPr lang="en-US" dirty="0" smtClean="0"/>
              <a:t>	</a:t>
            </a:r>
          </a:p>
          <a:p>
            <a:pPr>
              <a:buNone/>
            </a:pPr>
            <a:r>
              <a:rPr lang="en-US" dirty="0" smtClean="0"/>
              <a:t>	Remainder section</a:t>
            </a:r>
          </a:p>
          <a:p>
            <a:pPr>
              <a:buNone/>
            </a:pPr>
            <a:r>
              <a:rPr lang="en-US" dirty="0" smtClean="0"/>
              <a:t>}</a:t>
            </a:r>
          </a:p>
          <a:p>
            <a:pPr>
              <a:buNone/>
            </a:pPr>
            <a:r>
              <a:rPr lang="en-US" dirty="0" smtClean="0"/>
              <a:t>while (1);</a:t>
            </a:r>
          </a:p>
          <a:p>
            <a:endParaRPr lang="en-US" dirty="0"/>
          </a:p>
        </p:txBody>
      </p:sp>
      <p:sp>
        <p:nvSpPr>
          <p:cNvPr id="7" name="Rectangle 6"/>
          <p:cNvSpPr/>
          <p:nvPr/>
        </p:nvSpPr>
        <p:spPr>
          <a:xfrm>
            <a:off x="4953000" y="2438400"/>
            <a:ext cx="2133600" cy="381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entry section</a:t>
            </a:r>
            <a:endParaRPr lang="en-US" dirty="0">
              <a:solidFill>
                <a:schemeClr val="tx1"/>
              </a:solidFill>
            </a:endParaRPr>
          </a:p>
        </p:txBody>
      </p:sp>
      <p:sp>
        <p:nvSpPr>
          <p:cNvPr id="8" name="Rectangle 7"/>
          <p:cNvSpPr/>
          <p:nvPr/>
        </p:nvSpPr>
        <p:spPr>
          <a:xfrm>
            <a:off x="4953000" y="3352800"/>
            <a:ext cx="2133600" cy="381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Exit section</a:t>
            </a:r>
            <a:endParaRPr lang="en-US" dirty="0">
              <a:solidFill>
                <a:schemeClr val="tx1"/>
              </a:solidFill>
            </a:endParaRPr>
          </a:p>
        </p:txBody>
      </p:sp>
    </p:spTree>
    <p:extLst>
      <p:ext uri="{BB962C8B-B14F-4D97-AF65-F5344CB8AC3E}">
        <p14:creationId xmlns:p14="http://schemas.microsoft.com/office/powerpoint/2010/main" val="346877160"/>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smtClean="0"/>
              <a:t>Solution to Critical-Section Problem</a:t>
            </a:r>
          </a:p>
        </p:txBody>
      </p:sp>
      <p:sp>
        <p:nvSpPr>
          <p:cNvPr id="10243" name="Rectangle 3"/>
          <p:cNvSpPr>
            <a:spLocks noGrp="1" noChangeArrowheads="1"/>
          </p:cNvSpPr>
          <p:nvPr>
            <p:ph sz="quarter" idx="1"/>
          </p:nvPr>
        </p:nvSpPr>
        <p:spPr>
          <a:xfrm>
            <a:off x="812800" y="1758950"/>
            <a:ext cx="7208838" cy="4483100"/>
          </a:xfrm>
        </p:spPr>
        <p:txBody>
          <a:bodyPr>
            <a:normAutofit fontScale="85000" lnSpcReduction="20000"/>
          </a:bodyPr>
          <a:lstStyle/>
          <a:p>
            <a:pPr marL="274320" indent="-274320" eaLnBrk="1" fontAlgn="auto" hangingPunct="1">
              <a:spcBef>
                <a:spcPts val="580"/>
              </a:spcBef>
              <a:spcAft>
                <a:spcPts val="0"/>
              </a:spcAft>
              <a:buFont typeface="Monotype Sorts" pitchFamily="2" charset="2"/>
              <a:buNone/>
              <a:defRPr/>
            </a:pPr>
            <a:r>
              <a:rPr lang="en-US" dirty="0" smtClean="0"/>
              <a:t>1.	</a:t>
            </a:r>
            <a:r>
              <a:rPr lang="en-US" dirty="0" smtClean="0">
                <a:solidFill>
                  <a:schemeClr val="tx2"/>
                </a:solidFill>
              </a:rPr>
              <a:t>Mutual Exclusion</a:t>
            </a:r>
            <a:r>
              <a:rPr lang="en-US" dirty="0" smtClean="0"/>
              <a:t> - If process </a:t>
            </a:r>
            <a:r>
              <a:rPr lang="en-US" dirty="0" smtClean="0">
                <a:solidFill>
                  <a:srgbClr val="0000FF"/>
                </a:solidFill>
              </a:rPr>
              <a:t>P</a:t>
            </a:r>
            <a:r>
              <a:rPr lang="en-US" baseline="-25000" dirty="0" smtClean="0">
                <a:solidFill>
                  <a:srgbClr val="0000FF"/>
                </a:solidFill>
              </a:rPr>
              <a:t>i</a:t>
            </a:r>
            <a:r>
              <a:rPr lang="en-US" dirty="0" smtClean="0"/>
              <a:t> is executing in its critical section, then no other processes can be executing in their critical sections</a:t>
            </a:r>
          </a:p>
          <a:p>
            <a:pPr marL="274320" indent="-274320" eaLnBrk="1" fontAlgn="auto" hangingPunct="1">
              <a:spcBef>
                <a:spcPts val="580"/>
              </a:spcBef>
              <a:spcAft>
                <a:spcPts val="0"/>
              </a:spcAft>
              <a:buFont typeface="Monotype Sorts" pitchFamily="2" charset="2"/>
              <a:buNone/>
              <a:defRPr/>
            </a:pPr>
            <a:r>
              <a:rPr lang="en-US" dirty="0" smtClean="0"/>
              <a:t>2.	</a:t>
            </a:r>
            <a:r>
              <a:rPr lang="en-US" dirty="0" smtClean="0">
                <a:solidFill>
                  <a:schemeClr val="tx2"/>
                </a:solidFill>
              </a:rPr>
              <a:t>Progress</a:t>
            </a:r>
            <a:r>
              <a:rPr lang="en-US" dirty="0" smtClean="0"/>
              <a:t> - If no process is executing in its critical section and there exist some processes that wish to enter their critical section, then the selection of the processes that will enter the critical section next cannot be postponed indefinitely</a:t>
            </a:r>
          </a:p>
          <a:p>
            <a:pPr marL="274320" indent="-274320" eaLnBrk="1" fontAlgn="auto" hangingPunct="1">
              <a:spcBef>
                <a:spcPts val="580"/>
              </a:spcBef>
              <a:spcAft>
                <a:spcPts val="0"/>
              </a:spcAft>
              <a:buFont typeface="Monotype Sorts" pitchFamily="2" charset="2"/>
              <a:buNone/>
              <a:defRPr/>
            </a:pPr>
            <a:r>
              <a:rPr lang="en-US" dirty="0" smtClean="0"/>
              <a:t>3.	</a:t>
            </a:r>
            <a:r>
              <a:rPr lang="en-US" dirty="0" smtClean="0">
                <a:solidFill>
                  <a:schemeClr val="tx2"/>
                </a:solidFill>
              </a:rPr>
              <a:t>Bounded Waiting</a:t>
            </a:r>
            <a:r>
              <a:rPr lang="en-US" dirty="0" smtClean="0"/>
              <a:t> -  A bound must exist on the number of times that other processes are allowed to enter their critical sections after a process has made a request to enter its critical section and before that request is granted</a:t>
            </a:r>
          </a:p>
          <a:p>
            <a:pPr marL="548640" lvl="1" eaLnBrk="1" fontAlgn="auto" hangingPunct="1">
              <a:spcBef>
                <a:spcPts val="370"/>
              </a:spcBef>
              <a:spcAft>
                <a:spcPts val="0"/>
              </a:spcAft>
              <a:buSzPct val="125000"/>
              <a:buFont typeface="Wingdings 2" pitchFamily="18" charset="2"/>
              <a:buChar char=""/>
              <a:defRPr/>
            </a:pPr>
            <a:r>
              <a:rPr lang="en-US" dirty="0" smtClean="0"/>
              <a:t>Assume that each process executes at a nonzero speed </a:t>
            </a:r>
          </a:p>
          <a:p>
            <a:pPr marL="548640" lvl="1" eaLnBrk="1" fontAlgn="auto" hangingPunct="1">
              <a:spcBef>
                <a:spcPts val="370"/>
              </a:spcBef>
              <a:spcAft>
                <a:spcPts val="0"/>
              </a:spcAft>
              <a:buSzPct val="125000"/>
              <a:buFont typeface="Wingdings 2" pitchFamily="18" charset="2"/>
              <a:buChar char=""/>
              <a:defRPr/>
            </a:pPr>
            <a:r>
              <a:rPr lang="en-US" dirty="0" smtClean="0"/>
              <a:t>No assumption concerning relative speed of the </a:t>
            </a:r>
            <a:r>
              <a:rPr lang="en-US" dirty="0" smtClean="0">
                <a:solidFill>
                  <a:srgbClr val="0000FF"/>
                </a:solidFill>
              </a:rPr>
              <a:t>N</a:t>
            </a:r>
            <a:r>
              <a:rPr lang="en-US" dirty="0" smtClean="0"/>
              <a:t> processes</a:t>
            </a:r>
          </a:p>
        </p:txBody>
      </p:sp>
    </p:spTree>
    <p:extLst>
      <p:ext uri="{BB962C8B-B14F-4D97-AF65-F5344CB8AC3E}">
        <p14:creationId xmlns:p14="http://schemas.microsoft.com/office/powerpoint/2010/main" val="1204243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24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24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24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24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740229" y="3091543"/>
            <a:ext cx="2496457" cy="508000"/>
          </a:xfrm>
          <a:prstGeom prst="rect">
            <a:avLst/>
          </a:prstGeom>
          <a:solidFill>
            <a:srgbClr val="CC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p:nvSpPr>
        <p:spPr>
          <a:xfrm>
            <a:off x="696686" y="2206171"/>
            <a:ext cx="2525485" cy="435429"/>
          </a:xfrm>
          <a:prstGeom prst="rect">
            <a:avLst/>
          </a:prstGeom>
          <a:solidFill>
            <a:srgbClr val="CC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482" name="Title 1"/>
          <p:cNvSpPr>
            <a:spLocks noGrp="1"/>
          </p:cNvSpPr>
          <p:nvPr>
            <p:ph type="title"/>
          </p:nvPr>
        </p:nvSpPr>
        <p:spPr/>
        <p:txBody>
          <a:bodyPr/>
          <a:lstStyle/>
          <a:p>
            <a:pPr eaLnBrk="1" hangingPunct="1"/>
            <a:r>
              <a:rPr lang="en-US" dirty="0" smtClean="0"/>
              <a:t>Two Process Solution-Algoritm-1</a:t>
            </a:r>
          </a:p>
        </p:txBody>
      </p:sp>
      <p:sp>
        <p:nvSpPr>
          <p:cNvPr id="20483" name="Content Placeholder 2"/>
          <p:cNvSpPr>
            <a:spLocks noGrp="1"/>
          </p:cNvSpPr>
          <p:nvPr>
            <p:ph sz="quarter" idx="1"/>
          </p:nvPr>
        </p:nvSpPr>
        <p:spPr>
          <a:ln>
            <a:solidFill>
              <a:srgbClr val="FFFF00"/>
            </a:solidFill>
          </a:ln>
        </p:spPr>
        <p:txBody>
          <a:bodyPr/>
          <a:lstStyle/>
          <a:p>
            <a:pPr eaLnBrk="1" hangingPunct="1"/>
            <a:r>
              <a:rPr lang="en-US" dirty="0" smtClean="0"/>
              <a:t>For Process Pi</a:t>
            </a:r>
          </a:p>
          <a:p>
            <a:pPr eaLnBrk="1" hangingPunct="1"/>
            <a:r>
              <a:rPr lang="en-US" dirty="0" smtClean="0"/>
              <a:t>do {</a:t>
            </a:r>
          </a:p>
          <a:p>
            <a:pPr eaLnBrk="1" hangingPunct="1">
              <a:buFont typeface="Wingdings 2" pitchFamily="18" charset="2"/>
              <a:buNone/>
            </a:pPr>
            <a:r>
              <a:rPr lang="en-US" dirty="0" smtClean="0"/>
              <a:t> 	</a:t>
            </a:r>
            <a:r>
              <a:rPr lang="en-US" dirty="0" smtClean="0">
                <a:solidFill>
                  <a:srgbClr val="FF0000"/>
                </a:solidFill>
              </a:rPr>
              <a:t>while (turn!=</a:t>
            </a:r>
            <a:r>
              <a:rPr lang="en-US" dirty="0" err="1" smtClean="0">
                <a:solidFill>
                  <a:srgbClr val="FF0000"/>
                </a:solidFill>
              </a:rPr>
              <a:t>i</a:t>
            </a:r>
            <a:r>
              <a:rPr lang="en-US" dirty="0" smtClean="0">
                <a:solidFill>
                  <a:srgbClr val="FF0000"/>
                </a:solidFill>
              </a:rPr>
              <a:t>);</a:t>
            </a:r>
          </a:p>
          <a:p>
            <a:pPr eaLnBrk="1" hangingPunct="1">
              <a:buFont typeface="Wingdings 2" pitchFamily="18" charset="2"/>
              <a:buNone/>
            </a:pPr>
            <a:r>
              <a:rPr lang="en-US" dirty="0" smtClean="0"/>
              <a:t>	</a:t>
            </a:r>
            <a:r>
              <a:rPr lang="en-US" b="1" i="1" dirty="0" smtClean="0">
                <a:solidFill>
                  <a:srgbClr val="0033CC"/>
                </a:solidFill>
              </a:rPr>
              <a:t>CRITICAL SECTION</a:t>
            </a:r>
          </a:p>
          <a:p>
            <a:pPr eaLnBrk="1" hangingPunct="1">
              <a:buFont typeface="Wingdings 2" pitchFamily="18" charset="2"/>
              <a:buNone/>
            </a:pPr>
            <a:r>
              <a:rPr lang="en-US" dirty="0" smtClean="0"/>
              <a:t>	</a:t>
            </a:r>
            <a:r>
              <a:rPr lang="en-US" dirty="0" smtClean="0">
                <a:solidFill>
                  <a:srgbClr val="FF0000"/>
                </a:solidFill>
              </a:rPr>
              <a:t>turn=j;</a:t>
            </a:r>
          </a:p>
          <a:p>
            <a:pPr eaLnBrk="1" hangingPunct="1">
              <a:buFont typeface="Wingdings 2" pitchFamily="18" charset="2"/>
              <a:buNone/>
            </a:pPr>
            <a:r>
              <a:rPr lang="en-US" dirty="0" smtClean="0"/>
              <a:t>	</a:t>
            </a:r>
            <a:r>
              <a:rPr lang="en-US" i="1" dirty="0" smtClean="0">
                <a:solidFill>
                  <a:srgbClr val="0033CC"/>
                </a:solidFill>
              </a:rPr>
              <a:t>REMAINDER SECTION</a:t>
            </a:r>
          </a:p>
          <a:p>
            <a:pPr eaLnBrk="1" hangingPunct="1">
              <a:buFont typeface="Wingdings 2" pitchFamily="18" charset="2"/>
              <a:buNone/>
            </a:pPr>
            <a:r>
              <a:rPr lang="en-US" dirty="0" smtClean="0"/>
              <a:t>	} while(1);</a:t>
            </a:r>
          </a:p>
        </p:txBody>
      </p:sp>
      <p:sp>
        <p:nvSpPr>
          <p:cNvPr id="4" name="Rectangle 3"/>
          <p:cNvSpPr txBox="1">
            <a:spLocks noChangeArrowheads="1"/>
          </p:cNvSpPr>
          <p:nvPr/>
        </p:nvSpPr>
        <p:spPr>
          <a:xfrm>
            <a:off x="4680858" y="1190171"/>
            <a:ext cx="4041648" cy="4937760"/>
          </a:xfrm>
          <a:prstGeom prst="rect">
            <a:avLst/>
          </a:prstGeom>
        </p:spPr>
        <p:txBody>
          <a:bodyPr vert="horz">
            <a:normAutofit/>
          </a:bodyPr>
          <a:lstStyle/>
          <a:p>
            <a:pPr marL="274320" marR="0" lvl="0" indent="-274320" algn="l" defTabSz="914400" rtl="0" eaLnBrk="1" fontAlgn="auto" latinLnBrk="0" hangingPunct="1">
              <a:lnSpc>
                <a:spcPct val="90000"/>
              </a:lnSpc>
              <a:spcBef>
                <a:spcPts val="600"/>
              </a:spcBef>
              <a:spcAft>
                <a:spcPts val="0"/>
              </a:spcAft>
              <a:buClr>
                <a:schemeClr val="accent1"/>
              </a:buClr>
              <a:buSzPct val="76000"/>
              <a:buFont typeface="Wingdings 3"/>
              <a:buChar char=""/>
              <a:tabLst>
                <a:tab pos="744538" algn="l"/>
                <a:tab pos="1025525" algn="l"/>
                <a:tab pos="1260475" algn="l"/>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Two processes are numbered P0 and P1. </a:t>
            </a:r>
            <a:r>
              <a:rPr kumimoji="0" lang="en-US" sz="2600" b="0" i="0" u="none" strike="noStrike" kern="1200" cap="none" spc="0" normalizeH="0" baseline="0" noProof="0" dirty="0" err="1" smtClean="0">
                <a:ln>
                  <a:noFill/>
                </a:ln>
                <a:solidFill>
                  <a:schemeClr val="tx1"/>
                </a:solidFill>
                <a:effectLst/>
                <a:uLnTx/>
                <a:uFillTx/>
                <a:latin typeface="+mn-lt"/>
                <a:ea typeface="+mn-ea"/>
                <a:cs typeface="+mn-cs"/>
              </a:rPr>
              <a:t>i.e</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Pi and </a:t>
            </a:r>
            <a:r>
              <a:rPr kumimoji="0" lang="en-US" sz="2600" b="0" i="0" u="none" strike="noStrike" kern="1200" cap="none" spc="0" normalizeH="0" baseline="0" noProof="0" dirty="0" err="1" smtClean="0">
                <a:ln>
                  <a:noFill/>
                </a:ln>
                <a:solidFill>
                  <a:schemeClr val="tx1"/>
                </a:solidFill>
                <a:effectLst/>
                <a:uLnTx/>
                <a:uFillTx/>
                <a:latin typeface="+mn-lt"/>
                <a:ea typeface="+mn-ea"/>
                <a:cs typeface="+mn-cs"/>
              </a:rPr>
              <a:t>Pj</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p>
          <a:p>
            <a:pPr marL="274320" marR="0" lvl="0" indent="-274320" algn="l" defTabSz="914400" rtl="0" eaLnBrk="1" fontAlgn="auto" latinLnBrk="0" hangingPunct="1">
              <a:lnSpc>
                <a:spcPct val="90000"/>
              </a:lnSpc>
              <a:spcBef>
                <a:spcPts val="600"/>
              </a:spcBef>
              <a:spcAft>
                <a:spcPts val="0"/>
              </a:spcAft>
              <a:buClr>
                <a:schemeClr val="accent1"/>
              </a:buClr>
              <a:buSzPct val="76000"/>
              <a:buFont typeface="Wingdings 3"/>
              <a:buChar char=""/>
              <a:tabLst>
                <a:tab pos="744538" algn="l"/>
                <a:tab pos="1025525" algn="l"/>
                <a:tab pos="1260475" algn="l"/>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Algorithm 1</a:t>
            </a:r>
          </a:p>
          <a:p>
            <a:pPr marL="548640" marR="0" lvl="1" indent="-274320" algn="l" defTabSz="914400" rtl="0" eaLnBrk="1" fontAlgn="auto" latinLnBrk="0" hangingPunct="1">
              <a:lnSpc>
                <a:spcPct val="90000"/>
              </a:lnSpc>
              <a:spcBef>
                <a:spcPts val="500"/>
              </a:spcBef>
              <a:spcAft>
                <a:spcPts val="0"/>
              </a:spcAft>
              <a:buClr>
                <a:schemeClr val="accent2"/>
              </a:buClr>
              <a:buSzPct val="76000"/>
              <a:buFont typeface="Wingdings 3"/>
              <a:buChar char=""/>
              <a:tabLst>
                <a:tab pos="744538" algn="l"/>
                <a:tab pos="1025525" algn="l"/>
                <a:tab pos="1260475" algn="l"/>
              </a:tabLst>
              <a:defRPr/>
            </a:pPr>
            <a:r>
              <a:rPr kumimoji="0" lang="en-US" sz="2300" b="0" i="0" u="none" strike="noStrike" kern="1200" cap="none" spc="0" normalizeH="0" baseline="0" noProof="0" dirty="0" smtClean="0">
                <a:ln>
                  <a:noFill/>
                </a:ln>
                <a:solidFill>
                  <a:schemeClr val="tx2"/>
                </a:solidFill>
                <a:effectLst/>
                <a:uLnTx/>
                <a:uFillTx/>
                <a:latin typeface="+mn-lt"/>
                <a:ea typeface="+mn-ea"/>
                <a:cs typeface="+mn-cs"/>
              </a:rPr>
              <a:t>A common integer variable turn initialized to 0 or 1. If turn==</a:t>
            </a:r>
            <a:r>
              <a:rPr kumimoji="0" lang="en-US" sz="2300" b="0" i="0" u="none" strike="noStrike" kern="1200" cap="none" spc="0" normalizeH="0" baseline="0" noProof="0" dirty="0" err="1" smtClean="0">
                <a:ln>
                  <a:noFill/>
                </a:ln>
                <a:solidFill>
                  <a:schemeClr val="tx2"/>
                </a:solidFill>
                <a:effectLst/>
                <a:uLnTx/>
                <a:uFillTx/>
                <a:latin typeface="+mn-lt"/>
                <a:ea typeface="+mn-ea"/>
                <a:cs typeface="+mn-cs"/>
              </a:rPr>
              <a:t>i</a:t>
            </a:r>
            <a:r>
              <a:rPr kumimoji="0" lang="en-US" sz="2300" b="0" i="0" u="none" strike="noStrike" kern="1200" cap="none" spc="0" normalizeH="0" baseline="0" noProof="0" dirty="0" smtClean="0">
                <a:ln>
                  <a:noFill/>
                </a:ln>
                <a:solidFill>
                  <a:schemeClr val="tx2"/>
                </a:solidFill>
                <a:effectLst/>
                <a:uLnTx/>
                <a:uFillTx/>
                <a:latin typeface="+mn-lt"/>
                <a:ea typeface="+mn-ea"/>
                <a:cs typeface="+mn-cs"/>
              </a:rPr>
              <a:t> Process Pi is allowed to execute in its critical section. </a:t>
            </a:r>
          </a:p>
          <a:p>
            <a:pPr marL="274320" marR="0" lvl="0" indent="-274320" algn="l" defTabSz="914400" rtl="0" eaLnBrk="1" fontAlgn="auto" latinLnBrk="0" hangingPunct="1">
              <a:lnSpc>
                <a:spcPct val="90000"/>
              </a:lnSpc>
              <a:spcBef>
                <a:spcPts val="600"/>
              </a:spcBef>
              <a:spcAft>
                <a:spcPts val="0"/>
              </a:spcAft>
              <a:buClr>
                <a:schemeClr val="accent1"/>
              </a:buClr>
              <a:buSzPct val="76000"/>
              <a:buFont typeface="Wingdings 3"/>
              <a:buChar char=""/>
              <a:tabLst>
                <a:tab pos="744538" algn="l"/>
                <a:tab pos="1025525" algn="l"/>
                <a:tab pos="1260475" algn="l"/>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Disadvantage</a:t>
            </a:r>
          </a:p>
          <a:p>
            <a:pPr marL="548640" marR="0" lvl="1" indent="-274320" algn="l" defTabSz="914400" rtl="0" eaLnBrk="1" fontAlgn="auto" latinLnBrk="0" hangingPunct="1">
              <a:lnSpc>
                <a:spcPct val="90000"/>
              </a:lnSpc>
              <a:spcBef>
                <a:spcPts val="500"/>
              </a:spcBef>
              <a:spcAft>
                <a:spcPts val="0"/>
              </a:spcAft>
              <a:buClr>
                <a:schemeClr val="accent2"/>
              </a:buClr>
              <a:buSzPct val="76000"/>
              <a:buFont typeface="Wingdings 3"/>
              <a:buChar char=""/>
              <a:tabLst>
                <a:tab pos="744538" algn="l"/>
                <a:tab pos="1025525" algn="l"/>
                <a:tab pos="1260475" algn="l"/>
              </a:tabLst>
              <a:defRPr/>
            </a:pPr>
            <a:r>
              <a:rPr kumimoji="0" lang="en-US" sz="2300" b="0" i="0" u="none" strike="noStrike" kern="1200" cap="none" spc="0" normalizeH="0" baseline="0" noProof="0" dirty="0" smtClean="0">
                <a:ln>
                  <a:noFill/>
                </a:ln>
                <a:solidFill>
                  <a:schemeClr val="tx2"/>
                </a:solidFill>
                <a:effectLst/>
                <a:uLnTx/>
                <a:uFillTx/>
                <a:latin typeface="+mn-lt"/>
                <a:ea typeface="+mn-ea"/>
                <a:cs typeface="+mn-cs"/>
              </a:rPr>
              <a:t>does not retain the sufficient information about the state of each process.</a:t>
            </a:r>
            <a:endParaRPr kumimoji="0" lang="en-US" sz="2300" b="0" i="0" u="none" strike="noStrike" kern="1200" cap="none" spc="0" normalizeH="0" baseline="0" noProof="0" dirty="0">
              <a:ln>
                <a:noFill/>
              </a:ln>
              <a:solidFill>
                <a:schemeClr val="tx2"/>
              </a:solidFill>
              <a:effectLst/>
              <a:uLnTx/>
              <a:uFillTx/>
              <a:latin typeface="+mn-lt"/>
              <a:ea typeface="+mn-ea"/>
              <a:cs typeface="+mn-cs"/>
            </a:endParaRPr>
          </a:p>
        </p:txBody>
      </p:sp>
    </p:spTree>
    <p:extLst>
      <p:ext uri="{BB962C8B-B14F-4D97-AF65-F5344CB8AC3E}">
        <p14:creationId xmlns:p14="http://schemas.microsoft.com/office/powerpoint/2010/main" val="3812573577"/>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682171" y="3556000"/>
            <a:ext cx="2598058" cy="522514"/>
          </a:xfrm>
          <a:prstGeom prst="rect">
            <a:avLst/>
          </a:prstGeom>
          <a:solidFill>
            <a:srgbClr val="CC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p:nvSpPr>
        <p:spPr>
          <a:xfrm>
            <a:off x="740229" y="2206172"/>
            <a:ext cx="2409371" cy="943429"/>
          </a:xfrm>
          <a:prstGeom prst="rect">
            <a:avLst/>
          </a:prstGeom>
          <a:solidFill>
            <a:srgbClr val="CC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506" name="Title 1"/>
          <p:cNvSpPr>
            <a:spLocks noGrp="1"/>
          </p:cNvSpPr>
          <p:nvPr>
            <p:ph type="title"/>
          </p:nvPr>
        </p:nvSpPr>
        <p:spPr/>
        <p:txBody>
          <a:bodyPr/>
          <a:lstStyle/>
          <a:p>
            <a:pPr eaLnBrk="1" hangingPunct="1"/>
            <a:r>
              <a:rPr lang="en-US" smtClean="0"/>
              <a:t>Algorithm-2</a:t>
            </a:r>
          </a:p>
        </p:txBody>
      </p:sp>
      <p:sp>
        <p:nvSpPr>
          <p:cNvPr id="21507" name="Content Placeholder 2"/>
          <p:cNvSpPr>
            <a:spLocks noGrp="1"/>
          </p:cNvSpPr>
          <p:nvPr>
            <p:ph sz="quarter" idx="1"/>
          </p:nvPr>
        </p:nvSpPr>
        <p:spPr/>
        <p:txBody>
          <a:bodyPr/>
          <a:lstStyle/>
          <a:p>
            <a:pPr eaLnBrk="1" hangingPunct="1"/>
            <a:r>
              <a:rPr lang="en-US" dirty="0" smtClean="0"/>
              <a:t>For Process pi</a:t>
            </a:r>
          </a:p>
          <a:p>
            <a:pPr eaLnBrk="1" hangingPunct="1"/>
            <a:r>
              <a:rPr lang="en-US" dirty="0" smtClean="0"/>
              <a:t>do {</a:t>
            </a:r>
          </a:p>
          <a:p>
            <a:pPr eaLnBrk="1" hangingPunct="1">
              <a:buFont typeface="Wingdings 2" pitchFamily="18" charset="2"/>
              <a:buNone/>
            </a:pPr>
            <a:r>
              <a:rPr lang="en-US" dirty="0" smtClean="0"/>
              <a:t>	</a:t>
            </a:r>
            <a:r>
              <a:rPr lang="en-US" dirty="0" smtClean="0">
                <a:solidFill>
                  <a:srgbClr val="FF0000"/>
                </a:solidFill>
              </a:rPr>
              <a:t>flag[</a:t>
            </a:r>
            <a:r>
              <a:rPr lang="en-US" dirty="0" err="1" smtClean="0">
                <a:solidFill>
                  <a:srgbClr val="FF0000"/>
                </a:solidFill>
              </a:rPr>
              <a:t>i</a:t>
            </a:r>
            <a:r>
              <a:rPr lang="en-US" dirty="0" smtClean="0">
                <a:solidFill>
                  <a:srgbClr val="FF0000"/>
                </a:solidFill>
              </a:rPr>
              <a:t>]=true;</a:t>
            </a:r>
          </a:p>
          <a:p>
            <a:pPr eaLnBrk="1" hangingPunct="1">
              <a:buFont typeface="Wingdings 2" pitchFamily="18" charset="2"/>
              <a:buNone/>
            </a:pPr>
            <a:r>
              <a:rPr lang="en-US" dirty="0" smtClean="0">
                <a:solidFill>
                  <a:srgbClr val="FF0000"/>
                </a:solidFill>
              </a:rPr>
              <a:t>	while(flag[j]);</a:t>
            </a:r>
          </a:p>
          <a:p>
            <a:pPr eaLnBrk="1" hangingPunct="1">
              <a:buFont typeface="Wingdings 2" pitchFamily="18" charset="2"/>
              <a:buNone/>
            </a:pPr>
            <a:r>
              <a:rPr lang="en-US" dirty="0" smtClean="0"/>
              <a:t>	</a:t>
            </a:r>
            <a:r>
              <a:rPr lang="en-US" b="1" i="1" dirty="0" smtClean="0">
                <a:solidFill>
                  <a:srgbClr val="0033CC"/>
                </a:solidFill>
              </a:rPr>
              <a:t>CRITICAL SECTION</a:t>
            </a:r>
          </a:p>
          <a:p>
            <a:pPr eaLnBrk="1" hangingPunct="1">
              <a:buFont typeface="Wingdings 2" pitchFamily="18" charset="2"/>
              <a:buNone/>
            </a:pPr>
            <a:r>
              <a:rPr lang="en-US" dirty="0" smtClean="0"/>
              <a:t>	</a:t>
            </a:r>
            <a:r>
              <a:rPr lang="en-US" dirty="0" smtClean="0">
                <a:solidFill>
                  <a:srgbClr val="FF0000"/>
                </a:solidFill>
              </a:rPr>
              <a:t> flag[</a:t>
            </a:r>
            <a:r>
              <a:rPr lang="en-US" dirty="0" err="1" smtClean="0">
                <a:solidFill>
                  <a:srgbClr val="FF0000"/>
                </a:solidFill>
              </a:rPr>
              <a:t>i</a:t>
            </a:r>
            <a:r>
              <a:rPr lang="en-US" dirty="0" smtClean="0">
                <a:solidFill>
                  <a:srgbClr val="FF0000"/>
                </a:solidFill>
              </a:rPr>
              <a:t>]=false;</a:t>
            </a:r>
          </a:p>
          <a:p>
            <a:pPr eaLnBrk="1" hangingPunct="1">
              <a:buFont typeface="Wingdings 2" pitchFamily="18" charset="2"/>
              <a:buNone/>
            </a:pPr>
            <a:r>
              <a:rPr lang="en-US" dirty="0" smtClean="0"/>
              <a:t>	</a:t>
            </a:r>
            <a:r>
              <a:rPr lang="en-US" i="1" dirty="0" smtClean="0">
                <a:solidFill>
                  <a:srgbClr val="0033CC"/>
                </a:solidFill>
              </a:rPr>
              <a:t>REMAINDER SECTION</a:t>
            </a:r>
          </a:p>
          <a:p>
            <a:pPr eaLnBrk="1" hangingPunct="1">
              <a:buFont typeface="Wingdings 2" pitchFamily="18" charset="2"/>
              <a:buNone/>
            </a:pPr>
            <a:r>
              <a:rPr lang="en-US" dirty="0" smtClean="0"/>
              <a:t>	}while(1)</a:t>
            </a:r>
          </a:p>
          <a:p>
            <a:pPr eaLnBrk="1" hangingPunct="1">
              <a:buFont typeface="Wingdings 2" pitchFamily="18" charset="2"/>
              <a:buNone/>
            </a:pPr>
            <a:r>
              <a:rPr lang="en-US" dirty="0" smtClean="0"/>
              <a:t>	</a:t>
            </a:r>
          </a:p>
        </p:txBody>
      </p:sp>
      <p:sp>
        <p:nvSpPr>
          <p:cNvPr id="4" name="Content Placeholder 2"/>
          <p:cNvSpPr txBox="1">
            <a:spLocks/>
          </p:cNvSpPr>
          <p:nvPr/>
        </p:nvSpPr>
        <p:spPr>
          <a:xfrm>
            <a:off x="5283200" y="1226457"/>
            <a:ext cx="3526971" cy="4937760"/>
          </a:xfrm>
          <a:prstGeom prst="rect">
            <a:avLst/>
          </a:prstGeom>
        </p:spPr>
        <p:txBody>
          <a:bodyPr vert="horz">
            <a:normAutofit/>
          </a:bodyPr>
          <a:lstStyle/>
          <a:p>
            <a:pPr marL="274320" marR="0" lvl="0" indent="-274320" algn="l" defTabSz="914400" rtl="0" eaLnBrk="1" fontAlgn="auto" latinLnBrk="0" hangingPunct="1">
              <a:lnSpc>
                <a:spcPct val="100000"/>
              </a:lnSpc>
              <a:spcBef>
                <a:spcPts val="600"/>
              </a:spcBef>
              <a:spcAft>
                <a:spcPts val="0"/>
              </a:spcAft>
              <a:buClr>
                <a:schemeClr val="accent1"/>
              </a:buClr>
              <a:buSzPct val="76000"/>
              <a:buFont typeface="Wingdings 3"/>
              <a:buChar char=""/>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Disadvantage</a:t>
            </a:r>
          </a:p>
          <a:p>
            <a:pPr marL="548640" marR="0" lvl="1" indent="-274320" algn="l" defTabSz="914400" rtl="0" eaLnBrk="1" fontAlgn="auto" latinLnBrk="0" hangingPunct="1">
              <a:lnSpc>
                <a:spcPct val="100000"/>
              </a:lnSpc>
              <a:spcBef>
                <a:spcPts val="500"/>
              </a:spcBef>
              <a:spcAft>
                <a:spcPts val="0"/>
              </a:spcAft>
              <a:buClr>
                <a:schemeClr val="accent2"/>
              </a:buClr>
              <a:buSzPct val="76000"/>
              <a:buFont typeface="Wingdings 3"/>
              <a:buChar char=""/>
              <a:tabLst/>
              <a:defRPr/>
            </a:pPr>
            <a:r>
              <a:rPr kumimoji="0" lang="en-US" sz="2300" b="0" i="0" u="none" strike="noStrike" kern="1200" cap="none" spc="0" normalizeH="0" baseline="0" noProof="0" dirty="0" smtClean="0">
                <a:ln>
                  <a:noFill/>
                </a:ln>
                <a:solidFill>
                  <a:schemeClr val="tx2"/>
                </a:solidFill>
                <a:effectLst/>
                <a:uLnTx/>
                <a:uFillTx/>
                <a:latin typeface="+mn-lt"/>
                <a:ea typeface="+mn-ea"/>
                <a:cs typeface="+mn-cs"/>
              </a:rPr>
              <a:t>mutual exclusion is preserved</a:t>
            </a:r>
          </a:p>
          <a:p>
            <a:pPr marL="548640" marR="0" lvl="1" indent="-274320" algn="l" defTabSz="914400" rtl="0" eaLnBrk="1" fontAlgn="auto" latinLnBrk="0" hangingPunct="1">
              <a:lnSpc>
                <a:spcPct val="100000"/>
              </a:lnSpc>
              <a:spcBef>
                <a:spcPts val="500"/>
              </a:spcBef>
              <a:spcAft>
                <a:spcPts val="0"/>
              </a:spcAft>
              <a:buClr>
                <a:schemeClr val="accent2"/>
              </a:buClr>
              <a:buSzPct val="76000"/>
              <a:buFont typeface="Wingdings 3"/>
              <a:buChar char=""/>
              <a:tabLst/>
              <a:defRPr/>
            </a:pPr>
            <a:r>
              <a:rPr kumimoji="0" lang="en-US" sz="2300" b="0" i="0" u="none" strike="noStrike" kern="1200" cap="none" spc="0" normalizeH="0" baseline="0" noProof="0" dirty="0" smtClean="0">
                <a:ln>
                  <a:noFill/>
                </a:ln>
                <a:solidFill>
                  <a:schemeClr val="tx2"/>
                </a:solidFill>
                <a:effectLst/>
                <a:uLnTx/>
                <a:uFillTx/>
                <a:latin typeface="+mn-lt"/>
                <a:ea typeface="+mn-ea"/>
                <a:cs typeface="+mn-cs"/>
              </a:rPr>
              <a:t>progress requirement is not met</a:t>
            </a:r>
          </a:p>
          <a:p>
            <a:pPr marL="822960" marR="0" lvl="2" indent="-228600" algn="l" defTabSz="914400" rtl="0" eaLnBrk="1" fontAlgn="auto" latinLnBrk="0" hangingPunct="1">
              <a:lnSpc>
                <a:spcPct val="100000"/>
              </a:lnSpc>
              <a:spcBef>
                <a:spcPts val="500"/>
              </a:spcBef>
              <a:spcAft>
                <a:spcPts val="0"/>
              </a:spcAft>
              <a:buClr>
                <a:schemeClr val="bg1">
                  <a:shade val="50000"/>
                </a:schemeClr>
              </a:buClr>
              <a:buSzPct val="76000"/>
              <a:buFont typeface="Wingdings 3"/>
              <a:buChar char=""/>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t0: P0 sets flag[0]=true</a:t>
            </a:r>
          </a:p>
          <a:p>
            <a:pPr marL="822960" marR="0" lvl="2" indent="-228600" algn="l" defTabSz="914400" rtl="0" eaLnBrk="1" fontAlgn="auto" latinLnBrk="0" hangingPunct="1">
              <a:lnSpc>
                <a:spcPct val="100000"/>
              </a:lnSpc>
              <a:spcBef>
                <a:spcPts val="500"/>
              </a:spcBef>
              <a:spcAft>
                <a:spcPts val="0"/>
              </a:spcAft>
              <a:buClr>
                <a:schemeClr val="bg1">
                  <a:shade val="50000"/>
                </a:schemeClr>
              </a:buClr>
              <a:buSzPct val="76000"/>
              <a:buFont typeface="Wingdings 3"/>
              <a:buChar char=""/>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t1:P1 sets flag[1]=true</a:t>
            </a:r>
          </a:p>
          <a:p>
            <a:pPr marL="822960" marR="0" lvl="2" indent="-228600" algn="l" defTabSz="914400" rtl="0" eaLnBrk="1" fontAlgn="auto" latinLnBrk="0" hangingPunct="1">
              <a:lnSpc>
                <a:spcPct val="100000"/>
              </a:lnSpc>
              <a:spcBef>
                <a:spcPts val="500"/>
              </a:spcBef>
              <a:spcAft>
                <a:spcPts val="0"/>
              </a:spcAft>
              <a:buClr>
                <a:schemeClr val="bg1">
                  <a:shade val="50000"/>
                </a:schemeClr>
              </a:buClr>
              <a:buSzPct val="76000"/>
              <a:buFont typeface="Wingdings 3"/>
              <a:buChar char=""/>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looping fore-ever</a:t>
            </a:r>
          </a:p>
          <a:p>
            <a:pPr marL="822960" marR="0" lvl="2" indent="-228600" algn="l" defTabSz="914400" rtl="0" eaLnBrk="1" fontAlgn="auto" latinLnBrk="0" hangingPunct="1">
              <a:lnSpc>
                <a:spcPct val="100000"/>
              </a:lnSpc>
              <a:spcBef>
                <a:spcPts val="500"/>
              </a:spcBef>
              <a:spcAft>
                <a:spcPts val="0"/>
              </a:spcAft>
              <a:buClr>
                <a:schemeClr val="bg1">
                  <a:shade val="50000"/>
                </a:schemeClr>
              </a:buClr>
              <a:buSzPct val="76000"/>
              <a:buFont typeface="Wingdings 3"/>
              <a:buChar char=""/>
              <a:tabLst/>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1455946926"/>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smtClean="0"/>
              <a:t>Algorithm-3-Peterson’s Solution</a:t>
            </a:r>
          </a:p>
        </p:txBody>
      </p:sp>
      <p:sp>
        <p:nvSpPr>
          <p:cNvPr id="22531" name="Rectangle 3"/>
          <p:cNvSpPr>
            <a:spLocks noGrp="1" noChangeArrowheads="1"/>
          </p:cNvSpPr>
          <p:nvPr>
            <p:ph sz="quarter" idx="1"/>
          </p:nvPr>
        </p:nvSpPr>
        <p:spPr>
          <a:xfrm>
            <a:off x="827088" y="1602014"/>
            <a:ext cx="6618287" cy="4376738"/>
          </a:xfrm>
        </p:spPr>
        <p:txBody>
          <a:bodyPr>
            <a:normAutofit/>
          </a:bodyPr>
          <a:lstStyle/>
          <a:p>
            <a:pPr eaLnBrk="1" hangingPunct="1">
              <a:lnSpc>
                <a:spcPct val="90000"/>
              </a:lnSpc>
              <a:tabLst>
                <a:tab pos="744538" algn="l"/>
                <a:tab pos="1025525" algn="l"/>
                <a:tab pos="1260475" algn="l"/>
              </a:tabLst>
            </a:pPr>
            <a:r>
              <a:rPr lang="en-US" dirty="0" smtClean="0"/>
              <a:t>Two process solution</a:t>
            </a:r>
          </a:p>
          <a:p>
            <a:pPr eaLnBrk="1" hangingPunct="1">
              <a:lnSpc>
                <a:spcPct val="90000"/>
              </a:lnSpc>
              <a:tabLst>
                <a:tab pos="744538" algn="l"/>
                <a:tab pos="1025525" algn="l"/>
                <a:tab pos="1260475" algn="l"/>
              </a:tabLst>
            </a:pPr>
            <a:r>
              <a:rPr lang="en-US" dirty="0" smtClean="0"/>
              <a:t>The two processes share two variables:</a:t>
            </a:r>
          </a:p>
          <a:p>
            <a:pPr lvl="1" eaLnBrk="1" hangingPunct="1">
              <a:lnSpc>
                <a:spcPct val="90000"/>
              </a:lnSpc>
              <a:tabLst>
                <a:tab pos="744538" algn="l"/>
                <a:tab pos="1025525" algn="l"/>
                <a:tab pos="1260475" algn="l"/>
              </a:tabLst>
            </a:pPr>
            <a:r>
              <a:rPr lang="en-US" dirty="0" err="1" smtClean="0"/>
              <a:t>int</a:t>
            </a:r>
            <a:r>
              <a:rPr lang="en-US" dirty="0" smtClean="0">
                <a:solidFill>
                  <a:srgbClr val="FF0000"/>
                </a:solidFill>
              </a:rPr>
              <a:t> turn</a:t>
            </a:r>
            <a:r>
              <a:rPr lang="en-US" dirty="0" smtClean="0"/>
              <a:t>; </a:t>
            </a:r>
          </a:p>
          <a:p>
            <a:pPr lvl="1" eaLnBrk="1" hangingPunct="1">
              <a:lnSpc>
                <a:spcPct val="90000"/>
              </a:lnSpc>
              <a:tabLst>
                <a:tab pos="744538" algn="l"/>
                <a:tab pos="1025525" algn="l"/>
                <a:tab pos="1260475" algn="l"/>
              </a:tabLst>
            </a:pPr>
            <a:r>
              <a:rPr lang="en-US" dirty="0" smtClean="0"/>
              <a:t>Boolean </a:t>
            </a:r>
            <a:r>
              <a:rPr lang="en-US" dirty="0" smtClean="0">
                <a:solidFill>
                  <a:srgbClr val="FF0000"/>
                </a:solidFill>
              </a:rPr>
              <a:t>flag[2]</a:t>
            </a:r>
          </a:p>
          <a:p>
            <a:pPr eaLnBrk="1" hangingPunct="1">
              <a:lnSpc>
                <a:spcPct val="90000"/>
              </a:lnSpc>
              <a:tabLst>
                <a:tab pos="744538" algn="l"/>
                <a:tab pos="1025525" algn="l"/>
                <a:tab pos="1260475" algn="l"/>
              </a:tabLst>
            </a:pPr>
            <a:r>
              <a:rPr lang="en-US" dirty="0" smtClean="0"/>
              <a:t>The variable </a:t>
            </a:r>
            <a:r>
              <a:rPr lang="en-US" dirty="0" smtClean="0">
                <a:solidFill>
                  <a:srgbClr val="FF0000"/>
                </a:solidFill>
              </a:rPr>
              <a:t>turn</a:t>
            </a:r>
            <a:r>
              <a:rPr lang="en-US" dirty="0" smtClean="0"/>
              <a:t> indicates whose turn it is to enter the critical section.  </a:t>
            </a:r>
          </a:p>
          <a:p>
            <a:pPr eaLnBrk="1" hangingPunct="1">
              <a:lnSpc>
                <a:spcPct val="90000"/>
              </a:lnSpc>
              <a:tabLst>
                <a:tab pos="744538" algn="l"/>
                <a:tab pos="1025525" algn="l"/>
                <a:tab pos="1260475" algn="l"/>
              </a:tabLst>
            </a:pPr>
            <a:r>
              <a:rPr lang="en-US" dirty="0" smtClean="0"/>
              <a:t>The </a:t>
            </a:r>
            <a:r>
              <a:rPr lang="en-US" dirty="0" smtClean="0">
                <a:solidFill>
                  <a:srgbClr val="FF0000"/>
                </a:solidFill>
              </a:rPr>
              <a:t>flag</a:t>
            </a:r>
            <a:r>
              <a:rPr lang="en-US" dirty="0" smtClean="0"/>
              <a:t> array is used to indicate if a process is ready to enter the critical section. </a:t>
            </a:r>
            <a:r>
              <a:rPr lang="en-US" dirty="0" smtClean="0">
                <a:solidFill>
                  <a:srgbClr val="FF0000"/>
                </a:solidFill>
              </a:rPr>
              <a:t>flag[</a:t>
            </a:r>
            <a:r>
              <a:rPr lang="en-US" dirty="0" err="1" smtClean="0">
                <a:solidFill>
                  <a:srgbClr val="FF0000"/>
                </a:solidFill>
              </a:rPr>
              <a:t>i</a:t>
            </a:r>
            <a:r>
              <a:rPr lang="en-US" dirty="0" smtClean="0">
                <a:solidFill>
                  <a:srgbClr val="FF0000"/>
                </a:solidFill>
              </a:rPr>
              <a:t>] </a:t>
            </a:r>
            <a:r>
              <a:rPr lang="en-US" dirty="0" smtClean="0"/>
              <a:t>= true implies that process </a:t>
            </a:r>
            <a:r>
              <a:rPr lang="en-US" dirty="0" smtClean="0">
                <a:solidFill>
                  <a:srgbClr val="0000FF"/>
                </a:solidFill>
              </a:rPr>
              <a:t>P</a:t>
            </a:r>
            <a:r>
              <a:rPr lang="en-US" baseline="-25000" dirty="0" smtClean="0">
                <a:solidFill>
                  <a:srgbClr val="0000FF"/>
                </a:solidFill>
              </a:rPr>
              <a:t>i</a:t>
            </a:r>
            <a:r>
              <a:rPr lang="en-US" dirty="0" smtClean="0"/>
              <a:t> is ready!</a:t>
            </a:r>
          </a:p>
        </p:txBody>
      </p:sp>
    </p:spTree>
    <p:extLst>
      <p:ext uri="{BB962C8B-B14F-4D97-AF65-F5344CB8AC3E}">
        <p14:creationId xmlns:p14="http://schemas.microsoft.com/office/powerpoint/2010/main" val="2181589701"/>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032000" y="3468914"/>
            <a:ext cx="3381829" cy="580572"/>
          </a:xfrm>
          <a:prstGeom prst="rect">
            <a:avLst/>
          </a:prstGeom>
          <a:solidFill>
            <a:srgbClr val="CC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p:cNvSpPr/>
          <p:nvPr/>
        </p:nvSpPr>
        <p:spPr>
          <a:xfrm>
            <a:off x="1944914" y="1640114"/>
            <a:ext cx="3454400" cy="1320800"/>
          </a:xfrm>
          <a:prstGeom prst="rect">
            <a:avLst/>
          </a:prstGeom>
          <a:solidFill>
            <a:srgbClr val="CC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554" name="Rectangle 2"/>
          <p:cNvSpPr>
            <a:spLocks noGrp="1" noChangeArrowheads="1"/>
          </p:cNvSpPr>
          <p:nvPr>
            <p:ph type="title"/>
          </p:nvPr>
        </p:nvSpPr>
        <p:spPr/>
        <p:txBody>
          <a:bodyPr/>
          <a:lstStyle/>
          <a:p>
            <a:pPr eaLnBrk="1" hangingPunct="1"/>
            <a:r>
              <a:rPr lang="en-US" smtClean="0"/>
              <a:t>Algorithm for Process </a:t>
            </a:r>
            <a:r>
              <a:rPr lang="en-US" smtClean="0">
                <a:solidFill>
                  <a:srgbClr val="0000FF"/>
                </a:solidFill>
              </a:rPr>
              <a:t>P</a:t>
            </a:r>
            <a:r>
              <a:rPr lang="en-US" baseline="-25000" smtClean="0">
                <a:solidFill>
                  <a:srgbClr val="0000FF"/>
                </a:solidFill>
              </a:rPr>
              <a:t>i</a:t>
            </a:r>
          </a:p>
        </p:txBody>
      </p:sp>
      <p:sp>
        <p:nvSpPr>
          <p:cNvPr id="23555" name="Rectangle 3"/>
          <p:cNvSpPr>
            <a:spLocks noGrp="1" noChangeArrowheads="1"/>
          </p:cNvSpPr>
          <p:nvPr>
            <p:ph sz="quarter" idx="1"/>
          </p:nvPr>
        </p:nvSpPr>
        <p:spPr>
          <a:xfrm>
            <a:off x="838200" y="1457325"/>
            <a:ext cx="6672263" cy="4413250"/>
          </a:xfrm>
        </p:spPr>
        <p:txBody>
          <a:bodyPr>
            <a:normAutofit fontScale="92500" lnSpcReduction="20000"/>
          </a:bodyPr>
          <a:lstStyle/>
          <a:p>
            <a:pPr eaLnBrk="1" hangingPunct="1">
              <a:lnSpc>
                <a:spcPct val="90000"/>
              </a:lnSpc>
              <a:buFont typeface="Monotype Sorts" pitchFamily="2" charset="2"/>
              <a:buNone/>
            </a:pPr>
            <a:r>
              <a:rPr lang="en-US" sz="2400" dirty="0" smtClean="0">
                <a:solidFill>
                  <a:srgbClr val="0000FF"/>
                </a:solidFill>
              </a:rPr>
              <a:t>	</a:t>
            </a:r>
            <a:r>
              <a:rPr lang="en-US" sz="2400" dirty="0" smtClean="0"/>
              <a:t>do {</a:t>
            </a:r>
          </a:p>
          <a:p>
            <a:pPr eaLnBrk="1" hangingPunct="1">
              <a:lnSpc>
                <a:spcPct val="90000"/>
              </a:lnSpc>
              <a:buFont typeface="Monotype Sorts" pitchFamily="2" charset="2"/>
              <a:buNone/>
            </a:pPr>
            <a:r>
              <a:rPr lang="en-US" sz="2400" dirty="0" smtClean="0">
                <a:solidFill>
                  <a:srgbClr val="FF0000"/>
                </a:solidFill>
              </a:rPr>
              <a:t>               flag[</a:t>
            </a:r>
            <a:r>
              <a:rPr lang="en-US" sz="2400" dirty="0" err="1" smtClean="0">
                <a:solidFill>
                  <a:srgbClr val="FF0000"/>
                </a:solidFill>
              </a:rPr>
              <a:t>i</a:t>
            </a:r>
            <a:r>
              <a:rPr lang="en-US" sz="2400" dirty="0" smtClean="0">
                <a:solidFill>
                  <a:srgbClr val="FF0000"/>
                </a:solidFill>
              </a:rPr>
              <a:t>] = TRUE;</a:t>
            </a:r>
          </a:p>
          <a:p>
            <a:pPr eaLnBrk="1" hangingPunct="1">
              <a:lnSpc>
                <a:spcPct val="90000"/>
              </a:lnSpc>
              <a:buFont typeface="Monotype Sorts" pitchFamily="2" charset="2"/>
              <a:buNone/>
            </a:pPr>
            <a:r>
              <a:rPr lang="en-US" sz="2400" dirty="0" smtClean="0">
                <a:solidFill>
                  <a:srgbClr val="FF0000"/>
                </a:solidFill>
              </a:rPr>
              <a:t>               turn = j;</a:t>
            </a:r>
          </a:p>
          <a:p>
            <a:pPr eaLnBrk="1" hangingPunct="1">
              <a:lnSpc>
                <a:spcPct val="90000"/>
              </a:lnSpc>
              <a:buFont typeface="Monotype Sorts" pitchFamily="2" charset="2"/>
              <a:buNone/>
            </a:pPr>
            <a:r>
              <a:rPr lang="en-US" sz="2400" dirty="0" smtClean="0">
                <a:solidFill>
                  <a:srgbClr val="FF0000"/>
                </a:solidFill>
              </a:rPr>
              <a:t>               while ( flag[j] &amp;&amp; turn == j);</a:t>
            </a:r>
          </a:p>
          <a:p>
            <a:pPr eaLnBrk="1" hangingPunct="1">
              <a:lnSpc>
                <a:spcPct val="90000"/>
              </a:lnSpc>
              <a:buFont typeface="Monotype Sorts" pitchFamily="2" charset="2"/>
              <a:buNone/>
            </a:pPr>
            <a:endParaRPr lang="en-US" sz="2400" dirty="0" smtClean="0">
              <a:solidFill>
                <a:srgbClr val="0000FF"/>
              </a:solidFill>
            </a:endParaRPr>
          </a:p>
          <a:p>
            <a:pPr eaLnBrk="1" hangingPunct="1">
              <a:lnSpc>
                <a:spcPct val="90000"/>
              </a:lnSpc>
              <a:buFont typeface="Monotype Sorts" pitchFamily="2" charset="2"/>
              <a:buNone/>
            </a:pPr>
            <a:r>
              <a:rPr lang="en-US" sz="2400" b="1" i="1" dirty="0" smtClean="0">
                <a:solidFill>
                  <a:srgbClr val="0000FF"/>
                </a:solidFill>
              </a:rPr>
              <a:t>                     CRITICAL SECTION</a:t>
            </a:r>
          </a:p>
          <a:p>
            <a:pPr eaLnBrk="1" hangingPunct="1">
              <a:lnSpc>
                <a:spcPct val="90000"/>
              </a:lnSpc>
              <a:buFont typeface="Monotype Sorts" pitchFamily="2" charset="2"/>
              <a:buNone/>
            </a:pPr>
            <a:endParaRPr lang="en-US" sz="2400" dirty="0" smtClean="0">
              <a:solidFill>
                <a:srgbClr val="0000FF"/>
              </a:solidFill>
            </a:endParaRPr>
          </a:p>
          <a:p>
            <a:pPr eaLnBrk="1" hangingPunct="1">
              <a:lnSpc>
                <a:spcPct val="90000"/>
              </a:lnSpc>
              <a:buFont typeface="Monotype Sorts" pitchFamily="2" charset="2"/>
              <a:buNone/>
            </a:pPr>
            <a:r>
              <a:rPr lang="en-US" sz="2400" dirty="0" smtClean="0">
                <a:solidFill>
                  <a:srgbClr val="FF0000"/>
                </a:solidFill>
              </a:rPr>
              <a:t>               flag[</a:t>
            </a:r>
            <a:r>
              <a:rPr lang="en-US" sz="2400" dirty="0" err="1" smtClean="0">
                <a:solidFill>
                  <a:srgbClr val="FF0000"/>
                </a:solidFill>
              </a:rPr>
              <a:t>i</a:t>
            </a:r>
            <a:r>
              <a:rPr lang="en-US" sz="2400" dirty="0" smtClean="0">
                <a:solidFill>
                  <a:srgbClr val="FF0000"/>
                </a:solidFill>
              </a:rPr>
              <a:t>] = FALSE;</a:t>
            </a:r>
          </a:p>
          <a:p>
            <a:pPr eaLnBrk="1" hangingPunct="1">
              <a:lnSpc>
                <a:spcPct val="90000"/>
              </a:lnSpc>
              <a:buFont typeface="Monotype Sorts" pitchFamily="2" charset="2"/>
              <a:buNone/>
            </a:pPr>
            <a:endParaRPr lang="en-US" sz="2400" dirty="0" smtClean="0">
              <a:solidFill>
                <a:srgbClr val="0000FF"/>
              </a:solidFill>
            </a:endParaRPr>
          </a:p>
          <a:p>
            <a:pPr eaLnBrk="1" hangingPunct="1">
              <a:lnSpc>
                <a:spcPct val="90000"/>
              </a:lnSpc>
              <a:buFont typeface="Monotype Sorts" pitchFamily="2" charset="2"/>
              <a:buNone/>
            </a:pPr>
            <a:r>
              <a:rPr lang="en-US" sz="2400" i="1" dirty="0" smtClean="0">
                <a:solidFill>
                  <a:srgbClr val="0000FF"/>
                </a:solidFill>
              </a:rPr>
              <a:t>                       REMAINDER SECTION</a:t>
            </a:r>
          </a:p>
          <a:p>
            <a:pPr eaLnBrk="1" hangingPunct="1">
              <a:lnSpc>
                <a:spcPct val="90000"/>
              </a:lnSpc>
              <a:buFont typeface="Monotype Sorts" pitchFamily="2" charset="2"/>
              <a:buNone/>
            </a:pPr>
            <a:endParaRPr lang="en-US" sz="2400" dirty="0" smtClean="0">
              <a:solidFill>
                <a:srgbClr val="0000FF"/>
              </a:solidFill>
            </a:endParaRPr>
          </a:p>
          <a:p>
            <a:pPr eaLnBrk="1" hangingPunct="1">
              <a:lnSpc>
                <a:spcPct val="90000"/>
              </a:lnSpc>
              <a:buFont typeface="Monotype Sorts" pitchFamily="2" charset="2"/>
              <a:buNone/>
            </a:pPr>
            <a:r>
              <a:rPr lang="en-US" sz="2400" dirty="0" smtClean="0"/>
              <a:t>          } while (TRUE);</a:t>
            </a:r>
          </a:p>
          <a:p>
            <a:pPr eaLnBrk="1" hangingPunct="1">
              <a:lnSpc>
                <a:spcPct val="90000"/>
              </a:lnSpc>
              <a:buFont typeface="Monotype Sorts" pitchFamily="2" charset="2"/>
              <a:buNone/>
            </a:pPr>
            <a:endParaRPr lang="en-US" sz="2400" dirty="0" smtClean="0">
              <a:solidFill>
                <a:srgbClr val="0000FF"/>
              </a:solidFill>
            </a:endParaRPr>
          </a:p>
          <a:p>
            <a:pPr eaLnBrk="1" hangingPunct="1">
              <a:lnSpc>
                <a:spcPct val="90000"/>
              </a:lnSpc>
              <a:buFont typeface="Monotype Sorts" pitchFamily="2" charset="2"/>
              <a:buNone/>
            </a:pPr>
            <a:r>
              <a:rPr lang="en-US" sz="2400" dirty="0" smtClean="0">
                <a:solidFill>
                  <a:srgbClr val="0000FF"/>
                </a:solidFill>
              </a:rPr>
              <a:t>	</a:t>
            </a:r>
          </a:p>
        </p:txBody>
      </p:sp>
    </p:spTree>
    <p:extLst>
      <p:ext uri="{BB962C8B-B14F-4D97-AF65-F5344CB8AC3E}">
        <p14:creationId xmlns:p14="http://schemas.microsoft.com/office/powerpoint/2010/main" val="2382366371"/>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pPr eaLnBrk="1" hangingPunct="1"/>
            <a:r>
              <a:rPr lang="en-US" smtClean="0"/>
              <a:t>Multiple Process Solution</a:t>
            </a:r>
          </a:p>
        </p:txBody>
      </p:sp>
      <p:sp>
        <p:nvSpPr>
          <p:cNvPr id="24579" name="Content Placeholder 2"/>
          <p:cNvSpPr>
            <a:spLocks noGrp="1"/>
          </p:cNvSpPr>
          <p:nvPr>
            <p:ph sz="quarter" idx="1"/>
          </p:nvPr>
        </p:nvSpPr>
        <p:spPr>
          <a:xfrm>
            <a:off x="914400" y="1447800"/>
            <a:ext cx="7772400" cy="4953000"/>
          </a:xfrm>
        </p:spPr>
        <p:txBody>
          <a:bodyPr/>
          <a:lstStyle/>
          <a:p>
            <a:pPr eaLnBrk="1" hangingPunct="1"/>
            <a:r>
              <a:rPr lang="en-US" smtClean="0"/>
              <a:t>Bakery Algorithm</a:t>
            </a:r>
          </a:p>
          <a:p>
            <a:pPr lvl="1" eaLnBrk="1" hangingPunct="1"/>
            <a:r>
              <a:rPr lang="en-US" smtClean="0"/>
              <a:t>Data structures used</a:t>
            </a:r>
          </a:p>
          <a:p>
            <a:pPr lvl="2" eaLnBrk="1" hangingPunct="1"/>
            <a:r>
              <a:rPr lang="en-US" smtClean="0"/>
              <a:t>Boolean choosing[n];</a:t>
            </a:r>
          </a:p>
          <a:p>
            <a:pPr lvl="2" eaLnBrk="1" hangingPunct="1">
              <a:buFont typeface="Wingdings 2" pitchFamily="18" charset="2"/>
              <a:buNone/>
            </a:pPr>
            <a:r>
              <a:rPr lang="en-US" smtClean="0"/>
              <a:t>	int number[n]</a:t>
            </a:r>
          </a:p>
          <a:p>
            <a:pPr lvl="2" eaLnBrk="1" hangingPunct="1">
              <a:buFont typeface="Wingdings 2" pitchFamily="18" charset="2"/>
              <a:buNone/>
            </a:pPr>
            <a:r>
              <a:rPr lang="en-US" smtClean="0"/>
              <a:t>			- intialized to false and 0 respectively</a:t>
            </a:r>
          </a:p>
          <a:p>
            <a:pPr lvl="1" eaLnBrk="1" hangingPunct="1"/>
            <a:r>
              <a:rPr lang="en-US" smtClean="0"/>
              <a:t>Notations used</a:t>
            </a:r>
          </a:p>
          <a:p>
            <a:pPr lvl="2" eaLnBrk="1" hangingPunct="1"/>
            <a:r>
              <a:rPr lang="en-US" smtClean="0"/>
              <a:t>(a,b)&lt;(c,d) ifa&lt;c or  a==c and b&lt;d</a:t>
            </a:r>
          </a:p>
          <a:p>
            <a:pPr lvl="2" eaLnBrk="1" hangingPunct="1"/>
            <a:r>
              <a:rPr lang="en-US" smtClean="0"/>
              <a:t>Max(a</a:t>
            </a:r>
            <a:r>
              <a:rPr lang="en-US" baseline="-25000" smtClean="0"/>
              <a:t>0</a:t>
            </a:r>
            <a:r>
              <a:rPr lang="en-US" smtClean="0"/>
              <a:t>,…a</a:t>
            </a:r>
            <a:r>
              <a:rPr lang="en-US" baseline="-25000" smtClean="0"/>
              <a:t>n-1) </a:t>
            </a:r>
            <a:r>
              <a:rPr lang="en-US" smtClean="0"/>
              <a:t>is a number k,such that k&gt;=a</a:t>
            </a:r>
            <a:r>
              <a:rPr lang="en-US" baseline="-25000" smtClean="0"/>
              <a:t>i </a:t>
            </a:r>
            <a:r>
              <a:rPr lang="en-US" smtClean="0"/>
              <a:t>for i=0,…n-1</a:t>
            </a:r>
            <a:endParaRPr lang="en-US" baseline="-25000" smtClean="0"/>
          </a:p>
        </p:txBody>
      </p:sp>
    </p:spTree>
    <p:extLst>
      <p:ext uri="{BB962C8B-B14F-4D97-AF65-F5344CB8AC3E}">
        <p14:creationId xmlns:p14="http://schemas.microsoft.com/office/powerpoint/2010/main" val="2438986943"/>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49943" y="4586514"/>
            <a:ext cx="7460343" cy="464457"/>
          </a:xfrm>
          <a:prstGeom prst="rect">
            <a:avLst/>
          </a:prstGeom>
          <a:solidFill>
            <a:srgbClr val="CC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p:cNvSpPr/>
          <p:nvPr/>
        </p:nvSpPr>
        <p:spPr>
          <a:xfrm>
            <a:off x="362857" y="1132115"/>
            <a:ext cx="7532914" cy="2525486"/>
          </a:xfrm>
          <a:prstGeom prst="rect">
            <a:avLst/>
          </a:prstGeom>
          <a:solidFill>
            <a:srgbClr val="CC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602" name="Content Placeholder 2"/>
          <p:cNvSpPr>
            <a:spLocks noGrp="1"/>
          </p:cNvSpPr>
          <p:nvPr>
            <p:ph sz="quarter" idx="1"/>
          </p:nvPr>
        </p:nvSpPr>
        <p:spPr>
          <a:xfrm>
            <a:off x="203200" y="257175"/>
            <a:ext cx="8455025" cy="6318250"/>
          </a:xfrm>
        </p:spPr>
        <p:txBody>
          <a:bodyPr>
            <a:normAutofit/>
          </a:bodyPr>
          <a:lstStyle/>
          <a:p>
            <a:pPr eaLnBrk="1" hangingPunct="1">
              <a:buFont typeface="Wingdings 2" pitchFamily="18" charset="2"/>
              <a:buNone/>
            </a:pPr>
            <a:r>
              <a:rPr lang="en-US" dirty="0" smtClean="0"/>
              <a:t>do</a:t>
            </a:r>
          </a:p>
          <a:p>
            <a:pPr eaLnBrk="1" hangingPunct="1">
              <a:buFont typeface="Wingdings 2" pitchFamily="18" charset="2"/>
              <a:buNone/>
            </a:pPr>
            <a:r>
              <a:rPr lang="en-US" dirty="0" smtClean="0"/>
              <a:t>{</a:t>
            </a:r>
          </a:p>
          <a:p>
            <a:pPr lvl="1">
              <a:buFont typeface="Wingdings 2" pitchFamily="18" charset="2"/>
              <a:buNone/>
            </a:pPr>
            <a:r>
              <a:rPr lang="en-US" dirty="0" smtClean="0">
                <a:solidFill>
                  <a:srgbClr val="FF0000"/>
                </a:solidFill>
              </a:rPr>
              <a:t>Choosing[</a:t>
            </a:r>
            <a:r>
              <a:rPr lang="en-US" dirty="0" err="1" smtClean="0">
                <a:solidFill>
                  <a:srgbClr val="FF0000"/>
                </a:solidFill>
              </a:rPr>
              <a:t>i</a:t>
            </a:r>
            <a:r>
              <a:rPr lang="en-US" dirty="0" smtClean="0">
                <a:solidFill>
                  <a:srgbClr val="FF0000"/>
                </a:solidFill>
              </a:rPr>
              <a:t>]=true;</a:t>
            </a:r>
          </a:p>
          <a:p>
            <a:pPr lvl="1">
              <a:buFont typeface="Wingdings 2" pitchFamily="18" charset="2"/>
              <a:buNone/>
            </a:pPr>
            <a:r>
              <a:rPr lang="en-US" dirty="0" smtClean="0">
                <a:solidFill>
                  <a:srgbClr val="FF0000"/>
                </a:solidFill>
              </a:rPr>
              <a:t>Number[</a:t>
            </a:r>
            <a:r>
              <a:rPr lang="en-US" dirty="0" err="1" smtClean="0">
                <a:solidFill>
                  <a:srgbClr val="FF0000"/>
                </a:solidFill>
              </a:rPr>
              <a:t>i</a:t>
            </a:r>
            <a:r>
              <a:rPr lang="en-US" dirty="0" smtClean="0">
                <a:solidFill>
                  <a:srgbClr val="FF0000"/>
                </a:solidFill>
              </a:rPr>
              <a:t>]=max(number[0],number[1],…number[n-1])+1;</a:t>
            </a:r>
          </a:p>
          <a:p>
            <a:pPr lvl="1">
              <a:buFont typeface="Wingdings 2" pitchFamily="18" charset="2"/>
              <a:buNone/>
            </a:pPr>
            <a:r>
              <a:rPr lang="en-US" dirty="0" smtClean="0">
                <a:solidFill>
                  <a:srgbClr val="FF0000"/>
                </a:solidFill>
              </a:rPr>
              <a:t>Choosing[</a:t>
            </a:r>
            <a:r>
              <a:rPr lang="en-US" dirty="0" err="1" smtClean="0">
                <a:solidFill>
                  <a:srgbClr val="FF0000"/>
                </a:solidFill>
              </a:rPr>
              <a:t>i</a:t>
            </a:r>
            <a:r>
              <a:rPr lang="en-US" dirty="0" smtClean="0">
                <a:solidFill>
                  <a:srgbClr val="FF0000"/>
                </a:solidFill>
              </a:rPr>
              <a:t>]=false;</a:t>
            </a:r>
          </a:p>
          <a:p>
            <a:pPr lvl="1">
              <a:buFont typeface="Wingdings 2" pitchFamily="18" charset="2"/>
              <a:buNone/>
            </a:pPr>
            <a:r>
              <a:rPr lang="en-US" dirty="0" smtClean="0">
                <a:solidFill>
                  <a:srgbClr val="FF0000"/>
                </a:solidFill>
              </a:rPr>
              <a:t>for(j=0;j&lt;</a:t>
            </a:r>
            <a:r>
              <a:rPr lang="en-US" dirty="0" err="1" smtClean="0">
                <a:solidFill>
                  <a:srgbClr val="FF0000"/>
                </a:solidFill>
              </a:rPr>
              <a:t>n;j</a:t>
            </a:r>
            <a:r>
              <a:rPr lang="en-US" dirty="0" smtClean="0">
                <a:solidFill>
                  <a:srgbClr val="FF0000"/>
                </a:solidFill>
              </a:rPr>
              <a:t>++) {</a:t>
            </a:r>
          </a:p>
          <a:p>
            <a:pPr lvl="1">
              <a:buFont typeface="Wingdings 2" pitchFamily="18" charset="2"/>
              <a:buNone/>
            </a:pPr>
            <a:r>
              <a:rPr lang="en-US" dirty="0" smtClean="0">
                <a:solidFill>
                  <a:srgbClr val="FF0000"/>
                </a:solidFill>
              </a:rPr>
              <a:t>	while(choosing[j]);</a:t>
            </a:r>
          </a:p>
          <a:p>
            <a:pPr lvl="1">
              <a:buFont typeface="Wingdings 2" pitchFamily="18" charset="2"/>
              <a:buNone/>
            </a:pPr>
            <a:r>
              <a:rPr lang="en-US" dirty="0" smtClean="0">
                <a:solidFill>
                  <a:srgbClr val="FF0000"/>
                </a:solidFill>
              </a:rPr>
              <a:t>	while(number[j]!=0)&amp;&amp;(number[j],j)&lt;number[</a:t>
            </a:r>
            <a:r>
              <a:rPr lang="en-US" dirty="0" err="1" smtClean="0">
                <a:solidFill>
                  <a:srgbClr val="FF0000"/>
                </a:solidFill>
              </a:rPr>
              <a:t>i</a:t>
            </a:r>
            <a:r>
              <a:rPr lang="en-US" dirty="0" smtClean="0">
                <a:solidFill>
                  <a:srgbClr val="FF0000"/>
                </a:solidFill>
              </a:rPr>
              <a:t>],</a:t>
            </a:r>
            <a:r>
              <a:rPr lang="en-US" dirty="0" err="1" smtClean="0">
                <a:solidFill>
                  <a:srgbClr val="FF0000"/>
                </a:solidFill>
              </a:rPr>
              <a:t>i</a:t>
            </a:r>
            <a:r>
              <a:rPr lang="en-US" dirty="0" smtClean="0">
                <a:solidFill>
                  <a:srgbClr val="FF0000"/>
                </a:solidFill>
              </a:rPr>
              <a:t>));</a:t>
            </a:r>
          </a:p>
          <a:p>
            <a:pPr lvl="1">
              <a:buFont typeface="Wingdings 2" pitchFamily="18" charset="2"/>
              <a:buNone/>
            </a:pPr>
            <a:r>
              <a:rPr lang="en-US" dirty="0" smtClean="0"/>
              <a:t>			</a:t>
            </a:r>
            <a:r>
              <a:rPr lang="en-US" dirty="0" smtClean="0">
                <a:solidFill>
                  <a:srgbClr val="FF0000"/>
                </a:solidFill>
              </a:rPr>
              <a:t>}</a:t>
            </a:r>
          </a:p>
          <a:p>
            <a:pPr eaLnBrk="1" hangingPunct="1">
              <a:buFont typeface="Wingdings 2" pitchFamily="18" charset="2"/>
              <a:buNone/>
            </a:pPr>
            <a:r>
              <a:rPr lang="en-US" dirty="0" smtClean="0"/>
              <a:t> </a:t>
            </a:r>
            <a:r>
              <a:rPr lang="en-US" b="1" i="1" dirty="0" smtClean="0">
                <a:solidFill>
                  <a:srgbClr val="0033CC"/>
                </a:solidFill>
              </a:rPr>
              <a:t>	 CRITICAL SECTION</a:t>
            </a:r>
          </a:p>
          <a:p>
            <a:pPr eaLnBrk="1" hangingPunct="1">
              <a:buFont typeface="Wingdings 2" pitchFamily="18" charset="2"/>
              <a:buNone/>
            </a:pPr>
            <a:r>
              <a:rPr lang="en-US" dirty="0" smtClean="0"/>
              <a:t>	</a:t>
            </a:r>
            <a:r>
              <a:rPr lang="en-US" dirty="0" smtClean="0">
                <a:solidFill>
                  <a:srgbClr val="FF0000"/>
                </a:solidFill>
              </a:rPr>
              <a:t>number[</a:t>
            </a:r>
            <a:r>
              <a:rPr lang="en-US" dirty="0" err="1" smtClean="0">
                <a:solidFill>
                  <a:srgbClr val="FF0000"/>
                </a:solidFill>
              </a:rPr>
              <a:t>i</a:t>
            </a:r>
            <a:r>
              <a:rPr lang="en-US" dirty="0" smtClean="0">
                <a:solidFill>
                  <a:srgbClr val="FF0000"/>
                </a:solidFill>
              </a:rPr>
              <a:t>]=0;</a:t>
            </a:r>
          </a:p>
          <a:p>
            <a:pPr eaLnBrk="1" hangingPunct="1">
              <a:buFont typeface="Wingdings 2" pitchFamily="18" charset="2"/>
              <a:buNone/>
            </a:pPr>
            <a:r>
              <a:rPr lang="en-US" dirty="0" smtClean="0"/>
              <a:t>	</a:t>
            </a:r>
            <a:r>
              <a:rPr lang="en-US" i="1" dirty="0" smtClean="0">
                <a:solidFill>
                  <a:srgbClr val="0033CC"/>
                </a:solidFill>
              </a:rPr>
              <a:t> REMAINDER SECTIION</a:t>
            </a:r>
          </a:p>
          <a:p>
            <a:pPr eaLnBrk="1" hangingPunct="1">
              <a:buFont typeface="Wingdings 2" pitchFamily="18" charset="2"/>
              <a:buNone/>
            </a:pPr>
            <a:r>
              <a:rPr lang="en-US" dirty="0" smtClean="0"/>
              <a:t>}while(1);</a:t>
            </a:r>
          </a:p>
        </p:txBody>
      </p:sp>
    </p:spTree>
    <p:extLst>
      <p:ext uri="{BB962C8B-B14F-4D97-AF65-F5344CB8AC3E}">
        <p14:creationId xmlns:p14="http://schemas.microsoft.com/office/powerpoint/2010/main" val="1038731213"/>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smtClean="0"/>
              <a:t>Synchronization Hardware</a:t>
            </a:r>
          </a:p>
        </p:txBody>
      </p:sp>
      <p:sp>
        <p:nvSpPr>
          <p:cNvPr id="13315" name="Rectangle 3"/>
          <p:cNvSpPr>
            <a:spLocks noGrp="1" noChangeArrowheads="1"/>
          </p:cNvSpPr>
          <p:nvPr>
            <p:ph sz="quarter" idx="1"/>
          </p:nvPr>
        </p:nvSpPr>
        <p:spPr>
          <a:xfrm>
            <a:off x="1089025" y="1762125"/>
            <a:ext cx="6618288" cy="4376738"/>
          </a:xfrm>
        </p:spPr>
        <p:txBody>
          <a:bodyPr>
            <a:normAutofit lnSpcReduction="10000"/>
          </a:bodyPr>
          <a:lstStyle/>
          <a:p>
            <a:pPr marL="274320" indent="-274320" eaLnBrk="1" fontAlgn="auto" hangingPunct="1">
              <a:lnSpc>
                <a:spcPct val="90000"/>
              </a:lnSpc>
              <a:spcBef>
                <a:spcPts val="580"/>
              </a:spcBef>
              <a:spcAft>
                <a:spcPts val="0"/>
              </a:spcAft>
              <a:buFont typeface="Wingdings 2"/>
              <a:buChar char=""/>
              <a:tabLst>
                <a:tab pos="744538" algn="l"/>
                <a:tab pos="1025525" algn="l"/>
                <a:tab pos="1260475" algn="l"/>
              </a:tabLst>
              <a:defRPr/>
            </a:pPr>
            <a:r>
              <a:rPr lang="en-US" dirty="0" smtClean="0"/>
              <a:t>Many systems provide hardware support for critical section code</a:t>
            </a:r>
          </a:p>
          <a:p>
            <a:pPr marL="274320" indent="-274320" eaLnBrk="1" fontAlgn="auto" hangingPunct="1">
              <a:lnSpc>
                <a:spcPct val="90000"/>
              </a:lnSpc>
              <a:spcBef>
                <a:spcPts val="580"/>
              </a:spcBef>
              <a:spcAft>
                <a:spcPts val="0"/>
              </a:spcAft>
              <a:buFont typeface="Wingdings 2"/>
              <a:buChar char=""/>
              <a:tabLst>
                <a:tab pos="744538" algn="l"/>
                <a:tab pos="1025525" algn="l"/>
                <a:tab pos="1260475" algn="l"/>
              </a:tabLst>
              <a:defRPr/>
            </a:pPr>
            <a:r>
              <a:rPr lang="en-US" dirty="0" err="1" smtClean="0"/>
              <a:t>Uniprocessors</a:t>
            </a:r>
            <a:r>
              <a:rPr lang="en-US" dirty="0" smtClean="0"/>
              <a:t> – could disable interrupts</a:t>
            </a:r>
          </a:p>
          <a:p>
            <a:pPr marL="548640" lvl="1" eaLnBrk="1" fontAlgn="auto" hangingPunct="1">
              <a:lnSpc>
                <a:spcPct val="90000"/>
              </a:lnSpc>
              <a:spcBef>
                <a:spcPts val="370"/>
              </a:spcBef>
              <a:spcAft>
                <a:spcPts val="0"/>
              </a:spcAft>
              <a:buFont typeface="Wingdings 2"/>
              <a:buChar char=""/>
              <a:tabLst>
                <a:tab pos="744538" algn="l"/>
                <a:tab pos="1025525" algn="l"/>
                <a:tab pos="1260475" algn="l"/>
              </a:tabLst>
              <a:defRPr/>
            </a:pPr>
            <a:r>
              <a:rPr lang="en-US" dirty="0" smtClean="0"/>
              <a:t>Currently running code would execute without preemption</a:t>
            </a:r>
          </a:p>
          <a:p>
            <a:pPr marL="548640" lvl="1" eaLnBrk="1" fontAlgn="auto" hangingPunct="1">
              <a:lnSpc>
                <a:spcPct val="90000"/>
              </a:lnSpc>
              <a:spcBef>
                <a:spcPts val="370"/>
              </a:spcBef>
              <a:spcAft>
                <a:spcPts val="0"/>
              </a:spcAft>
              <a:buFont typeface="Wingdings 2"/>
              <a:buChar char=""/>
              <a:tabLst>
                <a:tab pos="744538" algn="l"/>
                <a:tab pos="1025525" algn="l"/>
                <a:tab pos="1260475" algn="l"/>
              </a:tabLst>
              <a:defRPr/>
            </a:pPr>
            <a:r>
              <a:rPr lang="en-US" dirty="0" smtClean="0"/>
              <a:t>Generally too inefficient on multiprocessor systems</a:t>
            </a:r>
          </a:p>
          <a:p>
            <a:pPr marL="822960" lvl="2" eaLnBrk="1" fontAlgn="auto" hangingPunct="1">
              <a:lnSpc>
                <a:spcPct val="90000"/>
              </a:lnSpc>
              <a:spcBef>
                <a:spcPts val="370"/>
              </a:spcBef>
              <a:spcAft>
                <a:spcPts val="0"/>
              </a:spcAft>
              <a:buClr>
                <a:schemeClr val="accent1">
                  <a:tint val="60000"/>
                </a:schemeClr>
              </a:buClr>
              <a:buFont typeface="Wingdings 2"/>
              <a:buChar char=""/>
              <a:tabLst>
                <a:tab pos="744538" algn="l"/>
                <a:tab pos="1025525" algn="l"/>
                <a:tab pos="1260475" algn="l"/>
              </a:tabLst>
              <a:defRPr/>
            </a:pPr>
            <a:r>
              <a:rPr lang="en-US" dirty="0" smtClean="0"/>
              <a:t>Operating systems using this not broadly scalable</a:t>
            </a:r>
          </a:p>
          <a:p>
            <a:pPr marL="274320" indent="-274320" eaLnBrk="1" fontAlgn="auto" hangingPunct="1">
              <a:lnSpc>
                <a:spcPct val="90000"/>
              </a:lnSpc>
              <a:spcBef>
                <a:spcPts val="580"/>
              </a:spcBef>
              <a:spcAft>
                <a:spcPts val="0"/>
              </a:spcAft>
              <a:buFont typeface="Wingdings 2"/>
              <a:buChar char=""/>
              <a:tabLst>
                <a:tab pos="744538" algn="l"/>
                <a:tab pos="1025525" algn="l"/>
                <a:tab pos="1260475" algn="l"/>
              </a:tabLst>
              <a:defRPr/>
            </a:pPr>
            <a:r>
              <a:rPr lang="en-US" dirty="0" smtClean="0"/>
              <a:t>Modern machines provide special atomic hardware instructions</a:t>
            </a:r>
          </a:p>
          <a:p>
            <a:pPr marL="822960" lvl="2" eaLnBrk="1" fontAlgn="auto" hangingPunct="1">
              <a:lnSpc>
                <a:spcPct val="90000"/>
              </a:lnSpc>
              <a:spcBef>
                <a:spcPts val="370"/>
              </a:spcBef>
              <a:spcAft>
                <a:spcPts val="0"/>
              </a:spcAft>
              <a:buClr>
                <a:schemeClr val="accent1">
                  <a:tint val="60000"/>
                </a:schemeClr>
              </a:buClr>
              <a:buFont typeface="Wingdings 2"/>
              <a:buChar char=""/>
              <a:tabLst>
                <a:tab pos="744538" algn="l"/>
                <a:tab pos="1025525" algn="l"/>
                <a:tab pos="1260475" algn="l"/>
              </a:tabLst>
              <a:defRPr/>
            </a:pPr>
            <a:r>
              <a:rPr lang="en-US" dirty="0" smtClean="0">
                <a:solidFill>
                  <a:schemeClr val="tx2"/>
                </a:solidFill>
              </a:rPr>
              <a:t>Atomic = non-</a:t>
            </a:r>
            <a:r>
              <a:rPr lang="en-US" dirty="0" err="1" smtClean="0">
                <a:solidFill>
                  <a:schemeClr val="tx2"/>
                </a:solidFill>
              </a:rPr>
              <a:t>interruptable</a:t>
            </a:r>
            <a:endParaRPr lang="en-US" dirty="0" smtClean="0">
              <a:solidFill>
                <a:schemeClr val="tx2"/>
              </a:solidFill>
            </a:endParaRPr>
          </a:p>
          <a:p>
            <a:pPr marL="548640" lvl="1" eaLnBrk="1" fontAlgn="auto" hangingPunct="1">
              <a:lnSpc>
                <a:spcPct val="90000"/>
              </a:lnSpc>
              <a:spcBef>
                <a:spcPts val="370"/>
              </a:spcBef>
              <a:spcAft>
                <a:spcPts val="0"/>
              </a:spcAft>
              <a:buFont typeface="Wingdings 2"/>
              <a:buChar char=""/>
              <a:tabLst>
                <a:tab pos="744538" algn="l"/>
                <a:tab pos="1025525" algn="l"/>
                <a:tab pos="1260475" algn="l"/>
              </a:tabLst>
              <a:defRPr/>
            </a:pPr>
            <a:r>
              <a:rPr lang="en-US" dirty="0" smtClean="0"/>
              <a:t>Either test memory word and set value</a:t>
            </a:r>
          </a:p>
          <a:p>
            <a:pPr marL="548640" lvl="1" eaLnBrk="1" fontAlgn="auto" hangingPunct="1">
              <a:lnSpc>
                <a:spcPct val="90000"/>
              </a:lnSpc>
              <a:spcBef>
                <a:spcPts val="370"/>
              </a:spcBef>
              <a:spcAft>
                <a:spcPts val="0"/>
              </a:spcAft>
              <a:buFont typeface="Wingdings 2"/>
              <a:buChar char=""/>
              <a:tabLst>
                <a:tab pos="744538" algn="l"/>
                <a:tab pos="1025525" algn="l"/>
                <a:tab pos="1260475" algn="l"/>
              </a:tabLst>
              <a:defRPr/>
            </a:pPr>
            <a:r>
              <a:rPr lang="en-US" dirty="0" smtClean="0"/>
              <a:t>Or swap contents of two memory words</a:t>
            </a:r>
          </a:p>
        </p:txBody>
      </p:sp>
    </p:spTree>
    <p:extLst>
      <p:ext uri="{BB962C8B-B14F-4D97-AF65-F5344CB8AC3E}">
        <p14:creationId xmlns:p14="http://schemas.microsoft.com/office/powerpoint/2010/main" val="2118432090"/>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Synchronization Hardware</a:t>
            </a:r>
            <a:endParaRPr lang="en-US" dirty="0"/>
          </a:p>
        </p:txBody>
      </p:sp>
      <p:sp>
        <p:nvSpPr>
          <p:cNvPr id="3" name="Content Placeholder 2"/>
          <p:cNvSpPr>
            <a:spLocks noGrp="1"/>
          </p:cNvSpPr>
          <p:nvPr>
            <p:ph sz="quarter" idx="1"/>
          </p:nvPr>
        </p:nvSpPr>
        <p:spPr/>
        <p:txBody>
          <a:bodyPr/>
          <a:lstStyle/>
          <a:p>
            <a:pPr>
              <a:lnSpc>
                <a:spcPct val="90000"/>
              </a:lnSpc>
              <a:tabLst>
                <a:tab pos="744538" algn="l"/>
                <a:tab pos="1025525" algn="l"/>
                <a:tab pos="1260475" algn="l"/>
              </a:tabLst>
            </a:pPr>
            <a:r>
              <a:rPr lang="en-US" dirty="0" smtClean="0"/>
              <a:t>Either test memory word and set value</a:t>
            </a:r>
          </a:p>
          <a:p>
            <a:pPr lvl="1">
              <a:lnSpc>
                <a:spcPct val="90000"/>
              </a:lnSpc>
              <a:tabLst>
                <a:tab pos="744538" algn="l"/>
                <a:tab pos="1025525" algn="l"/>
                <a:tab pos="1260475" algn="l"/>
              </a:tabLst>
            </a:pPr>
            <a:r>
              <a:rPr lang="en-US" dirty="0"/>
              <a:t>the test-and-set instruction is an instruction used to write to a memory location and return its old value as a single atomic (i.e., non-interruptible) operation. </a:t>
            </a:r>
            <a:endParaRPr lang="en-US" dirty="0" smtClean="0"/>
          </a:p>
          <a:p>
            <a:pPr lvl="1">
              <a:lnSpc>
                <a:spcPct val="90000"/>
              </a:lnSpc>
              <a:tabLst>
                <a:tab pos="744538" algn="l"/>
                <a:tab pos="1025525" algn="l"/>
                <a:tab pos="1260475" algn="l"/>
              </a:tabLst>
            </a:pPr>
            <a:r>
              <a:rPr lang="en-US" dirty="0" smtClean="0"/>
              <a:t>If </a:t>
            </a:r>
            <a:r>
              <a:rPr lang="en-US" dirty="0"/>
              <a:t>multiple processes may access the same memory, and if a process is currently performing a test-and-set, no other process may begin another test-and-set until the first process is </a:t>
            </a:r>
            <a:r>
              <a:rPr lang="en-US" dirty="0" smtClean="0"/>
              <a:t>done.</a:t>
            </a:r>
          </a:p>
          <a:p>
            <a:pPr marL="274320" lvl="1">
              <a:lnSpc>
                <a:spcPct val="90000"/>
              </a:lnSpc>
              <a:spcBef>
                <a:spcPts val="600"/>
              </a:spcBef>
              <a:buClr>
                <a:schemeClr val="accent1"/>
              </a:buClr>
              <a:tabLst>
                <a:tab pos="744538" algn="l"/>
                <a:tab pos="1025525" algn="l"/>
                <a:tab pos="1260475" algn="l"/>
              </a:tabLst>
            </a:pPr>
            <a:r>
              <a:rPr lang="en-US" sz="2600" dirty="0">
                <a:solidFill>
                  <a:schemeClr val="tx1"/>
                </a:solidFill>
              </a:rPr>
              <a:t>Or swap contents of two memory words</a:t>
            </a:r>
          </a:p>
          <a:p>
            <a:pPr lvl="1">
              <a:lnSpc>
                <a:spcPct val="90000"/>
              </a:lnSpc>
              <a:tabLst>
                <a:tab pos="744538" algn="l"/>
                <a:tab pos="1025525" algn="l"/>
                <a:tab pos="1260475" algn="l"/>
              </a:tabLst>
            </a:pPr>
            <a:r>
              <a:rPr lang="en-US" dirty="0" smtClean="0"/>
              <a:t>swap a special instruction that atomically compares the contents of a memory location to a given value and, if they are the same, modifies the contents of that memory location to a given new value. The result of the operation must indicate whether it performed the substitution</a:t>
            </a:r>
          </a:p>
          <a:p>
            <a:endParaRPr lang="en-US" dirty="0"/>
          </a:p>
        </p:txBody>
      </p:sp>
    </p:spTree>
    <p:extLst>
      <p:ext uri="{BB962C8B-B14F-4D97-AF65-F5344CB8AC3E}">
        <p14:creationId xmlns:p14="http://schemas.microsoft.com/office/powerpoint/2010/main" val="34746455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7087" t="23768" r="39884" b="22065"/>
          <a:stretch/>
        </p:blipFill>
        <p:spPr>
          <a:xfrm>
            <a:off x="124689" y="374072"/>
            <a:ext cx="8853055" cy="6012873"/>
          </a:xfrm>
          <a:prstGeom prst="rect">
            <a:avLst/>
          </a:prstGeom>
        </p:spPr>
      </p:pic>
    </p:spTree>
    <p:extLst>
      <p:ext uri="{BB962C8B-B14F-4D97-AF65-F5344CB8AC3E}">
        <p14:creationId xmlns:p14="http://schemas.microsoft.com/office/powerpoint/2010/main" val="3549383570"/>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Lock variable</a:t>
            </a:r>
            <a:endParaRPr lang="en-IN" dirty="0"/>
          </a:p>
        </p:txBody>
      </p:sp>
      <p:sp>
        <p:nvSpPr>
          <p:cNvPr id="3" name="Content Placeholder 2"/>
          <p:cNvSpPr>
            <a:spLocks noGrp="1"/>
          </p:cNvSpPr>
          <p:nvPr>
            <p:ph sz="quarter" idx="1"/>
          </p:nvPr>
        </p:nvSpPr>
        <p:spPr/>
        <p:txBody>
          <a:bodyPr/>
          <a:lstStyle/>
          <a:p>
            <a:endParaRPr lang="en-IN"/>
          </a:p>
        </p:txBody>
      </p:sp>
    </p:spTree>
    <p:extLst>
      <p:ext uri="{BB962C8B-B14F-4D97-AF65-F5344CB8AC3E}">
        <p14:creationId xmlns:p14="http://schemas.microsoft.com/office/powerpoint/2010/main" val="209442447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14862" t="27557" r="38606" b="23201"/>
          <a:stretch/>
        </p:blipFill>
        <p:spPr>
          <a:xfrm>
            <a:off x="484909" y="955962"/>
            <a:ext cx="8266634" cy="4904510"/>
          </a:xfrm>
          <a:prstGeom prst="rect">
            <a:avLst/>
          </a:prstGeom>
        </p:spPr>
      </p:pic>
    </p:spTree>
    <p:extLst>
      <p:ext uri="{BB962C8B-B14F-4D97-AF65-F5344CB8AC3E}">
        <p14:creationId xmlns:p14="http://schemas.microsoft.com/office/powerpoint/2010/main" val="116385324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15287" t="26799" r="40310" b="23958"/>
          <a:stretch/>
        </p:blipFill>
        <p:spPr>
          <a:xfrm>
            <a:off x="189112" y="401782"/>
            <a:ext cx="8954888" cy="5583382"/>
          </a:xfrm>
          <a:prstGeom prst="rect">
            <a:avLst/>
          </a:prstGeom>
        </p:spPr>
      </p:pic>
    </p:spTree>
    <p:extLst>
      <p:ext uri="{BB962C8B-B14F-4D97-AF65-F5344CB8AC3E}">
        <p14:creationId xmlns:p14="http://schemas.microsoft.com/office/powerpoint/2010/main" val="89734218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814285" y="3991429"/>
            <a:ext cx="4034972" cy="711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p:cNvSpPr/>
          <p:nvPr/>
        </p:nvSpPr>
        <p:spPr>
          <a:xfrm>
            <a:off x="1814286" y="2481943"/>
            <a:ext cx="3889828" cy="812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674" name="Rectangle 2"/>
          <p:cNvSpPr>
            <a:spLocks noGrp="1" noChangeArrowheads="1"/>
          </p:cNvSpPr>
          <p:nvPr>
            <p:ph type="title"/>
          </p:nvPr>
        </p:nvSpPr>
        <p:spPr/>
        <p:txBody>
          <a:bodyPr/>
          <a:lstStyle/>
          <a:p>
            <a:pPr eaLnBrk="1" hangingPunct="1"/>
            <a:r>
              <a:rPr lang="en-US" smtClean="0"/>
              <a:t>Solution using TestAndSet</a:t>
            </a:r>
          </a:p>
        </p:txBody>
      </p:sp>
      <p:sp>
        <p:nvSpPr>
          <p:cNvPr id="15363" name="Rectangle 3"/>
          <p:cNvSpPr>
            <a:spLocks noGrp="1" noChangeArrowheads="1"/>
          </p:cNvSpPr>
          <p:nvPr>
            <p:ph sz="quarter" idx="1"/>
          </p:nvPr>
        </p:nvSpPr>
        <p:spPr>
          <a:xfrm>
            <a:off x="827088" y="1354138"/>
            <a:ext cx="6865937" cy="5030787"/>
          </a:xfrm>
        </p:spPr>
        <p:txBody>
          <a:bodyPr>
            <a:normAutofit fontScale="85000" lnSpcReduction="20000"/>
          </a:bodyPr>
          <a:lstStyle/>
          <a:p>
            <a:pPr marL="274320" indent="-274320" eaLnBrk="1" fontAlgn="auto" hangingPunct="1">
              <a:lnSpc>
                <a:spcPct val="90000"/>
              </a:lnSpc>
              <a:spcBef>
                <a:spcPts val="580"/>
              </a:spcBef>
              <a:spcAft>
                <a:spcPts val="0"/>
              </a:spcAft>
              <a:buFont typeface="Wingdings 2"/>
              <a:buChar char=""/>
              <a:tabLst>
                <a:tab pos="744538" algn="l"/>
                <a:tab pos="1025525" algn="l"/>
                <a:tab pos="1260475" algn="l"/>
              </a:tabLst>
              <a:defRPr/>
            </a:pPr>
            <a:r>
              <a:rPr lang="en-US" dirty="0" smtClean="0"/>
              <a:t>Shared </a:t>
            </a:r>
            <a:r>
              <a:rPr lang="en-US" dirty="0" err="1" smtClean="0"/>
              <a:t>boolean</a:t>
            </a:r>
            <a:r>
              <a:rPr lang="en-US" dirty="0" smtClean="0"/>
              <a:t> variable lock., initialized to false.</a:t>
            </a:r>
          </a:p>
          <a:p>
            <a:pPr marL="274320" indent="-274320" eaLnBrk="1" fontAlgn="auto" hangingPunct="1">
              <a:lnSpc>
                <a:spcPct val="90000"/>
              </a:lnSpc>
              <a:spcBef>
                <a:spcPts val="580"/>
              </a:spcBef>
              <a:spcAft>
                <a:spcPts val="0"/>
              </a:spcAft>
              <a:buFont typeface="Wingdings 2"/>
              <a:buChar char=""/>
              <a:tabLst>
                <a:tab pos="744538" algn="l"/>
                <a:tab pos="1025525" algn="l"/>
                <a:tab pos="1260475" algn="l"/>
              </a:tabLst>
              <a:defRPr/>
            </a:pPr>
            <a:r>
              <a:rPr lang="en-US" dirty="0" smtClean="0"/>
              <a:t>Solution:</a:t>
            </a:r>
          </a:p>
          <a:p>
            <a:pPr marL="274320" indent="-274320" eaLnBrk="1" fontAlgn="auto" hangingPunct="1">
              <a:lnSpc>
                <a:spcPct val="90000"/>
              </a:lnSpc>
              <a:spcBef>
                <a:spcPts val="580"/>
              </a:spcBef>
              <a:spcAft>
                <a:spcPts val="0"/>
              </a:spcAft>
              <a:buFont typeface="Monotype Sorts" pitchFamily="2" charset="2"/>
              <a:buNone/>
              <a:tabLst>
                <a:tab pos="744538" algn="l"/>
                <a:tab pos="1025525" algn="l"/>
                <a:tab pos="1260475" algn="l"/>
              </a:tabLst>
              <a:defRPr/>
            </a:pPr>
            <a:r>
              <a:rPr lang="en-US" dirty="0" smtClean="0"/>
              <a:t>          do {</a:t>
            </a:r>
          </a:p>
          <a:p>
            <a:pPr marL="274320" indent="-274320" eaLnBrk="1" fontAlgn="auto" hangingPunct="1">
              <a:lnSpc>
                <a:spcPct val="90000"/>
              </a:lnSpc>
              <a:spcBef>
                <a:spcPts val="580"/>
              </a:spcBef>
              <a:spcAft>
                <a:spcPts val="0"/>
              </a:spcAft>
              <a:buFont typeface="Monotype Sorts" pitchFamily="2" charset="2"/>
              <a:buNone/>
              <a:tabLst>
                <a:tab pos="744538" algn="l"/>
                <a:tab pos="1025525" algn="l"/>
                <a:tab pos="1260475" algn="l"/>
              </a:tabLst>
              <a:defRPr/>
            </a:pPr>
            <a:endParaRPr lang="en-US" dirty="0" smtClean="0"/>
          </a:p>
          <a:p>
            <a:pPr marL="274320" indent="-274320" eaLnBrk="1" fontAlgn="auto" hangingPunct="1">
              <a:lnSpc>
                <a:spcPct val="90000"/>
              </a:lnSpc>
              <a:spcBef>
                <a:spcPts val="580"/>
              </a:spcBef>
              <a:spcAft>
                <a:spcPts val="0"/>
              </a:spcAft>
              <a:buFont typeface="Monotype Sorts" pitchFamily="2" charset="2"/>
              <a:buNone/>
              <a:tabLst>
                <a:tab pos="744538" algn="l"/>
                <a:tab pos="1025525" algn="l"/>
                <a:tab pos="1260475" algn="l"/>
              </a:tabLst>
              <a:defRPr/>
            </a:pPr>
            <a:r>
              <a:rPr lang="en-US" dirty="0" smtClean="0"/>
              <a:t>             while ( </a:t>
            </a:r>
            <a:r>
              <a:rPr lang="en-US" dirty="0" err="1" smtClean="0"/>
              <a:t>TestAndSet</a:t>
            </a:r>
            <a:r>
              <a:rPr lang="en-US" dirty="0" smtClean="0"/>
              <a:t> (&amp;lock ))</a:t>
            </a:r>
          </a:p>
          <a:p>
            <a:pPr marL="274320" indent="-274320" eaLnBrk="1" fontAlgn="auto" hangingPunct="1">
              <a:lnSpc>
                <a:spcPct val="90000"/>
              </a:lnSpc>
              <a:spcBef>
                <a:spcPts val="580"/>
              </a:spcBef>
              <a:spcAft>
                <a:spcPts val="0"/>
              </a:spcAft>
              <a:buFont typeface="Monotype Sorts" pitchFamily="2" charset="2"/>
              <a:buNone/>
              <a:tabLst>
                <a:tab pos="744538" algn="l"/>
                <a:tab pos="1025525" algn="l"/>
                <a:tab pos="1260475" algn="l"/>
              </a:tabLst>
              <a:defRPr/>
            </a:pPr>
            <a:r>
              <a:rPr lang="en-US" dirty="0" smtClean="0"/>
              <a:t>                        ;   /* do nothing</a:t>
            </a:r>
          </a:p>
          <a:p>
            <a:pPr marL="274320" indent="-274320" eaLnBrk="1" fontAlgn="auto" hangingPunct="1">
              <a:lnSpc>
                <a:spcPct val="90000"/>
              </a:lnSpc>
              <a:spcBef>
                <a:spcPts val="580"/>
              </a:spcBef>
              <a:spcAft>
                <a:spcPts val="0"/>
              </a:spcAft>
              <a:buFont typeface="Monotype Sorts" pitchFamily="2" charset="2"/>
              <a:buNone/>
              <a:tabLst>
                <a:tab pos="744538" algn="l"/>
                <a:tab pos="1025525" algn="l"/>
                <a:tab pos="1260475" algn="l"/>
              </a:tabLst>
              <a:defRPr/>
            </a:pPr>
            <a:endParaRPr lang="en-US" dirty="0" smtClean="0"/>
          </a:p>
          <a:p>
            <a:pPr marL="274320" indent="-274320" eaLnBrk="1" fontAlgn="auto" hangingPunct="1">
              <a:lnSpc>
                <a:spcPct val="90000"/>
              </a:lnSpc>
              <a:spcBef>
                <a:spcPts val="580"/>
              </a:spcBef>
              <a:spcAft>
                <a:spcPts val="0"/>
              </a:spcAft>
              <a:buFont typeface="Monotype Sorts" pitchFamily="2" charset="2"/>
              <a:buNone/>
              <a:tabLst>
                <a:tab pos="744538" algn="l"/>
                <a:tab pos="1025525" algn="l"/>
                <a:tab pos="1260475" algn="l"/>
              </a:tabLst>
              <a:defRPr/>
            </a:pPr>
            <a:r>
              <a:rPr lang="en-US" dirty="0" smtClean="0"/>
              <a:t>                 //    critical section</a:t>
            </a:r>
          </a:p>
          <a:p>
            <a:pPr marL="274320" indent="-274320" eaLnBrk="1" fontAlgn="auto" hangingPunct="1">
              <a:lnSpc>
                <a:spcPct val="90000"/>
              </a:lnSpc>
              <a:spcBef>
                <a:spcPts val="580"/>
              </a:spcBef>
              <a:spcAft>
                <a:spcPts val="0"/>
              </a:spcAft>
              <a:buFont typeface="Monotype Sorts" pitchFamily="2" charset="2"/>
              <a:buNone/>
              <a:tabLst>
                <a:tab pos="744538" algn="l"/>
                <a:tab pos="1025525" algn="l"/>
                <a:tab pos="1260475" algn="l"/>
              </a:tabLst>
              <a:defRPr/>
            </a:pPr>
            <a:endParaRPr lang="en-US" dirty="0" smtClean="0"/>
          </a:p>
          <a:p>
            <a:pPr marL="274320" indent="-274320" eaLnBrk="1" fontAlgn="auto" hangingPunct="1">
              <a:lnSpc>
                <a:spcPct val="90000"/>
              </a:lnSpc>
              <a:spcBef>
                <a:spcPts val="580"/>
              </a:spcBef>
              <a:spcAft>
                <a:spcPts val="0"/>
              </a:spcAft>
              <a:buFont typeface="Monotype Sorts" pitchFamily="2" charset="2"/>
              <a:buNone/>
              <a:tabLst>
                <a:tab pos="744538" algn="l"/>
                <a:tab pos="1025525" algn="l"/>
                <a:tab pos="1260475" algn="l"/>
              </a:tabLst>
              <a:defRPr/>
            </a:pPr>
            <a:r>
              <a:rPr lang="en-US" dirty="0" smtClean="0"/>
              <a:t>             lock = FALSE;</a:t>
            </a:r>
          </a:p>
          <a:p>
            <a:pPr marL="274320" indent="-274320" eaLnBrk="1" fontAlgn="auto" hangingPunct="1">
              <a:lnSpc>
                <a:spcPct val="90000"/>
              </a:lnSpc>
              <a:spcBef>
                <a:spcPts val="580"/>
              </a:spcBef>
              <a:spcAft>
                <a:spcPts val="0"/>
              </a:spcAft>
              <a:buFont typeface="Monotype Sorts" pitchFamily="2" charset="2"/>
              <a:buNone/>
              <a:tabLst>
                <a:tab pos="744538" algn="l"/>
                <a:tab pos="1025525" algn="l"/>
                <a:tab pos="1260475" algn="l"/>
              </a:tabLst>
              <a:defRPr/>
            </a:pPr>
            <a:endParaRPr lang="en-US" dirty="0" smtClean="0"/>
          </a:p>
          <a:p>
            <a:pPr marL="274320" indent="-274320" eaLnBrk="1" fontAlgn="auto" hangingPunct="1">
              <a:lnSpc>
                <a:spcPct val="90000"/>
              </a:lnSpc>
              <a:spcBef>
                <a:spcPts val="580"/>
              </a:spcBef>
              <a:spcAft>
                <a:spcPts val="0"/>
              </a:spcAft>
              <a:buFont typeface="Monotype Sorts" pitchFamily="2" charset="2"/>
              <a:buNone/>
              <a:tabLst>
                <a:tab pos="744538" algn="l"/>
                <a:tab pos="1025525" algn="l"/>
                <a:tab pos="1260475" algn="l"/>
              </a:tabLst>
              <a:defRPr/>
            </a:pPr>
            <a:r>
              <a:rPr lang="en-US" dirty="0" smtClean="0"/>
              <a:t>                 //      remainder section </a:t>
            </a:r>
          </a:p>
          <a:p>
            <a:pPr marL="274320" indent="-274320" eaLnBrk="1" fontAlgn="auto" hangingPunct="1">
              <a:lnSpc>
                <a:spcPct val="90000"/>
              </a:lnSpc>
              <a:spcBef>
                <a:spcPts val="580"/>
              </a:spcBef>
              <a:spcAft>
                <a:spcPts val="0"/>
              </a:spcAft>
              <a:buFont typeface="Monotype Sorts" pitchFamily="2" charset="2"/>
              <a:buNone/>
              <a:tabLst>
                <a:tab pos="744538" algn="l"/>
                <a:tab pos="1025525" algn="l"/>
                <a:tab pos="1260475" algn="l"/>
              </a:tabLst>
              <a:defRPr/>
            </a:pPr>
            <a:endParaRPr lang="en-US" dirty="0" smtClean="0"/>
          </a:p>
          <a:p>
            <a:pPr marL="274320" indent="-274320" eaLnBrk="1" fontAlgn="auto" hangingPunct="1">
              <a:lnSpc>
                <a:spcPct val="90000"/>
              </a:lnSpc>
              <a:spcBef>
                <a:spcPts val="580"/>
              </a:spcBef>
              <a:spcAft>
                <a:spcPts val="0"/>
              </a:spcAft>
              <a:buFont typeface="Monotype Sorts" pitchFamily="2" charset="2"/>
              <a:buNone/>
              <a:tabLst>
                <a:tab pos="744538" algn="l"/>
                <a:tab pos="1025525" algn="l"/>
                <a:tab pos="1260475" algn="l"/>
              </a:tabLst>
              <a:defRPr/>
            </a:pPr>
            <a:r>
              <a:rPr lang="en-US" dirty="0" smtClean="0"/>
              <a:t>           } while ( TRUE);</a:t>
            </a:r>
          </a:p>
          <a:p>
            <a:pPr marL="274320" indent="-274320" eaLnBrk="1" fontAlgn="auto" hangingPunct="1">
              <a:lnSpc>
                <a:spcPct val="90000"/>
              </a:lnSpc>
              <a:spcBef>
                <a:spcPts val="580"/>
              </a:spcBef>
              <a:spcAft>
                <a:spcPts val="0"/>
              </a:spcAft>
              <a:buFont typeface="Monotype Sorts" pitchFamily="2" charset="2"/>
              <a:buNone/>
              <a:tabLst>
                <a:tab pos="744538" algn="l"/>
                <a:tab pos="1025525" algn="l"/>
                <a:tab pos="1260475" algn="l"/>
              </a:tabLst>
              <a:defRPr/>
            </a:pPr>
            <a:endParaRPr lang="en-US" dirty="0" smtClean="0"/>
          </a:p>
          <a:p>
            <a:pPr marL="274320" indent="-274320" eaLnBrk="1" fontAlgn="auto" hangingPunct="1">
              <a:lnSpc>
                <a:spcPct val="90000"/>
              </a:lnSpc>
              <a:spcBef>
                <a:spcPts val="580"/>
              </a:spcBef>
              <a:spcAft>
                <a:spcPts val="0"/>
              </a:spcAft>
              <a:buFont typeface="Monotype Sorts" pitchFamily="2" charset="2"/>
              <a:buNone/>
              <a:tabLst>
                <a:tab pos="744538" algn="l"/>
                <a:tab pos="1025525" algn="l"/>
                <a:tab pos="1260475" algn="l"/>
              </a:tabLst>
              <a:defRPr/>
            </a:pPr>
            <a:r>
              <a:rPr lang="en-US" dirty="0" smtClean="0"/>
              <a:t>               </a:t>
            </a:r>
          </a:p>
        </p:txBody>
      </p:sp>
    </p:spTree>
    <p:extLst>
      <p:ext uri="{BB962C8B-B14F-4D97-AF65-F5344CB8AC3E}">
        <p14:creationId xmlns:p14="http://schemas.microsoft.com/office/powerpoint/2010/main" val="1925270858"/>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smtClean="0"/>
              <a:t>TestAndndSet Instruction </a:t>
            </a:r>
          </a:p>
        </p:txBody>
      </p:sp>
      <p:sp>
        <p:nvSpPr>
          <p:cNvPr id="27651" name="Rectangle 3"/>
          <p:cNvSpPr>
            <a:spLocks noGrp="1" noChangeArrowheads="1"/>
          </p:cNvSpPr>
          <p:nvPr>
            <p:ph sz="quarter" idx="1"/>
          </p:nvPr>
        </p:nvSpPr>
        <p:spPr>
          <a:xfrm>
            <a:off x="827088" y="1282700"/>
            <a:ext cx="6618287" cy="4376738"/>
          </a:xfrm>
        </p:spPr>
        <p:txBody>
          <a:bodyPr/>
          <a:lstStyle/>
          <a:p>
            <a:pPr eaLnBrk="1" hangingPunct="1">
              <a:lnSpc>
                <a:spcPct val="90000"/>
              </a:lnSpc>
              <a:buFont typeface="Monotype Sorts" pitchFamily="2" charset="2"/>
              <a:buNone/>
              <a:tabLst>
                <a:tab pos="744538" algn="l"/>
                <a:tab pos="1025525" algn="l"/>
                <a:tab pos="1260475" algn="l"/>
              </a:tabLst>
            </a:pPr>
            <a:endParaRPr lang="en-US" smtClean="0"/>
          </a:p>
          <a:p>
            <a:pPr eaLnBrk="1" hangingPunct="1">
              <a:lnSpc>
                <a:spcPct val="90000"/>
              </a:lnSpc>
              <a:tabLst>
                <a:tab pos="744538" algn="l"/>
                <a:tab pos="1025525" algn="l"/>
                <a:tab pos="1260475" algn="l"/>
              </a:tabLst>
            </a:pPr>
            <a:r>
              <a:rPr lang="en-US" smtClean="0"/>
              <a:t>Definition:</a:t>
            </a:r>
          </a:p>
          <a:p>
            <a:pPr eaLnBrk="1" hangingPunct="1">
              <a:lnSpc>
                <a:spcPct val="90000"/>
              </a:lnSpc>
              <a:tabLst>
                <a:tab pos="744538" algn="l"/>
                <a:tab pos="1025525" algn="l"/>
                <a:tab pos="1260475" algn="l"/>
              </a:tabLst>
            </a:pPr>
            <a:endParaRPr lang="en-US" smtClean="0"/>
          </a:p>
          <a:p>
            <a:pPr eaLnBrk="1" hangingPunct="1">
              <a:lnSpc>
                <a:spcPct val="90000"/>
              </a:lnSpc>
              <a:buFont typeface="Monotype Sorts" pitchFamily="2" charset="2"/>
              <a:buNone/>
              <a:tabLst>
                <a:tab pos="744538" algn="l"/>
                <a:tab pos="1025525" algn="l"/>
                <a:tab pos="1260475" algn="l"/>
              </a:tabLst>
            </a:pPr>
            <a:r>
              <a:rPr lang="en-US" smtClean="0"/>
              <a:t>         boolean TestAndSet (boolean *target)</a:t>
            </a:r>
          </a:p>
          <a:p>
            <a:pPr eaLnBrk="1" hangingPunct="1">
              <a:lnSpc>
                <a:spcPct val="90000"/>
              </a:lnSpc>
              <a:buFont typeface="Monotype Sorts" pitchFamily="2" charset="2"/>
              <a:buNone/>
              <a:tabLst>
                <a:tab pos="744538" algn="l"/>
                <a:tab pos="1025525" algn="l"/>
                <a:tab pos="1260475" algn="l"/>
              </a:tabLst>
            </a:pPr>
            <a:r>
              <a:rPr lang="en-US" smtClean="0"/>
              <a:t>          {</a:t>
            </a:r>
          </a:p>
          <a:p>
            <a:pPr eaLnBrk="1" hangingPunct="1">
              <a:lnSpc>
                <a:spcPct val="90000"/>
              </a:lnSpc>
              <a:buFont typeface="Monotype Sorts" pitchFamily="2" charset="2"/>
              <a:buNone/>
              <a:tabLst>
                <a:tab pos="744538" algn="l"/>
                <a:tab pos="1025525" algn="l"/>
                <a:tab pos="1260475" algn="l"/>
              </a:tabLst>
            </a:pPr>
            <a:r>
              <a:rPr lang="en-US" smtClean="0"/>
              <a:t>               boolean rv = *target;</a:t>
            </a:r>
          </a:p>
          <a:p>
            <a:pPr eaLnBrk="1" hangingPunct="1">
              <a:lnSpc>
                <a:spcPct val="90000"/>
              </a:lnSpc>
              <a:buFont typeface="Monotype Sorts" pitchFamily="2" charset="2"/>
              <a:buNone/>
              <a:tabLst>
                <a:tab pos="744538" algn="l"/>
                <a:tab pos="1025525" algn="l"/>
                <a:tab pos="1260475" algn="l"/>
              </a:tabLst>
            </a:pPr>
            <a:r>
              <a:rPr lang="en-US" smtClean="0"/>
              <a:t>               *target = TRUE;</a:t>
            </a:r>
          </a:p>
          <a:p>
            <a:pPr eaLnBrk="1" hangingPunct="1">
              <a:lnSpc>
                <a:spcPct val="90000"/>
              </a:lnSpc>
              <a:buFont typeface="Monotype Sorts" pitchFamily="2" charset="2"/>
              <a:buNone/>
              <a:tabLst>
                <a:tab pos="744538" algn="l"/>
                <a:tab pos="1025525" algn="l"/>
                <a:tab pos="1260475" algn="l"/>
              </a:tabLst>
            </a:pPr>
            <a:r>
              <a:rPr lang="en-US" smtClean="0"/>
              <a:t>               return rv:</a:t>
            </a:r>
          </a:p>
          <a:p>
            <a:pPr eaLnBrk="1" hangingPunct="1">
              <a:lnSpc>
                <a:spcPct val="90000"/>
              </a:lnSpc>
              <a:buFont typeface="Monotype Sorts" pitchFamily="2" charset="2"/>
              <a:buNone/>
              <a:tabLst>
                <a:tab pos="744538" algn="l"/>
                <a:tab pos="1025525" algn="l"/>
                <a:tab pos="1260475" algn="l"/>
              </a:tabLst>
            </a:pPr>
            <a:r>
              <a:rPr lang="en-US" smtClean="0"/>
              <a:t>          }</a:t>
            </a:r>
          </a:p>
          <a:p>
            <a:pPr eaLnBrk="1" hangingPunct="1">
              <a:lnSpc>
                <a:spcPct val="90000"/>
              </a:lnSpc>
              <a:buFont typeface="Monotype Sorts" pitchFamily="2" charset="2"/>
              <a:buNone/>
              <a:tabLst>
                <a:tab pos="744538" algn="l"/>
                <a:tab pos="1025525" algn="l"/>
                <a:tab pos="1260475" algn="l"/>
              </a:tabLst>
            </a:pPr>
            <a:endParaRPr lang="en-US" smtClean="0"/>
          </a:p>
        </p:txBody>
      </p:sp>
    </p:spTree>
    <p:extLst>
      <p:ext uri="{BB962C8B-B14F-4D97-AF65-F5344CB8AC3E}">
        <p14:creationId xmlns:p14="http://schemas.microsoft.com/office/powerpoint/2010/main" val="707618340"/>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14862" t="23958" r="40096" b="24906"/>
          <a:stretch/>
        </p:blipFill>
        <p:spPr>
          <a:xfrm>
            <a:off x="304800" y="609601"/>
            <a:ext cx="8291484" cy="5292436"/>
          </a:xfrm>
          <a:prstGeom prst="rect">
            <a:avLst/>
          </a:prstGeom>
        </p:spPr>
      </p:pic>
    </p:spTree>
    <p:extLst>
      <p:ext uri="{BB962C8B-B14F-4D97-AF65-F5344CB8AC3E}">
        <p14:creationId xmlns:p14="http://schemas.microsoft.com/office/powerpoint/2010/main" val="27078684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220686" y="4267200"/>
            <a:ext cx="3207657" cy="5515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p:cNvSpPr/>
          <p:nvPr/>
        </p:nvSpPr>
        <p:spPr>
          <a:xfrm>
            <a:off x="2249714" y="2539999"/>
            <a:ext cx="3091543" cy="9289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722" name="Rectangle 2"/>
          <p:cNvSpPr>
            <a:spLocks noGrp="1" noChangeArrowheads="1"/>
          </p:cNvSpPr>
          <p:nvPr>
            <p:ph type="title"/>
          </p:nvPr>
        </p:nvSpPr>
        <p:spPr/>
        <p:txBody>
          <a:bodyPr/>
          <a:lstStyle/>
          <a:p>
            <a:pPr eaLnBrk="1" hangingPunct="1"/>
            <a:r>
              <a:rPr lang="en-US" smtClean="0"/>
              <a:t>Solution using Swap</a:t>
            </a:r>
          </a:p>
        </p:txBody>
      </p:sp>
      <p:sp>
        <p:nvSpPr>
          <p:cNvPr id="17411" name="Rectangle 3"/>
          <p:cNvSpPr>
            <a:spLocks noGrp="1" noChangeArrowheads="1"/>
          </p:cNvSpPr>
          <p:nvPr>
            <p:ph sz="quarter" idx="1"/>
          </p:nvPr>
        </p:nvSpPr>
        <p:spPr>
          <a:xfrm>
            <a:off x="1030288" y="1501775"/>
            <a:ext cx="6865937" cy="5030788"/>
          </a:xfrm>
        </p:spPr>
        <p:txBody>
          <a:bodyPr>
            <a:normAutofit fontScale="77500" lnSpcReduction="20000"/>
          </a:bodyPr>
          <a:lstStyle/>
          <a:p>
            <a:pPr marL="274320" indent="-274320" eaLnBrk="1" fontAlgn="auto" hangingPunct="1">
              <a:lnSpc>
                <a:spcPct val="90000"/>
              </a:lnSpc>
              <a:spcBef>
                <a:spcPts val="580"/>
              </a:spcBef>
              <a:spcAft>
                <a:spcPts val="0"/>
              </a:spcAft>
              <a:buFont typeface="Wingdings 2"/>
              <a:buChar char=""/>
              <a:tabLst>
                <a:tab pos="744538" algn="l"/>
                <a:tab pos="1025525" algn="l"/>
                <a:tab pos="1260475" algn="l"/>
              </a:tabLst>
              <a:defRPr/>
            </a:pPr>
            <a:r>
              <a:rPr lang="en-US" dirty="0" smtClean="0"/>
              <a:t>Shared Boolean variable lock initialized to FALSE; Each process has a local Boolean variable key.</a:t>
            </a:r>
          </a:p>
          <a:p>
            <a:pPr marL="274320" indent="-274320" eaLnBrk="1" fontAlgn="auto" hangingPunct="1">
              <a:lnSpc>
                <a:spcPct val="90000"/>
              </a:lnSpc>
              <a:spcBef>
                <a:spcPts val="580"/>
              </a:spcBef>
              <a:spcAft>
                <a:spcPts val="0"/>
              </a:spcAft>
              <a:buFont typeface="Wingdings 2"/>
              <a:buChar char=""/>
              <a:tabLst>
                <a:tab pos="744538" algn="l"/>
                <a:tab pos="1025525" algn="l"/>
                <a:tab pos="1260475" algn="l"/>
              </a:tabLst>
              <a:defRPr/>
            </a:pPr>
            <a:r>
              <a:rPr lang="en-US" dirty="0" smtClean="0"/>
              <a:t>Solution:</a:t>
            </a:r>
          </a:p>
          <a:p>
            <a:pPr marL="274320" indent="-274320" eaLnBrk="1" fontAlgn="auto" hangingPunct="1">
              <a:lnSpc>
                <a:spcPct val="90000"/>
              </a:lnSpc>
              <a:spcBef>
                <a:spcPts val="580"/>
              </a:spcBef>
              <a:spcAft>
                <a:spcPts val="0"/>
              </a:spcAft>
              <a:buFont typeface="Monotype Sorts" pitchFamily="2" charset="2"/>
              <a:buNone/>
              <a:tabLst>
                <a:tab pos="744538" algn="l"/>
                <a:tab pos="1025525" algn="l"/>
                <a:tab pos="1260475" algn="l"/>
              </a:tabLst>
              <a:defRPr/>
            </a:pPr>
            <a:r>
              <a:rPr lang="en-US" dirty="0" smtClean="0"/>
              <a:t>          do {</a:t>
            </a:r>
          </a:p>
          <a:p>
            <a:pPr marL="274320" indent="-274320" eaLnBrk="1" fontAlgn="auto" hangingPunct="1">
              <a:lnSpc>
                <a:spcPct val="90000"/>
              </a:lnSpc>
              <a:spcBef>
                <a:spcPts val="580"/>
              </a:spcBef>
              <a:spcAft>
                <a:spcPts val="0"/>
              </a:spcAft>
              <a:buFont typeface="Monotype Sorts" pitchFamily="2" charset="2"/>
              <a:buNone/>
              <a:tabLst>
                <a:tab pos="744538" algn="l"/>
                <a:tab pos="1025525" algn="l"/>
                <a:tab pos="1260475" algn="l"/>
              </a:tabLst>
              <a:defRPr/>
            </a:pPr>
            <a:r>
              <a:rPr lang="en-US" dirty="0" smtClean="0"/>
              <a:t>                  key = TRUE;</a:t>
            </a:r>
          </a:p>
          <a:p>
            <a:pPr marL="274320" indent="-274320" eaLnBrk="1" fontAlgn="auto" hangingPunct="1">
              <a:lnSpc>
                <a:spcPct val="90000"/>
              </a:lnSpc>
              <a:spcBef>
                <a:spcPts val="580"/>
              </a:spcBef>
              <a:spcAft>
                <a:spcPts val="0"/>
              </a:spcAft>
              <a:buFont typeface="Monotype Sorts" pitchFamily="2" charset="2"/>
              <a:buNone/>
              <a:tabLst>
                <a:tab pos="744538" algn="l"/>
                <a:tab pos="1025525" algn="l"/>
                <a:tab pos="1260475" algn="l"/>
              </a:tabLst>
              <a:defRPr/>
            </a:pPr>
            <a:r>
              <a:rPr lang="en-US" dirty="0" smtClean="0"/>
              <a:t>                  while ( key == TRUE)</a:t>
            </a:r>
          </a:p>
          <a:p>
            <a:pPr marL="274320" indent="-274320" eaLnBrk="1" fontAlgn="auto" hangingPunct="1">
              <a:lnSpc>
                <a:spcPct val="90000"/>
              </a:lnSpc>
              <a:spcBef>
                <a:spcPts val="580"/>
              </a:spcBef>
              <a:spcAft>
                <a:spcPts val="0"/>
              </a:spcAft>
              <a:buFont typeface="Monotype Sorts" pitchFamily="2" charset="2"/>
              <a:buNone/>
              <a:tabLst>
                <a:tab pos="744538" algn="l"/>
                <a:tab pos="1025525" algn="l"/>
                <a:tab pos="1260475" algn="l"/>
              </a:tabLst>
              <a:defRPr/>
            </a:pPr>
            <a:r>
              <a:rPr lang="en-US" dirty="0" smtClean="0"/>
              <a:t>                       Swap (&amp;lock, &amp;key );</a:t>
            </a:r>
          </a:p>
          <a:p>
            <a:pPr marL="274320" indent="-274320" eaLnBrk="1" fontAlgn="auto" hangingPunct="1">
              <a:lnSpc>
                <a:spcPct val="90000"/>
              </a:lnSpc>
              <a:spcBef>
                <a:spcPts val="580"/>
              </a:spcBef>
              <a:spcAft>
                <a:spcPts val="0"/>
              </a:spcAft>
              <a:buFont typeface="Monotype Sorts" pitchFamily="2" charset="2"/>
              <a:buNone/>
              <a:tabLst>
                <a:tab pos="744538" algn="l"/>
                <a:tab pos="1025525" algn="l"/>
                <a:tab pos="1260475" algn="l"/>
              </a:tabLst>
              <a:defRPr/>
            </a:pPr>
            <a:r>
              <a:rPr lang="en-US" dirty="0" smtClean="0"/>
              <a:t>      </a:t>
            </a:r>
          </a:p>
          <a:p>
            <a:pPr marL="274320" indent="-274320" eaLnBrk="1" fontAlgn="auto" hangingPunct="1">
              <a:lnSpc>
                <a:spcPct val="90000"/>
              </a:lnSpc>
              <a:spcBef>
                <a:spcPts val="580"/>
              </a:spcBef>
              <a:spcAft>
                <a:spcPts val="0"/>
              </a:spcAft>
              <a:buFont typeface="Monotype Sorts" pitchFamily="2" charset="2"/>
              <a:buNone/>
              <a:tabLst>
                <a:tab pos="744538" algn="l"/>
                <a:tab pos="1025525" algn="l"/>
                <a:tab pos="1260475" algn="l"/>
              </a:tabLst>
              <a:defRPr/>
            </a:pPr>
            <a:r>
              <a:rPr lang="en-US" dirty="0" smtClean="0"/>
              <a:t>                         //    critical section</a:t>
            </a:r>
          </a:p>
          <a:p>
            <a:pPr marL="274320" indent="-274320" eaLnBrk="1" fontAlgn="auto" hangingPunct="1">
              <a:lnSpc>
                <a:spcPct val="90000"/>
              </a:lnSpc>
              <a:spcBef>
                <a:spcPts val="580"/>
              </a:spcBef>
              <a:spcAft>
                <a:spcPts val="0"/>
              </a:spcAft>
              <a:buFont typeface="Monotype Sorts" pitchFamily="2" charset="2"/>
              <a:buNone/>
              <a:tabLst>
                <a:tab pos="744538" algn="l"/>
                <a:tab pos="1025525" algn="l"/>
                <a:tab pos="1260475" algn="l"/>
              </a:tabLst>
              <a:defRPr/>
            </a:pPr>
            <a:endParaRPr lang="en-US" dirty="0" smtClean="0"/>
          </a:p>
          <a:p>
            <a:pPr marL="274320" indent="-274320" eaLnBrk="1" fontAlgn="auto" hangingPunct="1">
              <a:lnSpc>
                <a:spcPct val="90000"/>
              </a:lnSpc>
              <a:spcBef>
                <a:spcPts val="580"/>
              </a:spcBef>
              <a:spcAft>
                <a:spcPts val="0"/>
              </a:spcAft>
              <a:buFont typeface="Monotype Sorts" pitchFamily="2" charset="2"/>
              <a:buNone/>
              <a:tabLst>
                <a:tab pos="744538" algn="l"/>
                <a:tab pos="1025525" algn="l"/>
                <a:tab pos="1260475" algn="l"/>
              </a:tabLst>
              <a:defRPr/>
            </a:pPr>
            <a:r>
              <a:rPr lang="en-US" dirty="0" smtClean="0"/>
              <a:t>                  lock = FALSE;</a:t>
            </a:r>
          </a:p>
          <a:p>
            <a:pPr marL="274320" indent="-274320" eaLnBrk="1" fontAlgn="auto" hangingPunct="1">
              <a:lnSpc>
                <a:spcPct val="90000"/>
              </a:lnSpc>
              <a:spcBef>
                <a:spcPts val="580"/>
              </a:spcBef>
              <a:spcAft>
                <a:spcPts val="0"/>
              </a:spcAft>
              <a:buFont typeface="Monotype Sorts" pitchFamily="2" charset="2"/>
              <a:buNone/>
              <a:tabLst>
                <a:tab pos="744538" algn="l"/>
                <a:tab pos="1025525" algn="l"/>
                <a:tab pos="1260475" algn="l"/>
              </a:tabLst>
              <a:defRPr/>
            </a:pPr>
            <a:endParaRPr lang="en-US" dirty="0" smtClean="0"/>
          </a:p>
          <a:p>
            <a:pPr marL="274320" indent="-274320" eaLnBrk="1" fontAlgn="auto" hangingPunct="1">
              <a:lnSpc>
                <a:spcPct val="90000"/>
              </a:lnSpc>
              <a:spcBef>
                <a:spcPts val="580"/>
              </a:spcBef>
              <a:spcAft>
                <a:spcPts val="0"/>
              </a:spcAft>
              <a:buFont typeface="Monotype Sorts" pitchFamily="2" charset="2"/>
              <a:buNone/>
              <a:tabLst>
                <a:tab pos="744538" algn="l"/>
                <a:tab pos="1025525" algn="l"/>
                <a:tab pos="1260475" algn="l"/>
              </a:tabLst>
              <a:defRPr/>
            </a:pPr>
            <a:r>
              <a:rPr lang="en-US" dirty="0" smtClean="0"/>
              <a:t>                       //      remainder section </a:t>
            </a:r>
          </a:p>
          <a:p>
            <a:pPr marL="274320" indent="-274320" eaLnBrk="1" fontAlgn="auto" hangingPunct="1">
              <a:lnSpc>
                <a:spcPct val="90000"/>
              </a:lnSpc>
              <a:spcBef>
                <a:spcPts val="580"/>
              </a:spcBef>
              <a:spcAft>
                <a:spcPts val="0"/>
              </a:spcAft>
              <a:buFont typeface="Monotype Sorts" pitchFamily="2" charset="2"/>
              <a:buNone/>
              <a:tabLst>
                <a:tab pos="744538" algn="l"/>
                <a:tab pos="1025525" algn="l"/>
                <a:tab pos="1260475" algn="l"/>
              </a:tabLst>
              <a:defRPr/>
            </a:pPr>
            <a:endParaRPr lang="en-US" dirty="0" smtClean="0"/>
          </a:p>
          <a:p>
            <a:pPr marL="274320" indent="-274320" eaLnBrk="1" fontAlgn="auto" hangingPunct="1">
              <a:lnSpc>
                <a:spcPct val="90000"/>
              </a:lnSpc>
              <a:spcBef>
                <a:spcPts val="580"/>
              </a:spcBef>
              <a:spcAft>
                <a:spcPts val="0"/>
              </a:spcAft>
              <a:buFont typeface="Monotype Sorts" pitchFamily="2" charset="2"/>
              <a:buNone/>
              <a:tabLst>
                <a:tab pos="744538" algn="l"/>
                <a:tab pos="1025525" algn="l"/>
                <a:tab pos="1260475" algn="l"/>
              </a:tabLst>
              <a:defRPr/>
            </a:pPr>
            <a:r>
              <a:rPr lang="en-US" dirty="0" smtClean="0"/>
              <a:t>               } while ( TRUE);</a:t>
            </a:r>
          </a:p>
          <a:p>
            <a:pPr marL="274320" indent="-274320" eaLnBrk="1" fontAlgn="auto" hangingPunct="1">
              <a:lnSpc>
                <a:spcPct val="90000"/>
              </a:lnSpc>
              <a:spcBef>
                <a:spcPts val="580"/>
              </a:spcBef>
              <a:spcAft>
                <a:spcPts val="0"/>
              </a:spcAft>
              <a:buFont typeface="Monotype Sorts" pitchFamily="2" charset="2"/>
              <a:buNone/>
              <a:tabLst>
                <a:tab pos="744538" algn="l"/>
                <a:tab pos="1025525" algn="l"/>
                <a:tab pos="1260475" algn="l"/>
              </a:tabLst>
              <a:defRPr/>
            </a:pPr>
            <a:endParaRPr lang="en-US" dirty="0" smtClean="0"/>
          </a:p>
          <a:p>
            <a:pPr marL="274320" indent="-274320" eaLnBrk="1" fontAlgn="auto" hangingPunct="1">
              <a:lnSpc>
                <a:spcPct val="90000"/>
              </a:lnSpc>
              <a:spcBef>
                <a:spcPts val="580"/>
              </a:spcBef>
              <a:spcAft>
                <a:spcPts val="0"/>
              </a:spcAft>
              <a:buFont typeface="Monotype Sorts" pitchFamily="2" charset="2"/>
              <a:buNone/>
              <a:tabLst>
                <a:tab pos="744538" algn="l"/>
                <a:tab pos="1025525" algn="l"/>
                <a:tab pos="1260475" algn="l"/>
              </a:tabLst>
              <a:defRPr/>
            </a:pPr>
            <a:r>
              <a:rPr lang="en-US" dirty="0" smtClean="0"/>
              <a:t>               </a:t>
            </a:r>
          </a:p>
        </p:txBody>
      </p:sp>
    </p:spTree>
    <p:extLst>
      <p:ext uri="{BB962C8B-B14F-4D97-AF65-F5344CB8AC3E}">
        <p14:creationId xmlns:p14="http://schemas.microsoft.com/office/powerpoint/2010/main" val="3503480642"/>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smtClean="0"/>
              <a:t>Swap  Instruction</a:t>
            </a:r>
          </a:p>
        </p:txBody>
      </p:sp>
      <p:sp>
        <p:nvSpPr>
          <p:cNvPr id="29699" name="Rectangle 3"/>
          <p:cNvSpPr>
            <a:spLocks noGrp="1" noChangeArrowheads="1"/>
          </p:cNvSpPr>
          <p:nvPr>
            <p:ph sz="quarter" idx="1"/>
          </p:nvPr>
        </p:nvSpPr>
        <p:spPr>
          <a:xfrm>
            <a:off x="827088" y="1282700"/>
            <a:ext cx="6618287" cy="4376738"/>
          </a:xfrm>
        </p:spPr>
        <p:txBody>
          <a:bodyPr/>
          <a:lstStyle/>
          <a:p>
            <a:pPr eaLnBrk="1" hangingPunct="1">
              <a:lnSpc>
                <a:spcPct val="90000"/>
              </a:lnSpc>
              <a:buFont typeface="Monotype Sorts" pitchFamily="2" charset="2"/>
              <a:buNone/>
              <a:tabLst>
                <a:tab pos="744538" algn="l"/>
                <a:tab pos="1025525" algn="l"/>
                <a:tab pos="1260475" algn="l"/>
              </a:tabLst>
            </a:pPr>
            <a:endParaRPr lang="en-US" smtClean="0"/>
          </a:p>
          <a:p>
            <a:pPr eaLnBrk="1" hangingPunct="1">
              <a:lnSpc>
                <a:spcPct val="90000"/>
              </a:lnSpc>
              <a:tabLst>
                <a:tab pos="744538" algn="l"/>
                <a:tab pos="1025525" algn="l"/>
                <a:tab pos="1260475" algn="l"/>
              </a:tabLst>
            </a:pPr>
            <a:r>
              <a:rPr lang="en-US" smtClean="0"/>
              <a:t>Definition:</a:t>
            </a:r>
          </a:p>
          <a:p>
            <a:pPr eaLnBrk="1" hangingPunct="1">
              <a:lnSpc>
                <a:spcPct val="90000"/>
              </a:lnSpc>
              <a:tabLst>
                <a:tab pos="744538" algn="l"/>
                <a:tab pos="1025525" algn="l"/>
                <a:tab pos="1260475" algn="l"/>
              </a:tabLst>
            </a:pPr>
            <a:endParaRPr lang="en-US" smtClean="0"/>
          </a:p>
          <a:p>
            <a:pPr eaLnBrk="1" hangingPunct="1">
              <a:lnSpc>
                <a:spcPct val="90000"/>
              </a:lnSpc>
              <a:buFont typeface="Monotype Sorts" pitchFamily="2" charset="2"/>
              <a:buNone/>
              <a:tabLst>
                <a:tab pos="744538" algn="l"/>
                <a:tab pos="1025525" algn="l"/>
                <a:tab pos="1260475" algn="l"/>
              </a:tabLst>
            </a:pPr>
            <a:r>
              <a:rPr lang="en-US" smtClean="0"/>
              <a:t>         void Swap (boolean *a, boolean *b)</a:t>
            </a:r>
          </a:p>
          <a:p>
            <a:pPr eaLnBrk="1" hangingPunct="1">
              <a:lnSpc>
                <a:spcPct val="90000"/>
              </a:lnSpc>
              <a:buFont typeface="Monotype Sorts" pitchFamily="2" charset="2"/>
              <a:buNone/>
              <a:tabLst>
                <a:tab pos="744538" algn="l"/>
                <a:tab pos="1025525" algn="l"/>
                <a:tab pos="1260475" algn="l"/>
              </a:tabLst>
            </a:pPr>
            <a:r>
              <a:rPr lang="en-US" smtClean="0"/>
              <a:t>          {</a:t>
            </a:r>
          </a:p>
          <a:p>
            <a:pPr eaLnBrk="1" hangingPunct="1">
              <a:lnSpc>
                <a:spcPct val="90000"/>
              </a:lnSpc>
              <a:buFont typeface="Monotype Sorts" pitchFamily="2" charset="2"/>
              <a:buNone/>
              <a:tabLst>
                <a:tab pos="744538" algn="l"/>
                <a:tab pos="1025525" algn="l"/>
                <a:tab pos="1260475" algn="l"/>
              </a:tabLst>
            </a:pPr>
            <a:r>
              <a:rPr lang="en-US" smtClean="0"/>
              <a:t>               boolean temp = *a;</a:t>
            </a:r>
          </a:p>
          <a:p>
            <a:pPr eaLnBrk="1" hangingPunct="1">
              <a:lnSpc>
                <a:spcPct val="90000"/>
              </a:lnSpc>
              <a:buFont typeface="Monotype Sorts" pitchFamily="2" charset="2"/>
              <a:buNone/>
              <a:tabLst>
                <a:tab pos="744538" algn="l"/>
                <a:tab pos="1025525" algn="l"/>
                <a:tab pos="1260475" algn="l"/>
              </a:tabLst>
            </a:pPr>
            <a:r>
              <a:rPr lang="en-US" smtClean="0"/>
              <a:t>               *a = *b;</a:t>
            </a:r>
          </a:p>
          <a:p>
            <a:pPr eaLnBrk="1" hangingPunct="1">
              <a:lnSpc>
                <a:spcPct val="90000"/>
              </a:lnSpc>
              <a:buFont typeface="Monotype Sorts" pitchFamily="2" charset="2"/>
              <a:buNone/>
              <a:tabLst>
                <a:tab pos="744538" algn="l"/>
                <a:tab pos="1025525" algn="l"/>
                <a:tab pos="1260475" algn="l"/>
              </a:tabLst>
            </a:pPr>
            <a:r>
              <a:rPr lang="en-US" smtClean="0"/>
              <a:t>               *b = temp:</a:t>
            </a:r>
          </a:p>
          <a:p>
            <a:pPr eaLnBrk="1" hangingPunct="1">
              <a:lnSpc>
                <a:spcPct val="90000"/>
              </a:lnSpc>
              <a:buFont typeface="Monotype Sorts" pitchFamily="2" charset="2"/>
              <a:buNone/>
              <a:tabLst>
                <a:tab pos="744538" algn="l"/>
                <a:tab pos="1025525" algn="l"/>
                <a:tab pos="1260475" algn="l"/>
              </a:tabLst>
            </a:pPr>
            <a:r>
              <a:rPr lang="en-US" smtClean="0"/>
              <a:t>          }</a:t>
            </a:r>
          </a:p>
          <a:p>
            <a:pPr eaLnBrk="1" hangingPunct="1">
              <a:lnSpc>
                <a:spcPct val="90000"/>
              </a:lnSpc>
              <a:buFont typeface="Monotype Sorts" pitchFamily="2" charset="2"/>
              <a:buNone/>
              <a:tabLst>
                <a:tab pos="744538" algn="l"/>
                <a:tab pos="1025525" algn="l"/>
                <a:tab pos="1260475" algn="l"/>
              </a:tabLst>
            </a:pPr>
            <a:endParaRPr lang="en-US" smtClean="0"/>
          </a:p>
        </p:txBody>
      </p:sp>
    </p:spTree>
    <p:extLst>
      <p:ext uri="{BB962C8B-B14F-4D97-AF65-F5344CB8AC3E}">
        <p14:creationId xmlns:p14="http://schemas.microsoft.com/office/powerpoint/2010/main" val="3759484804"/>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088572" y="3526971"/>
            <a:ext cx="2409371" cy="2032000"/>
          </a:xfrm>
          <a:prstGeom prst="rect">
            <a:avLst/>
          </a:prstGeom>
          <a:solidFill>
            <a:srgbClr val="CC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p:cNvSpPr/>
          <p:nvPr/>
        </p:nvSpPr>
        <p:spPr>
          <a:xfrm>
            <a:off x="1103086" y="1538514"/>
            <a:ext cx="2278743" cy="1407886"/>
          </a:xfrm>
          <a:prstGeom prst="rect">
            <a:avLst/>
          </a:prstGeom>
          <a:solidFill>
            <a:srgbClr val="CC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746" name="Title 1"/>
          <p:cNvSpPr>
            <a:spLocks noGrp="1"/>
          </p:cNvSpPr>
          <p:nvPr>
            <p:ph type="title"/>
          </p:nvPr>
        </p:nvSpPr>
        <p:spPr>
          <a:xfrm>
            <a:off x="696460" y="464457"/>
            <a:ext cx="7772400" cy="446088"/>
          </a:xfrm>
        </p:spPr>
        <p:txBody>
          <a:bodyPr/>
          <a:lstStyle/>
          <a:p>
            <a:r>
              <a:rPr lang="en-US" sz="2000" b="1" dirty="0" smtClean="0"/>
              <a:t>Bounded –waiting mutual exclusion with </a:t>
            </a:r>
            <a:r>
              <a:rPr lang="en-US" sz="2000" b="1" dirty="0" err="1" smtClean="0"/>
              <a:t>TestAndSet</a:t>
            </a:r>
            <a:endParaRPr lang="en-US" sz="2000" b="1" dirty="0" smtClean="0"/>
          </a:p>
        </p:txBody>
      </p:sp>
      <p:sp>
        <p:nvSpPr>
          <p:cNvPr id="31747" name="Content Placeholder 2"/>
          <p:cNvSpPr>
            <a:spLocks noGrp="1"/>
          </p:cNvSpPr>
          <p:nvPr>
            <p:ph sz="quarter" idx="1"/>
          </p:nvPr>
        </p:nvSpPr>
        <p:spPr>
          <a:xfrm>
            <a:off x="855663" y="1262742"/>
            <a:ext cx="7475537" cy="5239657"/>
          </a:xfrm>
        </p:spPr>
        <p:txBody>
          <a:bodyPr>
            <a:normAutofit fontScale="85000" lnSpcReduction="20000"/>
          </a:bodyPr>
          <a:lstStyle/>
          <a:p>
            <a:pPr>
              <a:buFont typeface="Wingdings 2" pitchFamily="18" charset="2"/>
              <a:buNone/>
            </a:pPr>
            <a:r>
              <a:rPr lang="en-US" sz="2000" dirty="0" smtClean="0"/>
              <a:t>do {</a:t>
            </a:r>
          </a:p>
          <a:p>
            <a:pPr>
              <a:buFont typeface="Wingdings 2" pitchFamily="18" charset="2"/>
              <a:buNone/>
            </a:pPr>
            <a:r>
              <a:rPr lang="en-US" sz="2000" dirty="0" smtClean="0"/>
              <a:t>	</a:t>
            </a:r>
            <a:r>
              <a:rPr lang="en-US" sz="2000" dirty="0" smtClean="0">
                <a:solidFill>
                  <a:srgbClr val="FF0000"/>
                </a:solidFill>
              </a:rPr>
              <a:t>waiting[</a:t>
            </a:r>
            <a:r>
              <a:rPr lang="en-US" sz="2000" dirty="0" err="1" smtClean="0">
                <a:solidFill>
                  <a:srgbClr val="FF0000"/>
                </a:solidFill>
              </a:rPr>
              <a:t>i</a:t>
            </a:r>
            <a:r>
              <a:rPr lang="en-US" sz="2000" dirty="0" smtClean="0">
                <a:solidFill>
                  <a:srgbClr val="FF0000"/>
                </a:solidFill>
              </a:rPr>
              <a:t>]=true;</a:t>
            </a:r>
          </a:p>
          <a:p>
            <a:pPr>
              <a:buFont typeface="Wingdings 2" pitchFamily="18" charset="2"/>
              <a:buNone/>
            </a:pPr>
            <a:r>
              <a:rPr lang="en-US" sz="2000" dirty="0" smtClean="0">
                <a:solidFill>
                  <a:srgbClr val="FF0000"/>
                </a:solidFill>
              </a:rPr>
              <a:t>	key = true</a:t>
            </a:r>
          </a:p>
          <a:p>
            <a:pPr>
              <a:buFont typeface="Wingdings 2" pitchFamily="18" charset="2"/>
              <a:buNone/>
            </a:pPr>
            <a:r>
              <a:rPr lang="en-US" sz="2000" dirty="0" smtClean="0">
                <a:solidFill>
                  <a:srgbClr val="FF0000"/>
                </a:solidFill>
              </a:rPr>
              <a:t>	while (waiting[</a:t>
            </a:r>
            <a:r>
              <a:rPr lang="en-US" sz="2000" dirty="0" err="1" smtClean="0">
                <a:solidFill>
                  <a:srgbClr val="FF0000"/>
                </a:solidFill>
              </a:rPr>
              <a:t>i</a:t>
            </a:r>
            <a:r>
              <a:rPr lang="en-US" sz="2000" dirty="0" smtClean="0">
                <a:solidFill>
                  <a:srgbClr val="FF0000"/>
                </a:solidFill>
              </a:rPr>
              <a:t>])&amp;&amp;key)</a:t>
            </a:r>
          </a:p>
          <a:p>
            <a:pPr>
              <a:buFont typeface="Wingdings 2" pitchFamily="18" charset="2"/>
              <a:buNone/>
            </a:pPr>
            <a:r>
              <a:rPr lang="en-US" sz="2000" dirty="0" smtClean="0">
                <a:solidFill>
                  <a:srgbClr val="FF0000"/>
                </a:solidFill>
              </a:rPr>
              <a:t>	key= </a:t>
            </a:r>
            <a:r>
              <a:rPr lang="en-US" sz="2000" dirty="0" err="1" smtClean="0">
                <a:solidFill>
                  <a:srgbClr val="FF0000"/>
                </a:solidFill>
              </a:rPr>
              <a:t>TestAnd</a:t>
            </a:r>
            <a:r>
              <a:rPr lang="en-US" sz="2000" dirty="0" smtClean="0">
                <a:solidFill>
                  <a:srgbClr val="FF0000"/>
                </a:solidFill>
              </a:rPr>
              <a:t> Set(lock);</a:t>
            </a:r>
          </a:p>
          <a:p>
            <a:pPr>
              <a:buFont typeface="Wingdings 2" pitchFamily="18" charset="2"/>
              <a:buNone/>
            </a:pPr>
            <a:r>
              <a:rPr lang="en-US" sz="2000" dirty="0" smtClean="0">
                <a:solidFill>
                  <a:srgbClr val="FF0000"/>
                </a:solidFill>
              </a:rPr>
              <a:t>	waiting[</a:t>
            </a:r>
            <a:r>
              <a:rPr lang="en-US" sz="2000" dirty="0" err="1" smtClean="0">
                <a:solidFill>
                  <a:srgbClr val="FF0000"/>
                </a:solidFill>
              </a:rPr>
              <a:t>i</a:t>
            </a:r>
            <a:r>
              <a:rPr lang="en-US" sz="2000" dirty="0" smtClean="0">
                <a:solidFill>
                  <a:srgbClr val="FF0000"/>
                </a:solidFill>
              </a:rPr>
              <a:t>]=false;</a:t>
            </a:r>
          </a:p>
          <a:p>
            <a:pPr>
              <a:buFont typeface="Wingdings 2" pitchFamily="18" charset="2"/>
              <a:buNone/>
            </a:pPr>
            <a:r>
              <a:rPr lang="en-US" sz="2000" dirty="0" smtClean="0"/>
              <a:t>	}</a:t>
            </a:r>
          </a:p>
          <a:p>
            <a:pPr>
              <a:buFont typeface="Wingdings 2" pitchFamily="18" charset="2"/>
              <a:buNone/>
            </a:pPr>
            <a:r>
              <a:rPr lang="en-US" sz="2000" dirty="0" smtClean="0">
                <a:solidFill>
                  <a:srgbClr val="0033CC"/>
                </a:solidFill>
              </a:rPr>
              <a:t>	Critical Section</a:t>
            </a:r>
          </a:p>
          <a:p>
            <a:pPr>
              <a:buFont typeface="Wingdings 2" pitchFamily="18" charset="2"/>
              <a:buNone/>
            </a:pPr>
            <a:r>
              <a:rPr lang="en-US" sz="2000" dirty="0" smtClean="0">
                <a:solidFill>
                  <a:srgbClr val="FF0000"/>
                </a:solidFill>
              </a:rPr>
              <a:t>	J=(i+1)%n;</a:t>
            </a:r>
          </a:p>
          <a:p>
            <a:pPr>
              <a:buFont typeface="Wingdings 2" pitchFamily="18" charset="2"/>
              <a:buNone/>
            </a:pPr>
            <a:r>
              <a:rPr lang="en-US" sz="2000" dirty="0" smtClean="0">
                <a:solidFill>
                  <a:srgbClr val="FF0000"/>
                </a:solidFill>
              </a:rPr>
              <a:t>	While((j!=</a:t>
            </a:r>
            <a:r>
              <a:rPr lang="en-US" sz="2000" dirty="0" err="1" smtClean="0">
                <a:solidFill>
                  <a:srgbClr val="FF0000"/>
                </a:solidFill>
              </a:rPr>
              <a:t>i</a:t>
            </a:r>
            <a:r>
              <a:rPr lang="en-US" sz="2000" dirty="0" smtClean="0">
                <a:solidFill>
                  <a:srgbClr val="FF0000"/>
                </a:solidFill>
              </a:rPr>
              <a:t>)&amp;&amp;!waiting[j])</a:t>
            </a:r>
          </a:p>
          <a:p>
            <a:pPr>
              <a:buFont typeface="Wingdings 2" pitchFamily="18" charset="2"/>
              <a:buNone/>
            </a:pPr>
            <a:r>
              <a:rPr lang="en-US" sz="2000" dirty="0" smtClean="0">
                <a:solidFill>
                  <a:srgbClr val="FF0000"/>
                </a:solidFill>
              </a:rPr>
              <a:t>	J=(j+1)%n;</a:t>
            </a:r>
          </a:p>
          <a:p>
            <a:pPr>
              <a:buFont typeface="Wingdings 2" pitchFamily="18" charset="2"/>
              <a:buNone/>
            </a:pPr>
            <a:r>
              <a:rPr lang="en-US" sz="2000" dirty="0" smtClean="0">
                <a:solidFill>
                  <a:srgbClr val="FF0000"/>
                </a:solidFill>
              </a:rPr>
              <a:t>	If(j==</a:t>
            </a:r>
            <a:r>
              <a:rPr lang="en-US" sz="2000" dirty="0" err="1" smtClean="0">
                <a:solidFill>
                  <a:srgbClr val="FF0000"/>
                </a:solidFill>
              </a:rPr>
              <a:t>i</a:t>
            </a:r>
            <a:r>
              <a:rPr lang="en-US" sz="2000" dirty="0" smtClean="0">
                <a:solidFill>
                  <a:srgbClr val="FF0000"/>
                </a:solidFill>
              </a:rPr>
              <a:t>)</a:t>
            </a:r>
          </a:p>
          <a:p>
            <a:pPr>
              <a:buFont typeface="Wingdings 2" pitchFamily="18" charset="2"/>
              <a:buNone/>
            </a:pPr>
            <a:r>
              <a:rPr lang="en-US" sz="2000" dirty="0" smtClean="0">
                <a:solidFill>
                  <a:srgbClr val="FF0000"/>
                </a:solidFill>
              </a:rPr>
              <a:t>	Lock=false;</a:t>
            </a:r>
          </a:p>
          <a:p>
            <a:pPr>
              <a:buFont typeface="Wingdings 2" pitchFamily="18" charset="2"/>
              <a:buNone/>
            </a:pPr>
            <a:r>
              <a:rPr lang="en-US" sz="2000" dirty="0" smtClean="0">
                <a:solidFill>
                  <a:srgbClr val="FF0000"/>
                </a:solidFill>
              </a:rPr>
              <a:t>	Else</a:t>
            </a:r>
          </a:p>
          <a:p>
            <a:pPr>
              <a:buFont typeface="Wingdings 2" pitchFamily="18" charset="2"/>
              <a:buNone/>
            </a:pPr>
            <a:r>
              <a:rPr lang="en-US" sz="2000" dirty="0" smtClean="0">
                <a:solidFill>
                  <a:srgbClr val="FF0000"/>
                </a:solidFill>
              </a:rPr>
              <a:t>	Waiting[j]=false;</a:t>
            </a:r>
          </a:p>
          <a:p>
            <a:pPr>
              <a:buFont typeface="Wingdings 2" pitchFamily="18" charset="2"/>
              <a:buNone/>
            </a:pPr>
            <a:r>
              <a:rPr lang="en-US" sz="2000" dirty="0" smtClean="0"/>
              <a:t>Remainder section</a:t>
            </a:r>
          </a:p>
          <a:p>
            <a:pPr>
              <a:buFont typeface="Wingdings 2" pitchFamily="18" charset="2"/>
              <a:buNone/>
            </a:pPr>
            <a:r>
              <a:rPr lang="en-US" sz="2000" dirty="0" smtClean="0"/>
              <a:t>}(1)</a:t>
            </a:r>
          </a:p>
          <a:p>
            <a:pPr>
              <a:buFont typeface="Wingdings 2" pitchFamily="18" charset="2"/>
              <a:buNone/>
            </a:pPr>
            <a:endParaRPr lang="en-US" sz="2000" dirty="0" smtClean="0"/>
          </a:p>
          <a:p>
            <a:pPr>
              <a:buFont typeface="Wingdings 2" pitchFamily="18" charset="2"/>
              <a:buNone/>
            </a:pPr>
            <a:endParaRPr lang="en-US" sz="2000" dirty="0" smtClean="0"/>
          </a:p>
        </p:txBody>
      </p:sp>
    </p:spTree>
    <p:extLst>
      <p:ext uri="{BB962C8B-B14F-4D97-AF65-F5344CB8AC3E}">
        <p14:creationId xmlns:p14="http://schemas.microsoft.com/office/powerpoint/2010/main" val="212758191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4025</TotalTime>
  <Words>2679</Words>
  <Application>Microsoft Office PowerPoint</Application>
  <PresentationFormat>On-screen Show (4:3)</PresentationFormat>
  <Paragraphs>614</Paragraphs>
  <Slides>98</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98</vt:i4>
      </vt:variant>
    </vt:vector>
  </HeadingPairs>
  <TitlesOfParts>
    <vt:vector size="109" baseType="lpstr">
      <vt:lpstr>Bookman Old Style</vt:lpstr>
      <vt:lpstr>Bradley Hand ITC</vt:lpstr>
      <vt:lpstr>Gill Sans MT</vt:lpstr>
      <vt:lpstr>Helvetica</vt:lpstr>
      <vt:lpstr>Monotype Sorts</vt:lpstr>
      <vt:lpstr>Symbol</vt:lpstr>
      <vt:lpstr>Times New Roman</vt:lpstr>
      <vt:lpstr>Wingdings</vt:lpstr>
      <vt:lpstr>Wingdings 2</vt:lpstr>
      <vt:lpstr>Wingdings 3</vt:lpstr>
      <vt:lpstr>Origin</vt:lpstr>
      <vt:lpstr>Processes</vt:lpstr>
      <vt:lpstr>Differentiate</vt:lpstr>
      <vt:lpstr>What is a Process?</vt:lpstr>
      <vt:lpstr>Process Vs Program</vt:lpstr>
      <vt:lpstr>What are Threads?</vt:lpstr>
      <vt:lpstr>Thread Vs Process</vt:lpstr>
      <vt:lpstr>PowerPoint Presentation</vt:lpstr>
      <vt:lpstr>PowerPoint Presentation</vt:lpstr>
      <vt:lpstr>PowerPoint Presentation</vt:lpstr>
      <vt:lpstr>PowerPoint Presentation</vt:lpstr>
      <vt:lpstr>Process Concept</vt:lpstr>
      <vt:lpstr>Process State</vt:lpstr>
      <vt:lpstr>Diagram of Process State</vt:lpstr>
      <vt:lpstr>Process Control Block (PCB)</vt:lpstr>
      <vt:lpstr>Process Control Block (PCB)</vt:lpstr>
      <vt:lpstr>CPU Switch From Process to Process</vt:lpstr>
      <vt:lpstr>Process Sceduling</vt:lpstr>
      <vt:lpstr>Ready Queue And Various I/O Device Queues</vt:lpstr>
      <vt:lpstr>Representation of Process Scheduling</vt:lpstr>
      <vt:lpstr> </vt:lpstr>
      <vt:lpstr>Addition of Medium Term Scheduling</vt:lpstr>
      <vt:lpstr>PowerPoint Presentation</vt:lpstr>
      <vt:lpstr>PowerPoint Presentation</vt:lpstr>
      <vt:lpstr>Operations on Processes</vt:lpstr>
      <vt:lpstr>PowerPoint Presentation</vt:lpstr>
      <vt:lpstr>Process Creation</vt:lpstr>
      <vt:lpstr>Process Termination</vt:lpstr>
      <vt:lpstr>Operating System Services </vt:lpstr>
      <vt:lpstr>CPU Scheduling</vt:lpstr>
      <vt:lpstr>Basic Concepts</vt:lpstr>
      <vt:lpstr>Alternating Sequence of CPU And I/O Bursts</vt:lpstr>
      <vt:lpstr>Histogram of CPU-burst Times</vt:lpstr>
      <vt:lpstr>CPU Scheduler</vt:lpstr>
      <vt:lpstr>Dispatcher</vt:lpstr>
      <vt:lpstr>Scheduling Criteria</vt:lpstr>
      <vt:lpstr>Optimization Criteria</vt:lpstr>
      <vt:lpstr>Scheduling Algorithms</vt:lpstr>
      <vt:lpstr>First Come First Serve (FCFS)</vt:lpstr>
      <vt:lpstr>First-Come, First-Served (FCFS) Scheduling</vt:lpstr>
      <vt:lpstr>FCFS Scheduling (Cont.)</vt:lpstr>
      <vt:lpstr>Shortest-Job-First (SJR) Scheduling</vt:lpstr>
      <vt:lpstr>Example of Non-Preemptive SJF</vt:lpstr>
      <vt:lpstr>Example of Preemptive SJF</vt:lpstr>
      <vt:lpstr>Priority Scheduling</vt:lpstr>
      <vt:lpstr>Priority Scheduling- Preemptive </vt:lpstr>
      <vt:lpstr>Priority Scheduling- Non Preemptive </vt:lpstr>
      <vt:lpstr>Round Robin (RR)</vt:lpstr>
      <vt:lpstr>Example of RR with Time Quantum = 20</vt:lpstr>
      <vt:lpstr>PowerPoint Presentation</vt:lpstr>
      <vt:lpstr>Time Quantum and Context Switch Time</vt:lpstr>
      <vt:lpstr>Multilevel Queue</vt:lpstr>
      <vt:lpstr>Multilevel Queue Scheduling</vt:lpstr>
      <vt:lpstr>Multilevel Feedback Queue</vt:lpstr>
      <vt:lpstr>Example of Multilevel Feedback Queue</vt:lpstr>
      <vt:lpstr>Multilevel Feedback Queues</vt:lpstr>
      <vt:lpstr>Operating System</vt:lpstr>
      <vt:lpstr>PowerPoint Presentation</vt:lpstr>
      <vt:lpstr>Processes</vt:lpstr>
      <vt:lpstr>PowerPoint Presentation</vt:lpstr>
      <vt:lpstr>Interprocess Communication (IPC)</vt:lpstr>
      <vt:lpstr>Direct Communication</vt:lpstr>
      <vt:lpstr>PowerPoint Presentation</vt:lpstr>
      <vt:lpstr>Indirect Communication</vt:lpstr>
      <vt:lpstr>Indirect Communication</vt:lpstr>
      <vt:lpstr>Indirect Communication</vt:lpstr>
      <vt:lpstr>PowerPoint Presentation</vt:lpstr>
      <vt:lpstr>Synchronization</vt:lpstr>
      <vt:lpstr>Buffering</vt:lpstr>
      <vt:lpstr>Client-Server Communication</vt:lpstr>
      <vt:lpstr>Sockets</vt:lpstr>
      <vt:lpstr>Socket Communication</vt:lpstr>
      <vt:lpstr>Remote Procedure Calls</vt:lpstr>
      <vt:lpstr>Remote Method Invocation</vt:lpstr>
      <vt:lpstr>Producer-Consumer Problem</vt:lpstr>
      <vt:lpstr>PowerPoint Presentation</vt:lpstr>
      <vt:lpstr>Bounded-Buffer – Shared-Memory Solution</vt:lpstr>
      <vt:lpstr>Bounded-Buffer – Producer Process </vt:lpstr>
      <vt:lpstr>Bounded-Buffer – Consumer Process</vt:lpstr>
      <vt:lpstr>PowerPoint Presentation</vt:lpstr>
      <vt:lpstr>Critical section</vt:lpstr>
      <vt:lpstr>Solution to Critical-Section Problem</vt:lpstr>
      <vt:lpstr>Two Process Solution-Algoritm-1</vt:lpstr>
      <vt:lpstr>Algorithm-2</vt:lpstr>
      <vt:lpstr>Algorithm-3-Peterson’s Solution</vt:lpstr>
      <vt:lpstr>Algorithm for Process Pi</vt:lpstr>
      <vt:lpstr>Multiple Process Solution</vt:lpstr>
      <vt:lpstr>PowerPoint Presentation</vt:lpstr>
      <vt:lpstr>Synchronization Hardware</vt:lpstr>
      <vt:lpstr>Synchronization Hardware</vt:lpstr>
      <vt:lpstr>Lock variable</vt:lpstr>
      <vt:lpstr>PowerPoint Presentation</vt:lpstr>
      <vt:lpstr>PowerPoint Presentation</vt:lpstr>
      <vt:lpstr>Solution using TestAndSet</vt:lpstr>
      <vt:lpstr>TestAndndSet Instruction </vt:lpstr>
      <vt:lpstr>PowerPoint Presentation</vt:lpstr>
      <vt:lpstr>Solution using Swap</vt:lpstr>
      <vt:lpstr>Swap  Instruction</vt:lpstr>
      <vt:lpstr>Bounded –waiting mutual exclusion with TestAndSet</vt:lpstr>
    </vt:vector>
  </TitlesOfParts>
  <Company>Lucent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4:  Processes</dc:title>
  <dc:creator>Marilyn Turnamian</dc:creator>
  <cp:lastModifiedBy>admin</cp:lastModifiedBy>
  <cp:revision>147</cp:revision>
  <cp:lastPrinted>2001-06-14T14:14:54Z</cp:lastPrinted>
  <dcterms:created xsi:type="dcterms:W3CDTF">1999-07-07T12:46:17Z</dcterms:created>
  <dcterms:modified xsi:type="dcterms:W3CDTF">2021-11-18T11:58:03Z</dcterms:modified>
</cp:coreProperties>
</file>