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41" r:id="rId1"/>
  </p:sldMasterIdLst>
  <p:notesMasterIdLst>
    <p:notesMasterId r:id="rId71"/>
  </p:notesMasterIdLst>
  <p:handoutMasterIdLst>
    <p:handoutMasterId r:id="rId72"/>
  </p:handoutMasterIdLst>
  <p:sldIdLst>
    <p:sldId id="421" r:id="rId2"/>
    <p:sldId id="499" r:id="rId3"/>
    <p:sldId id="500" r:id="rId4"/>
    <p:sldId id="501" r:id="rId5"/>
    <p:sldId id="502" r:id="rId6"/>
    <p:sldId id="503" r:id="rId7"/>
    <p:sldId id="504" r:id="rId8"/>
    <p:sldId id="505" r:id="rId9"/>
    <p:sldId id="506" r:id="rId10"/>
    <p:sldId id="507" r:id="rId11"/>
    <p:sldId id="508" r:id="rId12"/>
    <p:sldId id="509" r:id="rId13"/>
    <p:sldId id="510" r:id="rId14"/>
    <p:sldId id="511" r:id="rId15"/>
    <p:sldId id="512" r:id="rId16"/>
    <p:sldId id="513" r:id="rId17"/>
    <p:sldId id="514" r:id="rId18"/>
    <p:sldId id="515" r:id="rId19"/>
    <p:sldId id="257" r:id="rId20"/>
    <p:sldId id="393" r:id="rId21"/>
    <p:sldId id="394" r:id="rId22"/>
    <p:sldId id="490" r:id="rId23"/>
    <p:sldId id="392" r:id="rId24"/>
    <p:sldId id="489" r:id="rId25"/>
    <p:sldId id="491" r:id="rId26"/>
    <p:sldId id="261" r:id="rId27"/>
    <p:sldId id="481" r:id="rId28"/>
    <p:sldId id="482" r:id="rId29"/>
    <p:sldId id="436" r:id="rId30"/>
    <p:sldId id="382" r:id="rId31"/>
    <p:sldId id="483" r:id="rId32"/>
    <p:sldId id="484" r:id="rId33"/>
    <p:sldId id="280" r:id="rId34"/>
    <p:sldId id="492" r:id="rId35"/>
    <p:sldId id="440" r:id="rId36"/>
    <p:sldId id="442" r:id="rId37"/>
    <p:sldId id="441" r:id="rId38"/>
    <p:sldId id="444" r:id="rId39"/>
    <p:sldId id="485" r:id="rId40"/>
    <p:sldId id="282" r:id="rId41"/>
    <p:sldId id="486" r:id="rId42"/>
    <p:sldId id="487" r:id="rId43"/>
    <p:sldId id="451" r:id="rId44"/>
    <p:sldId id="494" r:id="rId45"/>
    <p:sldId id="452" r:id="rId46"/>
    <p:sldId id="450" r:id="rId47"/>
    <p:sldId id="286" r:id="rId48"/>
    <p:sldId id="488" r:id="rId49"/>
    <p:sldId id="287" r:id="rId50"/>
    <p:sldId id="292" r:id="rId51"/>
    <p:sldId id="293" r:id="rId52"/>
    <p:sldId id="453" r:id="rId53"/>
    <p:sldId id="333" r:id="rId54"/>
    <p:sldId id="454" r:id="rId55"/>
    <p:sldId id="339" r:id="rId56"/>
    <p:sldId id="455" r:id="rId57"/>
    <p:sldId id="298" r:id="rId58"/>
    <p:sldId id="495" r:id="rId59"/>
    <p:sldId id="299" r:id="rId60"/>
    <p:sldId id="496" r:id="rId61"/>
    <p:sldId id="497" r:id="rId62"/>
    <p:sldId id="456" r:id="rId63"/>
    <p:sldId id="342" r:id="rId64"/>
    <p:sldId id="479" r:id="rId65"/>
    <p:sldId id="366" r:id="rId66"/>
    <p:sldId id="480" r:id="rId67"/>
    <p:sldId id="368" r:id="rId68"/>
    <p:sldId id="369" r:id="rId69"/>
    <p:sldId id="498" r:id="rId70"/>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Helvetica" pitchFamily="34" charset="0"/>
        <a:ea typeface="+mn-ea"/>
        <a:cs typeface="+mn-cs"/>
      </a:defRPr>
    </a:lvl1pPr>
    <a:lvl2pPr marL="457200" algn="l" rtl="0" eaLnBrk="0" fontAlgn="base" hangingPunct="0">
      <a:spcBef>
        <a:spcPct val="0"/>
      </a:spcBef>
      <a:spcAft>
        <a:spcPct val="0"/>
      </a:spcAft>
      <a:defRPr kern="1200">
        <a:solidFill>
          <a:schemeClr val="tx1"/>
        </a:solidFill>
        <a:latin typeface="Helvetica" pitchFamily="34" charset="0"/>
        <a:ea typeface="+mn-ea"/>
        <a:cs typeface="+mn-cs"/>
      </a:defRPr>
    </a:lvl2pPr>
    <a:lvl3pPr marL="914400" algn="l" rtl="0" eaLnBrk="0" fontAlgn="base" hangingPunct="0">
      <a:spcBef>
        <a:spcPct val="0"/>
      </a:spcBef>
      <a:spcAft>
        <a:spcPct val="0"/>
      </a:spcAft>
      <a:defRPr kern="1200">
        <a:solidFill>
          <a:schemeClr val="tx1"/>
        </a:solidFill>
        <a:latin typeface="Helvetica" pitchFamily="34" charset="0"/>
        <a:ea typeface="+mn-ea"/>
        <a:cs typeface="+mn-cs"/>
      </a:defRPr>
    </a:lvl3pPr>
    <a:lvl4pPr marL="1371600" algn="l" rtl="0" eaLnBrk="0" fontAlgn="base" hangingPunct="0">
      <a:spcBef>
        <a:spcPct val="0"/>
      </a:spcBef>
      <a:spcAft>
        <a:spcPct val="0"/>
      </a:spcAft>
      <a:defRPr kern="1200">
        <a:solidFill>
          <a:schemeClr val="tx1"/>
        </a:solidFill>
        <a:latin typeface="Helvetica" pitchFamily="34" charset="0"/>
        <a:ea typeface="+mn-ea"/>
        <a:cs typeface="+mn-cs"/>
      </a:defRPr>
    </a:lvl4pPr>
    <a:lvl5pPr marL="1828800" algn="l" rtl="0" eaLnBrk="0" fontAlgn="base" hangingPunct="0">
      <a:spcBef>
        <a:spcPct val="0"/>
      </a:spcBef>
      <a:spcAft>
        <a:spcPct val="0"/>
      </a:spcAft>
      <a:defRPr kern="1200">
        <a:solidFill>
          <a:schemeClr val="tx1"/>
        </a:solidFill>
        <a:latin typeface="Helvetica" pitchFamily="34" charset="0"/>
        <a:ea typeface="+mn-ea"/>
        <a:cs typeface="+mn-cs"/>
      </a:defRPr>
    </a:lvl5pPr>
    <a:lvl6pPr marL="2286000" algn="l" defTabSz="914400" rtl="0" eaLnBrk="1" latinLnBrk="0" hangingPunct="1">
      <a:defRPr kern="1200">
        <a:solidFill>
          <a:schemeClr val="tx1"/>
        </a:solidFill>
        <a:latin typeface="Helvetica" pitchFamily="34" charset="0"/>
        <a:ea typeface="+mn-ea"/>
        <a:cs typeface="+mn-cs"/>
      </a:defRPr>
    </a:lvl6pPr>
    <a:lvl7pPr marL="2743200" algn="l" defTabSz="914400" rtl="0" eaLnBrk="1" latinLnBrk="0" hangingPunct="1">
      <a:defRPr kern="1200">
        <a:solidFill>
          <a:schemeClr val="tx1"/>
        </a:solidFill>
        <a:latin typeface="Helvetica" pitchFamily="34" charset="0"/>
        <a:ea typeface="+mn-ea"/>
        <a:cs typeface="+mn-cs"/>
      </a:defRPr>
    </a:lvl7pPr>
    <a:lvl8pPr marL="3200400" algn="l" defTabSz="914400" rtl="0" eaLnBrk="1" latinLnBrk="0" hangingPunct="1">
      <a:defRPr kern="1200">
        <a:solidFill>
          <a:schemeClr val="tx1"/>
        </a:solidFill>
        <a:latin typeface="Helvetica" pitchFamily="34" charset="0"/>
        <a:ea typeface="+mn-ea"/>
        <a:cs typeface="+mn-cs"/>
      </a:defRPr>
    </a:lvl8pPr>
    <a:lvl9pPr marL="3657600" algn="l" defTabSz="914400" rtl="0" eaLnBrk="1" latinLnBrk="0" hangingPunct="1">
      <a:defRPr kern="1200">
        <a:solidFill>
          <a:schemeClr val="tx1"/>
        </a:solidFill>
        <a:latin typeface="Helvetica" pitchFamily="34" charset="0"/>
        <a:ea typeface="+mn-ea"/>
        <a:cs typeface="+mn-cs"/>
      </a:defRPr>
    </a:lvl9pPr>
  </p:defaultTextStyle>
  <p:extLst>
    <p:ext uri="{EFAFB233-063F-42B5-8137-9DF3F51BA10A}">
      <p15:sldGuideLst xmlns:p15="http://schemas.microsoft.com/office/powerpoint/2012/main">
        <p15:guide id="1" orient="horz" pos="806">
          <p15:clr>
            <a:srgbClr val="A4A3A4"/>
          </p15:clr>
        </p15:guide>
        <p15:guide id="2" pos="52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99"/>
    <a:srgbClr val="0033CC"/>
    <a:srgbClr val="FF0000"/>
    <a:srgbClr val="CC66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22" autoAdjust="0"/>
    <p:restoredTop sz="94660" autoAdjust="0"/>
  </p:normalViewPr>
  <p:slideViewPr>
    <p:cSldViewPr snapToGrid="0">
      <p:cViewPr varScale="1">
        <p:scale>
          <a:sx n="69" d="100"/>
          <a:sy n="69" d="100"/>
        </p:scale>
        <p:origin x="1422" y="72"/>
      </p:cViewPr>
      <p:guideLst>
        <p:guide orient="horz" pos="806"/>
        <p:guide pos="52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149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51" tIns="48326" rIns="96651" bIns="48326" numCol="1" anchor="t" anchorCtr="0" compatLnSpc="1">
            <a:prstTxWarp prst="textNoShape">
              <a:avLst/>
            </a:prstTxWarp>
          </a:bodyPr>
          <a:lstStyle>
            <a:lvl1pPr defTabSz="966788">
              <a:defRPr sz="1400"/>
            </a:lvl1pPr>
          </a:lstStyle>
          <a:p>
            <a:pPr>
              <a:defRPr/>
            </a:pPr>
            <a:endParaRPr lang="en-US"/>
          </a:p>
        </p:txBody>
      </p:sp>
      <p:sp>
        <p:nvSpPr>
          <p:cNvPr id="191491"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51" tIns="48326" rIns="96651" bIns="48326" numCol="1" anchor="t" anchorCtr="0" compatLnSpc="1">
            <a:prstTxWarp prst="textNoShape">
              <a:avLst/>
            </a:prstTxWarp>
          </a:bodyPr>
          <a:lstStyle>
            <a:lvl1pPr algn="r" defTabSz="966788">
              <a:defRPr sz="1400"/>
            </a:lvl1pPr>
          </a:lstStyle>
          <a:p>
            <a:pPr>
              <a:defRPr/>
            </a:pPr>
            <a:endParaRPr lang="en-US"/>
          </a:p>
        </p:txBody>
      </p:sp>
      <p:sp>
        <p:nvSpPr>
          <p:cNvPr id="191492"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51" tIns="48326" rIns="96651" bIns="48326" numCol="1" anchor="b" anchorCtr="0" compatLnSpc="1">
            <a:prstTxWarp prst="textNoShape">
              <a:avLst/>
            </a:prstTxWarp>
          </a:bodyPr>
          <a:lstStyle>
            <a:lvl1pPr defTabSz="966788">
              <a:defRPr sz="1400"/>
            </a:lvl1pPr>
          </a:lstStyle>
          <a:p>
            <a:pPr>
              <a:defRPr/>
            </a:pPr>
            <a:endParaRPr lang="en-US"/>
          </a:p>
        </p:txBody>
      </p:sp>
      <p:sp>
        <p:nvSpPr>
          <p:cNvPr id="191493"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51" tIns="48326" rIns="96651" bIns="48326" numCol="1" anchor="b" anchorCtr="0" compatLnSpc="1">
            <a:prstTxWarp prst="textNoShape">
              <a:avLst/>
            </a:prstTxWarp>
          </a:bodyPr>
          <a:lstStyle>
            <a:lvl1pPr algn="r" defTabSz="966788">
              <a:defRPr sz="1400"/>
            </a:lvl1pPr>
          </a:lstStyle>
          <a:p>
            <a:pPr>
              <a:defRPr/>
            </a:pPr>
            <a:fld id="{58ACB41F-DF28-4481-A578-197152E8810D}"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none" lIns="96651" tIns="48326" rIns="96651" bIns="48326" numCol="1" anchor="ctr" anchorCtr="0" compatLnSpc="1">
            <a:prstTxWarp prst="textNoShape">
              <a:avLst/>
            </a:prstTxWarp>
          </a:bodyPr>
          <a:lstStyle>
            <a:lvl1pPr defTabSz="966788">
              <a:defRPr sz="1400">
                <a:latin typeface="Times New Roman" charset="0"/>
              </a:defRPr>
            </a:lvl1pPr>
          </a:lstStyle>
          <a:p>
            <a:pPr>
              <a:defRPr/>
            </a:pPr>
            <a:endParaRPr lang="en-US"/>
          </a:p>
        </p:txBody>
      </p:sp>
      <p:sp>
        <p:nvSpPr>
          <p:cNvPr id="6147"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none" lIns="96651" tIns="48326" rIns="96651" bIns="48326" numCol="1" anchor="ctr" anchorCtr="0" compatLnSpc="1">
            <a:prstTxWarp prst="textNoShape">
              <a:avLst/>
            </a:prstTxWarp>
          </a:bodyPr>
          <a:lstStyle>
            <a:lvl1pPr algn="r" defTabSz="966788">
              <a:defRPr sz="1400">
                <a:latin typeface="Times New Roman" charset="0"/>
              </a:defRPr>
            </a:lvl1pPr>
          </a:lstStyle>
          <a:p>
            <a:pPr>
              <a:defRPr/>
            </a:pPr>
            <a:endParaRPr lang="en-US"/>
          </a:p>
        </p:txBody>
      </p:sp>
      <p:sp>
        <p:nvSpPr>
          <p:cNvPr id="63492"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76313" y="4560888"/>
            <a:ext cx="5362575" cy="4319587"/>
          </a:xfrm>
          <a:prstGeom prst="rect">
            <a:avLst/>
          </a:prstGeom>
          <a:noFill/>
          <a:ln w="9525">
            <a:noFill/>
            <a:miter lim="800000"/>
            <a:headEnd/>
            <a:tailEnd/>
          </a:ln>
          <a:effectLst/>
        </p:spPr>
        <p:txBody>
          <a:bodyPr vert="horz" wrap="none" lIns="96651" tIns="48326" rIns="96651" bIns="48326" numCol="1" anchor="ctr"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none" lIns="96651" tIns="48326" rIns="96651" bIns="48326" numCol="1" anchor="b" anchorCtr="0" compatLnSpc="1">
            <a:prstTxWarp prst="textNoShape">
              <a:avLst/>
            </a:prstTxWarp>
          </a:bodyPr>
          <a:lstStyle>
            <a:lvl1pPr defTabSz="966788">
              <a:defRPr sz="1400">
                <a:latin typeface="Times New Roman" charset="0"/>
              </a:defRPr>
            </a:lvl1pPr>
          </a:lstStyle>
          <a:p>
            <a:pPr>
              <a:defRPr/>
            </a:pPr>
            <a:endParaRPr lang="en-US"/>
          </a:p>
        </p:txBody>
      </p:sp>
      <p:sp>
        <p:nvSpPr>
          <p:cNvPr id="6151"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none" lIns="96651" tIns="48326" rIns="96651" bIns="48326" numCol="1" anchor="b" anchorCtr="0" compatLnSpc="1">
            <a:prstTxWarp prst="textNoShape">
              <a:avLst/>
            </a:prstTxWarp>
          </a:bodyPr>
          <a:lstStyle>
            <a:lvl1pPr algn="r" defTabSz="966788">
              <a:defRPr sz="1400">
                <a:latin typeface="Times New Roman" charset="0"/>
              </a:defRPr>
            </a:lvl1pPr>
          </a:lstStyle>
          <a:p>
            <a:pPr>
              <a:defRPr/>
            </a:pPr>
            <a:fld id="{40FD732C-E0E7-40DA-84A0-A1A17847DDBE}"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FCD5CD-E67D-4B43-B1BA-1AE72A701614}" type="slidenum">
              <a:rPr lang="en-US"/>
              <a:pPr/>
              <a:t>69</a:t>
            </a:fld>
            <a:endParaRPr lang="en-US"/>
          </a:p>
        </p:txBody>
      </p:sp>
      <p:sp>
        <p:nvSpPr>
          <p:cNvPr id="355330" name="Rectangle 2"/>
          <p:cNvSpPr>
            <a:spLocks noGrp="1" noRot="1" noChangeAspect="1" noChangeArrowheads="1" noTextEdit="1"/>
          </p:cNvSpPr>
          <p:nvPr>
            <p:ph type="sldImg"/>
          </p:nvPr>
        </p:nvSpPr>
        <p:spPr>
          <a:ln/>
        </p:spPr>
      </p:sp>
      <p:sp>
        <p:nvSpPr>
          <p:cNvPr id="355331" name="Rectangle 3"/>
          <p:cNvSpPr>
            <a:spLocks noGrp="1" noChangeArrowheads="1"/>
          </p:cNvSpPr>
          <p:nvPr>
            <p:ph type="body" idx="1"/>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pPr>
              <a:defRPr/>
            </a:pPr>
            <a:endParaRPr lang="en-US"/>
          </a:p>
        </p:txBody>
      </p:sp>
      <p:sp>
        <p:nvSpPr>
          <p:cNvPr id="17" name="Footer Placeholder 16"/>
          <p:cNvSpPr>
            <a:spLocks noGrp="1"/>
          </p:cNvSpPr>
          <p:nvPr>
            <p:ph type="ftr" sz="quarter" idx="11"/>
          </p:nvPr>
        </p:nvSpPr>
        <p:spPr>
          <a:xfrm>
            <a:off x="2898648" y="6355080"/>
            <a:ext cx="3474720" cy="365760"/>
          </a:xfrm>
        </p:spPr>
        <p:txBody>
          <a:bodyPr/>
          <a:lstStyle/>
          <a:p>
            <a:pPr>
              <a:defRPr/>
            </a:pPr>
            <a:endParaRPr lang="en-US"/>
          </a:p>
        </p:txBody>
      </p:sp>
      <p:sp>
        <p:nvSpPr>
          <p:cNvPr id="29" name="Slide Number Placeholder 28"/>
          <p:cNvSpPr>
            <a:spLocks noGrp="1"/>
          </p:cNvSpPr>
          <p:nvPr>
            <p:ph type="sldNum" sz="quarter" idx="12"/>
          </p:nvPr>
        </p:nvSpPr>
        <p:spPr>
          <a:xfrm>
            <a:off x="1216152" y="6355080"/>
            <a:ext cx="1219200" cy="365760"/>
          </a:xfrm>
        </p:spPr>
        <p:txBody>
          <a:bodyPr/>
          <a:lstStyle/>
          <a:p>
            <a:pPr>
              <a:defRPr/>
            </a:pPr>
            <a:fld id="{036D799A-F960-40C6-8D51-EC36BE99D4BE}" type="slidenum">
              <a:rPr lang="en-US" smtClean="0"/>
              <a:pPr>
                <a:defRPr/>
              </a:pPr>
              <a:t>‹#›</a:t>
            </a:fld>
            <a:endParaRPr lang="en-US" dirty="0">
              <a:solidFill>
                <a:schemeClr val="tx2">
                  <a:shade val="90000"/>
                </a:schemeClr>
              </a:solidFill>
            </a:endParaRPr>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F19BA2F4-B694-4A6D-AA15-B0D49244DDF3}" type="datetimeFigureOut">
              <a:rPr lang="en-US" smtClean="0"/>
              <a:pPr>
                <a:defRPr/>
              </a:pPr>
              <a:t>11/23/2021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F5BCAE8-F05E-4E3D-94BF-412EF44A4D26}"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81FFD4D6-24CA-4613-99A3-E064C8A047DE}" type="datetimeFigureOut">
              <a:rPr lang="en-US" smtClean="0"/>
              <a:pPr>
                <a:defRPr/>
              </a:pPr>
              <a:t>11/23/2021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E2D0D63-70DA-42B9-B6D8-67C4F0ADD5D0}" type="slidenum">
              <a:rPr lang="en-US" smtClean="0"/>
              <a:pPr>
                <a:defRPr/>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a:defRPr/>
            </a:pPr>
            <a:fld id="{B895168D-9D7E-4257-9D90-46A9548EE2EC}" type="datetimeFigureOut">
              <a:rPr lang="en-US" smtClean="0"/>
              <a:pPr>
                <a:defRPr/>
              </a:pPr>
              <a:t>11/23/2021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E3CA38F-6A56-4D70-8AE3-57F9B5DE6E63}" type="slidenum">
              <a:rPr lang="en-US" smtClean="0"/>
              <a:pPr>
                <a:defRPr/>
              </a:pPr>
              <a:t>‹#›</a:t>
            </a:fld>
            <a:endParaRPr lang="en-US" dirty="0"/>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pPr>
              <a:defRPr/>
            </a:pPr>
            <a:fld id="{688C861F-ED78-4B7F-A0DD-CFD394B0FB3A}" type="datetimeFigureOut">
              <a:rPr lang="en-US" smtClean="0"/>
              <a:pPr>
                <a:defRPr/>
              </a:pPr>
              <a:t>11/23/2021</a:t>
            </a:fld>
            <a:endParaRPr lang="en-US"/>
          </a:p>
        </p:txBody>
      </p:sp>
      <p:sp>
        <p:nvSpPr>
          <p:cNvPr id="5" name="Footer Placeholder 4"/>
          <p:cNvSpPr>
            <a:spLocks noGrp="1"/>
          </p:cNvSpPr>
          <p:nvPr>
            <p:ph type="ftr" sz="quarter" idx="11"/>
          </p:nvPr>
        </p:nvSpPr>
        <p:spPr>
          <a:xfrm>
            <a:off x="2898648" y="6355080"/>
            <a:ext cx="3474720" cy="365760"/>
          </a:xfrm>
        </p:spPr>
        <p:txBody>
          <a:bodyPr/>
          <a:lstStyle/>
          <a:p>
            <a:pPr>
              <a:defRPr/>
            </a:pPr>
            <a:endParaRPr lang="en-US"/>
          </a:p>
        </p:txBody>
      </p:sp>
      <p:sp>
        <p:nvSpPr>
          <p:cNvPr id="6" name="Slide Number Placeholder 5"/>
          <p:cNvSpPr>
            <a:spLocks noGrp="1"/>
          </p:cNvSpPr>
          <p:nvPr>
            <p:ph type="sldNum" sz="quarter" idx="12"/>
          </p:nvPr>
        </p:nvSpPr>
        <p:spPr>
          <a:xfrm>
            <a:off x="1069848" y="6355080"/>
            <a:ext cx="1520952" cy="365760"/>
          </a:xfrm>
        </p:spPr>
        <p:txBody>
          <a:bodyPr/>
          <a:lstStyle/>
          <a:p>
            <a:pPr>
              <a:defRPr/>
            </a:pPr>
            <a:fld id="{87643860-7C50-4EB2-8FC0-F02C28EB4AF4}" type="slidenum">
              <a:rPr lang="en-US" smtClean="0"/>
              <a:pPr>
                <a:defRPr/>
              </a:pPr>
              <a:t>‹#›</a:t>
            </a:fld>
            <a:endParaRPr lang="en-US">
              <a:solidFill>
                <a:schemeClr val="tx2">
                  <a:shade val="90000"/>
                </a:schemeClr>
              </a:solidFill>
            </a:endParaRPr>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pPr>
              <a:defRPr/>
            </a:pPr>
            <a:fld id="{2CEDB962-5853-4062-9CF7-67211212D77D}" type="datetimeFigureOut">
              <a:rPr lang="en-US" smtClean="0"/>
              <a:pPr>
                <a:defRPr/>
              </a:pPr>
              <a:t>11/23/2021</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2CBD6978-C458-4DD3-A161-0944F9FD0852}" type="slidenum">
              <a:rPr lang="en-US" smtClean="0"/>
              <a:pPr>
                <a:defRPr/>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pPr>
              <a:defRPr/>
            </a:pPr>
            <a:fld id="{77B8C237-DFEE-49A1-8454-8D03D45F0FEC}" type="datetimeFigureOut">
              <a:rPr lang="en-US" smtClean="0"/>
              <a:pPr>
                <a:defRPr/>
              </a:pPr>
              <a:t>11/23/2021</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C1521FD7-68DA-413C-AE5F-CCCBDE1FD703}" type="slidenum">
              <a:rPr lang="en-US" smtClean="0"/>
              <a:pPr>
                <a:defRPr/>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fld id="{F91C2277-CA0E-4009-8FAC-C6F2C44BF1D8}" type="datetimeFigureOut">
              <a:rPr lang="en-US" smtClean="0"/>
              <a:pPr>
                <a:defRPr/>
              </a:pPr>
              <a:t>11/23/2021</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6D86CA90-BC0A-4586-8C6D-CC4FF02AC9C3}" type="slidenum">
              <a:rPr lang="en-US" smtClean="0"/>
              <a:pPr>
                <a:defRPr/>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71CF312C-25D3-4CB7-8E38-0248C34A0F7C}" type="datetimeFigureOut">
              <a:rPr lang="en-US" smtClean="0"/>
              <a:pPr>
                <a:defRPr/>
              </a:pPr>
              <a:t>11/23/2021</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83A9007B-AF6E-428C-8A57-036EEA964C12}" type="slidenum">
              <a:rPr lang="en-US" smtClean="0"/>
              <a:pPr>
                <a:defRPr/>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fld id="{3486A312-B50D-4F05-9E2C-40DE8ECFC563}" type="datetimeFigureOut">
              <a:rPr lang="en-US" smtClean="0"/>
              <a:pPr>
                <a:defRPr/>
              </a:pPr>
              <a:t>11/23/2021</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F63A66E2-7A1F-489C-8D4C-F67F4A695398}" type="slidenum">
              <a:rPr lang="en-US" smtClean="0"/>
              <a:pPr>
                <a:defRPr/>
              </a:pPr>
              <a:t>‹#›</a:t>
            </a:fld>
            <a:endParaRPr lang="en-US">
              <a:solidFill>
                <a:schemeClr val="tx2">
                  <a:shade val="90000"/>
                </a:schemeClr>
              </a:solidFill>
            </a:endParaRPr>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fld id="{55D0F7BA-F100-4F48-83DF-493D3765BC07}" type="datetimeFigureOut">
              <a:rPr lang="en-US" smtClean="0"/>
              <a:pPr>
                <a:defRPr/>
              </a:pPr>
              <a:t>11/23/2021</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900EFCF1-194C-439D-9236-A0CA32EACB25}" type="slidenum">
              <a:rPr lang="en-US" smtClean="0"/>
              <a:pPr>
                <a:defRPr/>
              </a:pPr>
              <a:t>‹#›</a:t>
            </a:fld>
            <a:endParaRPr lang="en-US">
              <a:solidFill>
                <a:schemeClr val="tx2">
                  <a:shade val="90000"/>
                </a:schemeClr>
              </a:solidFill>
            </a:endParaRPr>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pPr>
              <a:defRPr/>
            </a:pPr>
            <a:fld id="{95722F3A-4430-40B0-A823-9D74A8B78B77}" type="datetimeFigureOut">
              <a:rPr lang="en-US" smtClean="0"/>
              <a:pPr>
                <a:defRPr/>
              </a:pPr>
              <a:t>11/23/2021</a:t>
            </a:fld>
            <a:endParaRPr lang="en-US" sz="1300" dirty="0">
              <a:solidFill>
                <a:schemeClr val="bg2">
                  <a:tint val="60000"/>
                  <a:satMod val="155000"/>
                </a:schemeClr>
              </a:solidFill>
            </a:endParaRPr>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pPr>
              <a:defRPr/>
            </a:pPr>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pPr>
              <a:defRPr/>
            </a:pPr>
            <a:fld id="{86E609C2-0435-4CEF-8D04-6BA8440E3660}" type="slidenum">
              <a:rPr lang="en-US" smtClean="0"/>
              <a:pPr>
                <a:defRPr/>
              </a:pPr>
              <a:t>‹#›</a:t>
            </a:fld>
            <a:endParaRPr lang="en-US" sz="1600" b="1" dirty="0">
              <a:solidFill>
                <a:schemeClr val="tx2">
                  <a:shade val="90000"/>
                </a:schemeClr>
              </a:solidFill>
            </a:endParaRPr>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p:txBody>
          <a:bodyPr/>
          <a:lstStyle/>
          <a:p>
            <a:pPr eaLnBrk="1" hangingPunct="1"/>
            <a:r>
              <a:rPr smtClean="0"/>
              <a:t>Process Synchronization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a:t>Indirect Communication</a:t>
            </a:r>
          </a:p>
        </p:txBody>
      </p:sp>
      <p:sp>
        <p:nvSpPr>
          <p:cNvPr id="83971" name="Rectangle 3"/>
          <p:cNvSpPr>
            <a:spLocks noGrp="1" noChangeArrowheads="1"/>
          </p:cNvSpPr>
          <p:nvPr>
            <p:ph sz="quarter" idx="1"/>
          </p:nvPr>
        </p:nvSpPr>
        <p:spPr/>
        <p:txBody>
          <a:bodyPr>
            <a:normAutofit/>
          </a:bodyPr>
          <a:lstStyle/>
          <a:p>
            <a:r>
              <a:rPr lang="en-US"/>
              <a:t>Operations</a:t>
            </a:r>
          </a:p>
          <a:p>
            <a:pPr lvl="1"/>
            <a:r>
              <a:rPr lang="en-US"/>
              <a:t>create a new mailbox</a:t>
            </a:r>
          </a:p>
          <a:p>
            <a:pPr lvl="1"/>
            <a:r>
              <a:rPr lang="en-US"/>
              <a:t>send and receive messages through mailbox</a:t>
            </a:r>
          </a:p>
          <a:p>
            <a:pPr lvl="1"/>
            <a:r>
              <a:rPr lang="en-US"/>
              <a:t>destroy a mailbox</a:t>
            </a:r>
          </a:p>
          <a:p>
            <a:r>
              <a:rPr lang="en-US"/>
              <a:t>Primitives are defined as:</a:t>
            </a:r>
          </a:p>
          <a:p>
            <a:pPr>
              <a:buFont typeface="Monotype Sorts" pitchFamily="2" charset="2"/>
              <a:buNone/>
            </a:pPr>
            <a:r>
              <a:rPr lang="en-US"/>
              <a:t>	</a:t>
            </a:r>
            <a:r>
              <a:rPr lang="en-US" b="1"/>
              <a:t>send</a:t>
            </a:r>
            <a:r>
              <a:rPr lang="en-US"/>
              <a:t>(</a:t>
            </a:r>
            <a:r>
              <a:rPr lang="en-US" i="1"/>
              <a:t>A, message</a:t>
            </a:r>
            <a:r>
              <a:rPr lang="en-US"/>
              <a:t>) – send a message to mailbox A</a:t>
            </a:r>
          </a:p>
          <a:p>
            <a:pPr>
              <a:buFont typeface="Monotype Sorts" pitchFamily="2" charset="2"/>
              <a:buNone/>
            </a:pPr>
            <a:r>
              <a:rPr lang="en-US"/>
              <a:t>	</a:t>
            </a:r>
            <a:r>
              <a:rPr lang="en-US" b="1"/>
              <a:t>receive</a:t>
            </a:r>
            <a:r>
              <a:rPr lang="en-US"/>
              <a:t>(</a:t>
            </a:r>
            <a:r>
              <a:rPr lang="en-US" i="1"/>
              <a:t>A, message</a:t>
            </a:r>
            <a:r>
              <a:rPr lang="en-US"/>
              <a:t>) – receive a message from mailbox A</a:t>
            </a:r>
          </a:p>
        </p:txBody>
      </p:sp>
    </p:spTree>
    <p:extLst>
      <p:ext uri="{BB962C8B-B14F-4D97-AF65-F5344CB8AC3E}">
        <p14:creationId xmlns:p14="http://schemas.microsoft.com/office/powerpoint/2010/main" val="2381506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t>Indirect Communication</a:t>
            </a:r>
          </a:p>
        </p:txBody>
      </p:sp>
      <p:sp>
        <p:nvSpPr>
          <p:cNvPr id="50179" name="Rectangle 3"/>
          <p:cNvSpPr>
            <a:spLocks noGrp="1" noChangeArrowheads="1"/>
          </p:cNvSpPr>
          <p:nvPr>
            <p:ph sz="quarter" idx="1"/>
          </p:nvPr>
        </p:nvSpPr>
        <p:spPr/>
        <p:txBody>
          <a:bodyPr/>
          <a:lstStyle/>
          <a:p>
            <a:r>
              <a:rPr lang="en-US"/>
              <a:t>Mailbox sharing</a:t>
            </a:r>
          </a:p>
          <a:p>
            <a:pPr lvl="1"/>
            <a:r>
              <a:rPr lang="en-US" i="1"/>
              <a:t>P</a:t>
            </a:r>
            <a:r>
              <a:rPr lang="en-US" i="1" baseline="-25000"/>
              <a:t>1</a:t>
            </a:r>
            <a:r>
              <a:rPr lang="en-US" i="1"/>
              <a:t>, P</a:t>
            </a:r>
            <a:r>
              <a:rPr lang="en-US" i="1" baseline="-25000"/>
              <a:t>2</a:t>
            </a:r>
            <a:r>
              <a:rPr lang="en-US" i="1"/>
              <a:t>,</a:t>
            </a:r>
            <a:r>
              <a:rPr lang="en-US"/>
              <a:t> and</a:t>
            </a:r>
            <a:r>
              <a:rPr lang="en-US" i="1"/>
              <a:t> P</a:t>
            </a:r>
            <a:r>
              <a:rPr lang="en-US" i="1" baseline="-25000"/>
              <a:t>3</a:t>
            </a:r>
            <a:r>
              <a:rPr lang="en-US"/>
              <a:t> share mailbox A</a:t>
            </a:r>
          </a:p>
          <a:p>
            <a:pPr lvl="1"/>
            <a:r>
              <a:rPr lang="en-US" i="1"/>
              <a:t>P</a:t>
            </a:r>
            <a:r>
              <a:rPr lang="en-US" i="1" baseline="-25000"/>
              <a:t>1</a:t>
            </a:r>
            <a:r>
              <a:rPr lang="en-US"/>
              <a:t>, sends; </a:t>
            </a:r>
            <a:r>
              <a:rPr lang="en-US" i="1"/>
              <a:t>P</a:t>
            </a:r>
            <a:r>
              <a:rPr lang="en-US" i="1" baseline="-25000"/>
              <a:t>2</a:t>
            </a:r>
            <a:r>
              <a:rPr lang="en-US" i="1"/>
              <a:t> </a:t>
            </a:r>
            <a:r>
              <a:rPr lang="en-US"/>
              <a:t>and</a:t>
            </a:r>
            <a:r>
              <a:rPr lang="en-US" i="1"/>
              <a:t> P</a:t>
            </a:r>
            <a:r>
              <a:rPr lang="en-US" i="1" baseline="-25000"/>
              <a:t>3</a:t>
            </a:r>
            <a:r>
              <a:rPr lang="en-US"/>
              <a:t> receive</a:t>
            </a:r>
          </a:p>
          <a:p>
            <a:pPr lvl="1"/>
            <a:r>
              <a:rPr lang="en-US"/>
              <a:t>Who gets the message?</a:t>
            </a:r>
          </a:p>
          <a:p>
            <a:r>
              <a:rPr lang="en-US"/>
              <a:t>Solutions</a:t>
            </a:r>
          </a:p>
          <a:p>
            <a:pPr lvl="1"/>
            <a:r>
              <a:rPr lang="en-US"/>
              <a:t>Allow a link to be associated with at most two processes</a:t>
            </a:r>
          </a:p>
          <a:p>
            <a:pPr lvl="1"/>
            <a:r>
              <a:rPr lang="en-US"/>
              <a:t>Allow only one process at a time to execute a receive operation</a:t>
            </a:r>
          </a:p>
          <a:p>
            <a:pPr lvl="1"/>
            <a:r>
              <a:rPr lang="en-US"/>
              <a:t>Allow the system to select arbitrarily the receiver.  Sender is notified who the receiver was.</a:t>
            </a:r>
          </a:p>
        </p:txBody>
      </p:sp>
    </p:spTree>
    <p:extLst>
      <p:ext uri="{BB962C8B-B14F-4D97-AF65-F5344CB8AC3E}">
        <p14:creationId xmlns:p14="http://schemas.microsoft.com/office/powerpoint/2010/main" val="2739759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a:t>Synchronization</a:t>
            </a:r>
          </a:p>
        </p:txBody>
      </p:sp>
      <p:sp>
        <p:nvSpPr>
          <p:cNvPr id="84995" name="Rectangle 3"/>
          <p:cNvSpPr>
            <a:spLocks noGrp="1" noChangeArrowheads="1"/>
          </p:cNvSpPr>
          <p:nvPr>
            <p:ph sz="quarter" idx="1"/>
          </p:nvPr>
        </p:nvSpPr>
        <p:spPr/>
        <p:txBody>
          <a:bodyPr/>
          <a:lstStyle/>
          <a:p>
            <a:pPr marL="381000" indent="-381000"/>
            <a:r>
              <a:rPr lang="en-US" dirty="0"/>
              <a:t>Message passing may be either blocking or non-blocking</a:t>
            </a:r>
          </a:p>
          <a:p>
            <a:pPr marL="381000" indent="-381000"/>
            <a:r>
              <a:rPr lang="en-US" b="1" dirty="0"/>
              <a:t>Blocking</a:t>
            </a:r>
            <a:r>
              <a:rPr lang="en-US" dirty="0"/>
              <a:t> is considered </a:t>
            </a:r>
            <a:r>
              <a:rPr lang="en-US" b="1" dirty="0"/>
              <a:t>synchronous</a:t>
            </a:r>
          </a:p>
          <a:p>
            <a:pPr marL="800100" lvl="1" indent="-342900"/>
            <a:r>
              <a:rPr lang="en-US" b="1" dirty="0"/>
              <a:t>Blocking send </a:t>
            </a:r>
            <a:r>
              <a:rPr lang="en-US" dirty="0"/>
              <a:t>has the sender block until the message is received</a:t>
            </a:r>
          </a:p>
          <a:p>
            <a:pPr marL="800100" lvl="1" indent="-342900"/>
            <a:r>
              <a:rPr lang="en-US" b="1" dirty="0"/>
              <a:t>Blocking receive </a:t>
            </a:r>
            <a:r>
              <a:rPr lang="en-US" dirty="0"/>
              <a:t>has the receiver block until a message is available</a:t>
            </a:r>
          </a:p>
          <a:p>
            <a:pPr marL="381000" indent="-381000"/>
            <a:r>
              <a:rPr lang="en-US" b="1" dirty="0"/>
              <a:t>Non-blocking</a:t>
            </a:r>
            <a:r>
              <a:rPr lang="en-US" dirty="0"/>
              <a:t> is considered </a:t>
            </a:r>
            <a:r>
              <a:rPr lang="en-US" b="1" dirty="0"/>
              <a:t>asynchronous</a:t>
            </a:r>
          </a:p>
          <a:p>
            <a:pPr marL="800100" lvl="1" indent="-342900"/>
            <a:r>
              <a:rPr lang="en-US" b="1" dirty="0"/>
              <a:t>Non-blocking </a:t>
            </a:r>
            <a:r>
              <a:rPr lang="en-US" dirty="0"/>
              <a:t>send has the sender send the message and continue</a:t>
            </a:r>
          </a:p>
          <a:p>
            <a:pPr marL="800100" lvl="1" indent="-342900"/>
            <a:r>
              <a:rPr lang="en-US" b="1" dirty="0"/>
              <a:t>Non-blocking </a:t>
            </a:r>
            <a:r>
              <a:rPr lang="en-US" dirty="0"/>
              <a:t>receive has the receiver receive a valid message or null</a:t>
            </a:r>
          </a:p>
        </p:txBody>
      </p:sp>
    </p:spTree>
    <p:extLst>
      <p:ext uri="{BB962C8B-B14F-4D97-AF65-F5344CB8AC3E}">
        <p14:creationId xmlns:p14="http://schemas.microsoft.com/office/powerpoint/2010/main" val="883600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t>Buffering</a:t>
            </a:r>
          </a:p>
        </p:txBody>
      </p:sp>
      <p:sp>
        <p:nvSpPr>
          <p:cNvPr id="51203" name="Rectangle 3"/>
          <p:cNvSpPr>
            <a:spLocks noGrp="1" noChangeArrowheads="1"/>
          </p:cNvSpPr>
          <p:nvPr>
            <p:ph sz="quarter" idx="1"/>
          </p:nvPr>
        </p:nvSpPr>
        <p:spPr/>
        <p:txBody>
          <a:bodyPr/>
          <a:lstStyle/>
          <a:p>
            <a:r>
              <a:rPr lang="en-US" dirty="0"/>
              <a:t>Queue of messages attached to the link; implemented in one of three ways</a:t>
            </a:r>
          </a:p>
          <a:p>
            <a:pPr lvl="1">
              <a:buFont typeface="Monotype Sorts" pitchFamily="2" charset="2"/>
              <a:buNone/>
            </a:pPr>
            <a:r>
              <a:rPr lang="en-US" dirty="0">
                <a:solidFill>
                  <a:srgbClr val="CC6600"/>
                </a:solidFill>
              </a:rPr>
              <a:t>1.</a:t>
            </a:r>
            <a:r>
              <a:rPr lang="en-US" dirty="0"/>
              <a:t>	Zero capacity – 0 messages</a:t>
            </a:r>
            <a:br>
              <a:rPr lang="en-US" dirty="0"/>
            </a:br>
            <a:r>
              <a:rPr lang="en-US" dirty="0"/>
              <a:t>Sender must wait for </a:t>
            </a:r>
            <a:r>
              <a:rPr lang="en-US" dirty="0" smtClean="0"/>
              <a:t>receiver</a:t>
            </a:r>
            <a:endParaRPr lang="en-US" dirty="0"/>
          </a:p>
          <a:p>
            <a:pPr lvl="1">
              <a:buFont typeface="Monotype Sorts" pitchFamily="2" charset="2"/>
              <a:buNone/>
            </a:pPr>
            <a:r>
              <a:rPr lang="en-US" dirty="0">
                <a:solidFill>
                  <a:srgbClr val="CC6600"/>
                </a:solidFill>
              </a:rPr>
              <a:t>2.</a:t>
            </a:r>
            <a:r>
              <a:rPr lang="en-US" dirty="0"/>
              <a:t>	Bounded capacity – finite length of </a:t>
            </a:r>
            <a:r>
              <a:rPr lang="en-US" i="1" dirty="0"/>
              <a:t>n</a:t>
            </a:r>
            <a:r>
              <a:rPr lang="en-US" dirty="0"/>
              <a:t> messages</a:t>
            </a:r>
            <a:br>
              <a:rPr lang="en-US" dirty="0"/>
            </a:br>
            <a:r>
              <a:rPr lang="en-US" dirty="0"/>
              <a:t>Sender must wait if link full</a:t>
            </a:r>
          </a:p>
          <a:p>
            <a:pPr lvl="1">
              <a:buFont typeface="Monotype Sorts" pitchFamily="2" charset="2"/>
              <a:buNone/>
            </a:pPr>
            <a:r>
              <a:rPr lang="en-US" dirty="0">
                <a:solidFill>
                  <a:srgbClr val="CC6600"/>
                </a:solidFill>
              </a:rPr>
              <a:t>3.</a:t>
            </a:r>
            <a:r>
              <a:rPr lang="en-US" dirty="0"/>
              <a:t>	Unbounded capacity – infinite length </a:t>
            </a:r>
            <a:br>
              <a:rPr lang="en-US" dirty="0"/>
            </a:br>
            <a:r>
              <a:rPr lang="en-US" dirty="0"/>
              <a:t>Sender never waits</a:t>
            </a:r>
          </a:p>
        </p:txBody>
      </p:sp>
    </p:spTree>
    <p:extLst>
      <p:ext uri="{BB962C8B-B14F-4D97-AF65-F5344CB8AC3E}">
        <p14:creationId xmlns:p14="http://schemas.microsoft.com/office/powerpoint/2010/main" val="2072444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a:t>Client-Server Communication</a:t>
            </a:r>
          </a:p>
        </p:txBody>
      </p:sp>
      <p:sp>
        <p:nvSpPr>
          <p:cNvPr id="86019" name="Rectangle 3"/>
          <p:cNvSpPr>
            <a:spLocks noGrp="1" noChangeArrowheads="1"/>
          </p:cNvSpPr>
          <p:nvPr>
            <p:ph type="body" idx="1"/>
          </p:nvPr>
        </p:nvSpPr>
        <p:spPr/>
        <p:txBody>
          <a:bodyPr/>
          <a:lstStyle/>
          <a:p>
            <a:r>
              <a:rPr lang="en-US"/>
              <a:t>Sockets</a:t>
            </a:r>
          </a:p>
          <a:p>
            <a:r>
              <a:rPr lang="en-US"/>
              <a:t>Remote Procedure Calls</a:t>
            </a:r>
          </a:p>
          <a:p>
            <a:r>
              <a:rPr lang="en-US"/>
              <a:t>Remote Method Invocation (Java)</a:t>
            </a:r>
          </a:p>
        </p:txBody>
      </p:sp>
    </p:spTree>
    <p:extLst>
      <p:ext uri="{BB962C8B-B14F-4D97-AF65-F5344CB8AC3E}">
        <p14:creationId xmlns:p14="http://schemas.microsoft.com/office/powerpoint/2010/main" val="2351226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a:t>Sockets</a:t>
            </a:r>
          </a:p>
        </p:txBody>
      </p:sp>
      <p:sp>
        <p:nvSpPr>
          <p:cNvPr id="87043" name="Rectangle 3"/>
          <p:cNvSpPr>
            <a:spLocks noGrp="1" noChangeArrowheads="1"/>
          </p:cNvSpPr>
          <p:nvPr>
            <p:ph type="body" idx="1"/>
          </p:nvPr>
        </p:nvSpPr>
        <p:spPr/>
        <p:txBody>
          <a:bodyPr/>
          <a:lstStyle/>
          <a:p>
            <a:r>
              <a:rPr lang="en-US"/>
              <a:t>A socket is defined as an </a:t>
            </a:r>
            <a:r>
              <a:rPr lang="en-US" i="1"/>
              <a:t>endpoint for communication</a:t>
            </a:r>
            <a:endParaRPr lang="en-US"/>
          </a:p>
          <a:p>
            <a:r>
              <a:rPr lang="en-US"/>
              <a:t>Concatenation of IP address and port</a:t>
            </a:r>
          </a:p>
          <a:p>
            <a:r>
              <a:rPr lang="en-US"/>
              <a:t>The socket </a:t>
            </a:r>
            <a:r>
              <a:rPr lang="en-US" b="1"/>
              <a:t>161.25.19.8:1625</a:t>
            </a:r>
            <a:r>
              <a:rPr lang="en-US"/>
              <a:t> refers to port </a:t>
            </a:r>
            <a:r>
              <a:rPr lang="en-US" b="1"/>
              <a:t>1625</a:t>
            </a:r>
            <a:r>
              <a:rPr lang="en-US"/>
              <a:t> on host </a:t>
            </a:r>
            <a:r>
              <a:rPr lang="en-US" b="1"/>
              <a:t>161.25.19.8</a:t>
            </a:r>
          </a:p>
          <a:p>
            <a:r>
              <a:rPr lang="en-US"/>
              <a:t>Communication consists between a pair of sockets</a:t>
            </a:r>
          </a:p>
        </p:txBody>
      </p:sp>
    </p:spTree>
    <p:extLst>
      <p:ext uri="{BB962C8B-B14F-4D97-AF65-F5344CB8AC3E}">
        <p14:creationId xmlns:p14="http://schemas.microsoft.com/office/powerpoint/2010/main" val="11118478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Socket </a:t>
            </a:r>
            <a:r>
              <a:rPr lang="en-US" dirty="0" smtClean="0"/>
              <a:t>Communication</a:t>
            </a:r>
            <a:endParaRPr lang="en-US" dirty="0"/>
          </a:p>
        </p:txBody>
      </p:sp>
      <p:pic>
        <p:nvPicPr>
          <p:cNvPr id="1027" name="Picture 3"/>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1282923" y="1300971"/>
            <a:ext cx="6578154" cy="4773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17019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t>Remote Procedure Calls</a:t>
            </a:r>
          </a:p>
        </p:txBody>
      </p:sp>
      <p:sp>
        <p:nvSpPr>
          <p:cNvPr id="88067" name="Rectangle 3"/>
          <p:cNvSpPr>
            <a:spLocks noGrp="1" noChangeArrowheads="1"/>
          </p:cNvSpPr>
          <p:nvPr>
            <p:ph sz="quarter" idx="1"/>
          </p:nvPr>
        </p:nvSpPr>
        <p:spPr/>
        <p:txBody>
          <a:bodyPr/>
          <a:lstStyle/>
          <a:p>
            <a:r>
              <a:rPr lang="en-US"/>
              <a:t>Remote procedure call (RPC) abstracts procedure calls between processes on networked systems.</a:t>
            </a:r>
          </a:p>
          <a:p>
            <a:r>
              <a:rPr lang="en-US" b="1"/>
              <a:t>Stubs</a:t>
            </a:r>
            <a:r>
              <a:rPr lang="en-US"/>
              <a:t> – client-side proxy for the actual procedure on the server.</a:t>
            </a:r>
          </a:p>
          <a:p>
            <a:r>
              <a:rPr lang="en-US"/>
              <a:t>The client-side stub locates the server and </a:t>
            </a:r>
            <a:r>
              <a:rPr lang="en-US" i="1"/>
              <a:t>marshalls</a:t>
            </a:r>
            <a:r>
              <a:rPr lang="en-US"/>
              <a:t> the parameters.</a:t>
            </a:r>
          </a:p>
          <a:p>
            <a:r>
              <a:rPr lang="en-US"/>
              <a:t>The server-side stub receives this message, unpacks the marshalled parameters, and peforms the procedure on the server.</a:t>
            </a:r>
          </a:p>
        </p:txBody>
      </p:sp>
    </p:spTree>
    <p:extLst>
      <p:ext uri="{BB962C8B-B14F-4D97-AF65-F5344CB8AC3E}">
        <p14:creationId xmlns:p14="http://schemas.microsoft.com/office/powerpoint/2010/main" val="10951373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a:t>Remote Method Invocation</a:t>
            </a:r>
          </a:p>
        </p:txBody>
      </p:sp>
      <p:sp>
        <p:nvSpPr>
          <p:cNvPr id="89091" name="Rectangle 3"/>
          <p:cNvSpPr>
            <a:spLocks noGrp="1" noChangeArrowheads="1"/>
          </p:cNvSpPr>
          <p:nvPr>
            <p:ph sz="quarter" idx="1"/>
          </p:nvPr>
        </p:nvSpPr>
        <p:spPr/>
        <p:txBody>
          <a:bodyPr/>
          <a:lstStyle/>
          <a:p>
            <a:r>
              <a:rPr lang="en-US" dirty="0"/>
              <a:t>Remote Method Invocation (RMI) is a Java mechanism similar to RPCs.</a:t>
            </a:r>
          </a:p>
          <a:p>
            <a:r>
              <a:rPr lang="en-US" dirty="0"/>
              <a:t>RMI allows a Java program on one machine to invoke a method on a remote object.</a:t>
            </a:r>
          </a:p>
        </p:txBody>
      </p:sp>
      <p:pic>
        <p:nvPicPr>
          <p:cNvPr id="89093" name="Picture 5"/>
          <p:cNvPicPr>
            <a:picLocks noChangeAspect="1" noChangeArrowheads="1"/>
          </p:cNvPicPr>
          <p:nvPr/>
        </p:nvPicPr>
        <p:blipFill>
          <a:blip r:embed="rId2"/>
          <a:srcRect l="365" t="25000" r="363" b="25000"/>
          <a:stretch>
            <a:fillRect/>
          </a:stretch>
        </p:blipFill>
        <p:spPr bwMode="auto">
          <a:xfrm>
            <a:off x="1209675" y="3194050"/>
            <a:ext cx="6926263" cy="2616200"/>
          </a:xfrm>
          <a:prstGeom prst="rect">
            <a:avLst/>
          </a:prstGeom>
          <a:noFill/>
          <a:ln w="38100" cmpd="dbl">
            <a:solidFill>
              <a:srgbClr val="CC6600"/>
            </a:solidFill>
            <a:miter lim="800000"/>
            <a:headEnd/>
            <a:tailEnd/>
          </a:ln>
          <a:effectLst/>
        </p:spPr>
      </p:pic>
    </p:spTree>
    <p:extLst>
      <p:ext uri="{BB962C8B-B14F-4D97-AF65-F5344CB8AC3E}">
        <p14:creationId xmlns:p14="http://schemas.microsoft.com/office/powerpoint/2010/main" val="30334277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Grp="1" noChangeArrowheads="1"/>
          </p:cNvSpPr>
          <p:nvPr>
            <p:ph type="title"/>
          </p:nvPr>
        </p:nvSpPr>
        <p:spPr>
          <a:xfrm>
            <a:off x="457200" y="196850"/>
            <a:ext cx="8229600" cy="848179"/>
          </a:xfrm>
        </p:spPr>
        <p:txBody>
          <a:bodyPr/>
          <a:lstStyle/>
          <a:p>
            <a:pPr eaLnBrk="1" hangingPunct="1"/>
            <a:r>
              <a:rPr lang="en-US" dirty="0" smtClean="0"/>
              <a:t>Background</a:t>
            </a:r>
          </a:p>
        </p:txBody>
      </p:sp>
      <p:sp>
        <p:nvSpPr>
          <p:cNvPr id="6147" name="Rectangle 5"/>
          <p:cNvSpPr>
            <a:spLocks noGrp="1" noChangeArrowheads="1"/>
          </p:cNvSpPr>
          <p:nvPr>
            <p:ph sz="quarter" idx="1"/>
          </p:nvPr>
        </p:nvSpPr>
        <p:spPr>
          <a:xfrm>
            <a:off x="827088" y="1365250"/>
            <a:ext cx="6383337" cy="4860925"/>
          </a:xfrm>
        </p:spPr>
        <p:txBody>
          <a:bodyPr>
            <a:normAutofit fontScale="92500" lnSpcReduction="10000"/>
          </a:bodyPr>
          <a:lstStyle/>
          <a:p>
            <a:pPr marL="274320" indent="-274320" eaLnBrk="1" fontAlgn="auto" hangingPunct="1">
              <a:spcBef>
                <a:spcPts val="580"/>
              </a:spcBef>
              <a:spcAft>
                <a:spcPts val="0"/>
              </a:spcAft>
              <a:buFont typeface="Wingdings 2"/>
              <a:buChar char=""/>
              <a:defRPr/>
            </a:pPr>
            <a:r>
              <a:rPr lang="en-US" dirty="0" smtClean="0"/>
              <a:t>Concurrent access to shared data may result in data inconsistency</a:t>
            </a:r>
          </a:p>
          <a:p>
            <a:pPr marL="274320" indent="-274320" eaLnBrk="1" fontAlgn="auto" hangingPunct="1">
              <a:spcBef>
                <a:spcPts val="580"/>
              </a:spcBef>
              <a:spcAft>
                <a:spcPts val="0"/>
              </a:spcAft>
              <a:buFont typeface="Wingdings 2"/>
              <a:buChar char=""/>
              <a:defRPr/>
            </a:pPr>
            <a:r>
              <a:rPr lang="en-US" dirty="0" smtClean="0"/>
              <a:t>Maintaining data consistency requires mechanisms to ensure the orderly execution of cooperating processes</a:t>
            </a:r>
          </a:p>
          <a:p>
            <a:pPr marL="274320" indent="-274320" eaLnBrk="1" fontAlgn="auto" hangingPunct="1">
              <a:spcBef>
                <a:spcPts val="580"/>
              </a:spcBef>
              <a:spcAft>
                <a:spcPts val="0"/>
              </a:spcAft>
              <a:buFont typeface="Wingdings 2"/>
              <a:buChar char=""/>
              <a:defRPr/>
            </a:pPr>
            <a:r>
              <a:rPr lang="en-US" dirty="0" smtClean="0"/>
              <a:t>Suppose that we wanted to provide a solution to the consumer-producer problem that fills </a:t>
            </a:r>
            <a:r>
              <a:rPr lang="en-US" dirty="0" smtClean="0">
                <a:solidFill>
                  <a:srgbClr val="FF0000"/>
                </a:solidFill>
              </a:rPr>
              <a:t>all </a:t>
            </a:r>
            <a:r>
              <a:rPr lang="en-US" dirty="0" smtClean="0"/>
              <a:t>the buffers. We can do so by having an integer </a:t>
            </a:r>
            <a:r>
              <a:rPr lang="en-US" dirty="0" smtClean="0">
                <a:solidFill>
                  <a:srgbClr val="FF0000"/>
                </a:solidFill>
              </a:rPr>
              <a:t>count</a:t>
            </a:r>
            <a:r>
              <a:rPr lang="en-US" dirty="0" smtClean="0"/>
              <a:t> that keeps track of the number of full buffers.  Initially, count is set to 0. It is incremented by the producer after it produces a new buffer and is decremented by the consumer after it consumes a buffer.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t>Cooperating Processes</a:t>
            </a:r>
          </a:p>
        </p:txBody>
      </p:sp>
      <p:sp>
        <p:nvSpPr>
          <p:cNvPr id="41987" name="Rectangle 3"/>
          <p:cNvSpPr>
            <a:spLocks noGrp="1" noChangeArrowheads="1"/>
          </p:cNvSpPr>
          <p:nvPr>
            <p:ph sz="quarter" idx="1"/>
          </p:nvPr>
        </p:nvSpPr>
        <p:spPr/>
        <p:txBody>
          <a:bodyPr/>
          <a:lstStyle/>
          <a:p>
            <a:r>
              <a:rPr lang="en-US" b="1" dirty="0">
                <a:solidFill>
                  <a:schemeClr val="accent2">
                    <a:lumMod val="75000"/>
                  </a:schemeClr>
                </a:solidFill>
              </a:rPr>
              <a:t>Independent</a:t>
            </a:r>
            <a:r>
              <a:rPr lang="en-US" dirty="0">
                <a:solidFill>
                  <a:schemeClr val="accent2">
                    <a:lumMod val="75000"/>
                  </a:schemeClr>
                </a:solidFill>
              </a:rPr>
              <a:t> </a:t>
            </a:r>
            <a:r>
              <a:rPr lang="en-US" dirty="0"/>
              <a:t>process cannot affect or be affected by the execution of another process</a:t>
            </a:r>
          </a:p>
          <a:p>
            <a:r>
              <a:rPr lang="en-US" b="1" dirty="0">
                <a:solidFill>
                  <a:schemeClr val="accent2">
                    <a:lumMod val="75000"/>
                  </a:schemeClr>
                </a:solidFill>
              </a:rPr>
              <a:t>Cooperating</a:t>
            </a:r>
            <a:r>
              <a:rPr lang="en-US" dirty="0"/>
              <a:t> process can affect or be affected by the execution of another process</a:t>
            </a:r>
          </a:p>
          <a:p>
            <a:r>
              <a:rPr lang="en-US" dirty="0"/>
              <a:t>Advantages of process cooperation</a:t>
            </a:r>
          </a:p>
          <a:p>
            <a:pPr lvl="1"/>
            <a:r>
              <a:rPr lang="en-US" dirty="0"/>
              <a:t>Information sharing </a:t>
            </a:r>
          </a:p>
          <a:p>
            <a:pPr lvl="1"/>
            <a:r>
              <a:rPr lang="en-US" dirty="0"/>
              <a:t>Computation speed-up</a:t>
            </a:r>
          </a:p>
          <a:p>
            <a:pPr lvl="1"/>
            <a:r>
              <a:rPr lang="en-US" dirty="0"/>
              <a:t>Modularity</a:t>
            </a:r>
          </a:p>
          <a:p>
            <a:pPr lvl="1"/>
            <a:r>
              <a:rPr lang="en-US" dirty="0"/>
              <a:t>Convenience</a:t>
            </a:r>
          </a:p>
        </p:txBody>
      </p:sp>
    </p:spTree>
    <p:extLst>
      <p:ext uri="{BB962C8B-B14F-4D97-AF65-F5344CB8AC3E}">
        <p14:creationId xmlns:p14="http://schemas.microsoft.com/office/powerpoint/2010/main" val="34547680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Producer </a:t>
            </a:r>
          </a:p>
        </p:txBody>
      </p:sp>
      <p:sp>
        <p:nvSpPr>
          <p:cNvPr id="7171" name="Rectangle 3"/>
          <p:cNvSpPr>
            <a:spLocks noGrp="1" noChangeArrowheads="1"/>
          </p:cNvSpPr>
          <p:nvPr>
            <p:ph sz="quarter" idx="1"/>
          </p:nvPr>
        </p:nvSpPr>
        <p:spPr>
          <a:xfrm>
            <a:off x="941388" y="1408113"/>
            <a:ext cx="6732587" cy="4557712"/>
          </a:xfrm>
        </p:spPr>
        <p:txBody>
          <a:bodyPr>
            <a:normAutofit lnSpcReduction="10000"/>
          </a:bodyPr>
          <a:lstStyle/>
          <a:p>
            <a:pPr marL="274320" indent="-274320" eaLnBrk="1" fontAlgn="auto" hangingPunct="1">
              <a:spcBef>
                <a:spcPts val="580"/>
              </a:spcBef>
              <a:spcAft>
                <a:spcPts val="0"/>
              </a:spcAft>
              <a:buFont typeface="Monotype Sorts" pitchFamily="2" charset="2"/>
              <a:buNone/>
              <a:defRPr/>
            </a:pPr>
            <a:r>
              <a:rPr lang="en-US" dirty="0" smtClean="0">
                <a:solidFill>
                  <a:srgbClr val="0000FF"/>
                </a:solidFill>
              </a:rPr>
              <a:t>while (true) </a:t>
            </a:r>
          </a:p>
          <a:p>
            <a:pPr marL="274320" indent="-274320" eaLnBrk="1" fontAlgn="auto" hangingPunct="1">
              <a:spcBef>
                <a:spcPts val="580"/>
              </a:spcBef>
              <a:spcAft>
                <a:spcPts val="0"/>
              </a:spcAft>
              <a:buFont typeface="Monotype Sorts" pitchFamily="2" charset="2"/>
              <a:buNone/>
              <a:defRPr/>
            </a:pPr>
            <a:r>
              <a:rPr lang="en-US" dirty="0" smtClean="0">
                <a:solidFill>
                  <a:srgbClr val="0000FF"/>
                </a:solidFill>
              </a:rPr>
              <a:t>     </a:t>
            </a:r>
          </a:p>
          <a:p>
            <a:pPr marL="274320" indent="-274320" eaLnBrk="1" fontAlgn="auto" hangingPunct="1">
              <a:spcBef>
                <a:spcPts val="580"/>
              </a:spcBef>
              <a:spcAft>
                <a:spcPts val="0"/>
              </a:spcAft>
              <a:buFont typeface="Monotype Sorts" pitchFamily="2" charset="2"/>
              <a:buNone/>
              <a:defRPr/>
            </a:pPr>
            <a:r>
              <a:rPr lang="en-US" dirty="0" smtClean="0">
                <a:solidFill>
                  <a:srgbClr val="0000FF"/>
                </a:solidFill>
              </a:rPr>
              <a:t>                               /* produce an item and put in </a:t>
            </a:r>
            <a:r>
              <a:rPr lang="en-US" dirty="0" err="1" smtClean="0">
                <a:solidFill>
                  <a:srgbClr val="0000FF"/>
                </a:solidFill>
              </a:rPr>
              <a:t>nextProduced</a:t>
            </a:r>
            <a:endParaRPr lang="en-US" dirty="0" smtClean="0">
              <a:solidFill>
                <a:srgbClr val="0000FF"/>
              </a:solidFill>
            </a:endParaRPr>
          </a:p>
          <a:p>
            <a:pPr marL="274320" indent="-274320" eaLnBrk="1" fontAlgn="auto" hangingPunct="1">
              <a:spcBef>
                <a:spcPts val="580"/>
              </a:spcBef>
              <a:spcAft>
                <a:spcPts val="0"/>
              </a:spcAft>
              <a:buFont typeface="Monotype Sorts" pitchFamily="2" charset="2"/>
              <a:buNone/>
              <a:defRPr/>
            </a:pPr>
            <a:r>
              <a:rPr lang="en-US" dirty="0" smtClean="0">
                <a:solidFill>
                  <a:srgbClr val="0000FF"/>
                </a:solidFill>
              </a:rPr>
              <a:t>			while (count == BUFFER_SIZE)</a:t>
            </a:r>
          </a:p>
          <a:p>
            <a:pPr marL="274320" indent="-274320" eaLnBrk="1" fontAlgn="auto" hangingPunct="1">
              <a:spcBef>
                <a:spcPts val="580"/>
              </a:spcBef>
              <a:spcAft>
                <a:spcPts val="0"/>
              </a:spcAft>
              <a:buFont typeface="Monotype Sorts" pitchFamily="2" charset="2"/>
              <a:buNone/>
              <a:defRPr/>
            </a:pPr>
            <a:r>
              <a:rPr lang="en-US" dirty="0" smtClean="0">
                <a:solidFill>
                  <a:srgbClr val="0000FF"/>
                </a:solidFill>
              </a:rPr>
              <a:t>				; // do nothing</a:t>
            </a:r>
          </a:p>
          <a:p>
            <a:pPr marL="274320" indent="-274320" eaLnBrk="1" fontAlgn="auto" hangingPunct="1">
              <a:spcBef>
                <a:spcPts val="580"/>
              </a:spcBef>
              <a:spcAft>
                <a:spcPts val="0"/>
              </a:spcAft>
              <a:buFont typeface="Monotype Sorts" pitchFamily="2" charset="2"/>
              <a:buNone/>
              <a:defRPr/>
            </a:pPr>
            <a:r>
              <a:rPr lang="en-US" dirty="0" smtClean="0">
                <a:solidFill>
                  <a:srgbClr val="0000FF"/>
                </a:solidFill>
              </a:rPr>
              <a:t>			buffer [in] = </a:t>
            </a:r>
            <a:r>
              <a:rPr lang="en-US" dirty="0" err="1" smtClean="0">
                <a:solidFill>
                  <a:srgbClr val="0000FF"/>
                </a:solidFill>
              </a:rPr>
              <a:t>nextProduced</a:t>
            </a:r>
            <a:r>
              <a:rPr lang="en-US" dirty="0" smtClean="0">
                <a:solidFill>
                  <a:srgbClr val="0000FF"/>
                </a:solidFill>
              </a:rPr>
              <a:t>;</a:t>
            </a:r>
          </a:p>
          <a:p>
            <a:pPr marL="274320" indent="-274320" eaLnBrk="1" fontAlgn="auto" hangingPunct="1">
              <a:spcBef>
                <a:spcPts val="580"/>
              </a:spcBef>
              <a:spcAft>
                <a:spcPts val="0"/>
              </a:spcAft>
              <a:buFont typeface="Monotype Sorts" pitchFamily="2" charset="2"/>
              <a:buNone/>
              <a:defRPr/>
            </a:pPr>
            <a:r>
              <a:rPr lang="en-US" dirty="0" smtClean="0">
                <a:solidFill>
                  <a:srgbClr val="0000FF"/>
                </a:solidFill>
              </a:rPr>
              <a:t>			in = (in + 1) % BUFFER_SIZE;</a:t>
            </a:r>
          </a:p>
          <a:p>
            <a:pPr marL="274320" indent="-274320" eaLnBrk="1" fontAlgn="auto" hangingPunct="1">
              <a:spcBef>
                <a:spcPts val="580"/>
              </a:spcBef>
              <a:spcAft>
                <a:spcPts val="0"/>
              </a:spcAft>
              <a:buFont typeface="Monotype Sorts" pitchFamily="2" charset="2"/>
              <a:buNone/>
              <a:defRPr/>
            </a:pPr>
            <a:r>
              <a:rPr lang="en-US" dirty="0" smtClean="0">
                <a:solidFill>
                  <a:srgbClr val="0000FF"/>
                </a:solidFill>
              </a:rPr>
              <a:t>			count++;</a:t>
            </a:r>
          </a:p>
          <a:p>
            <a:pPr marL="274320" indent="-274320" eaLnBrk="1" fontAlgn="auto" hangingPunct="1">
              <a:spcBef>
                <a:spcPts val="580"/>
              </a:spcBef>
              <a:spcAft>
                <a:spcPts val="0"/>
              </a:spcAft>
              <a:buFont typeface="Monotype Sorts" pitchFamily="2" charset="2"/>
              <a:buNone/>
              <a:defRPr/>
            </a:pPr>
            <a:r>
              <a:rPr lang="en-US" dirty="0" smtClean="0">
                <a:solidFill>
                  <a:srgbClr val="0000FF"/>
                </a:solidFill>
              </a:rPr>
              <a:t>	}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Consumer</a:t>
            </a:r>
          </a:p>
        </p:txBody>
      </p:sp>
      <p:sp>
        <p:nvSpPr>
          <p:cNvPr id="17411" name="Rectangle 3"/>
          <p:cNvSpPr>
            <a:spLocks noGrp="1" noChangeArrowheads="1"/>
          </p:cNvSpPr>
          <p:nvPr>
            <p:ph sz="quarter" idx="1"/>
          </p:nvPr>
        </p:nvSpPr>
        <p:spPr>
          <a:xfrm>
            <a:off x="827088" y="1022350"/>
            <a:ext cx="6877050" cy="4860925"/>
          </a:xfrm>
        </p:spPr>
        <p:txBody>
          <a:bodyPr>
            <a:normAutofit lnSpcReduction="10000"/>
          </a:bodyPr>
          <a:lstStyle/>
          <a:p>
            <a:pPr eaLnBrk="1" hangingPunct="1">
              <a:buFont typeface="Monotype Sorts" pitchFamily="2" charset="2"/>
              <a:buNone/>
            </a:pPr>
            <a:endParaRPr lang="en-US" sz="2000" smtClean="0"/>
          </a:p>
          <a:p>
            <a:pPr eaLnBrk="1" hangingPunct="1">
              <a:buFont typeface="Monotype Sorts" pitchFamily="2" charset="2"/>
              <a:buNone/>
            </a:pPr>
            <a:r>
              <a:rPr lang="en-US" sz="2000" smtClean="0">
                <a:solidFill>
                  <a:srgbClr val="0000FF"/>
                </a:solidFill>
              </a:rPr>
              <a:t>    </a:t>
            </a:r>
            <a:r>
              <a:rPr lang="en-US" smtClean="0">
                <a:solidFill>
                  <a:srgbClr val="0000FF"/>
                </a:solidFill>
              </a:rPr>
              <a:t>while (1) </a:t>
            </a:r>
          </a:p>
          <a:p>
            <a:pPr eaLnBrk="1" hangingPunct="1">
              <a:buFont typeface="Monotype Sorts" pitchFamily="2" charset="2"/>
              <a:buNone/>
            </a:pPr>
            <a:r>
              <a:rPr lang="en-US" smtClean="0">
                <a:solidFill>
                  <a:srgbClr val="0000FF"/>
                </a:solidFill>
              </a:rPr>
              <a:t>      {</a:t>
            </a:r>
          </a:p>
          <a:p>
            <a:pPr eaLnBrk="1" hangingPunct="1">
              <a:buFont typeface="Monotype Sorts" pitchFamily="2" charset="2"/>
              <a:buNone/>
            </a:pPr>
            <a:r>
              <a:rPr lang="en-US" smtClean="0">
                <a:solidFill>
                  <a:srgbClr val="0000FF"/>
                </a:solidFill>
              </a:rPr>
              <a:t>			while (count == 0)</a:t>
            </a:r>
          </a:p>
          <a:p>
            <a:pPr eaLnBrk="1" hangingPunct="1">
              <a:buFont typeface="Monotype Sorts" pitchFamily="2" charset="2"/>
              <a:buNone/>
            </a:pPr>
            <a:r>
              <a:rPr lang="en-US" smtClean="0">
                <a:solidFill>
                  <a:srgbClr val="0000FF"/>
                </a:solidFill>
              </a:rPr>
              <a:t>				; // do nothing</a:t>
            </a:r>
          </a:p>
          <a:p>
            <a:pPr eaLnBrk="1" hangingPunct="1">
              <a:buFont typeface="Monotype Sorts" pitchFamily="2" charset="2"/>
              <a:buNone/>
            </a:pPr>
            <a:r>
              <a:rPr lang="en-US" smtClean="0">
                <a:solidFill>
                  <a:srgbClr val="0000FF"/>
                </a:solidFill>
              </a:rPr>
              <a:t>			nextConsumed =  buffer[out];</a:t>
            </a:r>
          </a:p>
          <a:p>
            <a:pPr eaLnBrk="1" hangingPunct="1">
              <a:buFont typeface="Monotype Sorts" pitchFamily="2" charset="2"/>
              <a:buNone/>
            </a:pPr>
            <a:r>
              <a:rPr lang="en-US" smtClean="0">
                <a:solidFill>
                  <a:srgbClr val="0000FF"/>
                </a:solidFill>
              </a:rPr>
              <a:t>			out = (out + 1) % BUFFER_SIZE;</a:t>
            </a:r>
          </a:p>
          <a:p>
            <a:pPr eaLnBrk="1" hangingPunct="1">
              <a:buFont typeface="Monotype Sorts" pitchFamily="2" charset="2"/>
              <a:buNone/>
            </a:pPr>
            <a:r>
              <a:rPr lang="en-US" smtClean="0">
                <a:solidFill>
                  <a:srgbClr val="0000FF"/>
                </a:solidFill>
              </a:rPr>
              <a:t>			count--;</a:t>
            </a:r>
          </a:p>
          <a:p>
            <a:pPr eaLnBrk="1" hangingPunct="1">
              <a:buFont typeface="Monotype Sorts" pitchFamily="2" charset="2"/>
              <a:buNone/>
            </a:pPr>
            <a:r>
              <a:rPr lang="en-US" smtClean="0">
                <a:solidFill>
                  <a:srgbClr val="0000FF"/>
                </a:solidFill>
              </a:rPr>
              <a:t>			/*  consume the item in nextConsumed</a:t>
            </a:r>
          </a:p>
          <a:p>
            <a:pPr eaLnBrk="1" hangingPunct="1">
              <a:buFont typeface="Monotype Sorts" pitchFamily="2" charset="2"/>
              <a:buNone/>
            </a:pPr>
            <a:r>
              <a:rPr lang="en-US" smtClean="0">
                <a:solidFill>
                  <a:srgbClr val="0000FF"/>
                </a:solidFill>
              </a:rPr>
              <a:t>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US"/>
              <a:t>Bounded Buffer</a:t>
            </a:r>
          </a:p>
        </p:txBody>
      </p:sp>
      <p:sp>
        <p:nvSpPr>
          <p:cNvPr id="112643" name="Rectangle 3"/>
          <p:cNvSpPr>
            <a:spLocks noGrp="1" noChangeArrowheads="1"/>
          </p:cNvSpPr>
          <p:nvPr>
            <p:ph type="body" idx="1"/>
          </p:nvPr>
        </p:nvSpPr>
        <p:spPr/>
        <p:txBody>
          <a:bodyPr/>
          <a:lstStyle/>
          <a:p>
            <a:r>
              <a:rPr lang="en-US" dirty="0"/>
              <a:t>The statements</a:t>
            </a:r>
            <a:br>
              <a:rPr lang="en-US" dirty="0"/>
            </a:br>
            <a:r>
              <a:rPr lang="en-US" dirty="0"/>
              <a:t/>
            </a:r>
            <a:br>
              <a:rPr lang="en-US" dirty="0"/>
            </a:br>
            <a:r>
              <a:rPr lang="en-US" b="1" dirty="0"/>
              <a:t>counter++;</a:t>
            </a:r>
            <a:br>
              <a:rPr lang="en-US" b="1" dirty="0"/>
            </a:br>
            <a:r>
              <a:rPr lang="en-US" b="1" dirty="0"/>
              <a:t>counter--;</a:t>
            </a:r>
            <a:br>
              <a:rPr lang="en-US" b="1" dirty="0"/>
            </a:br>
            <a:r>
              <a:rPr lang="en-US" dirty="0"/>
              <a:t/>
            </a:r>
            <a:br>
              <a:rPr lang="en-US" dirty="0"/>
            </a:br>
            <a:r>
              <a:rPr lang="en-US" dirty="0"/>
              <a:t>must be performed </a:t>
            </a:r>
            <a:r>
              <a:rPr lang="en-US" i="1" dirty="0"/>
              <a:t>atomically</a:t>
            </a:r>
            <a:r>
              <a:rPr lang="en-US" dirty="0"/>
              <a:t>.</a:t>
            </a:r>
          </a:p>
          <a:p>
            <a:endParaRPr lang="en-US" dirty="0"/>
          </a:p>
          <a:p>
            <a:r>
              <a:rPr lang="en-US" dirty="0"/>
              <a:t>Atomic operation means an operation that completes in its entirety without interruption.</a:t>
            </a:r>
            <a:br>
              <a:rPr lang="en-US" dirty="0"/>
            </a:br>
            <a:endParaRPr lang="en-US" dirty="0"/>
          </a:p>
        </p:txBody>
      </p:sp>
    </p:spTree>
    <p:extLst>
      <p:ext uri="{BB962C8B-B14F-4D97-AF65-F5344CB8AC3E}">
        <p14:creationId xmlns:p14="http://schemas.microsoft.com/office/powerpoint/2010/main" val="2910948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026"/>
          <p:cNvSpPr>
            <a:spLocks noGrp="1" noChangeArrowheads="1"/>
          </p:cNvSpPr>
          <p:nvPr>
            <p:ph type="title"/>
          </p:nvPr>
        </p:nvSpPr>
        <p:spPr/>
        <p:txBody>
          <a:bodyPr/>
          <a:lstStyle/>
          <a:p>
            <a:pPr eaLnBrk="1" hangingPunct="1"/>
            <a:r>
              <a:rPr lang="en-US" smtClean="0"/>
              <a:t>Race Condition</a:t>
            </a:r>
          </a:p>
        </p:txBody>
      </p:sp>
      <p:sp>
        <p:nvSpPr>
          <p:cNvPr id="18435" name="Rectangle 1027"/>
          <p:cNvSpPr>
            <a:spLocks noGrp="1" noChangeArrowheads="1"/>
          </p:cNvSpPr>
          <p:nvPr>
            <p:ph sz="quarter" idx="1"/>
          </p:nvPr>
        </p:nvSpPr>
        <p:spPr>
          <a:xfrm>
            <a:off x="827088" y="1279525"/>
            <a:ext cx="8067675" cy="4818063"/>
          </a:xfrm>
        </p:spPr>
        <p:txBody>
          <a:bodyPr>
            <a:normAutofit/>
          </a:bodyPr>
          <a:lstStyle/>
          <a:p>
            <a:pPr eaLnBrk="1" hangingPunct="1">
              <a:lnSpc>
                <a:spcPct val="90000"/>
              </a:lnSpc>
            </a:pPr>
            <a:r>
              <a:rPr lang="en-US" sz="2400" dirty="0" smtClean="0">
                <a:solidFill>
                  <a:srgbClr val="0000FF"/>
                </a:solidFill>
              </a:rPr>
              <a:t>count++</a:t>
            </a:r>
            <a:r>
              <a:rPr lang="en-US" sz="2400" dirty="0" smtClean="0"/>
              <a:t> could be implemented as</a:t>
            </a:r>
            <a:br>
              <a:rPr lang="en-US" sz="2400" dirty="0" smtClean="0"/>
            </a:br>
            <a:r>
              <a:rPr lang="en-US" sz="2400" dirty="0" smtClean="0"/>
              <a:t/>
            </a:r>
            <a:br>
              <a:rPr lang="en-US" sz="2400" dirty="0" smtClean="0"/>
            </a:br>
            <a:r>
              <a:rPr lang="en-US" sz="2400" dirty="0" smtClean="0"/>
              <a:t>     </a:t>
            </a:r>
            <a:r>
              <a:rPr lang="en-US" sz="2400" dirty="0" smtClean="0">
                <a:solidFill>
                  <a:srgbClr val="0000FF"/>
                </a:solidFill>
              </a:rPr>
              <a:t>register1 = count</a:t>
            </a:r>
            <a:br>
              <a:rPr lang="en-US" sz="2400" dirty="0" smtClean="0">
                <a:solidFill>
                  <a:srgbClr val="0000FF"/>
                </a:solidFill>
              </a:rPr>
            </a:br>
            <a:r>
              <a:rPr lang="en-US" sz="2400" dirty="0" smtClean="0">
                <a:solidFill>
                  <a:srgbClr val="0000FF"/>
                </a:solidFill>
              </a:rPr>
              <a:t>     register1 = register1 + 1</a:t>
            </a:r>
            <a:br>
              <a:rPr lang="en-US" sz="2400" dirty="0" smtClean="0">
                <a:solidFill>
                  <a:srgbClr val="0000FF"/>
                </a:solidFill>
              </a:rPr>
            </a:br>
            <a:r>
              <a:rPr lang="en-US" sz="2400" dirty="0" smtClean="0">
                <a:solidFill>
                  <a:srgbClr val="0000FF"/>
                </a:solidFill>
              </a:rPr>
              <a:t>     count = register1</a:t>
            </a:r>
          </a:p>
          <a:p>
            <a:pPr eaLnBrk="1" hangingPunct="1">
              <a:lnSpc>
                <a:spcPct val="90000"/>
              </a:lnSpc>
            </a:pPr>
            <a:endParaRPr lang="en-US" sz="2400" dirty="0" smtClean="0">
              <a:solidFill>
                <a:schemeClr val="tx2"/>
              </a:solidFill>
            </a:endParaRPr>
          </a:p>
          <a:p>
            <a:pPr eaLnBrk="1" hangingPunct="1">
              <a:lnSpc>
                <a:spcPct val="90000"/>
              </a:lnSpc>
            </a:pPr>
            <a:r>
              <a:rPr lang="en-US" sz="2400" dirty="0" smtClean="0">
                <a:solidFill>
                  <a:schemeClr val="tx2"/>
                </a:solidFill>
              </a:rPr>
              <a:t>count--</a:t>
            </a:r>
            <a:r>
              <a:rPr lang="en-US" sz="2400" dirty="0" smtClean="0"/>
              <a:t> could be implemented as</a:t>
            </a:r>
            <a:br>
              <a:rPr lang="en-US" sz="2400" dirty="0" smtClean="0"/>
            </a:br>
            <a:r>
              <a:rPr lang="en-US" sz="2400" dirty="0" smtClean="0"/>
              <a:t/>
            </a:r>
            <a:br>
              <a:rPr lang="en-US" sz="2400" dirty="0" smtClean="0"/>
            </a:br>
            <a:r>
              <a:rPr lang="en-US" sz="2400" dirty="0" smtClean="0"/>
              <a:t>     </a:t>
            </a:r>
            <a:r>
              <a:rPr lang="en-US" sz="2400" dirty="0" smtClean="0">
                <a:solidFill>
                  <a:schemeClr val="tx2"/>
                </a:solidFill>
              </a:rPr>
              <a:t>register2 = count</a:t>
            </a:r>
            <a:br>
              <a:rPr lang="en-US" sz="2400" dirty="0" smtClean="0">
                <a:solidFill>
                  <a:schemeClr val="tx2"/>
                </a:solidFill>
              </a:rPr>
            </a:br>
            <a:r>
              <a:rPr lang="en-US" sz="2400" dirty="0" smtClean="0">
                <a:solidFill>
                  <a:schemeClr val="tx2"/>
                </a:solidFill>
              </a:rPr>
              <a:t>     register2 = register2 - 1</a:t>
            </a:r>
            <a:br>
              <a:rPr lang="en-US" sz="2400" dirty="0" smtClean="0">
                <a:solidFill>
                  <a:schemeClr val="tx2"/>
                </a:solidFill>
              </a:rPr>
            </a:br>
            <a:r>
              <a:rPr lang="en-US" sz="2400" dirty="0" smtClean="0">
                <a:solidFill>
                  <a:schemeClr val="tx2"/>
                </a:solidFill>
              </a:rPr>
              <a:t>     count = register2</a:t>
            </a:r>
          </a:p>
          <a:p>
            <a:pPr lvl="1" eaLnBrk="1" hangingPunct="1">
              <a:lnSpc>
                <a:spcPct val="90000"/>
              </a:lnSpc>
              <a:buFont typeface="Monotype Sorts" pitchFamily="2" charset="2"/>
              <a:buNone/>
            </a:pPr>
            <a:endParaRPr lang="en-US" sz="2400" dirty="0"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sz="quarter" idx="1"/>
          </p:nvPr>
        </p:nvSpPr>
        <p:spPr/>
        <p:txBody>
          <a:bodyPr/>
          <a:lstStyle/>
          <a:p>
            <a:pPr>
              <a:lnSpc>
                <a:spcPct val="90000"/>
              </a:lnSpc>
            </a:pPr>
            <a:r>
              <a:rPr lang="en-US" sz="2400" dirty="0" smtClean="0"/>
              <a:t>Consider this execution interleaving with “count = 5” initially:</a:t>
            </a:r>
          </a:p>
          <a:p>
            <a:pPr lvl="1">
              <a:lnSpc>
                <a:spcPct val="90000"/>
              </a:lnSpc>
              <a:buNone/>
            </a:pPr>
            <a:r>
              <a:rPr lang="en-US" sz="1600" dirty="0" smtClean="0"/>
              <a:t>	</a:t>
            </a:r>
          </a:p>
          <a:p>
            <a:pPr lvl="1">
              <a:lnSpc>
                <a:spcPct val="90000"/>
              </a:lnSpc>
              <a:buNone/>
            </a:pPr>
            <a:r>
              <a:rPr lang="en-US" sz="1600" dirty="0" smtClean="0"/>
              <a:t>	</a:t>
            </a:r>
            <a:r>
              <a:rPr lang="en-US" dirty="0" smtClean="0"/>
              <a:t>S0: producer execute </a:t>
            </a:r>
            <a:r>
              <a:rPr lang="en-US" dirty="0" smtClean="0">
                <a:solidFill>
                  <a:srgbClr val="0000FF"/>
                </a:solidFill>
              </a:rPr>
              <a:t>register1 = count</a:t>
            </a:r>
            <a:r>
              <a:rPr lang="en-US" dirty="0" smtClean="0"/>
              <a:t>   {register1 = 5}</a:t>
            </a:r>
            <a:br>
              <a:rPr lang="en-US" dirty="0" smtClean="0"/>
            </a:br>
            <a:r>
              <a:rPr lang="en-US" dirty="0" smtClean="0"/>
              <a:t>S1: producer execute </a:t>
            </a:r>
            <a:r>
              <a:rPr lang="en-US" dirty="0" smtClean="0">
                <a:solidFill>
                  <a:srgbClr val="0000FF"/>
                </a:solidFill>
              </a:rPr>
              <a:t>register1 = register1 + 1  </a:t>
            </a:r>
            <a:r>
              <a:rPr lang="en-US" dirty="0" smtClean="0"/>
              <a:t> {register1 = 6} </a:t>
            </a:r>
            <a:br>
              <a:rPr lang="en-US" dirty="0" smtClean="0"/>
            </a:br>
            <a:r>
              <a:rPr lang="en-US" dirty="0" smtClean="0"/>
              <a:t>S2: consumer execute register2 = count   {register2 = 5} </a:t>
            </a:r>
            <a:br>
              <a:rPr lang="en-US" dirty="0" smtClean="0"/>
            </a:br>
            <a:r>
              <a:rPr lang="en-US" dirty="0" smtClean="0"/>
              <a:t>S3: consumer execute register2 = register2 - 1   {register2 = 4} </a:t>
            </a:r>
            <a:br>
              <a:rPr lang="en-US" dirty="0" smtClean="0"/>
            </a:br>
            <a:r>
              <a:rPr lang="en-US" dirty="0" smtClean="0"/>
              <a:t>S4: producer execute </a:t>
            </a:r>
            <a:r>
              <a:rPr lang="en-US" dirty="0" smtClean="0">
                <a:solidFill>
                  <a:srgbClr val="0000FF"/>
                </a:solidFill>
              </a:rPr>
              <a:t>count = register1</a:t>
            </a:r>
            <a:r>
              <a:rPr lang="en-US" dirty="0" smtClean="0"/>
              <a:t>   {count = 6 } </a:t>
            </a:r>
            <a:br>
              <a:rPr lang="en-US" dirty="0" smtClean="0"/>
            </a:br>
            <a:r>
              <a:rPr lang="en-US" dirty="0" smtClean="0"/>
              <a:t>S5: consumer execute count = register2   {count = 4}</a:t>
            </a:r>
          </a:p>
        </p:txBody>
      </p:sp>
      <p:sp>
        <p:nvSpPr>
          <p:cNvPr id="4" name="Rectangle 3"/>
          <p:cNvSpPr/>
          <p:nvPr/>
        </p:nvSpPr>
        <p:spPr>
          <a:xfrm>
            <a:off x="1081313" y="4586292"/>
            <a:ext cx="7714343" cy="800219"/>
          </a:xfrm>
          <a:prstGeom prst="rect">
            <a:avLst/>
          </a:prstGeom>
        </p:spPr>
        <p:txBody>
          <a:bodyPr wrap="square">
            <a:spAutoFit/>
          </a:bodyPr>
          <a:lstStyle/>
          <a:p>
            <a:r>
              <a:rPr lang="en-US" sz="2300" dirty="0">
                <a:solidFill>
                  <a:srgbClr val="00B050"/>
                </a:solidFill>
                <a:latin typeface="+mn-lt"/>
              </a:rPr>
              <a:t>The value of count may be either 4 or 6, where the correct result should be 5.</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Critical section</a:t>
            </a:r>
            <a:endParaRPr lang="en-US" dirty="0"/>
          </a:p>
        </p:txBody>
      </p:sp>
      <p:sp>
        <p:nvSpPr>
          <p:cNvPr id="3" name="Content Placeholder 2"/>
          <p:cNvSpPr>
            <a:spLocks noGrp="1"/>
          </p:cNvSpPr>
          <p:nvPr>
            <p:ph sz="quarter" idx="2"/>
          </p:nvPr>
        </p:nvSpPr>
        <p:spPr>
          <a:xfrm>
            <a:off x="457200" y="1295400"/>
            <a:ext cx="4038600" cy="4876800"/>
          </a:xfrm>
        </p:spPr>
        <p:txBody>
          <a:bodyPr>
            <a:normAutofit/>
          </a:bodyPr>
          <a:lstStyle/>
          <a:p>
            <a:r>
              <a:rPr lang="en-US" dirty="0" smtClean="0"/>
              <a:t>Each process has a segment of code called a critical section, in which the process may change common variables, updating a table, writing a file and so on.</a:t>
            </a:r>
          </a:p>
          <a:p>
            <a:pPr lvl="1"/>
            <a:r>
              <a:rPr lang="en-US" dirty="0" smtClean="0"/>
              <a:t>Entry section</a:t>
            </a:r>
          </a:p>
          <a:p>
            <a:pPr lvl="1"/>
            <a:r>
              <a:rPr lang="en-US" dirty="0" smtClean="0"/>
              <a:t>Exit section</a:t>
            </a:r>
          </a:p>
          <a:p>
            <a:pPr lvl="1"/>
            <a:r>
              <a:rPr lang="en-US" dirty="0" smtClean="0"/>
              <a:t>Remainder section</a:t>
            </a:r>
            <a:endParaRPr lang="en-US" dirty="0"/>
          </a:p>
        </p:txBody>
      </p:sp>
      <p:sp>
        <p:nvSpPr>
          <p:cNvPr id="6" name="Content Placeholder 5"/>
          <p:cNvSpPr>
            <a:spLocks noGrp="1"/>
          </p:cNvSpPr>
          <p:nvPr>
            <p:ph sz="quarter" idx="4"/>
          </p:nvPr>
        </p:nvSpPr>
        <p:spPr>
          <a:xfrm>
            <a:off x="4648200" y="1371600"/>
            <a:ext cx="4038600" cy="4800600"/>
          </a:xfrm>
        </p:spPr>
        <p:txBody>
          <a:bodyPr/>
          <a:lstStyle/>
          <a:p>
            <a:pPr>
              <a:buNone/>
            </a:pPr>
            <a:r>
              <a:rPr lang="en-US" dirty="0" smtClean="0"/>
              <a:t>do</a:t>
            </a:r>
          </a:p>
          <a:p>
            <a:pPr>
              <a:buNone/>
            </a:pPr>
            <a:r>
              <a:rPr lang="en-US" dirty="0" smtClean="0"/>
              <a:t>{</a:t>
            </a:r>
          </a:p>
          <a:p>
            <a:pPr>
              <a:buNone/>
            </a:pPr>
            <a:r>
              <a:rPr lang="en-US" dirty="0" smtClean="0"/>
              <a:t>	</a:t>
            </a:r>
          </a:p>
          <a:p>
            <a:pPr>
              <a:buNone/>
            </a:pPr>
            <a:r>
              <a:rPr lang="en-US" dirty="0" smtClean="0"/>
              <a:t>	Critical section</a:t>
            </a:r>
          </a:p>
          <a:p>
            <a:pPr>
              <a:buNone/>
            </a:pPr>
            <a:r>
              <a:rPr lang="en-US" dirty="0" smtClean="0"/>
              <a:t>	</a:t>
            </a:r>
          </a:p>
          <a:p>
            <a:pPr>
              <a:buNone/>
            </a:pPr>
            <a:r>
              <a:rPr lang="en-US" dirty="0" smtClean="0"/>
              <a:t>	Remainder section</a:t>
            </a:r>
          </a:p>
          <a:p>
            <a:pPr>
              <a:buNone/>
            </a:pPr>
            <a:r>
              <a:rPr lang="en-US" dirty="0" smtClean="0"/>
              <a:t>}</a:t>
            </a:r>
          </a:p>
          <a:p>
            <a:pPr>
              <a:buNone/>
            </a:pPr>
            <a:r>
              <a:rPr lang="en-US" dirty="0" smtClean="0"/>
              <a:t>while (1);</a:t>
            </a:r>
          </a:p>
          <a:p>
            <a:endParaRPr lang="en-US" dirty="0"/>
          </a:p>
        </p:txBody>
      </p:sp>
      <p:sp>
        <p:nvSpPr>
          <p:cNvPr id="7" name="Rectangle 6"/>
          <p:cNvSpPr/>
          <p:nvPr/>
        </p:nvSpPr>
        <p:spPr>
          <a:xfrm>
            <a:off x="4953000" y="2438400"/>
            <a:ext cx="2133600" cy="381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entry section</a:t>
            </a:r>
            <a:endParaRPr lang="en-US" dirty="0">
              <a:solidFill>
                <a:schemeClr val="tx1"/>
              </a:solidFill>
            </a:endParaRPr>
          </a:p>
        </p:txBody>
      </p:sp>
      <p:sp>
        <p:nvSpPr>
          <p:cNvPr id="8" name="Rectangle 7"/>
          <p:cNvSpPr/>
          <p:nvPr/>
        </p:nvSpPr>
        <p:spPr>
          <a:xfrm>
            <a:off x="4953000" y="3352800"/>
            <a:ext cx="2133600" cy="381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Exit section</a:t>
            </a:r>
            <a:endParaRPr lang="en-US" dirty="0">
              <a:solidFill>
                <a:schemeClr val="tx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Solution to Critical-Section Problem</a:t>
            </a:r>
          </a:p>
        </p:txBody>
      </p:sp>
      <p:sp>
        <p:nvSpPr>
          <p:cNvPr id="10243" name="Rectangle 3"/>
          <p:cNvSpPr>
            <a:spLocks noGrp="1" noChangeArrowheads="1"/>
          </p:cNvSpPr>
          <p:nvPr>
            <p:ph sz="quarter" idx="1"/>
          </p:nvPr>
        </p:nvSpPr>
        <p:spPr>
          <a:xfrm>
            <a:off x="812800" y="1758950"/>
            <a:ext cx="7208838" cy="4483100"/>
          </a:xfrm>
        </p:spPr>
        <p:txBody>
          <a:bodyPr>
            <a:normAutofit fontScale="85000" lnSpcReduction="20000"/>
          </a:bodyPr>
          <a:lstStyle/>
          <a:p>
            <a:pPr marL="274320" indent="-274320" eaLnBrk="1" fontAlgn="auto" hangingPunct="1">
              <a:spcBef>
                <a:spcPts val="580"/>
              </a:spcBef>
              <a:spcAft>
                <a:spcPts val="0"/>
              </a:spcAft>
              <a:buFont typeface="Monotype Sorts" pitchFamily="2" charset="2"/>
              <a:buNone/>
              <a:defRPr/>
            </a:pPr>
            <a:r>
              <a:rPr lang="en-US" dirty="0" smtClean="0"/>
              <a:t>1.	</a:t>
            </a:r>
            <a:r>
              <a:rPr lang="en-US" dirty="0" smtClean="0">
                <a:solidFill>
                  <a:schemeClr val="tx2"/>
                </a:solidFill>
              </a:rPr>
              <a:t>Mutual Exclusion</a:t>
            </a:r>
            <a:r>
              <a:rPr lang="en-US" dirty="0" smtClean="0"/>
              <a:t> - If process </a:t>
            </a:r>
            <a:r>
              <a:rPr lang="en-US" dirty="0" smtClean="0">
                <a:solidFill>
                  <a:srgbClr val="0000FF"/>
                </a:solidFill>
              </a:rPr>
              <a:t>P</a:t>
            </a:r>
            <a:r>
              <a:rPr lang="en-US" baseline="-25000" dirty="0" smtClean="0">
                <a:solidFill>
                  <a:srgbClr val="0000FF"/>
                </a:solidFill>
              </a:rPr>
              <a:t>i</a:t>
            </a:r>
            <a:r>
              <a:rPr lang="en-US" dirty="0" smtClean="0"/>
              <a:t> is executing in its critical section, then no other processes can be executing in their critical sections</a:t>
            </a:r>
          </a:p>
          <a:p>
            <a:pPr marL="274320" indent="-274320" eaLnBrk="1" fontAlgn="auto" hangingPunct="1">
              <a:spcBef>
                <a:spcPts val="580"/>
              </a:spcBef>
              <a:spcAft>
                <a:spcPts val="0"/>
              </a:spcAft>
              <a:buFont typeface="Monotype Sorts" pitchFamily="2" charset="2"/>
              <a:buNone/>
              <a:defRPr/>
            </a:pPr>
            <a:r>
              <a:rPr lang="en-US" dirty="0" smtClean="0"/>
              <a:t>2.	</a:t>
            </a:r>
            <a:r>
              <a:rPr lang="en-US" dirty="0" smtClean="0">
                <a:solidFill>
                  <a:schemeClr val="tx2"/>
                </a:solidFill>
              </a:rPr>
              <a:t>Progress</a:t>
            </a:r>
            <a:r>
              <a:rPr lang="en-US" dirty="0" smtClean="0"/>
              <a:t> - If no process is executing in its critical section and there exist some processes that wish to enter their critical section, then the selection of the processes that will enter the critical section next cannot be postponed indefinitely</a:t>
            </a:r>
          </a:p>
          <a:p>
            <a:pPr marL="274320" indent="-274320" eaLnBrk="1" fontAlgn="auto" hangingPunct="1">
              <a:spcBef>
                <a:spcPts val="580"/>
              </a:spcBef>
              <a:spcAft>
                <a:spcPts val="0"/>
              </a:spcAft>
              <a:buFont typeface="Monotype Sorts" pitchFamily="2" charset="2"/>
              <a:buNone/>
              <a:defRPr/>
            </a:pPr>
            <a:r>
              <a:rPr lang="en-US" dirty="0" smtClean="0"/>
              <a:t>3.	</a:t>
            </a:r>
            <a:r>
              <a:rPr lang="en-US" dirty="0" smtClean="0">
                <a:solidFill>
                  <a:schemeClr val="tx2"/>
                </a:solidFill>
              </a:rPr>
              <a:t>Bounded Waiting</a:t>
            </a:r>
            <a:r>
              <a:rPr lang="en-US" dirty="0" smtClean="0"/>
              <a:t> -  A bound must exist on the number of times that other processes are allowed to enter their critical sections after a process has made a request to enter its critical section and before that request is granted</a:t>
            </a:r>
          </a:p>
          <a:p>
            <a:pPr marL="548640" lvl="1" eaLnBrk="1" fontAlgn="auto" hangingPunct="1">
              <a:spcBef>
                <a:spcPts val="370"/>
              </a:spcBef>
              <a:spcAft>
                <a:spcPts val="0"/>
              </a:spcAft>
              <a:buSzPct val="125000"/>
              <a:buFont typeface="Wingdings 2" pitchFamily="18" charset="2"/>
              <a:buChar char=""/>
              <a:defRPr/>
            </a:pPr>
            <a:r>
              <a:rPr lang="en-US" dirty="0" smtClean="0"/>
              <a:t>Assume that each process executes at a nonzero speed </a:t>
            </a:r>
          </a:p>
          <a:p>
            <a:pPr marL="548640" lvl="1" eaLnBrk="1" fontAlgn="auto" hangingPunct="1">
              <a:spcBef>
                <a:spcPts val="370"/>
              </a:spcBef>
              <a:spcAft>
                <a:spcPts val="0"/>
              </a:spcAft>
              <a:buSzPct val="125000"/>
              <a:buFont typeface="Wingdings 2" pitchFamily="18" charset="2"/>
              <a:buChar char=""/>
              <a:defRPr/>
            </a:pPr>
            <a:r>
              <a:rPr lang="en-US" dirty="0" smtClean="0"/>
              <a:t>No assumption concerning relative speed of the </a:t>
            </a:r>
            <a:r>
              <a:rPr lang="en-US" dirty="0" smtClean="0">
                <a:solidFill>
                  <a:srgbClr val="0000FF"/>
                </a:solidFill>
              </a:rPr>
              <a:t>N</a:t>
            </a:r>
            <a:r>
              <a:rPr lang="en-US" dirty="0" smtClean="0"/>
              <a:t> processes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740229" y="3091543"/>
            <a:ext cx="2496457" cy="508000"/>
          </a:xfrm>
          <a:prstGeom prst="rect">
            <a:avLst/>
          </a:prstGeom>
          <a:solidFill>
            <a:srgbClr val="CC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696686" y="2206171"/>
            <a:ext cx="2525485" cy="435429"/>
          </a:xfrm>
          <a:prstGeom prst="rect">
            <a:avLst/>
          </a:prstGeom>
          <a:solidFill>
            <a:srgbClr val="CC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482" name="Title 1"/>
          <p:cNvSpPr>
            <a:spLocks noGrp="1"/>
          </p:cNvSpPr>
          <p:nvPr>
            <p:ph type="title"/>
          </p:nvPr>
        </p:nvSpPr>
        <p:spPr/>
        <p:txBody>
          <a:bodyPr/>
          <a:lstStyle/>
          <a:p>
            <a:pPr eaLnBrk="1" hangingPunct="1"/>
            <a:r>
              <a:rPr lang="en-US" smtClean="0"/>
              <a:t>Two Process Solution-Algoritm-1</a:t>
            </a:r>
          </a:p>
        </p:txBody>
      </p:sp>
      <p:sp>
        <p:nvSpPr>
          <p:cNvPr id="20483" name="Content Placeholder 2"/>
          <p:cNvSpPr>
            <a:spLocks noGrp="1"/>
          </p:cNvSpPr>
          <p:nvPr>
            <p:ph sz="quarter" idx="1"/>
          </p:nvPr>
        </p:nvSpPr>
        <p:spPr>
          <a:ln>
            <a:solidFill>
              <a:srgbClr val="FFFF00"/>
            </a:solidFill>
          </a:ln>
        </p:spPr>
        <p:txBody>
          <a:bodyPr/>
          <a:lstStyle/>
          <a:p>
            <a:pPr eaLnBrk="1" hangingPunct="1"/>
            <a:r>
              <a:rPr lang="en-US" dirty="0" smtClean="0"/>
              <a:t>For Process Pi</a:t>
            </a:r>
          </a:p>
          <a:p>
            <a:pPr eaLnBrk="1" hangingPunct="1"/>
            <a:r>
              <a:rPr lang="en-US" dirty="0" smtClean="0"/>
              <a:t>do {</a:t>
            </a:r>
          </a:p>
          <a:p>
            <a:pPr eaLnBrk="1" hangingPunct="1">
              <a:buFont typeface="Wingdings 2" pitchFamily="18" charset="2"/>
              <a:buNone/>
            </a:pPr>
            <a:r>
              <a:rPr lang="en-US" dirty="0" smtClean="0"/>
              <a:t> 	</a:t>
            </a:r>
            <a:r>
              <a:rPr lang="en-US" dirty="0" smtClean="0">
                <a:solidFill>
                  <a:srgbClr val="FF0000"/>
                </a:solidFill>
              </a:rPr>
              <a:t>while (turn!=</a:t>
            </a:r>
            <a:r>
              <a:rPr lang="en-US" dirty="0" err="1" smtClean="0">
                <a:solidFill>
                  <a:srgbClr val="FF0000"/>
                </a:solidFill>
              </a:rPr>
              <a:t>i</a:t>
            </a:r>
            <a:r>
              <a:rPr lang="en-US" dirty="0" smtClean="0">
                <a:solidFill>
                  <a:srgbClr val="FF0000"/>
                </a:solidFill>
              </a:rPr>
              <a:t>);</a:t>
            </a:r>
          </a:p>
          <a:p>
            <a:pPr eaLnBrk="1" hangingPunct="1">
              <a:buFont typeface="Wingdings 2" pitchFamily="18" charset="2"/>
              <a:buNone/>
            </a:pPr>
            <a:r>
              <a:rPr lang="en-US" dirty="0" smtClean="0"/>
              <a:t>	</a:t>
            </a:r>
            <a:r>
              <a:rPr lang="en-US" b="1" i="1" dirty="0" smtClean="0">
                <a:solidFill>
                  <a:srgbClr val="0033CC"/>
                </a:solidFill>
              </a:rPr>
              <a:t>CRITICAL SECTION</a:t>
            </a:r>
          </a:p>
          <a:p>
            <a:pPr eaLnBrk="1" hangingPunct="1">
              <a:buFont typeface="Wingdings 2" pitchFamily="18" charset="2"/>
              <a:buNone/>
            </a:pPr>
            <a:r>
              <a:rPr lang="en-US" dirty="0" smtClean="0"/>
              <a:t>	</a:t>
            </a:r>
            <a:r>
              <a:rPr lang="en-US" dirty="0" smtClean="0">
                <a:solidFill>
                  <a:srgbClr val="FF0000"/>
                </a:solidFill>
              </a:rPr>
              <a:t>turn=j;</a:t>
            </a:r>
          </a:p>
          <a:p>
            <a:pPr eaLnBrk="1" hangingPunct="1">
              <a:buFont typeface="Wingdings 2" pitchFamily="18" charset="2"/>
              <a:buNone/>
            </a:pPr>
            <a:r>
              <a:rPr lang="en-US" dirty="0" smtClean="0"/>
              <a:t>	</a:t>
            </a:r>
            <a:r>
              <a:rPr lang="en-US" i="1" dirty="0" smtClean="0">
                <a:solidFill>
                  <a:srgbClr val="0033CC"/>
                </a:solidFill>
              </a:rPr>
              <a:t>REMAINDER SECTION</a:t>
            </a:r>
          </a:p>
          <a:p>
            <a:pPr eaLnBrk="1" hangingPunct="1">
              <a:buFont typeface="Wingdings 2" pitchFamily="18" charset="2"/>
              <a:buNone/>
            </a:pPr>
            <a:r>
              <a:rPr lang="en-US" dirty="0" smtClean="0"/>
              <a:t>	} while(1);</a:t>
            </a:r>
          </a:p>
        </p:txBody>
      </p:sp>
      <p:sp>
        <p:nvSpPr>
          <p:cNvPr id="4" name="Rectangle 3"/>
          <p:cNvSpPr txBox="1">
            <a:spLocks noChangeArrowheads="1"/>
          </p:cNvSpPr>
          <p:nvPr/>
        </p:nvSpPr>
        <p:spPr>
          <a:xfrm>
            <a:off x="4680858" y="1190171"/>
            <a:ext cx="4041648" cy="4937760"/>
          </a:xfrm>
          <a:prstGeom prst="rect">
            <a:avLst/>
          </a:prstGeom>
        </p:spPr>
        <p:txBody>
          <a:bodyPr vert="horz">
            <a:normAutofit/>
          </a:bodyPr>
          <a:lstStyle/>
          <a:p>
            <a:pPr marL="274320" marR="0" lvl="0" indent="-274320" algn="l" defTabSz="914400" rtl="0" eaLnBrk="1" fontAlgn="auto" latinLnBrk="0" hangingPunct="1">
              <a:lnSpc>
                <a:spcPct val="90000"/>
              </a:lnSpc>
              <a:spcBef>
                <a:spcPts val="600"/>
              </a:spcBef>
              <a:spcAft>
                <a:spcPts val="0"/>
              </a:spcAft>
              <a:buClr>
                <a:schemeClr val="accent1"/>
              </a:buClr>
              <a:buSzPct val="76000"/>
              <a:buFont typeface="Wingdings 3"/>
              <a:buChar char=""/>
              <a:tabLst>
                <a:tab pos="744538" algn="l"/>
                <a:tab pos="1025525" algn="l"/>
                <a:tab pos="1260475" algn="l"/>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Two processes are numbered P0 and P1. </a:t>
            </a:r>
            <a:r>
              <a:rPr kumimoji="0" lang="en-US" sz="2600" b="0" i="0" u="none" strike="noStrike" kern="1200" cap="none" spc="0" normalizeH="0" baseline="0" noProof="0" dirty="0" err="1" smtClean="0">
                <a:ln>
                  <a:noFill/>
                </a:ln>
                <a:solidFill>
                  <a:schemeClr val="tx1"/>
                </a:solidFill>
                <a:effectLst/>
                <a:uLnTx/>
                <a:uFillTx/>
                <a:latin typeface="+mn-lt"/>
                <a:ea typeface="+mn-ea"/>
                <a:cs typeface="+mn-cs"/>
              </a:rPr>
              <a:t>i.e</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Pi and </a:t>
            </a:r>
            <a:r>
              <a:rPr kumimoji="0" lang="en-US" sz="2600" b="0" i="0" u="none" strike="noStrike" kern="1200" cap="none" spc="0" normalizeH="0" baseline="0" noProof="0" dirty="0" err="1" smtClean="0">
                <a:ln>
                  <a:noFill/>
                </a:ln>
                <a:solidFill>
                  <a:schemeClr val="tx1"/>
                </a:solidFill>
                <a:effectLst/>
                <a:uLnTx/>
                <a:uFillTx/>
                <a:latin typeface="+mn-lt"/>
                <a:ea typeface="+mn-ea"/>
                <a:cs typeface="+mn-cs"/>
              </a:rPr>
              <a:t>Pj</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90000"/>
              </a:lnSpc>
              <a:spcBef>
                <a:spcPts val="600"/>
              </a:spcBef>
              <a:spcAft>
                <a:spcPts val="0"/>
              </a:spcAft>
              <a:buClr>
                <a:schemeClr val="accent1"/>
              </a:buClr>
              <a:buSzPct val="76000"/>
              <a:buFont typeface="Wingdings 3"/>
              <a:buChar char=""/>
              <a:tabLst>
                <a:tab pos="744538" algn="l"/>
                <a:tab pos="1025525" algn="l"/>
                <a:tab pos="1260475" algn="l"/>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Algorithm 1</a:t>
            </a:r>
          </a:p>
          <a:p>
            <a:pPr marL="548640" marR="0" lvl="1" indent="-274320" algn="l" defTabSz="914400" rtl="0" eaLnBrk="1" fontAlgn="auto" latinLnBrk="0" hangingPunct="1">
              <a:lnSpc>
                <a:spcPct val="90000"/>
              </a:lnSpc>
              <a:spcBef>
                <a:spcPts val="500"/>
              </a:spcBef>
              <a:spcAft>
                <a:spcPts val="0"/>
              </a:spcAft>
              <a:buClr>
                <a:schemeClr val="accent2"/>
              </a:buClr>
              <a:buSzPct val="76000"/>
              <a:buFont typeface="Wingdings 3"/>
              <a:buChar char=""/>
              <a:tabLst>
                <a:tab pos="744538" algn="l"/>
                <a:tab pos="1025525" algn="l"/>
                <a:tab pos="1260475" algn="l"/>
              </a:tabLst>
              <a:defRPr/>
            </a:pPr>
            <a:r>
              <a:rPr kumimoji="0" lang="en-US" sz="2300" b="0" i="0" u="none" strike="noStrike" kern="1200" cap="none" spc="0" normalizeH="0" baseline="0" noProof="0" dirty="0" smtClean="0">
                <a:ln>
                  <a:noFill/>
                </a:ln>
                <a:solidFill>
                  <a:schemeClr val="tx2"/>
                </a:solidFill>
                <a:effectLst/>
                <a:uLnTx/>
                <a:uFillTx/>
                <a:latin typeface="+mn-lt"/>
                <a:ea typeface="+mn-ea"/>
                <a:cs typeface="+mn-cs"/>
              </a:rPr>
              <a:t>A common integer variable turn initialized to 0 or 1. If turn==</a:t>
            </a:r>
            <a:r>
              <a:rPr kumimoji="0" lang="en-US" sz="2300" b="0" i="0" u="none" strike="noStrike" kern="1200" cap="none" spc="0" normalizeH="0" baseline="0" noProof="0" dirty="0" err="1" smtClean="0">
                <a:ln>
                  <a:noFill/>
                </a:ln>
                <a:solidFill>
                  <a:schemeClr val="tx2"/>
                </a:solidFill>
                <a:effectLst/>
                <a:uLnTx/>
                <a:uFillTx/>
                <a:latin typeface="+mn-lt"/>
                <a:ea typeface="+mn-ea"/>
                <a:cs typeface="+mn-cs"/>
              </a:rPr>
              <a:t>i</a:t>
            </a:r>
            <a:r>
              <a:rPr kumimoji="0" lang="en-US" sz="2300" b="0" i="0" u="none" strike="noStrike" kern="1200" cap="none" spc="0" normalizeH="0" baseline="0" noProof="0" dirty="0" smtClean="0">
                <a:ln>
                  <a:noFill/>
                </a:ln>
                <a:solidFill>
                  <a:schemeClr val="tx2"/>
                </a:solidFill>
                <a:effectLst/>
                <a:uLnTx/>
                <a:uFillTx/>
                <a:latin typeface="+mn-lt"/>
                <a:ea typeface="+mn-ea"/>
                <a:cs typeface="+mn-cs"/>
              </a:rPr>
              <a:t> Process Pi is allowed to execute in its critical section. </a:t>
            </a:r>
          </a:p>
          <a:p>
            <a:pPr marL="274320" marR="0" lvl="0" indent="-274320" algn="l" defTabSz="914400" rtl="0" eaLnBrk="1" fontAlgn="auto" latinLnBrk="0" hangingPunct="1">
              <a:lnSpc>
                <a:spcPct val="90000"/>
              </a:lnSpc>
              <a:spcBef>
                <a:spcPts val="600"/>
              </a:spcBef>
              <a:spcAft>
                <a:spcPts val="0"/>
              </a:spcAft>
              <a:buClr>
                <a:schemeClr val="accent1"/>
              </a:buClr>
              <a:buSzPct val="76000"/>
              <a:buFont typeface="Wingdings 3"/>
              <a:buChar char=""/>
              <a:tabLst>
                <a:tab pos="744538" algn="l"/>
                <a:tab pos="1025525" algn="l"/>
                <a:tab pos="1260475" algn="l"/>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Disadvantage</a:t>
            </a:r>
          </a:p>
          <a:p>
            <a:pPr marL="548640" marR="0" lvl="1" indent="-274320" algn="l" defTabSz="914400" rtl="0" eaLnBrk="1" fontAlgn="auto" latinLnBrk="0" hangingPunct="1">
              <a:lnSpc>
                <a:spcPct val="90000"/>
              </a:lnSpc>
              <a:spcBef>
                <a:spcPts val="500"/>
              </a:spcBef>
              <a:spcAft>
                <a:spcPts val="0"/>
              </a:spcAft>
              <a:buClr>
                <a:schemeClr val="accent2"/>
              </a:buClr>
              <a:buSzPct val="76000"/>
              <a:buFont typeface="Wingdings 3"/>
              <a:buChar char=""/>
              <a:tabLst>
                <a:tab pos="744538" algn="l"/>
                <a:tab pos="1025525" algn="l"/>
                <a:tab pos="1260475" algn="l"/>
              </a:tabLst>
              <a:defRPr/>
            </a:pPr>
            <a:r>
              <a:rPr kumimoji="0" lang="en-US" sz="2300" b="0" i="0" u="none" strike="noStrike" kern="1200" cap="none" spc="0" normalizeH="0" baseline="0" noProof="0" dirty="0" smtClean="0">
                <a:ln>
                  <a:noFill/>
                </a:ln>
                <a:solidFill>
                  <a:schemeClr val="tx2"/>
                </a:solidFill>
                <a:effectLst/>
                <a:uLnTx/>
                <a:uFillTx/>
                <a:latin typeface="+mn-lt"/>
                <a:ea typeface="+mn-ea"/>
                <a:cs typeface="+mn-cs"/>
              </a:rPr>
              <a:t>does not retain the sufficient information about the state of each process.</a:t>
            </a:r>
            <a:endParaRPr kumimoji="0" lang="en-US" sz="2300" b="0" i="0" u="none" strike="noStrike" kern="1200" cap="none" spc="0" normalizeH="0" baseline="0" noProof="0" dirty="0">
              <a:ln>
                <a:noFill/>
              </a:ln>
              <a:solidFill>
                <a:schemeClr val="tx2"/>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82171" y="3556000"/>
            <a:ext cx="2598058" cy="522514"/>
          </a:xfrm>
          <a:prstGeom prst="rect">
            <a:avLst/>
          </a:prstGeom>
          <a:solidFill>
            <a:srgbClr val="CC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740229" y="2206172"/>
            <a:ext cx="2409371" cy="943429"/>
          </a:xfrm>
          <a:prstGeom prst="rect">
            <a:avLst/>
          </a:prstGeom>
          <a:solidFill>
            <a:srgbClr val="CC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506" name="Title 1"/>
          <p:cNvSpPr>
            <a:spLocks noGrp="1"/>
          </p:cNvSpPr>
          <p:nvPr>
            <p:ph type="title"/>
          </p:nvPr>
        </p:nvSpPr>
        <p:spPr/>
        <p:txBody>
          <a:bodyPr/>
          <a:lstStyle/>
          <a:p>
            <a:pPr eaLnBrk="1" hangingPunct="1"/>
            <a:r>
              <a:rPr lang="en-US" smtClean="0"/>
              <a:t>Algorithm-2</a:t>
            </a:r>
          </a:p>
        </p:txBody>
      </p:sp>
      <p:sp>
        <p:nvSpPr>
          <p:cNvPr id="21507" name="Content Placeholder 2"/>
          <p:cNvSpPr>
            <a:spLocks noGrp="1"/>
          </p:cNvSpPr>
          <p:nvPr>
            <p:ph sz="quarter" idx="1"/>
          </p:nvPr>
        </p:nvSpPr>
        <p:spPr/>
        <p:txBody>
          <a:bodyPr/>
          <a:lstStyle/>
          <a:p>
            <a:pPr eaLnBrk="1" hangingPunct="1"/>
            <a:r>
              <a:rPr lang="en-US" dirty="0" smtClean="0"/>
              <a:t>For Process pi</a:t>
            </a:r>
          </a:p>
          <a:p>
            <a:pPr eaLnBrk="1" hangingPunct="1"/>
            <a:r>
              <a:rPr lang="en-US" dirty="0" smtClean="0"/>
              <a:t>do {</a:t>
            </a:r>
          </a:p>
          <a:p>
            <a:pPr eaLnBrk="1" hangingPunct="1">
              <a:buFont typeface="Wingdings 2" pitchFamily="18" charset="2"/>
              <a:buNone/>
            </a:pPr>
            <a:r>
              <a:rPr lang="en-US" dirty="0" smtClean="0"/>
              <a:t>	</a:t>
            </a:r>
            <a:r>
              <a:rPr lang="en-US" dirty="0" smtClean="0">
                <a:solidFill>
                  <a:srgbClr val="FF0000"/>
                </a:solidFill>
              </a:rPr>
              <a:t>flag[</a:t>
            </a:r>
            <a:r>
              <a:rPr lang="en-US" dirty="0" err="1" smtClean="0">
                <a:solidFill>
                  <a:srgbClr val="FF0000"/>
                </a:solidFill>
              </a:rPr>
              <a:t>i</a:t>
            </a:r>
            <a:r>
              <a:rPr lang="en-US" dirty="0" smtClean="0">
                <a:solidFill>
                  <a:srgbClr val="FF0000"/>
                </a:solidFill>
              </a:rPr>
              <a:t>]=true;</a:t>
            </a:r>
          </a:p>
          <a:p>
            <a:pPr eaLnBrk="1" hangingPunct="1">
              <a:buFont typeface="Wingdings 2" pitchFamily="18" charset="2"/>
              <a:buNone/>
            </a:pPr>
            <a:r>
              <a:rPr lang="en-US" dirty="0" smtClean="0">
                <a:solidFill>
                  <a:srgbClr val="FF0000"/>
                </a:solidFill>
              </a:rPr>
              <a:t>	while(flag[j]);</a:t>
            </a:r>
          </a:p>
          <a:p>
            <a:pPr eaLnBrk="1" hangingPunct="1">
              <a:buFont typeface="Wingdings 2" pitchFamily="18" charset="2"/>
              <a:buNone/>
            </a:pPr>
            <a:r>
              <a:rPr lang="en-US" dirty="0" smtClean="0"/>
              <a:t>	</a:t>
            </a:r>
            <a:r>
              <a:rPr lang="en-US" b="1" i="1" dirty="0" smtClean="0">
                <a:solidFill>
                  <a:srgbClr val="0033CC"/>
                </a:solidFill>
              </a:rPr>
              <a:t>CRITICAL SECTION</a:t>
            </a:r>
          </a:p>
          <a:p>
            <a:pPr eaLnBrk="1" hangingPunct="1">
              <a:buFont typeface="Wingdings 2" pitchFamily="18" charset="2"/>
              <a:buNone/>
            </a:pPr>
            <a:r>
              <a:rPr lang="en-US" dirty="0" smtClean="0"/>
              <a:t>	</a:t>
            </a:r>
            <a:r>
              <a:rPr lang="en-US" dirty="0" smtClean="0">
                <a:solidFill>
                  <a:srgbClr val="FF0000"/>
                </a:solidFill>
              </a:rPr>
              <a:t> flag[</a:t>
            </a:r>
            <a:r>
              <a:rPr lang="en-US" dirty="0" err="1" smtClean="0">
                <a:solidFill>
                  <a:srgbClr val="FF0000"/>
                </a:solidFill>
              </a:rPr>
              <a:t>i</a:t>
            </a:r>
            <a:r>
              <a:rPr lang="en-US" dirty="0" smtClean="0">
                <a:solidFill>
                  <a:srgbClr val="FF0000"/>
                </a:solidFill>
              </a:rPr>
              <a:t>]=false;</a:t>
            </a:r>
          </a:p>
          <a:p>
            <a:pPr eaLnBrk="1" hangingPunct="1">
              <a:buFont typeface="Wingdings 2" pitchFamily="18" charset="2"/>
              <a:buNone/>
            </a:pPr>
            <a:r>
              <a:rPr lang="en-US" dirty="0" smtClean="0"/>
              <a:t>	</a:t>
            </a:r>
            <a:r>
              <a:rPr lang="en-US" i="1" dirty="0" smtClean="0">
                <a:solidFill>
                  <a:srgbClr val="0033CC"/>
                </a:solidFill>
              </a:rPr>
              <a:t>REMAINDER SECTION</a:t>
            </a:r>
          </a:p>
          <a:p>
            <a:pPr eaLnBrk="1" hangingPunct="1">
              <a:buFont typeface="Wingdings 2" pitchFamily="18" charset="2"/>
              <a:buNone/>
            </a:pPr>
            <a:r>
              <a:rPr lang="en-US" dirty="0" smtClean="0"/>
              <a:t>	}while(1)</a:t>
            </a:r>
          </a:p>
          <a:p>
            <a:pPr eaLnBrk="1" hangingPunct="1">
              <a:buFont typeface="Wingdings 2" pitchFamily="18" charset="2"/>
              <a:buNone/>
            </a:pPr>
            <a:r>
              <a:rPr lang="en-US" dirty="0" smtClean="0"/>
              <a:t>	</a:t>
            </a:r>
          </a:p>
        </p:txBody>
      </p:sp>
      <p:sp>
        <p:nvSpPr>
          <p:cNvPr id="4" name="Content Placeholder 2"/>
          <p:cNvSpPr txBox="1">
            <a:spLocks/>
          </p:cNvSpPr>
          <p:nvPr/>
        </p:nvSpPr>
        <p:spPr>
          <a:xfrm>
            <a:off x="5283200" y="1226457"/>
            <a:ext cx="3526971" cy="4937760"/>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Disadvantage</a:t>
            </a:r>
          </a:p>
          <a:p>
            <a:pPr marL="548640" marR="0" lvl="1" indent="-274320" algn="l" defTabSz="914400" rtl="0" eaLnBrk="1" fontAlgn="auto" latinLnBrk="0" hangingPunct="1">
              <a:lnSpc>
                <a:spcPct val="100000"/>
              </a:lnSpc>
              <a:spcBef>
                <a:spcPts val="500"/>
              </a:spcBef>
              <a:spcAft>
                <a:spcPts val="0"/>
              </a:spcAft>
              <a:buClr>
                <a:schemeClr val="accent2"/>
              </a:buClr>
              <a:buSzPct val="76000"/>
              <a:buFont typeface="Wingdings 3"/>
              <a:buChar char=""/>
              <a:tabLst/>
              <a:defRPr/>
            </a:pPr>
            <a:r>
              <a:rPr kumimoji="0" lang="en-US" sz="2300" b="0" i="0" u="none" strike="noStrike" kern="1200" cap="none" spc="0" normalizeH="0" baseline="0" noProof="0" dirty="0" smtClean="0">
                <a:ln>
                  <a:noFill/>
                </a:ln>
                <a:solidFill>
                  <a:schemeClr val="tx2"/>
                </a:solidFill>
                <a:effectLst/>
                <a:uLnTx/>
                <a:uFillTx/>
                <a:latin typeface="+mn-lt"/>
                <a:ea typeface="+mn-ea"/>
                <a:cs typeface="+mn-cs"/>
              </a:rPr>
              <a:t>mutual exclusion is preserved</a:t>
            </a:r>
          </a:p>
          <a:p>
            <a:pPr marL="548640" marR="0" lvl="1" indent="-274320" algn="l" defTabSz="914400" rtl="0" eaLnBrk="1" fontAlgn="auto" latinLnBrk="0" hangingPunct="1">
              <a:lnSpc>
                <a:spcPct val="100000"/>
              </a:lnSpc>
              <a:spcBef>
                <a:spcPts val="500"/>
              </a:spcBef>
              <a:spcAft>
                <a:spcPts val="0"/>
              </a:spcAft>
              <a:buClr>
                <a:schemeClr val="accent2"/>
              </a:buClr>
              <a:buSzPct val="76000"/>
              <a:buFont typeface="Wingdings 3"/>
              <a:buChar char=""/>
              <a:tabLst/>
              <a:defRPr/>
            </a:pPr>
            <a:r>
              <a:rPr kumimoji="0" lang="en-US" sz="2300" b="0" i="0" u="none" strike="noStrike" kern="1200" cap="none" spc="0" normalizeH="0" baseline="0" noProof="0" dirty="0" smtClean="0">
                <a:ln>
                  <a:noFill/>
                </a:ln>
                <a:solidFill>
                  <a:schemeClr val="tx2"/>
                </a:solidFill>
                <a:effectLst/>
                <a:uLnTx/>
                <a:uFillTx/>
                <a:latin typeface="+mn-lt"/>
                <a:ea typeface="+mn-ea"/>
                <a:cs typeface="+mn-cs"/>
              </a:rPr>
              <a:t>progress requirement is not met</a:t>
            </a:r>
          </a:p>
          <a:p>
            <a:pPr marL="822960" marR="0" lvl="2" indent="-228600" algn="l" defTabSz="914400" rtl="0" eaLnBrk="1" fontAlgn="auto" latinLnBrk="0" hangingPunct="1">
              <a:lnSpc>
                <a:spcPct val="100000"/>
              </a:lnSpc>
              <a:spcBef>
                <a:spcPts val="500"/>
              </a:spcBef>
              <a:spcAft>
                <a:spcPts val="0"/>
              </a:spcAft>
              <a:buClr>
                <a:schemeClr val="bg1">
                  <a:shade val="50000"/>
                </a:schemeClr>
              </a:buClr>
              <a:buSzPct val="76000"/>
              <a:buFont typeface="Wingdings 3"/>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t0: P0 sets flag[0]=true</a:t>
            </a:r>
          </a:p>
          <a:p>
            <a:pPr marL="822960" marR="0" lvl="2" indent="-228600" algn="l" defTabSz="914400" rtl="0" eaLnBrk="1" fontAlgn="auto" latinLnBrk="0" hangingPunct="1">
              <a:lnSpc>
                <a:spcPct val="100000"/>
              </a:lnSpc>
              <a:spcBef>
                <a:spcPts val="500"/>
              </a:spcBef>
              <a:spcAft>
                <a:spcPts val="0"/>
              </a:spcAft>
              <a:buClr>
                <a:schemeClr val="bg1">
                  <a:shade val="50000"/>
                </a:schemeClr>
              </a:buClr>
              <a:buSzPct val="76000"/>
              <a:buFont typeface="Wingdings 3"/>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t1:P1 sets flag[1]=true</a:t>
            </a:r>
          </a:p>
          <a:p>
            <a:pPr marL="822960" marR="0" lvl="2" indent="-228600" algn="l" defTabSz="914400" rtl="0" eaLnBrk="1" fontAlgn="auto" latinLnBrk="0" hangingPunct="1">
              <a:lnSpc>
                <a:spcPct val="100000"/>
              </a:lnSpc>
              <a:spcBef>
                <a:spcPts val="500"/>
              </a:spcBef>
              <a:spcAft>
                <a:spcPts val="0"/>
              </a:spcAft>
              <a:buClr>
                <a:schemeClr val="bg1">
                  <a:shade val="50000"/>
                </a:schemeClr>
              </a:buClr>
              <a:buSzPct val="76000"/>
              <a:buFont typeface="Wingdings 3"/>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looping fore-ever</a:t>
            </a:r>
          </a:p>
          <a:p>
            <a:pPr marL="822960" marR="0" lvl="2" indent="-228600" algn="l" defTabSz="914400" rtl="0" eaLnBrk="1" fontAlgn="auto" latinLnBrk="0" hangingPunct="1">
              <a:lnSpc>
                <a:spcPct val="100000"/>
              </a:lnSpc>
              <a:spcBef>
                <a:spcPts val="500"/>
              </a:spcBef>
              <a:spcAft>
                <a:spcPts val="0"/>
              </a:spcAft>
              <a:buClr>
                <a:schemeClr val="bg1">
                  <a:shade val="50000"/>
                </a:schemeClr>
              </a:buClr>
              <a:buSzPct val="76000"/>
              <a:buFont typeface="Wingdings 3"/>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Algorithm-3-Peterson’s Solution</a:t>
            </a:r>
          </a:p>
        </p:txBody>
      </p:sp>
      <p:sp>
        <p:nvSpPr>
          <p:cNvPr id="22531" name="Rectangle 3"/>
          <p:cNvSpPr>
            <a:spLocks noGrp="1" noChangeArrowheads="1"/>
          </p:cNvSpPr>
          <p:nvPr>
            <p:ph sz="quarter" idx="1"/>
          </p:nvPr>
        </p:nvSpPr>
        <p:spPr>
          <a:xfrm>
            <a:off x="827088" y="1602014"/>
            <a:ext cx="6618287" cy="4376738"/>
          </a:xfrm>
        </p:spPr>
        <p:txBody>
          <a:bodyPr>
            <a:normAutofit/>
          </a:bodyPr>
          <a:lstStyle/>
          <a:p>
            <a:pPr eaLnBrk="1" hangingPunct="1">
              <a:lnSpc>
                <a:spcPct val="90000"/>
              </a:lnSpc>
              <a:tabLst>
                <a:tab pos="744538" algn="l"/>
                <a:tab pos="1025525" algn="l"/>
                <a:tab pos="1260475" algn="l"/>
              </a:tabLst>
            </a:pPr>
            <a:r>
              <a:rPr lang="en-US" dirty="0" smtClean="0"/>
              <a:t>Two process solution</a:t>
            </a:r>
          </a:p>
          <a:p>
            <a:pPr eaLnBrk="1" hangingPunct="1">
              <a:lnSpc>
                <a:spcPct val="90000"/>
              </a:lnSpc>
              <a:tabLst>
                <a:tab pos="744538" algn="l"/>
                <a:tab pos="1025525" algn="l"/>
                <a:tab pos="1260475" algn="l"/>
              </a:tabLst>
            </a:pPr>
            <a:r>
              <a:rPr lang="en-US" dirty="0" smtClean="0"/>
              <a:t>The two processes share two variables:</a:t>
            </a:r>
          </a:p>
          <a:p>
            <a:pPr lvl="1" eaLnBrk="1" hangingPunct="1">
              <a:lnSpc>
                <a:spcPct val="90000"/>
              </a:lnSpc>
              <a:tabLst>
                <a:tab pos="744538" algn="l"/>
                <a:tab pos="1025525" algn="l"/>
                <a:tab pos="1260475" algn="l"/>
              </a:tabLst>
            </a:pPr>
            <a:r>
              <a:rPr lang="en-US" dirty="0" err="1" smtClean="0"/>
              <a:t>int</a:t>
            </a:r>
            <a:r>
              <a:rPr lang="en-US" dirty="0" smtClean="0">
                <a:solidFill>
                  <a:srgbClr val="FF0000"/>
                </a:solidFill>
              </a:rPr>
              <a:t> turn</a:t>
            </a:r>
            <a:r>
              <a:rPr lang="en-US" dirty="0" smtClean="0"/>
              <a:t>; </a:t>
            </a:r>
          </a:p>
          <a:p>
            <a:pPr lvl="1" eaLnBrk="1" hangingPunct="1">
              <a:lnSpc>
                <a:spcPct val="90000"/>
              </a:lnSpc>
              <a:tabLst>
                <a:tab pos="744538" algn="l"/>
                <a:tab pos="1025525" algn="l"/>
                <a:tab pos="1260475" algn="l"/>
              </a:tabLst>
            </a:pPr>
            <a:r>
              <a:rPr lang="en-US" dirty="0" smtClean="0"/>
              <a:t>Boolean </a:t>
            </a:r>
            <a:r>
              <a:rPr lang="en-US" dirty="0" smtClean="0">
                <a:solidFill>
                  <a:srgbClr val="FF0000"/>
                </a:solidFill>
              </a:rPr>
              <a:t>flag[2]</a:t>
            </a:r>
          </a:p>
          <a:p>
            <a:pPr eaLnBrk="1" hangingPunct="1">
              <a:lnSpc>
                <a:spcPct val="90000"/>
              </a:lnSpc>
              <a:tabLst>
                <a:tab pos="744538" algn="l"/>
                <a:tab pos="1025525" algn="l"/>
                <a:tab pos="1260475" algn="l"/>
              </a:tabLst>
            </a:pPr>
            <a:r>
              <a:rPr lang="en-US" dirty="0" smtClean="0"/>
              <a:t>The variable </a:t>
            </a:r>
            <a:r>
              <a:rPr lang="en-US" dirty="0" smtClean="0">
                <a:solidFill>
                  <a:srgbClr val="FF0000"/>
                </a:solidFill>
              </a:rPr>
              <a:t>turn</a:t>
            </a:r>
            <a:r>
              <a:rPr lang="en-US" dirty="0" smtClean="0"/>
              <a:t> indicates whose turn it is to enter the critical section.  </a:t>
            </a:r>
          </a:p>
          <a:p>
            <a:pPr eaLnBrk="1" hangingPunct="1">
              <a:lnSpc>
                <a:spcPct val="90000"/>
              </a:lnSpc>
              <a:tabLst>
                <a:tab pos="744538" algn="l"/>
                <a:tab pos="1025525" algn="l"/>
                <a:tab pos="1260475" algn="l"/>
              </a:tabLst>
            </a:pPr>
            <a:r>
              <a:rPr lang="en-US" dirty="0" smtClean="0"/>
              <a:t>The </a:t>
            </a:r>
            <a:r>
              <a:rPr lang="en-US" dirty="0" smtClean="0">
                <a:solidFill>
                  <a:srgbClr val="FF0000"/>
                </a:solidFill>
              </a:rPr>
              <a:t>flag</a:t>
            </a:r>
            <a:r>
              <a:rPr lang="en-US" dirty="0" smtClean="0"/>
              <a:t> array is used to indicate if a process is ready to enter the critical section. </a:t>
            </a:r>
            <a:r>
              <a:rPr lang="en-US" dirty="0" smtClean="0">
                <a:solidFill>
                  <a:srgbClr val="FF0000"/>
                </a:solidFill>
              </a:rPr>
              <a:t>flag[</a:t>
            </a:r>
            <a:r>
              <a:rPr lang="en-US" dirty="0" err="1" smtClean="0">
                <a:solidFill>
                  <a:srgbClr val="FF0000"/>
                </a:solidFill>
              </a:rPr>
              <a:t>i</a:t>
            </a:r>
            <a:r>
              <a:rPr lang="en-US" dirty="0" smtClean="0">
                <a:solidFill>
                  <a:srgbClr val="FF0000"/>
                </a:solidFill>
              </a:rPr>
              <a:t>] </a:t>
            </a:r>
            <a:r>
              <a:rPr lang="en-US" dirty="0" smtClean="0"/>
              <a:t>= true implies that process </a:t>
            </a:r>
            <a:r>
              <a:rPr lang="en-US" dirty="0" smtClean="0">
                <a:solidFill>
                  <a:srgbClr val="0000FF"/>
                </a:solidFill>
              </a:rPr>
              <a:t>P</a:t>
            </a:r>
            <a:r>
              <a:rPr lang="en-US" baseline="-25000" dirty="0" smtClean="0">
                <a:solidFill>
                  <a:srgbClr val="0000FF"/>
                </a:solidFill>
              </a:rPr>
              <a:t>i</a:t>
            </a:r>
            <a:r>
              <a:rPr lang="en-US" dirty="0" smtClean="0"/>
              <a:t> is ready!</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t>Producer-Consumer Problem</a:t>
            </a:r>
          </a:p>
        </p:txBody>
      </p:sp>
      <p:sp>
        <p:nvSpPr>
          <p:cNvPr id="43011" name="Rectangle 3"/>
          <p:cNvSpPr>
            <a:spLocks noGrp="1" noChangeArrowheads="1"/>
          </p:cNvSpPr>
          <p:nvPr>
            <p:ph sz="quarter" idx="1"/>
          </p:nvPr>
        </p:nvSpPr>
        <p:spPr/>
        <p:txBody>
          <a:bodyPr/>
          <a:lstStyle/>
          <a:p>
            <a:r>
              <a:rPr lang="en-US" dirty="0"/>
              <a:t>Paradigm for cooperating processes, </a:t>
            </a:r>
            <a:r>
              <a:rPr lang="en-US" i="1" dirty="0"/>
              <a:t>producer</a:t>
            </a:r>
            <a:r>
              <a:rPr lang="en-US" dirty="0"/>
              <a:t> process produces information that is consumed by a </a:t>
            </a:r>
            <a:r>
              <a:rPr lang="en-US" i="1" dirty="0"/>
              <a:t>consumer</a:t>
            </a:r>
            <a:r>
              <a:rPr lang="en-US" dirty="0"/>
              <a:t> </a:t>
            </a:r>
            <a:r>
              <a:rPr lang="en-US" dirty="0" smtClean="0"/>
              <a:t>process</a:t>
            </a:r>
          </a:p>
          <a:p>
            <a:pPr lvl="1"/>
            <a:r>
              <a:rPr lang="en-US" dirty="0" smtClean="0"/>
              <a:t>Example: a print program produces characters that are consumed by printer driver</a:t>
            </a:r>
          </a:p>
          <a:p>
            <a:r>
              <a:rPr lang="en-US" dirty="0" smtClean="0"/>
              <a:t>To run concurrently</a:t>
            </a:r>
            <a:endParaRPr lang="en-US" dirty="0"/>
          </a:p>
          <a:p>
            <a:pPr lvl="1"/>
            <a:r>
              <a:rPr lang="en-US" i="1" dirty="0"/>
              <a:t>unbounded-buffer</a:t>
            </a:r>
            <a:r>
              <a:rPr lang="en-US" dirty="0"/>
              <a:t> places no practical limit on the size of the buffer</a:t>
            </a:r>
          </a:p>
          <a:p>
            <a:pPr lvl="1"/>
            <a:r>
              <a:rPr lang="en-US" i="1" dirty="0"/>
              <a:t>bounded-buffer</a:t>
            </a:r>
            <a:r>
              <a:rPr lang="en-US" dirty="0"/>
              <a:t> assumes that there is a fixed buffer size</a:t>
            </a:r>
          </a:p>
        </p:txBody>
      </p:sp>
    </p:spTree>
    <p:extLst>
      <p:ext uri="{BB962C8B-B14F-4D97-AF65-F5344CB8AC3E}">
        <p14:creationId xmlns:p14="http://schemas.microsoft.com/office/powerpoint/2010/main" val="27405822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032000" y="3468914"/>
            <a:ext cx="3381829" cy="580572"/>
          </a:xfrm>
          <a:prstGeom prst="rect">
            <a:avLst/>
          </a:prstGeom>
          <a:solidFill>
            <a:srgbClr val="CC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p:cNvSpPr/>
          <p:nvPr/>
        </p:nvSpPr>
        <p:spPr>
          <a:xfrm>
            <a:off x="1944914" y="1640114"/>
            <a:ext cx="3454400" cy="1320800"/>
          </a:xfrm>
          <a:prstGeom prst="rect">
            <a:avLst/>
          </a:prstGeom>
          <a:solidFill>
            <a:srgbClr val="CC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554" name="Rectangle 2"/>
          <p:cNvSpPr>
            <a:spLocks noGrp="1" noChangeArrowheads="1"/>
          </p:cNvSpPr>
          <p:nvPr>
            <p:ph type="title"/>
          </p:nvPr>
        </p:nvSpPr>
        <p:spPr/>
        <p:txBody>
          <a:bodyPr/>
          <a:lstStyle/>
          <a:p>
            <a:pPr eaLnBrk="1" hangingPunct="1"/>
            <a:r>
              <a:rPr lang="en-US" smtClean="0"/>
              <a:t>Algorithm for Process </a:t>
            </a:r>
            <a:r>
              <a:rPr lang="en-US" smtClean="0">
                <a:solidFill>
                  <a:srgbClr val="0000FF"/>
                </a:solidFill>
              </a:rPr>
              <a:t>P</a:t>
            </a:r>
            <a:r>
              <a:rPr lang="en-US" baseline="-25000" smtClean="0">
                <a:solidFill>
                  <a:srgbClr val="0000FF"/>
                </a:solidFill>
              </a:rPr>
              <a:t>i</a:t>
            </a:r>
          </a:p>
        </p:txBody>
      </p:sp>
      <p:sp>
        <p:nvSpPr>
          <p:cNvPr id="23555" name="Rectangle 3"/>
          <p:cNvSpPr>
            <a:spLocks noGrp="1" noChangeArrowheads="1"/>
          </p:cNvSpPr>
          <p:nvPr>
            <p:ph sz="quarter" idx="1"/>
          </p:nvPr>
        </p:nvSpPr>
        <p:spPr>
          <a:xfrm>
            <a:off x="838200" y="1457325"/>
            <a:ext cx="6672263" cy="4413250"/>
          </a:xfrm>
        </p:spPr>
        <p:txBody>
          <a:bodyPr>
            <a:normAutofit fontScale="92500" lnSpcReduction="20000"/>
          </a:bodyPr>
          <a:lstStyle/>
          <a:p>
            <a:pPr eaLnBrk="1" hangingPunct="1">
              <a:lnSpc>
                <a:spcPct val="90000"/>
              </a:lnSpc>
              <a:buFont typeface="Monotype Sorts" pitchFamily="2" charset="2"/>
              <a:buNone/>
            </a:pPr>
            <a:r>
              <a:rPr lang="en-US" sz="2400" dirty="0" smtClean="0">
                <a:solidFill>
                  <a:srgbClr val="0000FF"/>
                </a:solidFill>
              </a:rPr>
              <a:t>	</a:t>
            </a:r>
            <a:r>
              <a:rPr lang="en-US" sz="2400" dirty="0" smtClean="0"/>
              <a:t>do {</a:t>
            </a:r>
          </a:p>
          <a:p>
            <a:pPr eaLnBrk="1" hangingPunct="1">
              <a:lnSpc>
                <a:spcPct val="90000"/>
              </a:lnSpc>
              <a:buFont typeface="Monotype Sorts" pitchFamily="2" charset="2"/>
              <a:buNone/>
            </a:pPr>
            <a:r>
              <a:rPr lang="en-US" sz="2400" dirty="0" smtClean="0">
                <a:solidFill>
                  <a:srgbClr val="FF0000"/>
                </a:solidFill>
              </a:rPr>
              <a:t>               flag[</a:t>
            </a:r>
            <a:r>
              <a:rPr lang="en-US" sz="2400" dirty="0" err="1" smtClean="0">
                <a:solidFill>
                  <a:srgbClr val="FF0000"/>
                </a:solidFill>
              </a:rPr>
              <a:t>i</a:t>
            </a:r>
            <a:r>
              <a:rPr lang="en-US" sz="2400" dirty="0" smtClean="0">
                <a:solidFill>
                  <a:srgbClr val="FF0000"/>
                </a:solidFill>
              </a:rPr>
              <a:t>] = TRUE;</a:t>
            </a:r>
          </a:p>
          <a:p>
            <a:pPr eaLnBrk="1" hangingPunct="1">
              <a:lnSpc>
                <a:spcPct val="90000"/>
              </a:lnSpc>
              <a:buFont typeface="Monotype Sorts" pitchFamily="2" charset="2"/>
              <a:buNone/>
            </a:pPr>
            <a:r>
              <a:rPr lang="en-US" sz="2400" dirty="0" smtClean="0">
                <a:solidFill>
                  <a:srgbClr val="FF0000"/>
                </a:solidFill>
              </a:rPr>
              <a:t>               turn = j;</a:t>
            </a:r>
          </a:p>
          <a:p>
            <a:pPr eaLnBrk="1" hangingPunct="1">
              <a:lnSpc>
                <a:spcPct val="90000"/>
              </a:lnSpc>
              <a:buFont typeface="Monotype Sorts" pitchFamily="2" charset="2"/>
              <a:buNone/>
            </a:pPr>
            <a:r>
              <a:rPr lang="en-US" sz="2400" dirty="0" smtClean="0">
                <a:solidFill>
                  <a:srgbClr val="FF0000"/>
                </a:solidFill>
              </a:rPr>
              <a:t>               while ( flag[j] &amp;&amp; turn == j);</a:t>
            </a:r>
          </a:p>
          <a:p>
            <a:pPr eaLnBrk="1" hangingPunct="1">
              <a:lnSpc>
                <a:spcPct val="90000"/>
              </a:lnSpc>
              <a:buFont typeface="Monotype Sorts" pitchFamily="2" charset="2"/>
              <a:buNone/>
            </a:pPr>
            <a:endParaRPr lang="en-US" sz="2400" dirty="0" smtClean="0">
              <a:solidFill>
                <a:srgbClr val="0000FF"/>
              </a:solidFill>
            </a:endParaRPr>
          </a:p>
          <a:p>
            <a:pPr eaLnBrk="1" hangingPunct="1">
              <a:lnSpc>
                <a:spcPct val="90000"/>
              </a:lnSpc>
              <a:buFont typeface="Monotype Sorts" pitchFamily="2" charset="2"/>
              <a:buNone/>
            </a:pPr>
            <a:r>
              <a:rPr lang="en-US" sz="2400" b="1" i="1" dirty="0" smtClean="0">
                <a:solidFill>
                  <a:srgbClr val="0000FF"/>
                </a:solidFill>
              </a:rPr>
              <a:t>                     CRITICAL SECTION</a:t>
            </a:r>
          </a:p>
          <a:p>
            <a:pPr eaLnBrk="1" hangingPunct="1">
              <a:lnSpc>
                <a:spcPct val="90000"/>
              </a:lnSpc>
              <a:buFont typeface="Monotype Sorts" pitchFamily="2" charset="2"/>
              <a:buNone/>
            </a:pPr>
            <a:endParaRPr lang="en-US" sz="2400" dirty="0" smtClean="0">
              <a:solidFill>
                <a:srgbClr val="0000FF"/>
              </a:solidFill>
            </a:endParaRPr>
          </a:p>
          <a:p>
            <a:pPr eaLnBrk="1" hangingPunct="1">
              <a:lnSpc>
                <a:spcPct val="90000"/>
              </a:lnSpc>
              <a:buFont typeface="Monotype Sorts" pitchFamily="2" charset="2"/>
              <a:buNone/>
            </a:pPr>
            <a:r>
              <a:rPr lang="en-US" sz="2400" dirty="0" smtClean="0">
                <a:solidFill>
                  <a:srgbClr val="FF0000"/>
                </a:solidFill>
              </a:rPr>
              <a:t>               flag[</a:t>
            </a:r>
            <a:r>
              <a:rPr lang="en-US" sz="2400" dirty="0" err="1" smtClean="0">
                <a:solidFill>
                  <a:srgbClr val="FF0000"/>
                </a:solidFill>
              </a:rPr>
              <a:t>i</a:t>
            </a:r>
            <a:r>
              <a:rPr lang="en-US" sz="2400" dirty="0" smtClean="0">
                <a:solidFill>
                  <a:srgbClr val="FF0000"/>
                </a:solidFill>
              </a:rPr>
              <a:t>] = FALSE;</a:t>
            </a:r>
          </a:p>
          <a:p>
            <a:pPr eaLnBrk="1" hangingPunct="1">
              <a:lnSpc>
                <a:spcPct val="90000"/>
              </a:lnSpc>
              <a:buFont typeface="Monotype Sorts" pitchFamily="2" charset="2"/>
              <a:buNone/>
            </a:pPr>
            <a:endParaRPr lang="en-US" sz="2400" dirty="0" smtClean="0">
              <a:solidFill>
                <a:srgbClr val="0000FF"/>
              </a:solidFill>
            </a:endParaRPr>
          </a:p>
          <a:p>
            <a:pPr eaLnBrk="1" hangingPunct="1">
              <a:lnSpc>
                <a:spcPct val="90000"/>
              </a:lnSpc>
              <a:buFont typeface="Monotype Sorts" pitchFamily="2" charset="2"/>
              <a:buNone/>
            </a:pPr>
            <a:r>
              <a:rPr lang="en-US" sz="2400" i="1" dirty="0" smtClean="0">
                <a:solidFill>
                  <a:srgbClr val="0000FF"/>
                </a:solidFill>
              </a:rPr>
              <a:t>                       REMAINDER SECTION</a:t>
            </a:r>
          </a:p>
          <a:p>
            <a:pPr eaLnBrk="1" hangingPunct="1">
              <a:lnSpc>
                <a:spcPct val="90000"/>
              </a:lnSpc>
              <a:buFont typeface="Monotype Sorts" pitchFamily="2" charset="2"/>
              <a:buNone/>
            </a:pPr>
            <a:endParaRPr lang="en-US" sz="2400" dirty="0" smtClean="0">
              <a:solidFill>
                <a:srgbClr val="0000FF"/>
              </a:solidFill>
            </a:endParaRPr>
          </a:p>
          <a:p>
            <a:pPr eaLnBrk="1" hangingPunct="1">
              <a:lnSpc>
                <a:spcPct val="90000"/>
              </a:lnSpc>
              <a:buFont typeface="Monotype Sorts" pitchFamily="2" charset="2"/>
              <a:buNone/>
            </a:pPr>
            <a:r>
              <a:rPr lang="en-US" sz="2400" dirty="0" smtClean="0"/>
              <a:t>          } while (TRUE);</a:t>
            </a:r>
          </a:p>
          <a:p>
            <a:pPr eaLnBrk="1" hangingPunct="1">
              <a:lnSpc>
                <a:spcPct val="90000"/>
              </a:lnSpc>
              <a:buFont typeface="Monotype Sorts" pitchFamily="2" charset="2"/>
              <a:buNone/>
            </a:pPr>
            <a:endParaRPr lang="en-US" sz="2400" dirty="0" smtClean="0">
              <a:solidFill>
                <a:srgbClr val="0000FF"/>
              </a:solidFill>
            </a:endParaRPr>
          </a:p>
          <a:p>
            <a:pPr eaLnBrk="1" hangingPunct="1">
              <a:lnSpc>
                <a:spcPct val="90000"/>
              </a:lnSpc>
              <a:buFont typeface="Monotype Sorts" pitchFamily="2" charset="2"/>
              <a:buNone/>
            </a:pPr>
            <a:r>
              <a:rPr lang="en-US" sz="2400" dirty="0" smtClean="0">
                <a:solidFill>
                  <a:srgbClr val="0000FF"/>
                </a:solidFill>
              </a:rPr>
              <a:t>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smtClean="0"/>
              <a:t>Multiple Process Solution</a:t>
            </a:r>
          </a:p>
        </p:txBody>
      </p:sp>
      <p:sp>
        <p:nvSpPr>
          <p:cNvPr id="24579" name="Content Placeholder 2"/>
          <p:cNvSpPr>
            <a:spLocks noGrp="1"/>
          </p:cNvSpPr>
          <p:nvPr>
            <p:ph sz="quarter" idx="1"/>
          </p:nvPr>
        </p:nvSpPr>
        <p:spPr>
          <a:xfrm>
            <a:off x="914400" y="1447800"/>
            <a:ext cx="7772400" cy="4953000"/>
          </a:xfrm>
        </p:spPr>
        <p:txBody>
          <a:bodyPr/>
          <a:lstStyle/>
          <a:p>
            <a:pPr eaLnBrk="1" hangingPunct="1"/>
            <a:r>
              <a:rPr lang="en-US" smtClean="0"/>
              <a:t>Bakery Algorithm</a:t>
            </a:r>
          </a:p>
          <a:p>
            <a:pPr lvl="1" eaLnBrk="1" hangingPunct="1"/>
            <a:r>
              <a:rPr lang="en-US" smtClean="0"/>
              <a:t>Data structures used</a:t>
            </a:r>
          </a:p>
          <a:p>
            <a:pPr lvl="2" eaLnBrk="1" hangingPunct="1"/>
            <a:r>
              <a:rPr lang="en-US" smtClean="0"/>
              <a:t>Boolean choosing[n];</a:t>
            </a:r>
          </a:p>
          <a:p>
            <a:pPr lvl="2" eaLnBrk="1" hangingPunct="1">
              <a:buFont typeface="Wingdings 2" pitchFamily="18" charset="2"/>
              <a:buNone/>
            </a:pPr>
            <a:r>
              <a:rPr lang="en-US" smtClean="0"/>
              <a:t>	int number[n]</a:t>
            </a:r>
          </a:p>
          <a:p>
            <a:pPr lvl="2" eaLnBrk="1" hangingPunct="1">
              <a:buFont typeface="Wingdings 2" pitchFamily="18" charset="2"/>
              <a:buNone/>
            </a:pPr>
            <a:r>
              <a:rPr lang="en-US" smtClean="0"/>
              <a:t>			- intialized to false and 0 respectively</a:t>
            </a:r>
          </a:p>
          <a:p>
            <a:pPr lvl="1" eaLnBrk="1" hangingPunct="1"/>
            <a:r>
              <a:rPr lang="en-US" smtClean="0"/>
              <a:t>Notations used</a:t>
            </a:r>
          </a:p>
          <a:p>
            <a:pPr lvl="2" eaLnBrk="1" hangingPunct="1"/>
            <a:r>
              <a:rPr lang="en-US" smtClean="0"/>
              <a:t>(a,b)&lt;(c,d) ifa&lt;c or  a==c and b&lt;d</a:t>
            </a:r>
          </a:p>
          <a:p>
            <a:pPr lvl="2" eaLnBrk="1" hangingPunct="1"/>
            <a:r>
              <a:rPr lang="en-US" smtClean="0"/>
              <a:t>Max(a</a:t>
            </a:r>
            <a:r>
              <a:rPr lang="en-US" baseline="-25000" smtClean="0"/>
              <a:t>0</a:t>
            </a:r>
            <a:r>
              <a:rPr lang="en-US" smtClean="0"/>
              <a:t>,…a</a:t>
            </a:r>
            <a:r>
              <a:rPr lang="en-US" baseline="-25000" smtClean="0"/>
              <a:t>n-1) </a:t>
            </a:r>
            <a:r>
              <a:rPr lang="en-US" smtClean="0"/>
              <a:t>is a number k,such that k&gt;=a</a:t>
            </a:r>
            <a:r>
              <a:rPr lang="en-US" baseline="-25000" smtClean="0"/>
              <a:t>i </a:t>
            </a:r>
            <a:r>
              <a:rPr lang="en-US" smtClean="0"/>
              <a:t>for i=0,…n-1</a:t>
            </a:r>
            <a:endParaRPr lang="en-US" baseline="-2500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49943" y="4586514"/>
            <a:ext cx="7460343" cy="464457"/>
          </a:xfrm>
          <a:prstGeom prst="rect">
            <a:avLst/>
          </a:prstGeom>
          <a:solidFill>
            <a:srgbClr val="CC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p:nvSpPr>
        <p:spPr>
          <a:xfrm>
            <a:off x="362857" y="1132115"/>
            <a:ext cx="7532914" cy="2525486"/>
          </a:xfrm>
          <a:prstGeom prst="rect">
            <a:avLst/>
          </a:prstGeom>
          <a:solidFill>
            <a:srgbClr val="CC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602" name="Content Placeholder 2"/>
          <p:cNvSpPr>
            <a:spLocks noGrp="1"/>
          </p:cNvSpPr>
          <p:nvPr>
            <p:ph sz="quarter" idx="1"/>
          </p:nvPr>
        </p:nvSpPr>
        <p:spPr>
          <a:xfrm>
            <a:off x="203200" y="257175"/>
            <a:ext cx="8455025" cy="6318250"/>
          </a:xfrm>
        </p:spPr>
        <p:txBody>
          <a:bodyPr>
            <a:normAutofit/>
          </a:bodyPr>
          <a:lstStyle/>
          <a:p>
            <a:pPr eaLnBrk="1" hangingPunct="1">
              <a:buFont typeface="Wingdings 2" pitchFamily="18" charset="2"/>
              <a:buNone/>
            </a:pPr>
            <a:r>
              <a:rPr lang="en-US" dirty="0" smtClean="0"/>
              <a:t>do</a:t>
            </a:r>
          </a:p>
          <a:p>
            <a:pPr eaLnBrk="1" hangingPunct="1">
              <a:buFont typeface="Wingdings 2" pitchFamily="18" charset="2"/>
              <a:buNone/>
            </a:pPr>
            <a:r>
              <a:rPr lang="en-US" dirty="0" smtClean="0"/>
              <a:t>{</a:t>
            </a:r>
          </a:p>
          <a:p>
            <a:pPr lvl="1">
              <a:buFont typeface="Wingdings 2" pitchFamily="18" charset="2"/>
              <a:buNone/>
            </a:pPr>
            <a:r>
              <a:rPr lang="en-US" dirty="0" smtClean="0">
                <a:solidFill>
                  <a:srgbClr val="FF0000"/>
                </a:solidFill>
              </a:rPr>
              <a:t>Choosing[</a:t>
            </a:r>
            <a:r>
              <a:rPr lang="en-US" dirty="0" err="1" smtClean="0">
                <a:solidFill>
                  <a:srgbClr val="FF0000"/>
                </a:solidFill>
              </a:rPr>
              <a:t>i</a:t>
            </a:r>
            <a:r>
              <a:rPr lang="en-US" dirty="0" smtClean="0">
                <a:solidFill>
                  <a:srgbClr val="FF0000"/>
                </a:solidFill>
              </a:rPr>
              <a:t>]=true;</a:t>
            </a:r>
          </a:p>
          <a:p>
            <a:pPr lvl="1">
              <a:buFont typeface="Wingdings 2" pitchFamily="18" charset="2"/>
              <a:buNone/>
            </a:pPr>
            <a:r>
              <a:rPr lang="en-US" dirty="0" smtClean="0">
                <a:solidFill>
                  <a:srgbClr val="FF0000"/>
                </a:solidFill>
              </a:rPr>
              <a:t>Number[</a:t>
            </a:r>
            <a:r>
              <a:rPr lang="en-US" dirty="0" err="1" smtClean="0">
                <a:solidFill>
                  <a:srgbClr val="FF0000"/>
                </a:solidFill>
              </a:rPr>
              <a:t>i</a:t>
            </a:r>
            <a:r>
              <a:rPr lang="en-US" dirty="0" smtClean="0">
                <a:solidFill>
                  <a:srgbClr val="FF0000"/>
                </a:solidFill>
              </a:rPr>
              <a:t>]=max(number[0],number[1],…number[n-1])+1;</a:t>
            </a:r>
          </a:p>
          <a:p>
            <a:pPr lvl="1">
              <a:buFont typeface="Wingdings 2" pitchFamily="18" charset="2"/>
              <a:buNone/>
            </a:pPr>
            <a:r>
              <a:rPr lang="en-US" dirty="0" smtClean="0">
                <a:solidFill>
                  <a:srgbClr val="FF0000"/>
                </a:solidFill>
              </a:rPr>
              <a:t>Choosing[</a:t>
            </a:r>
            <a:r>
              <a:rPr lang="en-US" dirty="0" err="1" smtClean="0">
                <a:solidFill>
                  <a:srgbClr val="FF0000"/>
                </a:solidFill>
              </a:rPr>
              <a:t>i</a:t>
            </a:r>
            <a:r>
              <a:rPr lang="en-US" dirty="0" smtClean="0">
                <a:solidFill>
                  <a:srgbClr val="FF0000"/>
                </a:solidFill>
              </a:rPr>
              <a:t>]=false;</a:t>
            </a:r>
          </a:p>
          <a:p>
            <a:pPr lvl="1">
              <a:buFont typeface="Wingdings 2" pitchFamily="18" charset="2"/>
              <a:buNone/>
            </a:pPr>
            <a:r>
              <a:rPr lang="en-US" dirty="0" smtClean="0">
                <a:solidFill>
                  <a:srgbClr val="FF0000"/>
                </a:solidFill>
              </a:rPr>
              <a:t>for(j=0;j&lt;</a:t>
            </a:r>
            <a:r>
              <a:rPr lang="en-US" dirty="0" err="1" smtClean="0">
                <a:solidFill>
                  <a:srgbClr val="FF0000"/>
                </a:solidFill>
              </a:rPr>
              <a:t>n;j</a:t>
            </a:r>
            <a:r>
              <a:rPr lang="en-US" dirty="0" smtClean="0">
                <a:solidFill>
                  <a:srgbClr val="FF0000"/>
                </a:solidFill>
              </a:rPr>
              <a:t>++) {</a:t>
            </a:r>
          </a:p>
          <a:p>
            <a:pPr lvl="1">
              <a:buFont typeface="Wingdings 2" pitchFamily="18" charset="2"/>
              <a:buNone/>
            </a:pPr>
            <a:r>
              <a:rPr lang="en-US" dirty="0" smtClean="0">
                <a:solidFill>
                  <a:srgbClr val="FF0000"/>
                </a:solidFill>
              </a:rPr>
              <a:t>	while(choosing[j]);</a:t>
            </a:r>
          </a:p>
          <a:p>
            <a:pPr lvl="1">
              <a:buFont typeface="Wingdings 2" pitchFamily="18" charset="2"/>
              <a:buNone/>
            </a:pPr>
            <a:r>
              <a:rPr lang="en-US" dirty="0" smtClean="0">
                <a:solidFill>
                  <a:srgbClr val="FF0000"/>
                </a:solidFill>
              </a:rPr>
              <a:t>	while(number[j]!=0)&amp;&amp;(number[j],j)&lt;number[</a:t>
            </a:r>
            <a:r>
              <a:rPr lang="en-US" dirty="0" err="1" smtClean="0">
                <a:solidFill>
                  <a:srgbClr val="FF0000"/>
                </a:solidFill>
              </a:rPr>
              <a:t>i</a:t>
            </a:r>
            <a:r>
              <a:rPr lang="en-US" dirty="0" smtClean="0">
                <a:solidFill>
                  <a:srgbClr val="FF0000"/>
                </a:solidFill>
              </a:rPr>
              <a:t>],</a:t>
            </a:r>
            <a:r>
              <a:rPr lang="en-US" dirty="0" err="1" smtClean="0">
                <a:solidFill>
                  <a:srgbClr val="FF0000"/>
                </a:solidFill>
              </a:rPr>
              <a:t>i</a:t>
            </a:r>
            <a:r>
              <a:rPr lang="en-US" dirty="0" smtClean="0">
                <a:solidFill>
                  <a:srgbClr val="FF0000"/>
                </a:solidFill>
              </a:rPr>
              <a:t>));</a:t>
            </a:r>
          </a:p>
          <a:p>
            <a:pPr lvl="1">
              <a:buFont typeface="Wingdings 2" pitchFamily="18" charset="2"/>
              <a:buNone/>
            </a:pPr>
            <a:r>
              <a:rPr lang="en-US" dirty="0" smtClean="0"/>
              <a:t>			</a:t>
            </a:r>
            <a:r>
              <a:rPr lang="en-US" dirty="0" smtClean="0">
                <a:solidFill>
                  <a:srgbClr val="FF0000"/>
                </a:solidFill>
              </a:rPr>
              <a:t>}</a:t>
            </a:r>
          </a:p>
          <a:p>
            <a:pPr eaLnBrk="1" hangingPunct="1">
              <a:buFont typeface="Wingdings 2" pitchFamily="18" charset="2"/>
              <a:buNone/>
            </a:pPr>
            <a:r>
              <a:rPr lang="en-US" dirty="0" smtClean="0"/>
              <a:t> </a:t>
            </a:r>
            <a:r>
              <a:rPr lang="en-US" b="1" i="1" dirty="0" smtClean="0">
                <a:solidFill>
                  <a:srgbClr val="0033CC"/>
                </a:solidFill>
              </a:rPr>
              <a:t>	 CRITICAL SECTION</a:t>
            </a:r>
          </a:p>
          <a:p>
            <a:pPr eaLnBrk="1" hangingPunct="1">
              <a:buFont typeface="Wingdings 2" pitchFamily="18" charset="2"/>
              <a:buNone/>
            </a:pPr>
            <a:r>
              <a:rPr lang="en-US" dirty="0" smtClean="0"/>
              <a:t>	</a:t>
            </a:r>
            <a:r>
              <a:rPr lang="en-US" dirty="0" smtClean="0">
                <a:solidFill>
                  <a:srgbClr val="FF0000"/>
                </a:solidFill>
              </a:rPr>
              <a:t>number[</a:t>
            </a:r>
            <a:r>
              <a:rPr lang="en-US" dirty="0" err="1" smtClean="0">
                <a:solidFill>
                  <a:srgbClr val="FF0000"/>
                </a:solidFill>
              </a:rPr>
              <a:t>i</a:t>
            </a:r>
            <a:r>
              <a:rPr lang="en-US" dirty="0" smtClean="0">
                <a:solidFill>
                  <a:srgbClr val="FF0000"/>
                </a:solidFill>
              </a:rPr>
              <a:t>]=0;</a:t>
            </a:r>
          </a:p>
          <a:p>
            <a:pPr eaLnBrk="1" hangingPunct="1">
              <a:buFont typeface="Wingdings 2" pitchFamily="18" charset="2"/>
              <a:buNone/>
            </a:pPr>
            <a:r>
              <a:rPr lang="en-US" dirty="0" smtClean="0"/>
              <a:t>	</a:t>
            </a:r>
            <a:r>
              <a:rPr lang="en-US" i="1" dirty="0" smtClean="0">
                <a:solidFill>
                  <a:srgbClr val="0033CC"/>
                </a:solidFill>
              </a:rPr>
              <a:t> REMAINDER SECTIION</a:t>
            </a:r>
          </a:p>
          <a:p>
            <a:pPr eaLnBrk="1" hangingPunct="1">
              <a:buFont typeface="Wingdings 2" pitchFamily="18" charset="2"/>
              <a:buNone/>
            </a:pPr>
            <a:r>
              <a:rPr lang="en-US" dirty="0" smtClean="0"/>
              <a:t>}while(1);</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mtClean="0"/>
              <a:t>Synchronization Hardware</a:t>
            </a:r>
          </a:p>
        </p:txBody>
      </p:sp>
      <p:sp>
        <p:nvSpPr>
          <p:cNvPr id="13315" name="Rectangle 3"/>
          <p:cNvSpPr>
            <a:spLocks noGrp="1" noChangeArrowheads="1"/>
          </p:cNvSpPr>
          <p:nvPr>
            <p:ph sz="quarter" idx="1"/>
          </p:nvPr>
        </p:nvSpPr>
        <p:spPr>
          <a:xfrm>
            <a:off x="1089025" y="1762125"/>
            <a:ext cx="6618288" cy="4376738"/>
          </a:xfrm>
        </p:spPr>
        <p:txBody>
          <a:bodyPr>
            <a:normAutofit lnSpcReduction="10000"/>
          </a:bodyPr>
          <a:lstStyle/>
          <a:p>
            <a:pPr marL="274320" indent="-274320" eaLnBrk="1" fontAlgn="auto" hangingPunct="1">
              <a:lnSpc>
                <a:spcPct val="90000"/>
              </a:lnSpc>
              <a:spcBef>
                <a:spcPts val="580"/>
              </a:spcBef>
              <a:spcAft>
                <a:spcPts val="0"/>
              </a:spcAft>
              <a:buFont typeface="Wingdings 2"/>
              <a:buChar char=""/>
              <a:tabLst>
                <a:tab pos="744538" algn="l"/>
                <a:tab pos="1025525" algn="l"/>
                <a:tab pos="1260475" algn="l"/>
              </a:tabLst>
              <a:defRPr/>
            </a:pPr>
            <a:r>
              <a:rPr lang="en-US" dirty="0" smtClean="0"/>
              <a:t>Many systems provide hardware support for critical section code</a:t>
            </a:r>
          </a:p>
          <a:p>
            <a:pPr marL="274320" indent="-274320" eaLnBrk="1" fontAlgn="auto" hangingPunct="1">
              <a:lnSpc>
                <a:spcPct val="90000"/>
              </a:lnSpc>
              <a:spcBef>
                <a:spcPts val="580"/>
              </a:spcBef>
              <a:spcAft>
                <a:spcPts val="0"/>
              </a:spcAft>
              <a:buFont typeface="Wingdings 2"/>
              <a:buChar char=""/>
              <a:tabLst>
                <a:tab pos="744538" algn="l"/>
                <a:tab pos="1025525" algn="l"/>
                <a:tab pos="1260475" algn="l"/>
              </a:tabLst>
              <a:defRPr/>
            </a:pPr>
            <a:r>
              <a:rPr lang="en-US" dirty="0" err="1" smtClean="0"/>
              <a:t>Uniprocessors</a:t>
            </a:r>
            <a:r>
              <a:rPr lang="en-US" dirty="0" smtClean="0"/>
              <a:t> – could disable interrupts</a:t>
            </a:r>
          </a:p>
          <a:p>
            <a:pPr marL="548640" lvl="1" eaLnBrk="1" fontAlgn="auto" hangingPunct="1">
              <a:lnSpc>
                <a:spcPct val="90000"/>
              </a:lnSpc>
              <a:spcBef>
                <a:spcPts val="370"/>
              </a:spcBef>
              <a:spcAft>
                <a:spcPts val="0"/>
              </a:spcAft>
              <a:buFont typeface="Wingdings 2"/>
              <a:buChar char=""/>
              <a:tabLst>
                <a:tab pos="744538" algn="l"/>
                <a:tab pos="1025525" algn="l"/>
                <a:tab pos="1260475" algn="l"/>
              </a:tabLst>
              <a:defRPr/>
            </a:pPr>
            <a:r>
              <a:rPr lang="en-US" dirty="0" smtClean="0"/>
              <a:t>Currently running code would execute without preemption</a:t>
            </a:r>
          </a:p>
          <a:p>
            <a:pPr marL="548640" lvl="1" eaLnBrk="1" fontAlgn="auto" hangingPunct="1">
              <a:lnSpc>
                <a:spcPct val="90000"/>
              </a:lnSpc>
              <a:spcBef>
                <a:spcPts val="370"/>
              </a:spcBef>
              <a:spcAft>
                <a:spcPts val="0"/>
              </a:spcAft>
              <a:buFont typeface="Wingdings 2"/>
              <a:buChar char=""/>
              <a:tabLst>
                <a:tab pos="744538" algn="l"/>
                <a:tab pos="1025525" algn="l"/>
                <a:tab pos="1260475" algn="l"/>
              </a:tabLst>
              <a:defRPr/>
            </a:pPr>
            <a:r>
              <a:rPr lang="en-US" dirty="0" smtClean="0"/>
              <a:t>Generally too inefficient on multiprocessor systems</a:t>
            </a:r>
          </a:p>
          <a:p>
            <a:pPr marL="822960" lvl="2" eaLnBrk="1" fontAlgn="auto" hangingPunct="1">
              <a:lnSpc>
                <a:spcPct val="90000"/>
              </a:lnSpc>
              <a:spcBef>
                <a:spcPts val="370"/>
              </a:spcBef>
              <a:spcAft>
                <a:spcPts val="0"/>
              </a:spcAft>
              <a:buClr>
                <a:schemeClr val="accent1">
                  <a:tint val="60000"/>
                </a:schemeClr>
              </a:buClr>
              <a:buFont typeface="Wingdings 2"/>
              <a:buChar char=""/>
              <a:tabLst>
                <a:tab pos="744538" algn="l"/>
                <a:tab pos="1025525" algn="l"/>
                <a:tab pos="1260475" algn="l"/>
              </a:tabLst>
              <a:defRPr/>
            </a:pPr>
            <a:r>
              <a:rPr lang="en-US" dirty="0" smtClean="0"/>
              <a:t>Operating systems using this not broadly scalable</a:t>
            </a:r>
          </a:p>
          <a:p>
            <a:pPr marL="274320" indent="-274320" eaLnBrk="1" fontAlgn="auto" hangingPunct="1">
              <a:lnSpc>
                <a:spcPct val="90000"/>
              </a:lnSpc>
              <a:spcBef>
                <a:spcPts val="580"/>
              </a:spcBef>
              <a:spcAft>
                <a:spcPts val="0"/>
              </a:spcAft>
              <a:buFont typeface="Wingdings 2"/>
              <a:buChar char=""/>
              <a:tabLst>
                <a:tab pos="744538" algn="l"/>
                <a:tab pos="1025525" algn="l"/>
                <a:tab pos="1260475" algn="l"/>
              </a:tabLst>
              <a:defRPr/>
            </a:pPr>
            <a:r>
              <a:rPr lang="en-US" dirty="0" smtClean="0"/>
              <a:t>Modern machines provide special atomic hardware instructions</a:t>
            </a:r>
          </a:p>
          <a:p>
            <a:pPr marL="822960" lvl="2" eaLnBrk="1" fontAlgn="auto" hangingPunct="1">
              <a:lnSpc>
                <a:spcPct val="90000"/>
              </a:lnSpc>
              <a:spcBef>
                <a:spcPts val="370"/>
              </a:spcBef>
              <a:spcAft>
                <a:spcPts val="0"/>
              </a:spcAft>
              <a:buClr>
                <a:schemeClr val="accent1">
                  <a:tint val="60000"/>
                </a:schemeClr>
              </a:buClr>
              <a:buFont typeface="Wingdings 2"/>
              <a:buChar char=""/>
              <a:tabLst>
                <a:tab pos="744538" algn="l"/>
                <a:tab pos="1025525" algn="l"/>
                <a:tab pos="1260475" algn="l"/>
              </a:tabLst>
              <a:defRPr/>
            </a:pPr>
            <a:r>
              <a:rPr lang="en-US" dirty="0" smtClean="0">
                <a:solidFill>
                  <a:schemeClr val="tx2"/>
                </a:solidFill>
              </a:rPr>
              <a:t>Atomic = non-</a:t>
            </a:r>
            <a:r>
              <a:rPr lang="en-US" dirty="0" err="1" smtClean="0">
                <a:solidFill>
                  <a:schemeClr val="tx2"/>
                </a:solidFill>
              </a:rPr>
              <a:t>interruptable</a:t>
            </a:r>
            <a:endParaRPr lang="en-US" dirty="0" smtClean="0">
              <a:solidFill>
                <a:schemeClr val="tx2"/>
              </a:solidFill>
            </a:endParaRPr>
          </a:p>
          <a:p>
            <a:pPr marL="548640" lvl="1" eaLnBrk="1" fontAlgn="auto" hangingPunct="1">
              <a:lnSpc>
                <a:spcPct val="90000"/>
              </a:lnSpc>
              <a:spcBef>
                <a:spcPts val="370"/>
              </a:spcBef>
              <a:spcAft>
                <a:spcPts val="0"/>
              </a:spcAft>
              <a:buFont typeface="Wingdings 2"/>
              <a:buChar char=""/>
              <a:tabLst>
                <a:tab pos="744538" algn="l"/>
                <a:tab pos="1025525" algn="l"/>
                <a:tab pos="1260475" algn="l"/>
              </a:tabLst>
              <a:defRPr/>
            </a:pPr>
            <a:r>
              <a:rPr lang="en-US" dirty="0" smtClean="0"/>
              <a:t>Either test memory word and set value</a:t>
            </a:r>
          </a:p>
          <a:p>
            <a:pPr marL="548640" lvl="1" eaLnBrk="1" fontAlgn="auto" hangingPunct="1">
              <a:lnSpc>
                <a:spcPct val="90000"/>
              </a:lnSpc>
              <a:spcBef>
                <a:spcPts val="370"/>
              </a:spcBef>
              <a:spcAft>
                <a:spcPts val="0"/>
              </a:spcAft>
              <a:buFont typeface="Wingdings 2"/>
              <a:buChar char=""/>
              <a:tabLst>
                <a:tab pos="744538" algn="l"/>
                <a:tab pos="1025525" algn="l"/>
                <a:tab pos="1260475" algn="l"/>
              </a:tabLst>
              <a:defRPr/>
            </a:pPr>
            <a:r>
              <a:rPr lang="en-US" dirty="0" smtClean="0"/>
              <a:t>Or swap contents of two memory words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Synchronization Hardware</a:t>
            </a:r>
            <a:endParaRPr lang="en-US" dirty="0"/>
          </a:p>
        </p:txBody>
      </p:sp>
      <p:sp>
        <p:nvSpPr>
          <p:cNvPr id="3" name="Content Placeholder 2"/>
          <p:cNvSpPr>
            <a:spLocks noGrp="1"/>
          </p:cNvSpPr>
          <p:nvPr>
            <p:ph sz="quarter" idx="1"/>
          </p:nvPr>
        </p:nvSpPr>
        <p:spPr/>
        <p:txBody>
          <a:bodyPr/>
          <a:lstStyle/>
          <a:p>
            <a:pPr>
              <a:lnSpc>
                <a:spcPct val="90000"/>
              </a:lnSpc>
              <a:tabLst>
                <a:tab pos="744538" algn="l"/>
                <a:tab pos="1025525" algn="l"/>
                <a:tab pos="1260475" algn="l"/>
              </a:tabLst>
            </a:pPr>
            <a:r>
              <a:rPr lang="en-US" dirty="0" smtClean="0"/>
              <a:t>Either test memory word and set value</a:t>
            </a:r>
          </a:p>
          <a:p>
            <a:pPr lvl="1">
              <a:lnSpc>
                <a:spcPct val="90000"/>
              </a:lnSpc>
              <a:tabLst>
                <a:tab pos="744538" algn="l"/>
                <a:tab pos="1025525" algn="l"/>
                <a:tab pos="1260475" algn="l"/>
              </a:tabLst>
            </a:pPr>
            <a:r>
              <a:rPr lang="en-US" dirty="0"/>
              <a:t>the test-and-set instruction is an instruction used to write to a memory location and return its old value as a single atomic (i.e., non-interruptible) operation. </a:t>
            </a:r>
            <a:endParaRPr lang="en-US" dirty="0" smtClean="0"/>
          </a:p>
          <a:p>
            <a:pPr lvl="1">
              <a:lnSpc>
                <a:spcPct val="90000"/>
              </a:lnSpc>
              <a:tabLst>
                <a:tab pos="744538" algn="l"/>
                <a:tab pos="1025525" algn="l"/>
                <a:tab pos="1260475" algn="l"/>
              </a:tabLst>
            </a:pPr>
            <a:r>
              <a:rPr lang="en-US" dirty="0" smtClean="0"/>
              <a:t>If </a:t>
            </a:r>
            <a:r>
              <a:rPr lang="en-US" dirty="0"/>
              <a:t>multiple processes may access the same memory, and if a process is currently performing a test-and-set, no other process may begin another test-and-set until the first process is </a:t>
            </a:r>
            <a:r>
              <a:rPr lang="en-US" dirty="0" smtClean="0"/>
              <a:t>done.</a:t>
            </a:r>
          </a:p>
          <a:p>
            <a:pPr marL="274320" lvl="1">
              <a:lnSpc>
                <a:spcPct val="90000"/>
              </a:lnSpc>
              <a:spcBef>
                <a:spcPts val="600"/>
              </a:spcBef>
              <a:buClr>
                <a:schemeClr val="accent1"/>
              </a:buClr>
              <a:tabLst>
                <a:tab pos="744538" algn="l"/>
                <a:tab pos="1025525" algn="l"/>
                <a:tab pos="1260475" algn="l"/>
              </a:tabLst>
            </a:pPr>
            <a:r>
              <a:rPr lang="en-US" sz="2600" dirty="0">
                <a:solidFill>
                  <a:schemeClr val="tx1"/>
                </a:solidFill>
              </a:rPr>
              <a:t>Or swap contents of two memory words</a:t>
            </a:r>
          </a:p>
          <a:p>
            <a:pPr lvl="1">
              <a:lnSpc>
                <a:spcPct val="90000"/>
              </a:lnSpc>
              <a:tabLst>
                <a:tab pos="744538" algn="l"/>
                <a:tab pos="1025525" algn="l"/>
                <a:tab pos="1260475" algn="l"/>
              </a:tabLst>
            </a:pPr>
            <a:r>
              <a:rPr lang="en-US" dirty="0" smtClean="0"/>
              <a:t>swap a special instruction that atomically compares the contents of a memory location to a given value and, if they are the same, modifies the contents of that memory location to a given new value. The result of the operation must indicate whether it performed the substitution</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mtClean="0"/>
              <a:t>TestAndndSet Instruction </a:t>
            </a:r>
          </a:p>
        </p:txBody>
      </p:sp>
      <p:sp>
        <p:nvSpPr>
          <p:cNvPr id="27651" name="Rectangle 3"/>
          <p:cNvSpPr>
            <a:spLocks noGrp="1" noChangeArrowheads="1"/>
          </p:cNvSpPr>
          <p:nvPr>
            <p:ph sz="quarter" idx="1"/>
          </p:nvPr>
        </p:nvSpPr>
        <p:spPr>
          <a:xfrm>
            <a:off x="827088" y="1282700"/>
            <a:ext cx="6618287" cy="4376738"/>
          </a:xfrm>
        </p:spPr>
        <p:txBody>
          <a:bodyPr/>
          <a:lstStyle/>
          <a:p>
            <a:pPr eaLnBrk="1" hangingPunct="1">
              <a:lnSpc>
                <a:spcPct val="90000"/>
              </a:lnSpc>
              <a:buFont typeface="Monotype Sorts" pitchFamily="2" charset="2"/>
              <a:buNone/>
              <a:tabLst>
                <a:tab pos="744538" algn="l"/>
                <a:tab pos="1025525" algn="l"/>
                <a:tab pos="1260475" algn="l"/>
              </a:tabLst>
            </a:pPr>
            <a:endParaRPr lang="en-US" smtClean="0"/>
          </a:p>
          <a:p>
            <a:pPr eaLnBrk="1" hangingPunct="1">
              <a:lnSpc>
                <a:spcPct val="90000"/>
              </a:lnSpc>
              <a:tabLst>
                <a:tab pos="744538" algn="l"/>
                <a:tab pos="1025525" algn="l"/>
                <a:tab pos="1260475" algn="l"/>
              </a:tabLst>
            </a:pPr>
            <a:r>
              <a:rPr lang="en-US" smtClean="0"/>
              <a:t>Definition:</a:t>
            </a:r>
          </a:p>
          <a:p>
            <a:pPr eaLnBrk="1" hangingPunct="1">
              <a:lnSpc>
                <a:spcPct val="90000"/>
              </a:lnSpc>
              <a:tabLst>
                <a:tab pos="744538" algn="l"/>
                <a:tab pos="1025525" algn="l"/>
                <a:tab pos="1260475" algn="l"/>
              </a:tabLst>
            </a:pPr>
            <a:endParaRPr lang="en-US" smtClean="0"/>
          </a:p>
          <a:p>
            <a:pPr eaLnBrk="1" hangingPunct="1">
              <a:lnSpc>
                <a:spcPct val="90000"/>
              </a:lnSpc>
              <a:buFont typeface="Monotype Sorts" pitchFamily="2" charset="2"/>
              <a:buNone/>
              <a:tabLst>
                <a:tab pos="744538" algn="l"/>
                <a:tab pos="1025525" algn="l"/>
                <a:tab pos="1260475" algn="l"/>
              </a:tabLst>
            </a:pPr>
            <a:r>
              <a:rPr lang="en-US" smtClean="0"/>
              <a:t>         boolean TestAndSet (boolean *target)</a:t>
            </a:r>
          </a:p>
          <a:p>
            <a:pPr eaLnBrk="1" hangingPunct="1">
              <a:lnSpc>
                <a:spcPct val="90000"/>
              </a:lnSpc>
              <a:buFont typeface="Monotype Sorts" pitchFamily="2" charset="2"/>
              <a:buNone/>
              <a:tabLst>
                <a:tab pos="744538" algn="l"/>
                <a:tab pos="1025525" algn="l"/>
                <a:tab pos="1260475" algn="l"/>
              </a:tabLst>
            </a:pPr>
            <a:r>
              <a:rPr lang="en-US" smtClean="0"/>
              <a:t>          {</a:t>
            </a:r>
          </a:p>
          <a:p>
            <a:pPr eaLnBrk="1" hangingPunct="1">
              <a:lnSpc>
                <a:spcPct val="90000"/>
              </a:lnSpc>
              <a:buFont typeface="Monotype Sorts" pitchFamily="2" charset="2"/>
              <a:buNone/>
              <a:tabLst>
                <a:tab pos="744538" algn="l"/>
                <a:tab pos="1025525" algn="l"/>
                <a:tab pos="1260475" algn="l"/>
              </a:tabLst>
            </a:pPr>
            <a:r>
              <a:rPr lang="en-US" smtClean="0"/>
              <a:t>               boolean rv = *target;</a:t>
            </a:r>
          </a:p>
          <a:p>
            <a:pPr eaLnBrk="1" hangingPunct="1">
              <a:lnSpc>
                <a:spcPct val="90000"/>
              </a:lnSpc>
              <a:buFont typeface="Monotype Sorts" pitchFamily="2" charset="2"/>
              <a:buNone/>
              <a:tabLst>
                <a:tab pos="744538" algn="l"/>
                <a:tab pos="1025525" algn="l"/>
                <a:tab pos="1260475" algn="l"/>
              </a:tabLst>
            </a:pPr>
            <a:r>
              <a:rPr lang="en-US" smtClean="0"/>
              <a:t>               *target = TRUE;</a:t>
            </a:r>
          </a:p>
          <a:p>
            <a:pPr eaLnBrk="1" hangingPunct="1">
              <a:lnSpc>
                <a:spcPct val="90000"/>
              </a:lnSpc>
              <a:buFont typeface="Monotype Sorts" pitchFamily="2" charset="2"/>
              <a:buNone/>
              <a:tabLst>
                <a:tab pos="744538" algn="l"/>
                <a:tab pos="1025525" algn="l"/>
                <a:tab pos="1260475" algn="l"/>
              </a:tabLst>
            </a:pPr>
            <a:r>
              <a:rPr lang="en-US" smtClean="0"/>
              <a:t>               return rv:</a:t>
            </a:r>
          </a:p>
          <a:p>
            <a:pPr eaLnBrk="1" hangingPunct="1">
              <a:lnSpc>
                <a:spcPct val="90000"/>
              </a:lnSpc>
              <a:buFont typeface="Monotype Sorts" pitchFamily="2" charset="2"/>
              <a:buNone/>
              <a:tabLst>
                <a:tab pos="744538" algn="l"/>
                <a:tab pos="1025525" algn="l"/>
                <a:tab pos="1260475" algn="l"/>
              </a:tabLst>
            </a:pPr>
            <a:r>
              <a:rPr lang="en-US" smtClean="0"/>
              <a:t>          }</a:t>
            </a:r>
          </a:p>
          <a:p>
            <a:pPr eaLnBrk="1" hangingPunct="1">
              <a:lnSpc>
                <a:spcPct val="90000"/>
              </a:lnSpc>
              <a:buFont typeface="Monotype Sorts" pitchFamily="2" charset="2"/>
              <a:buNone/>
              <a:tabLst>
                <a:tab pos="744538" algn="l"/>
                <a:tab pos="1025525" algn="l"/>
                <a:tab pos="1260475" algn="l"/>
              </a:tabLst>
            </a:pPr>
            <a:endParaRPr lang="en-US"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14285" y="3991429"/>
            <a:ext cx="4034972" cy="71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p:cNvSpPr/>
          <p:nvPr/>
        </p:nvSpPr>
        <p:spPr>
          <a:xfrm>
            <a:off x="1814286" y="2481943"/>
            <a:ext cx="3889828" cy="812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674" name="Rectangle 2"/>
          <p:cNvSpPr>
            <a:spLocks noGrp="1" noChangeArrowheads="1"/>
          </p:cNvSpPr>
          <p:nvPr>
            <p:ph type="title"/>
          </p:nvPr>
        </p:nvSpPr>
        <p:spPr/>
        <p:txBody>
          <a:bodyPr/>
          <a:lstStyle/>
          <a:p>
            <a:pPr eaLnBrk="1" hangingPunct="1"/>
            <a:r>
              <a:rPr lang="en-US" smtClean="0"/>
              <a:t>Solution using TestAndSet</a:t>
            </a:r>
          </a:p>
        </p:txBody>
      </p:sp>
      <p:sp>
        <p:nvSpPr>
          <p:cNvPr id="15363" name="Rectangle 3"/>
          <p:cNvSpPr>
            <a:spLocks noGrp="1" noChangeArrowheads="1"/>
          </p:cNvSpPr>
          <p:nvPr>
            <p:ph sz="quarter" idx="1"/>
          </p:nvPr>
        </p:nvSpPr>
        <p:spPr>
          <a:xfrm>
            <a:off x="827088" y="1354138"/>
            <a:ext cx="6865937" cy="5030787"/>
          </a:xfrm>
        </p:spPr>
        <p:txBody>
          <a:bodyPr>
            <a:normAutofit fontScale="85000" lnSpcReduction="20000"/>
          </a:bodyPr>
          <a:lstStyle/>
          <a:p>
            <a:pPr marL="274320" indent="-274320" eaLnBrk="1" fontAlgn="auto" hangingPunct="1">
              <a:lnSpc>
                <a:spcPct val="90000"/>
              </a:lnSpc>
              <a:spcBef>
                <a:spcPts val="580"/>
              </a:spcBef>
              <a:spcAft>
                <a:spcPts val="0"/>
              </a:spcAft>
              <a:buFont typeface="Wingdings 2"/>
              <a:buChar char=""/>
              <a:tabLst>
                <a:tab pos="744538" algn="l"/>
                <a:tab pos="1025525" algn="l"/>
                <a:tab pos="1260475" algn="l"/>
              </a:tabLst>
              <a:defRPr/>
            </a:pPr>
            <a:r>
              <a:rPr lang="en-US" dirty="0" smtClean="0"/>
              <a:t>Shared </a:t>
            </a:r>
            <a:r>
              <a:rPr lang="en-US" dirty="0" err="1" smtClean="0"/>
              <a:t>boolean</a:t>
            </a:r>
            <a:r>
              <a:rPr lang="en-US" dirty="0" smtClean="0"/>
              <a:t> variable lock., initialized to false.</a:t>
            </a:r>
          </a:p>
          <a:p>
            <a:pPr marL="274320" indent="-274320" eaLnBrk="1" fontAlgn="auto" hangingPunct="1">
              <a:lnSpc>
                <a:spcPct val="90000"/>
              </a:lnSpc>
              <a:spcBef>
                <a:spcPts val="580"/>
              </a:spcBef>
              <a:spcAft>
                <a:spcPts val="0"/>
              </a:spcAft>
              <a:buFont typeface="Wingdings 2"/>
              <a:buChar char=""/>
              <a:tabLst>
                <a:tab pos="744538" algn="l"/>
                <a:tab pos="1025525" algn="l"/>
                <a:tab pos="1260475" algn="l"/>
              </a:tabLst>
              <a:defRPr/>
            </a:pPr>
            <a:r>
              <a:rPr lang="en-US" dirty="0" smtClean="0"/>
              <a:t>Solution:</a:t>
            </a:r>
          </a:p>
          <a:p>
            <a:pPr marL="274320" indent="-274320" eaLnBrk="1" fontAlgn="auto" hangingPunct="1">
              <a:lnSpc>
                <a:spcPct val="90000"/>
              </a:lnSpc>
              <a:spcBef>
                <a:spcPts val="580"/>
              </a:spcBef>
              <a:spcAft>
                <a:spcPts val="0"/>
              </a:spcAft>
              <a:buFont typeface="Monotype Sorts" pitchFamily="2" charset="2"/>
              <a:buNone/>
              <a:tabLst>
                <a:tab pos="744538" algn="l"/>
                <a:tab pos="1025525" algn="l"/>
                <a:tab pos="1260475" algn="l"/>
              </a:tabLst>
              <a:defRPr/>
            </a:pPr>
            <a:r>
              <a:rPr lang="en-US" dirty="0" smtClean="0"/>
              <a:t>          do {</a:t>
            </a:r>
          </a:p>
          <a:p>
            <a:pPr marL="274320" indent="-274320" eaLnBrk="1" fontAlgn="auto" hangingPunct="1">
              <a:lnSpc>
                <a:spcPct val="90000"/>
              </a:lnSpc>
              <a:spcBef>
                <a:spcPts val="580"/>
              </a:spcBef>
              <a:spcAft>
                <a:spcPts val="0"/>
              </a:spcAft>
              <a:buFont typeface="Monotype Sorts" pitchFamily="2" charset="2"/>
              <a:buNone/>
              <a:tabLst>
                <a:tab pos="744538" algn="l"/>
                <a:tab pos="1025525" algn="l"/>
                <a:tab pos="1260475" algn="l"/>
              </a:tabLst>
              <a:defRPr/>
            </a:pPr>
            <a:endParaRPr lang="en-US" dirty="0" smtClean="0"/>
          </a:p>
          <a:p>
            <a:pPr marL="274320" indent="-274320" eaLnBrk="1" fontAlgn="auto" hangingPunct="1">
              <a:lnSpc>
                <a:spcPct val="90000"/>
              </a:lnSpc>
              <a:spcBef>
                <a:spcPts val="580"/>
              </a:spcBef>
              <a:spcAft>
                <a:spcPts val="0"/>
              </a:spcAft>
              <a:buFont typeface="Monotype Sorts" pitchFamily="2" charset="2"/>
              <a:buNone/>
              <a:tabLst>
                <a:tab pos="744538" algn="l"/>
                <a:tab pos="1025525" algn="l"/>
                <a:tab pos="1260475" algn="l"/>
              </a:tabLst>
              <a:defRPr/>
            </a:pPr>
            <a:r>
              <a:rPr lang="en-US" dirty="0" smtClean="0"/>
              <a:t>             while ( </a:t>
            </a:r>
            <a:r>
              <a:rPr lang="en-US" dirty="0" err="1" smtClean="0"/>
              <a:t>TestAndSet</a:t>
            </a:r>
            <a:r>
              <a:rPr lang="en-US" dirty="0" smtClean="0"/>
              <a:t> (&amp;lock ))</a:t>
            </a:r>
          </a:p>
          <a:p>
            <a:pPr marL="274320" indent="-274320" eaLnBrk="1" fontAlgn="auto" hangingPunct="1">
              <a:lnSpc>
                <a:spcPct val="90000"/>
              </a:lnSpc>
              <a:spcBef>
                <a:spcPts val="580"/>
              </a:spcBef>
              <a:spcAft>
                <a:spcPts val="0"/>
              </a:spcAft>
              <a:buFont typeface="Monotype Sorts" pitchFamily="2" charset="2"/>
              <a:buNone/>
              <a:tabLst>
                <a:tab pos="744538" algn="l"/>
                <a:tab pos="1025525" algn="l"/>
                <a:tab pos="1260475" algn="l"/>
              </a:tabLst>
              <a:defRPr/>
            </a:pPr>
            <a:r>
              <a:rPr lang="en-US" dirty="0" smtClean="0"/>
              <a:t>                        ;   /* do nothing</a:t>
            </a:r>
          </a:p>
          <a:p>
            <a:pPr marL="274320" indent="-274320" eaLnBrk="1" fontAlgn="auto" hangingPunct="1">
              <a:lnSpc>
                <a:spcPct val="90000"/>
              </a:lnSpc>
              <a:spcBef>
                <a:spcPts val="580"/>
              </a:spcBef>
              <a:spcAft>
                <a:spcPts val="0"/>
              </a:spcAft>
              <a:buFont typeface="Monotype Sorts" pitchFamily="2" charset="2"/>
              <a:buNone/>
              <a:tabLst>
                <a:tab pos="744538" algn="l"/>
                <a:tab pos="1025525" algn="l"/>
                <a:tab pos="1260475" algn="l"/>
              </a:tabLst>
              <a:defRPr/>
            </a:pPr>
            <a:endParaRPr lang="en-US" dirty="0" smtClean="0"/>
          </a:p>
          <a:p>
            <a:pPr marL="274320" indent="-274320" eaLnBrk="1" fontAlgn="auto" hangingPunct="1">
              <a:lnSpc>
                <a:spcPct val="90000"/>
              </a:lnSpc>
              <a:spcBef>
                <a:spcPts val="580"/>
              </a:spcBef>
              <a:spcAft>
                <a:spcPts val="0"/>
              </a:spcAft>
              <a:buFont typeface="Monotype Sorts" pitchFamily="2" charset="2"/>
              <a:buNone/>
              <a:tabLst>
                <a:tab pos="744538" algn="l"/>
                <a:tab pos="1025525" algn="l"/>
                <a:tab pos="1260475" algn="l"/>
              </a:tabLst>
              <a:defRPr/>
            </a:pPr>
            <a:r>
              <a:rPr lang="en-US" dirty="0" smtClean="0"/>
              <a:t>                 //    critical section</a:t>
            </a:r>
          </a:p>
          <a:p>
            <a:pPr marL="274320" indent="-274320" eaLnBrk="1" fontAlgn="auto" hangingPunct="1">
              <a:lnSpc>
                <a:spcPct val="90000"/>
              </a:lnSpc>
              <a:spcBef>
                <a:spcPts val="580"/>
              </a:spcBef>
              <a:spcAft>
                <a:spcPts val="0"/>
              </a:spcAft>
              <a:buFont typeface="Monotype Sorts" pitchFamily="2" charset="2"/>
              <a:buNone/>
              <a:tabLst>
                <a:tab pos="744538" algn="l"/>
                <a:tab pos="1025525" algn="l"/>
                <a:tab pos="1260475" algn="l"/>
              </a:tabLst>
              <a:defRPr/>
            </a:pPr>
            <a:endParaRPr lang="en-US" dirty="0" smtClean="0"/>
          </a:p>
          <a:p>
            <a:pPr marL="274320" indent="-274320" eaLnBrk="1" fontAlgn="auto" hangingPunct="1">
              <a:lnSpc>
                <a:spcPct val="90000"/>
              </a:lnSpc>
              <a:spcBef>
                <a:spcPts val="580"/>
              </a:spcBef>
              <a:spcAft>
                <a:spcPts val="0"/>
              </a:spcAft>
              <a:buFont typeface="Monotype Sorts" pitchFamily="2" charset="2"/>
              <a:buNone/>
              <a:tabLst>
                <a:tab pos="744538" algn="l"/>
                <a:tab pos="1025525" algn="l"/>
                <a:tab pos="1260475" algn="l"/>
              </a:tabLst>
              <a:defRPr/>
            </a:pPr>
            <a:r>
              <a:rPr lang="en-US" dirty="0" smtClean="0"/>
              <a:t>             lock = FALSE;</a:t>
            </a:r>
          </a:p>
          <a:p>
            <a:pPr marL="274320" indent="-274320" eaLnBrk="1" fontAlgn="auto" hangingPunct="1">
              <a:lnSpc>
                <a:spcPct val="90000"/>
              </a:lnSpc>
              <a:spcBef>
                <a:spcPts val="580"/>
              </a:spcBef>
              <a:spcAft>
                <a:spcPts val="0"/>
              </a:spcAft>
              <a:buFont typeface="Monotype Sorts" pitchFamily="2" charset="2"/>
              <a:buNone/>
              <a:tabLst>
                <a:tab pos="744538" algn="l"/>
                <a:tab pos="1025525" algn="l"/>
                <a:tab pos="1260475" algn="l"/>
              </a:tabLst>
              <a:defRPr/>
            </a:pPr>
            <a:endParaRPr lang="en-US" dirty="0" smtClean="0"/>
          </a:p>
          <a:p>
            <a:pPr marL="274320" indent="-274320" eaLnBrk="1" fontAlgn="auto" hangingPunct="1">
              <a:lnSpc>
                <a:spcPct val="90000"/>
              </a:lnSpc>
              <a:spcBef>
                <a:spcPts val="580"/>
              </a:spcBef>
              <a:spcAft>
                <a:spcPts val="0"/>
              </a:spcAft>
              <a:buFont typeface="Monotype Sorts" pitchFamily="2" charset="2"/>
              <a:buNone/>
              <a:tabLst>
                <a:tab pos="744538" algn="l"/>
                <a:tab pos="1025525" algn="l"/>
                <a:tab pos="1260475" algn="l"/>
              </a:tabLst>
              <a:defRPr/>
            </a:pPr>
            <a:r>
              <a:rPr lang="en-US" dirty="0" smtClean="0"/>
              <a:t>                 //      remainder section </a:t>
            </a:r>
          </a:p>
          <a:p>
            <a:pPr marL="274320" indent="-274320" eaLnBrk="1" fontAlgn="auto" hangingPunct="1">
              <a:lnSpc>
                <a:spcPct val="90000"/>
              </a:lnSpc>
              <a:spcBef>
                <a:spcPts val="580"/>
              </a:spcBef>
              <a:spcAft>
                <a:spcPts val="0"/>
              </a:spcAft>
              <a:buFont typeface="Monotype Sorts" pitchFamily="2" charset="2"/>
              <a:buNone/>
              <a:tabLst>
                <a:tab pos="744538" algn="l"/>
                <a:tab pos="1025525" algn="l"/>
                <a:tab pos="1260475" algn="l"/>
              </a:tabLst>
              <a:defRPr/>
            </a:pPr>
            <a:endParaRPr lang="en-US" dirty="0" smtClean="0"/>
          </a:p>
          <a:p>
            <a:pPr marL="274320" indent="-274320" eaLnBrk="1" fontAlgn="auto" hangingPunct="1">
              <a:lnSpc>
                <a:spcPct val="90000"/>
              </a:lnSpc>
              <a:spcBef>
                <a:spcPts val="580"/>
              </a:spcBef>
              <a:spcAft>
                <a:spcPts val="0"/>
              </a:spcAft>
              <a:buFont typeface="Monotype Sorts" pitchFamily="2" charset="2"/>
              <a:buNone/>
              <a:tabLst>
                <a:tab pos="744538" algn="l"/>
                <a:tab pos="1025525" algn="l"/>
                <a:tab pos="1260475" algn="l"/>
              </a:tabLst>
              <a:defRPr/>
            </a:pPr>
            <a:r>
              <a:rPr lang="en-US" dirty="0" smtClean="0"/>
              <a:t>           } while ( TRUE);</a:t>
            </a:r>
          </a:p>
          <a:p>
            <a:pPr marL="274320" indent="-274320" eaLnBrk="1" fontAlgn="auto" hangingPunct="1">
              <a:lnSpc>
                <a:spcPct val="90000"/>
              </a:lnSpc>
              <a:spcBef>
                <a:spcPts val="580"/>
              </a:spcBef>
              <a:spcAft>
                <a:spcPts val="0"/>
              </a:spcAft>
              <a:buFont typeface="Monotype Sorts" pitchFamily="2" charset="2"/>
              <a:buNone/>
              <a:tabLst>
                <a:tab pos="744538" algn="l"/>
                <a:tab pos="1025525" algn="l"/>
                <a:tab pos="1260475" algn="l"/>
              </a:tabLst>
              <a:defRPr/>
            </a:pPr>
            <a:endParaRPr lang="en-US" dirty="0" smtClean="0"/>
          </a:p>
          <a:p>
            <a:pPr marL="274320" indent="-274320" eaLnBrk="1" fontAlgn="auto" hangingPunct="1">
              <a:lnSpc>
                <a:spcPct val="90000"/>
              </a:lnSpc>
              <a:spcBef>
                <a:spcPts val="580"/>
              </a:spcBef>
              <a:spcAft>
                <a:spcPts val="0"/>
              </a:spcAft>
              <a:buFont typeface="Monotype Sorts" pitchFamily="2" charset="2"/>
              <a:buNone/>
              <a:tabLst>
                <a:tab pos="744538" algn="l"/>
                <a:tab pos="1025525" algn="l"/>
                <a:tab pos="1260475" algn="l"/>
              </a:tabLst>
              <a:defRPr/>
            </a:pPr>
            <a:r>
              <a:rPr lang="en-US" dirty="0" smtClean="0"/>
              <a:t>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mtClean="0"/>
              <a:t>Swap  Instruction</a:t>
            </a:r>
          </a:p>
        </p:txBody>
      </p:sp>
      <p:sp>
        <p:nvSpPr>
          <p:cNvPr id="29699" name="Rectangle 3"/>
          <p:cNvSpPr>
            <a:spLocks noGrp="1" noChangeArrowheads="1"/>
          </p:cNvSpPr>
          <p:nvPr>
            <p:ph sz="quarter" idx="1"/>
          </p:nvPr>
        </p:nvSpPr>
        <p:spPr>
          <a:xfrm>
            <a:off x="827088" y="1282700"/>
            <a:ext cx="6618287" cy="4376738"/>
          </a:xfrm>
        </p:spPr>
        <p:txBody>
          <a:bodyPr/>
          <a:lstStyle/>
          <a:p>
            <a:pPr eaLnBrk="1" hangingPunct="1">
              <a:lnSpc>
                <a:spcPct val="90000"/>
              </a:lnSpc>
              <a:buFont typeface="Monotype Sorts" pitchFamily="2" charset="2"/>
              <a:buNone/>
              <a:tabLst>
                <a:tab pos="744538" algn="l"/>
                <a:tab pos="1025525" algn="l"/>
                <a:tab pos="1260475" algn="l"/>
              </a:tabLst>
            </a:pPr>
            <a:endParaRPr lang="en-US" smtClean="0"/>
          </a:p>
          <a:p>
            <a:pPr eaLnBrk="1" hangingPunct="1">
              <a:lnSpc>
                <a:spcPct val="90000"/>
              </a:lnSpc>
              <a:tabLst>
                <a:tab pos="744538" algn="l"/>
                <a:tab pos="1025525" algn="l"/>
                <a:tab pos="1260475" algn="l"/>
              </a:tabLst>
            </a:pPr>
            <a:r>
              <a:rPr lang="en-US" smtClean="0"/>
              <a:t>Definition:</a:t>
            </a:r>
          </a:p>
          <a:p>
            <a:pPr eaLnBrk="1" hangingPunct="1">
              <a:lnSpc>
                <a:spcPct val="90000"/>
              </a:lnSpc>
              <a:tabLst>
                <a:tab pos="744538" algn="l"/>
                <a:tab pos="1025525" algn="l"/>
                <a:tab pos="1260475" algn="l"/>
              </a:tabLst>
            </a:pPr>
            <a:endParaRPr lang="en-US" smtClean="0"/>
          </a:p>
          <a:p>
            <a:pPr eaLnBrk="1" hangingPunct="1">
              <a:lnSpc>
                <a:spcPct val="90000"/>
              </a:lnSpc>
              <a:buFont typeface="Monotype Sorts" pitchFamily="2" charset="2"/>
              <a:buNone/>
              <a:tabLst>
                <a:tab pos="744538" algn="l"/>
                <a:tab pos="1025525" algn="l"/>
                <a:tab pos="1260475" algn="l"/>
              </a:tabLst>
            </a:pPr>
            <a:r>
              <a:rPr lang="en-US" smtClean="0"/>
              <a:t>         void Swap (boolean *a, boolean *b)</a:t>
            </a:r>
          </a:p>
          <a:p>
            <a:pPr eaLnBrk="1" hangingPunct="1">
              <a:lnSpc>
                <a:spcPct val="90000"/>
              </a:lnSpc>
              <a:buFont typeface="Monotype Sorts" pitchFamily="2" charset="2"/>
              <a:buNone/>
              <a:tabLst>
                <a:tab pos="744538" algn="l"/>
                <a:tab pos="1025525" algn="l"/>
                <a:tab pos="1260475" algn="l"/>
              </a:tabLst>
            </a:pPr>
            <a:r>
              <a:rPr lang="en-US" smtClean="0"/>
              <a:t>          {</a:t>
            </a:r>
          </a:p>
          <a:p>
            <a:pPr eaLnBrk="1" hangingPunct="1">
              <a:lnSpc>
                <a:spcPct val="90000"/>
              </a:lnSpc>
              <a:buFont typeface="Monotype Sorts" pitchFamily="2" charset="2"/>
              <a:buNone/>
              <a:tabLst>
                <a:tab pos="744538" algn="l"/>
                <a:tab pos="1025525" algn="l"/>
                <a:tab pos="1260475" algn="l"/>
              </a:tabLst>
            </a:pPr>
            <a:r>
              <a:rPr lang="en-US" smtClean="0"/>
              <a:t>               boolean temp = *a;</a:t>
            </a:r>
          </a:p>
          <a:p>
            <a:pPr eaLnBrk="1" hangingPunct="1">
              <a:lnSpc>
                <a:spcPct val="90000"/>
              </a:lnSpc>
              <a:buFont typeface="Monotype Sorts" pitchFamily="2" charset="2"/>
              <a:buNone/>
              <a:tabLst>
                <a:tab pos="744538" algn="l"/>
                <a:tab pos="1025525" algn="l"/>
                <a:tab pos="1260475" algn="l"/>
              </a:tabLst>
            </a:pPr>
            <a:r>
              <a:rPr lang="en-US" smtClean="0"/>
              <a:t>               *a = *b;</a:t>
            </a:r>
          </a:p>
          <a:p>
            <a:pPr eaLnBrk="1" hangingPunct="1">
              <a:lnSpc>
                <a:spcPct val="90000"/>
              </a:lnSpc>
              <a:buFont typeface="Monotype Sorts" pitchFamily="2" charset="2"/>
              <a:buNone/>
              <a:tabLst>
                <a:tab pos="744538" algn="l"/>
                <a:tab pos="1025525" algn="l"/>
                <a:tab pos="1260475" algn="l"/>
              </a:tabLst>
            </a:pPr>
            <a:r>
              <a:rPr lang="en-US" smtClean="0"/>
              <a:t>               *b = temp:</a:t>
            </a:r>
          </a:p>
          <a:p>
            <a:pPr eaLnBrk="1" hangingPunct="1">
              <a:lnSpc>
                <a:spcPct val="90000"/>
              </a:lnSpc>
              <a:buFont typeface="Monotype Sorts" pitchFamily="2" charset="2"/>
              <a:buNone/>
              <a:tabLst>
                <a:tab pos="744538" algn="l"/>
                <a:tab pos="1025525" algn="l"/>
                <a:tab pos="1260475" algn="l"/>
              </a:tabLst>
            </a:pPr>
            <a:r>
              <a:rPr lang="en-US" smtClean="0"/>
              <a:t>          }</a:t>
            </a:r>
          </a:p>
          <a:p>
            <a:pPr eaLnBrk="1" hangingPunct="1">
              <a:lnSpc>
                <a:spcPct val="90000"/>
              </a:lnSpc>
              <a:buFont typeface="Monotype Sorts" pitchFamily="2" charset="2"/>
              <a:buNone/>
              <a:tabLst>
                <a:tab pos="744538" algn="l"/>
                <a:tab pos="1025525" algn="l"/>
                <a:tab pos="1260475" algn="l"/>
              </a:tabLst>
            </a:pPr>
            <a:endParaRPr lang="en-US"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20686" y="4267200"/>
            <a:ext cx="3207657" cy="5515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p:cNvSpPr/>
          <p:nvPr/>
        </p:nvSpPr>
        <p:spPr>
          <a:xfrm>
            <a:off x="2249714" y="2539999"/>
            <a:ext cx="3091543" cy="928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722" name="Rectangle 2"/>
          <p:cNvSpPr>
            <a:spLocks noGrp="1" noChangeArrowheads="1"/>
          </p:cNvSpPr>
          <p:nvPr>
            <p:ph type="title"/>
          </p:nvPr>
        </p:nvSpPr>
        <p:spPr/>
        <p:txBody>
          <a:bodyPr/>
          <a:lstStyle/>
          <a:p>
            <a:pPr eaLnBrk="1" hangingPunct="1"/>
            <a:r>
              <a:rPr lang="en-US" smtClean="0"/>
              <a:t>Solution using Swap</a:t>
            </a:r>
          </a:p>
        </p:txBody>
      </p:sp>
      <p:sp>
        <p:nvSpPr>
          <p:cNvPr id="17411" name="Rectangle 3"/>
          <p:cNvSpPr>
            <a:spLocks noGrp="1" noChangeArrowheads="1"/>
          </p:cNvSpPr>
          <p:nvPr>
            <p:ph sz="quarter" idx="1"/>
          </p:nvPr>
        </p:nvSpPr>
        <p:spPr>
          <a:xfrm>
            <a:off x="1030288" y="1501775"/>
            <a:ext cx="6865937" cy="5030788"/>
          </a:xfrm>
        </p:spPr>
        <p:txBody>
          <a:bodyPr>
            <a:normAutofit fontScale="77500" lnSpcReduction="20000"/>
          </a:bodyPr>
          <a:lstStyle/>
          <a:p>
            <a:pPr marL="274320" indent="-274320" eaLnBrk="1" fontAlgn="auto" hangingPunct="1">
              <a:lnSpc>
                <a:spcPct val="90000"/>
              </a:lnSpc>
              <a:spcBef>
                <a:spcPts val="580"/>
              </a:spcBef>
              <a:spcAft>
                <a:spcPts val="0"/>
              </a:spcAft>
              <a:buFont typeface="Wingdings 2"/>
              <a:buChar char=""/>
              <a:tabLst>
                <a:tab pos="744538" algn="l"/>
                <a:tab pos="1025525" algn="l"/>
                <a:tab pos="1260475" algn="l"/>
              </a:tabLst>
              <a:defRPr/>
            </a:pPr>
            <a:r>
              <a:rPr lang="en-US" dirty="0" smtClean="0"/>
              <a:t>Shared Boolean variable lock initialized to FALSE; Each process has a local Boolean variable key.</a:t>
            </a:r>
          </a:p>
          <a:p>
            <a:pPr marL="274320" indent="-274320" eaLnBrk="1" fontAlgn="auto" hangingPunct="1">
              <a:lnSpc>
                <a:spcPct val="90000"/>
              </a:lnSpc>
              <a:spcBef>
                <a:spcPts val="580"/>
              </a:spcBef>
              <a:spcAft>
                <a:spcPts val="0"/>
              </a:spcAft>
              <a:buFont typeface="Wingdings 2"/>
              <a:buChar char=""/>
              <a:tabLst>
                <a:tab pos="744538" algn="l"/>
                <a:tab pos="1025525" algn="l"/>
                <a:tab pos="1260475" algn="l"/>
              </a:tabLst>
              <a:defRPr/>
            </a:pPr>
            <a:r>
              <a:rPr lang="en-US" dirty="0" smtClean="0"/>
              <a:t>Solution:</a:t>
            </a:r>
          </a:p>
          <a:p>
            <a:pPr marL="274320" indent="-274320" eaLnBrk="1" fontAlgn="auto" hangingPunct="1">
              <a:lnSpc>
                <a:spcPct val="90000"/>
              </a:lnSpc>
              <a:spcBef>
                <a:spcPts val="580"/>
              </a:spcBef>
              <a:spcAft>
                <a:spcPts val="0"/>
              </a:spcAft>
              <a:buFont typeface="Monotype Sorts" pitchFamily="2" charset="2"/>
              <a:buNone/>
              <a:tabLst>
                <a:tab pos="744538" algn="l"/>
                <a:tab pos="1025525" algn="l"/>
                <a:tab pos="1260475" algn="l"/>
              </a:tabLst>
              <a:defRPr/>
            </a:pPr>
            <a:r>
              <a:rPr lang="en-US" dirty="0" smtClean="0"/>
              <a:t>          do {</a:t>
            </a:r>
          </a:p>
          <a:p>
            <a:pPr marL="274320" indent="-274320" eaLnBrk="1" fontAlgn="auto" hangingPunct="1">
              <a:lnSpc>
                <a:spcPct val="90000"/>
              </a:lnSpc>
              <a:spcBef>
                <a:spcPts val="580"/>
              </a:spcBef>
              <a:spcAft>
                <a:spcPts val="0"/>
              </a:spcAft>
              <a:buFont typeface="Monotype Sorts" pitchFamily="2" charset="2"/>
              <a:buNone/>
              <a:tabLst>
                <a:tab pos="744538" algn="l"/>
                <a:tab pos="1025525" algn="l"/>
                <a:tab pos="1260475" algn="l"/>
              </a:tabLst>
              <a:defRPr/>
            </a:pPr>
            <a:r>
              <a:rPr lang="en-US" dirty="0" smtClean="0"/>
              <a:t>                  key = TRUE;</a:t>
            </a:r>
          </a:p>
          <a:p>
            <a:pPr marL="274320" indent="-274320" eaLnBrk="1" fontAlgn="auto" hangingPunct="1">
              <a:lnSpc>
                <a:spcPct val="90000"/>
              </a:lnSpc>
              <a:spcBef>
                <a:spcPts val="580"/>
              </a:spcBef>
              <a:spcAft>
                <a:spcPts val="0"/>
              </a:spcAft>
              <a:buFont typeface="Monotype Sorts" pitchFamily="2" charset="2"/>
              <a:buNone/>
              <a:tabLst>
                <a:tab pos="744538" algn="l"/>
                <a:tab pos="1025525" algn="l"/>
                <a:tab pos="1260475" algn="l"/>
              </a:tabLst>
              <a:defRPr/>
            </a:pPr>
            <a:r>
              <a:rPr lang="en-US" dirty="0" smtClean="0"/>
              <a:t>                  while ( key == TRUE)</a:t>
            </a:r>
          </a:p>
          <a:p>
            <a:pPr marL="274320" indent="-274320" eaLnBrk="1" fontAlgn="auto" hangingPunct="1">
              <a:lnSpc>
                <a:spcPct val="90000"/>
              </a:lnSpc>
              <a:spcBef>
                <a:spcPts val="580"/>
              </a:spcBef>
              <a:spcAft>
                <a:spcPts val="0"/>
              </a:spcAft>
              <a:buFont typeface="Monotype Sorts" pitchFamily="2" charset="2"/>
              <a:buNone/>
              <a:tabLst>
                <a:tab pos="744538" algn="l"/>
                <a:tab pos="1025525" algn="l"/>
                <a:tab pos="1260475" algn="l"/>
              </a:tabLst>
              <a:defRPr/>
            </a:pPr>
            <a:r>
              <a:rPr lang="en-US" dirty="0" smtClean="0"/>
              <a:t>                       Swap (&amp;lock, &amp;key );</a:t>
            </a:r>
          </a:p>
          <a:p>
            <a:pPr marL="274320" indent="-274320" eaLnBrk="1" fontAlgn="auto" hangingPunct="1">
              <a:lnSpc>
                <a:spcPct val="90000"/>
              </a:lnSpc>
              <a:spcBef>
                <a:spcPts val="580"/>
              </a:spcBef>
              <a:spcAft>
                <a:spcPts val="0"/>
              </a:spcAft>
              <a:buFont typeface="Monotype Sorts" pitchFamily="2" charset="2"/>
              <a:buNone/>
              <a:tabLst>
                <a:tab pos="744538" algn="l"/>
                <a:tab pos="1025525" algn="l"/>
                <a:tab pos="1260475" algn="l"/>
              </a:tabLst>
              <a:defRPr/>
            </a:pPr>
            <a:r>
              <a:rPr lang="en-US" dirty="0" smtClean="0"/>
              <a:t>      </a:t>
            </a:r>
          </a:p>
          <a:p>
            <a:pPr marL="274320" indent="-274320" eaLnBrk="1" fontAlgn="auto" hangingPunct="1">
              <a:lnSpc>
                <a:spcPct val="90000"/>
              </a:lnSpc>
              <a:spcBef>
                <a:spcPts val="580"/>
              </a:spcBef>
              <a:spcAft>
                <a:spcPts val="0"/>
              </a:spcAft>
              <a:buFont typeface="Monotype Sorts" pitchFamily="2" charset="2"/>
              <a:buNone/>
              <a:tabLst>
                <a:tab pos="744538" algn="l"/>
                <a:tab pos="1025525" algn="l"/>
                <a:tab pos="1260475" algn="l"/>
              </a:tabLst>
              <a:defRPr/>
            </a:pPr>
            <a:r>
              <a:rPr lang="en-US" dirty="0" smtClean="0"/>
              <a:t>                         //    critical section</a:t>
            </a:r>
          </a:p>
          <a:p>
            <a:pPr marL="274320" indent="-274320" eaLnBrk="1" fontAlgn="auto" hangingPunct="1">
              <a:lnSpc>
                <a:spcPct val="90000"/>
              </a:lnSpc>
              <a:spcBef>
                <a:spcPts val="580"/>
              </a:spcBef>
              <a:spcAft>
                <a:spcPts val="0"/>
              </a:spcAft>
              <a:buFont typeface="Monotype Sorts" pitchFamily="2" charset="2"/>
              <a:buNone/>
              <a:tabLst>
                <a:tab pos="744538" algn="l"/>
                <a:tab pos="1025525" algn="l"/>
                <a:tab pos="1260475" algn="l"/>
              </a:tabLst>
              <a:defRPr/>
            </a:pPr>
            <a:endParaRPr lang="en-US" dirty="0" smtClean="0"/>
          </a:p>
          <a:p>
            <a:pPr marL="274320" indent="-274320" eaLnBrk="1" fontAlgn="auto" hangingPunct="1">
              <a:lnSpc>
                <a:spcPct val="90000"/>
              </a:lnSpc>
              <a:spcBef>
                <a:spcPts val="580"/>
              </a:spcBef>
              <a:spcAft>
                <a:spcPts val="0"/>
              </a:spcAft>
              <a:buFont typeface="Monotype Sorts" pitchFamily="2" charset="2"/>
              <a:buNone/>
              <a:tabLst>
                <a:tab pos="744538" algn="l"/>
                <a:tab pos="1025525" algn="l"/>
                <a:tab pos="1260475" algn="l"/>
              </a:tabLst>
              <a:defRPr/>
            </a:pPr>
            <a:r>
              <a:rPr lang="en-US" dirty="0" smtClean="0"/>
              <a:t>                  lock = FALSE;</a:t>
            </a:r>
          </a:p>
          <a:p>
            <a:pPr marL="274320" indent="-274320" eaLnBrk="1" fontAlgn="auto" hangingPunct="1">
              <a:lnSpc>
                <a:spcPct val="90000"/>
              </a:lnSpc>
              <a:spcBef>
                <a:spcPts val="580"/>
              </a:spcBef>
              <a:spcAft>
                <a:spcPts val="0"/>
              </a:spcAft>
              <a:buFont typeface="Monotype Sorts" pitchFamily="2" charset="2"/>
              <a:buNone/>
              <a:tabLst>
                <a:tab pos="744538" algn="l"/>
                <a:tab pos="1025525" algn="l"/>
                <a:tab pos="1260475" algn="l"/>
              </a:tabLst>
              <a:defRPr/>
            </a:pPr>
            <a:endParaRPr lang="en-US" dirty="0" smtClean="0"/>
          </a:p>
          <a:p>
            <a:pPr marL="274320" indent="-274320" eaLnBrk="1" fontAlgn="auto" hangingPunct="1">
              <a:lnSpc>
                <a:spcPct val="90000"/>
              </a:lnSpc>
              <a:spcBef>
                <a:spcPts val="580"/>
              </a:spcBef>
              <a:spcAft>
                <a:spcPts val="0"/>
              </a:spcAft>
              <a:buFont typeface="Monotype Sorts" pitchFamily="2" charset="2"/>
              <a:buNone/>
              <a:tabLst>
                <a:tab pos="744538" algn="l"/>
                <a:tab pos="1025525" algn="l"/>
                <a:tab pos="1260475" algn="l"/>
              </a:tabLst>
              <a:defRPr/>
            </a:pPr>
            <a:r>
              <a:rPr lang="en-US" dirty="0" smtClean="0"/>
              <a:t>                       //      remainder section </a:t>
            </a:r>
          </a:p>
          <a:p>
            <a:pPr marL="274320" indent="-274320" eaLnBrk="1" fontAlgn="auto" hangingPunct="1">
              <a:lnSpc>
                <a:spcPct val="90000"/>
              </a:lnSpc>
              <a:spcBef>
                <a:spcPts val="580"/>
              </a:spcBef>
              <a:spcAft>
                <a:spcPts val="0"/>
              </a:spcAft>
              <a:buFont typeface="Monotype Sorts" pitchFamily="2" charset="2"/>
              <a:buNone/>
              <a:tabLst>
                <a:tab pos="744538" algn="l"/>
                <a:tab pos="1025525" algn="l"/>
                <a:tab pos="1260475" algn="l"/>
              </a:tabLst>
              <a:defRPr/>
            </a:pPr>
            <a:endParaRPr lang="en-US" dirty="0" smtClean="0"/>
          </a:p>
          <a:p>
            <a:pPr marL="274320" indent="-274320" eaLnBrk="1" fontAlgn="auto" hangingPunct="1">
              <a:lnSpc>
                <a:spcPct val="90000"/>
              </a:lnSpc>
              <a:spcBef>
                <a:spcPts val="580"/>
              </a:spcBef>
              <a:spcAft>
                <a:spcPts val="0"/>
              </a:spcAft>
              <a:buFont typeface="Monotype Sorts" pitchFamily="2" charset="2"/>
              <a:buNone/>
              <a:tabLst>
                <a:tab pos="744538" algn="l"/>
                <a:tab pos="1025525" algn="l"/>
                <a:tab pos="1260475" algn="l"/>
              </a:tabLst>
              <a:defRPr/>
            </a:pPr>
            <a:r>
              <a:rPr lang="en-US" dirty="0" smtClean="0"/>
              <a:t>               } while ( TRUE);</a:t>
            </a:r>
          </a:p>
          <a:p>
            <a:pPr marL="274320" indent="-274320" eaLnBrk="1" fontAlgn="auto" hangingPunct="1">
              <a:lnSpc>
                <a:spcPct val="90000"/>
              </a:lnSpc>
              <a:spcBef>
                <a:spcPts val="580"/>
              </a:spcBef>
              <a:spcAft>
                <a:spcPts val="0"/>
              </a:spcAft>
              <a:buFont typeface="Monotype Sorts" pitchFamily="2" charset="2"/>
              <a:buNone/>
              <a:tabLst>
                <a:tab pos="744538" algn="l"/>
                <a:tab pos="1025525" algn="l"/>
                <a:tab pos="1260475" algn="l"/>
              </a:tabLst>
              <a:defRPr/>
            </a:pPr>
            <a:endParaRPr lang="en-US" dirty="0" smtClean="0"/>
          </a:p>
          <a:p>
            <a:pPr marL="274320" indent="-274320" eaLnBrk="1" fontAlgn="auto" hangingPunct="1">
              <a:lnSpc>
                <a:spcPct val="90000"/>
              </a:lnSpc>
              <a:spcBef>
                <a:spcPts val="580"/>
              </a:spcBef>
              <a:spcAft>
                <a:spcPts val="0"/>
              </a:spcAft>
              <a:buFont typeface="Monotype Sorts" pitchFamily="2" charset="2"/>
              <a:buNone/>
              <a:tabLst>
                <a:tab pos="744538" algn="l"/>
                <a:tab pos="1025525" algn="l"/>
                <a:tab pos="1260475" algn="l"/>
              </a:tabLst>
              <a:defRPr/>
            </a:pPr>
            <a:r>
              <a:rPr lang="en-US" dirty="0" smtClean="0"/>
              <a:t>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88572" y="3526971"/>
            <a:ext cx="2409371" cy="2032000"/>
          </a:xfrm>
          <a:prstGeom prst="rect">
            <a:avLst/>
          </a:prstGeom>
          <a:solidFill>
            <a:srgbClr val="CC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p:cNvSpPr/>
          <p:nvPr/>
        </p:nvSpPr>
        <p:spPr>
          <a:xfrm>
            <a:off x="1103086" y="1538514"/>
            <a:ext cx="2278743" cy="1407886"/>
          </a:xfrm>
          <a:prstGeom prst="rect">
            <a:avLst/>
          </a:prstGeom>
          <a:solidFill>
            <a:srgbClr val="CC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746" name="Title 1"/>
          <p:cNvSpPr>
            <a:spLocks noGrp="1"/>
          </p:cNvSpPr>
          <p:nvPr>
            <p:ph type="title"/>
          </p:nvPr>
        </p:nvSpPr>
        <p:spPr>
          <a:xfrm>
            <a:off x="696460" y="464457"/>
            <a:ext cx="7772400" cy="446088"/>
          </a:xfrm>
        </p:spPr>
        <p:txBody>
          <a:bodyPr/>
          <a:lstStyle/>
          <a:p>
            <a:r>
              <a:rPr lang="en-US" sz="2000" b="1" dirty="0" smtClean="0"/>
              <a:t>Bounded –waiting mutual exclusion with </a:t>
            </a:r>
            <a:r>
              <a:rPr lang="en-US" sz="2000" b="1" dirty="0" err="1" smtClean="0"/>
              <a:t>TestAndSet</a:t>
            </a:r>
            <a:endParaRPr lang="en-US" sz="2000" b="1" dirty="0" smtClean="0"/>
          </a:p>
        </p:txBody>
      </p:sp>
      <p:sp>
        <p:nvSpPr>
          <p:cNvPr id="31747" name="Content Placeholder 2"/>
          <p:cNvSpPr>
            <a:spLocks noGrp="1"/>
          </p:cNvSpPr>
          <p:nvPr>
            <p:ph sz="quarter" idx="1"/>
          </p:nvPr>
        </p:nvSpPr>
        <p:spPr>
          <a:xfrm>
            <a:off x="855663" y="1262742"/>
            <a:ext cx="7475537" cy="5239657"/>
          </a:xfrm>
        </p:spPr>
        <p:txBody>
          <a:bodyPr>
            <a:normAutofit fontScale="85000" lnSpcReduction="20000"/>
          </a:bodyPr>
          <a:lstStyle/>
          <a:p>
            <a:pPr>
              <a:buFont typeface="Wingdings 2" pitchFamily="18" charset="2"/>
              <a:buNone/>
            </a:pPr>
            <a:r>
              <a:rPr lang="en-US" sz="2000" dirty="0" smtClean="0"/>
              <a:t>do {</a:t>
            </a:r>
          </a:p>
          <a:p>
            <a:pPr>
              <a:buFont typeface="Wingdings 2" pitchFamily="18" charset="2"/>
              <a:buNone/>
            </a:pPr>
            <a:r>
              <a:rPr lang="en-US" sz="2000" dirty="0" smtClean="0"/>
              <a:t>	</a:t>
            </a:r>
            <a:r>
              <a:rPr lang="en-US" sz="2000" dirty="0" smtClean="0">
                <a:solidFill>
                  <a:srgbClr val="FF0000"/>
                </a:solidFill>
              </a:rPr>
              <a:t>waiting[</a:t>
            </a:r>
            <a:r>
              <a:rPr lang="en-US" sz="2000" dirty="0" err="1" smtClean="0">
                <a:solidFill>
                  <a:srgbClr val="FF0000"/>
                </a:solidFill>
              </a:rPr>
              <a:t>i</a:t>
            </a:r>
            <a:r>
              <a:rPr lang="en-US" sz="2000" dirty="0" smtClean="0">
                <a:solidFill>
                  <a:srgbClr val="FF0000"/>
                </a:solidFill>
              </a:rPr>
              <a:t>]=true;</a:t>
            </a:r>
          </a:p>
          <a:p>
            <a:pPr>
              <a:buFont typeface="Wingdings 2" pitchFamily="18" charset="2"/>
              <a:buNone/>
            </a:pPr>
            <a:r>
              <a:rPr lang="en-US" sz="2000" dirty="0" smtClean="0">
                <a:solidFill>
                  <a:srgbClr val="FF0000"/>
                </a:solidFill>
              </a:rPr>
              <a:t>	key = true</a:t>
            </a:r>
          </a:p>
          <a:p>
            <a:pPr>
              <a:buFont typeface="Wingdings 2" pitchFamily="18" charset="2"/>
              <a:buNone/>
            </a:pPr>
            <a:r>
              <a:rPr lang="en-US" sz="2000" dirty="0" smtClean="0">
                <a:solidFill>
                  <a:srgbClr val="FF0000"/>
                </a:solidFill>
              </a:rPr>
              <a:t>	while (waiting[</a:t>
            </a:r>
            <a:r>
              <a:rPr lang="en-US" sz="2000" dirty="0" err="1" smtClean="0">
                <a:solidFill>
                  <a:srgbClr val="FF0000"/>
                </a:solidFill>
              </a:rPr>
              <a:t>i</a:t>
            </a:r>
            <a:r>
              <a:rPr lang="en-US" sz="2000" dirty="0" smtClean="0">
                <a:solidFill>
                  <a:srgbClr val="FF0000"/>
                </a:solidFill>
              </a:rPr>
              <a:t>])&amp;&amp;key)</a:t>
            </a:r>
          </a:p>
          <a:p>
            <a:pPr>
              <a:buFont typeface="Wingdings 2" pitchFamily="18" charset="2"/>
              <a:buNone/>
            </a:pPr>
            <a:r>
              <a:rPr lang="en-US" sz="2000" dirty="0" smtClean="0">
                <a:solidFill>
                  <a:srgbClr val="FF0000"/>
                </a:solidFill>
              </a:rPr>
              <a:t>	key= </a:t>
            </a:r>
            <a:r>
              <a:rPr lang="en-US" sz="2000" dirty="0" err="1" smtClean="0">
                <a:solidFill>
                  <a:srgbClr val="FF0000"/>
                </a:solidFill>
              </a:rPr>
              <a:t>TestAnd</a:t>
            </a:r>
            <a:r>
              <a:rPr lang="en-US" sz="2000" dirty="0" smtClean="0">
                <a:solidFill>
                  <a:srgbClr val="FF0000"/>
                </a:solidFill>
              </a:rPr>
              <a:t> Set(lock);</a:t>
            </a:r>
          </a:p>
          <a:p>
            <a:pPr>
              <a:buFont typeface="Wingdings 2" pitchFamily="18" charset="2"/>
              <a:buNone/>
            </a:pPr>
            <a:r>
              <a:rPr lang="en-US" sz="2000" dirty="0" smtClean="0">
                <a:solidFill>
                  <a:srgbClr val="FF0000"/>
                </a:solidFill>
              </a:rPr>
              <a:t>	waiting[</a:t>
            </a:r>
            <a:r>
              <a:rPr lang="en-US" sz="2000" dirty="0" err="1" smtClean="0">
                <a:solidFill>
                  <a:srgbClr val="FF0000"/>
                </a:solidFill>
              </a:rPr>
              <a:t>i</a:t>
            </a:r>
            <a:r>
              <a:rPr lang="en-US" sz="2000" dirty="0" smtClean="0">
                <a:solidFill>
                  <a:srgbClr val="FF0000"/>
                </a:solidFill>
              </a:rPr>
              <a:t>]=false;</a:t>
            </a:r>
          </a:p>
          <a:p>
            <a:pPr>
              <a:buFont typeface="Wingdings 2" pitchFamily="18" charset="2"/>
              <a:buNone/>
            </a:pPr>
            <a:r>
              <a:rPr lang="en-US" sz="2000" dirty="0" smtClean="0"/>
              <a:t>	}</a:t>
            </a:r>
          </a:p>
          <a:p>
            <a:pPr>
              <a:buFont typeface="Wingdings 2" pitchFamily="18" charset="2"/>
              <a:buNone/>
            </a:pPr>
            <a:r>
              <a:rPr lang="en-US" sz="2000" dirty="0" smtClean="0">
                <a:solidFill>
                  <a:srgbClr val="0033CC"/>
                </a:solidFill>
              </a:rPr>
              <a:t>	Critical Section</a:t>
            </a:r>
          </a:p>
          <a:p>
            <a:pPr>
              <a:buFont typeface="Wingdings 2" pitchFamily="18" charset="2"/>
              <a:buNone/>
            </a:pPr>
            <a:r>
              <a:rPr lang="en-US" sz="2000" dirty="0" smtClean="0">
                <a:solidFill>
                  <a:srgbClr val="FF0000"/>
                </a:solidFill>
              </a:rPr>
              <a:t>	J=(i+1)%n;</a:t>
            </a:r>
          </a:p>
          <a:p>
            <a:pPr>
              <a:buFont typeface="Wingdings 2" pitchFamily="18" charset="2"/>
              <a:buNone/>
            </a:pPr>
            <a:r>
              <a:rPr lang="en-US" sz="2000" dirty="0" smtClean="0">
                <a:solidFill>
                  <a:srgbClr val="FF0000"/>
                </a:solidFill>
              </a:rPr>
              <a:t>	While((j!=</a:t>
            </a:r>
            <a:r>
              <a:rPr lang="en-US" sz="2000" dirty="0" err="1" smtClean="0">
                <a:solidFill>
                  <a:srgbClr val="FF0000"/>
                </a:solidFill>
              </a:rPr>
              <a:t>i</a:t>
            </a:r>
            <a:r>
              <a:rPr lang="en-US" sz="2000" dirty="0" smtClean="0">
                <a:solidFill>
                  <a:srgbClr val="FF0000"/>
                </a:solidFill>
              </a:rPr>
              <a:t>)&amp;&amp;!waiting[j])</a:t>
            </a:r>
          </a:p>
          <a:p>
            <a:pPr>
              <a:buFont typeface="Wingdings 2" pitchFamily="18" charset="2"/>
              <a:buNone/>
            </a:pPr>
            <a:r>
              <a:rPr lang="en-US" sz="2000" dirty="0" smtClean="0">
                <a:solidFill>
                  <a:srgbClr val="FF0000"/>
                </a:solidFill>
              </a:rPr>
              <a:t>	J=(j+1)%n;</a:t>
            </a:r>
          </a:p>
          <a:p>
            <a:pPr>
              <a:buFont typeface="Wingdings 2" pitchFamily="18" charset="2"/>
              <a:buNone/>
            </a:pPr>
            <a:r>
              <a:rPr lang="en-US" sz="2000" dirty="0" smtClean="0">
                <a:solidFill>
                  <a:srgbClr val="FF0000"/>
                </a:solidFill>
              </a:rPr>
              <a:t>	If(j==</a:t>
            </a:r>
            <a:r>
              <a:rPr lang="en-US" sz="2000" dirty="0" err="1" smtClean="0">
                <a:solidFill>
                  <a:srgbClr val="FF0000"/>
                </a:solidFill>
              </a:rPr>
              <a:t>i</a:t>
            </a:r>
            <a:r>
              <a:rPr lang="en-US" sz="2000" dirty="0" smtClean="0">
                <a:solidFill>
                  <a:srgbClr val="FF0000"/>
                </a:solidFill>
              </a:rPr>
              <a:t>)</a:t>
            </a:r>
          </a:p>
          <a:p>
            <a:pPr>
              <a:buFont typeface="Wingdings 2" pitchFamily="18" charset="2"/>
              <a:buNone/>
            </a:pPr>
            <a:r>
              <a:rPr lang="en-US" sz="2000" dirty="0" smtClean="0">
                <a:solidFill>
                  <a:srgbClr val="FF0000"/>
                </a:solidFill>
              </a:rPr>
              <a:t>	Lock=false;</a:t>
            </a:r>
          </a:p>
          <a:p>
            <a:pPr>
              <a:buFont typeface="Wingdings 2" pitchFamily="18" charset="2"/>
              <a:buNone/>
            </a:pPr>
            <a:r>
              <a:rPr lang="en-US" sz="2000" dirty="0" smtClean="0">
                <a:solidFill>
                  <a:srgbClr val="FF0000"/>
                </a:solidFill>
              </a:rPr>
              <a:t>	Else</a:t>
            </a:r>
          </a:p>
          <a:p>
            <a:pPr>
              <a:buFont typeface="Wingdings 2" pitchFamily="18" charset="2"/>
              <a:buNone/>
            </a:pPr>
            <a:r>
              <a:rPr lang="en-US" sz="2000" dirty="0" smtClean="0">
                <a:solidFill>
                  <a:srgbClr val="FF0000"/>
                </a:solidFill>
              </a:rPr>
              <a:t>	Waiting[j]=false;</a:t>
            </a:r>
          </a:p>
          <a:p>
            <a:pPr>
              <a:buFont typeface="Wingdings 2" pitchFamily="18" charset="2"/>
              <a:buNone/>
            </a:pPr>
            <a:r>
              <a:rPr lang="en-US" sz="2000" dirty="0" smtClean="0"/>
              <a:t>Remainder section</a:t>
            </a:r>
          </a:p>
          <a:p>
            <a:pPr>
              <a:buFont typeface="Wingdings 2" pitchFamily="18" charset="2"/>
              <a:buNone/>
            </a:pPr>
            <a:r>
              <a:rPr lang="en-US" sz="2000" dirty="0" smtClean="0"/>
              <a:t>}(1)</a:t>
            </a:r>
          </a:p>
          <a:p>
            <a:pPr>
              <a:buFont typeface="Wingdings 2" pitchFamily="18" charset="2"/>
              <a:buNone/>
            </a:pPr>
            <a:endParaRPr lang="en-US" sz="2000" dirty="0" smtClean="0"/>
          </a:p>
          <a:p>
            <a:pPr>
              <a:buFont typeface="Wingdings 2" pitchFamily="18" charset="2"/>
              <a:buNone/>
            </a:pPr>
            <a:endParaRPr lang="en-US" sz="20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a:bodyPr>
          <a:lstStyle/>
          <a:p>
            <a:r>
              <a:rPr lang="en-US" sz="2800" dirty="0"/>
              <a:t>Bounded-Buffer – Shared-Memory Solution</a:t>
            </a:r>
          </a:p>
        </p:txBody>
      </p:sp>
      <p:sp>
        <p:nvSpPr>
          <p:cNvPr id="44035" name="Rectangle 3"/>
          <p:cNvSpPr>
            <a:spLocks noGrp="1" noChangeArrowheads="1"/>
          </p:cNvSpPr>
          <p:nvPr>
            <p:ph sz="quarter" idx="1"/>
          </p:nvPr>
        </p:nvSpPr>
        <p:spPr/>
        <p:txBody>
          <a:bodyPr/>
          <a:lstStyle/>
          <a:p>
            <a:r>
              <a:rPr lang="en-US"/>
              <a:t>Shared data</a:t>
            </a:r>
          </a:p>
          <a:p>
            <a:pPr lvl="3">
              <a:buFontTx/>
              <a:buNone/>
            </a:pPr>
            <a:r>
              <a:rPr lang="en-US" sz="2000"/>
              <a:t>#define BUFFER_SIZE 10</a:t>
            </a:r>
          </a:p>
          <a:p>
            <a:pPr lvl="3">
              <a:buFontTx/>
              <a:buNone/>
            </a:pPr>
            <a:r>
              <a:rPr lang="en-US" sz="2000"/>
              <a:t>Typedef struct {</a:t>
            </a:r>
          </a:p>
          <a:p>
            <a:pPr lvl="3">
              <a:buFontTx/>
              <a:buNone/>
            </a:pPr>
            <a:r>
              <a:rPr lang="en-US" sz="2000"/>
              <a:t>	. . .</a:t>
            </a:r>
          </a:p>
          <a:p>
            <a:pPr lvl="3">
              <a:buFontTx/>
              <a:buNone/>
            </a:pPr>
            <a:r>
              <a:rPr lang="en-US" sz="2000"/>
              <a:t>} item;</a:t>
            </a:r>
          </a:p>
          <a:p>
            <a:pPr lvl="3">
              <a:buFontTx/>
              <a:buNone/>
            </a:pPr>
            <a:r>
              <a:rPr lang="en-US" sz="2000"/>
              <a:t>item buffer[BUFFER_SIZE];</a:t>
            </a:r>
          </a:p>
          <a:p>
            <a:pPr lvl="3">
              <a:buFontTx/>
              <a:buNone/>
            </a:pPr>
            <a:r>
              <a:rPr lang="en-US" sz="2000"/>
              <a:t>int in = 0;</a:t>
            </a:r>
          </a:p>
          <a:p>
            <a:pPr lvl="3">
              <a:buFontTx/>
              <a:buNone/>
            </a:pPr>
            <a:r>
              <a:rPr lang="en-US" sz="2000"/>
              <a:t>int out = 0;</a:t>
            </a:r>
          </a:p>
          <a:p>
            <a:r>
              <a:rPr lang="en-US"/>
              <a:t>Solution is correct, but can only use BUFFER_SIZE-1 elements</a:t>
            </a:r>
          </a:p>
          <a:p>
            <a:pPr lvl="3">
              <a:buFontTx/>
              <a:buNone/>
            </a:pPr>
            <a:endParaRPr lang="en-US" sz="2000" b="1"/>
          </a:p>
        </p:txBody>
      </p:sp>
    </p:spTree>
    <p:extLst>
      <p:ext uri="{BB962C8B-B14F-4D97-AF65-F5344CB8AC3E}">
        <p14:creationId xmlns:p14="http://schemas.microsoft.com/office/powerpoint/2010/main" val="27747711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900113" y="290286"/>
            <a:ext cx="7772400" cy="798513"/>
          </a:xfrm>
        </p:spPr>
        <p:txBody>
          <a:bodyPr/>
          <a:lstStyle/>
          <a:p>
            <a:pPr eaLnBrk="1" hangingPunct="1"/>
            <a:r>
              <a:rPr lang="en-US" dirty="0" smtClean="0"/>
              <a:t>Semaphore</a:t>
            </a:r>
          </a:p>
        </p:txBody>
      </p:sp>
      <p:sp>
        <p:nvSpPr>
          <p:cNvPr id="32771" name="Rectangle 3"/>
          <p:cNvSpPr>
            <a:spLocks noGrp="1" noChangeArrowheads="1"/>
          </p:cNvSpPr>
          <p:nvPr>
            <p:ph sz="quarter" idx="1"/>
          </p:nvPr>
        </p:nvSpPr>
        <p:spPr>
          <a:xfrm>
            <a:off x="827088" y="1436914"/>
            <a:ext cx="7634741" cy="5421086"/>
          </a:xfrm>
        </p:spPr>
        <p:txBody>
          <a:bodyPr/>
          <a:lstStyle/>
          <a:p>
            <a:pPr eaLnBrk="1" hangingPunct="1">
              <a:lnSpc>
                <a:spcPct val="90000"/>
              </a:lnSpc>
            </a:pPr>
            <a:r>
              <a:rPr lang="en-US" sz="2400" dirty="0" smtClean="0"/>
              <a:t>A semaphore S is an integer variable that apart from initialization is accessed only through two standard atomic operations:  wait and signal</a:t>
            </a:r>
          </a:p>
          <a:p>
            <a:pPr eaLnBrk="1" hangingPunct="1">
              <a:lnSpc>
                <a:spcPct val="90000"/>
              </a:lnSpc>
            </a:pPr>
            <a:r>
              <a:rPr lang="en-US" sz="2400" dirty="0" smtClean="0"/>
              <a:t>Synchronization tool that does not require busy waiting </a:t>
            </a:r>
            <a:endParaRPr lang="en-US" sz="2400" i="1" dirty="0" smtClean="0">
              <a:solidFill>
                <a:schemeClr val="tx2"/>
              </a:solidFill>
            </a:endParaRPr>
          </a:p>
          <a:p>
            <a:pPr eaLnBrk="1" hangingPunct="1">
              <a:lnSpc>
                <a:spcPct val="90000"/>
              </a:lnSpc>
            </a:pPr>
            <a:r>
              <a:rPr lang="en-US" sz="2400" dirty="0" smtClean="0"/>
              <a:t>Semaphore </a:t>
            </a:r>
            <a:r>
              <a:rPr lang="en-US" sz="2400" i="1" dirty="0" smtClean="0"/>
              <a:t>S</a:t>
            </a:r>
            <a:r>
              <a:rPr lang="en-US" sz="2400" dirty="0" smtClean="0"/>
              <a:t> – integer variable</a:t>
            </a:r>
          </a:p>
          <a:p>
            <a:pPr eaLnBrk="1" hangingPunct="1">
              <a:lnSpc>
                <a:spcPct val="90000"/>
              </a:lnSpc>
            </a:pPr>
            <a:r>
              <a:rPr lang="en-US" sz="2400" dirty="0" smtClean="0"/>
              <a:t>Two standard operations modify </a:t>
            </a:r>
            <a:r>
              <a:rPr lang="en-US" sz="2400" dirty="0" smtClean="0">
                <a:solidFill>
                  <a:srgbClr val="0000FF"/>
                </a:solidFill>
              </a:rPr>
              <a:t>S: wait()</a:t>
            </a:r>
            <a:r>
              <a:rPr lang="en-US" sz="2400" dirty="0" smtClean="0"/>
              <a:t> and </a:t>
            </a:r>
            <a:r>
              <a:rPr lang="en-US" sz="2400" dirty="0" smtClean="0">
                <a:solidFill>
                  <a:srgbClr val="0000FF"/>
                </a:solidFill>
              </a:rPr>
              <a:t>signal()</a:t>
            </a:r>
          </a:p>
          <a:p>
            <a:pPr lvl="1" eaLnBrk="1" hangingPunct="1">
              <a:lnSpc>
                <a:spcPct val="90000"/>
              </a:lnSpc>
            </a:pPr>
            <a:r>
              <a:rPr lang="en-US" dirty="0" smtClean="0"/>
              <a:t>Originally called </a:t>
            </a:r>
            <a:r>
              <a:rPr lang="en-US" dirty="0" smtClean="0">
                <a:solidFill>
                  <a:srgbClr val="0000FF"/>
                </a:solidFill>
              </a:rPr>
              <a:t>P()</a:t>
            </a:r>
            <a:r>
              <a:rPr lang="en-US" dirty="0" smtClean="0"/>
              <a:t> and</a:t>
            </a:r>
            <a:r>
              <a:rPr lang="en-US" i="1" dirty="0" smtClean="0"/>
              <a:t> </a:t>
            </a:r>
            <a:r>
              <a:rPr lang="en-US" dirty="0" smtClean="0">
                <a:solidFill>
                  <a:srgbClr val="0000FF"/>
                </a:solidFill>
              </a:rPr>
              <a:t>V()</a:t>
            </a:r>
          </a:p>
          <a:p>
            <a:pPr eaLnBrk="1" hangingPunct="1">
              <a:lnSpc>
                <a:spcPct val="90000"/>
              </a:lnSpc>
            </a:pPr>
            <a:r>
              <a:rPr lang="en-US" sz="2400" dirty="0" smtClean="0"/>
              <a:t>Less complicated</a:t>
            </a:r>
          </a:p>
          <a:p>
            <a:pPr eaLnBrk="1" hangingPunct="1">
              <a:lnSpc>
                <a:spcPct val="90000"/>
              </a:lnSpc>
            </a:pPr>
            <a:r>
              <a:rPr lang="en-US" sz="2400" dirty="0" smtClean="0"/>
              <a:t>Can only be accessed via two indivisible (atomic) operations</a:t>
            </a:r>
          </a:p>
        </p:txBody>
      </p:sp>
      <p:sp>
        <p:nvSpPr>
          <p:cNvPr id="4" name="Rectangle 3"/>
          <p:cNvSpPr/>
          <p:nvPr/>
        </p:nvSpPr>
        <p:spPr>
          <a:xfrm>
            <a:off x="6008461" y="5050971"/>
            <a:ext cx="2787196" cy="1807029"/>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lvl="1" eaLnBrk="1" hangingPunct="1">
              <a:lnSpc>
                <a:spcPct val="90000"/>
              </a:lnSpc>
              <a:defRPr/>
            </a:pPr>
            <a:r>
              <a:rPr lang="en-US" sz="2000" b="1" dirty="0">
                <a:solidFill>
                  <a:srgbClr val="0000FF"/>
                </a:solidFill>
                <a:sym typeface="Symbol" pitchFamily="18" charset="2"/>
              </a:rPr>
              <a:t>signal (S) { </a:t>
            </a:r>
          </a:p>
          <a:p>
            <a:pPr lvl="1" eaLnBrk="1" hangingPunct="1">
              <a:lnSpc>
                <a:spcPct val="90000"/>
              </a:lnSpc>
              <a:buFont typeface="Monotype Sorts" pitchFamily="2" charset="2"/>
              <a:buNone/>
              <a:defRPr/>
            </a:pPr>
            <a:r>
              <a:rPr lang="en-US" sz="2000" b="1" dirty="0">
                <a:solidFill>
                  <a:srgbClr val="0000FF"/>
                </a:solidFill>
                <a:sym typeface="Symbol" pitchFamily="18" charset="2"/>
              </a:rPr>
              <a:t>        S++;</a:t>
            </a:r>
          </a:p>
          <a:p>
            <a:pPr lvl="1" eaLnBrk="1" hangingPunct="1">
              <a:lnSpc>
                <a:spcPct val="90000"/>
              </a:lnSpc>
              <a:buFont typeface="Monotype Sorts" pitchFamily="2" charset="2"/>
              <a:buNone/>
              <a:defRPr/>
            </a:pPr>
            <a:r>
              <a:rPr lang="en-US" sz="2000" b="1" dirty="0">
                <a:solidFill>
                  <a:srgbClr val="0000FF"/>
                </a:solidFill>
                <a:sym typeface="Symbol" pitchFamily="18" charset="2"/>
              </a:rPr>
              <a:t>     }</a:t>
            </a:r>
          </a:p>
        </p:txBody>
      </p:sp>
      <p:sp>
        <p:nvSpPr>
          <p:cNvPr id="5" name="Rectangle 4"/>
          <p:cNvSpPr/>
          <p:nvPr/>
        </p:nvSpPr>
        <p:spPr>
          <a:xfrm>
            <a:off x="2895374" y="5072062"/>
            <a:ext cx="2924855" cy="178593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lvl="1" eaLnBrk="1" hangingPunct="1">
              <a:lnSpc>
                <a:spcPct val="90000"/>
              </a:lnSpc>
              <a:defRPr/>
            </a:pPr>
            <a:r>
              <a:rPr lang="en-US" sz="1600" b="1" dirty="0">
                <a:solidFill>
                  <a:srgbClr val="0000FF"/>
                </a:solidFill>
                <a:sym typeface="Symbol" pitchFamily="18" charset="2"/>
              </a:rPr>
              <a:t>wait (S) { 				</a:t>
            </a:r>
          </a:p>
          <a:p>
            <a:pPr lvl="1" eaLnBrk="1" hangingPunct="1">
              <a:lnSpc>
                <a:spcPct val="90000"/>
              </a:lnSpc>
              <a:buFont typeface="Monotype Sorts" pitchFamily="2" charset="2"/>
              <a:buNone/>
              <a:defRPr/>
            </a:pPr>
            <a:r>
              <a:rPr lang="en-US" sz="1600" b="1" dirty="0">
                <a:solidFill>
                  <a:srgbClr val="0000FF"/>
                </a:solidFill>
                <a:sym typeface="Symbol" pitchFamily="18" charset="2"/>
              </a:rPr>
              <a:t>           while S &lt;= 0</a:t>
            </a:r>
          </a:p>
          <a:p>
            <a:pPr lvl="1" eaLnBrk="1" hangingPunct="1">
              <a:lnSpc>
                <a:spcPct val="90000"/>
              </a:lnSpc>
              <a:buFont typeface="Monotype Sorts" pitchFamily="2" charset="2"/>
              <a:buNone/>
              <a:defRPr/>
            </a:pPr>
            <a:r>
              <a:rPr lang="en-US" sz="1600" b="1" dirty="0">
                <a:solidFill>
                  <a:srgbClr val="0000FF"/>
                </a:solidFill>
                <a:sym typeface="Symbol" pitchFamily="18" charset="2"/>
              </a:rPr>
              <a:t>		</a:t>
            </a:r>
            <a:r>
              <a:rPr lang="en-US" sz="1600" b="1">
                <a:solidFill>
                  <a:srgbClr val="0000FF"/>
                </a:solidFill>
                <a:sym typeface="Symbol" pitchFamily="18" charset="2"/>
              </a:rPr>
              <a:t> </a:t>
            </a:r>
            <a:r>
              <a:rPr lang="en-US" sz="1600" b="1" smtClean="0">
                <a:solidFill>
                  <a:srgbClr val="0000FF"/>
                </a:solidFill>
                <a:sym typeface="Symbol" pitchFamily="18" charset="2"/>
              </a:rPr>
              <a:t>; </a:t>
            </a:r>
            <a:r>
              <a:rPr lang="en-US" sz="1600" b="1" dirty="0">
                <a:solidFill>
                  <a:srgbClr val="0000FF"/>
                </a:solidFill>
                <a:sym typeface="Symbol" pitchFamily="18" charset="2"/>
              </a:rPr>
              <a:t>// no-op</a:t>
            </a:r>
          </a:p>
          <a:p>
            <a:pPr lvl="1" eaLnBrk="1" hangingPunct="1">
              <a:lnSpc>
                <a:spcPct val="90000"/>
              </a:lnSpc>
              <a:buFont typeface="Monotype Sorts" pitchFamily="2" charset="2"/>
              <a:buNone/>
              <a:defRPr/>
            </a:pPr>
            <a:r>
              <a:rPr lang="en-US" sz="1600" b="1" dirty="0">
                <a:solidFill>
                  <a:srgbClr val="0000FF"/>
                </a:solidFill>
                <a:sym typeface="Symbol" pitchFamily="18" charset="2"/>
              </a:rPr>
              <a:t>              S--;</a:t>
            </a:r>
          </a:p>
          <a:p>
            <a:pPr lvl="1" eaLnBrk="1" hangingPunct="1">
              <a:lnSpc>
                <a:spcPct val="90000"/>
              </a:lnSpc>
              <a:buFont typeface="Monotype Sorts" pitchFamily="2" charset="2"/>
              <a:buNone/>
              <a:defRPr/>
            </a:pPr>
            <a:r>
              <a:rPr lang="en-US" sz="1600" b="1" dirty="0">
                <a:solidFill>
                  <a:srgbClr val="0000FF"/>
                </a:solidFill>
                <a:sym typeface="Symbol" pitchFamily="18" charset="2"/>
              </a:rPr>
              <a:t>      }</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30514" y="4673600"/>
            <a:ext cx="1393372"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p:cNvSpPr/>
          <p:nvPr/>
        </p:nvSpPr>
        <p:spPr>
          <a:xfrm>
            <a:off x="1059543" y="3802743"/>
            <a:ext cx="1364343" cy="420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794" name="Title 1"/>
          <p:cNvSpPr>
            <a:spLocks noGrp="1"/>
          </p:cNvSpPr>
          <p:nvPr>
            <p:ph type="title"/>
          </p:nvPr>
        </p:nvSpPr>
        <p:spPr/>
        <p:txBody>
          <a:bodyPr/>
          <a:lstStyle/>
          <a:p>
            <a:r>
              <a:rPr lang="en-US" dirty="0" smtClean="0"/>
              <a:t>Usage</a:t>
            </a:r>
          </a:p>
        </p:txBody>
      </p:sp>
      <p:sp>
        <p:nvSpPr>
          <p:cNvPr id="3" name="Content Placeholder 2"/>
          <p:cNvSpPr>
            <a:spLocks noGrp="1"/>
          </p:cNvSpPr>
          <p:nvPr>
            <p:ph sz="quarter" idx="1"/>
          </p:nvPr>
        </p:nvSpPr>
        <p:spPr>
          <a:xfrm>
            <a:off x="471714" y="1219200"/>
            <a:ext cx="8229600" cy="4937760"/>
          </a:xfrm>
        </p:spPr>
        <p:txBody>
          <a:bodyPr/>
          <a:lstStyle/>
          <a:p>
            <a:pPr>
              <a:defRPr/>
            </a:pPr>
            <a:r>
              <a:rPr lang="en-US" dirty="0" smtClean="0"/>
              <a:t>Semaphores can be used to deal with n-process critical section problem</a:t>
            </a:r>
          </a:p>
          <a:p>
            <a:pPr>
              <a:defRPr/>
            </a:pPr>
            <a:r>
              <a:rPr lang="en-US" dirty="0" smtClean="0"/>
              <a:t>n process share a semaphore, </a:t>
            </a:r>
            <a:r>
              <a:rPr lang="en-US" dirty="0" err="1" smtClean="0"/>
              <a:t>mutex</a:t>
            </a:r>
            <a:r>
              <a:rPr lang="en-US" dirty="0" smtClean="0"/>
              <a:t> initialized to 1</a:t>
            </a:r>
          </a:p>
          <a:p>
            <a:pPr>
              <a:defRPr/>
            </a:pPr>
            <a:r>
              <a:rPr lang="en-US" dirty="0" smtClean="0">
                <a:sym typeface="MT Extra" pitchFamily="18" charset="2"/>
              </a:rPr>
              <a:t>Provides mutual exclusion</a:t>
            </a:r>
          </a:p>
          <a:p>
            <a:pPr marL="548640" lvl="1" eaLnBrk="1" fontAlgn="auto" hangingPunct="1">
              <a:spcBef>
                <a:spcPts val="370"/>
              </a:spcBef>
              <a:spcAft>
                <a:spcPts val="0"/>
              </a:spcAft>
              <a:buFont typeface="Wingdings 2"/>
              <a:buChar char=""/>
              <a:tabLst>
                <a:tab pos="2005013" algn="ctr"/>
                <a:tab pos="4518025" algn="ctr"/>
              </a:tabLst>
              <a:defRPr/>
            </a:pPr>
            <a:r>
              <a:rPr lang="en-US" dirty="0" smtClean="0">
                <a:solidFill>
                  <a:srgbClr val="0000FF"/>
                </a:solidFill>
                <a:sym typeface="MT Extra" pitchFamily="18" charset="2"/>
              </a:rPr>
              <a:t>Semaphore S;    //  initialized to 1</a:t>
            </a:r>
          </a:p>
          <a:p>
            <a:pPr marL="548640" lvl="1" eaLnBrk="1" fontAlgn="auto" hangingPunct="1">
              <a:spcBef>
                <a:spcPts val="370"/>
              </a:spcBef>
              <a:spcAft>
                <a:spcPts val="0"/>
              </a:spcAft>
              <a:buFont typeface="Wingdings 2"/>
              <a:buChar char=""/>
              <a:tabLst>
                <a:tab pos="2005013" algn="ctr"/>
                <a:tab pos="4518025" algn="ctr"/>
              </a:tabLst>
              <a:defRPr/>
            </a:pPr>
            <a:r>
              <a:rPr lang="en-US" dirty="0" smtClean="0">
                <a:solidFill>
                  <a:schemeClr val="tx1"/>
                </a:solidFill>
                <a:sym typeface="MT Extra" pitchFamily="18" charset="2"/>
              </a:rPr>
              <a:t>do {</a:t>
            </a:r>
          </a:p>
          <a:p>
            <a:pPr marL="548640" lvl="1" eaLnBrk="1" fontAlgn="auto" hangingPunct="1">
              <a:spcBef>
                <a:spcPts val="370"/>
              </a:spcBef>
              <a:spcAft>
                <a:spcPts val="0"/>
              </a:spcAft>
              <a:buNone/>
              <a:tabLst>
                <a:tab pos="2005013" algn="ctr"/>
                <a:tab pos="4518025" algn="ctr"/>
              </a:tabLst>
              <a:defRPr/>
            </a:pPr>
            <a:r>
              <a:rPr lang="en-US" dirty="0" smtClean="0">
                <a:solidFill>
                  <a:schemeClr val="tx1"/>
                </a:solidFill>
                <a:sym typeface="MT Extra" pitchFamily="18" charset="2"/>
              </a:rPr>
              <a:t>	wait (S);</a:t>
            </a:r>
          </a:p>
          <a:p>
            <a:pPr marL="548640" lvl="1" eaLnBrk="1" fontAlgn="auto" hangingPunct="1">
              <a:spcBef>
                <a:spcPts val="370"/>
              </a:spcBef>
              <a:spcAft>
                <a:spcPts val="0"/>
              </a:spcAft>
              <a:buFont typeface="Monotype Sorts" pitchFamily="2" charset="2"/>
              <a:buNone/>
              <a:tabLst>
                <a:tab pos="2005013" algn="ctr"/>
                <a:tab pos="4518025" algn="ctr"/>
              </a:tabLst>
              <a:defRPr/>
            </a:pPr>
            <a:r>
              <a:rPr lang="en-US" dirty="0" smtClean="0">
                <a:solidFill>
                  <a:schemeClr val="tx1"/>
                </a:solidFill>
                <a:sym typeface="MT Extra" pitchFamily="18" charset="2"/>
              </a:rPr>
              <a:t>            Critical Section</a:t>
            </a:r>
          </a:p>
          <a:p>
            <a:pPr marL="548640" lvl="1" eaLnBrk="1" fontAlgn="auto" hangingPunct="1">
              <a:spcBef>
                <a:spcPts val="370"/>
              </a:spcBef>
              <a:spcAft>
                <a:spcPts val="0"/>
              </a:spcAft>
              <a:buFont typeface="Monotype Sorts" pitchFamily="2" charset="2"/>
              <a:buNone/>
              <a:tabLst>
                <a:tab pos="2005013" algn="ctr"/>
                <a:tab pos="4518025" algn="ctr"/>
              </a:tabLst>
              <a:defRPr/>
            </a:pPr>
            <a:r>
              <a:rPr lang="en-US" dirty="0" smtClean="0">
                <a:solidFill>
                  <a:schemeClr val="tx1"/>
                </a:solidFill>
                <a:sym typeface="MT Extra" pitchFamily="18" charset="2"/>
              </a:rPr>
              <a:t>    signal (S);</a:t>
            </a:r>
          </a:p>
          <a:p>
            <a:pPr marL="274320" indent="-274320" eaLnBrk="1" fontAlgn="auto" hangingPunct="1">
              <a:spcBef>
                <a:spcPts val="580"/>
              </a:spcBef>
              <a:spcAft>
                <a:spcPts val="0"/>
              </a:spcAft>
              <a:buNone/>
              <a:tabLst>
                <a:tab pos="2005013" algn="ctr"/>
                <a:tab pos="4518025" algn="ctr"/>
              </a:tabLst>
              <a:defRPr/>
            </a:pPr>
            <a:r>
              <a:rPr lang="en-US" dirty="0" smtClean="0">
                <a:sym typeface="MT Extra" pitchFamily="18" charset="2"/>
              </a:rPr>
              <a:t>  	</a:t>
            </a:r>
            <a:r>
              <a:rPr lang="en-US" sz="2400" dirty="0" smtClean="0">
                <a:sym typeface="MT Extra" pitchFamily="18" charset="2"/>
              </a:rPr>
              <a:t>           Remainder section</a:t>
            </a:r>
          </a:p>
          <a:p>
            <a:pPr marL="274320" indent="-274320" eaLnBrk="1" fontAlgn="auto" hangingPunct="1">
              <a:spcBef>
                <a:spcPts val="580"/>
              </a:spcBef>
              <a:spcAft>
                <a:spcPts val="0"/>
              </a:spcAft>
              <a:buNone/>
              <a:tabLst>
                <a:tab pos="2005013" algn="ctr"/>
                <a:tab pos="4518025" algn="ctr"/>
              </a:tabLst>
              <a:defRPr/>
            </a:pPr>
            <a:r>
              <a:rPr lang="en-US" sz="2400" dirty="0" smtClean="0">
                <a:sym typeface="MT Extra" pitchFamily="18" charset="2"/>
              </a:rPr>
              <a:t>	        } while(1);</a:t>
            </a:r>
          </a:p>
          <a:p>
            <a:pPr marL="274320" indent="-274320" eaLnBrk="1" fontAlgn="auto" hangingPunct="1">
              <a:spcBef>
                <a:spcPts val="580"/>
              </a:spcBef>
              <a:spcAft>
                <a:spcPts val="0"/>
              </a:spcAft>
              <a:buFont typeface="Wingdings 2"/>
              <a:buChar char=""/>
              <a:tabLst>
                <a:tab pos="2005013" algn="ctr"/>
                <a:tab pos="4518025" algn="ctr"/>
              </a:tabLst>
              <a:defRPr/>
            </a:pPr>
            <a:endParaRPr lang="en-US" dirty="0" smtClean="0">
              <a:sym typeface="MT Extra" pitchFamily="18" charset="2"/>
            </a:endParaRPr>
          </a:p>
          <a:p>
            <a:pPr marL="548640" lvl="1" eaLnBrk="1" fontAlgn="auto" hangingPunct="1">
              <a:spcBef>
                <a:spcPts val="370"/>
              </a:spcBef>
              <a:spcAft>
                <a:spcPts val="0"/>
              </a:spcAft>
              <a:buFont typeface="Monotype Sorts" pitchFamily="2" charset="2"/>
              <a:buNone/>
              <a:tabLst>
                <a:tab pos="2005013" algn="ctr"/>
                <a:tab pos="4518025" algn="ctr"/>
              </a:tabLst>
              <a:defRPr/>
            </a:pPr>
            <a:endParaRPr lang="en-US" dirty="0" smtClean="0">
              <a:solidFill>
                <a:srgbClr val="0000FF"/>
              </a:solidFill>
              <a:sym typeface="MT Extra" pitchFamily="18" charset="2"/>
            </a:endParaRPr>
          </a:p>
          <a:p>
            <a:pPr>
              <a:defRPr/>
            </a:pP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endParaRPr lang="en-US" smtClean="0"/>
          </a:p>
        </p:txBody>
      </p:sp>
      <p:sp>
        <p:nvSpPr>
          <p:cNvPr id="34819" name="Content Placeholder 2"/>
          <p:cNvSpPr>
            <a:spLocks noGrp="1"/>
          </p:cNvSpPr>
          <p:nvPr>
            <p:ph sz="quarter" idx="1"/>
          </p:nvPr>
        </p:nvSpPr>
        <p:spPr/>
        <p:txBody>
          <a:bodyPr/>
          <a:lstStyle/>
          <a:p>
            <a:r>
              <a:rPr lang="en-US" smtClean="0">
                <a:sym typeface="MT Extra" pitchFamily="18" charset="2"/>
              </a:rPr>
              <a:t>Used to solve various concurrency problems. </a:t>
            </a:r>
          </a:p>
          <a:p>
            <a:r>
              <a:rPr lang="en-US" smtClean="0">
                <a:sym typeface="MT Extra" pitchFamily="18" charset="2"/>
              </a:rPr>
              <a:t>Consider two concurrently running process</a:t>
            </a:r>
          </a:p>
          <a:p>
            <a:pPr lvl="1"/>
            <a:r>
              <a:rPr lang="en-US" smtClean="0">
                <a:sym typeface="MT Extra" pitchFamily="18" charset="2"/>
              </a:rPr>
              <a:t>P1 with statement s1</a:t>
            </a:r>
          </a:p>
          <a:p>
            <a:pPr lvl="1"/>
            <a:r>
              <a:rPr lang="en-US" smtClean="0">
                <a:sym typeface="MT Extra" pitchFamily="18" charset="2"/>
              </a:rPr>
              <a:t>P2 with statement s2</a:t>
            </a:r>
          </a:p>
          <a:p>
            <a:pPr lvl="1"/>
            <a:r>
              <a:rPr lang="en-US" smtClean="0">
                <a:sym typeface="MT Extra" pitchFamily="18" charset="2"/>
              </a:rPr>
              <a:t>S2 should be executed only after s1 completes</a:t>
            </a:r>
          </a:p>
          <a:p>
            <a:pPr lvl="1"/>
            <a:r>
              <a:rPr lang="en-US" smtClean="0">
                <a:sym typeface="MT Extra" pitchFamily="18" charset="2"/>
              </a:rPr>
              <a:t>Implementation</a:t>
            </a:r>
          </a:p>
          <a:p>
            <a:pPr lvl="2"/>
            <a:r>
              <a:rPr lang="en-US" smtClean="0">
                <a:sym typeface="MT Extra" pitchFamily="18" charset="2"/>
              </a:rPr>
              <a:t>p1 and p2 share a common semaphore synch initialised to 0 and inserting</a:t>
            </a:r>
          </a:p>
          <a:p>
            <a:pPr lvl="2">
              <a:buFont typeface="Wingdings 2" pitchFamily="18" charset="2"/>
              <a:buNone/>
            </a:pPr>
            <a:r>
              <a:rPr lang="en-US" smtClean="0">
                <a:sym typeface="MT Extra" pitchFamily="18" charset="2"/>
              </a:rPr>
              <a:t>	S1;</a:t>
            </a:r>
          </a:p>
          <a:p>
            <a:pPr lvl="2">
              <a:buFont typeface="Wingdings 2" pitchFamily="18" charset="2"/>
              <a:buNone/>
            </a:pPr>
            <a:r>
              <a:rPr lang="en-US" smtClean="0">
                <a:sym typeface="MT Extra" pitchFamily="18" charset="2"/>
              </a:rPr>
              <a:t>	Signal(synch);</a:t>
            </a:r>
          </a:p>
          <a:p>
            <a:pPr lvl="2">
              <a:buFont typeface="Wingdings 2" pitchFamily="18" charset="2"/>
              <a:buNone/>
            </a:pPr>
            <a:r>
              <a:rPr lang="en-US" smtClean="0">
                <a:sym typeface="MT Extra" pitchFamily="18" charset="2"/>
              </a:rPr>
              <a:t>	wait(synch);</a:t>
            </a:r>
          </a:p>
          <a:p>
            <a:pPr lvl="2">
              <a:buFont typeface="Wingdings 2" pitchFamily="18" charset="2"/>
              <a:buNone/>
            </a:pPr>
            <a:r>
              <a:rPr lang="en-US" smtClean="0">
                <a:sym typeface="MT Extra" pitchFamily="18" charset="2"/>
              </a:rPr>
              <a:t>	s2;</a:t>
            </a:r>
          </a:p>
          <a:p>
            <a:pPr lvl="2"/>
            <a:endParaRPr lang="en-US" smtClean="0"/>
          </a:p>
          <a:p>
            <a:pPr lvl="1"/>
            <a:endParaRPr lang="en-US" smtClean="0"/>
          </a:p>
        </p:txBody>
      </p:sp>
      <p:sp>
        <p:nvSpPr>
          <p:cNvPr id="4" name="Right Brace 3"/>
          <p:cNvSpPr/>
          <p:nvPr/>
        </p:nvSpPr>
        <p:spPr>
          <a:xfrm>
            <a:off x="3381375" y="4456113"/>
            <a:ext cx="131763" cy="609600"/>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5" name="Right Brace 4"/>
          <p:cNvSpPr/>
          <p:nvPr/>
        </p:nvSpPr>
        <p:spPr>
          <a:xfrm>
            <a:off x="3417888" y="5246688"/>
            <a:ext cx="130175" cy="609600"/>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6" name="Rectangle 5"/>
          <p:cNvSpPr/>
          <p:nvPr/>
        </p:nvSpPr>
        <p:spPr>
          <a:xfrm>
            <a:off x="3787775" y="4673600"/>
            <a:ext cx="1393825" cy="3476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in p1</a:t>
            </a:r>
          </a:p>
        </p:txBody>
      </p:sp>
      <p:sp>
        <p:nvSpPr>
          <p:cNvPr id="7" name="Rectangle 6"/>
          <p:cNvSpPr/>
          <p:nvPr/>
        </p:nvSpPr>
        <p:spPr>
          <a:xfrm>
            <a:off x="3781425" y="5291138"/>
            <a:ext cx="1392238" cy="3476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in p2</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85800" y="142875"/>
            <a:ext cx="8077200" cy="609600"/>
          </a:xfrm>
        </p:spPr>
        <p:txBody>
          <a:bodyPr/>
          <a:lstStyle/>
          <a:p>
            <a:pPr eaLnBrk="1" hangingPunct="1"/>
            <a:r>
              <a:rPr lang="en-US" sz="2400" smtClean="0"/>
              <a:t>Semaphore Implementation with no Busy waiting</a:t>
            </a:r>
            <a:r>
              <a:rPr lang="en-US" sz="2800" smtClean="0"/>
              <a:t> </a:t>
            </a:r>
          </a:p>
        </p:txBody>
      </p:sp>
      <p:sp>
        <p:nvSpPr>
          <p:cNvPr id="21507" name="Rectangle 3"/>
          <p:cNvSpPr>
            <a:spLocks noGrp="1" noChangeArrowheads="1"/>
          </p:cNvSpPr>
          <p:nvPr>
            <p:ph sz="quarter" idx="1"/>
          </p:nvPr>
        </p:nvSpPr>
        <p:spPr>
          <a:xfrm>
            <a:off x="827088" y="1425575"/>
            <a:ext cx="6946900" cy="4700588"/>
          </a:xfrm>
        </p:spPr>
        <p:txBody>
          <a:bodyPr>
            <a:normAutofit lnSpcReduction="10000"/>
          </a:bodyPr>
          <a:lstStyle/>
          <a:p>
            <a:pPr>
              <a:defRPr/>
            </a:pPr>
            <a:r>
              <a:rPr lang="en-US" dirty="0" smtClean="0"/>
              <a:t>Requires Busy waiting</a:t>
            </a:r>
          </a:p>
          <a:p>
            <a:pPr lvl="1"/>
            <a:r>
              <a:rPr lang="en-US" dirty="0" smtClean="0">
                <a:solidFill>
                  <a:schemeClr val="tx1"/>
                </a:solidFill>
              </a:rPr>
              <a:t>While a process is in its critical section, any other process that tries to enter the critical section must loop continuously in the entry section.</a:t>
            </a:r>
          </a:p>
          <a:p>
            <a:pPr lvl="1"/>
            <a:r>
              <a:rPr lang="en-US" dirty="0" smtClean="0">
                <a:solidFill>
                  <a:schemeClr val="tx1"/>
                </a:solidFill>
              </a:rPr>
              <a:t>This type of semaphore is called </a:t>
            </a:r>
            <a:r>
              <a:rPr lang="en-US" b="1" dirty="0" smtClean="0">
                <a:solidFill>
                  <a:schemeClr val="tx1"/>
                </a:solidFill>
              </a:rPr>
              <a:t>spinlocks.</a:t>
            </a:r>
          </a:p>
          <a:p>
            <a:r>
              <a:rPr lang="en-US" dirty="0" smtClean="0"/>
              <a:t>Solution: modify the definition of wait() and signal() operations.</a:t>
            </a:r>
          </a:p>
          <a:p>
            <a:pPr lvl="1"/>
            <a:r>
              <a:rPr lang="en-US" dirty="0" smtClean="0">
                <a:solidFill>
                  <a:schemeClr val="tx1"/>
                </a:solidFill>
              </a:rPr>
              <a:t>When a process executes wait operation and finds that semaphore value is not positive, it blocks itself; places the process into waiting queue and changes the status into waiting.</a:t>
            </a:r>
          </a:p>
          <a:p>
            <a:pPr lvl="1"/>
            <a:r>
              <a:rPr lang="en-US" dirty="0" smtClean="0">
                <a:solidFill>
                  <a:schemeClr val="tx1"/>
                </a:solidFill>
              </a:rPr>
              <a:t>The process should be restarted by a wakeup operation</a:t>
            </a:r>
          </a:p>
          <a:p>
            <a:pPr lvl="1">
              <a:buNone/>
            </a:pPr>
            <a:endParaRPr lang="en-US" b="1" dirty="0" smtClean="0">
              <a:solidFill>
                <a:schemeClr val="tx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Implementation</a:t>
            </a:r>
            <a:endParaRPr lang="en-IN" dirty="0"/>
          </a:p>
        </p:txBody>
      </p:sp>
      <p:sp>
        <p:nvSpPr>
          <p:cNvPr id="3" name="Content Placeholder 2"/>
          <p:cNvSpPr>
            <a:spLocks noGrp="1"/>
          </p:cNvSpPr>
          <p:nvPr>
            <p:ph sz="quarter" idx="1"/>
          </p:nvPr>
        </p:nvSpPr>
        <p:spPr/>
        <p:txBody>
          <a:bodyPr/>
          <a:lstStyle/>
          <a:p>
            <a:pPr>
              <a:spcBef>
                <a:spcPts val="580"/>
              </a:spcBef>
              <a:buFont typeface="Wingdings 2"/>
              <a:buChar char=""/>
              <a:defRPr/>
            </a:pPr>
            <a:r>
              <a:rPr lang="en-US" dirty="0" smtClean="0"/>
              <a:t>With each semaphore there is an associated waiting queue. Each entry in a waiting queue has two data items:</a:t>
            </a:r>
          </a:p>
          <a:p>
            <a:pPr lvl="1">
              <a:spcBef>
                <a:spcPts val="370"/>
              </a:spcBef>
              <a:buFont typeface="Wingdings 2"/>
              <a:buChar char=""/>
              <a:defRPr/>
            </a:pPr>
            <a:r>
              <a:rPr lang="en-US" dirty="0" smtClean="0"/>
              <a:t> value (of type integer)</a:t>
            </a:r>
          </a:p>
          <a:p>
            <a:pPr lvl="1">
              <a:spcBef>
                <a:spcPts val="370"/>
              </a:spcBef>
              <a:buFont typeface="Wingdings 2"/>
              <a:buChar char=""/>
              <a:defRPr/>
            </a:pPr>
            <a:r>
              <a:rPr lang="en-US" dirty="0" smtClean="0"/>
              <a:t> pointer to next record in the list</a:t>
            </a:r>
          </a:p>
          <a:p>
            <a:pPr lvl="1">
              <a:spcBef>
                <a:spcPts val="370"/>
              </a:spcBef>
              <a:buNone/>
              <a:defRPr/>
            </a:pPr>
            <a:endParaRPr lang="en-US" dirty="0" smtClean="0"/>
          </a:p>
          <a:p>
            <a:pPr>
              <a:spcBef>
                <a:spcPts val="580"/>
              </a:spcBef>
              <a:buFont typeface="Wingdings 2"/>
              <a:buChar char=""/>
              <a:defRPr/>
            </a:pPr>
            <a:r>
              <a:rPr lang="en-US" dirty="0" smtClean="0"/>
              <a:t>Two operations:</a:t>
            </a:r>
          </a:p>
          <a:p>
            <a:pPr lvl="1">
              <a:spcBef>
                <a:spcPts val="370"/>
              </a:spcBef>
              <a:buFont typeface="Wingdings 2"/>
              <a:buChar char=""/>
              <a:defRPr/>
            </a:pPr>
            <a:r>
              <a:rPr lang="en-US" dirty="0" smtClean="0"/>
              <a:t>block – place the process invoking the operation on the      appropriate waiting queue.</a:t>
            </a:r>
          </a:p>
          <a:p>
            <a:pPr lvl="1">
              <a:spcBef>
                <a:spcPts val="370"/>
              </a:spcBef>
              <a:buFont typeface="Wingdings 2"/>
              <a:buChar char=""/>
              <a:defRPr/>
            </a:pPr>
            <a:r>
              <a:rPr lang="en-US" dirty="0" smtClean="0"/>
              <a:t>wakeup – remove one of processes in the waiting queue and place it in the ready queue.</a:t>
            </a:r>
          </a:p>
          <a:p>
            <a:pPr>
              <a:spcBef>
                <a:spcPts val="580"/>
              </a:spcBef>
              <a:buNone/>
              <a:defRPr/>
            </a:pPr>
            <a:r>
              <a:rPr lang="en-US" dirty="0" smtClean="0">
                <a:solidFill>
                  <a:srgbClr val="0000FF"/>
                </a:solidFill>
              </a:rPr>
              <a:t>                        </a:t>
            </a:r>
          </a:p>
          <a:p>
            <a:endParaRPr lang="en-IN"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85800" y="142875"/>
            <a:ext cx="8458200" cy="581025"/>
          </a:xfrm>
        </p:spPr>
        <p:txBody>
          <a:bodyPr>
            <a:normAutofit fontScale="90000"/>
          </a:bodyPr>
          <a:lstStyle/>
          <a:p>
            <a:pPr eaLnBrk="1" hangingPunct="1"/>
            <a:r>
              <a:rPr lang="en-US" sz="2400" dirty="0" smtClean="0"/>
              <a:t>Semaphore Implementation with no Busy waiting</a:t>
            </a:r>
            <a:r>
              <a:rPr lang="en-US" sz="2800" dirty="0" smtClean="0"/>
              <a:t> </a:t>
            </a:r>
            <a:r>
              <a:rPr lang="en-US" sz="2400" dirty="0" smtClean="0"/>
              <a:t>(Cont.)</a:t>
            </a:r>
          </a:p>
        </p:txBody>
      </p:sp>
      <p:sp>
        <p:nvSpPr>
          <p:cNvPr id="36867" name="Rectangle 3"/>
          <p:cNvSpPr>
            <a:spLocks noGrp="1" noChangeArrowheads="1"/>
          </p:cNvSpPr>
          <p:nvPr>
            <p:ph sz="quarter" idx="1"/>
          </p:nvPr>
        </p:nvSpPr>
        <p:spPr>
          <a:xfrm>
            <a:off x="827088" y="1703614"/>
            <a:ext cx="7424737" cy="4686300"/>
          </a:xfrm>
        </p:spPr>
        <p:txBody>
          <a:bodyPr>
            <a:normAutofit fontScale="92500" lnSpcReduction="20000"/>
          </a:bodyPr>
          <a:lstStyle/>
          <a:p>
            <a:pPr eaLnBrk="1" hangingPunct="1">
              <a:lnSpc>
                <a:spcPct val="80000"/>
              </a:lnSpc>
            </a:pPr>
            <a:r>
              <a:rPr lang="en-US" sz="2000" dirty="0" smtClean="0"/>
              <a:t>Implementation of wait:</a:t>
            </a:r>
          </a:p>
          <a:p>
            <a:pPr eaLnBrk="1" hangingPunct="1">
              <a:lnSpc>
                <a:spcPct val="80000"/>
              </a:lnSpc>
              <a:buFont typeface="Monotype Sorts" pitchFamily="2" charset="2"/>
              <a:buNone/>
            </a:pPr>
            <a:endParaRPr lang="en-US" sz="2000" dirty="0" smtClean="0"/>
          </a:p>
          <a:p>
            <a:pPr eaLnBrk="1" hangingPunct="1">
              <a:lnSpc>
                <a:spcPct val="80000"/>
              </a:lnSpc>
              <a:buFont typeface="Monotype Sorts" pitchFamily="2" charset="2"/>
              <a:buNone/>
            </a:pPr>
            <a:r>
              <a:rPr lang="en-US" sz="2000" dirty="0" smtClean="0"/>
              <a:t>                        wait (Semaphore S){ </a:t>
            </a:r>
          </a:p>
          <a:p>
            <a:pPr eaLnBrk="1" hangingPunct="1">
              <a:lnSpc>
                <a:spcPct val="80000"/>
              </a:lnSpc>
              <a:buFont typeface="Monotype Sorts" pitchFamily="2" charset="2"/>
              <a:buNone/>
            </a:pPr>
            <a:r>
              <a:rPr lang="en-US" sz="2000" i="1" dirty="0" smtClean="0"/>
              <a:t>	                         </a:t>
            </a:r>
            <a:r>
              <a:rPr lang="en-US" sz="2000" i="1" dirty="0" err="1" smtClean="0"/>
              <a:t>S.</a:t>
            </a:r>
            <a:r>
              <a:rPr lang="en-US" sz="2000" dirty="0" err="1" smtClean="0"/>
              <a:t>value</a:t>
            </a:r>
            <a:r>
              <a:rPr lang="en-US" sz="2000" dirty="0" smtClean="0"/>
              <a:t>--;</a:t>
            </a:r>
          </a:p>
          <a:p>
            <a:pPr eaLnBrk="1" hangingPunct="1">
              <a:lnSpc>
                <a:spcPct val="80000"/>
              </a:lnSpc>
              <a:buFont typeface="Monotype Sorts" pitchFamily="2" charset="2"/>
              <a:buNone/>
            </a:pPr>
            <a:r>
              <a:rPr lang="en-US" sz="2000" dirty="0" smtClean="0"/>
              <a:t>	                          if (</a:t>
            </a:r>
            <a:r>
              <a:rPr lang="en-US" sz="2000" dirty="0" err="1" smtClean="0"/>
              <a:t>S.value</a:t>
            </a:r>
            <a:r>
              <a:rPr lang="en-US" sz="2000" dirty="0" smtClean="0"/>
              <a:t> </a:t>
            </a:r>
            <a:r>
              <a:rPr lang="en-US" sz="2000" i="1" dirty="0" smtClean="0"/>
              <a:t>&lt; </a:t>
            </a:r>
            <a:r>
              <a:rPr lang="en-US" sz="2000" dirty="0" smtClean="0"/>
              <a:t>0) { </a:t>
            </a:r>
          </a:p>
          <a:p>
            <a:pPr eaLnBrk="1" hangingPunct="1">
              <a:lnSpc>
                <a:spcPct val="80000"/>
              </a:lnSpc>
              <a:buFont typeface="Monotype Sorts" pitchFamily="2" charset="2"/>
              <a:buNone/>
            </a:pPr>
            <a:r>
              <a:rPr lang="en-US" sz="2000" i="1" dirty="0" smtClean="0"/>
              <a:t>			              add this process to waiting queue</a:t>
            </a:r>
          </a:p>
          <a:p>
            <a:pPr eaLnBrk="1" hangingPunct="1">
              <a:lnSpc>
                <a:spcPct val="80000"/>
              </a:lnSpc>
              <a:buFont typeface="Monotype Sorts" pitchFamily="2" charset="2"/>
              <a:buNone/>
            </a:pPr>
            <a:r>
              <a:rPr lang="en-US" sz="2000" dirty="0" smtClean="0"/>
              <a:t>			               block();  }</a:t>
            </a:r>
          </a:p>
          <a:p>
            <a:pPr eaLnBrk="1" hangingPunct="1">
              <a:lnSpc>
                <a:spcPct val="80000"/>
              </a:lnSpc>
              <a:buFont typeface="Monotype Sorts" pitchFamily="2" charset="2"/>
              <a:buNone/>
            </a:pPr>
            <a:r>
              <a:rPr lang="en-US" sz="2000" dirty="0" smtClean="0"/>
              <a:t>                         }</a:t>
            </a:r>
          </a:p>
          <a:p>
            <a:pPr eaLnBrk="1" hangingPunct="1">
              <a:lnSpc>
                <a:spcPct val="80000"/>
              </a:lnSpc>
              <a:buFont typeface="Monotype Sorts" pitchFamily="2" charset="2"/>
              <a:buNone/>
            </a:pPr>
            <a:endParaRPr lang="en-US" sz="2000" dirty="0" smtClean="0"/>
          </a:p>
          <a:p>
            <a:pPr eaLnBrk="1" hangingPunct="1">
              <a:lnSpc>
                <a:spcPct val="80000"/>
              </a:lnSpc>
            </a:pPr>
            <a:r>
              <a:rPr lang="en-US" sz="2000" dirty="0" smtClean="0"/>
              <a:t>Implementation of signal:</a:t>
            </a:r>
          </a:p>
          <a:p>
            <a:pPr eaLnBrk="1" hangingPunct="1">
              <a:lnSpc>
                <a:spcPct val="80000"/>
              </a:lnSpc>
              <a:buFont typeface="Monotype Sorts" pitchFamily="2" charset="2"/>
              <a:buNone/>
            </a:pPr>
            <a:endParaRPr lang="en-US" sz="2000" dirty="0" smtClean="0"/>
          </a:p>
          <a:p>
            <a:pPr eaLnBrk="1" hangingPunct="1">
              <a:lnSpc>
                <a:spcPct val="80000"/>
              </a:lnSpc>
              <a:buFont typeface="Monotype Sorts" pitchFamily="2" charset="2"/>
              <a:buNone/>
            </a:pPr>
            <a:r>
              <a:rPr lang="en-US" sz="2000" dirty="0" smtClean="0"/>
              <a:t>                        Signal (Semaphore S){ </a:t>
            </a:r>
          </a:p>
          <a:p>
            <a:pPr eaLnBrk="1" hangingPunct="1">
              <a:lnSpc>
                <a:spcPct val="80000"/>
              </a:lnSpc>
              <a:buFont typeface="Monotype Sorts" pitchFamily="2" charset="2"/>
              <a:buNone/>
            </a:pPr>
            <a:r>
              <a:rPr lang="en-US" sz="2000" dirty="0" smtClean="0"/>
              <a:t>	                             </a:t>
            </a:r>
            <a:r>
              <a:rPr lang="en-US" sz="2000" dirty="0" err="1" smtClean="0"/>
              <a:t>S.value</a:t>
            </a:r>
            <a:r>
              <a:rPr lang="en-US" sz="2000" dirty="0" smtClean="0"/>
              <a:t>++;</a:t>
            </a:r>
          </a:p>
          <a:p>
            <a:pPr eaLnBrk="1" hangingPunct="1">
              <a:lnSpc>
                <a:spcPct val="80000"/>
              </a:lnSpc>
              <a:buFont typeface="Monotype Sorts" pitchFamily="2" charset="2"/>
              <a:buNone/>
            </a:pPr>
            <a:r>
              <a:rPr lang="en-US" sz="2000" dirty="0" smtClean="0"/>
              <a:t>	                              if (</a:t>
            </a:r>
            <a:r>
              <a:rPr lang="en-US" sz="2000" dirty="0" err="1" smtClean="0"/>
              <a:t>S.value</a:t>
            </a:r>
            <a:r>
              <a:rPr lang="en-US" sz="2000" dirty="0" smtClean="0"/>
              <a:t> </a:t>
            </a:r>
            <a:r>
              <a:rPr lang="en-US" sz="2000" i="1" dirty="0" smtClean="0"/>
              <a:t>&lt;</a:t>
            </a:r>
            <a:r>
              <a:rPr lang="en-US" sz="2000" dirty="0" smtClean="0"/>
              <a:t>= 0) { </a:t>
            </a:r>
          </a:p>
          <a:p>
            <a:pPr eaLnBrk="1" hangingPunct="1">
              <a:lnSpc>
                <a:spcPct val="80000"/>
              </a:lnSpc>
              <a:buFont typeface="Monotype Sorts" pitchFamily="2" charset="2"/>
              <a:buNone/>
            </a:pPr>
            <a:r>
              <a:rPr lang="en-US" sz="2000" i="1" dirty="0" smtClean="0"/>
              <a:t>			                 remove a process P from the waiting queue</a:t>
            </a:r>
          </a:p>
          <a:p>
            <a:pPr eaLnBrk="1" hangingPunct="1">
              <a:lnSpc>
                <a:spcPct val="80000"/>
              </a:lnSpc>
              <a:buFont typeface="Monotype Sorts" pitchFamily="2" charset="2"/>
              <a:buNone/>
            </a:pPr>
            <a:r>
              <a:rPr lang="en-US" sz="2000" dirty="0" smtClean="0"/>
              <a:t>			                  wakeup(P);  }</a:t>
            </a:r>
          </a:p>
          <a:p>
            <a:pPr eaLnBrk="1" hangingPunct="1">
              <a:lnSpc>
                <a:spcPct val="80000"/>
              </a:lnSpc>
              <a:buFont typeface="Monotype Sorts" pitchFamily="2" charset="2"/>
              <a:buNone/>
            </a:pPr>
            <a:r>
              <a:rPr lang="en-US" sz="2000" dirty="0" smtClean="0"/>
              <a:t>                        }</a:t>
            </a:r>
          </a:p>
          <a:p>
            <a:pPr eaLnBrk="1" hangingPunct="1">
              <a:lnSpc>
                <a:spcPct val="80000"/>
              </a:lnSpc>
              <a:buFont typeface="Monotype Sorts" pitchFamily="2" charset="2"/>
              <a:buNone/>
            </a:pPr>
            <a:endParaRPr lang="en-US" sz="2000" dirty="0" smtClean="0"/>
          </a:p>
        </p:txBody>
      </p:sp>
      <p:pic>
        <p:nvPicPr>
          <p:cNvPr id="1026" name="Picture 2"/>
          <p:cNvPicPr>
            <a:picLocks noChangeAspect="1" noChangeArrowheads="1"/>
          </p:cNvPicPr>
          <p:nvPr/>
        </p:nvPicPr>
        <p:blipFill>
          <a:blip r:embed="rId2"/>
          <a:srcRect/>
          <a:stretch>
            <a:fillRect/>
          </a:stretch>
        </p:blipFill>
        <p:spPr bwMode="auto">
          <a:xfrm>
            <a:off x="5400122" y="754743"/>
            <a:ext cx="3743878" cy="1473654"/>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smtClean="0"/>
              <a:t>Semaphore Implementation</a:t>
            </a:r>
          </a:p>
        </p:txBody>
      </p:sp>
      <p:sp>
        <p:nvSpPr>
          <p:cNvPr id="20483" name="Rectangle 3"/>
          <p:cNvSpPr>
            <a:spLocks noGrp="1" noChangeArrowheads="1"/>
          </p:cNvSpPr>
          <p:nvPr>
            <p:ph sz="quarter" idx="1"/>
          </p:nvPr>
        </p:nvSpPr>
        <p:spPr>
          <a:xfrm>
            <a:off x="827088" y="1282700"/>
            <a:ext cx="6923087" cy="4483100"/>
          </a:xfrm>
        </p:spPr>
        <p:txBody>
          <a:bodyPr>
            <a:normAutofit fontScale="92500" lnSpcReduction="20000"/>
          </a:bodyPr>
          <a:lstStyle/>
          <a:p>
            <a:pPr marL="274320" indent="-274320" eaLnBrk="1" fontAlgn="auto" hangingPunct="1">
              <a:spcBef>
                <a:spcPts val="580"/>
              </a:spcBef>
              <a:spcAft>
                <a:spcPts val="0"/>
              </a:spcAft>
              <a:buFont typeface="Wingdings 2"/>
              <a:buChar char=""/>
              <a:defRPr/>
            </a:pPr>
            <a:r>
              <a:rPr lang="en-US" smtClean="0"/>
              <a:t>Must guarantee that no two processes can execute </a:t>
            </a:r>
            <a:r>
              <a:rPr lang="en-US" smtClean="0">
                <a:solidFill>
                  <a:srgbClr val="0000FF"/>
                </a:solidFill>
              </a:rPr>
              <a:t>wait ()</a:t>
            </a:r>
            <a:r>
              <a:rPr lang="en-US" smtClean="0"/>
              <a:t> and </a:t>
            </a:r>
            <a:r>
              <a:rPr lang="en-US" smtClean="0">
                <a:solidFill>
                  <a:srgbClr val="0000FF"/>
                </a:solidFill>
              </a:rPr>
              <a:t>signal ()</a:t>
            </a:r>
            <a:r>
              <a:rPr lang="en-US" smtClean="0"/>
              <a:t> on the same semaphore at the same time</a:t>
            </a:r>
          </a:p>
          <a:p>
            <a:pPr marL="274320" indent="-274320" eaLnBrk="1" fontAlgn="auto" hangingPunct="1">
              <a:spcBef>
                <a:spcPts val="580"/>
              </a:spcBef>
              <a:spcAft>
                <a:spcPts val="0"/>
              </a:spcAft>
              <a:buFont typeface="Wingdings 2"/>
              <a:buChar char=""/>
              <a:defRPr/>
            </a:pPr>
            <a:r>
              <a:rPr lang="en-US" smtClean="0"/>
              <a:t>Thus, implementation becomes the critical section problem where the wait and signal code are placed in the crtical section.</a:t>
            </a:r>
          </a:p>
          <a:p>
            <a:pPr marL="548640" lvl="1" eaLnBrk="1" fontAlgn="auto" hangingPunct="1">
              <a:spcBef>
                <a:spcPts val="370"/>
              </a:spcBef>
              <a:spcAft>
                <a:spcPts val="0"/>
              </a:spcAft>
              <a:buFont typeface="Wingdings 2"/>
              <a:buChar char=""/>
              <a:defRPr/>
            </a:pPr>
            <a:r>
              <a:rPr lang="en-US" smtClean="0"/>
              <a:t>Could now have busy waiting in critical section implementation</a:t>
            </a:r>
          </a:p>
          <a:p>
            <a:pPr marL="822960" lvl="2" eaLnBrk="1" fontAlgn="auto" hangingPunct="1">
              <a:spcBef>
                <a:spcPts val="370"/>
              </a:spcBef>
              <a:spcAft>
                <a:spcPts val="0"/>
              </a:spcAft>
              <a:buClr>
                <a:schemeClr val="accent1">
                  <a:tint val="60000"/>
                </a:schemeClr>
              </a:buClr>
              <a:buFont typeface="Wingdings 2"/>
              <a:buChar char=""/>
              <a:defRPr/>
            </a:pPr>
            <a:r>
              <a:rPr lang="en-US" smtClean="0"/>
              <a:t>But implementation code is short</a:t>
            </a:r>
          </a:p>
          <a:p>
            <a:pPr marL="822960" lvl="2" eaLnBrk="1" fontAlgn="auto" hangingPunct="1">
              <a:spcBef>
                <a:spcPts val="370"/>
              </a:spcBef>
              <a:spcAft>
                <a:spcPts val="0"/>
              </a:spcAft>
              <a:buClr>
                <a:schemeClr val="accent1">
                  <a:tint val="60000"/>
                </a:schemeClr>
              </a:buClr>
              <a:buFont typeface="Wingdings 2"/>
              <a:buChar char=""/>
              <a:defRPr/>
            </a:pPr>
            <a:r>
              <a:rPr lang="en-US" smtClean="0"/>
              <a:t>Little busy waiting if critical section rarely occupied</a:t>
            </a:r>
          </a:p>
          <a:p>
            <a:pPr marL="274320" indent="-274320" eaLnBrk="1" fontAlgn="auto" hangingPunct="1">
              <a:spcBef>
                <a:spcPts val="580"/>
              </a:spcBef>
              <a:spcAft>
                <a:spcPts val="0"/>
              </a:spcAft>
              <a:buFont typeface="Wingdings 2"/>
              <a:buChar char=""/>
              <a:defRPr/>
            </a:pPr>
            <a:r>
              <a:rPr lang="en-US" smtClean="0"/>
              <a:t>Note that applications may spend lots of time in critical sections and therefore this is not a good solution.</a:t>
            </a:r>
          </a:p>
          <a:p>
            <a:pPr marL="274320" indent="-274320" eaLnBrk="1" fontAlgn="auto" hangingPunct="1">
              <a:spcBef>
                <a:spcPts val="580"/>
              </a:spcBef>
              <a:spcAft>
                <a:spcPts val="0"/>
              </a:spcAft>
              <a:buFont typeface="Monotype Sorts" pitchFamily="2" charset="2"/>
              <a:buNone/>
              <a:defRPr/>
            </a:pPr>
            <a:r>
              <a:rPr lang="en-US" smtClean="0"/>
              <a:t> </a:t>
            </a:r>
          </a:p>
          <a:p>
            <a:pPr marL="548640" lvl="1" eaLnBrk="1" fontAlgn="auto" hangingPunct="1">
              <a:spcBef>
                <a:spcPts val="370"/>
              </a:spcBef>
              <a:spcAft>
                <a:spcPts val="0"/>
              </a:spcAft>
              <a:buFont typeface="Monotype Sorts" pitchFamily="2" charset="2"/>
              <a:buNone/>
              <a:defRPr/>
            </a:pPr>
            <a:endParaRPr lang="en-US" smtClean="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609600" y="309563"/>
            <a:ext cx="8534400" cy="457200"/>
          </a:xfrm>
        </p:spPr>
        <p:txBody>
          <a:bodyPr>
            <a:normAutofit fontScale="90000"/>
          </a:bodyPr>
          <a:lstStyle/>
          <a:p>
            <a:pPr eaLnBrk="1" fontAlgn="auto" hangingPunct="1">
              <a:spcAft>
                <a:spcPts val="0"/>
              </a:spcAft>
              <a:defRPr/>
            </a:pPr>
            <a:r>
              <a:rPr lang="en-US" sz="2800" smtClean="0"/>
              <a:t>Semaphore as General Synchronization Tool</a:t>
            </a:r>
          </a:p>
        </p:txBody>
      </p:sp>
      <p:sp>
        <p:nvSpPr>
          <p:cNvPr id="38915" name="Rectangle 3"/>
          <p:cNvSpPr>
            <a:spLocks noGrp="1" noChangeArrowheads="1"/>
          </p:cNvSpPr>
          <p:nvPr>
            <p:ph sz="quarter" idx="1"/>
          </p:nvPr>
        </p:nvSpPr>
        <p:spPr/>
        <p:txBody>
          <a:bodyPr/>
          <a:lstStyle/>
          <a:p>
            <a:pPr eaLnBrk="1" hangingPunct="1">
              <a:tabLst>
                <a:tab pos="2005013" algn="ctr"/>
                <a:tab pos="4518025" algn="ctr"/>
              </a:tabLst>
            </a:pPr>
            <a:r>
              <a:rPr lang="en-US" dirty="0" smtClean="0">
                <a:solidFill>
                  <a:schemeClr val="tx2"/>
                </a:solidFill>
              </a:rPr>
              <a:t>Counting </a:t>
            </a:r>
            <a:r>
              <a:rPr lang="en-US" dirty="0" smtClean="0"/>
              <a:t>semaphore – integer value can range over an unrestricted domain</a:t>
            </a:r>
          </a:p>
          <a:p>
            <a:pPr eaLnBrk="1" hangingPunct="1">
              <a:tabLst>
                <a:tab pos="2005013" algn="ctr"/>
                <a:tab pos="4518025" algn="ctr"/>
              </a:tabLst>
            </a:pPr>
            <a:r>
              <a:rPr lang="en-US" dirty="0" smtClean="0">
                <a:solidFill>
                  <a:schemeClr val="tx2"/>
                </a:solidFill>
              </a:rPr>
              <a:t>Binary</a:t>
            </a:r>
            <a:r>
              <a:rPr lang="en-US" dirty="0" smtClean="0"/>
              <a:t> semaphore – integer value can range only between 0 and 1; can be simpler to implement</a:t>
            </a:r>
          </a:p>
          <a:p>
            <a:pPr lvl="1" eaLnBrk="1" hangingPunct="1">
              <a:tabLst>
                <a:tab pos="2005013" algn="ctr"/>
                <a:tab pos="4518025" algn="ctr"/>
              </a:tabLst>
            </a:pPr>
            <a:r>
              <a:rPr lang="en-US" dirty="0" smtClean="0">
                <a:sym typeface="MT Extra" pitchFamily="18" charset="2"/>
              </a:rPr>
              <a:t>Also known as </a:t>
            </a:r>
            <a:r>
              <a:rPr lang="en-US" dirty="0" err="1" smtClean="0">
                <a:solidFill>
                  <a:schemeClr val="tx2"/>
                </a:solidFill>
                <a:sym typeface="MT Extra" pitchFamily="18" charset="2"/>
              </a:rPr>
              <a:t>mutex</a:t>
            </a:r>
            <a:r>
              <a:rPr lang="en-US" dirty="0" smtClean="0">
                <a:solidFill>
                  <a:schemeClr val="tx2"/>
                </a:solidFill>
                <a:sym typeface="MT Extra" pitchFamily="18" charset="2"/>
              </a:rPr>
              <a:t> locks</a:t>
            </a:r>
            <a:endParaRPr lang="en-US" dirty="0" smtClean="0">
              <a:solidFill>
                <a:schemeClr val="tx2"/>
              </a:solidFill>
            </a:endParaRPr>
          </a:p>
          <a:p>
            <a:pPr eaLnBrk="1" hangingPunct="1">
              <a:tabLst>
                <a:tab pos="2005013" algn="ctr"/>
                <a:tab pos="4518025" algn="ctr"/>
              </a:tabLst>
            </a:pPr>
            <a:r>
              <a:rPr lang="en-US" dirty="0" smtClean="0"/>
              <a:t>Can implement a counting semaphore </a:t>
            </a:r>
            <a:r>
              <a:rPr lang="en-US" dirty="0" smtClean="0">
                <a:solidFill>
                  <a:srgbClr val="0000FF"/>
                </a:solidFill>
              </a:rPr>
              <a:t>S</a:t>
            </a:r>
            <a:r>
              <a:rPr lang="en-US" dirty="0" smtClean="0"/>
              <a:t> as a binary semaphore</a:t>
            </a:r>
          </a:p>
          <a:p>
            <a:pPr eaLnBrk="1" hangingPunct="1">
              <a:buFont typeface="Monotype Sorts" pitchFamily="2" charset="2"/>
              <a:buNone/>
              <a:tabLst>
                <a:tab pos="2005013" algn="ctr"/>
                <a:tab pos="4518025" algn="ctr"/>
              </a:tabLst>
            </a:pPr>
            <a:endParaRPr lang="en-US" sz="1600" dirty="0" smtClean="0">
              <a:solidFill>
                <a:srgbClr val="0000FF"/>
              </a:solidFill>
              <a:sym typeface="MT Extra" pitchFamily="18" charset="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smtClean="0"/>
              <a:t>Binary Semaphore</a:t>
            </a:r>
          </a:p>
        </p:txBody>
      </p:sp>
      <p:sp>
        <p:nvSpPr>
          <p:cNvPr id="40963" name="Content Placeholder 2"/>
          <p:cNvSpPr>
            <a:spLocks noGrp="1"/>
          </p:cNvSpPr>
          <p:nvPr>
            <p:ph sz="quarter" idx="1"/>
          </p:nvPr>
        </p:nvSpPr>
        <p:spPr>
          <a:xfrm>
            <a:off x="457200" y="1219200"/>
            <a:ext cx="8229600" cy="2569029"/>
          </a:xfrm>
        </p:spPr>
        <p:txBody>
          <a:bodyPr>
            <a:normAutofit lnSpcReduction="10000"/>
          </a:bodyPr>
          <a:lstStyle/>
          <a:p>
            <a:r>
              <a:rPr lang="en-US" dirty="0" smtClean="0"/>
              <a:t>Let S be a counting </a:t>
            </a:r>
            <a:r>
              <a:rPr lang="en-US" dirty="0" err="1" smtClean="0"/>
              <a:t>semaphoe</a:t>
            </a:r>
            <a:endParaRPr lang="en-US" dirty="0" smtClean="0"/>
          </a:p>
          <a:p>
            <a:r>
              <a:rPr lang="en-US" dirty="0" smtClean="0"/>
              <a:t>To implement it in binary semaphore</a:t>
            </a:r>
          </a:p>
          <a:p>
            <a:pPr lvl="1"/>
            <a:r>
              <a:rPr lang="en-US" dirty="0" smtClean="0"/>
              <a:t>Binary-semaphore s1,s2;</a:t>
            </a:r>
          </a:p>
          <a:p>
            <a:pPr lvl="1"/>
            <a:r>
              <a:rPr lang="en-US" dirty="0" err="1" smtClean="0"/>
              <a:t>Int</a:t>
            </a:r>
            <a:r>
              <a:rPr lang="en-US" dirty="0" smtClean="0"/>
              <a:t> c;</a:t>
            </a:r>
          </a:p>
          <a:p>
            <a:pPr lvl="1"/>
            <a:r>
              <a:rPr lang="en-US" dirty="0" smtClean="0"/>
              <a:t>S1=1,s2=0</a:t>
            </a:r>
          </a:p>
          <a:p>
            <a:pPr lvl="1"/>
            <a:r>
              <a:rPr lang="en-US" dirty="0" smtClean="0"/>
              <a:t>C=Value of S</a:t>
            </a:r>
          </a:p>
          <a:p>
            <a:pPr>
              <a:buFont typeface="Wingdings 2" pitchFamily="18" charset="2"/>
              <a:buNone/>
            </a:pPr>
            <a:endParaRPr lang="en-US" dirty="0" smtClean="0"/>
          </a:p>
          <a:p>
            <a:endParaRPr lang="en-US" dirty="0" smtClean="0"/>
          </a:p>
        </p:txBody>
      </p:sp>
      <p:pic>
        <p:nvPicPr>
          <p:cNvPr id="2050" name="Picture 2"/>
          <p:cNvPicPr>
            <a:picLocks noChangeAspect="1" noChangeArrowheads="1"/>
          </p:cNvPicPr>
          <p:nvPr/>
        </p:nvPicPr>
        <p:blipFill>
          <a:blip r:embed="rId2" cstate="print"/>
          <a:srcRect/>
          <a:stretch>
            <a:fillRect/>
          </a:stretch>
        </p:blipFill>
        <p:spPr bwMode="auto">
          <a:xfrm>
            <a:off x="1436915" y="4413022"/>
            <a:ext cx="1828800" cy="191452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cstate="print"/>
          <a:srcRect/>
          <a:stretch>
            <a:fillRect/>
          </a:stretch>
        </p:blipFill>
        <p:spPr bwMode="auto">
          <a:xfrm>
            <a:off x="6159500" y="4586513"/>
            <a:ext cx="1793727" cy="1577069"/>
          </a:xfrm>
          <a:prstGeom prst="rect">
            <a:avLst/>
          </a:prstGeom>
          <a:noFill/>
          <a:ln w="9525">
            <a:noFill/>
            <a:miter lim="800000"/>
            <a:headEnd/>
            <a:tailEnd/>
          </a:ln>
          <a:effectLst/>
        </p:spPr>
      </p:pic>
      <p:sp>
        <p:nvSpPr>
          <p:cNvPr id="6" name="Rectangle 5"/>
          <p:cNvSpPr/>
          <p:nvPr/>
        </p:nvSpPr>
        <p:spPr>
          <a:xfrm>
            <a:off x="1436914" y="3846287"/>
            <a:ext cx="1930400" cy="4789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Wait</a:t>
            </a:r>
            <a:endParaRPr lang="en-IN" dirty="0"/>
          </a:p>
        </p:txBody>
      </p:sp>
      <p:sp>
        <p:nvSpPr>
          <p:cNvPr id="7" name="Rectangle 6"/>
          <p:cNvSpPr/>
          <p:nvPr/>
        </p:nvSpPr>
        <p:spPr>
          <a:xfrm>
            <a:off x="5718628" y="3846286"/>
            <a:ext cx="2191657" cy="4934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Signal</a:t>
            </a:r>
            <a:endParaRPr lang="en-IN"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smtClean="0"/>
              <a:t>Deadlock and Starvation</a:t>
            </a:r>
          </a:p>
        </p:txBody>
      </p:sp>
      <p:sp>
        <p:nvSpPr>
          <p:cNvPr id="23555" name="Rectangle 3"/>
          <p:cNvSpPr>
            <a:spLocks noGrp="1" noChangeArrowheads="1"/>
          </p:cNvSpPr>
          <p:nvPr>
            <p:ph sz="quarter" idx="1"/>
          </p:nvPr>
        </p:nvSpPr>
        <p:spPr/>
        <p:txBody>
          <a:bodyPr>
            <a:normAutofit lnSpcReduction="10000"/>
          </a:bodyPr>
          <a:lstStyle/>
          <a:p>
            <a:pPr marL="274320" indent="-274320" eaLnBrk="1" fontAlgn="auto" hangingPunct="1">
              <a:lnSpc>
                <a:spcPct val="90000"/>
              </a:lnSpc>
              <a:spcBef>
                <a:spcPts val="580"/>
              </a:spcBef>
              <a:spcAft>
                <a:spcPts val="0"/>
              </a:spcAft>
              <a:buFont typeface="Wingdings 2"/>
              <a:buChar char=""/>
              <a:tabLst>
                <a:tab pos="1887538" algn="ctr"/>
                <a:tab pos="4572000" algn="ctr"/>
              </a:tabLst>
              <a:defRPr/>
            </a:pPr>
            <a:r>
              <a:rPr lang="en-US" smtClean="0">
                <a:solidFill>
                  <a:schemeClr val="tx2"/>
                </a:solidFill>
              </a:rPr>
              <a:t>Deadlock </a:t>
            </a:r>
            <a:r>
              <a:rPr lang="en-US" smtClean="0"/>
              <a:t>– two or more processes are waiting indefinitely for an event that can be caused by only one of the waiting processes</a:t>
            </a:r>
          </a:p>
          <a:p>
            <a:pPr marL="274320" indent="-274320" eaLnBrk="1" fontAlgn="auto" hangingPunct="1">
              <a:lnSpc>
                <a:spcPct val="90000"/>
              </a:lnSpc>
              <a:spcBef>
                <a:spcPts val="580"/>
              </a:spcBef>
              <a:spcAft>
                <a:spcPts val="0"/>
              </a:spcAft>
              <a:buFont typeface="Wingdings 2"/>
              <a:buChar char=""/>
              <a:tabLst>
                <a:tab pos="1887538" algn="ctr"/>
                <a:tab pos="4572000" algn="ctr"/>
              </a:tabLst>
              <a:defRPr/>
            </a:pPr>
            <a:r>
              <a:rPr lang="en-US" smtClean="0"/>
              <a:t>Let </a:t>
            </a:r>
            <a:r>
              <a:rPr lang="en-US" sz="1600" smtClean="0">
                <a:solidFill>
                  <a:srgbClr val="0000FF"/>
                </a:solidFill>
              </a:rPr>
              <a:t>S</a:t>
            </a:r>
            <a:r>
              <a:rPr lang="en-US" smtClean="0"/>
              <a:t> and </a:t>
            </a:r>
            <a:r>
              <a:rPr lang="en-US" sz="1600" smtClean="0">
                <a:solidFill>
                  <a:srgbClr val="0000FF"/>
                </a:solidFill>
              </a:rPr>
              <a:t>Q</a:t>
            </a:r>
            <a:r>
              <a:rPr lang="en-US" smtClean="0"/>
              <a:t> be two semaphores initialized to 1</a:t>
            </a:r>
          </a:p>
          <a:p>
            <a:pPr marL="274320" indent="-274320" eaLnBrk="1" fontAlgn="auto" hangingPunct="1">
              <a:lnSpc>
                <a:spcPct val="90000"/>
              </a:lnSpc>
              <a:spcBef>
                <a:spcPts val="580"/>
              </a:spcBef>
              <a:spcAft>
                <a:spcPts val="0"/>
              </a:spcAft>
              <a:buFont typeface="Monotype Sorts" pitchFamily="2" charset="2"/>
              <a:buNone/>
              <a:tabLst>
                <a:tab pos="1887538" algn="ctr"/>
                <a:tab pos="4572000" algn="ctr"/>
              </a:tabLst>
              <a:defRPr/>
            </a:pPr>
            <a:r>
              <a:rPr lang="en-US" i="1" smtClean="0"/>
              <a:t>		</a:t>
            </a:r>
            <a:r>
              <a:rPr lang="en-US" i="1" smtClean="0">
                <a:solidFill>
                  <a:srgbClr val="0000FF"/>
                </a:solidFill>
              </a:rPr>
              <a:t>P</a:t>
            </a:r>
            <a:r>
              <a:rPr lang="en-US" baseline="-25000" smtClean="0">
                <a:solidFill>
                  <a:srgbClr val="0000FF"/>
                </a:solidFill>
              </a:rPr>
              <a:t>0</a:t>
            </a:r>
            <a:r>
              <a:rPr lang="en-US" smtClean="0">
                <a:solidFill>
                  <a:srgbClr val="0000FF"/>
                </a:solidFill>
              </a:rPr>
              <a:t>		</a:t>
            </a:r>
            <a:r>
              <a:rPr lang="en-US" i="1" smtClean="0">
                <a:solidFill>
                  <a:srgbClr val="0000FF"/>
                </a:solidFill>
              </a:rPr>
              <a:t>P</a:t>
            </a:r>
            <a:r>
              <a:rPr lang="en-US" baseline="-25000" smtClean="0">
                <a:solidFill>
                  <a:srgbClr val="0000FF"/>
                </a:solidFill>
              </a:rPr>
              <a:t>1</a:t>
            </a:r>
          </a:p>
          <a:p>
            <a:pPr marL="274320" indent="-274320" eaLnBrk="1" fontAlgn="auto" hangingPunct="1">
              <a:lnSpc>
                <a:spcPct val="90000"/>
              </a:lnSpc>
              <a:spcBef>
                <a:spcPts val="580"/>
              </a:spcBef>
              <a:spcAft>
                <a:spcPts val="0"/>
              </a:spcAft>
              <a:buFont typeface="Monotype Sorts" pitchFamily="2" charset="2"/>
              <a:buNone/>
              <a:tabLst>
                <a:tab pos="1887538" algn="ctr"/>
                <a:tab pos="4572000" algn="ctr"/>
              </a:tabLst>
              <a:defRPr/>
            </a:pPr>
            <a:r>
              <a:rPr lang="en-US" smtClean="0">
                <a:solidFill>
                  <a:srgbClr val="0000FF"/>
                </a:solidFill>
              </a:rPr>
              <a:t>		    </a:t>
            </a:r>
            <a:r>
              <a:rPr lang="en-US" sz="1600" smtClean="0">
                <a:solidFill>
                  <a:srgbClr val="0000FF"/>
                </a:solidFill>
              </a:rPr>
              <a:t>wait (S); 	                                     wait (Q);</a:t>
            </a:r>
          </a:p>
          <a:p>
            <a:pPr marL="274320" indent="-274320" eaLnBrk="1" fontAlgn="auto" hangingPunct="1">
              <a:lnSpc>
                <a:spcPct val="90000"/>
              </a:lnSpc>
              <a:spcBef>
                <a:spcPts val="580"/>
              </a:spcBef>
              <a:spcAft>
                <a:spcPts val="0"/>
              </a:spcAft>
              <a:buFont typeface="Monotype Sorts" pitchFamily="2" charset="2"/>
              <a:buNone/>
              <a:tabLst>
                <a:tab pos="1887538" algn="ctr"/>
                <a:tab pos="4572000" algn="ctr"/>
              </a:tabLst>
              <a:defRPr/>
            </a:pPr>
            <a:r>
              <a:rPr lang="en-US" sz="1600" smtClean="0">
                <a:solidFill>
                  <a:srgbClr val="0000FF"/>
                </a:solidFill>
              </a:rPr>
              <a:t>		      wait (Q); 	                                     wait (S);</a:t>
            </a:r>
          </a:p>
          <a:p>
            <a:pPr marL="274320" indent="-274320" eaLnBrk="1" fontAlgn="auto" hangingPunct="1">
              <a:lnSpc>
                <a:spcPct val="90000"/>
              </a:lnSpc>
              <a:spcBef>
                <a:spcPts val="580"/>
              </a:spcBef>
              <a:spcAft>
                <a:spcPts val="0"/>
              </a:spcAft>
              <a:buFont typeface="Monotype Sorts" pitchFamily="2" charset="2"/>
              <a:buNone/>
              <a:tabLst>
                <a:tab pos="1887538" algn="ctr"/>
                <a:tab pos="4572000" algn="ctr"/>
              </a:tabLst>
              <a:defRPr/>
            </a:pPr>
            <a:r>
              <a:rPr lang="en-US" sz="1600" smtClean="0">
                <a:solidFill>
                  <a:srgbClr val="0000FF"/>
                </a:solidFill>
              </a:rPr>
              <a:t>		. 		.</a:t>
            </a:r>
          </a:p>
          <a:p>
            <a:pPr marL="274320" indent="-274320" eaLnBrk="1" fontAlgn="auto" hangingPunct="1">
              <a:lnSpc>
                <a:spcPct val="90000"/>
              </a:lnSpc>
              <a:spcBef>
                <a:spcPts val="580"/>
              </a:spcBef>
              <a:spcAft>
                <a:spcPts val="0"/>
              </a:spcAft>
              <a:buFont typeface="Monotype Sorts" pitchFamily="2" charset="2"/>
              <a:buNone/>
              <a:tabLst>
                <a:tab pos="1887538" algn="ctr"/>
                <a:tab pos="4572000" algn="ctr"/>
              </a:tabLst>
              <a:defRPr/>
            </a:pPr>
            <a:r>
              <a:rPr lang="en-US" sz="1600" smtClean="0">
                <a:solidFill>
                  <a:srgbClr val="0000FF"/>
                </a:solidFill>
              </a:rPr>
              <a:t>		. 		.</a:t>
            </a:r>
          </a:p>
          <a:p>
            <a:pPr marL="274320" indent="-274320" eaLnBrk="1" fontAlgn="auto" hangingPunct="1">
              <a:lnSpc>
                <a:spcPct val="90000"/>
              </a:lnSpc>
              <a:spcBef>
                <a:spcPts val="580"/>
              </a:spcBef>
              <a:spcAft>
                <a:spcPts val="0"/>
              </a:spcAft>
              <a:buFont typeface="Monotype Sorts" pitchFamily="2" charset="2"/>
              <a:buNone/>
              <a:tabLst>
                <a:tab pos="1887538" algn="ctr"/>
                <a:tab pos="4572000" algn="ctr"/>
              </a:tabLst>
              <a:defRPr/>
            </a:pPr>
            <a:r>
              <a:rPr lang="en-US" sz="1600" smtClean="0">
                <a:solidFill>
                  <a:srgbClr val="0000FF"/>
                </a:solidFill>
              </a:rPr>
              <a:t>		. 		.</a:t>
            </a:r>
          </a:p>
          <a:p>
            <a:pPr marL="274320" indent="-274320" eaLnBrk="1" fontAlgn="auto" hangingPunct="1">
              <a:lnSpc>
                <a:spcPct val="90000"/>
              </a:lnSpc>
              <a:spcBef>
                <a:spcPts val="580"/>
              </a:spcBef>
              <a:spcAft>
                <a:spcPts val="0"/>
              </a:spcAft>
              <a:buFont typeface="Monotype Sorts" pitchFamily="2" charset="2"/>
              <a:buNone/>
              <a:tabLst>
                <a:tab pos="1887538" algn="ctr"/>
                <a:tab pos="4572000" algn="ctr"/>
              </a:tabLst>
              <a:defRPr/>
            </a:pPr>
            <a:r>
              <a:rPr lang="en-US" sz="1600" smtClean="0">
                <a:solidFill>
                  <a:srgbClr val="0000FF"/>
                </a:solidFill>
              </a:rPr>
              <a:t>		        signal  (S); 	                                       signal (Q);</a:t>
            </a:r>
          </a:p>
          <a:p>
            <a:pPr marL="274320" indent="-274320" eaLnBrk="1" fontAlgn="auto" hangingPunct="1">
              <a:lnSpc>
                <a:spcPct val="90000"/>
              </a:lnSpc>
              <a:spcBef>
                <a:spcPts val="580"/>
              </a:spcBef>
              <a:spcAft>
                <a:spcPts val="0"/>
              </a:spcAft>
              <a:buFont typeface="Monotype Sorts" pitchFamily="2" charset="2"/>
              <a:buNone/>
              <a:tabLst>
                <a:tab pos="1887538" algn="ctr"/>
                <a:tab pos="4572000" algn="ctr"/>
              </a:tabLst>
              <a:defRPr/>
            </a:pPr>
            <a:r>
              <a:rPr lang="en-US" sz="1600" smtClean="0">
                <a:solidFill>
                  <a:srgbClr val="0000FF"/>
                </a:solidFill>
              </a:rPr>
              <a:t>		        signal (Q); 	                                       signal (S);</a:t>
            </a:r>
          </a:p>
          <a:p>
            <a:pPr marL="274320" indent="-274320" eaLnBrk="1" fontAlgn="auto" hangingPunct="1">
              <a:lnSpc>
                <a:spcPct val="90000"/>
              </a:lnSpc>
              <a:spcBef>
                <a:spcPts val="580"/>
              </a:spcBef>
              <a:spcAft>
                <a:spcPts val="0"/>
              </a:spcAft>
              <a:buFont typeface="Wingdings 2"/>
              <a:buChar char=""/>
              <a:tabLst>
                <a:tab pos="1887538" algn="ctr"/>
                <a:tab pos="4572000" algn="ctr"/>
              </a:tabLst>
              <a:defRPr/>
            </a:pPr>
            <a:r>
              <a:rPr lang="en-US" smtClean="0">
                <a:solidFill>
                  <a:schemeClr val="tx2"/>
                </a:solidFill>
                <a:sym typeface="MT Extra" pitchFamily="18" charset="2"/>
              </a:rPr>
              <a:t>Starvation</a:t>
            </a:r>
            <a:r>
              <a:rPr lang="en-US" smtClean="0">
                <a:sym typeface="MT Extra" pitchFamily="18" charset="2"/>
              </a:rPr>
              <a:t> </a:t>
            </a:r>
            <a:r>
              <a:rPr lang="en-US" smtClean="0"/>
              <a:t> – indefinite blocking.  A process may never be removed from the semaphore queue in which it is suspended.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t>Bounded-Buffer – Producer Process </a:t>
            </a:r>
          </a:p>
        </p:txBody>
      </p:sp>
      <p:sp>
        <p:nvSpPr>
          <p:cNvPr id="45059" name="Rectangle 3"/>
          <p:cNvSpPr>
            <a:spLocks noGrp="1" noChangeArrowheads="1"/>
          </p:cNvSpPr>
          <p:nvPr>
            <p:ph sz="quarter" idx="1"/>
          </p:nvPr>
        </p:nvSpPr>
        <p:spPr/>
        <p:txBody>
          <a:bodyPr/>
          <a:lstStyle/>
          <a:p>
            <a:pPr>
              <a:buFont typeface="Monotype Sorts" pitchFamily="2" charset="2"/>
              <a:buNone/>
            </a:pPr>
            <a:endParaRPr lang="en-US" dirty="0"/>
          </a:p>
          <a:p>
            <a:pPr>
              <a:buFont typeface="Monotype Sorts" pitchFamily="2" charset="2"/>
              <a:buNone/>
            </a:pPr>
            <a:r>
              <a:rPr lang="en-US" dirty="0"/>
              <a:t>	item </a:t>
            </a:r>
            <a:r>
              <a:rPr lang="en-US" dirty="0" err="1"/>
              <a:t>nextProduced</a:t>
            </a:r>
            <a:r>
              <a:rPr lang="en-US" dirty="0"/>
              <a:t>;</a:t>
            </a:r>
            <a:br>
              <a:rPr lang="en-US" dirty="0"/>
            </a:br>
            <a:endParaRPr lang="en-US" dirty="0"/>
          </a:p>
          <a:p>
            <a:pPr>
              <a:buFont typeface="Monotype Sorts" pitchFamily="2" charset="2"/>
              <a:buNone/>
            </a:pPr>
            <a:r>
              <a:rPr lang="en-US" dirty="0"/>
              <a:t>	while (1) {</a:t>
            </a:r>
          </a:p>
          <a:p>
            <a:pPr>
              <a:buFont typeface="Monotype Sorts" pitchFamily="2" charset="2"/>
              <a:buNone/>
            </a:pPr>
            <a:r>
              <a:rPr lang="en-US" dirty="0"/>
              <a:t>		while (((in + 1) % BUFFER_SIZE) == out)</a:t>
            </a:r>
          </a:p>
          <a:p>
            <a:pPr>
              <a:buFont typeface="Monotype Sorts" pitchFamily="2" charset="2"/>
              <a:buNone/>
            </a:pPr>
            <a:r>
              <a:rPr lang="en-US" dirty="0"/>
              <a:t>			; /* do nothing */</a:t>
            </a:r>
          </a:p>
          <a:p>
            <a:pPr>
              <a:buFont typeface="Monotype Sorts" pitchFamily="2" charset="2"/>
              <a:buNone/>
            </a:pPr>
            <a:r>
              <a:rPr lang="en-US" dirty="0"/>
              <a:t>		buffer[in] = </a:t>
            </a:r>
            <a:r>
              <a:rPr lang="en-US" dirty="0" err="1"/>
              <a:t>nextProduced</a:t>
            </a:r>
            <a:r>
              <a:rPr lang="en-US" dirty="0"/>
              <a:t>;</a:t>
            </a:r>
          </a:p>
          <a:p>
            <a:pPr>
              <a:buFont typeface="Monotype Sorts" pitchFamily="2" charset="2"/>
              <a:buNone/>
            </a:pPr>
            <a:r>
              <a:rPr lang="en-US" dirty="0"/>
              <a:t>		in = (in + 1) % BUFFER_SIZE;</a:t>
            </a:r>
          </a:p>
          <a:p>
            <a:pPr>
              <a:buFont typeface="Monotype Sorts" pitchFamily="2" charset="2"/>
              <a:buNone/>
            </a:pPr>
            <a:r>
              <a:rPr lang="en-US" dirty="0"/>
              <a:t>	}</a:t>
            </a:r>
          </a:p>
          <a:p>
            <a:pPr>
              <a:buFont typeface="Monotype Sorts" pitchFamily="2" charset="2"/>
              <a:buNone/>
            </a:pPr>
            <a:endParaRPr lang="en-US" dirty="0"/>
          </a:p>
          <a:p>
            <a:pPr lvl="4">
              <a:buFontTx/>
              <a:buNone/>
            </a:pPr>
            <a:endParaRPr lang="en-US" sz="2000" dirty="0"/>
          </a:p>
        </p:txBody>
      </p:sp>
    </p:spTree>
    <p:extLst>
      <p:ext uri="{BB962C8B-B14F-4D97-AF65-F5344CB8AC3E}">
        <p14:creationId xmlns:p14="http://schemas.microsoft.com/office/powerpoint/2010/main" val="36096347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725714" y="461509"/>
            <a:ext cx="8077200" cy="609600"/>
          </a:xfrm>
        </p:spPr>
        <p:txBody>
          <a:bodyPr/>
          <a:lstStyle/>
          <a:p>
            <a:pPr eaLnBrk="1" hangingPunct="1"/>
            <a:r>
              <a:rPr lang="en-US" sz="3200" dirty="0" smtClean="0"/>
              <a:t>Classical Problems of Synchronization</a:t>
            </a:r>
          </a:p>
        </p:txBody>
      </p:sp>
      <p:sp>
        <p:nvSpPr>
          <p:cNvPr id="41987" name="Rectangle 3"/>
          <p:cNvSpPr>
            <a:spLocks noGrp="1" noChangeArrowheads="1"/>
          </p:cNvSpPr>
          <p:nvPr>
            <p:ph sz="quarter" idx="1"/>
          </p:nvPr>
        </p:nvSpPr>
        <p:spPr>
          <a:xfrm>
            <a:off x="900113" y="2100263"/>
            <a:ext cx="7772400" cy="4572000"/>
          </a:xfrm>
        </p:spPr>
        <p:txBody>
          <a:bodyPr/>
          <a:lstStyle/>
          <a:p>
            <a:pPr eaLnBrk="1" hangingPunct="1"/>
            <a:r>
              <a:rPr lang="en-US" smtClean="0"/>
              <a:t>Bounded-Buffer Problem</a:t>
            </a:r>
          </a:p>
          <a:p>
            <a:pPr eaLnBrk="1" hangingPunct="1"/>
            <a:r>
              <a:rPr lang="en-US" smtClean="0"/>
              <a:t>Readers and Writers Problem</a:t>
            </a:r>
          </a:p>
          <a:p>
            <a:pPr eaLnBrk="1" hangingPunct="1"/>
            <a:r>
              <a:rPr lang="en-US" smtClean="0"/>
              <a:t>Dining-Philosophers Problem</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smtClean="0"/>
              <a:t>Bounded-Buffer Problem</a:t>
            </a:r>
          </a:p>
        </p:txBody>
      </p:sp>
      <p:sp>
        <p:nvSpPr>
          <p:cNvPr id="43011" name="Rectangle 3"/>
          <p:cNvSpPr>
            <a:spLocks noGrp="1" noChangeArrowheads="1"/>
          </p:cNvSpPr>
          <p:nvPr>
            <p:ph sz="quarter" idx="1"/>
          </p:nvPr>
        </p:nvSpPr>
        <p:spPr>
          <a:xfrm>
            <a:off x="923925" y="1343025"/>
            <a:ext cx="6440488" cy="3686175"/>
          </a:xfrm>
        </p:spPr>
        <p:txBody>
          <a:bodyPr/>
          <a:lstStyle/>
          <a:p>
            <a:pPr eaLnBrk="1" hangingPunct="1"/>
            <a:r>
              <a:rPr lang="en-US" i="1" smtClean="0"/>
              <a:t>N</a:t>
            </a:r>
            <a:r>
              <a:rPr lang="en-US" smtClean="0"/>
              <a:t> buffers, each can hold one item</a:t>
            </a:r>
          </a:p>
          <a:p>
            <a:pPr eaLnBrk="1" hangingPunct="1"/>
            <a:r>
              <a:rPr lang="en-US" smtClean="0"/>
              <a:t>Semaphore </a:t>
            </a:r>
            <a:r>
              <a:rPr lang="en-US" smtClean="0">
                <a:solidFill>
                  <a:srgbClr val="FF0000"/>
                </a:solidFill>
              </a:rPr>
              <a:t>mutex</a:t>
            </a:r>
            <a:r>
              <a:rPr lang="en-US" smtClean="0"/>
              <a:t> initialized to the value 1</a:t>
            </a:r>
          </a:p>
          <a:p>
            <a:pPr eaLnBrk="1" hangingPunct="1"/>
            <a:r>
              <a:rPr lang="en-US" smtClean="0"/>
              <a:t>Semaphore </a:t>
            </a:r>
            <a:r>
              <a:rPr lang="en-US" smtClean="0">
                <a:solidFill>
                  <a:srgbClr val="FF0000"/>
                </a:solidFill>
              </a:rPr>
              <a:t>full </a:t>
            </a:r>
            <a:r>
              <a:rPr lang="en-US" smtClean="0"/>
              <a:t>initialized to the value 0</a:t>
            </a:r>
          </a:p>
          <a:p>
            <a:pPr eaLnBrk="1" hangingPunct="1"/>
            <a:r>
              <a:rPr lang="en-US" smtClean="0"/>
              <a:t>Semaphore </a:t>
            </a:r>
            <a:r>
              <a:rPr lang="en-US" smtClean="0">
                <a:solidFill>
                  <a:srgbClr val="FF0000"/>
                </a:solidFill>
              </a:rPr>
              <a:t>empty</a:t>
            </a:r>
            <a:r>
              <a:rPr lang="en-US" smtClean="0"/>
              <a:t> initialized to the value N.</a:t>
            </a:r>
          </a:p>
          <a:p>
            <a:pPr eaLnBrk="1" hangingPunct="1"/>
            <a:endParaRPr lang="en-US" smtClean="0"/>
          </a:p>
        </p:txBody>
      </p:sp>
      <p:sp>
        <p:nvSpPr>
          <p:cNvPr id="43012" name="Rectangle 5"/>
          <p:cNvSpPr>
            <a:spLocks noChangeArrowheads="1"/>
          </p:cNvSpPr>
          <p:nvPr/>
        </p:nvSpPr>
        <p:spPr bwMode="auto">
          <a:xfrm>
            <a:off x="2492375" y="3246438"/>
            <a:ext cx="184150" cy="366712"/>
          </a:xfrm>
          <a:prstGeom prst="rect">
            <a:avLst/>
          </a:prstGeom>
          <a:noFill/>
          <a:ln w="9525">
            <a:noFill/>
            <a:miter lim="800000"/>
            <a:headEnd/>
            <a:tailEnd/>
          </a:ln>
        </p:spPr>
        <p:txBody>
          <a:bodyPr wrap="none">
            <a:spAutoFit/>
          </a:bodyPr>
          <a:lstStyle/>
          <a:p>
            <a:endParaRPr kumimoji="1"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smtClean="0"/>
              <a:t>Bounded Buffer Problem (Cont.)</a:t>
            </a:r>
          </a:p>
        </p:txBody>
      </p:sp>
      <p:sp>
        <p:nvSpPr>
          <p:cNvPr id="44035" name="Rectangle 3"/>
          <p:cNvSpPr>
            <a:spLocks noGrp="1" noChangeArrowheads="1"/>
          </p:cNvSpPr>
          <p:nvPr>
            <p:ph sz="quarter" idx="1"/>
          </p:nvPr>
        </p:nvSpPr>
        <p:spPr>
          <a:xfrm>
            <a:off x="827088" y="1279525"/>
            <a:ext cx="7848600" cy="4876800"/>
          </a:xfrm>
        </p:spPr>
        <p:txBody>
          <a:bodyPr>
            <a:normAutofit lnSpcReduction="10000"/>
          </a:bodyPr>
          <a:lstStyle/>
          <a:p>
            <a:pPr eaLnBrk="1" hangingPunct="1"/>
            <a:r>
              <a:rPr lang="en-US" sz="2000" smtClean="0"/>
              <a:t>The structure of the producer process</a:t>
            </a:r>
          </a:p>
          <a:p>
            <a:pPr eaLnBrk="1" hangingPunct="1">
              <a:buFont typeface="Monotype Sorts" pitchFamily="2" charset="2"/>
              <a:buNone/>
            </a:pPr>
            <a:endParaRPr lang="en-US" sz="2000" smtClean="0"/>
          </a:p>
          <a:p>
            <a:pPr eaLnBrk="1" hangingPunct="1">
              <a:buFont typeface="Monotype Sorts" pitchFamily="2" charset="2"/>
              <a:buNone/>
            </a:pPr>
            <a:r>
              <a:rPr lang="en-US" sz="2000" smtClean="0">
                <a:solidFill>
                  <a:srgbClr val="0000FF"/>
                </a:solidFill>
              </a:rPr>
              <a:t>           do {</a:t>
            </a:r>
            <a:br>
              <a:rPr lang="en-US" sz="2000" smtClean="0">
                <a:solidFill>
                  <a:srgbClr val="0000FF"/>
                </a:solidFill>
              </a:rPr>
            </a:br>
            <a:endParaRPr lang="en-US" sz="2000" smtClean="0">
              <a:solidFill>
                <a:srgbClr val="0000FF"/>
              </a:solidFill>
            </a:endParaRPr>
          </a:p>
          <a:p>
            <a:pPr eaLnBrk="1" hangingPunct="1">
              <a:buFont typeface="Monotype Sorts" pitchFamily="2" charset="2"/>
              <a:buNone/>
            </a:pPr>
            <a:r>
              <a:rPr lang="en-US" sz="2000" smtClean="0">
                <a:solidFill>
                  <a:srgbClr val="0000FF"/>
                </a:solidFill>
              </a:rPr>
              <a:t>                     //   produce an item</a:t>
            </a:r>
          </a:p>
          <a:p>
            <a:pPr eaLnBrk="1" hangingPunct="1">
              <a:buFont typeface="Monotype Sorts" pitchFamily="2" charset="2"/>
              <a:buNone/>
            </a:pPr>
            <a:endParaRPr lang="en-US" sz="2000" smtClean="0">
              <a:solidFill>
                <a:srgbClr val="0000FF"/>
              </a:solidFill>
            </a:endParaRPr>
          </a:p>
          <a:p>
            <a:pPr eaLnBrk="1" hangingPunct="1">
              <a:buFont typeface="Monotype Sorts" pitchFamily="2" charset="2"/>
              <a:buNone/>
            </a:pPr>
            <a:r>
              <a:rPr lang="en-US" sz="2000" smtClean="0">
                <a:solidFill>
                  <a:srgbClr val="0000FF"/>
                </a:solidFill>
              </a:rPr>
              <a:t>               wait (empty);</a:t>
            </a:r>
          </a:p>
          <a:p>
            <a:pPr eaLnBrk="1" hangingPunct="1">
              <a:buFont typeface="Monotype Sorts" pitchFamily="2" charset="2"/>
              <a:buNone/>
            </a:pPr>
            <a:r>
              <a:rPr lang="en-US" sz="2000" smtClean="0">
                <a:solidFill>
                  <a:srgbClr val="0000FF"/>
                </a:solidFill>
              </a:rPr>
              <a:t>               wait (mutex);</a:t>
            </a:r>
          </a:p>
          <a:p>
            <a:pPr eaLnBrk="1" hangingPunct="1">
              <a:buFont typeface="Monotype Sorts" pitchFamily="2" charset="2"/>
              <a:buNone/>
            </a:pPr>
            <a:endParaRPr lang="en-US" sz="2000" smtClean="0">
              <a:solidFill>
                <a:srgbClr val="0000FF"/>
              </a:solidFill>
            </a:endParaRPr>
          </a:p>
          <a:p>
            <a:pPr eaLnBrk="1" hangingPunct="1">
              <a:buFont typeface="Monotype Sorts" pitchFamily="2" charset="2"/>
              <a:buNone/>
            </a:pPr>
            <a:r>
              <a:rPr lang="en-US" sz="2000" smtClean="0">
                <a:solidFill>
                  <a:srgbClr val="0000FF"/>
                </a:solidFill>
              </a:rPr>
              <a:t>                   //  add the item to the  buffer</a:t>
            </a:r>
          </a:p>
          <a:p>
            <a:pPr eaLnBrk="1" hangingPunct="1">
              <a:buFont typeface="Monotype Sorts" pitchFamily="2" charset="2"/>
              <a:buNone/>
            </a:pPr>
            <a:endParaRPr lang="en-US" sz="2000" smtClean="0">
              <a:solidFill>
                <a:srgbClr val="0000FF"/>
              </a:solidFill>
            </a:endParaRPr>
          </a:p>
          <a:p>
            <a:pPr eaLnBrk="1" hangingPunct="1">
              <a:buFont typeface="Monotype Sorts" pitchFamily="2" charset="2"/>
              <a:buNone/>
            </a:pPr>
            <a:r>
              <a:rPr lang="en-US" sz="2000" smtClean="0">
                <a:solidFill>
                  <a:srgbClr val="0000FF"/>
                </a:solidFill>
              </a:rPr>
              <a:t>                signal (mutex);</a:t>
            </a:r>
          </a:p>
          <a:p>
            <a:pPr eaLnBrk="1" hangingPunct="1">
              <a:buFont typeface="Monotype Sorts" pitchFamily="2" charset="2"/>
              <a:buNone/>
            </a:pPr>
            <a:r>
              <a:rPr lang="en-US" sz="2000" smtClean="0">
                <a:solidFill>
                  <a:srgbClr val="0000FF"/>
                </a:solidFill>
              </a:rPr>
              <a:t>                signal (full);</a:t>
            </a:r>
          </a:p>
          <a:p>
            <a:pPr eaLnBrk="1" hangingPunct="1">
              <a:buFont typeface="Monotype Sorts" pitchFamily="2" charset="2"/>
              <a:buNone/>
            </a:pPr>
            <a:r>
              <a:rPr lang="en-US" sz="2000" smtClean="0">
                <a:solidFill>
                  <a:srgbClr val="0000FF"/>
                </a:solidFill>
              </a:rPr>
              <a:t>             } while (true);</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smtClean="0"/>
              <a:t>Bounded Buffer Problem (Cont.)</a:t>
            </a:r>
          </a:p>
        </p:txBody>
      </p:sp>
      <p:sp>
        <p:nvSpPr>
          <p:cNvPr id="45059" name="Rectangle 3"/>
          <p:cNvSpPr>
            <a:spLocks noGrp="1" noChangeArrowheads="1"/>
          </p:cNvSpPr>
          <p:nvPr>
            <p:ph sz="quarter" idx="1"/>
          </p:nvPr>
        </p:nvSpPr>
        <p:spPr>
          <a:xfrm>
            <a:off x="827088" y="1279525"/>
            <a:ext cx="7848600" cy="4876800"/>
          </a:xfrm>
        </p:spPr>
        <p:txBody>
          <a:bodyPr>
            <a:normAutofit fontScale="92500" lnSpcReduction="10000"/>
          </a:bodyPr>
          <a:lstStyle/>
          <a:p>
            <a:pPr eaLnBrk="1" hangingPunct="1"/>
            <a:r>
              <a:rPr lang="en-US" sz="2000" smtClean="0"/>
              <a:t>The structure of the consumer process</a:t>
            </a:r>
          </a:p>
          <a:p>
            <a:pPr eaLnBrk="1" hangingPunct="1">
              <a:buFont typeface="Monotype Sorts" pitchFamily="2" charset="2"/>
              <a:buNone/>
            </a:pPr>
            <a:endParaRPr lang="en-US" sz="2000" smtClean="0"/>
          </a:p>
          <a:p>
            <a:pPr eaLnBrk="1" hangingPunct="1">
              <a:buFont typeface="Monotype Sorts" pitchFamily="2" charset="2"/>
              <a:buNone/>
            </a:pPr>
            <a:r>
              <a:rPr lang="en-US" sz="2000" smtClean="0">
                <a:solidFill>
                  <a:srgbClr val="0000FF"/>
                </a:solidFill>
              </a:rPr>
              <a:t>           do {</a:t>
            </a:r>
          </a:p>
          <a:p>
            <a:pPr eaLnBrk="1" hangingPunct="1">
              <a:buFont typeface="Monotype Sorts" pitchFamily="2" charset="2"/>
              <a:buNone/>
            </a:pPr>
            <a:r>
              <a:rPr lang="en-US" sz="2000" smtClean="0">
                <a:solidFill>
                  <a:srgbClr val="0000FF"/>
                </a:solidFill>
              </a:rPr>
              <a:t>               wait (full);</a:t>
            </a:r>
          </a:p>
          <a:p>
            <a:pPr eaLnBrk="1" hangingPunct="1">
              <a:buFont typeface="Monotype Sorts" pitchFamily="2" charset="2"/>
              <a:buNone/>
            </a:pPr>
            <a:r>
              <a:rPr lang="en-US" sz="2000" smtClean="0">
                <a:solidFill>
                  <a:srgbClr val="0000FF"/>
                </a:solidFill>
              </a:rPr>
              <a:t>               wait (mutex);</a:t>
            </a:r>
          </a:p>
          <a:p>
            <a:pPr eaLnBrk="1" hangingPunct="1">
              <a:buFont typeface="Monotype Sorts" pitchFamily="2" charset="2"/>
              <a:buNone/>
            </a:pPr>
            <a:endParaRPr lang="en-US" sz="2000" smtClean="0">
              <a:solidFill>
                <a:srgbClr val="0000FF"/>
              </a:solidFill>
            </a:endParaRPr>
          </a:p>
          <a:p>
            <a:pPr eaLnBrk="1" hangingPunct="1">
              <a:buFont typeface="Monotype Sorts" pitchFamily="2" charset="2"/>
              <a:buNone/>
            </a:pPr>
            <a:r>
              <a:rPr lang="en-US" sz="2000" smtClean="0">
                <a:solidFill>
                  <a:srgbClr val="0000FF"/>
                </a:solidFill>
              </a:rPr>
              <a:t>                   //  remove an item from  buffer</a:t>
            </a:r>
          </a:p>
          <a:p>
            <a:pPr eaLnBrk="1" hangingPunct="1">
              <a:buFont typeface="Monotype Sorts" pitchFamily="2" charset="2"/>
              <a:buNone/>
            </a:pPr>
            <a:endParaRPr lang="en-US" sz="2000" smtClean="0">
              <a:solidFill>
                <a:srgbClr val="0000FF"/>
              </a:solidFill>
            </a:endParaRPr>
          </a:p>
          <a:p>
            <a:pPr eaLnBrk="1" hangingPunct="1">
              <a:buFont typeface="Monotype Sorts" pitchFamily="2" charset="2"/>
              <a:buNone/>
            </a:pPr>
            <a:r>
              <a:rPr lang="en-US" sz="2000" smtClean="0">
                <a:solidFill>
                  <a:srgbClr val="0000FF"/>
                </a:solidFill>
              </a:rPr>
              <a:t>                signal (mutex);</a:t>
            </a:r>
          </a:p>
          <a:p>
            <a:pPr eaLnBrk="1" hangingPunct="1">
              <a:buFont typeface="Monotype Sorts" pitchFamily="2" charset="2"/>
              <a:buNone/>
            </a:pPr>
            <a:r>
              <a:rPr lang="en-US" sz="2000" smtClean="0">
                <a:solidFill>
                  <a:srgbClr val="0000FF"/>
                </a:solidFill>
              </a:rPr>
              <a:t>                signal (empty);</a:t>
            </a:r>
          </a:p>
          <a:p>
            <a:pPr eaLnBrk="1" hangingPunct="1">
              <a:buFont typeface="Monotype Sorts" pitchFamily="2" charset="2"/>
              <a:buNone/>
            </a:pPr>
            <a:r>
              <a:rPr lang="en-US" sz="2000" smtClean="0">
                <a:solidFill>
                  <a:srgbClr val="0000FF"/>
                </a:solidFill>
              </a:rPr>
              <a:t>             </a:t>
            </a:r>
          </a:p>
          <a:p>
            <a:pPr eaLnBrk="1" hangingPunct="1">
              <a:buFont typeface="Monotype Sorts" pitchFamily="2" charset="2"/>
              <a:buNone/>
            </a:pPr>
            <a:r>
              <a:rPr lang="en-US" sz="2000" smtClean="0">
                <a:solidFill>
                  <a:srgbClr val="0000FF"/>
                </a:solidFill>
              </a:rPr>
              <a:t>                    //  consume the removed item</a:t>
            </a:r>
          </a:p>
          <a:p>
            <a:pPr eaLnBrk="1" hangingPunct="1">
              <a:buFont typeface="Monotype Sorts" pitchFamily="2" charset="2"/>
              <a:buNone/>
            </a:pPr>
            <a:endParaRPr lang="en-US" sz="2000" smtClean="0">
              <a:solidFill>
                <a:srgbClr val="0000FF"/>
              </a:solidFill>
            </a:endParaRPr>
          </a:p>
          <a:p>
            <a:pPr eaLnBrk="1" hangingPunct="1">
              <a:buFont typeface="Monotype Sorts" pitchFamily="2" charset="2"/>
              <a:buNone/>
            </a:pPr>
            <a:r>
              <a:rPr lang="en-US" sz="2000" smtClean="0">
                <a:solidFill>
                  <a:srgbClr val="0000FF"/>
                </a:solidFill>
              </a:rPr>
              <a:t>           } while (true);</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915081" y="333829"/>
            <a:ext cx="7772400" cy="592138"/>
          </a:xfrm>
        </p:spPr>
        <p:txBody>
          <a:bodyPr>
            <a:normAutofit fontScale="90000"/>
          </a:bodyPr>
          <a:lstStyle/>
          <a:p>
            <a:pPr eaLnBrk="1" hangingPunct="1"/>
            <a:r>
              <a:rPr lang="en-US" sz="3600" dirty="0" smtClean="0"/>
              <a:t>Readers-Writers Problem</a:t>
            </a:r>
          </a:p>
        </p:txBody>
      </p:sp>
      <p:sp>
        <p:nvSpPr>
          <p:cNvPr id="46083" name="Rectangle 3"/>
          <p:cNvSpPr>
            <a:spLocks noGrp="1" noChangeArrowheads="1"/>
          </p:cNvSpPr>
          <p:nvPr>
            <p:ph sz="quarter" idx="1"/>
          </p:nvPr>
        </p:nvSpPr>
        <p:spPr>
          <a:xfrm>
            <a:off x="841375" y="1599520"/>
            <a:ext cx="7151688" cy="4759325"/>
          </a:xfrm>
        </p:spPr>
        <p:txBody>
          <a:bodyPr>
            <a:normAutofit fontScale="92500" lnSpcReduction="20000"/>
          </a:bodyPr>
          <a:lstStyle/>
          <a:p>
            <a:pPr eaLnBrk="1" hangingPunct="1"/>
            <a:r>
              <a:rPr lang="en-US" dirty="0" smtClean="0"/>
              <a:t>A data set is shared among a number of concurrent processes</a:t>
            </a:r>
          </a:p>
          <a:p>
            <a:pPr lvl="1" eaLnBrk="1" hangingPunct="1"/>
            <a:r>
              <a:rPr lang="en-US" dirty="0" smtClean="0"/>
              <a:t>Readers – only read the data set; they do </a:t>
            </a:r>
            <a:r>
              <a:rPr lang="en-US" dirty="0" smtClean="0">
                <a:solidFill>
                  <a:srgbClr val="0033CC"/>
                </a:solidFill>
              </a:rPr>
              <a:t>not</a:t>
            </a:r>
            <a:r>
              <a:rPr lang="en-US" dirty="0" smtClean="0"/>
              <a:t> perform any updates</a:t>
            </a:r>
          </a:p>
          <a:p>
            <a:pPr lvl="1" eaLnBrk="1" hangingPunct="1"/>
            <a:r>
              <a:rPr lang="en-US" dirty="0" smtClean="0"/>
              <a:t>Writers   – can both read and write.</a:t>
            </a:r>
            <a:br>
              <a:rPr lang="en-US" dirty="0" smtClean="0"/>
            </a:br>
            <a:endParaRPr lang="en-US" dirty="0" smtClean="0"/>
          </a:p>
          <a:p>
            <a:pPr eaLnBrk="1" hangingPunct="1"/>
            <a:r>
              <a:rPr lang="en-US" dirty="0" smtClean="0"/>
              <a:t>Problem – allow multiple readers to read at the same time.  Only one single writer can access the shared data at the same time.</a:t>
            </a:r>
          </a:p>
          <a:p>
            <a:pPr eaLnBrk="1" hangingPunct="1"/>
            <a:r>
              <a:rPr lang="en-US" dirty="0" smtClean="0"/>
              <a:t>Shared Data</a:t>
            </a:r>
          </a:p>
          <a:p>
            <a:pPr lvl="1" eaLnBrk="1" hangingPunct="1"/>
            <a:r>
              <a:rPr lang="en-US" dirty="0" smtClean="0"/>
              <a:t>Data set</a:t>
            </a:r>
          </a:p>
          <a:p>
            <a:pPr lvl="1" eaLnBrk="1" hangingPunct="1"/>
            <a:r>
              <a:rPr lang="en-US" dirty="0" smtClean="0"/>
              <a:t>Semaphore </a:t>
            </a:r>
            <a:r>
              <a:rPr lang="en-US" dirty="0" err="1" smtClean="0">
                <a:solidFill>
                  <a:srgbClr val="FF0000"/>
                </a:solidFill>
              </a:rPr>
              <a:t>mutex</a:t>
            </a:r>
            <a:r>
              <a:rPr lang="en-US" dirty="0" smtClean="0"/>
              <a:t> initialized to 1.</a:t>
            </a:r>
          </a:p>
          <a:p>
            <a:pPr lvl="1" eaLnBrk="1" hangingPunct="1"/>
            <a:r>
              <a:rPr lang="en-US" dirty="0" smtClean="0"/>
              <a:t>Semaphore </a:t>
            </a:r>
            <a:r>
              <a:rPr lang="en-US" dirty="0" err="1" smtClean="0">
                <a:solidFill>
                  <a:srgbClr val="FF0000"/>
                </a:solidFill>
              </a:rPr>
              <a:t>wrt</a:t>
            </a:r>
            <a:r>
              <a:rPr lang="en-US" dirty="0" smtClean="0"/>
              <a:t> initialized to 1.</a:t>
            </a:r>
          </a:p>
          <a:p>
            <a:pPr lvl="1" eaLnBrk="1" hangingPunct="1"/>
            <a:r>
              <a:rPr lang="en-US" dirty="0" smtClean="0"/>
              <a:t>Integer </a:t>
            </a:r>
            <a:r>
              <a:rPr lang="en-US" dirty="0" err="1" smtClean="0">
                <a:solidFill>
                  <a:srgbClr val="FF0000"/>
                </a:solidFill>
              </a:rPr>
              <a:t>readcount</a:t>
            </a:r>
            <a:r>
              <a:rPr lang="en-US" dirty="0" smtClean="0"/>
              <a:t> initialized to 0.</a:t>
            </a:r>
          </a:p>
          <a:p>
            <a:pPr lvl="1" eaLnBrk="1" hangingPunct="1"/>
            <a:endParaRPr lang="en-US" dirty="0" smtClean="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smtClean="0"/>
              <a:t>Readers-Writers Problem (Cont.)</a:t>
            </a:r>
          </a:p>
        </p:txBody>
      </p:sp>
      <p:sp>
        <p:nvSpPr>
          <p:cNvPr id="47107" name="Rectangle 3"/>
          <p:cNvSpPr>
            <a:spLocks noGrp="1" noChangeArrowheads="1"/>
          </p:cNvSpPr>
          <p:nvPr>
            <p:ph sz="quarter" idx="1"/>
          </p:nvPr>
        </p:nvSpPr>
        <p:spPr>
          <a:xfrm>
            <a:off x="827088" y="1279525"/>
            <a:ext cx="7848600" cy="4876800"/>
          </a:xfrm>
        </p:spPr>
        <p:txBody>
          <a:bodyPr>
            <a:normAutofit fontScale="92500" lnSpcReduction="20000"/>
          </a:bodyPr>
          <a:lstStyle/>
          <a:p>
            <a:pPr eaLnBrk="1" hangingPunct="1"/>
            <a:r>
              <a:rPr lang="en-US" smtClean="0"/>
              <a:t>The structure of a writer process</a:t>
            </a:r>
          </a:p>
          <a:p>
            <a:pPr eaLnBrk="1" hangingPunct="1">
              <a:buFont typeface="Monotype Sorts" pitchFamily="2" charset="2"/>
              <a:buNone/>
            </a:pPr>
            <a:r>
              <a:rPr lang="en-US" smtClean="0">
                <a:solidFill>
                  <a:srgbClr val="0000FF"/>
                </a:solidFill>
              </a:rPr>
              <a:t>        </a:t>
            </a:r>
          </a:p>
          <a:p>
            <a:pPr eaLnBrk="1" hangingPunct="1">
              <a:buFont typeface="Monotype Sorts" pitchFamily="2" charset="2"/>
              <a:buNone/>
            </a:pPr>
            <a:r>
              <a:rPr lang="en-US" smtClean="0">
                <a:solidFill>
                  <a:srgbClr val="0000FF"/>
                </a:solidFill>
              </a:rPr>
              <a:t>              do  {</a:t>
            </a:r>
          </a:p>
          <a:p>
            <a:pPr eaLnBrk="1" hangingPunct="1">
              <a:buFont typeface="Monotype Sorts" pitchFamily="2" charset="2"/>
              <a:buNone/>
            </a:pPr>
            <a:r>
              <a:rPr lang="en-US" smtClean="0">
                <a:solidFill>
                  <a:srgbClr val="0000FF"/>
                </a:solidFill>
              </a:rPr>
              <a:t>                     wait (wrt) ;</a:t>
            </a:r>
          </a:p>
          <a:p>
            <a:pPr eaLnBrk="1" hangingPunct="1">
              <a:buFont typeface="Monotype Sorts" pitchFamily="2" charset="2"/>
              <a:buNone/>
            </a:pPr>
            <a:r>
              <a:rPr lang="en-US" smtClean="0">
                <a:solidFill>
                  <a:srgbClr val="0000FF"/>
                </a:solidFill>
              </a:rPr>
              <a:t>                </a:t>
            </a:r>
          </a:p>
          <a:p>
            <a:pPr eaLnBrk="1" hangingPunct="1">
              <a:buFont typeface="Monotype Sorts" pitchFamily="2" charset="2"/>
              <a:buNone/>
            </a:pPr>
            <a:r>
              <a:rPr lang="en-US" smtClean="0">
                <a:solidFill>
                  <a:srgbClr val="0000FF"/>
                </a:solidFill>
              </a:rPr>
              <a:t>                       //    writing is performed</a:t>
            </a:r>
          </a:p>
          <a:p>
            <a:pPr eaLnBrk="1" hangingPunct="1">
              <a:buFont typeface="Monotype Sorts" pitchFamily="2" charset="2"/>
              <a:buNone/>
            </a:pPr>
            <a:endParaRPr lang="en-US" smtClean="0">
              <a:solidFill>
                <a:srgbClr val="0000FF"/>
              </a:solidFill>
            </a:endParaRPr>
          </a:p>
          <a:p>
            <a:pPr eaLnBrk="1" hangingPunct="1">
              <a:buFont typeface="Monotype Sorts" pitchFamily="2" charset="2"/>
              <a:buNone/>
            </a:pPr>
            <a:r>
              <a:rPr lang="en-US" smtClean="0">
                <a:solidFill>
                  <a:srgbClr val="0000FF"/>
                </a:solidFill>
              </a:rPr>
              <a:t>                     signal (wrt) ;</a:t>
            </a:r>
          </a:p>
          <a:p>
            <a:pPr eaLnBrk="1" hangingPunct="1">
              <a:buFont typeface="Monotype Sorts" pitchFamily="2" charset="2"/>
              <a:buNone/>
            </a:pPr>
            <a:r>
              <a:rPr lang="en-US" smtClean="0">
                <a:solidFill>
                  <a:srgbClr val="0000FF"/>
                </a:solidFill>
              </a:rPr>
              <a:t>                } while (true)</a:t>
            </a:r>
          </a:p>
          <a:p>
            <a:pPr eaLnBrk="1" hangingPunct="1">
              <a:buFont typeface="Monotype Sorts" pitchFamily="2" charset="2"/>
              <a:buNone/>
            </a:pPr>
            <a:endParaRPr lang="en-US" smtClean="0">
              <a:solidFill>
                <a:srgbClr val="0000FF"/>
              </a:solidFill>
            </a:endParaRPr>
          </a:p>
          <a:p>
            <a:pPr eaLnBrk="1" hangingPunct="1">
              <a:buFont typeface="Monotype Sorts" pitchFamily="2" charset="2"/>
              <a:buNone/>
            </a:pPr>
            <a:endParaRPr lang="en-US" smtClean="0">
              <a:solidFill>
                <a:srgbClr val="0000FF"/>
              </a:solidFill>
            </a:endParaRPr>
          </a:p>
          <a:p>
            <a:pPr eaLnBrk="1" hangingPunct="1">
              <a:buFont typeface="Monotype Sorts" pitchFamily="2" charset="2"/>
              <a:buNone/>
            </a:pPr>
            <a:r>
              <a:rPr lang="en-US" smtClean="0">
                <a:solidFill>
                  <a:srgbClr val="0000FF"/>
                </a:solidFill>
              </a:rPr>
              <a:t>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smtClean="0"/>
              <a:t>Readers-Writers Problem (Cont.)</a:t>
            </a:r>
          </a:p>
        </p:txBody>
      </p:sp>
      <p:sp>
        <p:nvSpPr>
          <p:cNvPr id="48131" name="Rectangle 3"/>
          <p:cNvSpPr>
            <a:spLocks noGrp="1" noChangeArrowheads="1"/>
          </p:cNvSpPr>
          <p:nvPr>
            <p:ph sz="quarter" idx="1"/>
          </p:nvPr>
        </p:nvSpPr>
        <p:spPr>
          <a:xfrm>
            <a:off x="827088" y="1279525"/>
            <a:ext cx="7747000" cy="5065713"/>
          </a:xfrm>
        </p:spPr>
        <p:txBody>
          <a:bodyPr>
            <a:normAutofit fontScale="92500" lnSpcReduction="10000"/>
          </a:bodyPr>
          <a:lstStyle/>
          <a:p>
            <a:pPr eaLnBrk="1" hangingPunct="1">
              <a:lnSpc>
                <a:spcPct val="80000"/>
              </a:lnSpc>
            </a:pPr>
            <a:r>
              <a:rPr lang="en-US" sz="2000" dirty="0" smtClean="0"/>
              <a:t>The structure of a reader process</a:t>
            </a:r>
          </a:p>
          <a:p>
            <a:pPr eaLnBrk="1" hangingPunct="1">
              <a:lnSpc>
                <a:spcPct val="80000"/>
              </a:lnSpc>
              <a:buFont typeface="Monotype Sorts" pitchFamily="2" charset="2"/>
              <a:buNone/>
            </a:pPr>
            <a:r>
              <a:rPr lang="en-US" sz="2000" dirty="0" smtClean="0">
                <a:solidFill>
                  <a:srgbClr val="0000FF"/>
                </a:solidFill>
              </a:rPr>
              <a:t>        </a:t>
            </a:r>
          </a:p>
          <a:p>
            <a:pPr eaLnBrk="1" hangingPunct="1">
              <a:lnSpc>
                <a:spcPct val="80000"/>
              </a:lnSpc>
              <a:buFont typeface="Monotype Sorts" pitchFamily="2" charset="2"/>
              <a:buNone/>
            </a:pPr>
            <a:r>
              <a:rPr lang="en-US" sz="2000" dirty="0" smtClean="0">
                <a:solidFill>
                  <a:srgbClr val="0000FF"/>
                </a:solidFill>
              </a:rPr>
              <a:t>              do  {</a:t>
            </a:r>
          </a:p>
          <a:p>
            <a:pPr eaLnBrk="1" hangingPunct="1">
              <a:lnSpc>
                <a:spcPct val="80000"/>
              </a:lnSpc>
              <a:buFont typeface="Monotype Sorts" pitchFamily="2" charset="2"/>
              <a:buNone/>
            </a:pPr>
            <a:r>
              <a:rPr lang="en-US" sz="2000" dirty="0" smtClean="0">
                <a:solidFill>
                  <a:srgbClr val="0000FF"/>
                </a:solidFill>
              </a:rPr>
              <a:t>                     wait (</a:t>
            </a:r>
            <a:r>
              <a:rPr lang="en-US" sz="2000" dirty="0" err="1" smtClean="0">
                <a:solidFill>
                  <a:srgbClr val="0000FF"/>
                </a:solidFill>
              </a:rPr>
              <a:t>mutex</a:t>
            </a:r>
            <a:r>
              <a:rPr lang="en-US" sz="2000" dirty="0" smtClean="0">
                <a:solidFill>
                  <a:srgbClr val="0000FF"/>
                </a:solidFill>
              </a:rPr>
              <a:t>) ;</a:t>
            </a:r>
          </a:p>
          <a:p>
            <a:pPr eaLnBrk="1" hangingPunct="1">
              <a:lnSpc>
                <a:spcPct val="80000"/>
              </a:lnSpc>
              <a:buFont typeface="Monotype Sorts" pitchFamily="2" charset="2"/>
              <a:buNone/>
            </a:pPr>
            <a:r>
              <a:rPr lang="en-US" sz="2000" dirty="0" smtClean="0">
                <a:solidFill>
                  <a:srgbClr val="0000FF"/>
                </a:solidFill>
              </a:rPr>
              <a:t>                     </a:t>
            </a:r>
            <a:r>
              <a:rPr lang="en-US" sz="2000" dirty="0" err="1" smtClean="0">
                <a:solidFill>
                  <a:srgbClr val="0000FF"/>
                </a:solidFill>
              </a:rPr>
              <a:t>readcount</a:t>
            </a:r>
            <a:r>
              <a:rPr lang="en-US" sz="2000" dirty="0" smtClean="0">
                <a:solidFill>
                  <a:srgbClr val="0000FF"/>
                </a:solidFill>
              </a:rPr>
              <a:t> ++ ;</a:t>
            </a:r>
          </a:p>
          <a:p>
            <a:pPr eaLnBrk="1" hangingPunct="1">
              <a:lnSpc>
                <a:spcPct val="80000"/>
              </a:lnSpc>
              <a:buFont typeface="Monotype Sorts" pitchFamily="2" charset="2"/>
              <a:buNone/>
            </a:pPr>
            <a:r>
              <a:rPr lang="en-US" sz="2000" dirty="0" smtClean="0">
                <a:solidFill>
                  <a:srgbClr val="0000FF"/>
                </a:solidFill>
              </a:rPr>
              <a:t>                     if (</a:t>
            </a:r>
            <a:r>
              <a:rPr lang="en-US" sz="2000" dirty="0" err="1" smtClean="0">
                <a:solidFill>
                  <a:srgbClr val="0000FF"/>
                </a:solidFill>
              </a:rPr>
              <a:t>readercount</a:t>
            </a:r>
            <a:r>
              <a:rPr lang="en-US" sz="2000" dirty="0" smtClean="0">
                <a:solidFill>
                  <a:srgbClr val="0000FF"/>
                </a:solidFill>
              </a:rPr>
              <a:t> == 1)  wait (</a:t>
            </a:r>
            <a:r>
              <a:rPr lang="en-US" sz="2000" dirty="0" err="1" smtClean="0">
                <a:solidFill>
                  <a:srgbClr val="0000FF"/>
                </a:solidFill>
              </a:rPr>
              <a:t>wrt</a:t>
            </a:r>
            <a:r>
              <a:rPr lang="en-US" sz="2000" dirty="0" smtClean="0">
                <a:solidFill>
                  <a:srgbClr val="0000FF"/>
                </a:solidFill>
              </a:rPr>
              <a:t>) ;</a:t>
            </a:r>
          </a:p>
          <a:p>
            <a:pPr eaLnBrk="1" hangingPunct="1">
              <a:lnSpc>
                <a:spcPct val="80000"/>
              </a:lnSpc>
              <a:buFont typeface="Monotype Sorts" pitchFamily="2" charset="2"/>
              <a:buNone/>
            </a:pPr>
            <a:r>
              <a:rPr lang="en-US" sz="2000" dirty="0" smtClean="0">
                <a:solidFill>
                  <a:srgbClr val="0000FF"/>
                </a:solidFill>
              </a:rPr>
              <a:t>                     signal (</a:t>
            </a:r>
            <a:r>
              <a:rPr lang="en-US" sz="2000" dirty="0" err="1" smtClean="0">
                <a:solidFill>
                  <a:srgbClr val="0000FF"/>
                </a:solidFill>
              </a:rPr>
              <a:t>mutex</a:t>
            </a:r>
            <a:r>
              <a:rPr lang="en-US" sz="2000" dirty="0" smtClean="0">
                <a:solidFill>
                  <a:srgbClr val="0000FF"/>
                </a:solidFill>
              </a:rPr>
              <a:t>)</a:t>
            </a:r>
          </a:p>
          <a:p>
            <a:pPr eaLnBrk="1" hangingPunct="1">
              <a:lnSpc>
                <a:spcPct val="80000"/>
              </a:lnSpc>
              <a:buFont typeface="Monotype Sorts" pitchFamily="2" charset="2"/>
              <a:buNone/>
            </a:pPr>
            <a:r>
              <a:rPr lang="en-US" sz="2000" dirty="0" smtClean="0">
                <a:solidFill>
                  <a:srgbClr val="0000FF"/>
                </a:solidFill>
              </a:rPr>
              <a:t>                </a:t>
            </a:r>
          </a:p>
          <a:p>
            <a:pPr eaLnBrk="1" hangingPunct="1">
              <a:lnSpc>
                <a:spcPct val="80000"/>
              </a:lnSpc>
              <a:buFont typeface="Monotype Sorts" pitchFamily="2" charset="2"/>
              <a:buNone/>
            </a:pPr>
            <a:r>
              <a:rPr lang="en-US" sz="2000" dirty="0" smtClean="0">
                <a:solidFill>
                  <a:srgbClr val="0000FF"/>
                </a:solidFill>
              </a:rPr>
              <a:t>                           // reading is performed</a:t>
            </a:r>
          </a:p>
          <a:p>
            <a:pPr eaLnBrk="1" hangingPunct="1">
              <a:lnSpc>
                <a:spcPct val="80000"/>
              </a:lnSpc>
              <a:buFont typeface="Monotype Sorts" pitchFamily="2" charset="2"/>
              <a:buNone/>
            </a:pPr>
            <a:endParaRPr lang="en-US" sz="2000" dirty="0" smtClean="0">
              <a:solidFill>
                <a:srgbClr val="0000FF"/>
              </a:solidFill>
            </a:endParaRPr>
          </a:p>
          <a:p>
            <a:pPr eaLnBrk="1" hangingPunct="1">
              <a:lnSpc>
                <a:spcPct val="80000"/>
              </a:lnSpc>
              <a:buFont typeface="Monotype Sorts" pitchFamily="2" charset="2"/>
              <a:buNone/>
            </a:pPr>
            <a:r>
              <a:rPr lang="en-US" sz="2000" dirty="0" smtClean="0">
                <a:solidFill>
                  <a:srgbClr val="0000FF"/>
                </a:solidFill>
              </a:rPr>
              <a:t>                     wait (</a:t>
            </a:r>
            <a:r>
              <a:rPr lang="en-US" sz="2000" dirty="0" err="1" smtClean="0">
                <a:solidFill>
                  <a:srgbClr val="0000FF"/>
                </a:solidFill>
              </a:rPr>
              <a:t>mutex</a:t>
            </a:r>
            <a:r>
              <a:rPr lang="en-US" sz="2000" dirty="0" smtClean="0">
                <a:solidFill>
                  <a:srgbClr val="0000FF"/>
                </a:solidFill>
              </a:rPr>
              <a:t>) ;</a:t>
            </a:r>
          </a:p>
          <a:p>
            <a:pPr eaLnBrk="1" hangingPunct="1">
              <a:lnSpc>
                <a:spcPct val="80000"/>
              </a:lnSpc>
              <a:buFont typeface="Monotype Sorts" pitchFamily="2" charset="2"/>
              <a:buNone/>
            </a:pPr>
            <a:r>
              <a:rPr lang="en-US" sz="2000" dirty="0" smtClean="0">
                <a:solidFill>
                  <a:srgbClr val="0000FF"/>
                </a:solidFill>
              </a:rPr>
              <a:t>                     </a:t>
            </a:r>
            <a:r>
              <a:rPr lang="en-US" sz="2000" dirty="0" err="1" smtClean="0">
                <a:solidFill>
                  <a:srgbClr val="0000FF"/>
                </a:solidFill>
              </a:rPr>
              <a:t>readcount</a:t>
            </a:r>
            <a:r>
              <a:rPr lang="en-US" sz="2000" dirty="0" smtClean="0">
                <a:solidFill>
                  <a:srgbClr val="0000FF"/>
                </a:solidFill>
              </a:rPr>
              <a:t>  - - ;</a:t>
            </a:r>
          </a:p>
          <a:p>
            <a:pPr eaLnBrk="1" hangingPunct="1">
              <a:lnSpc>
                <a:spcPct val="80000"/>
              </a:lnSpc>
              <a:buFont typeface="Monotype Sorts" pitchFamily="2" charset="2"/>
              <a:buNone/>
            </a:pPr>
            <a:r>
              <a:rPr lang="en-US" sz="2000" dirty="0" smtClean="0">
                <a:solidFill>
                  <a:srgbClr val="0000FF"/>
                </a:solidFill>
              </a:rPr>
              <a:t>                     if </a:t>
            </a:r>
            <a:r>
              <a:rPr lang="en-US" sz="2000" dirty="0" err="1" smtClean="0">
                <a:solidFill>
                  <a:srgbClr val="0000FF"/>
                </a:solidFill>
              </a:rPr>
              <a:t>readcount</a:t>
            </a:r>
            <a:r>
              <a:rPr lang="en-US" sz="2000" dirty="0" smtClean="0">
                <a:solidFill>
                  <a:srgbClr val="0000FF"/>
                </a:solidFill>
              </a:rPr>
              <a:t>  == 0)  signal (</a:t>
            </a:r>
            <a:r>
              <a:rPr lang="en-US" sz="2000" dirty="0" err="1" smtClean="0">
                <a:solidFill>
                  <a:srgbClr val="0000FF"/>
                </a:solidFill>
              </a:rPr>
              <a:t>wrt</a:t>
            </a:r>
            <a:r>
              <a:rPr lang="en-US" sz="2000" dirty="0" smtClean="0">
                <a:solidFill>
                  <a:srgbClr val="0000FF"/>
                </a:solidFill>
              </a:rPr>
              <a:t>) ;</a:t>
            </a:r>
          </a:p>
          <a:p>
            <a:pPr eaLnBrk="1" hangingPunct="1">
              <a:lnSpc>
                <a:spcPct val="80000"/>
              </a:lnSpc>
              <a:buFont typeface="Monotype Sorts" pitchFamily="2" charset="2"/>
              <a:buNone/>
            </a:pPr>
            <a:r>
              <a:rPr lang="en-US" sz="2000" dirty="0" smtClean="0">
                <a:solidFill>
                  <a:srgbClr val="0000FF"/>
                </a:solidFill>
              </a:rPr>
              <a:t>                     signal (</a:t>
            </a:r>
            <a:r>
              <a:rPr lang="en-US" sz="2000" dirty="0" err="1" smtClean="0">
                <a:solidFill>
                  <a:srgbClr val="0000FF"/>
                </a:solidFill>
              </a:rPr>
              <a:t>mutex</a:t>
            </a:r>
            <a:r>
              <a:rPr lang="en-US" sz="2000" dirty="0" smtClean="0">
                <a:solidFill>
                  <a:srgbClr val="0000FF"/>
                </a:solidFill>
              </a:rPr>
              <a:t>) ;</a:t>
            </a:r>
          </a:p>
          <a:p>
            <a:pPr eaLnBrk="1" hangingPunct="1">
              <a:lnSpc>
                <a:spcPct val="80000"/>
              </a:lnSpc>
              <a:buFont typeface="Monotype Sorts" pitchFamily="2" charset="2"/>
              <a:buNone/>
            </a:pPr>
            <a:r>
              <a:rPr lang="en-US" sz="2000" dirty="0" smtClean="0">
                <a:solidFill>
                  <a:srgbClr val="0000FF"/>
                </a:solidFill>
              </a:rPr>
              <a:t>                } while (true)</a:t>
            </a:r>
          </a:p>
          <a:p>
            <a:pPr eaLnBrk="1" hangingPunct="1">
              <a:lnSpc>
                <a:spcPct val="80000"/>
              </a:lnSpc>
              <a:buFont typeface="Monotype Sorts" pitchFamily="2" charset="2"/>
              <a:buNone/>
            </a:pPr>
            <a:endParaRPr lang="en-US" sz="2000" dirty="0" smtClean="0">
              <a:solidFill>
                <a:srgbClr val="0000FF"/>
              </a:solidFill>
            </a:endParaRPr>
          </a:p>
          <a:p>
            <a:pPr eaLnBrk="1" hangingPunct="1">
              <a:lnSpc>
                <a:spcPct val="80000"/>
              </a:lnSpc>
              <a:buFont typeface="Monotype Sorts" pitchFamily="2" charset="2"/>
              <a:buNone/>
            </a:pPr>
            <a:endParaRPr lang="en-US" sz="2000" dirty="0" smtClean="0">
              <a:solidFill>
                <a:srgbClr val="0000FF"/>
              </a:solidFill>
            </a:endParaRPr>
          </a:p>
          <a:p>
            <a:pPr eaLnBrk="1" hangingPunct="1">
              <a:lnSpc>
                <a:spcPct val="80000"/>
              </a:lnSpc>
              <a:buFont typeface="Monotype Sorts" pitchFamily="2" charset="2"/>
              <a:buNone/>
            </a:pPr>
            <a:r>
              <a:rPr lang="en-US" sz="2000" dirty="0" smtClean="0">
                <a:solidFill>
                  <a:srgbClr val="0000FF"/>
                </a:solidFill>
              </a:rPr>
              <a:t>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smtClean="0"/>
              <a:t>Dining-Philosophers Problem</a:t>
            </a:r>
          </a:p>
        </p:txBody>
      </p:sp>
      <p:sp>
        <p:nvSpPr>
          <p:cNvPr id="49155" name="Rectangle 3"/>
          <p:cNvSpPr>
            <a:spLocks noGrp="1" noChangeArrowheads="1"/>
          </p:cNvSpPr>
          <p:nvPr>
            <p:ph sz="quarter" idx="1"/>
          </p:nvPr>
        </p:nvSpPr>
        <p:spPr>
          <a:xfrm>
            <a:off x="0" y="3628572"/>
            <a:ext cx="7029450" cy="1247775"/>
          </a:xfrm>
        </p:spPr>
        <p:txBody>
          <a:bodyPr/>
          <a:lstStyle/>
          <a:p>
            <a:pPr eaLnBrk="1" hangingPunct="1">
              <a:tabLst>
                <a:tab pos="1370013" algn="l"/>
                <a:tab pos="1541463" algn="l"/>
              </a:tabLst>
            </a:pPr>
            <a:r>
              <a:rPr lang="en-US" dirty="0" smtClean="0"/>
              <a:t>Shared data </a:t>
            </a:r>
          </a:p>
          <a:p>
            <a:pPr lvl="1" eaLnBrk="1" hangingPunct="1">
              <a:tabLst>
                <a:tab pos="1370013" algn="l"/>
                <a:tab pos="1541463" algn="l"/>
              </a:tabLst>
            </a:pPr>
            <a:r>
              <a:rPr lang="en-US" dirty="0" smtClean="0"/>
              <a:t>Bowl of rice (data set)</a:t>
            </a:r>
          </a:p>
          <a:p>
            <a:pPr lvl="1" eaLnBrk="1" hangingPunct="1">
              <a:tabLst>
                <a:tab pos="1370013" algn="l"/>
                <a:tab pos="1541463" algn="l"/>
              </a:tabLst>
            </a:pPr>
            <a:r>
              <a:rPr lang="en-US" sz="1600" dirty="0" smtClean="0"/>
              <a:t>Semaphore </a:t>
            </a:r>
            <a:r>
              <a:rPr lang="en-US" sz="1600" dirty="0" smtClean="0">
                <a:solidFill>
                  <a:srgbClr val="FF0000"/>
                </a:solidFill>
              </a:rPr>
              <a:t>chopstick [5]</a:t>
            </a:r>
            <a:r>
              <a:rPr lang="en-US" sz="1600" dirty="0" smtClean="0"/>
              <a:t> initialized to 1</a:t>
            </a:r>
          </a:p>
        </p:txBody>
      </p:sp>
      <p:pic>
        <p:nvPicPr>
          <p:cNvPr id="1026" name="Picture 2"/>
          <p:cNvPicPr>
            <a:picLocks noChangeAspect="1" noChangeArrowheads="1"/>
          </p:cNvPicPr>
          <p:nvPr/>
        </p:nvPicPr>
        <p:blipFill>
          <a:blip r:embed="rId2"/>
          <a:srcRect/>
          <a:stretch>
            <a:fillRect/>
          </a:stretch>
        </p:blipFill>
        <p:spPr bwMode="auto">
          <a:xfrm>
            <a:off x="3947887" y="1393372"/>
            <a:ext cx="5196113" cy="3741511"/>
          </a:xfrm>
          <a:prstGeom prst="rect">
            <a:avLst/>
          </a:prstGeom>
          <a:noFill/>
          <a:ln w="9525">
            <a:noFill/>
            <a:miter lim="800000"/>
            <a:headEnd/>
            <a:tailEnd/>
          </a:ln>
          <a:effec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sz="quarter" idx="1"/>
          </p:nvPr>
        </p:nvPicPr>
        <p:blipFill>
          <a:blip r:embed="rId2"/>
          <a:srcRect/>
          <a:stretch>
            <a:fillRect/>
          </a:stretch>
        </p:blipFill>
        <p:spPr bwMode="auto">
          <a:xfrm>
            <a:off x="537029" y="742428"/>
            <a:ext cx="7924800" cy="6000568"/>
          </a:xfrm>
          <a:prstGeom prst="rect">
            <a:avLst/>
          </a:prstGeom>
          <a:noFill/>
          <a:ln w="9525">
            <a:noFill/>
            <a:miter lim="800000"/>
            <a:headEnd/>
            <a:tailEnd/>
          </a:ln>
          <a:effec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smtClean="0"/>
              <a:t>Dining-Philosophers Problem (Cont.)</a:t>
            </a:r>
          </a:p>
        </p:txBody>
      </p:sp>
      <p:sp>
        <p:nvSpPr>
          <p:cNvPr id="50179" name="Rectangle 3"/>
          <p:cNvSpPr>
            <a:spLocks noGrp="1" noChangeArrowheads="1"/>
          </p:cNvSpPr>
          <p:nvPr>
            <p:ph sz="quarter" idx="1"/>
          </p:nvPr>
        </p:nvSpPr>
        <p:spPr>
          <a:xfrm>
            <a:off x="827088" y="1279525"/>
            <a:ext cx="7107237" cy="4784725"/>
          </a:xfrm>
        </p:spPr>
        <p:txBody>
          <a:bodyPr>
            <a:normAutofit lnSpcReduction="10000"/>
          </a:bodyPr>
          <a:lstStyle/>
          <a:p>
            <a:pPr marL="381000" indent="-381000" eaLnBrk="1" hangingPunct="1">
              <a:lnSpc>
                <a:spcPct val="90000"/>
              </a:lnSpc>
              <a:tabLst>
                <a:tab pos="1712913" algn="l"/>
                <a:tab pos="2005013" algn="l"/>
                <a:tab pos="2232025" algn="l"/>
                <a:tab pos="2459038" algn="l"/>
              </a:tabLst>
            </a:pPr>
            <a:r>
              <a:rPr lang="en-US" smtClean="0"/>
              <a:t>The structure of Philosopher</a:t>
            </a:r>
            <a:r>
              <a:rPr lang="en-US" i="1" smtClean="0">
                <a:solidFill>
                  <a:srgbClr val="0000FF"/>
                </a:solidFill>
              </a:rPr>
              <a:t> i</a:t>
            </a:r>
            <a:r>
              <a:rPr lang="en-US" smtClean="0"/>
              <a:t>:</a:t>
            </a:r>
          </a:p>
          <a:p>
            <a:pPr marL="381000" indent="-381000" eaLnBrk="1" hangingPunct="1">
              <a:lnSpc>
                <a:spcPct val="90000"/>
              </a:lnSpc>
              <a:buFont typeface="Monotype Sorts" pitchFamily="2" charset="2"/>
              <a:buNone/>
              <a:tabLst>
                <a:tab pos="1712913" algn="l"/>
                <a:tab pos="2005013" algn="l"/>
                <a:tab pos="2232025" algn="l"/>
                <a:tab pos="2459038" algn="l"/>
              </a:tabLst>
            </a:pPr>
            <a:endParaRPr lang="en-US" smtClean="0"/>
          </a:p>
          <a:p>
            <a:pPr marL="1200150" lvl="2" indent="-342900" eaLnBrk="1" hangingPunct="1">
              <a:lnSpc>
                <a:spcPct val="90000"/>
              </a:lnSpc>
              <a:buFont typeface="Webdings" pitchFamily="18" charset="2"/>
              <a:buNone/>
              <a:tabLst>
                <a:tab pos="1712913" algn="l"/>
                <a:tab pos="2005013" algn="l"/>
                <a:tab pos="2232025" algn="l"/>
                <a:tab pos="2459038" algn="l"/>
              </a:tabLst>
            </a:pPr>
            <a:r>
              <a:rPr lang="en-US" smtClean="0">
                <a:solidFill>
                  <a:srgbClr val="0000FF"/>
                </a:solidFill>
              </a:rPr>
              <a:t>Do  { </a:t>
            </a:r>
          </a:p>
          <a:p>
            <a:pPr marL="1200150" lvl="2" indent="-342900" eaLnBrk="1" hangingPunct="1">
              <a:lnSpc>
                <a:spcPct val="90000"/>
              </a:lnSpc>
              <a:buFont typeface="Webdings" pitchFamily="18" charset="2"/>
              <a:buNone/>
              <a:tabLst>
                <a:tab pos="1712913" algn="l"/>
                <a:tab pos="2005013" algn="l"/>
                <a:tab pos="2232025" algn="l"/>
                <a:tab pos="2459038" algn="l"/>
              </a:tabLst>
            </a:pPr>
            <a:r>
              <a:rPr lang="en-US" smtClean="0">
                <a:solidFill>
                  <a:srgbClr val="0000FF"/>
                </a:solidFill>
              </a:rPr>
              <a:t>      wait ( chopstick[i] );</a:t>
            </a:r>
          </a:p>
          <a:p>
            <a:pPr marL="1200150" lvl="2" indent="-342900" eaLnBrk="1" hangingPunct="1">
              <a:lnSpc>
                <a:spcPct val="90000"/>
              </a:lnSpc>
              <a:buFont typeface="Webdings" pitchFamily="18" charset="2"/>
              <a:buNone/>
              <a:tabLst>
                <a:tab pos="1712913" algn="l"/>
                <a:tab pos="2005013" algn="l"/>
                <a:tab pos="2232025" algn="l"/>
                <a:tab pos="2459038" algn="l"/>
              </a:tabLst>
            </a:pPr>
            <a:r>
              <a:rPr lang="en-US" smtClean="0">
                <a:solidFill>
                  <a:srgbClr val="0000FF"/>
                </a:solidFill>
              </a:rPr>
              <a:t>	 wait ( chopStick[ (i + 1) % 5] );</a:t>
            </a:r>
          </a:p>
          <a:p>
            <a:pPr marL="1200150" lvl="2" indent="-342900" eaLnBrk="1" hangingPunct="1">
              <a:lnSpc>
                <a:spcPct val="90000"/>
              </a:lnSpc>
              <a:buFont typeface="Webdings" pitchFamily="18" charset="2"/>
              <a:buNone/>
              <a:tabLst>
                <a:tab pos="1712913" algn="l"/>
                <a:tab pos="2005013" algn="l"/>
                <a:tab pos="2232025" algn="l"/>
                <a:tab pos="2459038" algn="l"/>
              </a:tabLst>
            </a:pPr>
            <a:r>
              <a:rPr lang="en-US" smtClean="0">
                <a:solidFill>
                  <a:srgbClr val="0000FF"/>
                </a:solidFill>
              </a:rPr>
              <a:t>	</a:t>
            </a:r>
          </a:p>
          <a:p>
            <a:pPr marL="1200150" lvl="2" indent="-342900" eaLnBrk="1" hangingPunct="1">
              <a:lnSpc>
                <a:spcPct val="90000"/>
              </a:lnSpc>
              <a:buFont typeface="Webdings" pitchFamily="18" charset="2"/>
              <a:buNone/>
              <a:tabLst>
                <a:tab pos="1712913" algn="l"/>
                <a:tab pos="2005013" algn="l"/>
                <a:tab pos="2232025" algn="l"/>
                <a:tab pos="2459038" algn="l"/>
              </a:tabLst>
            </a:pPr>
            <a:r>
              <a:rPr lang="en-US" smtClean="0">
                <a:solidFill>
                  <a:srgbClr val="0000FF"/>
                </a:solidFill>
              </a:rPr>
              <a:t>	       //  eat</a:t>
            </a:r>
          </a:p>
          <a:p>
            <a:pPr marL="1200150" lvl="2" indent="-342900" eaLnBrk="1" hangingPunct="1">
              <a:lnSpc>
                <a:spcPct val="90000"/>
              </a:lnSpc>
              <a:buFont typeface="Webdings" pitchFamily="18" charset="2"/>
              <a:buNone/>
              <a:tabLst>
                <a:tab pos="1712913" algn="l"/>
                <a:tab pos="2005013" algn="l"/>
                <a:tab pos="2232025" algn="l"/>
                <a:tab pos="2459038" algn="l"/>
              </a:tabLst>
            </a:pPr>
            <a:endParaRPr lang="en-US" smtClean="0">
              <a:solidFill>
                <a:srgbClr val="0000FF"/>
              </a:solidFill>
            </a:endParaRPr>
          </a:p>
          <a:p>
            <a:pPr marL="1200150" lvl="2" indent="-342900" eaLnBrk="1" hangingPunct="1">
              <a:lnSpc>
                <a:spcPct val="90000"/>
              </a:lnSpc>
              <a:buFont typeface="Webdings" pitchFamily="18" charset="2"/>
              <a:buNone/>
              <a:tabLst>
                <a:tab pos="1712913" algn="l"/>
                <a:tab pos="2005013" algn="l"/>
                <a:tab pos="2232025" algn="l"/>
                <a:tab pos="2459038" algn="l"/>
              </a:tabLst>
            </a:pPr>
            <a:r>
              <a:rPr lang="en-US" smtClean="0">
                <a:solidFill>
                  <a:srgbClr val="0000FF"/>
                </a:solidFill>
              </a:rPr>
              <a:t>	 signal ( chopstick[i] );</a:t>
            </a:r>
          </a:p>
          <a:p>
            <a:pPr marL="1200150" lvl="2" indent="-342900" eaLnBrk="1" hangingPunct="1">
              <a:lnSpc>
                <a:spcPct val="90000"/>
              </a:lnSpc>
              <a:buFont typeface="Webdings" pitchFamily="18" charset="2"/>
              <a:buNone/>
              <a:tabLst>
                <a:tab pos="1712913" algn="l"/>
                <a:tab pos="2005013" algn="l"/>
                <a:tab pos="2232025" algn="l"/>
                <a:tab pos="2459038" algn="l"/>
              </a:tabLst>
            </a:pPr>
            <a:r>
              <a:rPr lang="en-US" smtClean="0">
                <a:solidFill>
                  <a:srgbClr val="0000FF"/>
                </a:solidFill>
              </a:rPr>
              <a:t>	 signal (chopstick[ (i + 1) % 5] );</a:t>
            </a:r>
          </a:p>
          <a:p>
            <a:pPr marL="1200150" lvl="2" indent="-342900" eaLnBrk="1" hangingPunct="1">
              <a:lnSpc>
                <a:spcPct val="90000"/>
              </a:lnSpc>
              <a:buFont typeface="Webdings" pitchFamily="18" charset="2"/>
              <a:buNone/>
              <a:tabLst>
                <a:tab pos="1712913" algn="l"/>
                <a:tab pos="2005013" algn="l"/>
                <a:tab pos="2232025" algn="l"/>
                <a:tab pos="2459038" algn="l"/>
              </a:tabLst>
            </a:pPr>
            <a:r>
              <a:rPr lang="en-US" smtClean="0">
                <a:solidFill>
                  <a:srgbClr val="0000FF"/>
                </a:solidFill>
              </a:rPr>
              <a:t>	</a:t>
            </a:r>
          </a:p>
          <a:p>
            <a:pPr marL="1200150" lvl="2" indent="-342900" eaLnBrk="1" hangingPunct="1">
              <a:lnSpc>
                <a:spcPct val="90000"/>
              </a:lnSpc>
              <a:buFont typeface="Webdings" pitchFamily="18" charset="2"/>
              <a:buNone/>
              <a:tabLst>
                <a:tab pos="1712913" algn="l"/>
                <a:tab pos="2005013" algn="l"/>
                <a:tab pos="2232025" algn="l"/>
                <a:tab pos="2459038" algn="l"/>
              </a:tabLst>
            </a:pPr>
            <a:r>
              <a:rPr lang="en-US" smtClean="0">
                <a:solidFill>
                  <a:srgbClr val="0000FF"/>
                </a:solidFill>
              </a:rPr>
              <a:t>           //  think</a:t>
            </a:r>
          </a:p>
          <a:p>
            <a:pPr marL="1200150" lvl="2" indent="-342900" eaLnBrk="1" hangingPunct="1">
              <a:lnSpc>
                <a:spcPct val="90000"/>
              </a:lnSpc>
              <a:buFont typeface="Webdings" pitchFamily="18" charset="2"/>
              <a:buNone/>
              <a:tabLst>
                <a:tab pos="1712913" algn="l"/>
                <a:tab pos="2005013" algn="l"/>
                <a:tab pos="2232025" algn="l"/>
                <a:tab pos="2459038" algn="l"/>
              </a:tabLst>
            </a:pPr>
            <a:endParaRPr lang="en-US" smtClean="0">
              <a:solidFill>
                <a:srgbClr val="0000FF"/>
              </a:solidFill>
            </a:endParaRPr>
          </a:p>
          <a:p>
            <a:pPr marL="1200150" lvl="2" indent="-342900" eaLnBrk="1" hangingPunct="1">
              <a:lnSpc>
                <a:spcPct val="90000"/>
              </a:lnSpc>
              <a:buFont typeface="Webdings" pitchFamily="18" charset="2"/>
              <a:buNone/>
              <a:tabLst>
                <a:tab pos="1712913" algn="l"/>
                <a:tab pos="2005013" algn="l"/>
                <a:tab pos="2232025" algn="l"/>
                <a:tab pos="2459038" algn="l"/>
              </a:tabLst>
            </a:pPr>
            <a:r>
              <a:rPr lang="en-US" smtClean="0">
                <a:solidFill>
                  <a:srgbClr val="0000FF"/>
                </a:solidFill>
              </a:rPr>
              <a:t>} while (true)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t>Bounded-Buffer – Consumer Process</a:t>
            </a:r>
          </a:p>
        </p:txBody>
      </p:sp>
      <p:sp>
        <p:nvSpPr>
          <p:cNvPr id="82947" name="Rectangle 3"/>
          <p:cNvSpPr>
            <a:spLocks noGrp="1" noChangeArrowheads="1"/>
          </p:cNvSpPr>
          <p:nvPr>
            <p:ph sz="quarter" idx="1"/>
          </p:nvPr>
        </p:nvSpPr>
        <p:spPr/>
        <p:txBody>
          <a:bodyPr>
            <a:normAutofit/>
          </a:bodyPr>
          <a:lstStyle/>
          <a:p>
            <a:pPr>
              <a:lnSpc>
                <a:spcPct val="90000"/>
              </a:lnSpc>
              <a:buFont typeface="Monotype Sorts" pitchFamily="2" charset="2"/>
              <a:buNone/>
            </a:pPr>
            <a:endParaRPr lang="en-US" sz="2400" dirty="0" smtClean="0"/>
          </a:p>
          <a:p>
            <a:pPr>
              <a:lnSpc>
                <a:spcPct val="90000"/>
              </a:lnSpc>
              <a:buFont typeface="Monotype Sorts" pitchFamily="2" charset="2"/>
              <a:buNone/>
            </a:pPr>
            <a:r>
              <a:rPr lang="en-US" sz="2400" dirty="0"/>
              <a:t>	item </a:t>
            </a:r>
            <a:r>
              <a:rPr lang="en-US" sz="2400" dirty="0" err="1"/>
              <a:t>nextConsumed</a:t>
            </a:r>
            <a:r>
              <a:rPr lang="en-US" sz="2400" dirty="0"/>
              <a:t>;</a:t>
            </a:r>
            <a:br>
              <a:rPr lang="en-US" sz="2400" dirty="0"/>
            </a:br>
            <a:endParaRPr lang="en-US" sz="2400" dirty="0"/>
          </a:p>
          <a:p>
            <a:pPr>
              <a:lnSpc>
                <a:spcPct val="90000"/>
              </a:lnSpc>
              <a:buFont typeface="Monotype Sorts" pitchFamily="2" charset="2"/>
              <a:buNone/>
            </a:pPr>
            <a:r>
              <a:rPr lang="en-US" sz="2400" dirty="0"/>
              <a:t>	while (1) {</a:t>
            </a:r>
          </a:p>
          <a:p>
            <a:pPr>
              <a:lnSpc>
                <a:spcPct val="90000"/>
              </a:lnSpc>
              <a:buFont typeface="Monotype Sorts" pitchFamily="2" charset="2"/>
              <a:buNone/>
            </a:pPr>
            <a:r>
              <a:rPr lang="en-US" sz="2400" dirty="0"/>
              <a:t>		while (in == out)</a:t>
            </a:r>
          </a:p>
          <a:p>
            <a:pPr>
              <a:lnSpc>
                <a:spcPct val="90000"/>
              </a:lnSpc>
              <a:buFont typeface="Monotype Sorts" pitchFamily="2" charset="2"/>
              <a:buNone/>
            </a:pPr>
            <a:r>
              <a:rPr lang="en-US" sz="2400" dirty="0"/>
              <a:t>			; /* do nothing */</a:t>
            </a:r>
          </a:p>
          <a:p>
            <a:pPr>
              <a:lnSpc>
                <a:spcPct val="90000"/>
              </a:lnSpc>
              <a:buFont typeface="Monotype Sorts" pitchFamily="2" charset="2"/>
              <a:buNone/>
            </a:pPr>
            <a:r>
              <a:rPr lang="en-US" sz="2400" dirty="0"/>
              <a:t>		</a:t>
            </a:r>
            <a:r>
              <a:rPr lang="en-US" sz="2400" dirty="0" err="1"/>
              <a:t>nextConsumed</a:t>
            </a:r>
            <a:r>
              <a:rPr lang="en-US" sz="2400" dirty="0"/>
              <a:t> = buffer[out];</a:t>
            </a:r>
          </a:p>
          <a:p>
            <a:pPr>
              <a:lnSpc>
                <a:spcPct val="90000"/>
              </a:lnSpc>
              <a:buFont typeface="Monotype Sorts" pitchFamily="2" charset="2"/>
              <a:buNone/>
            </a:pPr>
            <a:r>
              <a:rPr lang="en-US" sz="2400" dirty="0"/>
              <a:t>		out = (out + 1) % BUFFER_SIZE;</a:t>
            </a:r>
          </a:p>
          <a:p>
            <a:pPr>
              <a:lnSpc>
                <a:spcPct val="90000"/>
              </a:lnSpc>
              <a:buFont typeface="Monotype Sorts" pitchFamily="2" charset="2"/>
              <a:buNone/>
            </a:pPr>
            <a:r>
              <a:rPr lang="en-US" sz="2400" dirty="0"/>
              <a:t>	}</a:t>
            </a:r>
          </a:p>
          <a:p>
            <a:pPr>
              <a:lnSpc>
                <a:spcPct val="90000"/>
              </a:lnSpc>
              <a:buFont typeface="Monotype Sorts" pitchFamily="2" charset="2"/>
              <a:buNone/>
            </a:pPr>
            <a:endParaRPr lang="en-US" sz="2400" dirty="0"/>
          </a:p>
          <a:p>
            <a:pPr>
              <a:lnSpc>
                <a:spcPct val="90000"/>
              </a:lnSpc>
              <a:buFont typeface="Monotype Sorts" pitchFamily="2" charset="2"/>
              <a:buNone/>
            </a:pPr>
            <a:endParaRPr lang="en-US" sz="2400" dirty="0"/>
          </a:p>
          <a:p>
            <a:pPr>
              <a:lnSpc>
                <a:spcPct val="90000"/>
              </a:lnSpc>
              <a:buFont typeface="Monotype Sorts" pitchFamily="2" charset="2"/>
              <a:buNone/>
            </a:pPr>
            <a:r>
              <a:rPr lang="en-US" sz="2400" dirty="0"/>
              <a:t>	</a:t>
            </a:r>
          </a:p>
          <a:p>
            <a:pPr lvl="4">
              <a:lnSpc>
                <a:spcPct val="90000"/>
              </a:lnSpc>
              <a:buFontTx/>
              <a:buNone/>
            </a:pPr>
            <a:endParaRPr lang="en-US" sz="2000" dirty="0"/>
          </a:p>
        </p:txBody>
      </p:sp>
    </p:spTree>
    <p:extLst>
      <p:ext uri="{BB962C8B-B14F-4D97-AF65-F5344CB8AC3E}">
        <p14:creationId xmlns:p14="http://schemas.microsoft.com/office/powerpoint/2010/main" val="22933201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Problems &amp; Solutions</a:t>
            </a:r>
            <a:endParaRPr lang="en-IN" dirty="0"/>
          </a:p>
        </p:txBody>
      </p:sp>
      <p:pic>
        <p:nvPicPr>
          <p:cNvPr id="3074" name="Picture 2"/>
          <p:cNvPicPr>
            <a:picLocks noChangeAspect="1" noChangeArrowheads="1"/>
          </p:cNvPicPr>
          <p:nvPr/>
        </p:nvPicPr>
        <p:blipFill>
          <a:blip r:embed="rId2"/>
          <a:srcRect/>
          <a:stretch>
            <a:fillRect/>
          </a:stretch>
        </p:blipFill>
        <p:spPr bwMode="auto">
          <a:xfrm>
            <a:off x="660399" y="1422401"/>
            <a:ext cx="3737430" cy="1414513"/>
          </a:xfrm>
          <a:prstGeom prst="rect">
            <a:avLst/>
          </a:prstGeom>
          <a:noFill/>
          <a:ln w="9525">
            <a:noFill/>
            <a:miter lim="800000"/>
            <a:headEnd/>
            <a:tailEnd/>
          </a:ln>
          <a:effectLst/>
        </p:spPr>
      </p:pic>
      <p:pic>
        <p:nvPicPr>
          <p:cNvPr id="3075" name="Picture 3"/>
          <p:cNvPicPr>
            <a:picLocks noGrp="1" noChangeAspect="1" noChangeArrowheads="1"/>
          </p:cNvPicPr>
          <p:nvPr>
            <p:ph sz="quarter" idx="1"/>
          </p:nvPr>
        </p:nvPicPr>
        <p:blipFill>
          <a:blip r:embed="rId3"/>
          <a:srcRect/>
          <a:stretch>
            <a:fillRect/>
          </a:stretch>
        </p:blipFill>
        <p:spPr bwMode="auto">
          <a:xfrm>
            <a:off x="628877" y="2908980"/>
            <a:ext cx="5626780" cy="3421928"/>
          </a:xfrm>
          <a:prstGeom prst="rect">
            <a:avLst/>
          </a:prstGeom>
          <a:noFill/>
          <a:ln w="9525">
            <a:noFill/>
            <a:miter lim="800000"/>
            <a:headEnd/>
            <a:tailEnd/>
          </a:ln>
          <a:effec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098" name="Picture 2"/>
          <p:cNvPicPr>
            <a:picLocks noChangeAspect="1" noChangeArrowheads="1"/>
          </p:cNvPicPr>
          <p:nvPr/>
        </p:nvPicPr>
        <p:blipFill>
          <a:blip r:embed="rId2"/>
          <a:srcRect/>
          <a:stretch>
            <a:fillRect/>
          </a:stretch>
        </p:blipFill>
        <p:spPr bwMode="auto">
          <a:xfrm>
            <a:off x="957716" y="1441917"/>
            <a:ext cx="7387998" cy="4378312"/>
          </a:xfrm>
          <a:prstGeom prst="rect">
            <a:avLst/>
          </a:prstGeom>
          <a:noFill/>
          <a:ln w="9525">
            <a:noFill/>
            <a:miter lim="800000"/>
            <a:headEnd/>
            <a:tailEnd/>
          </a:ln>
          <a:effec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mtClean="0"/>
              <a:t>Problems with Semaphores</a:t>
            </a:r>
          </a:p>
        </p:txBody>
      </p:sp>
      <p:sp>
        <p:nvSpPr>
          <p:cNvPr id="51203" name="Rectangle 3"/>
          <p:cNvSpPr>
            <a:spLocks noGrp="1" noChangeArrowheads="1"/>
          </p:cNvSpPr>
          <p:nvPr>
            <p:ph sz="quarter" idx="1"/>
          </p:nvPr>
        </p:nvSpPr>
        <p:spPr>
          <a:xfrm>
            <a:off x="827088" y="1282700"/>
            <a:ext cx="6959600" cy="4860925"/>
          </a:xfrm>
        </p:spPr>
        <p:txBody>
          <a:bodyPr/>
          <a:lstStyle/>
          <a:p>
            <a:pPr eaLnBrk="1" hangingPunct="1"/>
            <a:r>
              <a:rPr lang="en-US" dirty="0" smtClean="0"/>
              <a:t> Incorrect use of semaphore operations:</a:t>
            </a:r>
            <a:br>
              <a:rPr lang="en-US" dirty="0" smtClean="0"/>
            </a:br>
            <a:endParaRPr lang="en-US" dirty="0" smtClean="0"/>
          </a:p>
          <a:p>
            <a:pPr lvl="1" eaLnBrk="1" hangingPunct="1"/>
            <a:r>
              <a:rPr lang="en-US" dirty="0" smtClean="0"/>
              <a:t> signal (</a:t>
            </a:r>
            <a:r>
              <a:rPr lang="en-US" dirty="0" err="1" smtClean="0"/>
              <a:t>mutex</a:t>
            </a:r>
            <a:r>
              <a:rPr lang="en-US" dirty="0" smtClean="0"/>
              <a:t>)  ….  wait (</a:t>
            </a:r>
            <a:r>
              <a:rPr lang="en-US" dirty="0" err="1" smtClean="0"/>
              <a:t>mutex</a:t>
            </a:r>
            <a:r>
              <a:rPr lang="en-US" dirty="0" smtClean="0"/>
              <a:t>)</a:t>
            </a:r>
            <a:br>
              <a:rPr lang="en-US" dirty="0" smtClean="0"/>
            </a:br>
            <a:endParaRPr lang="en-US" dirty="0" smtClean="0"/>
          </a:p>
          <a:p>
            <a:pPr lvl="1" eaLnBrk="1" hangingPunct="1"/>
            <a:r>
              <a:rPr lang="en-US" dirty="0" smtClean="0"/>
              <a:t> wait (</a:t>
            </a:r>
            <a:r>
              <a:rPr lang="en-US" dirty="0" err="1" smtClean="0"/>
              <a:t>mutex</a:t>
            </a:r>
            <a:r>
              <a:rPr lang="en-US" dirty="0" smtClean="0"/>
              <a:t>)  …  wait (</a:t>
            </a:r>
            <a:r>
              <a:rPr lang="en-US" dirty="0" err="1" smtClean="0"/>
              <a:t>mutex</a:t>
            </a:r>
            <a:r>
              <a:rPr lang="en-US" dirty="0" smtClean="0"/>
              <a:t>)</a:t>
            </a:r>
          </a:p>
          <a:p>
            <a:pPr lvl="1" eaLnBrk="1" hangingPunct="1"/>
            <a:endParaRPr lang="en-US" dirty="0" smtClean="0"/>
          </a:p>
          <a:p>
            <a:pPr lvl="1" eaLnBrk="1" hangingPunct="1"/>
            <a:r>
              <a:rPr lang="en-US" dirty="0" smtClean="0"/>
              <a:t> Omitting  of wait (</a:t>
            </a:r>
            <a:r>
              <a:rPr lang="en-US" dirty="0" err="1" smtClean="0"/>
              <a:t>mutex</a:t>
            </a:r>
            <a:r>
              <a:rPr lang="en-US" dirty="0" smtClean="0"/>
              <a:t>) or signal (</a:t>
            </a:r>
            <a:r>
              <a:rPr lang="en-US" dirty="0" err="1" smtClean="0"/>
              <a:t>mutex</a:t>
            </a:r>
            <a:r>
              <a:rPr lang="en-US" dirty="0" smtClean="0"/>
              <a:t>) (or both)</a:t>
            </a:r>
          </a:p>
          <a:p>
            <a:pPr lvl="1" eaLnBrk="1" hangingPunct="1"/>
            <a:r>
              <a:rPr lang="en-US" dirty="0" smtClean="0"/>
              <a:t>Deadlocks / Starvation</a:t>
            </a:r>
          </a:p>
          <a:p>
            <a:pPr eaLnBrk="1" hangingPunct="1"/>
            <a:endParaRPr lang="en-US" dirty="0"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smtClean="0"/>
              <a:t>Monitors</a:t>
            </a:r>
          </a:p>
        </p:txBody>
      </p:sp>
      <p:sp>
        <p:nvSpPr>
          <p:cNvPr id="52227" name="Rectangle 3"/>
          <p:cNvSpPr>
            <a:spLocks noGrp="1" noChangeArrowheads="1"/>
          </p:cNvSpPr>
          <p:nvPr>
            <p:ph sz="quarter" idx="1"/>
          </p:nvPr>
        </p:nvSpPr>
        <p:spPr>
          <a:xfrm>
            <a:off x="827088" y="1282700"/>
            <a:ext cx="6959600" cy="4860925"/>
          </a:xfrm>
        </p:spPr>
        <p:txBody>
          <a:bodyPr>
            <a:noAutofit/>
          </a:bodyPr>
          <a:lstStyle/>
          <a:p>
            <a:pPr eaLnBrk="1" hangingPunct="1">
              <a:lnSpc>
                <a:spcPct val="90000"/>
              </a:lnSpc>
            </a:pPr>
            <a:r>
              <a:rPr lang="en-US" sz="1800" dirty="0" smtClean="0"/>
              <a:t>A high-level abstraction that provides a convenient and effective mechanism for process synchronization</a:t>
            </a:r>
          </a:p>
          <a:p>
            <a:pPr eaLnBrk="1" hangingPunct="1">
              <a:lnSpc>
                <a:spcPct val="90000"/>
              </a:lnSpc>
            </a:pPr>
            <a:r>
              <a:rPr lang="en-US" sz="1800" dirty="0" smtClean="0"/>
              <a:t>Only one process may be active within the monitor at a time</a:t>
            </a:r>
          </a:p>
          <a:p>
            <a:pPr lvl="2" eaLnBrk="1" hangingPunct="1">
              <a:lnSpc>
                <a:spcPct val="90000"/>
              </a:lnSpc>
              <a:buFont typeface="Webdings" pitchFamily="18" charset="2"/>
              <a:buNone/>
            </a:pPr>
            <a:endParaRPr lang="en-US" sz="1800" dirty="0" smtClean="0">
              <a:solidFill>
                <a:srgbClr val="0000FF"/>
              </a:solidFill>
            </a:endParaRPr>
          </a:p>
          <a:p>
            <a:pPr lvl="2" eaLnBrk="1" hangingPunct="1">
              <a:lnSpc>
                <a:spcPct val="90000"/>
              </a:lnSpc>
              <a:buFont typeface="Webdings" pitchFamily="18" charset="2"/>
              <a:buNone/>
            </a:pPr>
            <a:r>
              <a:rPr lang="en-US" sz="1800" dirty="0" smtClean="0">
                <a:solidFill>
                  <a:srgbClr val="0000FF"/>
                </a:solidFill>
              </a:rPr>
              <a:t>monitor </a:t>
            </a:r>
            <a:r>
              <a:rPr lang="en-US" sz="1800" dirty="0" err="1" smtClean="0">
                <a:solidFill>
                  <a:srgbClr val="0000FF"/>
                </a:solidFill>
              </a:rPr>
              <a:t>monitor</a:t>
            </a:r>
            <a:r>
              <a:rPr lang="en-US" sz="1800" dirty="0" smtClean="0">
                <a:solidFill>
                  <a:srgbClr val="0000FF"/>
                </a:solidFill>
              </a:rPr>
              <a:t>-name</a:t>
            </a:r>
          </a:p>
          <a:p>
            <a:pPr lvl="2" eaLnBrk="1" hangingPunct="1">
              <a:lnSpc>
                <a:spcPct val="90000"/>
              </a:lnSpc>
              <a:buFont typeface="Webdings" pitchFamily="18" charset="2"/>
              <a:buNone/>
            </a:pPr>
            <a:r>
              <a:rPr lang="en-US" sz="1800" dirty="0" smtClean="0">
                <a:solidFill>
                  <a:srgbClr val="0000FF"/>
                </a:solidFill>
              </a:rPr>
              <a:t>{</a:t>
            </a:r>
          </a:p>
          <a:p>
            <a:pPr lvl="2" eaLnBrk="1" hangingPunct="1">
              <a:lnSpc>
                <a:spcPct val="90000"/>
              </a:lnSpc>
              <a:buFont typeface="Webdings" pitchFamily="18" charset="2"/>
              <a:buNone/>
            </a:pPr>
            <a:r>
              <a:rPr lang="en-US" sz="1800" dirty="0" smtClean="0">
                <a:solidFill>
                  <a:srgbClr val="0000FF"/>
                </a:solidFill>
              </a:rPr>
              <a:t>	// shared variable declarations</a:t>
            </a:r>
          </a:p>
          <a:p>
            <a:pPr lvl="2" eaLnBrk="1" hangingPunct="1">
              <a:lnSpc>
                <a:spcPct val="90000"/>
              </a:lnSpc>
              <a:buFont typeface="Webdings" pitchFamily="18" charset="2"/>
              <a:buNone/>
            </a:pPr>
            <a:r>
              <a:rPr lang="en-US" sz="1800" dirty="0" smtClean="0">
                <a:solidFill>
                  <a:srgbClr val="0000FF"/>
                </a:solidFill>
              </a:rPr>
              <a:t>	procedure P1 (…) { …. }</a:t>
            </a:r>
          </a:p>
          <a:p>
            <a:pPr lvl="2" eaLnBrk="1" hangingPunct="1">
              <a:lnSpc>
                <a:spcPct val="90000"/>
              </a:lnSpc>
              <a:buFont typeface="Webdings" pitchFamily="18" charset="2"/>
              <a:buNone/>
            </a:pPr>
            <a:r>
              <a:rPr lang="en-US" sz="1800" dirty="0" smtClean="0">
                <a:solidFill>
                  <a:srgbClr val="0000FF"/>
                </a:solidFill>
              </a:rPr>
              <a:t>		…</a:t>
            </a:r>
          </a:p>
          <a:p>
            <a:pPr lvl="2" eaLnBrk="1" hangingPunct="1">
              <a:lnSpc>
                <a:spcPct val="90000"/>
              </a:lnSpc>
              <a:buFont typeface="Webdings" pitchFamily="18" charset="2"/>
              <a:buNone/>
            </a:pPr>
            <a:endParaRPr lang="en-US" sz="1800" dirty="0" smtClean="0">
              <a:solidFill>
                <a:srgbClr val="0000FF"/>
              </a:solidFill>
            </a:endParaRPr>
          </a:p>
          <a:p>
            <a:pPr lvl="2" eaLnBrk="1" hangingPunct="1">
              <a:lnSpc>
                <a:spcPct val="90000"/>
              </a:lnSpc>
              <a:buFont typeface="Webdings" pitchFamily="18" charset="2"/>
              <a:buNone/>
            </a:pPr>
            <a:r>
              <a:rPr lang="en-US" sz="1800" dirty="0" smtClean="0">
                <a:solidFill>
                  <a:srgbClr val="0000FF"/>
                </a:solidFill>
              </a:rPr>
              <a:t>	procedure </a:t>
            </a:r>
            <a:r>
              <a:rPr lang="en-US" sz="1800" dirty="0" err="1" smtClean="0">
                <a:solidFill>
                  <a:srgbClr val="0000FF"/>
                </a:solidFill>
              </a:rPr>
              <a:t>Pn</a:t>
            </a:r>
            <a:r>
              <a:rPr lang="en-US" sz="1800" dirty="0" smtClean="0">
                <a:solidFill>
                  <a:srgbClr val="0000FF"/>
                </a:solidFill>
              </a:rPr>
              <a:t> (…) {……}</a:t>
            </a:r>
          </a:p>
          <a:p>
            <a:pPr lvl="2" eaLnBrk="1" hangingPunct="1">
              <a:lnSpc>
                <a:spcPct val="90000"/>
              </a:lnSpc>
              <a:buFont typeface="Webdings" pitchFamily="18" charset="2"/>
              <a:buNone/>
            </a:pPr>
            <a:endParaRPr lang="en-US" sz="1800" dirty="0" smtClean="0">
              <a:solidFill>
                <a:srgbClr val="0000FF"/>
              </a:solidFill>
            </a:endParaRPr>
          </a:p>
          <a:p>
            <a:pPr lvl="2" eaLnBrk="1" hangingPunct="1">
              <a:lnSpc>
                <a:spcPct val="90000"/>
              </a:lnSpc>
              <a:buFont typeface="Webdings" pitchFamily="18" charset="2"/>
              <a:buNone/>
            </a:pPr>
            <a:r>
              <a:rPr lang="en-US" sz="1800" dirty="0" smtClean="0">
                <a:solidFill>
                  <a:srgbClr val="0000FF"/>
                </a:solidFill>
              </a:rPr>
              <a:t>     Initialization code ( ….) { … }</a:t>
            </a:r>
          </a:p>
          <a:p>
            <a:pPr lvl="2" eaLnBrk="1" hangingPunct="1">
              <a:lnSpc>
                <a:spcPct val="90000"/>
              </a:lnSpc>
              <a:buFont typeface="Webdings" pitchFamily="18" charset="2"/>
              <a:buNone/>
            </a:pPr>
            <a:r>
              <a:rPr lang="en-US" sz="1800" dirty="0" smtClean="0">
                <a:solidFill>
                  <a:srgbClr val="0000FF"/>
                </a:solidFill>
              </a:rPr>
              <a:t>		…</a:t>
            </a:r>
          </a:p>
          <a:p>
            <a:pPr lvl="2" eaLnBrk="1" hangingPunct="1">
              <a:lnSpc>
                <a:spcPct val="90000"/>
              </a:lnSpc>
              <a:buFont typeface="Webdings" pitchFamily="18" charset="2"/>
              <a:buNone/>
            </a:pPr>
            <a:r>
              <a:rPr lang="en-US" sz="1800" dirty="0" smtClean="0">
                <a:solidFill>
                  <a:srgbClr val="0000FF"/>
                </a:solidFill>
              </a:rPr>
              <a:t>	}</a:t>
            </a:r>
          </a:p>
          <a:p>
            <a:pPr lvl="2" eaLnBrk="1" hangingPunct="1">
              <a:lnSpc>
                <a:spcPct val="90000"/>
              </a:lnSpc>
              <a:buFont typeface="Webdings" pitchFamily="18" charset="2"/>
              <a:buNone/>
            </a:pPr>
            <a:r>
              <a:rPr lang="en-US" sz="1800" dirty="0" smtClean="0">
                <a:solidFill>
                  <a:srgbClr val="0000FF"/>
                </a:solidFill>
              </a:rPr>
              <a:t>}</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smtClean="0"/>
              <a:t>Schematic view of a Monitor</a:t>
            </a:r>
          </a:p>
        </p:txBody>
      </p:sp>
      <p:pic>
        <p:nvPicPr>
          <p:cNvPr id="53251" name="Picture 3"/>
          <p:cNvPicPr>
            <a:picLocks noChangeAspect="1" noChangeArrowheads="1"/>
          </p:cNvPicPr>
          <p:nvPr/>
        </p:nvPicPr>
        <p:blipFill>
          <a:blip r:embed="rId2"/>
          <a:srcRect l="10979" t="533" r="11377" b="533"/>
          <a:stretch>
            <a:fillRect/>
          </a:stretch>
        </p:blipFill>
        <p:spPr bwMode="auto">
          <a:xfrm>
            <a:off x="2239963" y="1706563"/>
            <a:ext cx="4373562" cy="4179887"/>
          </a:xfrm>
          <a:prstGeom prst="rect">
            <a:avLst/>
          </a:prstGeom>
          <a:noFill/>
          <a:ln w="38100" cmpd="dbl">
            <a:solidFill>
              <a:srgbClr val="CC6600"/>
            </a:solidFill>
            <a:miter lim="800000"/>
            <a:headEnd/>
            <a:tailEnd/>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4"/>
          <p:cNvSpPr>
            <a:spLocks noGrp="1" noChangeArrowheads="1"/>
          </p:cNvSpPr>
          <p:nvPr>
            <p:ph type="title"/>
          </p:nvPr>
        </p:nvSpPr>
        <p:spPr/>
        <p:txBody>
          <a:bodyPr/>
          <a:lstStyle/>
          <a:p>
            <a:pPr eaLnBrk="1" hangingPunct="1"/>
            <a:r>
              <a:rPr lang="en-US" smtClean="0"/>
              <a:t>Condition Variables</a:t>
            </a:r>
          </a:p>
        </p:txBody>
      </p:sp>
      <p:sp>
        <p:nvSpPr>
          <p:cNvPr id="54275" name="Rectangle 5"/>
          <p:cNvSpPr>
            <a:spLocks noGrp="1" noChangeArrowheads="1"/>
          </p:cNvSpPr>
          <p:nvPr>
            <p:ph sz="quarter" idx="1"/>
          </p:nvPr>
        </p:nvSpPr>
        <p:spPr>
          <a:xfrm>
            <a:off x="827088" y="1382713"/>
            <a:ext cx="6975475" cy="4394200"/>
          </a:xfrm>
        </p:spPr>
        <p:txBody>
          <a:bodyPr/>
          <a:lstStyle/>
          <a:p>
            <a:pPr eaLnBrk="1" hangingPunct="1"/>
            <a:r>
              <a:rPr lang="en-US" smtClean="0">
                <a:solidFill>
                  <a:srgbClr val="0000FF"/>
                </a:solidFill>
              </a:rPr>
              <a:t>condition x, y;</a:t>
            </a:r>
          </a:p>
          <a:p>
            <a:pPr eaLnBrk="1" hangingPunct="1"/>
            <a:endParaRPr lang="en-US" smtClean="0">
              <a:solidFill>
                <a:srgbClr val="0000FF"/>
              </a:solidFill>
            </a:endParaRPr>
          </a:p>
          <a:p>
            <a:pPr eaLnBrk="1" hangingPunct="1"/>
            <a:r>
              <a:rPr lang="en-US" smtClean="0"/>
              <a:t>Two operations on a condition variable:</a:t>
            </a:r>
          </a:p>
          <a:p>
            <a:pPr lvl="1" eaLnBrk="1" hangingPunct="1"/>
            <a:r>
              <a:rPr lang="en-US" smtClean="0">
                <a:solidFill>
                  <a:srgbClr val="0000FF"/>
                </a:solidFill>
              </a:rPr>
              <a:t>x.wait () </a:t>
            </a:r>
            <a:r>
              <a:rPr lang="en-US" smtClean="0"/>
              <a:t> – a process that invokes the operation is </a:t>
            </a:r>
          </a:p>
          <a:p>
            <a:pPr lvl="1" eaLnBrk="1" hangingPunct="1">
              <a:buFont typeface="Monotype Sorts" pitchFamily="2" charset="2"/>
              <a:buNone/>
            </a:pPr>
            <a:r>
              <a:rPr lang="en-US" smtClean="0"/>
              <a:t>                      suspended.</a:t>
            </a:r>
          </a:p>
          <a:p>
            <a:pPr lvl="1" eaLnBrk="1" hangingPunct="1"/>
            <a:r>
              <a:rPr lang="en-US" smtClean="0">
                <a:solidFill>
                  <a:srgbClr val="0000FF"/>
                </a:solidFill>
              </a:rPr>
              <a:t>x.signal () </a:t>
            </a:r>
            <a:r>
              <a:rPr lang="en-US" smtClean="0"/>
              <a:t>–</a:t>
            </a:r>
            <a:r>
              <a:rPr lang="en-US" smtClean="0">
                <a:solidFill>
                  <a:srgbClr val="0000FF"/>
                </a:solidFill>
              </a:rPr>
              <a:t> </a:t>
            </a:r>
            <a:r>
              <a:rPr lang="en-US" smtClean="0"/>
              <a:t>resumes one of processes</a:t>
            </a:r>
            <a:r>
              <a:rPr lang="en-US" smtClean="0">
                <a:solidFill>
                  <a:srgbClr val="0000FF"/>
                </a:solidFill>
              </a:rPr>
              <a:t> </a:t>
            </a:r>
            <a:r>
              <a:rPr lang="en-US" smtClean="0"/>
              <a:t>(if any)</a:t>
            </a:r>
            <a:r>
              <a:rPr lang="en-US" smtClean="0">
                <a:solidFill>
                  <a:srgbClr val="0000FF"/>
                </a:solidFill>
              </a:rPr>
              <a:t> </a:t>
            </a:r>
            <a:r>
              <a:rPr lang="en-US" smtClean="0"/>
              <a:t>tha</a:t>
            </a:r>
          </a:p>
          <a:p>
            <a:pPr lvl="1" eaLnBrk="1" hangingPunct="1">
              <a:buFont typeface="Monotype Sorts" pitchFamily="2" charset="2"/>
              <a:buNone/>
            </a:pPr>
            <a:r>
              <a:rPr lang="en-US" smtClean="0">
                <a:solidFill>
                  <a:srgbClr val="0000FF"/>
                </a:solidFill>
              </a:rPr>
              <a:t>                        </a:t>
            </a:r>
            <a:r>
              <a:rPr lang="en-US" smtClean="0"/>
              <a:t> invoked</a:t>
            </a:r>
            <a:r>
              <a:rPr lang="en-US" smtClean="0">
                <a:solidFill>
                  <a:srgbClr val="0000FF"/>
                </a:solidFill>
              </a:rPr>
              <a:t> x.wait ()</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smtClean="0"/>
              <a:t> Monitor with Condition Variables</a:t>
            </a:r>
          </a:p>
        </p:txBody>
      </p:sp>
      <p:pic>
        <p:nvPicPr>
          <p:cNvPr id="55299" name="Picture 3"/>
          <p:cNvPicPr>
            <a:picLocks noChangeAspect="1" noChangeArrowheads="1"/>
          </p:cNvPicPr>
          <p:nvPr/>
        </p:nvPicPr>
        <p:blipFill>
          <a:blip r:embed="rId2"/>
          <a:srcRect l="424" t="4802" r="1059" b="4802"/>
          <a:stretch>
            <a:fillRect/>
          </a:stretch>
        </p:blipFill>
        <p:spPr bwMode="auto">
          <a:xfrm>
            <a:off x="1830388" y="1776413"/>
            <a:ext cx="5397500" cy="3714750"/>
          </a:xfrm>
          <a:prstGeom prst="rect">
            <a:avLst/>
          </a:prstGeom>
          <a:noFill/>
          <a:ln w="38100" cmpd="dbl">
            <a:solidFill>
              <a:srgbClr val="CC6600"/>
            </a:solidFill>
            <a:miter lim="800000"/>
            <a:headEnd/>
            <a:tailEnd/>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857250" y="158750"/>
            <a:ext cx="8077200" cy="609600"/>
          </a:xfrm>
        </p:spPr>
        <p:txBody>
          <a:bodyPr/>
          <a:lstStyle/>
          <a:p>
            <a:pPr eaLnBrk="1" hangingPunct="1"/>
            <a:r>
              <a:rPr lang="en-US" sz="2800" smtClean="0"/>
              <a:t>Solution to Dining Philosophers</a:t>
            </a:r>
          </a:p>
        </p:txBody>
      </p:sp>
      <p:sp>
        <p:nvSpPr>
          <p:cNvPr id="56323" name="Rectangle 3"/>
          <p:cNvSpPr>
            <a:spLocks noGrp="1" noChangeArrowheads="1"/>
          </p:cNvSpPr>
          <p:nvPr>
            <p:ph sz="quarter" idx="1"/>
          </p:nvPr>
        </p:nvSpPr>
        <p:spPr>
          <a:xfrm>
            <a:off x="827088" y="1279525"/>
            <a:ext cx="7123112" cy="5384800"/>
          </a:xfrm>
        </p:spPr>
        <p:txBody>
          <a:bodyPr/>
          <a:lstStyle/>
          <a:p>
            <a:pPr eaLnBrk="1" hangingPunct="1">
              <a:lnSpc>
                <a:spcPct val="80000"/>
              </a:lnSpc>
              <a:buFont typeface="Monotype Sorts" pitchFamily="2" charset="2"/>
              <a:buNone/>
            </a:pPr>
            <a:r>
              <a:rPr lang="en-US" sz="1600" smtClean="0">
                <a:solidFill>
                  <a:srgbClr val="0000FF"/>
                </a:solidFill>
              </a:rPr>
              <a:t>monitor DP</a:t>
            </a:r>
          </a:p>
          <a:p>
            <a:pPr eaLnBrk="1" hangingPunct="1">
              <a:lnSpc>
                <a:spcPct val="80000"/>
              </a:lnSpc>
              <a:buFont typeface="Monotype Sorts" pitchFamily="2" charset="2"/>
              <a:buNone/>
            </a:pPr>
            <a:r>
              <a:rPr lang="en-US" sz="1600" smtClean="0">
                <a:solidFill>
                  <a:srgbClr val="0000FF"/>
                </a:solidFill>
              </a:rPr>
              <a:t>   { </a:t>
            </a:r>
          </a:p>
          <a:p>
            <a:pPr eaLnBrk="1" hangingPunct="1">
              <a:lnSpc>
                <a:spcPct val="80000"/>
              </a:lnSpc>
              <a:buFont typeface="Monotype Sorts" pitchFamily="2" charset="2"/>
              <a:buNone/>
            </a:pPr>
            <a:r>
              <a:rPr lang="en-US" sz="1600" smtClean="0">
                <a:solidFill>
                  <a:srgbClr val="0000FF"/>
                </a:solidFill>
              </a:rPr>
              <a:t>	enum { THINKING; HUNGRY, EATING) state [5] ;</a:t>
            </a:r>
          </a:p>
          <a:p>
            <a:pPr eaLnBrk="1" hangingPunct="1">
              <a:lnSpc>
                <a:spcPct val="80000"/>
              </a:lnSpc>
              <a:buFont typeface="Monotype Sorts" pitchFamily="2" charset="2"/>
              <a:buNone/>
            </a:pPr>
            <a:r>
              <a:rPr lang="en-US" sz="1600" smtClean="0">
                <a:solidFill>
                  <a:srgbClr val="0000FF"/>
                </a:solidFill>
              </a:rPr>
              <a:t>	condition self [5];</a:t>
            </a:r>
          </a:p>
          <a:p>
            <a:pPr eaLnBrk="1" hangingPunct="1">
              <a:lnSpc>
                <a:spcPct val="80000"/>
              </a:lnSpc>
              <a:buFont typeface="Monotype Sorts" pitchFamily="2" charset="2"/>
              <a:buNone/>
            </a:pPr>
            <a:endParaRPr lang="en-US" sz="1600" smtClean="0">
              <a:solidFill>
                <a:srgbClr val="0000FF"/>
              </a:solidFill>
            </a:endParaRPr>
          </a:p>
          <a:p>
            <a:pPr eaLnBrk="1" hangingPunct="1">
              <a:lnSpc>
                <a:spcPct val="80000"/>
              </a:lnSpc>
              <a:buFont typeface="Monotype Sorts" pitchFamily="2" charset="2"/>
              <a:buNone/>
            </a:pPr>
            <a:r>
              <a:rPr lang="en-US" sz="1600" smtClean="0">
                <a:solidFill>
                  <a:srgbClr val="0000FF"/>
                </a:solidFill>
              </a:rPr>
              <a:t>	void pickup (int i) { </a:t>
            </a:r>
          </a:p>
          <a:p>
            <a:pPr eaLnBrk="1" hangingPunct="1">
              <a:lnSpc>
                <a:spcPct val="80000"/>
              </a:lnSpc>
              <a:buFont typeface="Monotype Sorts" pitchFamily="2" charset="2"/>
              <a:buNone/>
            </a:pPr>
            <a:r>
              <a:rPr lang="en-US" sz="1600" smtClean="0">
                <a:solidFill>
                  <a:srgbClr val="0000FF"/>
                </a:solidFill>
              </a:rPr>
              <a:t>	       state[i] = HUNGRY;</a:t>
            </a:r>
          </a:p>
          <a:p>
            <a:pPr eaLnBrk="1" hangingPunct="1">
              <a:lnSpc>
                <a:spcPct val="80000"/>
              </a:lnSpc>
              <a:buFont typeface="Monotype Sorts" pitchFamily="2" charset="2"/>
              <a:buNone/>
            </a:pPr>
            <a:r>
              <a:rPr lang="en-US" sz="1600" smtClean="0">
                <a:solidFill>
                  <a:srgbClr val="0000FF"/>
                </a:solidFill>
              </a:rPr>
              <a:t>	       test(i);</a:t>
            </a:r>
          </a:p>
          <a:p>
            <a:pPr eaLnBrk="1" hangingPunct="1">
              <a:lnSpc>
                <a:spcPct val="80000"/>
              </a:lnSpc>
              <a:buFont typeface="Monotype Sorts" pitchFamily="2" charset="2"/>
              <a:buNone/>
            </a:pPr>
            <a:r>
              <a:rPr lang="en-US" sz="1600" smtClean="0">
                <a:solidFill>
                  <a:srgbClr val="0000FF"/>
                </a:solidFill>
              </a:rPr>
              <a:t>	       if (state[i] != EATING) self [i].wait;</a:t>
            </a:r>
          </a:p>
          <a:p>
            <a:pPr eaLnBrk="1" hangingPunct="1">
              <a:lnSpc>
                <a:spcPct val="80000"/>
              </a:lnSpc>
              <a:buFont typeface="Monotype Sorts" pitchFamily="2" charset="2"/>
              <a:buNone/>
            </a:pPr>
            <a:r>
              <a:rPr lang="en-US" sz="1600" smtClean="0">
                <a:solidFill>
                  <a:srgbClr val="0000FF"/>
                </a:solidFill>
              </a:rPr>
              <a:t>	}</a:t>
            </a:r>
          </a:p>
          <a:p>
            <a:pPr eaLnBrk="1" hangingPunct="1">
              <a:lnSpc>
                <a:spcPct val="80000"/>
              </a:lnSpc>
              <a:buFont typeface="Monotype Sorts" pitchFamily="2" charset="2"/>
              <a:buNone/>
            </a:pPr>
            <a:r>
              <a:rPr lang="en-US" sz="1600" smtClean="0">
                <a:solidFill>
                  <a:srgbClr val="0000FF"/>
                </a:solidFill>
              </a:rPr>
              <a:t>	</a:t>
            </a:r>
          </a:p>
          <a:p>
            <a:pPr eaLnBrk="1" hangingPunct="1">
              <a:lnSpc>
                <a:spcPct val="80000"/>
              </a:lnSpc>
              <a:buFont typeface="Monotype Sorts" pitchFamily="2" charset="2"/>
              <a:buNone/>
            </a:pPr>
            <a:r>
              <a:rPr lang="en-US" sz="1600" smtClean="0">
                <a:solidFill>
                  <a:srgbClr val="0000FF"/>
                </a:solidFill>
              </a:rPr>
              <a:t>       void putdown (int i) { </a:t>
            </a:r>
          </a:p>
          <a:p>
            <a:pPr eaLnBrk="1" hangingPunct="1">
              <a:lnSpc>
                <a:spcPct val="80000"/>
              </a:lnSpc>
              <a:buFont typeface="Monotype Sorts" pitchFamily="2" charset="2"/>
              <a:buNone/>
            </a:pPr>
            <a:r>
              <a:rPr lang="en-US" sz="1600" smtClean="0">
                <a:solidFill>
                  <a:srgbClr val="0000FF"/>
                </a:solidFill>
              </a:rPr>
              <a:t>	       state[i] = THINKING;</a:t>
            </a:r>
          </a:p>
          <a:p>
            <a:pPr eaLnBrk="1" hangingPunct="1">
              <a:lnSpc>
                <a:spcPct val="80000"/>
              </a:lnSpc>
              <a:buFont typeface="Monotype Sorts" pitchFamily="2" charset="2"/>
              <a:buNone/>
            </a:pPr>
            <a:r>
              <a:rPr lang="en-US" sz="1600" smtClean="0">
                <a:solidFill>
                  <a:srgbClr val="0000FF"/>
                </a:solidFill>
              </a:rPr>
              <a:t>                   // test left and right neighbors</a:t>
            </a:r>
          </a:p>
          <a:p>
            <a:pPr eaLnBrk="1" hangingPunct="1">
              <a:lnSpc>
                <a:spcPct val="80000"/>
              </a:lnSpc>
              <a:buFont typeface="Monotype Sorts" pitchFamily="2" charset="2"/>
              <a:buNone/>
            </a:pPr>
            <a:r>
              <a:rPr lang="en-US" sz="1600" smtClean="0">
                <a:solidFill>
                  <a:srgbClr val="0000FF"/>
                </a:solidFill>
              </a:rPr>
              <a:t>	        test((i + 4) % 5);</a:t>
            </a:r>
          </a:p>
          <a:p>
            <a:pPr eaLnBrk="1" hangingPunct="1">
              <a:lnSpc>
                <a:spcPct val="80000"/>
              </a:lnSpc>
              <a:buFont typeface="Monotype Sorts" pitchFamily="2" charset="2"/>
              <a:buNone/>
            </a:pPr>
            <a:r>
              <a:rPr lang="en-US" sz="1600" smtClean="0">
                <a:solidFill>
                  <a:srgbClr val="0000FF"/>
                </a:solidFill>
              </a:rPr>
              <a:t>	        test((i + 1) % 5);</a:t>
            </a:r>
          </a:p>
          <a:p>
            <a:pPr eaLnBrk="1" hangingPunct="1">
              <a:lnSpc>
                <a:spcPct val="80000"/>
              </a:lnSpc>
              <a:buFont typeface="Monotype Sorts" pitchFamily="2" charset="2"/>
              <a:buNone/>
            </a:pPr>
            <a:r>
              <a:rPr lang="en-US" sz="1600" smtClean="0">
                <a:solidFill>
                  <a:srgbClr val="0000FF"/>
                </a:solidFill>
              </a:rPr>
              <a:t>        }</a:t>
            </a:r>
          </a:p>
          <a:p>
            <a:pPr eaLnBrk="1" hangingPunct="1">
              <a:lnSpc>
                <a:spcPct val="80000"/>
              </a:lnSpc>
              <a:buFont typeface="Monotype Sorts" pitchFamily="2" charset="2"/>
              <a:buNone/>
            </a:pPr>
            <a:r>
              <a:rPr lang="en-US" sz="1600" smtClean="0">
                <a:solidFill>
                  <a:srgbClr val="0000FF"/>
                </a:solidFill>
              </a:rPr>
              <a:t>	</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522288" y="144463"/>
            <a:ext cx="8429625" cy="638175"/>
          </a:xfrm>
        </p:spPr>
        <p:txBody>
          <a:bodyPr/>
          <a:lstStyle/>
          <a:p>
            <a:pPr eaLnBrk="1" hangingPunct="1"/>
            <a:r>
              <a:rPr lang="en-US" sz="2800" smtClean="0"/>
              <a:t>Solution to Dining Philosophers (cont)</a:t>
            </a:r>
          </a:p>
        </p:txBody>
      </p:sp>
      <p:sp>
        <p:nvSpPr>
          <p:cNvPr id="57347" name="Rectangle 3"/>
          <p:cNvSpPr>
            <a:spLocks noGrp="1" noChangeArrowheads="1"/>
          </p:cNvSpPr>
          <p:nvPr>
            <p:ph sz="quarter" idx="1"/>
          </p:nvPr>
        </p:nvSpPr>
        <p:spPr>
          <a:xfrm>
            <a:off x="827088" y="1279525"/>
            <a:ext cx="7805737" cy="5268913"/>
          </a:xfrm>
        </p:spPr>
        <p:txBody>
          <a:bodyPr/>
          <a:lstStyle/>
          <a:p>
            <a:pPr eaLnBrk="1" hangingPunct="1">
              <a:lnSpc>
                <a:spcPct val="80000"/>
              </a:lnSpc>
              <a:buFont typeface="Monotype Sorts" pitchFamily="2" charset="2"/>
              <a:buNone/>
            </a:pPr>
            <a:endParaRPr lang="en-US" sz="1600" smtClean="0">
              <a:solidFill>
                <a:srgbClr val="0000FF"/>
              </a:solidFill>
            </a:endParaRPr>
          </a:p>
          <a:p>
            <a:pPr eaLnBrk="1" hangingPunct="1">
              <a:lnSpc>
                <a:spcPct val="80000"/>
              </a:lnSpc>
              <a:buFont typeface="Monotype Sorts" pitchFamily="2" charset="2"/>
              <a:buNone/>
            </a:pPr>
            <a:r>
              <a:rPr lang="en-US" sz="1600" smtClean="0">
                <a:solidFill>
                  <a:srgbClr val="0000FF"/>
                </a:solidFill>
              </a:rPr>
              <a:t>	void test (int i) { </a:t>
            </a:r>
          </a:p>
          <a:p>
            <a:pPr eaLnBrk="1" hangingPunct="1">
              <a:lnSpc>
                <a:spcPct val="80000"/>
              </a:lnSpc>
              <a:buFont typeface="Monotype Sorts" pitchFamily="2" charset="2"/>
              <a:buNone/>
            </a:pPr>
            <a:r>
              <a:rPr lang="en-US" sz="1600" smtClean="0">
                <a:solidFill>
                  <a:srgbClr val="0000FF"/>
                </a:solidFill>
              </a:rPr>
              <a:t>	        if ( (state[(i + 4) % 5] != EATING) &amp;&amp;</a:t>
            </a:r>
          </a:p>
          <a:p>
            <a:pPr eaLnBrk="1" hangingPunct="1">
              <a:lnSpc>
                <a:spcPct val="80000"/>
              </a:lnSpc>
              <a:buFont typeface="Monotype Sorts" pitchFamily="2" charset="2"/>
              <a:buNone/>
            </a:pPr>
            <a:r>
              <a:rPr lang="en-US" sz="1600" smtClean="0">
                <a:solidFill>
                  <a:srgbClr val="0000FF"/>
                </a:solidFill>
              </a:rPr>
              <a:t>	        (state[i] == HUNGRY) &amp;&amp;</a:t>
            </a:r>
          </a:p>
          <a:p>
            <a:pPr eaLnBrk="1" hangingPunct="1">
              <a:lnSpc>
                <a:spcPct val="80000"/>
              </a:lnSpc>
              <a:buFont typeface="Monotype Sorts" pitchFamily="2" charset="2"/>
              <a:buNone/>
            </a:pPr>
            <a:r>
              <a:rPr lang="en-US" sz="1600" smtClean="0">
                <a:solidFill>
                  <a:srgbClr val="0000FF"/>
                </a:solidFill>
              </a:rPr>
              <a:t>	        (state[(i + 1) % 5] != EATING) ) { </a:t>
            </a:r>
          </a:p>
          <a:p>
            <a:pPr eaLnBrk="1" hangingPunct="1">
              <a:lnSpc>
                <a:spcPct val="80000"/>
              </a:lnSpc>
              <a:buFont typeface="Monotype Sorts" pitchFamily="2" charset="2"/>
              <a:buNone/>
            </a:pPr>
            <a:r>
              <a:rPr lang="en-US" sz="1600" smtClean="0">
                <a:solidFill>
                  <a:srgbClr val="0000FF"/>
                </a:solidFill>
              </a:rPr>
              <a:t>	             state[i] = EATING ;</a:t>
            </a:r>
          </a:p>
          <a:p>
            <a:pPr eaLnBrk="1" hangingPunct="1">
              <a:lnSpc>
                <a:spcPct val="80000"/>
              </a:lnSpc>
              <a:buFont typeface="Monotype Sorts" pitchFamily="2" charset="2"/>
              <a:buNone/>
            </a:pPr>
            <a:r>
              <a:rPr lang="en-US" sz="1600" smtClean="0">
                <a:solidFill>
                  <a:srgbClr val="0000FF"/>
                </a:solidFill>
              </a:rPr>
              <a:t>		    self[i].signal () ;</a:t>
            </a:r>
          </a:p>
          <a:p>
            <a:pPr eaLnBrk="1" hangingPunct="1">
              <a:lnSpc>
                <a:spcPct val="80000"/>
              </a:lnSpc>
              <a:buFont typeface="Monotype Sorts" pitchFamily="2" charset="2"/>
              <a:buNone/>
            </a:pPr>
            <a:r>
              <a:rPr lang="en-US" sz="1600" smtClean="0">
                <a:solidFill>
                  <a:srgbClr val="0000FF"/>
                </a:solidFill>
              </a:rPr>
              <a:t>	         }</a:t>
            </a:r>
          </a:p>
          <a:p>
            <a:pPr eaLnBrk="1" hangingPunct="1">
              <a:lnSpc>
                <a:spcPct val="80000"/>
              </a:lnSpc>
              <a:buFont typeface="Monotype Sorts" pitchFamily="2" charset="2"/>
              <a:buNone/>
            </a:pPr>
            <a:r>
              <a:rPr lang="en-US" sz="1600" smtClean="0">
                <a:solidFill>
                  <a:srgbClr val="0000FF"/>
                </a:solidFill>
              </a:rPr>
              <a:t>	 }</a:t>
            </a:r>
          </a:p>
          <a:p>
            <a:pPr eaLnBrk="1" hangingPunct="1">
              <a:lnSpc>
                <a:spcPct val="80000"/>
              </a:lnSpc>
              <a:buFont typeface="Monotype Sorts" pitchFamily="2" charset="2"/>
              <a:buNone/>
            </a:pPr>
            <a:endParaRPr lang="en-US" sz="1600" smtClean="0">
              <a:solidFill>
                <a:srgbClr val="0000FF"/>
              </a:solidFill>
            </a:endParaRPr>
          </a:p>
          <a:p>
            <a:pPr eaLnBrk="1" hangingPunct="1">
              <a:lnSpc>
                <a:spcPct val="80000"/>
              </a:lnSpc>
              <a:buFont typeface="Monotype Sorts" pitchFamily="2" charset="2"/>
              <a:buNone/>
            </a:pPr>
            <a:r>
              <a:rPr lang="en-US" sz="1600" smtClean="0">
                <a:solidFill>
                  <a:srgbClr val="0000FF"/>
                </a:solidFill>
              </a:rPr>
              <a:t>       initialization_code() { </a:t>
            </a:r>
          </a:p>
          <a:p>
            <a:pPr eaLnBrk="1" hangingPunct="1">
              <a:lnSpc>
                <a:spcPct val="80000"/>
              </a:lnSpc>
              <a:buFont typeface="Monotype Sorts" pitchFamily="2" charset="2"/>
              <a:buNone/>
            </a:pPr>
            <a:r>
              <a:rPr lang="en-US" sz="1600" smtClean="0">
                <a:solidFill>
                  <a:srgbClr val="0000FF"/>
                </a:solidFill>
              </a:rPr>
              <a:t>	       for (int i = 0; i &lt; 5; i++)</a:t>
            </a:r>
          </a:p>
          <a:p>
            <a:pPr eaLnBrk="1" hangingPunct="1">
              <a:lnSpc>
                <a:spcPct val="80000"/>
              </a:lnSpc>
              <a:buFont typeface="Monotype Sorts" pitchFamily="2" charset="2"/>
              <a:buNone/>
            </a:pPr>
            <a:r>
              <a:rPr lang="en-US" sz="1600" smtClean="0">
                <a:solidFill>
                  <a:srgbClr val="0000FF"/>
                </a:solidFill>
              </a:rPr>
              <a:t>	       state[i] = THINKING;</a:t>
            </a:r>
          </a:p>
          <a:p>
            <a:pPr eaLnBrk="1" hangingPunct="1">
              <a:lnSpc>
                <a:spcPct val="80000"/>
              </a:lnSpc>
              <a:buFont typeface="Monotype Sorts" pitchFamily="2" charset="2"/>
              <a:buNone/>
            </a:pPr>
            <a:r>
              <a:rPr lang="en-US" sz="1600" i="1" smtClean="0">
                <a:solidFill>
                  <a:srgbClr val="0000FF"/>
                </a:solidFill>
              </a:rPr>
              <a:t>	</a:t>
            </a:r>
            <a:r>
              <a:rPr lang="en-US" sz="1600" smtClean="0">
                <a:solidFill>
                  <a:srgbClr val="0000FF"/>
                </a:solidFill>
              </a:rPr>
              <a:t>}</a:t>
            </a:r>
          </a:p>
          <a:p>
            <a:pPr eaLnBrk="1" hangingPunct="1">
              <a:lnSpc>
                <a:spcPct val="80000"/>
              </a:lnSpc>
              <a:buFont typeface="Monotype Sorts" pitchFamily="2" charset="2"/>
              <a:buNone/>
            </a:pPr>
            <a:r>
              <a:rPr lang="en-US" sz="1600" smtClean="0">
                <a:solidFill>
                  <a:srgbClr val="0000FF"/>
                </a:solidFill>
              </a:rPr>
              <a:t>}</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ChangeArrowheads="1"/>
          </p:cNvSpPr>
          <p:nvPr>
            <p:ph type="title"/>
          </p:nvPr>
        </p:nvSpPr>
        <p:spPr/>
        <p:txBody>
          <a:bodyPr/>
          <a:lstStyle/>
          <a:p>
            <a:r>
              <a:rPr lang="en-US" sz="2800"/>
              <a:t>Solution to Dining Philosophers (cont)</a:t>
            </a:r>
          </a:p>
        </p:txBody>
      </p:sp>
      <p:sp>
        <p:nvSpPr>
          <p:cNvPr id="292867" name="Rectangle 3"/>
          <p:cNvSpPr>
            <a:spLocks noGrp="1" noChangeArrowheads="1"/>
          </p:cNvSpPr>
          <p:nvPr>
            <p:ph sz="quarter" idx="1"/>
          </p:nvPr>
        </p:nvSpPr>
        <p:spPr/>
        <p:txBody>
          <a:bodyPr>
            <a:normAutofit/>
          </a:bodyPr>
          <a:lstStyle/>
          <a:p>
            <a:pPr>
              <a:lnSpc>
                <a:spcPct val="80000"/>
              </a:lnSpc>
              <a:buFont typeface="Monotype Sorts" pitchFamily="2" charset="2"/>
              <a:buNone/>
            </a:pPr>
            <a:endParaRPr lang="en-US" sz="1600" dirty="0">
              <a:solidFill>
                <a:srgbClr val="0000FF"/>
              </a:solidFill>
            </a:endParaRPr>
          </a:p>
          <a:p>
            <a:pPr>
              <a:lnSpc>
                <a:spcPct val="80000"/>
              </a:lnSpc>
            </a:pPr>
            <a:r>
              <a:rPr lang="en-US" dirty="0"/>
              <a:t>Each philosopher </a:t>
            </a:r>
            <a:r>
              <a:rPr lang="en-US" i="1" dirty="0" err="1"/>
              <a:t>i</a:t>
            </a:r>
            <a:r>
              <a:rPr lang="en-US" i="1" dirty="0" smtClean="0"/>
              <a:t> </a:t>
            </a:r>
            <a:r>
              <a:rPr lang="en-US" dirty="0"/>
              <a:t>invokes the</a:t>
            </a:r>
            <a:r>
              <a:rPr lang="en-US" i="1" dirty="0"/>
              <a:t> </a:t>
            </a:r>
            <a:r>
              <a:rPr lang="en-US" dirty="0"/>
              <a:t>operations </a:t>
            </a:r>
            <a:r>
              <a:rPr lang="en-US" dirty="0">
                <a:solidFill>
                  <a:srgbClr val="0000FF"/>
                </a:solidFill>
              </a:rPr>
              <a:t>pickup()</a:t>
            </a:r>
          </a:p>
          <a:p>
            <a:pPr>
              <a:lnSpc>
                <a:spcPct val="80000"/>
              </a:lnSpc>
              <a:buFont typeface="Monotype Sorts" pitchFamily="2" charset="2"/>
              <a:buNone/>
            </a:pPr>
            <a:r>
              <a:rPr lang="en-US" i="1" dirty="0"/>
              <a:t>      </a:t>
            </a:r>
            <a:r>
              <a:rPr lang="en-US" dirty="0"/>
              <a:t>and </a:t>
            </a:r>
            <a:r>
              <a:rPr lang="en-US" dirty="0">
                <a:solidFill>
                  <a:srgbClr val="0000FF"/>
                </a:solidFill>
              </a:rPr>
              <a:t>putdown()</a:t>
            </a:r>
            <a:r>
              <a:rPr lang="en-US" dirty="0"/>
              <a:t> in the following sequence:</a:t>
            </a:r>
          </a:p>
          <a:p>
            <a:pPr>
              <a:lnSpc>
                <a:spcPct val="80000"/>
              </a:lnSpc>
              <a:buFont typeface="Monotype Sorts" pitchFamily="2" charset="2"/>
              <a:buNone/>
            </a:pPr>
            <a:endParaRPr lang="en-US" dirty="0"/>
          </a:p>
          <a:p>
            <a:pPr>
              <a:lnSpc>
                <a:spcPct val="80000"/>
              </a:lnSpc>
              <a:buFont typeface="Monotype Sorts" pitchFamily="2" charset="2"/>
              <a:buNone/>
            </a:pPr>
            <a:r>
              <a:rPr lang="en-US" dirty="0">
                <a:solidFill>
                  <a:srgbClr val="0000FF"/>
                </a:solidFill>
              </a:rPr>
              <a:t>              </a:t>
            </a:r>
            <a:r>
              <a:rPr lang="en-US" dirty="0" err="1">
                <a:solidFill>
                  <a:srgbClr val="0000FF"/>
                </a:solidFill>
              </a:rPr>
              <a:t>dp.pickup</a:t>
            </a:r>
            <a:r>
              <a:rPr lang="en-US" dirty="0">
                <a:solidFill>
                  <a:srgbClr val="0000FF"/>
                </a:solidFill>
              </a:rPr>
              <a:t> (</a:t>
            </a:r>
            <a:r>
              <a:rPr lang="en-US" dirty="0" err="1">
                <a:solidFill>
                  <a:srgbClr val="0000FF"/>
                </a:solidFill>
              </a:rPr>
              <a:t>i</a:t>
            </a:r>
            <a:r>
              <a:rPr lang="en-US" dirty="0">
                <a:solidFill>
                  <a:srgbClr val="0000FF"/>
                </a:solidFill>
              </a:rPr>
              <a:t>)</a:t>
            </a:r>
          </a:p>
          <a:p>
            <a:pPr>
              <a:lnSpc>
                <a:spcPct val="80000"/>
              </a:lnSpc>
              <a:buFont typeface="Monotype Sorts" pitchFamily="2" charset="2"/>
              <a:buNone/>
            </a:pPr>
            <a:endParaRPr lang="en-US" dirty="0">
              <a:solidFill>
                <a:srgbClr val="0000FF"/>
              </a:solidFill>
            </a:endParaRPr>
          </a:p>
          <a:p>
            <a:pPr>
              <a:lnSpc>
                <a:spcPct val="80000"/>
              </a:lnSpc>
              <a:buFont typeface="Monotype Sorts" pitchFamily="2" charset="2"/>
              <a:buNone/>
            </a:pPr>
            <a:r>
              <a:rPr lang="en-US" dirty="0">
                <a:solidFill>
                  <a:srgbClr val="0000FF"/>
                </a:solidFill>
              </a:rPr>
              <a:t>                   EAT</a:t>
            </a:r>
          </a:p>
          <a:p>
            <a:pPr>
              <a:lnSpc>
                <a:spcPct val="80000"/>
              </a:lnSpc>
              <a:buFont typeface="Monotype Sorts" pitchFamily="2" charset="2"/>
              <a:buNone/>
            </a:pPr>
            <a:endParaRPr lang="en-US" dirty="0">
              <a:solidFill>
                <a:srgbClr val="0000FF"/>
              </a:solidFill>
            </a:endParaRPr>
          </a:p>
          <a:p>
            <a:pPr>
              <a:lnSpc>
                <a:spcPct val="80000"/>
              </a:lnSpc>
              <a:buFont typeface="Monotype Sorts" pitchFamily="2" charset="2"/>
              <a:buNone/>
            </a:pPr>
            <a:r>
              <a:rPr lang="en-US" dirty="0">
                <a:solidFill>
                  <a:srgbClr val="0000FF"/>
                </a:solidFill>
              </a:rPr>
              <a:t>               </a:t>
            </a:r>
            <a:r>
              <a:rPr lang="en-US" dirty="0" err="1">
                <a:solidFill>
                  <a:srgbClr val="0000FF"/>
                </a:solidFill>
              </a:rPr>
              <a:t>dp.putdown</a:t>
            </a:r>
            <a:r>
              <a:rPr lang="en-US" dirty="0">
                <a:solidFill>
                  <a:srgbClr val="0000FF"/>
                </a:solidFill>
              </a:rPr>
              <a:t> (</a:t>
            </a:r>
            <a:r>
              <a:rPr lang="en-US" dirty="0" err="1">
                <a:solidFill>
                  <a:srgbClr val="0000FF"/>
                </a:solidFill>
              </a:rPr>
              <a:t>i</a:t>
            </a:r>
            <a:r>
              <a:rPr lang="en-US" dirty="0">
                <a:solidFill>
                  <a:srgbClr val="0000FF"/>
                </a:solidFill>
              </a:rPr>
              <a:t>)</a:t>
            </a:r>
          </a:p>
          <a:p>
            <a:pPr>
              <a:lnSpc>
                <a:spcPct val="80000"/>
              </a:lnSpc>
              <a:buFont typeface="Monotype Sorts" pitchFamily="2" charset="2"/>
              <a:buNone/>
            </a:pPr>
            <a:endParaRPr lang="en-US" dirty="0">
              <a:solidFill>
                <a:srgbClr val="0000FF"/>
              </a:solidFill>
            </a:endParaRPr>
          </a:p>
          <a:p>
            <a:pPr>
              <a:lnSpc>
                <a:spcPct val="80000"/>
              </a:lnSpc>
              <a:buFont typeface="Monotype Sorts" pitchFamily="2" charset="2"/>
              <a:buNone/>
            </a:pPr>
            <a:endParaRPr lang="en-US" dirty="0">
              <a:solidFill>
                <a:srgbClr val="0000FF"/>
              </a:solidFill>
            </a:endParaRPr>
          </a:p>
          <a:p>
            <a:pPr>
              <a:lnSpc>
                <a:spcPct val="80000"/>
              </a:lnSpc>
              <a:buFont typeface="Monotype Sorts" pitchFamily="2" charset="2"/>
              <a:buNone/>
            </a:pPr>
            <a:r>
              <a:rPr lang="en-US" i="1" dirty="0">
                <a:solidFill>
                  <a:srgbClr val="0000FF"/>
                </a:solidFill>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t>Interprocess Communication (IPC)</a:t>
            </a:r>
          </a:p>
        </p:txBody>
      </p:sp>
      <p:sp>
        <p:nvSpPr>
          <p:cNvPr id="46083" name="Rectangle 3"/>
          <p:cNvSpPr>
            <a:spLocks noGrp="1" noChangeArrowheads="1"/>
          </p:cNvSpPr>
          <p:nvPr>
            <p:ph sz="quarter" idx="1"/>
          </p:nvPr>
        </p:nvSpPr>
        <p:spPr/>
        <p:txBody>
          <a:bodyPr>
            <a:normAutofit lnSpcReduction="10000"/>
          </a:bodyPr>
          <a:lstStyle/>
          <a:p>
            <a:pPr>
              <a:lnSpc>
                <a:spcPct val="90000"/>
              </a:lnSpc>
            </a:pPr>
            <a:r>
              <a:rPr lang="en-US" dirty="0"/>
              <a:t>Mechanism for processes to communicate and to synchronize their actions</a:t>
            </a:r>
          </a:p>
          <a:p>
            <a:pPr>
              <a:lnSpc>
                <a:spcPct val="90000"/>
              </a:lnSpc>
            </a:pPr>
            <a:r>
              <a:rPr lang="en-US" dirty="0"/>
              <a:t>Message system – processes communicate with each other without resorting to shared variables</a:t>
            </a:r>
          </a:p>
          <a:p>
            <a:pPr>
              <a:lnSpc>
                <a:spcPct val="90000"/>
              </a:lnSpc>
            </a:pPr>
            <a:r>
              <a:rPr lang="en-US" dirty="0"/>
              <a:t>IPC facility provides two operations:</a:t>
            </a:r>
          </a:p>
          <a:p>
            <a:pPr lvl="1">
              <a:lnSpc>
                <a:spcPct val="90000"/>
              </a:lnSpc>
            </a:pPr>
            <a:r>
              <a:rPr lang="en-US" b="1" dirty="0"/>
              <a:t>send</a:t>
            </a:r>
            <a:r>
              <a:rPr lang="en-US" dirty="0"/>
              <a:t>(</a:t>
            </a:r>
            <a:r>
              <a:rPr lang="en-US" i="1" dirty="0"/>
              <a:t>message</a:t>
            </a:r>
            <a:r>
              <a:rPr lang="en-US" dirty="0"/>
              <a:t>) – message size fixed or variable </a:t>
            </a:r>
          </a:p>
          <a:p>
            <a:pPr lvl="1">
              <a:lnSpc>
                <a:spcPct val="90000"/>
              </a:lnSpc>
            </a:pPr>
            <a:r>
              <a:rPr lang="en-US" b="1" dirty="0"/>
              <a:t>receive</a:t>
            </a:r>
            <a:r>
              <a:rPr lang="en-US" dirty="0"/>
              <a:t>(</a:t>
            </a:r>
            <a:r>
              <a:rPr lang="en-US" i="1" dirty="0"/>
              <a:t>message</a:t>
            </a:r>
            <a:r>
              <a:rPr lang="en-US" dirty="0"/>
              <a:t>)</a:t>
            </a:r>
          </a:p>
          <a:p>
            <a:pPr>
              <a:lnSpc>
                <a:spcPct val="90000"/>
              </a:lnSpc>
            </a:pPr>
            <a:r>
              <a:rPr lang="en-US" dirty="0"/>
              <a:t>If </a:t>
            </a:r>
            <a:r>
              <a:rPr lang="en-US" i="1" dirty="0"/>
              <a:t>P</a:t>
            </a:r>
            <a:r>
              <a:rPr lang="en-US" dirty="0"/>
              <a:t> and </a:t>
            </a:r>
            <a:r>
              <a:rPr lang="en-US" i="1" dirty="0"/>
              <a:t>Q</a:t>
            </a:r>
            <a:r>
              <a:rPr lang="en-US" dirty="0"/>
              <a:t> wish to communicate, they need to:</a:t>
            </a:r>
          </a:p>
          <a:p>
            <a:pPr lvl="1">
              <a:lnSpc>
                <a:spcPct val="90000"/>
              </a:lnSpc>
            </a:pPr>
            <a:r>
              <a:rPr lang="en-US" dirty="0"/>
              <a:t>establish a </a:t>
            </a:r>
            <a:r>
              <a:rPr lang="en-US" i="1" dirty="0"/>
              <a:t>communication</a:t>
            </a:r>
            <a:r>
              <a:rPr lang="en-US" dirty="0"/>
              <a:t> </a:t>
            </a:r>
            <a:r>
              <a:rPr lang="en-US" i="1" dirty="0"/>
              <a:t>link</a:t>
            </a:r>
            <a:r>
              <a:rPr lang="en-US" dirty="0"/>
              <a:t> between them</a:t>
            </a:r>
          </a:p>
          <a:p>
            <a:pPr lvl="1">
              <a:lnSpc>
                <a:spcPct val="90000"/>
              </a:lnSpc>
            </a:pPr>
            <a:r>
              <a:rPr lang="en-US" dirty="0"/>
              <a:t>exchange messages via send/receive</a:t>
            </a:r>
          </a:p>
          <a:p>
            <a:pPr>
              <a:lnSpc>
                <a:spcPct val="90000"/>
              </a:lnSpc>
            </a:pPr>
            <a:r>
              <a:rPr lang="en-US" dirty="0"/>
              <a:t>Implementation of communication link</a:t>
            </a:r>
          </a:p>
          <a:p>
            <a:pPr lvl="1">
              <a:lnSpc>
                <a:spcPct val="90000"/>
              </a:lnSpc>
            </a:pPr>
            <a:r>
              <a:rPr lang="en-US" dirty="0"/>
              <a:t>physical (e.g., shared memory, hardware bus)</a:t>
            </a:r>
          </a:p>
          <a:p>
            <a:pPr lvl="1">
              <a:lnSpc>
                <a:spcPct val="90000"/>
              </a:lnSpc>
            </a:pPr>
            <a:r>
              <a:rPr lang="en-US" dirty="0"/>
              <a:t>logical (e.g., logical properties)</a:t>
            </a:r>
          </a:p>
        </p:txBody>
      </p:sp>
    </p:spTree>
    <p:extLst>
      <p:ext uri="{BB962C8B-B14F-4D97-AF65-F5344CB8AC3E}">
        <p14:creationId xmlns:p14="http://schemas.microsoft.com/office/powerpoint/2010/main" val="797432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t>Direct Communication</a:t>
            </a:r>
          </a:p>
        </p:txBody>
      </p:sp>
      <p:sp>
        <p:nvSpPr>
          <p:cNvPr id="48131" name="Rectangle 3"/>
          <p:cNvSpPr>
            <a:spLocks noGrp="1" noChangeArrowheads="1"/>
          </p:cNvSpPr>
          <p:nvPr>
            <p:ph sz="quarter" idx="1"/>
          </p:nvPr>
        </p:nvSpPr>
        <p:spPr/>
        <p:txBody>
          <a:bodyPr/>
          <a:lstStyle/>
          <a:p>
            <a:r>
              <a:rPr lang="en-US"/>
              <a:t>Processes must name each other explicitly:</a:t>
            </a:r>
          </a:p>
          <a:p>
            <a:pPr lvl="1"/>
            <a:r>
              <a:rPr lang="en-US" b="1"/>
              <a:t>send</a:t>
            </a:r>
            <a:r>
              <a:rPr lang="en-US"/>
              <a:t> (</a:t>
            </a:r>
            <a:r>
              <a:rPr lang="en-US" i="1"/>
              <a:t>P, message</a:t>
            </a:r>
            <a:r>
              <a:rPr lang="en-US"/>
              <a:t>) – send a message to process P</a:t>
            </a:r>
          </a:p>
          <a:p>
            <a:pPr lvl="1"/>
            <a:r>
              <a:rPr lang="en-US" b="1"/>
              <a:t>receive</a:t>
            </a:r>
            <a:r>
              <a:rPr lang="en-US"/>
              <a:t>(</a:t>
            </a:r>
            <a:r>
              <a:rPr lang="en-US" i="1"/>
              <a:t>Q, message</a:t>
            </a:r>
            <a:r>
              <a:rPr lang="en-US"/>
              <a:t>) – receive a message from process Q</a:t>
            </a:r>
          </a:p>
          <a:p>
            <a:r>
              <a:rPr lang="en-US"/>
              <a:t>Properties of communication link</a:t>
            </a:r>
          </a:p>
          <a:p>
            <a:pPr lvl="1"/>
            <a:r>
              <a:rPr lang="en-US"/>
              <a:t>Links are established automatically</a:t>
            </a:r>
          </a:p>
          <a:p>
            <a:pPr lvl="1"/>
            <a:r>
              <a:rPr lang="en-US"/>
              <a:t>A link is associated with exactly one pair of communicating processes</a:t>
            </a:r>
          </a:p>
          <a:p>
            <a:pPr lvl="1"/>
            <a:r>
              <a:rPr lang="en-US"/>
              <a:t>Between each pair there exists exactly one link</a:t>
            </a:r>
          </a:p>
          <a:p>
            <a:pPr lvl="1"/>
            <a:r>
              <a:rPr lang="en-US"/>
              <a:t>The link may be unidirectional, but is usually bi-directional</a:t>
            </a:r>
          </a:p>
        </p:txBody>
      </p:sp>
    </p:spTree>
    <p:extLst>
      <p:ext uri="{BB962C8B-B14F-4D97-AF65-F5344CB8AC3E}">
        <p14:creationId xmlns:p14="http://schemas.microsoft.com/office/powerpoint/2010/main" val="1425417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t>Indirect Communication</a:t>
            </a:r>
          </a:p>
        </p:txBody>
      </p:sp>
      <p:sp>
        <p:nvSpPr>
          <p:cNvPr id="49155" name="Rectangle 3"/>
          <p:cNvSpPr>
            <a:spLocks noGrp="1" noChangeArrowheads="1"/>
          </p:cNvSpPr>
          <p:nvPr>
            <p:ph sz="quarter" idx="1"/>
          </p:nvPr>
        </p:nvSpPr>
        <p:spPr/>
        <p:txBody>
          <a:bodyPr>
            <a:normAutofit/>
          </a:bodyPr>
          <a:lstStyle/>
          <a:p>
            <a:r>
              <a:rPr lang="en-US"/>
              <a:t>Messages are directed and received from mailboxes (also referred to as ports)</a:t>
            </a:r>
          </a:p>
          <a:p>
            <a:pPr lvl="1"/>
            <a:r>
              <a:rPr lang="en-US"/>
              <a:t>Each mailbox has a unique id</a:t>
            </a:r>
          </a:p>
          <a:p>
            <a:pPr lvl="1"/>
            <a:r>
              <a:rPr lang="en-US"/>
              <a:t>Processes can communicate only if they share a mailbox</a:t>
            </a:r>
          </a:p>
          <a:p>
            <a:r>
              <a:rPr lang="en-US"/>
              <a:t>Properties of communication link</a:t>
            </a:r>
          </a:p>
          <a:p>
            <a:pPr lvl="1"/>
            <a:r>
              <a:rPr lang="en-US"/>
              <a:t>Link established only if processes share a common mailbox</a:t>
            </a:r>
          </a:p>
          <a:p>
            <a:pPr lvl="1"/>
            <a:r>
              <a:rPr lang="en-US"/>
              <a:t>A link may be associated with many processes</a:t>
            </a:r>
          </a:p>
          <a:p>
            <a:pPr lvl="1"/>
            <a:r>
              <a:rPr lang="en-US"/>
              <a:t>Each pair of processes may share several communication links</a:t>
            </a:r>
          </a:p>
          <a:p>
            <a:pPr lvl="1"/>
            <a:r>
              <a:rPr lang="en-US"/>
              <a:t>Link may be unidirectional or bi-directional</a:t>
            </a:r>
          </a:p>
        </p:txBody>
      </p:sp>
    </p:spTree>
    <p:extLst>
      <p:ext uri="{BB962C8B-B14F-4D97-AF65-F5344CB8AC3E}">
        <p14:creationId xmlns:p14="http://schemas.microsoft.com/office/powerpoint/2010/main" val="35184295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10004</TotalTime>
  <Words>2444</Words>
  <Application>Microsoft Office PowerPoint</Application>
  <PresentationFormat>On-screen Show (4:3)</PresentationFormat>
  <Paragraphs>634</Paragraphs>
  <Slides>69</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69</vt:i4>
      </vt:variant>
    </vt:vector>
  </HeadingPairs>
  <TitlesOfParts>
    <vt:vector size="81" baseType="lpstr">
      <vt:lpstr>Bookman Old Style</vt:lpstr>
      <vt:lpstr>Gill Sans MT</vt:lpstr>
      <vt:lpstr>Helvetica</vt:lpstr>
      <vt:lpstr>Monotype Sorts</vt:lpstr>
      <vt:lpstr>MT Extra</vt:lpstr>
      <vt:lpstr>Symbol</vt:lpstr>
      <vt:lpstr>Times New Roman</vt:lpstr>
      <vt:lpstr>Webdings</vt:lpstr>
      <vt:lpstr>Wingdings</vt:lpstr>
      <vt:lpstr>Wingdings 2</vt:lpstr>
      <vt:lpstr>Wingdings 3</vt:lpstr>
      <vt:lpstr>Origin</vt:lpstr>
      <vt:lpstr>Process Synchronization</vt:lpstr>
      <vt:lpstr>Cooperating Processes</vt:lpstr>
      <vt:lpstr>Producer-Consumer Problem</vt:lpstr>
      <vt:lpstr>Bounded-Buffer – Shared-Memory Solution</vt:lpstr>
      <vt:lpstr>Bounded-Buffer – Producer Process </vt:lpstr>
      <vt:lpstr>Bounded-Buffer – Consumer Process</vt:lpstr>
      <vt:lpstr>Interprocess Communication (IPC)</vt:lpstr>
      <vt:lpstr>Direct Communication</vt:lpstr>
      <vt:lpstr>Indirect Communication</vt:lpstr>
      <vt:lpstr>Indirect Communication</vt:lpstr>
      <vt:lpstr>Indirect Communication</vt:lpstr>
      <vt:lpstr>Synchronization</vt:lpstr>
      <vt:lpstr>Buffering</vt:lpstr>
      <vt:lpstr>Client-Server Communication</vt:lpstr>
      <vt:lpstr>Sockets</vt:lpstr>
      <vt:lpstr>Socket Communication</vt:lpstr>
      <vt:lpstr>Remote Procedure Calls</vt:lpstr>
      <vt:lpstr>Remote Method Invocation</vt:lpstr>
      <vt:lpstr>Background</vt:lpstr>
      <vt:lpstr>Producer </vt:lpstr>
      <vt:lpstr>Consumer</vt:lpstr>
      <vt:lpstr>Bounded Buffer</vt:lpstr>
      <vt:lpstr>Race Condition</vt:lpstr>
      <vt:lpstr>PowerPoint Presentation</vt:lpstr>
      <vt:lpstr>Critical section</vt:lpstr>
      <vt:lpstr>Solution to Critical-Section Problem</vt:lpstr>
      <vt:lpstr>Two Process Solution-Algoritm-1</vt:lpstr>
      <vt:lpstr>Algorithm-2</vt:lpstr>
      <vt:lpstr>Algorithm-3-Peterson’s Solution</vt:lpstr>
      <vt:lpstr>Algorithm for Process Pi</vt:lpstr>
      <vt:lpstr>Multiple Process Solution</vt:lpstr>
      <vt:lpstr>PowerPoint Presentation</vt:lpstr>
      <vt:lpstr>Synchronization Hardware</vt:lpstr>
      <vt:lpstr>Synchronization Hardware</vt:lpstr>
      <vt:lpstr>TestAndndSet Instruction </vt:lpstr>
      <vt:lpstr>Solution using TestAndSet</vt:lpstr>
      <vt:lpstr>Swap  Instruction</vt:lpstr>
      <vt:lpstr>Solution using Swap</vt:lpstr>
      <vt:lpstr>Bounded –waiting mutual exclusion with TestAndSet</vt:lpstr>
      <vt:lpstr>Semaphore</vt:lpstr>
      <vt:lpstr>Usage</vt:lpstr>
      <vt:lpstr>PowerPoint Presentation</vt:lpstr>
      <vt:lpstr>Semaphore Implementation with no Busy waiting </vt:lpstr>
      <vt:lpstr>Implementation</vt:lpstr>
      <vt:lpstr>Semaphore Implementation with no Busy waiting (Cont.)</vt:lpstr>
      <vt:lpstr>Semaphore Implementation</vt:lpstr>
      <vt:lpstr>Semaphore as General Synchronization Tool</vt:lpstr>
      <vt:lpstr>Binary Semaphore</vt:lpstr>
      <vt:lpstr>Deadlock and Starvation</vt:lpstr>
      <vt:lpstr>Classical Problems of Synchronization</vt:lpstr>
      <vt:lpstr>Bounded-Buffer Problem</vt:lpstr>
      <vt:lpstr>Bounded Buffer Problem (Cont.)</vt:lpstr>
      <vt:lpstr>Bounded Buffer Problem (Cont.)</vt:lpstr>
      <vt:lpstr>Readers-Writers Problem</vt:lpstr>
      <vt:lpstr>Readers-Writers Problem (Cont.)</vt:lpstr>
      <vt:lpstr>Readers-Writers Problem (Cont.)</vt:lpstr>
      <vt:lpstr>Dining-Philosophers Problem</vt:lpstr>
      <vt:lpstr>PowerPoint Presentation</vt:lpstr>
      <vt:lpstr>Dining-Philosophers Problem (Cont.)</vt:lpstr>
      <vt:lpstr>Problems &amp; Solutions</vt:lpstr>
      <vt:lpstr>PowerPoint Presentation</vt:lpstr>
      <vt:lpstr>Problems with Semaphores</vt:lpstr>
      <vt:lpstr>Monitors</vt:lpstr>
      <vt:lpstr>Schematic view of a Monitor</vt:lpstr>
      <vt:lpstr>Condition Variables</vt:lpstr>
      <vt:lpstr> Monitor with Condition Variables</vt:lpstr>
      <vt:lpstr>Solution to Dining Philosophers</vt:lpstr>
      <vt:lpstr>Solution to Dining Philosophers (cont)</vt:lpstr>
      <vt:lpstr>Solution to Dining Philosophers (cont)</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7:  Process Synchronization</dc:title>
  <dc:creator>Marilyn Turnamian</dc:creator>
  <cp:lastModifiedBy>admin</cp:lastModifiedBy>
  <cp:revision>270</cp:revision>
  <cp:lastPrinted>1999-08-27T16:17:10Z</cp:lastPrinted>
  <dcterms:created xsi:type="dcterms:W3CDTF">1999-07-23T13:31:00Z</dcterms:created>
  <dcterms:modified xsi:type="dcterms:W3CDTF">2021-11-23T06:27:36Z</dcterms:modified>
</cp:coreProperties>
</file>