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6" r:id="rId3"/>
    <p:sldId id="268" r:id="rId4"/>
    <p:sldId id="293" r:id="rId5"/>
    <p:sldId id="269" r:id="rId6"/>
    <p:sldId id="270" r:id="rId7"/>
    <p:sldId id="271" r:id="rId8"/>
    <p:sldId id="272" r:id="rId9"/>
    <p:sldId id="294" r:id="rId10"/>
    <p:sldId id="295" r:id="rId11"/>
    <p:sldId id="296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7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9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0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53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8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29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2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1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4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4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Management, Memory Partitioning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7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2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5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Paging Works?</a:t>
            </a:r>
            <a:endParaRPr lang="en-IN" dirty="0"/>
          </a:p>
        </p:txBody>
      </p:sp>
      <p:pic>
        <p:nvPicPr>
          <p:cNvPr id="2050" name="Picture 2" descr="Paging in Operating System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86" y="1565952"/>
            <a:ext cx="808672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8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Paging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and Disadvantages of Paging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Paging reduces external fragmentation, but still suffer from internal fragmentation.</a:t>
            </a:r>
          </a:p>
          <a:p>
            <a:endParaRPr lang="en-IN" dirty="0"/>
          </a:p>
          <a:p>
            <a:r>
              <a:rPr lang="en-IN" dirty="0"/>
              <a:t>Paging is simple to implement and assumed as an efficient memory management technique.</a:t>
            </a:r>
          </a:p>
          <a:p>
            <a:endParaRPr lang="en-IN" dirty="0"/>
          </a:p>
          <a:p>
            <a:r>
              <a:rPr lang="en-IN" dirty="0"/>
              <a:t>Due to equal size of the pages and frames, swapping becomes very easy.</a:t>
            </a:r>
          </a:p>
          <a:p>
            <a:endParaRPr lang="en-IN" dirty="0"/>
          </a:p>
          <a:p>
            <a:r>
              <a:rPr lang="en-IN" dirty="0"/>
              <a:t>Page table requires extra memory space, so may not be good for a system having small RAM.</a:t>
            </a:r>
          </a:p>
        </p:txBody>
      </p:sp>
    </p:spTree>
    <p:extLst>
      <p:ext uri="{BB962C8B-B14F-4D97-AF65-F5344CB8AC3E}">
        <p14:creationId xmlns:p14="http://schemas.microsoft.com/office/powerpoint/2010/main" val="3907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3" y="284508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Allocation Methods in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Contiguous Memory Allocation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9364" cy="4351338"/>
          </a:xfrm>
        </p:spPr>
        <p:txBody>
          <a:bodyPr>
            <a:noAutofit/>
          </a:bodyPr>
          <a:lstStyle/>
          <a:p>
            <a:r>
              <a:rPr lang="en-US" sz="2800" dirty="0" smtClean="0"/>
              <a:t>First Fit</a:t>
            </a:r>
          </a:p>
          <a:p>
            <a:pPr lvl="1"/>
            <a:r>
              <a:rPr lang="en-US" sz="2400" dirty="0" smtClean="0"/>
              <a:t>Allocate the first hole that is big enough</a:t>
            </a:r>
          </a:p>
          <a:p>
            <a:r>
              <a:rPr lang="en-US" sz="2800" dirty="0" smtClean="0"/>
              <a:t>Next Fit</a:t>
            </a:r>
          </a:p>
          <a:p>
            <a:pPr lvl="1"/>
            <a:r>
              <a:rPr lang="en-US" sz="2400" dirty="0" smtClean="0"/>
              <a:t>Same as First Fit but start search always from the last allocated hole</a:t>
            </a:r>
          </a:p>
          <a:p>
            <a:r>
              <a:rPr lang="en-US" sz="2800" dirty="0" smtClean="0"/>
              <a:t>Best Fit</a:t>
            </a:r>
          </a:p>
          <a:p>
            <a:pPr lvl="1"/>
            <a:r>
              <a:rPr lang="en-US" sz="2400" dirty="0" smtClean="0"/>
              <a:t>Allocate the smallest hole that is big enough</a:t>
            </a:r>
          </a:p>
          <a:p>
            <a:r>
              <a:rPr lang="en-US" sz="2800" dirty="0" smtClean="0"/>
              <a:t>Worst Fit</a:t>
            </a:r>
          </a:p>
          <a:p>
            <a:pPr lvl="1"/>
            <a:r>
              <a:rPr lang="en-US" sz="2400" dirty="0" smtClean="0"/>
              <a:t>Allocate the largest hole</a:t>
            </a:r>
            <a:endParaRPr lang="en-IN" sz="2400" dirty="0"/>
          </a:p>
        </p:txBody>
      </p:sp>
      <p:sp>
        <p:nvSpPr>
          <p:cNvPr id="11" name="Rectangle 10"/>
          <p:cNvSpPr/>
          <p:nvPr/>
        </p:nvSpPr>
        <p:spPr>
          <a:xfrm>
            <a:off x="8063345" y="651164"/>
            <a:ext cx="1939636" cy="5694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8063345" y="1537854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63345" y="2105891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63345" y="2687781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63345" y="3311235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63345" y="3920836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63345" y="4475018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8872" y="775855"/>
            <a:ext cx="131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System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8063345" y="1537854"/>
            <a:ext cx="1939636" cy="56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8063345" y="2701635"/>
            <a:ext cx="19396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8063345" y="3920836"/>
            <a:ext cx="1939636" cy="526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8063345" y="4918364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63345" y="5957455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04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3" y="296978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Non-contiguous Memory Allocation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Non-contiguous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6236" cy="4351338"/>
          </a:xfrm>
        </p:spPr>
        <p:txBody>
          <a:bodyPr/>
          <a:lstStyle/>
          <a:p>
            <a:r>
              <a:rPr lang="en-US" dirty="0" smtClean="0"/>
              <a:t>Process will be divided and allocated in different places in Main Memory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017327" y="1690688"/>
            <a:ext cx="1939636" cy="2839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7017327" y="257737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52854" y="1815379"/>
            <a:ext cx="131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System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017327" y="2964873"/>
            <a:ext cx="1939636" cy="37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17327" y="3696494"/>
            <a:ext cx="1939636" cy="37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037618" y="1191925"/>
            <a:ext cx="1316181" cy="6887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KB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0037618" y="555156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 (P1)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2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Paging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Paging is a storage mechanism that allows OS to retrieve processes from the secondary storage into the main memory in the form of </a:t>
            </a:r>
            <a:r>
              <a:rPr lang="en-US" sz="2400" dirty="0" smtClean="0"/>
              <a:t>pages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Paging method, the main memory is divided into small fixed-size blocks of physical memory, which is called </a:t>
            </a:r>
            <a:r>
              <a:rPr lang="en-US" sz="2400" b="1" dirty="0" smtClean="0"/>
              <a:t>frames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dirty="0" smtClean="0"/>
              <a:t>Process is divided into </a:t>
            </a:r>
            <a:r>
              <a:rPr lang="en-US" sz="2400" b="1" dirty="0" smtClean="0"/>
              <a:t>pages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dirty="0"/>
              <a:t>The size of a </a:t>
            </a:r>
            <a:r>
              <a:rPr lang="en-US" sz="2400" b="1" dirty="0"/>
              <a:t>frame should be kept the same as that of a page </a:t>
            </a:r>
            <a:r>
              <a:rPr lang="en-US" sz="2400" dirty="0"/>
              <a:t>to have maximum utilization of the main memory and to avoid external fragmentation</a:t>
            </a:r>
            <a:endParaRPr 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5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Paging</a:t>
            </a:r>
            <a:endParaRPr lang="en-IN" dirty="0"/>
          </a:p>
        </p:txBody>
      </p:sp>
      <p:pic>
        <p:nvPicPr>
          <p:cNvPr id="1026" name="Picture 2" descr="https://www.guru99.com/images/1/122319_0804_PaginginOp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47" y="1747196"/>
            <a:ext cx="805815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01345" y="5749636"/>
            <a:ext cx="1953491" cy="651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06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183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Module 2</vt:lpstr>
      <vt:lpstr>Allocation Methods in Contiguous Memory Allocation</vt:lpstr>
      <vt:lpstr>Allocation Methods</vt:lpstr>
      <vt:lpstr>PowerPoint Presentation</vt:lpstr>
      <vt:lpstr>Non-contiguous Memory Allocation</vt:lpstr>
      <vt:lpstr>Non-contiguous allocation</vt:lpstr>
      <vt:lpstr>Concept of Paging</vt:lpstr>
      <vt:lpstr>Concept of Paging</vt:lpstr>
      <vt:lpstr>PowerPoint Presentation</vt:lpstr>
      <vt:lpstr>PowerPoint Presentation</vt:lpstr>
      <vt:lpstr>PowerPoint Presentation</vt:lpstr>
      <vt:lpstr>How Paging Works?</vt:lpstr>
      <vt:lpstr>How Paging Works?</vt:lpstr>
      <vt:lpstr>Advantages and Disadvantages of Paging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admin</dc:creator>
  <cp:lastModifiedBy>admin</cp:lastModifiedBy>
  <cp:revision>14</cp:revision>
  <dcterms:created xsi:type="dcterms:W3CDTF">2021-10-11T06:53:44Z</dcterms:created>
  <dcterms:modified xsi:type="dcterms:W3CDTF">2021-10-20T03:59:26Z</dcterms:modified>
</cp:coreProperties>
</file>