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0" r:id="rId1"/>
  </p:sldMasterIdLst>
  <p:notesMasterIdLst>
    <p:notesMasterId r:id="rId31"/>
  </p:notesMasterIdLst>
  <p:sldIdLst>
    <p:sldId id="295" r:id="rId2"/>
    <p:sldId id="525" r:id="rId3"/>
    <p:sldId id="542" r:id="rId4"/>
    <p:sldId id="543" r:id="rId5"/>
    <p:sldId id="492" r:id="rId6"/>
    <p:sldId id="493" r:id="rId7"/>
    <p:sldId id="502" r:id="rId8"/>
    <p:sldId id="505" r:id="rId9"/>
    <p:sldId id="509" r:id="rId10"/>
    <p:sldId id="510" r:id="rId11"/>
    <p:sldId id="544" r:id="rId12"/>
    <p:sldId id="545" r:id="rId13"/>
    <p:sldId id="526" r:id="rId14"/>
    <p:sldId id="527" r:id="rId15"/>
    <p:sldId id="528" r:id="rId16"/>
    <p:sldId id="529" r:id="rId17"/>
    <p:sldId id="530" r:id="rId18"/>
    <p:sldId id="531" r:id="rId19"/>
    <p:sldId id="532" r:id="rId20"/>
    <p:sldId id="533" r:id="rId21"/>
    <p:sldId id="534" r:id="rId22"/>
    <p:sldId id="535" r:id="rId23"/>
    <p:sldId id="536" r:id="rId24"/>
    <p:sldId id="537" r:id="rId25"/>
    <p:sldId id="538" r:id="rId26"/>
    <p:sldId id="539" r:id="rId27"/>
    <p:sldId id="540" r:id="rId28"/>
    <p:sldId id="541" r:id="rId29"/>
    <p:sldId id="524" r:id="rId3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-8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-8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-8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-8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-8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Helvetica" pitchFamily="-8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Helvetica" pitchFamily="-8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Helvetica" pitchFamily="-8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Helvetica" pitchFamily="-8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89">
          <p15:clr>
            <a:srgbClr val="A4A3A4"/>
          </p15:clr>
        </p15:guide>
        <p15:guide id="2" pos="4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2" autoAdjust="0"/>
    <p:restoredTop sz="94585" autoAdjust="0"/>
  </p:normalViewPr>
  <p:slideViewPr>
    <p:cSldViewPr snapToGrid="0">
      <p:cViewPr varScale="1">
        <p:scale>
          <a:sx n="69" d="100"/>
          <a:sy n="69" d="100"/>
        </p:scale>
        <p:origin x="1416" y="72"/>
      </p:cViewPr>
      <p:guideLst>
        <p:guide orient="horz" pos="789"/>
        <p:guide pos="4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8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6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0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CF79BC80-84C1-4D8F-AB8E-DE27DEC48E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E95CAA-9E64-4302-8F73-4286358BAAA4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37C74A-3131-407D-B75A-4BBAC46F0701}" type="slidenum">
              <a:rPr lang="zh-CN" altLang="en-US"/>
              <a:pPr/>
              <a:t>28</a:t>
            </a:fld>
            <a:endParaRPr lang="en-US" altLang="zh-CN"/>
          </a:p>
        </p:txBody>
      </p:sp>
      <p:sp>
        <p:nvSpPr>
          <p:cNvPr id="305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8825" cy="3427413"/>
          </a:xfrm>
          <a:ln/>
        </p:spPr>
      </p:sp>
      <p:sp>
        <p:nvSpPr>
          <p:cNvPr id="305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Reference count if reference count is zero delete</a:t>
            </a:r>
            <a:r>
              <a:rPr lang="en-US" altLang="zh-CN" baseline="0" dirty="0" smtClean="0"/>
              <a:t> the file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6330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1430" tIns="45715" rIns="91430" bIns="45715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494564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9699e3e41f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9699e3e41f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2759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9699e3e41f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9699e3e41f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26762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9699e3e41f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9699e3e41f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10765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63571C-F402-46A4-A2CB-6F6A823332AF}" type="slidenum">
              <a:rPr lang="en-US" altLang="en-US" smtClean="0">
                <a:ea typeface="MS PGothic" pitchFamily="34" charset="-128"/>
              </a:rPr>
              <a:pPr/>
              <a:t>14</a:t>
            </a:fld>
            <a:endParaRPr lang="en-US" altLang="en-US" smtClean="0">
              <a:ea typeface="MS PGothic" pitchFamily="34" charset="-128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409885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CEB3D5-C4CF-4730-8542-B6BD497B6F5C}" type="slidenum">
              <a:rPr lang="zh-CN" altLang="en-US"/>
              <a:pPr/>
              <a:t>23</a:t>
            </a:fld>
            <a:endParaRPr lang="en-US" altLang="zh-CN"/>
          </a:p>
        </p:txBody>
      </p:sp>
      <p:sp>
        <p:nvSpPr>
          <p:cNvPr id="301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8825" cy="3427413"/>
          </a:xfrm>
          <a:ln/>
        </p:spPr>
      </p:sp>
      <p:sp>
        <p:nvSpPr>
          <p:cNvPr id="301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99380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2D1569-1A43-4B4E-B844-99C74E68F077}" type="slidenum">
              <a:rPr lang="zh-CN" altLang="en-US"/>
              <a:pPr/>
              <a:t>24</a:t>
            </a:fld>
            <a:endParaRPr lang="en-US" altLang="zh-CN"/>
          </a:p>
        </p:txBody>
      </p:sp>
      <p:sp>
        <p:nvSpPr>
          <p:cNvPr id="302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8825" cy="3427413"/>
          </a:xfrm>
          <a:ln/>
        </p:spPr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58826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60DFA0-FB81-4A05-8222-683525F74356}" type="slidenum">
              <a:rPr lang="zh-CN" altLang="en-US"/>
              <a:pPr/>
              <a:t>27</a:t>
            </a:fld>
            <a:endParaRPr lang="en-US" altLang="zh-CN"/>
          </a:p>
        </p:txBody>
      </p:sp>
      <p:sp>
        <p:nvSpPr>
          <p:cNvPr id="304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8825" cy="3427413"/>
          </a:xfrm>
          <a:ln/>
        </p:spPr>
      </p:sp>
      <p:sp>
        <p:nvSpPr>
          <p:cNvPr id="304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9168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50000"/>
                <a:alpha val="7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lumMod val="75000"/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F0D8A9F-AEFE-4411-8555-F468DADDC647}" type="datetimeFigureOut">
              <a:rPr lang="en-US" smtClean="0"/>
              <a:pPr>
                <a:defRPr/>
              </a:pPr>
              <a:t>9/9/2021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7A1358-1FF9-4088-BD18-BCAFEC50E10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817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F0D8A9F-AEFE-4411-8555-F468DADDC647}" type="datetimeFigureOut">
              <a:rPr lang="en-US" smtClean="0"/>
              <a:pPr>
                <a:defRPr/>
              </a:pPr>
              <a:t>9/9/2021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7A1358-1FF9-4088-BD18-BCAFEC50E10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339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F0D8A9F-AEFE-4411-8555-F468DADDC647}" type="datetimeFigureOut">
              <a:rPr lang="en-US" smtClean="0"/>
              <a:pPr>
                <a:defRPr/>
              </a:pPr>
              <a:t>9/9/2021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7A1358-1FF9-4088-BD18-BCAFEC50E10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01156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F0D8A9F-AEFE-4411-8555-F468DADDC647}" type="datetimeFigureOut">
              <a:rPr lang="en-US" smtClean="0"/>
              <a:pPr>
                <a:defRPr/>
              </a:pPr>
              <a:t>9/9/2021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7A1358-1FF9-4088-BD18-BCAFEC50E10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6665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F0D8A9F-AEFE-4411-8555-F468DADDC647}" type="datetimeFigureOut">
              <a:rPr lang="en-US" smtClean="0"/>
              <a:pPr>
                <a:defRPr/>
              </a:pPr>
              <a:t>9/9/2021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7A1358-1FF9-4088-BD18-BCAFEC50E10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48736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F0D8A9F-AEFE-4411-8555-F468DADDC647}" type="datetimeFigureOut">
              <a:rPr lang="en-US" smtClean="0"/>
              <a:pPr>
                <a:defRPr/>
              </a:pPr>
              <a:t>9/9/2021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7A1358-1FF9-4088-BD18-BCAFEC50E10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5023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DA32594-A94F-4197-88EF-667828ACB814}" type="datetimeFigureOut">
              <a:rPr lang="en-US" smtClean="0"/>
              <a:pPr>
                <a:defRPr/>
              </a:pPr>
              <a:t>9/9/2021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D341A4-E24D-40B7-8CD7-16A18891708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2737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CB52FA1-EC09-4ED6-9F3C-70C56EB9652B}" type="datetimeFigureOut">
              <a:rPr lang="en-US" smtClean="0"/>
              <a:pPr>
                <a:defRPr/>
              </a:pPr>
              <a:t>9/9/2021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A40AFB-3641-4104-BDF2-7F5877873ED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8876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04875" y="3648075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5" name="Picture 12" descr="BD21332_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076450" y="4967288"/>
            <a:ext cx="603567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025" y="6354763"/>
            <a:ext cx="12192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864067-E66C-4DE4-A252-146B6AFC1FB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8722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95334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FF31FC-3591-451B-B87B-B4F8BD955F62}" type="datetimeFigureOut">
              <a:rPr lang="en-US" smtClean="0"/>
              <a:pPr>
                <a:defRPr/>
              </a:pPr>
              <a:t>9/9/2021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3AD626-00F5-4CD6-9208-637B73F2FA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952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8F84075-DE1C-4E1B-9371-F11B6ECEB939}" type="datetimeFigureOut">
              <a:rPr lang="en-US" smtClean="0"/>
              <a:pPr>
                <a:defRPr/>
              </a:pPr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8FE913-7C06-466C-890B-4D4DA929B24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70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629D983-0AB9-49EB-A0B9-BC47203057D2}" type="datetimeFigureOut">
              <a:rPr lang="en-US" smtClean="0"/>
              <a:pPr>
                <a:defRPr/>
              </a:pPr>
              <a:t>9/9/2021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469A97-6273-4865-9E1D-78DC8CEC246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965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1C0486-AD6B-4A1B-B8BC-5E8B3A12585D}" type="datetimeFigureOut">
              <a:rPr lang="en-US" smtClean="0"/>
              <a:pPr>
                <a:defRPr/>
              </a:pPr>
              <a:t>9/9/2021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CB0794-8E91-42F6-BAD1-9F0967B14F2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243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89B37FD-A2B6-407E-BC92-F06BCD4E70EC}" type="datetimeFigureOut">
              <a:rPr lang="en-US" smtClean="0"/>
              <a:pPr>
                <a:defRPr/>
              </a:pPr>
              <a:t>9/9/2021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6A5E56-1953-4AD4-94E8-6B9137A412D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124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B9120C9-A429-4BDB-8C71-07EC0DE31F9B}" type="datetimeFigureOut">
              <a:rPr lang="en-US" smtClean="0"/>
              <a:pPr>
                <a:defRPr/>
              </a:pPr>
              <a:t>9/9/2021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9A91EB-9BD3-4E8C-9A2E-BA4C0C44527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303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63E7A3-F736-48D1-BC03-7E861F1E38C5}" type="datetimeFigureOut">
              <a:rPr lang="en-US" smtClean="0"/>
              <a:pPr>
                <a:defRPr/>
              </a:pPr>
              <a:t>9/9/2021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1750E2-5A2A-40C1-AC86-5307FA7E308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216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CF08C8-DAAA-4916-AC40-8F27BA0794F6}" type="datetimeFigureOut">
              <a:rPr lang="en-US" smtClean="0"/>
              <a:pPr>
                <a:defRPr/>
              </a:pPr>
              <a:t>9/9/2021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885962-A8CE-4773-9E49-0C0BC39709D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321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50000"/>
                <a:alpha val="7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F0D8A9F-AEFE-4411-8555-F468DADDC647}" type="datetimeFigureOut">
              <a:rPr lang="en-US" smtClean="0"/>
              <a:pPr>
                <a:defRPr/>
              </a:pPr>
              <a:t>9/9/2021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167A1358-1FF9-4088-BD18-BCAFEC50E10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494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1" r:id="rId1"/>
    <p:sldLayoutId id="2147483992" r:id="rId2"/>
    <p:sldLayoutId id="2147483993" r:id="rId3"/>
    <p:sldLayoutId id="2147483994" r:id="rId4"/>
    <p:sldLayoutId id="2147483995" r:id="rId5"/>
    <p:sldLayoutId id="2147483996" r:id="rId6"/>
    <p:sldLayoutId id="2147483997" r:id="rId7"/>
    <p:sldLayoutId id="2147483998" r:id="rId8"/>
    <p:sldLayoutId id="2147483999" r:id="rId9"/>
    <p:sldLayoutId id="2147484000" r:id="rId10"/>
    <p:sldLayoutId id="2147484001" r:id="rId11"/>
    <p:sldLayoutId id="2147484002" r:id="rId12"/>
    <p:sldLayoutId id="2147484003" r:id="rId13"/>
    <p:sldLayoutId id="2147484004" r:id="rId14"/>
    <p:sldLayoutId id="2147484005" r:id="rId15"/>
    <p:sldLayoutId id="2147484006" r:id="rId16"/>
    <p:sldLayoutId id="2147484007" r:id="rId17"/>
    <p:sldLayoutId id="2147484008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22218" y="3886200"/>
            <a:ext cx="6858000" cy="990600"/>
          </a:xfrm>
        </p:spPr>
        <p:txBody>
          <a:bodyPr>
            <a:normAutofit/>
          </a:bodyPr>
          <a:lstStyle/>
          <a:p>
            <a:pPr eaLnBrk="1" hangingPunct="1"/>
            <a:r>
              <a:rPr lang="en-IN" dirty="0" smtClean="0"/>
              <a:t>MCA105-Operating System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Sequential-access File</a:t>
            </a:r>
          </a:p>
        </p:txBody>
      </p:sp>
      <p:pic>
        <p:nvPicPr>
          <p:cNvPr id="60420" name="Picture 4"/>
          <p:cNvPicPr>
            <a:picLocks noChangeAspect="1" noChangeArrowheads="1"/>
          </p:cNvPicPr>
          <p:nvPr/>
        </p:nvPicPr>
        <p:blipFill>
          <a:blip r:embed="rId2" cstate="print"/>
          <a:srcRect l="699" t="33012" r="458" b="33943"/>
          <a:stretch>
            <a:fillRect/>
          </a:stretch>
        </p:blipFill>
        <p:spPr bwMode="auto">
          <a:xfrm>
            <a:off x="752793" y="1951990"/>
            <a:ext cx="7924800" cy="198755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74941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Index Access</a:t>
            </a:r>
            <a:endParaRPr lang="en-US" dirty="0"/>
          </a:p>
        </p:txBody>
      </p:sp>
      <p:pic>
        <p:nvPicPr>
          <p:cNvPr id="62468" name="Picture 4"/>
          <p:cNvPicPr>
            <a:picLocks noChangeAspect="1" noChangeArrowheads="1"/>
          </p:cNvPicPr>
          <p:nvPr/>
        </p:nvPicPr>
        <p:blipFill>
          <a:blip r:embed="rId2" cstate="print"/>
          <a:srcRect l="600" t="12044" r="813" b="12329"/>
          <a:stretch>
            <a:fillRect/>
          </a:stretch>
        </p:blipFill>
        <p:spPr bwMode="auto">
          <a:xfrm>
            <a:off x="1713744" y="1930400"/>
            <a:ext cx="5484019" cy="3155156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99314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24444" t="40436" r="46593" b="30777"/>
          <a:stretch/>
        </p:blipFill>
        <p:spPr>
          <a:xfrm>
            <a:off x="0" y="831270"/>
            <a:ext cx="8950039" cy="5832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246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1508760" y="857250"/>
            <a:ext cx="5600700" cy="857250"/>
          </a:xfrm>
        </p:spPr>
        <p:txBody>
          <a:bodyPr/>
          <a:lstStyle/>
          <a:p>
            <a:r>
              <a:rPr lang="en-US" dirty="0"/>
              <a:t>Directory Structure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>
          <a:xfrm>
            <a:off x="1849041" y="1900237"/>
            <a:ext cx="4938713" cy="263129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90000"/>
              </a:lnSpc>
            </a:pPr>
            <a:r>
              <a:rPr lang="en-US"/>
              <a:t>A collection of nodes containing information about all files</a:t>
            </a:r>
          </a:p>
        </p:txBody>
      </p:sp>
      <p:sp>
        <p:nvSpPr>
          <p:cNvPr id="63492" name="Oval 4"/>
          <p:cNvSpPr>
            <a:spLocks noChangeArrowheads="1"/>
          </p:cNvSpPr>
          <p:nvPr/>
        </p:nvSpPr>
        <p:spPr bwMode="auto">
          <a:xfrm>
            <a:off x="3257550" y="2571750"/>
            <a:ext cx="400050" cy="3429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493" name="Oval 5"/>
          <p:cNvSpPr>
            <a:spLocks noChangeArrowheads="1"/>
          </p:cNvSpPr>
          <p:nvPr/>
        </p:nvSpPr>
        <p:spPr bwMode="auto">
          <a:xfrm>
            <a:off x="3829050" y="2571750"/>
            <a:ext cx="400050" cy="3429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494" name="Oval 6"/>
          <p:cNvSpPr>
            <a:spLocks noChangeArrowheads="1"/>
          </p:cNvSpPr>
          <p:nvPr/>
        </p:nvSpPr>
        <p:spPr bwMode="auto">
          <a:xfrm>
            <a:off x="4400550" y="2571750"/>
            <a:ext cx="400050" cy="3429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495" name="Oval 7"/>
          <p:cNvSpPr>
            <a:spLocks noChangeArrowheads="1"/>
          </p:cNvSpPr>
          <p:nvPr/>
        </p:nvSpPr>
        <p:spPr bwMode="auto">
          <a:xfrm>
            <a:off x="4972050" y="2571750"/>
            <a:ext cx="400050" cy="3429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496" name="Oval 8"/>
          <p:cNvSpPr>
            <a:spLocks noChangeArrowheads="1"/>
          </p:cNvSpPr>
          <p:nvPr/>
        </p:nvSpPr>
        <p:spPr bwMode="auto">
          <a:xfrm>
            <a:off x="5543550" y="2800350"/>
            <a:ext cx="400050" cy="3429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497" name="Rectangle 9"/>
          <p:cNvSpPr>
            <a:spLocks noChangeArrowheads="1"/>
          </p:cNvSpPr>
          <p:nvPr/>
        </p:nvSpPr>
        <p:spPr bwMode="auto">
          <a:xfrm>
            <a:off x="3257550" y="4057650"/>
            <a:ext cx="3429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F 1</a:t>
            </a:r>
          </a:p>
        </p:txBody>
      </p:sp>
      <p:sp>
        <p:nvSpPr>
          <p:cNvPr id="63498" name="Rectangle 10"/>
          <p:cNvSpPr>
            <a:spLocks noChangeArrowheads="1"/>
          </p:cNvSpPr>
          <p:nvPr/>
        </p:nvSpPr>
        <p:spPr bwMode="auto">
          <a:xfrm>
            <a:off x="3829050" y="4057650"/>
            <a:ext cx="342900" cy="400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F 2</a:t>
            </a:r>
          </a:p>
        </p:txBody>
      </p:sp>
      <p:sp>
        <p:nvSpPr>
          <p:cNvPr id="63499" name="Rectangle 11"/>
          <p:cNvSpPr>
            <a:spLocks noChangeArrowheads="1"/>
          </p:cNvSpPr>
          <p:nvPr/>
        </p:nvSpPr>
        <p:spPr bwMode="auto">
          <a:xfrm>
            <a:off x="4400550" y="4057650"/>
            <a:ext cx="342900" cy="6286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F 3</a:t>
            </a:r>
          </a:p>
        </p:txBody>
      </p:sp>
      <p:sp>
        <p:nvSpPr>
          <p:cNvPr id="63500" name="Rectangle 12"/>
          <p:cNvSpPr>
            <a:spLocks noChangeArrowheads="1"/>
          </p:cNvSpPr>
          <p:nvPr/>
        </p:nvSpPr>
        <p:spPr bwMode="auto">
          <a:xfrm>
            <a:off x="4972050" y="4057650"/>
            <a:ext cx="342900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F 4</a:t>
            </a:r>
          </a:p>
        </p:txBody>
      </p:sp>
      <p:sp>
        <p:nvSpPr>
          <p:cNvPr id="63501" name="Rectangle 13"/>
          <p:cNvSpPr>
            <a:spLocks noChangeArrowheads="1"/>
          </p:cNvSpPr>
          <p:nvPr/>
        </p:nvSpPr>
        <p:spPr bwMode="auto">
          <a:xfrm>
            <a:off x="5543550" y="4343400"/>
            <a:ext cx="3429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F n</a:t>
            </a:r>
          </a:p>
        </p:txBody>
      </p:sp>
      <p:sp>
        <p:nvSpPr>
          <p:cNvPr id="63502" name="Line 14"/>
          <p:cNvSpPr>
            <a:spLocks noChangeShapeType="1"/>
          </p:cNvSpPr>
          <p:nvPr/>
        </p:nvSpPr>
        <p:spPr bwMode="auto">
          <a:xfrm>
            <a:off x="4021931" y="291465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503" name="Line 15"/>
          <p:cNvSpPr>
            <a:spLocks noChangeShapeType="1"/>
          </p:cNvSpPr>
          <p:nvPr/>
        </p:nvSpPr>
        <p:spPr bwMode="auto">
          <a:xfrm>
            <a:off x="4572000" y="291465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504" name="Line 16"/>
          <p:cNvSpPr>
            <a:spLocks noChangeShapeType="1"/>
          </p:cNvSpPr>
          <p:nvPr/>
        </p:nvSpPr>
        <p:spPr bwMode="auto">
          <a:xfrm>
            <a:off x="5715000" y="3143250"/>
            <a:ext cx="0" cy="1200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505" name="Line 17"/>
          <p:cNvSpPr>
            <a:spLocks noChangeShapeType="1"/>
          </p:cNvSpPr>
          <p:nvPr/>
        </p:nvSpPr>
        <p:spPr bwMode="auto">
          <a:xfrm>
            <a:off x="5143500" y="291465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506" name="Line 18"/>
          <p:cNvSpPr>
            <a:spLocks noChangeShapeType="1"/>
          </p:cNvSpPr>
          <p:nvPr/>
        </p:nvSpPr>
        <p:spPr bwMode="auto">
          <a:xfrm>
            <a:off x="3429000" y="291465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507" name="Freeform 19"/>
          <p:cNvSpPr>
            <a:spLocks/>
          </p:cNvSpPr>
          <p:nvPr/>
        </p:nvSpPr>
        <p:spPr bwMode="auto">
          <a:xfrm>
            <a:off x="3081101" y="2328863"/>
            <a:ext cx="3139678" cy="1104900"/>
          </a:xfrm>
          <a:custGeom>
            <a:avLst/>
            <a:gdLst/>
            <a:ahLst/>
            <a:cxnLst>
              <a:cxn ang="0">
                <a:pos x="10" y="328"/>
              </a:cxn>
              <a:cxn ang="0">
                <a:pos x="28" y="219"/>
              </a:cxn>
              <a:cxn ang="0">
                <a:pos x="410" y="37"/>
              </a:cxn>
              <a:cxn ang="0">
                <a:pos x="583" y="10"/>
              </a:cxn>
              <a:cxn ang="0">
                <a:pos x="1019" y="0"/>
              </a:cxn>
              <a:cxn ang="0">
                <a:pos x="1401" y="10"/>
              </a:cxn>
              <a:cxn ang="0">
                <a:pos x="1655" y="55"/>
              </a:cxn>
              <a:cxn ang="0">
                <a:pos x="1901" y="128"/>
              </a:cxn>
              <a:cxn ang="0">
                <a:pos x="2019" y="164"/>
              </a:cxn>
              <a:cxn ang="0">
                <a:pos x="2246" y="210"/>
              </a:cxn>
              <a:cxn ang="0">
                <a:pos x="2382" y="255"/>
              </a:cxn>
              <a:cxn ang="0">
                <a:pos x="2519" y="391"/>
              </a:cxn>
              <a:cxn ang="0">
                <a:pos x="2573" y="446"/>
              </a:cxn>
              <a:cxn ang="0">
                <a:pos x="2619" y="573"/>
              </a:cxn>
              <a:cxn ang="0">
                <a:pos x="2637" y="628"/>
              </a:cxn>
              <a:cxn ang="0">
                <a:pos x="2619" y="737"/>
              </a:cxn>
              <a:cxn ang="0">
                <a:pos x="2401" y="873"/>
              </a:cxn>
              <a:cxn ang="0">
                <a:pos x="2201" y="919"/>
              </a:cxn>
              <a:cxn ang="0">
                <a:pos x="1146" y="873"/>
              </a:cxn>
              <a:cxn ang="0">
                <a:pos x="474" y="700"/>
              </a:cxn>
              <a:cxn ang="0">
                <a:pos x="446" y="691"/>
              </a:cxn>
              <a:cxn ang="0">
                <a:pos x="410" y="673"/>
              </a:cxn>
              <a:cxn ang="0">
                <a:pos x="83" y="564"/>
              </a:cxn>
              <a:cxn ang="0">
                <a:pos x="28" y="400"/>
              </a:cxn>
              <a:cxn ang="0">
                <a:pos x="1" y="319"/>
              </a:cxn>
              <a:cxn ang="0">
                <a:pos x="10" y="328"/>
              </a:cxn>
            </a:cxnLst>
            <a:rect l="0" t="0" r="r" b="b"/>
            <a:pathLst>
              <a:path w="2637" h="928">
                <a:moveTo>
                  <a:pt x="10" y="328"/>
                </a:moveTo>
                <a:cubicBezTo>
                  <a:pt x="14" y="291"/>
                  <a:pt x="6" y="248"/>
                  <a:pt x="28" y="219"/>
                </a:cubicBezTo>
                <a:cubicBezTo>
                  <a:pt x="124" y="92"/>
                  <a:pt x="264" y="66"/>
                  <a:pt x="410" y="37"/>
                </a:cubicBezTo>
                <a:cubicBezTo>
                  <a:pt x="516" y="16"/>
                  <a:pt x="457" y="14"/>
                  <a:pt x="583" y="10"/>
                </a:cubicBezTo>
                <a:cubicBezTo>
                  <a:pt x="728" y="5"/>
                  <a:pt x="874" y="3"/>
                  <a:pt x="1019" y="0"/>
                </a:cubicBezTo>
                <a:cubicBezTo>
                  <a:pt x="1146" y="3"/>
                  <a:pt x="1274" y="3"/>
                  <a:pt x="1401" y="10"/>
                </a:cubicBezTo>
                <a:cubicBezTo>
                  <a:pt x="1485" y="15"/>
                  <a:pt x="1571" y="41"/>
                  <a:pt x="1655" y="55"/>
                </a:cubicBezTo>
                <a:cubicBezTo>
                  <a:pt x="1733" y="86"/>
                  <a:pt x="1819" y="108"/>
                  <a:pt x="1901" y="128"/>
                </a:cubicBezTo>
                <a:cubicBezTo>
                  <a:pt x="1942" y="148"/>
                  <a:pt x="1975" y="152"/>
                  <a:pt x="2019" y="164"/>
                </a:cubicBezTo>
                <a:cubicBezTo>
                  <a:pt x="2098" y="185"/>
                  <a:pt x="2162" y="200"/>
                  <a:pt x="2246" y="210"/>
                </a:cubicBezTo>
                <a:cubicBezTo>
                  <a:pt x="2293" y="226"/>
                  <a:pt x="2338" y="230"/>
                  <a:pt x="2382" y="255"/>
                </a:cubicBezTo>
                <a:cubicBezTo>
                  <a:pt x="2439" y="287"/>
                  <a:pt x="2477" y="343"/>
                  <a:pt x="2519" y="391"/>
                </a:cubicBezTo>
                <a:cubicBezTo>
                  <a:pt x="2536" y="410"/>
                  <a:pt x="2562" y="423"/>
                  <a:pt x="2573" y="446"/>
                </a:cubicBezTo>
                <a:cubicBezTo>
                  <a:pt x="2594" y="488"/>
                  <a:pt x="2606" y="529"/>
                  <a:pt x="2619" y="573"/>
                </a:cubicBezTo>
                <a:cubicBezTo>
                  <a:pt x="2624" y="591"/>
                  <a:pt x="2637" y="628"/>
                  <a:pt x="2637" y="628"/>
                </a:cubicBezTo>
                <a:cubicBezTo>
                  <a:pt x="2634" y="654"/>
                  <a:pt x="2634" y="707"/>
                  <a:pt x="2619" y="737"/>
                </a:cubicBezTo>
                <a:cubicBezTo>
                  <a:pt x="2582" y="812"/>
                  <a:pt x="2477" y="854"/>
                  <a:pt x="2401" y="873"/>
                </a:cubicBezTo>
                <a:cubicBezTo>
                  <a:pt x="2341" y="911"/>
                  <a:pt x="2270" y="909"/>
                  <a:pt x="2201" y="919"/>
                </a:cubicBezTo>
                <a:cubicBezTo>
                  <a:pt x="1832" y="915"/>
                  <a:pt x="1500" y="928"/>
                  <a:pt x="1146" y="873"/>
                </a:cubicBezTo>
                <a:cubicBezTo>
                  <a:pt x="917" y="837"/>
                  <a:pt x="702" y="728"/>
                  <a:pt x="474" y="700"/>
                </a:cubicBezTo>
                <a:cubicBezTo>
                  <a:pt x="465" y="697"/>
                  <a:pt x="455" y="695"/>
                  <a:pt x="446" y="691"/>
                </a:cubicBezTo>
                <a:cubicBezTo>
                  <a:pt x="434" y="686"/>
                  <a:pt x="423" y="677"/>
                  <a:pt x="410" y="673"/>
                </a:cubicBezTo>
                <a:cubicBezTo>
                  <a:pt x="297" y="636"/>
                  <a:pt x="185" y="632"/>
                  <a:pt x="83" y="564"/>
                </a:cubicBezTo>
                <a:cubicBezTo>
                  <a:pt x="47" y="512"/>
                  <a:pt x="45" y="458"/>
                  <a:pt x="28" y="400"/>
                </a:cubicBezTo>
                <a:cubicBezTo>
                  <a:pt x="28" y="400"/>
                  <a:pt x="5" y="332"/>
                  <a:pt x="1" y="319"/>
                </a:cubicBezTo>
                <a:cubicBezTo>
                  <a:pt x="0" y="315"/>
                  <a:pt x="7" y="325"/>
                  <a:pt x="10" y="328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508" name="Freeform 20"/>
          <p:cNvSpPr>
            <a:spLocks/>
          </p:cNvSpPr>
          <p:nvPr/>
        </p:nvSpPr>
        <p:spPr bwMode="auto">
          <a:xfrm>
            <a:off x="2914650" y="3771900"/>
            <a:ext cx="3196829" cy="1200150"/>
          </a:xfrm>
          <a:custGeom>
            <a:avLst/>
            <a:gdLst/>
            <a:ahLst/>
            <a:cxnLst>
              <a:cxn ang="0">
                <a:pos x="10" y="328"/>
              </a:cxn>
              <a:cxn ang="0">
                <a:pos x="28" y="219"/>
              </a:cxn>
              <a:cxn ang="0">
                <a:pos x="410" y="37"/>
              </a:cxn>
              <a:cxn ang="0">
                <a:pos x="583" y="10"/>
              </a:cxn>
              <a:cxn ang="0">
                <a:pos x="1019" y="0"/>
              </a:cxn>
              <a:cxn ang="0">
                <a:pos x="1401" y="10"/>
              </a:cxn>
              <a:cxn ang="0">
                <a:pos x="1655" y="55"/>
              </a:cxn>
              <a:cxn ang="0">
                <a:pos x="1901" y="128"/>
              </a:cxn>
              <a:cxn ang="0">
                <a:pos x="2019" y="164"/>
              </a:cxn>
              <a:cxn ang="0">
                <a:pos x="2246" y="210"/>
              </a:cxn>
              <a:cxn ang="0">
                <a:pos x="2382" y="255"/>
              </a:cxn>
              <a:cxn ang="0">
                <a:pos x="2519" y="391"/>
              </a:cxn>
              <a:cxn ang="0">
                <a:pos x="2573" y="446"/>
              </a:cxn>
              <a:cxn ang="0">
                <a:pos x="2619" y="573"/>
              </a:cxn>
              <a:cxn ang="0">
                <a:pos x="2637" y="628"/>
              </a:cxn>
              <a:cxn ang="0">
                <a:pos x="2619" y="737"/>
              </a:cxn>
              <a:cxn ang="0">
                <a:pos x="2401" y="873"/>
              </a:cxn>
              <a:cxn ang="0">
                <a:pos x="2201" y="919"/>
              </a:cxn>
              <a:cxn ang="0">
                <a:pos x="1146" y="873"/>
              </a:cxn>
              <a:cxn ang="0">
                <a:pos x="474" y="700"/>
              </a:cxn>
              <a:cxn ang="0">
                <a:pos x="446" y="691"/>
              </a:cxn>
              <a:cxn ang="0">
                <a:pos x="410" y="673"/>
              </a:cxn>
              <a:cxn ang="0">
                <a:pos x="83" y="564"/>
              </a:cxn>
              <a:cxn ang="0">
                <a:pos x="28" y="400"/>
              </a:cxn>
              <a:cxn ang="0">
                <a:pos x="1" y="319"/>
              </a:cxn>
              <a:cxn ang="0">
                <a:pos x="10" y="328"/>
              </a:cxn>
            </a:cxnLst>
            <a:rect l="0" t="0" r="r" b="b"/>
            <a:pathLst>
              <a:path w="2637" h="928">
                <a:moveTo>
                  <a:pt x="10" y="328"/>
                </a:moveTo>
                <a:cubicBezTo>
                  <a:pt x="14" y="291"/>
                  <a:pt x="6" y="248"/>
                  <a:pt x="28" y="219"/>
                </a:cubicBezTo>
                <a:cubicBezTo>
                  <a:pt x="124" y="92"/>
                  <a:pt x="264" y="66"/>
                  <a:pt x="410" y="37"/>
                </a:cubicBezTo>
                <a:cubicBezTo>
                  <a:pt x="516" y="16"/>
                  <a:pt x="457" y="14"/>
                  <a:pt x="583" y="10"/>
                </a:cubicBezTo>
                <a:cubicBezTo>
                  <a:pt x="728" y="5"/>
                  <a:pt x="874" y="3"/>
                  <a:pt x="1019" y="0"/>
                </a:cubicBezTo>
                <a:cubicBezTo>
                  <a:pt x="1146" y="3"/>
                  <a:pt x="1274" y="3"/>
                  <a:pt x="1401" y="10"/>
                </a:cubicBezTo>
                <a:cubicBezTo>
                  <a:pt x="1485" y="15"/>
                  <a:pt x="1571" y="41"/>
                  <a:pt x="1655" y="55"/>
                </a:cubicBezTo>
                <a:cubicBezTo>
                  <a:pt x="1733" y="86"/>
                  <a:pt x="1819" y="108"/>
                  <a:pt x="1901" y="128"/>
                </a:cubicBezTo>
                <a:cubicBezTo>
                  <a:pt x="1942" y="148"/>
                  <a:pt x="1975" y="152"/>
                  <a:pt x="2019" y="164"/>
                </a:cubicBezTo>
                <a:cubicBezTo>
                  <a:pt x="2098" y="185"/>
                  <a:pt x="2162" y="200"/>
                  <a:pt x="2246" y="210"/>
                </a:cubicBezTo>
                <a:cubicBezTo>
                  <a:pt x="2293" y="226"/>
                  <a:pt x="2338" y="230"/>
                  <a:pt x="2382" y="255"/>
                </a:cubicBezTo>
                <a:cubicBezTo>
                  <a:pt x="2439" y="287"/>
                  <a:pt x="2477" y="343"/>
                  <a:pt x="2519" y="391"/>
                </a:cubicBezTo>
                <a:cubicBezTo>
                  <a:pt x="2536" y="410"/>
                  <a:pt x="2562" y="423"/>
                  <a:pt x="2573" y="446"/>
                </a:cubicBezTo>
                <a:cubicBezTo>
                  <a:pt x="2594" y="488"/>
                  <a:pt x="2606" y="529"/>
                  <a:pt x="2619" y="573"/>
                </a:cubicBezTo>
                <a:cubicBezTo>
                  <a:pt x="2624" y="591"/>
                  <a:pt x="2637" y="628"/>
                  <a:pt x="2637" y="628"/>
                </a:cubicBezTo>
                <a:cubicBezTo>
                  <a:pt x="2634" y="654"/>
                  <a:pt x="2634" y="707"/>
                  <a:pt x="2619" y="737"/>
                </a:cubicBezTo>
                <a:cubicBezTo>
                  <a:pt x="2582" y="812"/>
                  <a:pt x="2477" y="854"/>
                  <a:pt x="2401" y="873"/>
                </a:cubicBezTo>
                <a:cubicBezTo>
                  <a:pt x="2341" y="911"/>
                  <a:pt x="2270" y="909"/>
                  <a:pt x="2201" y="919"/>
                </a:cubicBezTo>
                <a:cubicBezTo>
                  <a:pt x="1832" y="915"/>
                  <a:pt x="1500" y="928"/>
                  <a:pt x="1146" y="873"/>
                </a:cubicBezTo>
                <a:cubicBezTo>
                  <a:pt x="917" y="837"/>
                  <a:pt x="702" y="728"/>
                  <a:pt x="474" y="700"/>
                </a:cubicBezTo>
                <a:cubicBezTo>
                  <a:pt x="465" y="697"/>
                  <a:pt x="455" y="695"/>
                  <a:pt x="446" y="691"/>
                </a:cubicBezTo>
                <a:cubicBezTo>
                  <a:pt x="434" y="686"/>
                  <a:pt x="423" y="677"/>
                  <a:pt x="410" y="673"/>
                </a:cubicBezTo>
                <a:cubicBezTo>
                  <a:pt x="297" y="636"/>
                  <a:pt x="185" y="632"/>
                  <a:pt x="83" y="564"/>
                </a:cubicBezTo>
                <a:cubicBezTo>
                  <a:pt x="47" y="512"/>
                  <a:pt x="45" y="458"/>
                  <a:pt x="28" y="400"/>
                </a:cubicBezTo>
                <a:cubicBezTo>
                  <a:pt x="28" y="400"/>
                  <a:pt x="5" y="332"/>
                  <a:pt x="1" y="319"/>
                </a:cubicBezTo>
                <a:cubicBezTo>
                  <a:pt x="0" y="315"/>
                  <a:pt x="7" y="325"/>
                  <a:pt x="10" y="328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509" name="Text Box 21"/>
          <p:cNvSpPr txBox="1">
            <a:spLocks noChangeArrowheads="1"/>
          </p:cNvSpPr>
          <p:nvPr/>
        </p:nvSpPr>
        <p:spPr bwMode="auto">
          <a:xfrm>
            <a:off x="1972508" y="2524602"/>
            <a:ext cx="110799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/>
              <a:t>Directory</a:t>
            </a:r>
          </a:p>
        </p:txBody>
      </p:sp>
      <p:sp>
        <p:nvSpPr>
          <p:cNvPr id="63510" name="Text Box 22"/>
          <p:cNvSpPr txBox="1">
            <a:spLocks noChangeArrowheads="1"/>
          </p:cNvSpPr>
          <p:nvPr/>
        </p:nvSpPr>
        <p:spPr bwMode="auto">
          <a:xfrm>
            <a:off x="2133368" y="3953352"/>
            <a:ext cx="67197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Files</a:t>
            </a:r>
          </a:p>
        </p:txBody>
      </p:sp>
      <p:sp>
        <p:nvSpPr>
          <p:cNvPr id="63511" name="Rectangle 23"/>
          <p:cNvSpPr>
            <a:spLocks noChangeArrowheads="1"/>
          </p:cNvSpPr>
          <p:nvPr/>
        </p:nvSpPr>
        <p:spPr bwMode="auto">
          <a:xfrm>
            <a:off x="1885950" y="5086350"/>
            <a:ext cx="5272088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sz="1500" dirty="0"/>
              <a:t>Both the directory structure and the files reside on disk</a:t>
            </a:r>
          </a:p>
          <a:p>
            <a:r>
              <a:rPr lang="en-US" sz="1500" dirty="0"/>
              <a:t>Backups of these two structures are kept on tapes</a:t>
            </a:r>
          </a:p>
        </p:txBody>
      </p:sp>
    </p:spTree>
    <p:extLst>
      <p:ext uri="{BB962C8B-B14F-4D97-AF65-F5344CB8AC3E}">
        <p14:creationId xmlns:p14="http://schemas.microsoft.com/office/powerpoint/2010/main" val="145844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2"/>
          <p:cNvSpPr>
            <a:spLocks noGrp="1"/>
          </p:cNvSpPr>
          <p:nvPr>
            <p:ph type="title" idx="4294967295"/>
          </p:nvPr>
        </p:nvSpPr>
        <p:spPr>
          <a:xfrm>
            <a:off x="1143000" y="991791"/>
            <a:ext cx="6172200" cy="43219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Disk Structure</a:t>
            </a:r>
          </a:p>
        </p:txBody>
      </p:sp>
      <p:sp>
        <p:nvSpPr>
          <p:cNvPr id="22531" name="Content Placeholder 3"/>
          <p:cNvSpPr>
            <a:spLocks noGrp="1"/>
          </p:cNvSpPr>
          <p:nvPr>
            <p:ph idx="4294967295"/>
          </p:nvPr>
        </p:nvSpPr>
        <p:spPr>
          <a:xfrm>
            <a:off x="1143000" y="1697832"/>
            <a:ext cx="5282804" cy="3398044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Disk can be subdivided into </a:t>
            </a:r>
            <a:r>
              <a:rPr lang="en-US" altLang="en-US" b="1" dirty="0" smtClean="0">
                <a:solidFill>
                  <a:srgbClr val="3366FF"/>
                </a:solidFill>
              </a:rPr>
              <a:t>partitions</a:t>
            </a:r>
          </a:p>
          <a:p>
            <a:r>
              <a:rPr lang="en-US" altLang="en-US" dirty="0" smtClean="0"/>
              <a:t>Disks or partitions can be </a:t>
            </a:r>
            <a:r>
              <a:rPr lang="en-US" altLang="en-US" b="1" dirty="0" smtClean="0">
                <a:solidFill>
                  <a:srgbClr val="3366FF"/>
                </a:solidFill>
              </a:rPr>
              <a:t>RAID </a:t>
            </a:r>
            <a:r>
              <a:rPr lang="en-US" altLang="en-US" dirty="0" smtClean="0"/>
              <a:t>protected against failure</a:t>
            </a:r>
          </a:p>
          <a:p>
            <a:r>
              <a:rPr lang="en-US" altLang="en-US" dirty="0" smtClean="0"/>
              <a:t>Disk or partition can be used </a:t>
            </a:r>
            <a:r>
              <a:rPr lang="en-US" altLang="en-US" b="1" dirty="0" smtClean="0">
                <a:solidFill>
                  <a:srgbClr val="3366FF"/>
                </a:solidFill>
              </a:rPr>
              <a:t>raw</a:t>
            </a:r>
            <a:r>
              <a:rPr lang="en-US" altLang="en-US" dirty="0" smtClean="0">
                <a:solidFill>
                  <a:srgbClr val="3366FF"/>
                </a:solidFill>
              </a:rPr>
              <a:t> </a:t>
            </a:r>
            <a:r>
              <a:rPr lang="en-US" altLang="en-US" dirty="0" smtClean="0"/>
              <a:t>– without a file system, or </a:t>
            </a:r>
            <a:r>
              <a:rPr lang="en-US" altLang="en-US" b="1" dirty="0" smtClean="0">
                <a:solidFill>
                  <a:srgbClr val="3366FF"/>
                </a:solidFill>
              </a:rPr>
              <a:t>formatted</a:t>
            </a:r>
            <a:r>
              <a:rPr lang="en-US" altLang="en-US" dirty="0" smtClean="0">
                <a:solidFill>
                  <a:srgbClr val="3366FF"/>
                </a:solidFill>
              </a:rPr>
              <a:t> </a:t>
            </a:r>
            <a:r>
              <a:rPr lang="en-US" altLang="en-US" dirty="0" smtClean="0"/>
              <a:t>with a file system</a:t>
            </a:r>
          </a:p>
          <a:p>
            <a:r>
              <a:rPr lang="en-US" altLang="en-US" dirty="0" smtClean="0"/>
              <a:t>Partitions also known as minidisks, slices</a:t>
            </a:r>
          </a:p>
        </p:txBody>
      </p:sp>
    </p:spTree>
    <p:extLst>
      <p:ext uri="{BB962C8B-B14F-4D97-AF65-F5344CB8AC3E}">
        <p14:creationId xmlns:p14="http://schemas.microsoft.com/office/powerpoint/2010/main" val="4185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A Typical File-system Organization</a:t>
            </a:r>
          </a:p>
        </p:txBody>
      </p:sp>
      <p:pic>
        <p:nvPicPr>
          <p:cNvPr id="64516" name="Picture 4"/>
          <p:cNvPicPr>
            <a:picLocks noChangeAspect="1" noChangeArrowheads="1"/>
          </p:cNvPicPr>
          <p:nvPr/>
        </p:nvPicPr>
        <p:blipFill>
          <a:blip r:embed="rId2" cstate="print"/>
          <a:srcRect l="670" t="14792" r="439" b="14484"/>
          <a:stretch>
            <a:fillRect/>
          </a:stretch>
        </p:blipFill>
        <p:spPr bwMode="auto">
          <a:xfrm>
            <a:off x="1163782" y="2841482"/>
            <a:ext cx="6352958" cy="3407348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72225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Operations Performed on Directory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Search for a file</a:t>
            </a:r>
          </a:p>
          <a:p>
            <a:r>
              <a:rPr lang="en-US"/>
              <a:t>Create a file</a:t>
            </a:r>
          </a:p>
          <a:p>
            <a:r>
              <a:rPr lang="en-US"/>
              <a:t>Delete a file</a:t>
            </a:r>
          </a:p>
          <a:p>
            <a:r>
              <a:rPr lang="en-US"/>
              <a:t>List a directory</a:t>
            </a:r>
          </a:p>
          <a:p>
            <a:r>
              <a:rPr lang="en-US"/>
              <a:t>Rename a file</a:t>
            </a:r>
          </a:p>
          <a:p>
            <a:r>
              <a:rPr lang="en-US"/>
              <a:t>Traverse the file system</a:t>
            </a:r>
          </a:p>
        </p:txBody>
      </p:sp>
    </p:spTree>
    <p:extLst>
      <p:ext uri="{BB962C8B-B14F-4D97-AF65-F5344CB8AC3E}">
        <p14:creationId xmlns:p14="http://schemas.microsoft.com/office/powerpoint/2010/main" val="3950470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303021" y="1238726"/>
            <a:ext cx="5807869" cy="342900"/>
          </a:xfrm>
        </p:spPr>
        <p:txBody>
          <a:bodyPr>
            <a:normAutofit fontScale="90000"/>
          </a:bodyPr>
          <a:lstStyle/>
          <a:p>
            <a:r>
              <a:rPr lang="en-US" sz="2100" dirty="0"/>
              <a:t>Directory Organization(Logically)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>
          <a:xfrm>
            <a:off x="457201" y="1847850"/>
            <a:ext cx="6892290" cy="3309938"/>
          </a:xfrm>
        </p:spPr>
        <p:txBody>
          <a:bodyPr>
            <a:noAutofit/>
          </a:bodyPr>
          <a:lstStyle/>
          <a:p>
            <a:r>
              <a:rPr lang="en-US" sz="2400" dirty="0"/>
              <a:t>Efficiency – locating a file quickly</a:t>
            </a:r>
          </a:p>
          <a:p>
            <a:r>
              <a:rPr lang="en-US" sz="2400" dirty="0"/>
              <a:t>Naming – convenient to users</a:t>
            </a:r>
          </a:p>
          <a:p>
            <a:pPr lvl="1"/>
            <a:r>
              <a:rPr lang="en-US" sz="2000" dirty="0"/>
              <a:t>Two users can have same name for different files</a:t>
            </a:r>
          </a:p>
          <a:p>
            <a:pPr lvl="1"/>
            <a:r>
              <a:rPr lang="en-US" sz="2000" dirty="0"/>
              <a:t>The same file can have several different names</a:t>
            </a:r>
          </a:p>
          <a:p>
            <a:r>
              <a:rPr lang="en-US" sz="2400" dirty="0"/>
              <a:t>Grouping – logical grouping of files by properties, (e.g., all Java programs, all games, …)</a:t>
            </a:r>
          </a:p>
        </p:txBody>
      </p:sp>
    </p:spTree>
    <p:extLst>
      <p:ext uri="{BB962C8B-B14F-4D97-AF65-F5344CB8AC3E}">
        <p14:creationId xmlns:p14="http://schemas.microsoft.com/office/powerpoint/2010/main" val="424323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Single-Level Directory</a:t>
            </a:r>
            <a:endParaRPr lang="en-US" sz="1800"/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>
          <a:xfrm>
            <a:off x="1721644" y="1969295"/>
            <a:ext cx="5272088" cy="421481"/>
          </a:xfrm>
        </p:spPr>
        <p:txBody>
          <a:bodyPr>
            <a:normAutofit/>
          </a:bodyPr>
          <a:lstStyle/>
          <a:p>
            <a:r>
              <a:rPr lang="en-US" dirty="0"/>
              <a:t>A single directory for all users</a:t>
            </a:r>
          </a:p>
        </p:txBody>
      </p:sp>
      <p:sp>
        <p:nvSpPr>
          <p:cNvPr id="68613" name="Rectangle 5"/>
          <p:cNvSpPr>
            <a:spLocks noChangeArrowheads="1"/>
          </p:cNvSpPr>
          <p:nvPr/>
        </p:nvSpPr>
        <p:spPr bwMode="auto">
          <a:xfrm>
            <a:off x="1936736" y="5167444"/>
            <a:ext cx="5342335" cy="764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1500" dirty="0"/>
              <a:t>Naming problem</a:t>
            </a:r>
            <a:br>
              <a:rPr lang="en-US" sz="1500" dirty="0"/>
            </a:br>
            <a:endParaRPr lang="en-US" sz="1500" dirty="0"/>
          </a:p>
          <a:p>
            <a:pPr>
              <a:buFont typeface="Wingdings" pitchFamily="2" charset="2"/>
              <a:buChar char="Ø"/>
            </a:pPr>
            <a:r>
              <a:rPr lang="en-US" sz="1500" dirty="0"/>
              <a:t>Grouping problem</a:t>
            </a:r>
          </a:p>
        </p:txBody>
      </p:sp>
      <p:pic>
        <p:nvPicPr>
          <p:cNvPr id="68614" name="Picture 6"/>
          <p:cNvPicPr>
            <a:picLocks noChangeAspect="1" noChangeArrowheads="1"/>
          </p:cNvPicPr>
          <p:nvPr/>
        </p:nvPicPr>
        <p:blipFill>
          <a:blip r:embed="rId2" cstate="print"/>
          <a:srcRect l="439" t="37624" r="879" b="37932"/>
          <a:stretch>
            <a:fillRect/>
          </a:stretch>
        </p:blipFill>
        <p:spPr bwMode="auto">
          <a:xfrm>
            <a:off x="505599" y="2840790"/>
            <a:ext cx="8588417" cy="1596166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73924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Two-Level Directory</a:t>
            </a:r>
            <a:endParaRPr lang="en-US" sz="1800"/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>
          <a:xfrm>
            <a:off x="1147411" y="1270000"/>
            <a:ext cx="5272088" cy="411956"/>
          </a:xfrm>
        </p:spPr>
        <p:txBody>
          <a:bodyPr>
            <a:normAutofit/>
          </a:bodyPr>
          <a:lstStyle/>
          <a:p>
            <a:r>
              <a:rPr lang="en-US"/>
              <a:t>Separate directory for each user</a:t>
            </a:r>
          </a:p>
        </p:txBody>
      </p:sp>
      <p:sp>
        <p:nvSpPr>
          <p:cNvPr id="69637" name="Rectangle 5"/>
          <p:cNvSpPr>
            <a:spLocks noChangeArrowheads="1"/>
          </p:cNvSpPr>
          <p:nvPr/>
        </p:nvSpPr>
        <p:spPr bwMode="auto">
          <a:xfrm>
            <a:off x="1741885" y="4288631"/>
            <a:ext cx="5251847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57175" indent="-257175">
              <a:spcBef>
                <a:spcPct val="35000"/>
              </a:spcBef>
              <a:buClr>
                <a:srgbClr val="993300"/>
              </a:buClr>
              <a:buSzPct val="90000"/>
              <a:buFont typeface="Wingdings" pitchFamily="2" charset="2"/>
              <a:buChar char="Ø"/>
            </a:pPr>
            <a:r>
              <a:rPr kumimoji="1" lang="en-US" smtClean="0"/>
              <a:t>Can </a:t>
            </a:r>
            <a:r>
              <a:rPr kumimoji="1" lang="en-US" dirty="0"/>
              <a:t>have the same file name for different user</a:t>
            </a:r>
          </a:p>
          <a:p>
            <a:pPr marL="257175" indent="-257175">
              <a:spcBef>
                <a:spcPct val="35000"/>
              </a:spcBef>
              <a:buClr>
                <a:srgbClr val="993300"/>
              </a:buClr>
              <a:buSzPct val="90000"/>
              <a:buFont typeface="Wingdings" pitchFamily="2" charset="2"/>
              <a:buChar char="Ø"/>
            </a:pPr>
            <a:r>
              <a:rPr kumimoji="1" lang="en-US" dirty="0"/>
              <a:t>Efficient searching</a:t>
            </a:r>
          </a:p>
          <a:p>
            <a:pPr marL="257175" indent="-257175">
              <a:spcBef>
                <a:spcPct val="35000"/>
              </a:spcBef>
              <a:buClr>
                <a:srgbClr val="993300"/>
              </a:buClr>
              <a:buSzPct val="90000"/>
              <a:buFont typeface="Wingdings" pitchFamily="2" charset="2"/>
              <a:buChar char="Ø"/>
            </a:pPr>
            <a:r>
              <a:rPr kumimoji="1" lang="en-US" dirty="0"/>
              <a:t>No grouping capability</a:t>
            </a:r>
          </a:p>
        </p:txBody>
      </p:sp>
      <p:pic>
        <p:nvPicPr>
          <p:cNvPr id="69638" name="Picture 6"/>
          <p:cNvPicPr>
            <a:picLocks noChangeAspect="1" noChangeArrowheads="1"/>
          </p:cNvPicPr>
          <p:nvPr/>
        </p:nvPicPr>
        <p:blipFill>
          <a:blip r:embed="rId2" cstate="print"/>
          <a:srcRect l="443" t="29448" r="1115" b="29169"/>
          <a:stretch>
            <a:fillRect/>
          </a:stretch>
        </p:blipFill>
        <p:spPr bwMode="auto">
          <a:xfrm>
            <a:off x="915701" y="1930400"/>
            <a:ext cx="6691262" cy="2109787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07450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Agenda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76338" y="1428750"/>
            <a:ext cx="7967662" cy="4910138"/>
          </a:xfrm>
        </p:spPr>
        <p:txBody>
          <a:bodyPr>
            <a:noAutofit/>
          </a:bodyPr>
          <a:lstStyle/>
          <a:p>
            <a:pPr eaLnBrk="1" hangingPunct="1">
              <a:buFont typeface="Monotype Sorts" pitchFamily="-84" charset="2"/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Files</a:t>
            </a:r>
          </a:p>
          <a:p>
            <a:pPr eaLnBrk="1" hangingPunct="1">
              <a:buFont typeface="Monotype Sorts" pitchFamily="-84" charset="2"/>
              <a:buNone/>
            </a:pPr>
            <a:r>
              <a:rPr lang="en-US" sz="2800" dirty="0">
                <a:solidFill>
                  <a:schemeClr val="tx1"/>
                </a:solidFill>
              </a:rPr>
              <a:t>	</a:t>
            </a:r>
            <a:endParaRPr lang="en-US" sz="2800" dirty="0" smtClean="0">
              <a:solidFill>
                <a:schemeClr val="tx1"/>
              </a:solidFill>
            </a:endParaRPr>
          </a:p>
          <a:p>
            <a:pPr eaLnBrk="1" hangingPunct="1">
              <a:buFont typeface="Monotype Sorts" pitchFamily="-84" charset="2"/>
              <a:buNone/>
            </a:pPr>
            <a:endParaRPr lang="en-US" sz="2800" dirty="0" smtClean="0">
              <a:solidFill>
                <a:schemeClr val="tx1"/>
              </a:solidFill>
            </a:endParaRPr>
          </a:p>
          <a:p>
            <a:pPr eaLnBrk="1" hangingPunct="1">
              <a:buFont typeface="Monotype Sorts" pitchFamily="-84" charset="2"/>
              <a:buNone/>
            </a:pPr>
            <a:endParaRPr lang="en-US" sz="2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8349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1485900" y="857250"/>
            <a:ext cx="5600700" cy="857250"/>
          </a:xfrm>
        </p:spPr>
        <p:txBody>
          <a:bodyPr>
            <a:normAutofit fontScale="90000"/>
          </a:bodyPr>
          <a:lstStyle/>
          <a:p>
            <a:r>
              <a:rPr lang="en-US" dirty="0"/>
              <a:t>Tree-Structured Directories</a:t>
            </a:r>
          </a:p>
        </p:txBody>
      </p:sp>
      <p:pic>
        <p:nvPicPr>
          <p:cNvPr id="7066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65755" y="1714500"/>
            <a:ext cx="6281954" cy="3992674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49913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100" dirty="0"/>
              <a:t>Tree-Structured Directories (Cont)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>
          <a:xfrm>
            <a:off x="609599" y="1537136"/>
            <a:ext cx="6347714" cy="3880773"/>
          </a:xfrm>
        </p:spPr>
        <p:txBody>
          <a:bodyPr/>
          <a:lstStyle/>
          <a:p>
            <a:r>
              <a:rPr lang="en-US" dirty="0"/>
              <a:t>Efficient searching</a:t>
            </a:r>
            <a:br>
              <a:rPr lang="en-US" dirty="0"/>
            </a:br>
            <a:endParaRPr lang="en-US" dirty="0"/>
          </a:p>
          <a:p>
            <a:r>
              <a:rPr lang="en-US" dirty="0"/>
              <a:t>Grouping Capability</a:t>
            </a:r>
            <a:br>
              <a:rPr lang="en-US" dirty="0"/>
            </a:br>
            <a:endParaRPr lang="en-US" dirty="0"/>
          </a:p>
          <a:p>
            <a:r>
              <a:rPr lang="en-US" dirty="0"/>
              <a:t>Current directory (working directory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69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100" dirty="0"/>
              <a:t>Tree-Structured Directories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>
          <a:xfrm>
            <a:off x="1409820" y="1216225"/>
            <a:ext cx="6875197" cy="2829520"/>
          </a:xfrm>
        </p:spPr>
        <p:txBody>
          <a:bodyPr>
            <a:noAutofit/>
          </a:bodyPr>
          <a:lstStyle/>
          <a:p>
            <a:pPr>
              <a:tabLst>
                <a:tab pos="2143125" algn="ctr"/>
              </a:tabLst>
            </a:pPr>
            <a:r>
              <a:rPr lang="en-US" sz="1600" b="1" dirty="0"/>
              <a:t>Absolute</a:t>
            </a:r>
            <a:r>
              <a:rPr lang="en-US" sz="1600" dirty="0"/>
              <a:t> or </a:t>
            </a:r>
            <a:r>
              <a:rPr lang="en-US" sz="1600" b="1" dirty="0"/>
              <a:t>relative</a:t>
            </a:r>
            <a:r>
              <a:rPr lang="en-US" sz="1600" dirty="0"/>
              <a:t> path name</a:t>
            </a:r>
          </a:p>
          <a:p>
            <a:pPr>
              <a:tabLst>
                <a:tab pos="2143125" algn="ctr"/>
              </a:tabLst>
            </a:pPr>
            <a:r>
              <a:rPr lang="en-US" sz="1600" dirty="0"/>
              <a:t>Creating a new file is done in current directory</a:t>
            </a:r>
          </a:p>
          <a:p>
            <a:pPr>
              <a:tabLst>
                <a:tab pos="2143125" algn="ctr"/>
              </a:tabLst>
            </a:pPr>
            <a:r>
              <a:rPr lang="en-US" sz="1600" dirty="0"/>
              <a:t>Delete a file</a:t>
            </a:r>
          </a:p>
          <a:p>
            <a:pPr>
              <a:buNone/>
              <a:tabLst>
                <a:tab pos="2143125" algn="ctr"/>
              </a:tabLst>
            </a:pPr>
            <a:r>
              <a:rPr lang="en-US" sz="1600" dirty="0"/>
              <a:t>		</a:t>
            </a:r>
            <a:r>
              <a:rPr lang="en-US" sz="1600" dirty="0" err="1">
                <a:solidFill>
                  <a:srgbClr val="0033CC"/>
                </a:solidFill>
              </a:rPr>
              <a:t>rm</a:t>
            </a:r>
            <a:r>
              <a:rPr lang="en-US" sz="1600" dirty="0">
                <a:solidFill>
                  <a:srgbClr val="0033CC"/>
                </a:solidFill>
              </a:rPr>
              <a:t> &lt;file-name&gt;</a:t>
            </a:r>
          </a:p>
          <a:p>
            <a:pPr>
              <a:tabLst>
                <a:tab pos="2143125" algn="ctr"/>
              </a:tabLst>
            </a:pPr>
            <a:r>
              <a:rPr lang="en-US" sz="1600" dirty="0"/>
              <a:t>Creating a new subdirectory is done in current directory</a:t>
            </a:r>
          </a:p>
          <a:p>
            <a:pPr marL="471488" lvl="1">
              <a:buNone/>
              <a:tabLst>
                <a:tab pos="2143125" algn="ctr"/>
              </a:tabLst>
            </a:pPr>
            <a:r>
              <a:rPr lang="en-US" sz="1400" dirty="0"/>
              <a:t>		</a:t>
            </a:r>
            <a:r>
              <a:rPr lang="en-US" sz="1400" dirty="0" err="1">
                <a:solidFill>
                  <a:srgbClr val="0033CC"/>
                </a:solidFill>
              </a:rPr>
              <a:t>mkdir</a:t>
            </a:r>
            <a:r>
              <a:rPr lang="en-US" sz="1400" dirty="0">
                <a:solidFill>
                  <a:srgbClr val="0033CC"/>
                </a:solidFill>
              </a:rPr>
              <a:t> &lt;dir-name&gt;</a:t>
            </a:r>
          </a:p>
          <a:p>
            <a:pPr>
              <a:buNone/>
              <a:tabLst>
                <a:tab pos="2143125" algn="ctr"/>
              </a:tabLst>
            </a:pPr>
            <a:r>
              <a:rPr lang="en-US" sz="1600" dirty="0"/>
              <a:t>	Example:  if in current directory   </a:t>
            </a:r>
            <a:r>
              <a:rPr lang="en-US" sz="1600" dirty="0">
                <a:solidFill>
                  <a:srgbClr val="0033CC"/>
                </a:solidFill>
              </a:rPr>
              <a:t>/mail</a:t>
            </a:r>
          </a:p>
          <a:p>
            <a:pPr>
              <a:buNone/>
              <a:tabLst>
                <a:tab pos="2143125" algn="ctr"/>
              </a:tabLst>
            </a:pPr>
            <a:r>
              <a:rPr lang="en-US" sz="1600" dirty="0"/>
              <a:t>		</a:t>
            </a:r>
            <a:r>
              <a:rPr lang="en-US" sz="1600" dirty="0" err="1">
                <a:solidFill>
                  <a:srgbClr val="0033CC"/>
                </a:solidFill>
              </a:rPr>
              <a:t>mkdir</a:t>
            </a:r>
            <a:r>
              <a:rPr lang="en-US" sz="1600" dirty="0">
                <a:solidFill>
                  <a:srgbClr val="0033CC"/>
                </a:solidFill>
              </a:rPr>
              <a:t> count</a:t>
            </a:r>
          </a:p>
        </p:txBody>
      </p:sp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3936208" y="4299349"/>
            <a:ext cx="659606" cy="2488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mail</a:t>
            </a:r>
          </a:p>
        </p:txBody>
      </p:sp>
      <p:sp>
        <p:nvSpPr>
          <p:cNvPr id="72709" name="Rectangle 5"/>
          <p:cNvSpPr>
            <a:spLocks noChangeArrowheads="1"/>
          </p:cNvSpPr>
          <p:nvPr/>
        </p:nvSpPr>
        <p:spPr bwMode="auto">
          <a:xfrm>
            <a:off x="3043239" y="4781550"/>
            <a:ext cx="540544" cy="24884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prog</a:t>
            </a:r>
          </a:p>
        </p:txBody>
      </p:sp>
      <p:sp>
        <p:nvSpPr>
          <p:cNvPr id="72710" name="Rectangle 6"/>
          <p:cNvSpPr>
            <a:spLocks noChangeArrowheads="1"/>
          </p:cNvSpPr>
          <p:nvPr/>
        </p:nvSpPr>
        <p:spPr bwMode="auto">
          <a:xfrm>
            <a:off x="3583782" y="4781550"/>
            <a:ext cx="540544" cy="24884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copy</a:t>
            </a:r>
          </a:p>
        </p:txBody>
      </p:sp>
      <p:sp>
        <p:nvSpPr>
          <p:cNvPr id="72711" name="Rectangle 7"/>
          <p:cNvSpPr>
            <a:spLocks noChangeArrowheads="1"/>
          </p:cNvSpPr>
          <p:nvPr/>
        </p:nvSpPr>
        <p:spPr bwMode="auto">
          <a:xfrm>
            <a:off x="4124325" y="4781550"/>
            <a:ext cx="334566" cy="24884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prt</a:t>
            </a:r>
          </a:p>
        </p:txBody>
      </p:sp>
      <p:sp>
        <p:nvSpPr>
          <p:cNvPr id="72712" name="Rectangle 8"/>
          <p:cNvSpPr>
            <a:spLocks noChangeArrowheads="1"/>
          </p:cNvSpPr>
          <p:nvPr/>
        </p:nvSpPr>
        <p:spPr bwMode="auto">
          <a:xfrm>
            <a:off x="4455319" y="4781550"/>
            <a:ext cx="334566" cy="24884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err="1"/>
              <a:t>exp</a:t>
            </a:r>
            <a:endParaRPr lang="en-US" dirty="0"/>
          </a:p>
        </p:txBody>
      </p:sp>
      <p:sp>
        <p:nvSpPr>
          <p:cNvPr id="72713" name="Rectangle 9"/>
          <p:cNvSpPr>
            <a:spLocks noChangeArrowheads="1"/>
          </p:cNvSpPr>
          <p:nvPr/>
        </p:nvSpPr>
        <p:spPr bwMode="auto">
          <a:xfrm>
            <a:off x="4789886" y="4781550"/>
            <a:ext cx="529828" cy="24884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count</a:t>
            </a:r>
          </a:p>
        </p:txBody>
      </p:sp>
      <p:sp>
        <p:nvSpPr>
          <p:cNvPr id="72714" name="Line 10"/>
          <p:cNvSpPr>
            <a:spLocks noChangeShapeType="1"/>
          </p:cNvSpPr>
          <p:nvPr/>
        </p:nvSpPr>
        <p:spPr bwMode="auto">
          <a:xfrm>
            <a:off x="4054079" y="4548189"/>
            <a:ext cx="0" cy="23098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15" name="Rectangle 11"/>
          <p:cNvSpPr>
            <a:spLocks noChangeArrowheads="1"/>
          </p:cNvSpPr>
          <p:nvPr/>
        </p:nvSpPr>
        <p:spPr bwMode="auto">
          <a:xfrm>
            <a:off x="1782366" y="5283995"/>
            <a:ext cx="5567363" cy="251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tabLst>
                <a:tab pos="2143125" algn="ctr"/>
              </a:tabLst>
            </a:pPr>
            <a:r>
              <a:rPr lang="en-US" sz="1500" dirty="0"/>
              <a:t>Deleting “mail” </a:t>
            </a:r>
            <a:r>
              <a:rPr lang="en-US" sz="1500" dirty="0">
                <a:sym typeface="Symbol" pitchFamily="18" charset="2"/>
              </a:rPr>
              <a:t> deleting the entire </a:t>
            </a:r>
            <a:r>
              <a:rPr lang="en-US" sz="1500" dirty="0" err="1">
                <a:sym typeface="Symbol" pitchFamily="18" charset="2"/>
              </a:rPr>
              <a:t>subtree</a:t>
            </a:r>
            <a:r>
              <a:rPr lang="en-US" sz="1500" dirty="0">
                <a:sym typeface="Symbol" pitchFamily="18" charset="2"/>
              </a:rPr>
              <a:t> rooted by “mail”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80864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Tree-Structured Directories-Advantages</a:t>
            </a:r>
            <a:endParaRPr lang="en-US" altLang="zh-CN" sz="2400" dirty="0"/>
          </a:p>
        </p:txBody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599" y="1703390"/>
            <a:ext cx="6347714" cy="3880773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solidFill>
                  <a:schemeClr val="accent1"/>
                </a:solidFill>
              </a:rPr>
              <a:t>T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</a:rPr>
              <a:t>ree-structure</a:t>
            </a:r>
            <a:r>
              <a:rPr lang="en-US" altLang="zh-CN" sz="2000" dirty="0">
                <a:solidFill>
                  <a:schemeClr val="accent1"/>
                </a:solidFill>
              </a:rPr>
              <a:t> </a:t>
            </a:r>
            <a:r>
              <a:rPr lang="en-US" altLang="zh-CN" sz="2000" dirty="0"/>
              <a:t>allows each user to create additional subdirectories</a:t>
            </a:r>
          </a:p>
          <a:p>
            <a:pPr lvl="1"/>
            <a:endParaRPr lang="en-US" altLang="zh-CN" sz="1800" dirty="0"/>
          </a:p>
          <a:p>
            <a:pPr lvl="1"/>
            <a:r>
              <a:rPr lang="en-US" altLang="zh-CN" sz="1800" dirty="0"/>
              <a:t>allows us to use the 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</a:rPr>
              <a:t>current directory </a:t>
            </a:r>
            <a:r>
              <a:rPr lang="en-US" altLang="zh-CN" sz="1800" dirty="0"/>
              <a:t>as a 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</a:rPr>
              <a:t>working directory </a:t>
            </a:r>
            <a:r>
              <a:rPr lang="en-US" altLang="zh-CN" sz="1800" dirty="0"/>
              <a:t>without the need to specify the whole path name</a:t>
            </a:r>
          </a:p>
          <a:p>
            <a:pPr lvl="1"/>
            <a:endParaRPr lang="zh-CN" altLang="en-US" sz="1800" dirty="0"/>
          </a:p>
          <a:p>
            <a:pPr lvl="1"/>
            <a:r>
              <a:rPr lang="en-US" altLang="zh-CN" sz="1800" dirty="0"/>
              <a:t>The deletion of a directory must be </a:t>
            </a:r>
            <a:r>
              <a:rPr lang="en-US" altLang="zh-CN" sz="1800" dirty="0">
                <a:solidFill>
                  <a:schemeClr val="accent1"/>
                </a:solidFill>
              </a:rPr>
              <a:t>r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</a:rPr>
              <a:t>ecursi</a:t>
            </a:r>
            <a:r>
              <a:rPr lang="en-US" altLang="zh-CN" sz="1800" dirty="0">
                <a:solidFill>
                  <a:schemeClr val="accent1"/>
                </a:solidFill>
              </a:rPr>
              <a:t>ve</a:t>
            </a:r>
            <a:r>
              <a:rPr lang="en-US" altLang="zh-CN" sz="1800" dirty="0"/>
              <a:t> to delete all subdirectories and files under the directory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109025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Cons…</a:t>
            </a:r>
            <a:endParaRPr lang="en-US" altLang="zh-CN" dirty="0"/>
          </a:p>
        </p:txBody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None of the above three directory structures enable </a:t>
            </a:r>
            <a:r>
              <a:rPr lang="en-US" altLang="zh-CN" dirty="0">
                <a:solidFill>
                  <a:schemeClr val="accent2"/>
                </a:solidFill>
              </a:rPr>
              <a:t>sharing</a:t>
            </a:r>
            <a:r>
              <a:rPr lang="en-US" altLang="zh-CN" dirty="0"/>
              <a:t> of files or subdirectories</a:t>
            </a:r>
          </a:p>
          <a:p>
            <a:endParaRPr lang="zh-CN" altLang="en-US" dirty="0"/>
          </a:p>
          <a:p>
            <a:r>
              <a:rPr lang="en-US" altLang="zh-CN" dirty="0"/>
              <a:t>Adding additional links can result in a general graph or an acyclic graph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4742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Acyclic-Graph Directories</a:t>
            </a:r>
            <a:endParaRPr lang="en-US" sz="2400"/>
          </a:p>
        </p:txBody>
      </p:sp>
      <p:sp>
        <p:nvSpPr>
          <p:cNvPr id="7373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Have shared subdirectories and files</a:t>
            </a:r>
          </a:p>
        </p:txBody>
      </p:sp>
      <p:pic>
        <p:nvPicPr>
          <p:cNvPr id="73733" name="Picture 5"/>
          <p:cNvPicPr>
            <a:picLocks noChangeAspect="1" noChangeArrowheads="1"/>
          </p:cNvPicPr>
          <p:nvPr/>
        </p:nvPicPr>
        <p:blipFill>
          <a:blip r:embed="rId2"/>
          <a:srcRect l="4263" t="591" r="4474" b="900"/>
          <a:stretch>
            <a:fillRect/>
          </a:stretch>
        </p:blipFill>
        <p:spPr bwMode="auto">
          <a:xfrm>
            <a:off x="1693863" y="1697038"/>
            <a:ext cx="5770562" cy="4672012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2300104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Acyclic-Graph Directories (Cont.)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Two different names (</a:t>
            </a:r>
            <a:r>
              <a:rPr lang="en-US" dirty="0" smtClean="0"/>
              <a:t>aliasing)</a:t>
            </a:r>
          </a:p>
          <a:p>
            <a:r>
              <a:rPr lang="en-US" dirty="0" smtClean="0">
                <a:sym typeface="Symbol" pitchFamily="18" charset="2"/>
              </a:rPr>
              <a:t>Dangling </a:t>
            </a:r>
            <a:r>
              <a:rPr lang="en-US" dirty="0">
                <a:sym typeface="Symbol" pitchFamily="18" charset="2"/>
              </a:rPr>
              <a:t>pointer</a:t>
            </a:r>
          </a:p>
          <a:p>
            <a:pPr>
              <a:buFont typeface="Monotype Sorts" pitchFamily="2" charset="2"/>
              <a:buNone/>
            </a:pPr>
            <a:r>
              <a:rPr lang="en-US" dirty="0"/>
              <a:t>	Solutions:</a:t>
            </a:r>
          </a:p>
          <a:p>
            <a:pPr lvl="1"/>
            <a:r>
              <a:rPr lang="en-US" dirty="0" smtClean="0"/>
              <a:t>Back pointers, </a:t>
            </a:r>
            <a:r>
              <a:rPr lang="en-US" dirty="0"/>
              <a:t>so we can delete all </a:t>
            </a:r>
            <a:r>
              <a:rPr lang="en-US" dirty="0" smtClean="0"/>
              <a:t>pointers</a:t>
            </a:r>
          </a:p>
          <a:p>
            <a:pPr lvl="1"/>
            <a:r>
              <a:rPr lang="en-US" dirty="0" smtClean="0"/>
              <a:t>Entry-hold-count </a:t>
            </a:r>
            <a:r>
              <a:rPr lang="en-US" dirty="0"/>
              <a:t>solution</a:t>
            </a:r>
          </a:p>
          <a:p>
            <a:r>
              <a:rPr lang="en-US" dirty="0"/>
              <a:t>New directory entry type</a:t>
            </a:r>
          </a:p>
          <a:p>
            <a:pPr lvl="1"/>
            <a:r>
              <a:rPr lang="en-US" b="1" dirty="0"/>
              <a:t>Link</a:t>
            </a:r>
            <a:r>
              <a:rPr lang="en-US" dirty="0"/>
              <a:t> – another name (pointer) to an existing file</a:t>
            </a:r>
          </a:p>
          <a:p>
            <a:pPr lvl="1"/>
            <a:r>
              <a:rPr lang="en-US" b="1" dirty="0"/>
              <a:t>Resolve the link</a:t>
            </a:r>
            <a:r>
              <a:rPr lang="en-US" dirty="0"/>
              <a:t> – follow pointer to locate the file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668750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Pros </a:t>
            </a:r>
            <a:r>
              <a:rPr lang="en-US" altLang="zh-CN" dirty="0"/>
              <a:t>&amp; </a:t>
            </a:r>
            <a:r>
              <a:rPr lang="en-US" altLang="zh-CN" dirty="0" smtClean="0"/>
              <a:t>Cons</a:t>
            </a:r>
            <a:endParaRPr lang="en-US" altLang="zh-CN" dirty="0"/>
          </a:p>
        </p:txBody>
      </p:sp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Acyclic-graph approach enables </a:t>
            </a:r>
            <a:r>
              <a:rPr lang="en-US" altLang="zh-CN" dirty="0">
                <a:solidFill>
                  <a:schemeClr val="accent2"/>
                </a:solidFill>
              </a:rPr>
              <a:t>sharing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The common implementation is to define a "</a:t>
            </a:r>
            <a:r>
              <a:rPr lang="en-US" altLang="zh-CN" dirty="0">
                <a:solidFill>
                  <a:schemeClr val="accent2"/>
                </a:solidFill>
              </a:rPr>
              <a:t>link</a:t>
            </a:r>
            <a:r>
              <a:rPr lang="en-US" altLang="zh-CN" dirty="0"/>
              <a:t>" as a pointer to another file or subdirectory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The link can be resolved by using the path name. File now can have more than one file names (distinct) </a:t>
            </a:r>
          </a:p>
        </p:txBody>
      </p:sp>
    </p:spTree>
    <p:extLst>
      <p:ext uri="{BB962C8B-B14F-4D97-AF65-F5344CB8AC3E}">
        <p14:creationId xmlns:p14="http://schemas.microsoft.com/office/powerpoint/2010/main" val="263103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Pros </a:t>
            </a:r>
            <a:r>
              <a:rPr lang="en-US" altLang="zh-CN" dirty="0"/>
              <a:t>&amp; </a:t>
            </a:r>
            <a:r>
              <a:rPr lang="en-US" altLang="zh-CN" dirty="0" smtClean="0"/>
              <a:t>Cons</a:t>
            </a:r>
            <a:endParaRPr lang="en-US" altLang="zh-CN" dirty="0"/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deletion is complicated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since this might leave "</a:t>
            </a:r>
            <a:r>
              <a:rPr lang="en-US" altLang="zh-CN" dirty="0">
                <a:solidFill>
                  <a:schemeClr val="accent2"/>
                </a:solidFill>
              </a:rPr>
              <a:t>dangling links</a:t>
            </a:r>
            <a:r>
              <a:rPr lang="en-US" altLang="zh-CN" dirty="0"/>
              <a:t>", as the file itself could be deleted, yet the link pointing to it still exists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Or we have to track all the references to a file; unless there is no reference, the file can not be deleted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745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781" y="2438400"/>
            <a:ext cx="6347714" cy="13208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191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7"/>
          <p:cNvSpPr txBox="1">
            <a:spLocks noGrp="1"/>
          </p:cNvSpPr>
          <p:nvPr>
            <p:ph type="title"/>
          </p:nvPr>
        </p:nvSpPr>
        <p:spPr>
          <a:xfrm>
            <a:off x="311700" y="1302275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/>
              <a:t>What are files?</a:t>
            </a:r>
            <a:endParaRPr/>
          </a:p>
        </p:txBody>
      </p:sp>
      <p:sp>
        <p:nvSpPr>
          <p:cNvPr id="138" name="Google Shape;138;p27"/>
          <p:cNvSpPr txBox="1">
            <a:spLocks noGrp="1"/>
          </p:cNvSpPr>
          <p:nvPr>
            <p:ph type="body" idx="1"/>
          </p:nvPr>
        </p:nvSpPr>
        <p:spPr>
          <a:xfrm>
            <a:off x="311700" y="2009725"/>
            <a:ext cx="8520600" cy="3416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buChar char="-"/>
            </a:pPr>
            <a:r>
              <a:rPr lang="en" sz="2400"/>
              <a:t>A file is a collection of related information (sequence of bits) that is recorded on secondary storage</a:t>
            </a:r>
            <a:br>
              <a:rPr lang="en" sz="2400"/>
            </a:br>
            <a:endParaRPr sz="2400" dirty="0"/>
          </a:p>
          <a:p>
            <a:pPr>
              <a:buChar char="-"/>
            </a:pPr>
            <a:r>
              <a:rPr lang="en" sz="2400" dirty="0"/>
              <a:t>File is a collection of logically related entities</a:t>
            </a:r>
            <a:br>
              <a:rPr lang="en" sz="2400" dirty="0"/>
            </a:br>
            <a:endParaRPr sz="2400" dirty="0"/>
          </a:p>
          <a:p>
            <a:pPr>
              <a:buChar char="-"/>
            </a:pPr>
            <a:r>
              <a:rPr lang="en" sz="2400" dirty="0"/>
              <a:t>From a user’s point of view, a file is the smallest allotment of logical secondary storage</a:t>
            </a:r>
            <a:br>
              <a:rPr lang="en" sz="2400" dirty="0"/>
            </a:b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1941386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Concept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609597" y="1731099"/>
            <a:ext cx="7592293" cy="4434174"/>
          </a:xfrm>
        </p:spPr>
        <p:txBody>
          <a:bodyPr>
            <a:noAutofit/>
          </a:bodyPr>
          <a:lstStyle/>
          <a:p>
            <a:r>
              <a:rPr lang="en-US" sz="2000" dirty="0" smtClean="0"/>
              <a:t>Uniform logical view of information storage (logical storage unit)</a:t>
            </a:r>
          </a:p>
          <a:p>
            <a:r>
              <a:rPr lang="en-US" sz="2000" dirty="0" smtClean="0"/>
              <a:t>OS maps files onto physical devices</a:t>
            </a:r>
          </a:p>
          <a:p>
            <a:r>
              <a:rPr lang="en-US" sz="2000" dirty="0" smtClean="0"/>
              <a:t>Collection of related information recorded on a secondary storage.</a:t>
            </a:r>
          </a:p>
          <a:p>
            <a:r>
              <a:rPr lang="en-US" sz="2000" dirty="0" smtClean="0"/>
              <a:t>Smallest allotment of secondary storage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Types</a:t>
            </a:r>
            <a:r>
              <a:rPr lang="en-US" sz="2000" dirty="0"/>
              <a:t>: </a:t>
            </a:r>
          </a:p>
          <a:p>
            <a:pPr lvl="1"/>
            <a:r>
              <a:rPr lang="en-US" sz="1800" dirty="0"/>
              <a:t>Data</a:t>
            </a:r>
          </a:p>
          <a:p>
            <a:pPr lvl="2"/>
            <a:r>
              <a:rPr lang="en-US" sz="1600" dirty="0"/>
              <a:t>numeric</a:t>
            </a:r>
          </a:p>
          <a:p>
            <a:pPr lvl="2"/>
            <a:r>
              <a:rPr lang="en-US" sz="1600" dirty="0"/>
              <a:t>character</a:t>
            </a:r>
          </a:p>
          <a:p>
            <a:pPr lvl="2"/>
            <a:r>
              <a:rPr lang="en-US" sz="1600" dirty="0"/>
              <a:t>binary</a:t>
            </a:r>
          </a:p>
          <a:p>
            <a:pPr lvl="1"/>
            <a:r>
              <a:rPr lang="en-US" sz="1800" dirty="0"/>
              <a:t>Program</a:t>
            </a:r>
          </a:p>
        </p:txBody>
      </p:sp>
    </p:spTree>
    <p:extLst>
      <p:ext uri="{BB962C8B-B14F-4D97-AF65-F5344CB8AC3E}">
        <p14:creationId xmlns:p14="http://schemas.microsoft.com/office/powerpoint/2010/main" val="294022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8"/>
          <p:cNvSpPr txBox="1">
            <a:spLocks noGrp="1"/>
          </p:cNvSpPr>
          <p:nvPr>
            <p:ph type="title"/>
          </p:nvPr>
        </p:nvSpPr>
        <p:spPr>
          <a:xfrm>
            <a:off x="311700" y="1302275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/>
              <a:t>File Management</a:t>
            </a:r>
            <a:endParaRPr/>
          </a:p>
        </p:txBody>
      </p:sp>
      <p:sp>
        <p:nvSpPr>
          <p:cNvPr id="144" name="Google Shape;144;p28"/>
          <p:cNvSpPr txBox="1">
            <a:spLocks noGrp="1"/>
          </p:cNvSpPr>
          <p:nvPr>
            <p:ph type="body" idx="1"/>
          </p:nvPr>
        </p:nvSpPr>
        <p:spPr>
          <a:xfrm>
            <a:off x="311700" y="2009725"/>
            <a:ext cx="8520600" cy="3416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buNone/>
            </a:pPr>
            <a:r>
              <a:rPr lang="en" sz="2400" dirty="0"/>
              <a:t>The main objectives of the file management system are:</a:t>
            </a:r>
            <a:endParaRPr sz="2400" dirty="0"/>
          </a:p>
          <a:p>
            <a:pPr>
              <a:spcBef>
                <a:spcPts val="1600"/>
              </a:spcBef>
              <a:buChar char="-"/>
            </a:pPr>
            <a:r>
              <a:rPr lang="en" sz="2400" dirty="0"/>
              <a:t>It provides I/O support for a variety of storage device types.</a:t>
            </a:r>
            <a:br>
              <a:rPr lang="en" sz="2400" dirty="0"/>
            </a:br>
            <a:endParaRPr sz="2400" dirty="0"/>
          </a:p>
          <a:p>
            <a:pPr>
              <a:buChar char="-"/>
            </a:pPr>
            <a:r>
              <a:rPr lang="en" sz="2400" dirty="0"/>
              <a:t>Minimizes the chances of lost or destroyed data</a:t>
            </a:r>
            <a:br>
              <a:rPr lang="en" sz="2400" dirty="0"/>
            </a:br>
            <a:endParaRPr sz="2400" dirty="0"/>
          </a:p>
          <a:p>
            <a:pPr>
              <a:buChar char="-"/>
            </a:pPr>
            <a:r>
              <a:rPr lang="en" sz="2400" dirty="0" smtClean="0"/>
              <a:t>It </a:t>
            </a:r>
            <a:r>
              <a:rPr lang="en" sz="2400" dirty="0"/>
              <a:t>provides I/O support for multiple users in a multiuser systems environment.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080977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9"/>
          <p:cNvSpPr txBox="1">
            <a:spLocks noGrp="1"/>
          </p:cNvSpPr>
          <p:nvPr>
            <p:ph type="title"/>
          </p:nvPr>
        </p:nvSpPr>
        <p:spPr>
          <a:xfrm>
            <a:off x="311700" y="1302275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/>
              <a:t>Properties of a File System</a:t>
            </a:r>
            <a:endParaRPr/>
          </a:p>
        </p:txBody>
      </p:sp>
      <p:sp>
        <p:nvSpPr>
          <p:cNvPr id="150" name="Google Shape;150;p29"/>
          <p:cNvSpPr txBox="1">
            <a:spLocks noGrp="1"/>
          </p:cNvSpPr>
          <p:nvPr>
            <p:ph type="body" idx="1"/>
          </p:nvPr>
        </p:nvSpPr>
        <p:spPr>
          <a:xfrm>
            <a:off x="311700" y="2009725"/>
            <a:ext cx="8520600" cy="3416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buNone/>
            </a:pPr>
            <a:r>
              <a:rPr lang="en" sz="2400" dirty="0"/>
              <a:t>The properties of a File System are:</a:t>
            </a:r>
            <a:endParaRPr sz="2400" dirty="0"/>
          </a:p>
          <a:p>
            <a:pPr>
              <a:spcBef>
                <a:spcPts val="1600"/>
              </a:spcBef>
              <a:buChar char="-"/>
            </a:pPr>
            <a:r>
              <a:rPr lang="en" sz="2400" dirty="0"/>
              <a:t>Files are stored on disk or other storage and do not disappear when a user logs off.</a:t>
            </a:r>
            <a:br>
              <a:rPr lang="en" sz="2400" dirty="0"/>
            </a:br>
            <a:endParaRPr sz="2400" dirty="0"/>
          </a:p>
          <a:p>
            <a:pPr>
              <a:buChar char="-"/>
            </a:pPr>
            <a:r>
              <a:rPr lang="en" sz="2400" dirty="0"/>
              <a:t>Files have names and are associated with access permission that permits controlled sharing.</a:t>
            </a:r>
            <a:br>
              <a:rPr lang="en" sz="2400" dirty="0"/>
            </a:br>
            <a:endParaRPr sz="2400" dirty="0"/>
          </a:p>
          <a:p>
            <a:pPr>
              <a:buChar char="-"/>
            </a:pPr>
            <a:r>
              <a:rPr lang="en" sz="2400" dirty="0"/>
              <a:t>Files could be arranged or more complex structures to reflect the relationship between them.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766246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Operations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609599" y="1717245"/>
            <a:ext cx="7800110" cy="4932937"/>
          </a:xfrm>
        </p:spPr>
        <p:txBody>
          <a:bodyPr>
            <a:noAutofit/>
          </a:bodyPr>
          <a:lstStyle/>
          <a:p>
            <a:r>
              <a:rPr lang="en-US" sz="3200" dirty="0"/>
              <a:t>File is an </a:t>
            </a:r>
            <a:r>
              <a:rPr lang="en-US" sz="3200" b="1" dirty="0"/>
              <a:t>abstract data type</a:t>
            </a:r>
          </a:p>
          <a:p>
            <a:pPr lvl="1"/>
            <a:r>
              <a:rPr lang="en-US" sz="2800" b="1" dirty="0"/>
              <a:t>Create</a:t>
            </a:r>
          </a:p>
          <a:p>
            <a:pPr lvl="1"/>
            <a:r>
              <a:rPr lang="en-US" sz="2800" b="1" dirty="0"/>
              <a:t>Write</a:t>
            </a:r>
          </a:p>
          <a:p>
            <a:pPr lvl="1"/>
            <a:r>
              <a:rPr lang="en-US" sz="2800" b="1" dirty="0"/>
              <a:t>Read</a:t>
            </a:r>
          </a:p>
          <a:p>
            <a:pPr lvl="1"/>
            <a:r>
              <a:rPr lang="en-US" sz="2800" b="1" dirty="0"/>
              <a:t>Reposition within file</a:t>
            </a:r>
          </a:p>
          <a:p>
            <a:pPr lvl="1"/>
            <a:r>
              <a:rPr lang="en-US" sz="2800" b="1" dirty="0"/>
              <a:t>Delete</a:t>
            </a:r>
          </a:p>
          <a:p>
            <a:pPr lvl="1"/>
            <a:r>
              <a:rPr lang="en-US" sz="2800" b="1" dirty="0" smtClean="0"/>
              <a:t>Truncate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128435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1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00722"/>
          </a:xfrm>
        </p:spPr>
        <p:txBody>
          <a:bodyPr/>
          <a:lstStyle/>
          <a:p>
            <a:r>
              <a:rPr lang="en-US" dirty="0"/>
              <a:t>File Types – Name, Extension</a:t>
            </a:r>
          </a:p>
        </p:txBody>
      </p:sp>
      <p:pic>
        <p:nvPicPr>
          <p:cNvPr id="58372" name="Picture 4"/>
          <p:cNvPicPr>
            <a:picLocks noChangeAspect="1" noChangeArrowheads="1"/>
          </p:cNvPicPr>
          <p:nvPr/>
        </p:nvPicPr>
        <p:blipFill>
          <a:blip r:embed="rId2" cstate="print"/>
          <a:srcRect l="15715" t="1186" r="15715" b="1186"/>
          <a:stretch>
            <a:fillRect/>
          </a:stretch>
        </p:blipFill>
        <p:spPr bwMode="auto">
          <a:xfrm>
            <a:off x="2209800" y="1250950"/>
            <a:ext cx="4654550" cy="4970463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75223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Access Methods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sz="1800" b="1" dirty="0"/>
              <a:t>Sequential Access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2" charset="2"/>
              <a:buNone/>
              <a:tabLst>
                <a:tab pos="3203575" algn="l"/>
                <a:tab pos="4056063" algn="l"/>
              </a:tabLst>
            </a:pPr>
            <a:r>
              <a:rPr lang="en-US" sz="1800" dirty="0">
                <a:solidFill>
                  <a:srgbClr val="0033CC"/>
                </a:solidFill>
              </a:rPr>
              <a:t>		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read next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2" charset="2"/>
              <a:buNone/>
              <a:tabLst>
                <a:tab pos="3203575" algn="l"/>
                <a:tab pos="4056063" algn="l"/>
              </a:tabLst>
            </a:pP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		write next 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2" charset="2"/>
              <a:buNone/>
              <a:tabLst>
                <a:tab pos="3203575" algn="l"/>
                <a:tab pos="4056063" algn="l"/>
              </a:tabLst>
            </a:pP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		reset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2" charset="2"/>
              <a:buNone/>
              <a:tabLst>
                <a:tab pos="3203575" algn="l"/>
                <a:tab pos="4056063" algn="l"/>
              </a:tabLst>
            </a:pP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		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2" charset="2"/>
              <a:buNone/>
              <a:tabLst>
                <a:tab pos="3203575" algn="l"/>
                <a:tab pos="4056063" algn="l"/>
              </a:tabLst>
            </a:pPr>
            <a:r>
              <a:rPr lang="en-US" sz="1800" b="1" dirty="0">
                <a:solidFill>
                  <a:schemeClr val="accent1"/>
                </a:solidFill>
              </a:rPr>
              <a:t>			</a:t>
            </a:r>
          </a:p>
          <a:p>
            <a:pPr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sz="1800" b="1" dirty="0"/>
              <a:t>Direct Access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2" charset="2"/>
              <a:buNone/>
              <a:tabLst>
                <a:tab pos="3203575" algn="l"/>
                <a:tab pos="4056063" algn="l"/>
              </a:tabLst>
            </a:pPr>
            <a:r>
              <a:rPr lang="en-US" sz="1800" dirty="0">
                <a:solidFill>
                  <a:srgbClr val="0033CC"/>
                </a:solidFill>
              </a:rPr>
              <a:t>		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read </a:t>
            </a:r>
            <a:r>
              <a:rPr lang="en-US" sz="1800" b="1" i="1" dirty="0">
                <a:solidFill>
                  <a:schemeClr val="accent1">
                    <a:lumMod val="50000"/>
                  </a:schemeClr>
                </a:solidFill>
              </a:rPr>
              <a:t>n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2" charset="2"/>
              <a:buNone/>
              <a:tabLst>
                <a:tab pos="3203575" algn="l"/>
                <a:tab pos="4056063" algn="l"/>
              </a:tabLst>
            </a:pP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		write </a:t>
            </a:r>
            <a:r>
              <a:rPr lang="en-US" sz="1800" b="1" i="1" dirty="0">
                <a:solidFill>
                  <a:schemeClr val="accent1">
                    <a:lumMod val="50000"/>
                  </a:schemeClr>
                </a:solidFill>
              </a:rPr>
              <a:t>n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2" charset="2"/>
              <a:buNone/>
              <a:tabLst>
                <a:tab pos="3203575" algn="l"/>
                <a:tab pos="4056063" algn="l"/>
              </a:tabLst>
            </a:pP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		position to </a:t>
            </a:r>
            <a:r>
              <a:rPr lang="en-US" sz="1800" b="1" i="1" dirty="0">
                <a:solidFill>
                  <a:schemeClr val="accent1">
                    <a:lumMod val="50000"/>
                  </a:schemeClr>
                </a:solidFill>
              </a:rPr>
              <a:t>n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2" charset="2"/>
              <a:buNone/>
              <a:tabLst>
                <a:tab pos="3203575" algn="l"/>
                <a:tab pos="4056063" algn="l"/>
              </a:tabLst>
            </a:pP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			read next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2" charset="2"/>
              <a:buNone/>
              <a:tabLst>
                <a:tab pos="3203575" algn="l"/>
                <a:tab pos="4056063" algn="l"/>
              </a:tabLst>
            </a:pP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			write next 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2" charset="2"/>
              <a:buNone/>
              <a:tabLst>
                <a:tab pos="3203575" algn="l"/>
                <a:tab pos="4056063" algn="l"/>
              </a:tabLst>
            </a:pP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		rewrite </a:t>
            </a:r>
            <a:r>
              <a:rPr lang="en-US" sz="1800" b="1" i="1" dirty="0">
                <a:solidFill>
                  <a:schemeClr val="accent1">
                    <a:lumMod val="50000"/>
                  </a:schemeClr>
                </a:solidFill>
              </a:rPr>
              <a:t>n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3203575" algn="l"/>
                <a:tab pos="4056063" algn="l"/>
              </a:tabLst>
            </a:pPr>
            <a:r>
              <a:rPr lang="en-US" sz="1800" dirty="0"/>
              <a:t>	</a:t>
            </a:r>
            <a:r>
              <a:rPr lang="en-US" sz="1800" i="1" dirty="0"/>
              <a:t>n</a:t>
            </a:r>
            <a:r>
              <a:rPr lang="en-US" sz="1800" dirty="0"/>
              <a:t> = relative block number</a:t>
            </a:r>
          </a:p>
        </p:txBody>
      </p:sp>
    </p:spTree>
    <p:extLst>
      <p:ext uri="{BB962C8B-B14F-4D97-AF65-F5344CB8AC3E}">
        <p14:creationId xmlns:p14="http://schemas.microsoft.com/office/powerpoint/2010/main" val="163926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4973</TotalTime>
  <Words>605</Words>
  <Application>Microsoft Office PowerPoint</Application>
  <PresentationFormat>On-screen Show (4:3)</PresentationFormat>
  <Paragraphs>155</Paragraphs>
  <Slides>29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42" baseType="lpstr">
      <vt:lpstr>MS PGothic</vt:lpstr>
      <vt:lpstr>宋体</vt:lpstr>
      <vt:lpstr>Arial</vt:lpstr>
      <vt:lpstr>方正姚体</vt:lpstr>
      <vt:lpstr>Helvetica</vt:lpstr>
      <vt:lpstr>Monotype Sorts</vt:lpstr>
      <vt:lpstr>华文新魏</vt:lpstr>
      <vt:lpstr>Symbol</vt:lpstr>
      <vt:lpstr>Times New Roman</vt:lpstr>
      <vt:lpstr>Trebuchet MS</vt:lpstr>
      <vt:lpstr>Wingdings</vt:lpstr>
      <vt:lpstr>Wingdings 3</vt:lpstr>
      <vt:lpstr>Facet</vt:lpstr>
      <vt:lpstr>MCA105-Operating System</vt:lpstr>
      <vt:lpstr>Agenda</vt:lpstr>
      <vt:lpstr>What are files?</vt:lpstr>
      <vt:lpstr>File Concept</vt:lpstr>
      <vt:lpstr>File Management</vt:lpstr>
      <vt:lpstr>Properties of a File System</vt:lpstr>
      <vt:lpstr>File Operations</vt:lpstr>
      <vt:lpstr>File Types – Name, Extension</vt:lpstr>
      <vt:lpstr>Access Methods</vt:lpstr>
      <vt:lpstr>Sequential-access File</vt:lpstr>
      <vt:lpstr>Index Access</vt:lpstr>
      <vt:lpstr>PowerPoint Presentation</vt:lpstr>
      <vt:lpstr>Directory Structure</vt:lpstr>
      <vt:lpstr>Disk Structure</vt:lpstr>
      <vt:lpstr>A Typical File-system Organization</vt:lpstr>
      <vt:lpstr>Operations Performed on Directory</vt:lpstr>
      <vt:lpstr>Directory Organization(Logically)</vt:lpstr>
      <vt:lpstr>Single-Level Directory</vt:lpstr>
      <vt:lpstr>Two-Level Directory</vt:lpstr>
      <vt:lpstr>Tree-Structured Directories</vt:lpstr>
      <vt:lpstr>Tree-Structured Directories (Cont)</vt:lpstr>
      <vt:lpstr>Tree-Structured Directories</vt:lpstr>
      <vt:lpstr>Tree-Structured Directories-Advantages</vt:lpstr>
      <vt:lpstr>Cons…</vt:lpstr>
      <vt:lpstr>Acyclic-Graph Directories</vt:lpstr>
      <vt:lpstr>Acyclic-Graph Directories (Cont.)</vt:lpstr>
      <vt:lpstr>Pros &amp; Cons</vt:lpstr>
      <vt:lpstr>Pros &amp; Cons</vt:lpstr>
      <vt:lpstr>THANK YOU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1.01</dc:title>
  <dc:creator>Lucent End User</dc:creator>
  <cp:lastModifiedBy>admin</cp:lastModifiedBy>
  <cp:revision>192</cp:revision>
  <dcterms:created xsi:type="dcterms:W3CDTF">2004-10-07T18:29:30Z</dcterms:created>
  <dcterms:modified xsi:type="dcterms:W3CDTF">2021-09-09T05:44:52Z</dcterms:modified>
</cp:coreProperties>
</file>