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40"/>
  </p:notesMasterIdLst>
  <p:sldIdLst>
    <p:sldId id="295" r:id="rId2"/>
    <p:sldId id="525" r:id="rId3"/>
    <p:sldId id="526" r:id="rId4"/>
    <p:sldId id="528" r:id="rId5"/>
    <p:sldId id="529" r:id="rId6"/>
    <p:sldId id="530" r:id="rId7"/>
    <p:sldId id="531" r:id="rId8"/>
    <p:sldId id="532" r:id="rId9"/>
    <p:sldId id="533" r:id="rId10"/>
    <p:sldId id="534" r:id="rId11"/>
    <p:sldId id="535" r:id="rId12"/>
    <p:sldId id="536" r:id="rId13"/>
    <p:sldId id="537" r:id="rId14"/>
    <p:sldId id="538" r:id="rId15"/>
    <p:sldId id="539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48" r:id="rId25"/>
    <p:sldId id="549" r:id="rId26"/>
    <p:sldId id="550" r:id="rId27"/>
    <p:sldId id="552" r:id="rId28"/>
    <p:sldId id="553" r:id="rId29"/>
    <p:sldId id="554" r:id="rId30"/>
    <p:sldId id="555" r:id="rId31"/>
    <p:sldId id="556" r:id="rId32"/>
    <p:sldId id="557" r:id="rId33"/>
    <p:sldId id="558" r:id="rId34"/>
    <p:sldId id="559" r:id="rId35"/>
    <p:sldId id="560" r:id="rId36"/>
    <p:sldId id="561" r:id="rId37"/>
    <p:sldId id="562" r:id="rId38"/>
    <p:sldId id="551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-8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-8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-8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585" autoAdjust="0"/>
  </p:normalViewPr>
  <p:slideViewPr>
    <p:cSldViewPr snapToGrid="0">
      <p:cViewPr varScale="1">
        <p:scale>
          <a:sx n="69" d="100"/>
          <a:sy n="69" d="100"/>
        </p:scale>
        <p:origin x="1416" y="54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F79BC80-84C1-4D8F-AB8E-DE27DEC48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95CAA-9E64-4302-8F73-4286358BAAA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7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0" tIns="45715" rIns="91430" bIns="45715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945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EB3D5-C4CF-4730-8542-B6BD497B6F5C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93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D1569-1A43-4B4E-B844-99C74E68F077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882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60DFA0-FB81-4A05-8222-683525F74356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168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7C74A-3131-407D-B75A-4BBAC46F0701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Reference count if reference count is zero delete</a:t>
            </a:r>
            <a:r>
              <a:rPr lang="en-US" altLang="zh-CN" baseline="0" dirty="0" smtClean="0"/>
              <a:t> the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330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D97924-EB2A-413E-932B-3A2406A7468B}" type="slidenum">
              <a:rPr lang="en-US" altLang="en-US" smtClean="0">
                <a:ea typeface="MS PGothic" pitchFamily="34" charset="-128"/>
              </a:rPr>
              <a:pPr/>
              <a:t>26</a:t>
            </a:fld>
            <a:endParaRPr lang="en-US" altLang="en-US" smtClean="0">
              <a:ea typeface="MS PGothic" pitchFamily="34" charset="-128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9766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5BB78749-1787-4ABC-9D1A-75186CD9E94B}" type="slidenum">
              <a:rPr lang="en-US" altLang="en-US" smtClean="0"/>
              <a:pPr defTabSz="913674"/>
              <a:t>27</a:t>
            </a:fld>
            <a:endParaRPr lang="en-US" altLang="en-US" dirty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3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EE015-0463-49F3-A2B5-46152746BEF2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74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1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3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11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6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73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02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A32594-A94F-4197-88EF-667828ACB814}" type="datetimeFigureOut">
              <a:rPr lang="en-US" smtClean="0"/>
              <a:pPr>
                <a:defRPr/>
              </a:pPr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41A4-E24D-40B7-8CD7-16A1889170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73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B52FA1-EC09-4ED6-9F3C-70C56EB9652B}" type="datetimeFigureOut">
              <a:rPr lang="en-US" smtClean="0"/>
              <a:pPr>
                <a:defRPr/>
              </a:pPr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40AFB-3641-4104-BDF2-7F5877873E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87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12" descr="BD21332_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76450" y="4967288"/>
            <a:ext cx="60356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64067-E66C-4DE4-A252-146B6AFC1F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7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F31FC-3591-451B-B87B-B4F8BD955F62}" type="datetimeFigureOut">
              <a:rPr lang="en-US" smtClean="0"/>
              <a:pPr>
                <a:defRPr/>
              </a:pPr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AD626-00F5-4CD6-9208-637B73F2FA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5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F84075-DE1C-4E1B-9371-F11B6ECEB939}" type="datetimeFigureOut">
              <a:rPr lang="en-US" smtClean="0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FE913-7C06-466C-890B-4D4DA929B2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29D983-0AB9-49EB-A0B9-BC47203057D2}" type="datetimeFigureOut">
              <a:rPr lang="en-US" smtClean="0"/>
              <a:pPr>
                <a:defRPr/>
              </a:pPr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69A97-6273-4865-9E1D-78DC8CEC24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6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1C0486-AD6B-4A1B-B8BC-5E8B3A12585D}" type="datetimeFigureOut">
              <a:rPr lang="en-US" smtClean="0"/>
              <a:pPr>
                <a:defRPr/>
              </a:pPr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CB0794-8E91-42F6-BAD1-9F0967B14F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4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9B37FD-A2B6-407E-BC92-F06BCD4E70EC}" type="datetimeFigureOut">
              <a:rPr lang="en-US" smtClean="0"/>
              <a:pPr>
                <a:defRPr/>
              </a:pPr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6A5E56-1953-4AD4-94E8-6B9137A412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2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9120C9-A429-4BDB-8C71-07EC0DE31F9B}" type="datetimeFigureOut">
              <a:rPr lang="en-US" smtClean="0"/>
              <a:pPr>
                <a:defRPr/>
              </a:pPr>
              <a:t>9/14/2021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A91EB-9BD3-4E8C-9A2E-BA4C0C4452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0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63E7A3-F736-48D1-BC03-7E861F1E38C5}" type="datetimeFigureOut">
              <a:rPr lang="en-US" smtClean="0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1750E2-5A2A-40C1-AC86-5307FA7E30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CF08C8-DAAA-4916-AC40-8F27BA0794F6}" type="datetimeFigureOut">
              <a:rPr lang="en-US" smtClean="0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85962-A8CE-4773-9E49-0C0BC39709D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2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9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2218" y="3886200"/>
            <a:ext cx="68580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IN" dirty="0" smtClean="0"/>
              <a:t>MCA105-Operating System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6347713" cy="374073"/>
          </a:xfrm>
        </p:spPr>
        <p:txBody>
          <a:bodyPr>
            <a:noAutofit/>
          </a:bodyPr>
          <a:lstStyle/>
          <a:p>
            <a:r>
              <a:rPr lang="en-US" sz="2400" dirty="0"/>
              <a:t>Tree-Structured Directories (Cont)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537136"/>
            <a:ext cx="6347714" cy="3880773"/>
          </a:xfrm>
        </p:spPr>
        <p:txBody>
          <a:bodyPr>
            <a:normAutofit/>
          </a:bodyPr>
          <a:lstStyle/>
          <a:p>
            <a:r>
              <a:rPr lang="en-US" sz="2800" dirty="0"/>
              <a:t>Efficient searching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Grouping Capability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Current directory (working directory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56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1103"/>
            <a:ext cx="6347713" cy="373264"/>
          </a:xfrm>
        </p:spPr>
        <p:txBody>
          <a:bodyPr>
            <a:noAutofit/>
          </a:bodyPr>
          <a:lstStyle/>
          <a:p>
            <a:r>
              <a:rPr lang="en-US" sz="2400" dirty="0"/>
              <a:t>Tree-Structured Directories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409820" y="1216225"/>
            <a:ext cx="6875197" cy="2829520"/>
          </a:xfrm>
        </p:spPr>
        <p:txBody>
          <a:bodyPr>
            <a:noAutofit/>
          </a:bodyPr>
          <a:lstStyle/>
          <a:p>
            <a:pPr>
              <a:tabLst>
                <a:tab pos="2143125" algn="ctr"/>
              </a:tabLst>
            </a:pPr>
            <a:r>
              <a:rPr lang="en-US" b="1" dirty="0"/>
              <a:t>Absolute</a:t>
            </a:r>
            <a:r>
              <a:rPr lang="en-US" dirty="0"/>
              <a:t> or </a:t>
            </a:r>
            <a:r>
              <a:rPr lang="en-US" b="1" dirty="0"/>
              <a:t>relative</a:t>
            </a:r>
            <a:r>
              <a:rPr lang="en-US" dirty="0"/>
              <a:t> path name</a:t>
            </a:r>
          </a:p>
          <a:p>
            <a:pPr>
              <a:tabLst>
                <a:tab pos="2143125" algn="ctr"/>
              </a:tabLst>
            </a:pPr>
            <a:r>
              <a:rPr lang="en-US" dirty="0"/>
              <a:t>Creating a new file is done in current directory</a:t>
            </a:r>
          </a:p>
          <a:p>
            <a:pPr>
              <a:tabLst>
                <a:tab pos="2143125" algn="ctr"/>
              </a:tabLst>
            </a:pPr>
            <a:r>
              <a:rPr lang="en-US" dirty="0"/>
              <a:t>Delete a file</a:t>
            </a:r>
          </a:p>
          <a:p>
            <a:pPr>
              <a:buNone/>
              <a:tabLst>
                <a:tab pos="2143125" algn="ctr"/>
              </a:tabLst>
            </a:pPr>
            <a:r>
              <a:rPr lang="en-US" dirty="0"/>
              <a:t>		</a:t>
            </a:r>
            <a:r>
              <a:rPr lang="en-US" dirty="0" err="1">
                <a:solidFill>
                  <a:srgbClr val="0033CC"/>
                </a:solidFill>
              </a:rPr>
              <a:t>rm</a:t>
            </a:r>
            <a:r>
              <a:rPr lang="en-US" dirty="0">
                <a:solidFill>
                  <a:srgbClr val="0033CC"/>
                </a:solidFill>
              </a:rPr>
              <a:t> &lt;file-name&gt;</a:t>
            </a:r>
          </a:p>
          <a:p>
            <a:pPr>
              <a:tabLst>
                <a:tab pos="2143125" algn="ctr"/>
              </a:tabLst>
            </a:pPr>
            <a:r>
              <a:rPr lang="en-US" dirty="0"/>
              <a:t>Creating a new subdirectory is done in current directory</a:t>
            </a:r>
          </a:p>
          <a:p>
            <a:pPr marL="471488" lvl="1">
              <a:buNone/>
              <a:tabLst>
                <a:tab pos="2143125" algn="ctr"/>
              </a:tabLst>
            </a:pPr>
            <a:r>
              <a:rPr lang="en-US" dirty="0"/>
              <a:t>		</a:t>
            </a:r>
            <a:r>
              <a:rPr lang="en-US" dirty="0" err="1">
                <a:solidFill>
                  <a:srgbClr val="0033CC"/>
                </a:solidFill>
              </a:rPr>
              <a:t>mkdir</a:t>
            </a:r>
            <a:r>
              <a:rPr lang="en-US" dirty="0">
                <a:solidFill>
                  <a:srgbClr val="0033CC"/>
                </a:solidFill>
              </a:rPr>
              <a:t> &lt;dir-name&gt;</a:t>
            </a:r>
          </a:p>
          <a:p>
            <a:pPr>
              <a:buNone/>
              <a:tabLst>
                <a:tab pos="2143125" algn="ctr"/>
              </a:tabLst>
            </a:pPr>
            <a:r>
              <a:rPr lang="en-US" dirty="0"/>
              <a:t>	Example:  if in current directory   </a:t>
            </a:r>
            <a:r>
              <a:rPr lang="en-US" dirty="0">
                <a:solidFill>
                  <a:srgbClr val="0033CC"/>
                </a:solidFill>
              </a:rPr>
              <a:t>/mail</a:t>
            </a:r>
          </a:p>
          <a:p>
            <a:pPr>
              <a:buNone/>
              <a:tabLst>
                <a:tab pos="2143125" algn="ctr"/>
              </a:tabLst>
            </a:pPr>
            <a:r>
              <a:rPr lang="en-US" dirty="0"/>
              <a:t>		</a:t>
            </a:r>
            <a:r>
              <a:rPr lang="en-US" dirty="0" err="1">
                <a:solidFill>
                  <a:srgbClr val="0033CC"/>
                </a:solidFill>
              </a:rPr>
              <a:t>mkdir</a:t>
            </a:r>
            <a:r>
              <a:rPr lang="en-US" dirty="0">
                <a:solidFill>
                  <a:srgbClr val="0033CC"/>
                </a:solidFill>
              </a:rPr>
              <a:t> count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936208" y="4299349"/>
            <a:ext cx="659606" cy="248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mail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3043239" y="4781550"/>
            <a:ext cx="540544" cy="2488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prog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583782" y="4781550"/>
            <a:ext cx="540544" cy="2488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copy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4124325" y="4781550"/>
            <a:ext cx="334566" cy="2488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prt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455319" y="4781550"/>
            <a:ext cx="334566" cy="2488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/>
              <a:t>exp</a:t>
            </a:r>
            <a:endParaRPr lang="en-US" dirty="0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789886" y="4781550"/>
            <a:ext cx="529828" cy="2488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count</a:t>
            </a:r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4054079" y="4548189"/>
            <a:ext cx="0" cy="2309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1782366" y="5283994"/>
            <a:ext cx="6142434" cy="354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tabLst>
                <a:tab pos="2143125" algn="ctr"/>
              </a:tabLst>
            </a:pPr>
            <a:r>
              <a:rPr lang="en-US" sz="1600" dirty="0"/>
              <a:t>Deleting “mail” </a:t>
            </a:r>
            <a:r>
              <a:rPr lang="en-US" sz="1600" dirty="0">
                <a:sym typeface="Symbol" pitchFamily="18" charset="2"/>
              </a:rPr>
              <a:t> deleting the entire </a:t>
            </a:r>
            <a:r>
              <a:rPr lang="en-US" sz="1600" dirty="0" err="1">
                <a:sym typeface="Symbol" pitchFamily="18" charset="2"/>
              </a:rPr>
              <a:t>subtree</a:t>
            </a:r>
            <a:r>
              <a:rPr lang="en-US" sz="1600" dirty="0">
                <a:sym typeface="Symbol" pitchFamily="18" charset="2"/>
              </a:rPr>
              <a:t> rooted by “mail”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86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Tree-Structured Directories-Advantages</a:t>
            </a:r>
            <a:endParaRPr lang="en-US" altLang="zh-CN" sz="2400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703390"/>
            <a:ext cx="6347714" cy="3880773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T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ree-structure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/>
              <a:t>allows each user to create additional subdirectories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allows us to use the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current directory </a:t>
            </a:r>
            <a:r>
              <a:rPr lang="en-US" altLang="zh-CN" sz="2000" dirty="0"/>
              <a:t>as a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working directory </a:t>
            </a:r>
            <a:r>
              <a:rPr lang="en-US" altLang="zh-CN" sz="2000" dirty="0"/>
              <a:t>without the need to specify the whole path name</a:t>
            </a:r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The deletion of a directory must be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recursive </a:t>
            </a:r>
            <a:r>
              <a:rPr lang="en-US" altLang="zh-CN" sz="2000" dirty="0"/>
              <a:t>to delete all subdirectories and files under the directory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902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Cons…</a:t>
            </a:r>
            <a:endParaRPr lang="en-US" altLang="zh-CN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8" y="2160590"/>
            <a:ext cx="7772401" cy="388077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None of the above three directory structures enable </a:t>
            </a:r>
            <a:r>
              <a:rPr lang="en-US" altLang="zh-CN" sz="2400" dirty="0">
                <a:solidFill>
                  <a:schemeClr val="accent2"/>
                </a:solidFill>
              </a:rPr>
              <a:t>sharing</a:t>
            </a:r>
            <a:r>
              <a:rPr lang="en-US" altLang="zh-CN" sz="2400" dirty="0"/>
              <a:t> of files or subdirectories</a:t>
            </a:r>
          </a:p>
          <a:p>
            <a:endParaRPr lang="zh-CN" altLang="en-US" sz="2400" dirty="0"/>
          </a:p>
          <a:p>
            <a:r>
              <a:rPr lang="en-US" altLang="zh-CN" sz="2400" dirty="0"/>
              <a:t>Adding additional links can result in a general graph or an acyclic graph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47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Acyclic-Graph Directories</a:t>
            </a:r>
            <a:endParaRPr lang="en-US" sz="2400"/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597" y="1481718"/>
            <a:ext cx="6982693" cy="448682"/>
          </a:xfrm>
        </p:spPr>
        <p:txBody>
          <a:bodyPr>
            <a:noAutofit/>
          </a:bodyPr>
          <a:lstStyle/>
          <a:p>
            <a:r>
              <a:rPr lang="en-US" sz="2400" dirty="0"/>
              <a:t>Have shared subdirectories and files</a:t>
            </a:r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/>
          <a:srcRect l="4263" t="591" r="4474" b="900"/>
          <a:stretch>
            <a:fillRect/>
          </a:stretch>
        </p:blipFill>
        <p:spPr bwMode="auto">
          <a:xfrm>
            <a:off x="1701546" y="2258290"/>
            <a:ext cx="5059471" cy="409629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3001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Acyclic-Graph Directories (Cont.)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Two different names (</a:t>
            </a:r>
            <a:r>
              <a:rPr lang="en-US" sz="2400" dirty="0" smtClean="0"/>
              <a:t>aliasing)</a:t>
            </a:r>
          </a:p>
          <a:p>
            <a:r>
              <a:rPr lang="en-US" sz="2400" dirty="0" smtClean="0">
                <a:sym typeface="Symbol" pitchFamily="18" charset="2"/>
              </a:rPr>
              <a:t>Dangling </a:t>
            </a:r>
            <a:r>
              <a:rPr lang="en-US" sz="2400" dirty="0">
                <a:sym typeface="Symbol" pitchFamily="18" charset="2"/>
              </a:rPr>
              <a:t>pointer</a:t>
            </a:r>
          </a:p>
          <a:p>
            <a:pPr>
              <a:buFont typeface="Monotype Sorts" pitchFamily="2" charset="2"/>
              <a:buNone/>
            </a:pPr>
            <a:r>
              <a:rPr lang="en-US" sz="2400" dirty="0"/>
              <a:t>	Solutions:</a:t>
            </a:r>
          </a:p>
          <a:p>
            <a:pPr lvl="1"/>
            <a:r>
              <a:rPr lang="en-US" sz="2000" dirty="0" smtClean="0"/>
              <a:t>Back pointers, </a:t>
            </a:r>
            <a:r>
              <a:rPr lang="en-US" sz="2000" dirty="0"/>
              <a:t>so we can delete all </a:t>
            </a:r>
            <a:r>
              <a:rPr lang="en-US" sz="2000" dirty="0" smtClean="0"/>
              <a:t>pointers</a:t>
            </a:r>
          </a:p>
          <a:p>
            <a:pPr lvl="1"/>
            <a:r>
              <a:rPr lang="en-US" sz="2000" dirty="0" smtClean="0"/>
              <a:t>Entry-hold-count </a:t>
            </a:r>
            <a:r>
              <a:rPr lang="en-US" sz="2000" dirty="0"/>
              <a:t>solution</a:t>
            </a:r>
          </a:p>
          <a:p>
            <a:r>
              <a:rPr lang="en-US" sz="2400" dirty="0"/>
              <a:t>New directory entry type</a:t>
            </a:r>
          </a:p>
          <a:p>
            <a:pPr lvl="1"/>
            <a:r>
              <a:rPr lang="en-US" sz="2000" b="1" dirty="0"/>
              <a:t>Link</a:t>
            </a:r>
            <a:r>
              <a:rPr lang="en-US" sz="2000" dirty="0"/>
              <a:t> – another name (pointer) to an existing file</a:t>
            </a:r>
          </a:p>
          <a:p>
            <a:pPr lvl="1"/>
            <a:r>
              <a:rPr lang="en-US" sz="2000" b="1" dirty="0"/>
              <a:t>Resolve the link</a:t>
            </a:r>
            <a:r>
              <a:rPr lang="en-US" sz="2000" dirty="0"/>
              <a:t> – follow pointer to locate the file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66875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Pros </a:t>
            </a:r>
            <a:r>
              <a:rPr lang="en-US" altLang="zh-CN" dirty="0"/>
              <a:t>&amp; </a:t>
            </a:r>
            <a:r>
              <a:rPr lang="en-US" altLang="zh-CN" dirty="0" smtClean="0"/>
              <a:t>Cons</a:t>
            </a:r>
            <a:endParaRPr lang="en-US" altLang="zh-CN" dirty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236" y="1787236"/>
            <a:ext cx="6816437" cy="422641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Acyclic-graph approach enables </a:t>
            </a:r>
            <a:r>
              <a:rPr lang="en-US" altLang="zh-CN" sz="2400" dirty="0">
                <a:solidFill>
                  <a:schemeClr val="accent2"/>
                </a:solidFill>
              </a:rPr>
              <a:t>sharing</a:t>
            </a:r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The common implementation is to define a "</a:t>
            </a:r>
            <a:r>
              <a:rPr lang="en-US" altLang="zh-CN" sz="2000" dirty="0">
                <a:solidFill>
                  <a:schemeClr val="accent2"/>
                </a:solidFill>
              </a:rPr>
              <a:t>link</a:t>
            </a:r>
            <a:r>
              <a:rPr lang="en-US" altLang="zh-CN" sz="2000" dirty="0"/>
              <a:t>" as a pointer to another file or subdirectory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The link can be resolved by using the path name. File now can have more than one file names (distinct) </a:t>
            </a:r>
          </a:p>
        </p:txBody>
      </p:sp>
    </p:spTree>
    <p:extLst>
      <p:ext uri="{BB962C8B-B14F-4D97-AF65-F5344CB8AC3E}">
        <p14:creationId xmlns:p14="http://schemas.microsoft.com/office/powerpoint/2010/main" val="26310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Pros </a:t>
            </a:r>
            <a:r>
              <a:rPr lang="en-US" altLang="zh-CN" dirty="0"/>
              <a:t>&amp; </a:t>
            </a:r>
            <a:r>
              <a:rPr lang="en-US" altLang="zh-CN" dirty="0" smtClean="0"/>
              <a:t>Cons</a:t>
            </a:r>
            <a:endParaRPr lang="en-US" altLang="zh-CN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98" y="1930400"/>
            <a:ext cx="7509165" cy="388077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The deletion is complicated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since this might leave "</a:t>
            </a:r>
            <a:r>
              <a:rPr lang="en-US" altLang="zh-CN" sz="2000" dirty="0">
                <a:solidFill>
                  <a:schemeClr val="accent2"/>
                </a:solidFill>
              </a:rPr>
              <a:t>dangling links</a:t>
            </a:r>
            <a:r>
              <a:rPr lang="en-US" altLang="zh-CN" sz="2000" dirty="0"/>
              <a:t>", as the file itself could be deleted, yet the link pointing to it still exists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Or we have to track all the references to a file; unless there is no reference, the file can not be deleted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74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Mounting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430" y="1518372"/>
            <a:ext cx="7083461" cy="1347788"/>
          </a:xfrm>
        </p:spPr>
        <p:txBody>
          <a:bodyPr>
            <a:noAutofit/>
          </a:bodyPr>
          <a:lstStyle/>
          <a:p>
            <a:r>
              <a:rPr lang="en-US" sz="2000" dirty="0"/>
              <a:t>A file system must be </a:t>
            </a:r>
            <a:r>
              <a:rPr lang="en-US" sz="2000" b="1" dirty="0"/>
              <a:t>mounted</a:t>
            </a:r>
            <a:r>
              <a:rPr lang="en-US" sz="2000" dirty="0"/>
              <a:t> before it can be accessed</a:t>
            </a:r>
          </a:p>
          <a:p>
            <a:r>
              <a:rPr lang="en-US" sz="2000" dirty="0"/>
              <a:t>A </a:t>
            </a:r>
            <a:r>
              <a:rPr lang="en-US" sz="2000" dirty="0" smtClean="0"/>
              <a:t>un-mounted </a:t>
            </a:r>
            <a:r>
              <a:rPr lang="en-US" sz="2000" dirty="0"/>
              <a:t>file system </a:t>
            </a:r>
            <a:r>
              <a:rPr lang="en-US" sz="2000" dirty="0" smtClean="0"/>
              <a:t>is </a:t>
            </a:r>
            <a:r>
              <a:rPr lang="en-US" sz="2000" dirty="0"/>
              <a:t>mounted at a </a:t>
            </a:r>
            <a:r>
              <a:rPr lang="en-US" sz="2000" b="1" dirty="0"/>
              <a:t>mount point</a:t>
            </a:r>
            <a:endParaRPr 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821" t="11902" r="1038" b="12450"/>
          <a:stretch>
            <a:fillRect/>
          </a:stretch>
        </p:blipFill>
        <p:spPr bwMode="auto">
          <a:xfrm>
            <a:off x="763014" y="2603546"/>
            <a:ext cx="7392005" cy="343703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221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 Point</a:t>
            </a:r>
            <a:endParaRPr lang="en-US" sz="1800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/>
          <a:srcRect l="19032" t="613" r="19032" b="613"/>
          <a:stretch>
            <a:fillRect/>
          </a:stretch>
        </p:blipFill>
        <p:spPr bwMode="auto">
          <a:xfrm>
            <a:off x="1537099" y="1477818"/>
            <a:ext cx="3949301" cy="472343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866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6338" y="1428750"/>
            <a:ext cx="7967662" cy="4910138"/>
          </a:xfrm>
        </p:spPr>
        <p:txBody>
          <a:bodyPr>
            <a:noAutofit/>
          </a:bodyPr>
          <a:lstStyle/>
          <a:p>
            <a:pPr eaLnBrk="1" hangingPunct="1">
              <a:buFont typeface="Monotype Sorts" pitchFamily="-84" charset="2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Directory Structure </a:t>
            </a:r>
          </a:p>
          <a:p>
            <a:pPr eaLnBrk="1" hangingPunct="1">
              <a:buFont typeface="Monotype Sorts" pitchFamily="-84" charset="2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File  allocation</a:t>
            </a:r>
            <a:r>
              <a:rPr lang="en-US" sz="2800" dirty="0">
                <a:solidFill>
                  <a:schemeClr val="tx1"/>
                </a:solidFill>
              </a:rPr>
              <a:t>	</a:t>
            </a:r>
            <a:endParaRPr lang="en-US" sz="2800" dirty="0" smtClean="0">
              <a:solidFill>
                <a:schemeClr val="tx1"/>
              </a:solidFill>
            </a:endParaRPr>
          </a:p>
          <a:p>
            <a:pPr eaLnBrk="1" hangingPunct="1">
              <a:buFont typeface="Monotype Sorts" pitchFamily="-84" charset="2"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eaLnBrk="1" hangingPunct="1">
              <a:buFont typeface="Monotype Sorts" pitchFamily="-84" charset="2"/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1781" y="1750291"/>
            <a:ext cx="7841674" cy="4110963"/>
          </a:xfrm>
        </p:spPr>
        <p:txBody>
          <a:bodyPr>
            <a:noAutofit/>
          </a:bodyPr>
          <a:lstStyle/>
          <a:p>
            <a:r>
              <a:rPr lang="en-US" sz="2400" dirty="0"/>
              <a:t>Sharing of files on multi-user systems is desirable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Sharing may be done through a </a:t>
            </a:r>
            <a:r>
              <a:rPr lang="en-US" sz="2400" b="1" dirty="0"/>
              <a:t>protection</a:t>
            </a:r>
            <a:r>
              <a:rPr lang="en-US" sz="2400" dirty="0"/>
              <a:t> scheme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On distributed systems, files may be shared across a network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Network File System (NFS) is a common distributed file-sharing method</a:t>
            </a:r>
          </a:p>
        </p:txBody>
      </p:sp>
    </p:spTree>
    <p:extLst>
      <p:ext uri="{BB962C8B-B14F-4D97-AF65-F5344CB8AC3E}">
        <p14:creationId xmlns:p14="http://schemas.microsoft.com/office/powerpoint/2010/main" val="31060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 – Multiple Users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95056" y="2302194"/>
            <a:ext cx="6462036" cy="2609850"/>
          </a:xfrm>
        </p:spPr>
        <p:txBody>
          <a:bodyPr>
            <a:noAutofit/>
          </a:bodyPr>
          <a:lstStyle/>
          <a:p>
            <a:r>
              <a:rPr lang="en-US" sz="2400" b="1" dirty="0"/>
              <a:t>User IDs</a:t>
            </a:r>
            <a:r>
              <a:rPr lang="en-US" sz="2400" dirty="0"/>
              <a:t> identify users, allowing permissions and protections to be per-user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Group IDs</a:t>
            </a:r>
            <a:r>
              <a:rPr lang="en-US" sz="2400" dirty="0"/>
              <a:t> allow users to be in groups, permitting group access rights</a:t>
            </a:r>
          </a:p>
        </p:txBody>
      </p:sp>
    </p:spTree>
    <p:extLst>
      <p:ext uri="{BB962C8B-B14F-4D97-AF65-F5344CB8AC3E}">
        <p14:creationId xmlns:p14="http://schemas.microsoft.com/office/powerpoint/2010/main" val="488193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Sharing – Remote File Systems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49035" y="2305051"/>
            <a:ext cx="6490856" cy="392787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Uses networking to allow file system access between systems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Manually via programs like FTP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Automatically, seamlessly using </a:t>
            </a:r>
            <a:r>
              <a:rPr lang="en-US" sz="2000" b="1" dirty="0"/>
              <a:t>distributed file systems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Client-server</a:t>
            </a:r>
            <a:r>
              <a:rPr lang="en-US" sz="2400" dirty="0" smtClean="0"/>
              <a:t> </a:t>
            </a:r>
            <a:r>
              <a:rPr lang="en-US" sz="2400" dirty="0"/>
              <a:t>model allows clients to mount remote file systems from servers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Server can serve multiple clients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Standard </a:t>
            </a:r>
            <a:r>
              <a:rPr lang="en-US" sz="2000" dirty="0"/>
              <a:t>operating system file calls are translated into remote </a:t>
            </a:r>
            <a:r>
              <a:rPr lang="en-US" sz="2000" dirty="0" smtClean="0"/>
              <a:t>calls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7424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 – Failure Modes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44359" y="2335790"/>
            <a:ext cx="7305132" cy="3566246"/>
          </a:xfrm>
        </p:spPr>
        <p:txBody>
          <a:bodyPr>
            <a:normAutofit/>
          </a:bodyPr>
          <a:lstStyle/>
          <a:p>
            <a:r>
              <a:rPr lang="en-US" dirty="0"/>
              <a:t>Remote file systems add new failure modes, due to network failure, server failure</a:t>
            </a:r>
          </a:p>
          <a:p>
            <a:r>
              <a:rPr lang="en-US" dirty="0"/>
              <a:t>Recovery from failure can involve state information about status of each remote </a:t>
            </a:r>
            <a:r>
              <a:rPr lang="en-US" dirty="0" smtClean="0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12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File owner/creator should be able to control:</a:t>
            </a:r>
          </a:p>
          <a:p>
            <a:pPr lvl="1"/>
            <a:r>
              <a:rPr lang="en-US"/>
              <a:t>what can be done</a:t>
            </a:r>
          </a:p>
          <a:p>
            <a:pPr lvl="1"/>
            <a:r>
              <a:rPr lang="en-US"/>
              <a:t>by whom</a:t>
            </a:r>
            <a:br>
              <a:rPr lang="en-US"/>
            </a:br>
            <a:endParaRPr lang="en-US"/>
          </a:p>
          <a:p>
            <a:r>
              <a:rPr lang="en-US"/>
              <a:t>Types of access</a:t>
            </a:r>
          </a:p>
          <a:p>
            <a:pPr lvl="1"/>
            <a:r>
              <a:rPr lang="en-US" b="1"/>
              <a:t>Read</a:t>
            </a:r>
          </a:p>
          <a:p>
            <a:pPr lvl="1"/>
            <a:r>
              <a:rPr lang="en-US" b="1"/>
              <a:t>Write</a:t>
            </a:r>
          </a:p>
          <a:p>
            <a:pPr lvl="1"/>
            <a:r>
              <a:rPr lang="en-US" b="1"/>
              <a:t>Execute</a:t>
            </a:r>
          </a:p>
          <a:p>
            <a:pPr lvl="1"/>
            <a:r>
              <a:rPr lang="en-US" b="1"/>
              <a:t>Append</a:t>
            </a:r>
          </a:p>
          <a:p>
            <a:pPr lvl="1"/>
            <a:r>
              <a:rPr lang="en-US" b="1"/>
              <a:t>Delete</a:t>
            </a:r>
          </a:p>
          <a:p>
            <a:pPr lvl="1"/>
            <a:r>
              <a:rPr lang="en-US" b="1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7267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Lists and Groups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599" y="1907309"/>
            <a:ext cx="7471388" cy="4096327"/>
          </a:xfrm>
        </p:spPr>
        <p:txBody>
          <a:bodyPr/>
          <a:lstStyle/>
          <a:p>
            <a:pPr>
              <a:tabLst>
                <a:tab pos="1375172" algn="l"/>
                <a:tab pos="3344466" algn="l"/>
                <a:tab pos="3896916" algn="l"/>
                <a:tab pos="4416029" algn="l"/>
              </a:tabLst>
            </a:pPr>
            <a:r>
              <a:rPr lang="en-US" sz="1500" dirty="0"/>
              <a:t>Mode of access:  read, write, execute</a:t>
            </a:r>
          </a:p>
          <a:p>
            <a:pPr>
              <a:tabLst>
                <a:tab pos="1375172" algn="l"/>
                <a:tab pos="3344466" algn="l"/>
                <a:tab pos="3896916" algn="l"/>
                <a:tab pos="4416029" algn="l"/>
              </a:tabLst>
            </a:pPr>
            <a:r>
              <a:rPr lang="en-US" sz="1500" dirty="0"/>
              <a:t>Three classes of users</a:t>
            </a:r>
          </a:p>
          <a:p>
            <a:pPr>
              <a:spcBef>
                <a:spcPct val="10000"/>
              </a:spcBef>
              <a:buNone/>
              <a:tabLst>
                <a:tab pos="1375172" algn="l"/>
                <a:tab pos="3344466" algn="l"/>
                <a:tab pos="3896916" algn="l"/>
                <a:tab pos="4416029" algn="l"/>
              </a:tabLst>
            </a:pPr>
            <a:r>
              <a:rPr lang="en-US" sz="1500" dirty="0"/>
              <a:t>					RWX</a:t>
            </a:r>
          </a:p>
          <a:p>
            <a:pPr>
              <a:spcBef>
                <a:spcPct val="10000"/>
              </a:spcBef>
              <a:buNone/>
              <a:tabLst>
                <a:tab pos="1375172" algn="l"/>
                <a:tab pos="3344466" algn="l"/>
                <a:tab pos="3896916" algn="l"/>
                <a:tab pos="4416029" algn="l"/>
              </a:tabLst>
            </a:pPr>
            <a:r>
              <a:rPr lang="en-US" sz="1500" dirty="0"/>
              <a:t>		a) </a:t>
            </a:r>
            <a:r>
              <a:rPr lang="en-US" sz="1500" b="1" dirty="0"/>
              <a:t>owner access</a:t>
            </a:r>
            <a:r>
              <a:rPr lang="en-US" sz="1500" dirty="0"/>
              <a:t> 	7	</a:t>
            </a:r>
            <a:r>
              <a:rPr lang="en-US" sz="1500" dirty="0">
                <a:sym typeface="Symbol" pitchFamily="18" charset="2"/>
              </a:rPr>
              <a:t>	1 1 1</a:t>
            </a:r>
            <a:br>
              <a:rPr lang="en-US" sz="1500" dirty="0">
                <a:sym typeface="Symbol" pitchFamily="18" charset="2"/>
              </a:rPr>
            </a:br>
            <a:r>
              <a:rPr lang="en-US" sz="1500" dirty="0">
                <a:sym typeface="Symbol" pitchFamily="18" charset="2"/>
              </a:rPr>
              <a:t>				RWX</a:t>
            </a:r>
          </a:p>
          <a:p>
            <a:pPr>
              <a:spcBef>
                <a:spcPct val="10000"/>
              </a:spcBef>
              <a:buNone/>
              <a:tabLst>
                <a:tab pos="1375172" algn="l"/>
                <a:tab pos="3344466" algn="l"/>
                <a:tab pos="3896916" algn="l"/>
                <a:tab pos="4416029" algn="l"/>
              </a:tabLst>
            </a:pPr>
            <a:r>
              <a:rPr lang="en-US" sz="1500" dirty="0">
                <a:sym typeface="Symbol" pitchFamily="18" charset="2"/>
              </a:rPr>
              <a:t>		b) </a:t>
            </a:r>
            <a:r>
              <a:rPr lang="en-US" sz="1500" b="1" dirty="0">
                <a:sym typeface="Symbol" pitchFamily="18" charset="2"/>
              </a:rPr>
              <a:t>group access</a:t>
            </a:r>
            <a:r>
              <a:rPr lang="en-US" sz="1500" dirty="0">
                <a:sym typeface="Symbol" pitchFamily="18" charset="2"/>
              </a:rPr>
              <a:t> 	6	 	1 1 0</a:t>
            </a:r>
          </a:p>
          <a:p>
            <a:pPr>
              <a:spcBef>
                <a:spcPct val="10000"/>
              </a:spcBef>
              <a:buNone/>
              <a:tabLst>
                <a:tab pos="1375172" algn="l"/>
                <a:tab pos="3344466" algn="l"/>
                <a:tab pos="3896916" algn="l"/>
                <a:tab pos="4416029" algn="l"/>
              </a:tabLst>
            </a:pPr>
            <a:r>
              <a:rPr lang="en-US" sz="1500" dirty="0">
                <a:sym typeface="Symbol" pitchFamily="18" charset="2"/>
              </a:rPr>
              <a:t>					RWX</a:t>
            </a:r>
          </a:p>
          <a:p>
            <a:pPr>
              <a:spcBef>
                <a:spcPct val="10000"/>
              </a:spcBef>
              <a:buNone/>
              <a:tabLst>
                <a:tab pos="1375172" algn="l"/>
                <a:tab pos="3344466" algn="l"/>
                <a:tab pos="3896916" algn="l"/>
                <a:tab pos="4416029" algn="l"/>
              </a:tabLst>
            </a:pPr>
            <a:r>
              <a:rPr lang="en-US" sz="1500" dirty="0">
                <a:sym typeface="Symbol" pitchFamily="18" charset="2"/>
              </a:rPr>
              <a:t>		c) </a:t>
            </a:r>
            <a:r>
              <a:rPr lang="en-US" sz="1500" b="1" dirty="0">
                <a:sym typeface="Symbol" pitchFamily="18" charset="2"/>
              </a:rPr>
              <a:t>public access</a:t>
            </a:r>
            <a:r>
              <a:rPr lang="en-US" sz="1500" dirty="0">
                <a:sym typeface="Symbol" pitchFamily="18" charset="2"/>
              </a:rPr>
              <a:t>	4	 	100</a:t>
            </a:r>
            <a:endParaRPr lang="en-US" sz="12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2977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56526" y="426698"/>
            <a:ext cx="5898356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100" dirty="0"/>
              <a:t>Windows 7 Access-Control List Management</a:t>
            </a:r>
          </a:p>
        </p:txBody>
      </p:sp>
      <p:pic>
        <p:nvPicPr>
          <p:cNvPr id="45059" name="Picture 2" descr="11_16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6609" y="1027538"/>
            <a:ext cx="4925246" cy="677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0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198438"/>
            <a:ext cx="77628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File-System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428736"/>
            <a:ext cx="7929618" cy="4530725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File structure</a:t>
            </a:r>
          </a:p>
          <a:p>
            <a:pPr lvl="1"/>
            <a:r>
              <a:rPr lang="en-US" altLang="en-US" dirty="0" smtClean="0"/>
              <a:t>Logical storage unit</a:t>
            </a:r>
          </a:p>
          <a:p>
            <a:pPr lvl="1"/>
            <a:r>
              <a:rPr lang="en-US" altLang="en-US" dirty="0" smtClean="0"/>
              <a:t>Collection of related information</a:t>
            </a:r>
            <a:endParaRPr lang="en-US" altLang="en-US" sz="800" dirty="0" smtClean="0"/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File system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resides on secondary storage (disks)</a:t>
            </a:r>
          </a:p>
          <a:p>
            <a:pPr lvl="1"/>
            <a:r>
              <a:rPr lang="en-US" altLang="en-US" dirty="0" smtClean="0"/>
              <a:t>Provided user interface to storage, mapping logical to physical</a:t>
            </a:r>
          </a:p>
          <a:p>
            <a:pPr lvl="1"/>
            <a:r>
              <a:rPr lang="en-US" altLang="en-US" dirty="0" smtClean="0"/>
              <a:t>Provides efficient and convenient access to disk by allowing data to be stored, located retrieved easily</a:t>
            </a:r>
          </a:p>
          <a:p>
            <a:r>
              <a:rPr lang="en-US" altLang="en-US" dirty="0" smtClean="0"/>
              <a:t>Disk provides in-place rewrite and random access</a:t>
            </a:r>
          </a:p>
          <a:p>
            <a:pPr lvl="1"/>
            <a:r>
              <a:rPr lang="en-US" altLang="en-US" dirty="0" smtClean="0"/>
              <a:t>I/O transfers performed in </a:t>
            </a:r>
            <a:r>
              <a:rPr lang="en-US" altLang="en-US" b="1" dirty="0" smtClean="0">
                <a:solidFill>
                  <a:srgbClr val="3366FF"/>
                </a:solidFill>
              </a:rPr>
              <a:t>blocks</a:t>
            </a:r>
            <a:r>
              <a:rPr lang="en-US" altLang="en-US" dirty="0" smtClean="0"/>
              <a:t> of </a:t>
            </a:r>
            <a:r>
              <a:rPr lang="en-US" altLang="en-US" b="1" dirty="0" smtClean="0">
                <a:solidFill>
                  <a:srgbClr val="3366FF"/>
                </a:solidFill>
              </a:rPr>
              <a:t>sectors</a:t>
            </a:r>
            <a:r>
              <a:rPr lang="en-US" altLang="en-US" dirty="0" smtClean="0"/>
              <a:t> (usually 512 bytes)</a:t>
            </a:r>
            <a:endParaRPr lang="en-US" altLang="en-US" sz="800" dirty="0" smtClean="0"/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File control block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– storage structure consisting of information about a file</a:t>
            </a:r>
            <a:endParaRPr lang="en-US" altLang="en-US" sz="800" dirty="0" smtClean="0"/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Device driver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controls the physical device </a:t>
            </a:r>
          </a:p>
          <a:p>
            <a:r>
              <a:rPr lang="en-US" altLang="en-US" dirty="0" smtClean="0"/>
              <a:t>File system organized into layers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01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Layered file system</a:t>
            </a:r>
            <a:endParaRPr lang="zh-CN" altLang="en-US"/>
          </a:p>
        </p:txBody>
      </p:sp>
      <p:pic>
        <p:nvPicPr>
          <p:cNvPr id="269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8" y="1557338"/>
            <a:ext cx="2409825" cy="4829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69317" name="AutoShape 5"/>
          <p:cNvSpPr>
            <a:spLocks noChangeArrowheads="1"/>
          </p:cNvSpPr>
          <p:nvPr/>
        </p:nvSpPr>
        <p:spPr bwMode="auto">
          <a:xfrm>
            <a:off x="3643306" y="5429264"/>
            <a:ext cx="5256213" cy="6463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zh-CN" b="1" dirty="0"/>
              <a:t>Transfer block between memory and the disk. This deals with interrupt, device </a:t>
            </a:r>
            <a:r>
              <a:rPr lang="en-US" altLang="zh-CN" b="1" dirty="0" smtClean="0"/>
              <a:t>drivers</a:t>
            </a:r>
            <a:endParaRPr lang="en-US" altLang="zh-CN" b="1" dirty="0"/>
          </a:p>
        </p:txBody>
      </p:sp>
      <p:sp>
        <p:nvSpPr>
          <p:cNvPr id="269318" name="AutoShape 6"/>
          <p:cNvSpPr>
            <a:spLocks/>
          </p:cNvSpPr>
          <p:nvPr/>
        </p:nvSpPr>
        <p:spPr bwMode="auto">
          <a:xfrm>
            <a:off x="3059113" y="5300663"/>
            <a:ext cx="288925" cy="1008062"/>
          </a:xfrm>
          <a:prstGeom prst="rightBrace">
            <a:avLst>
              <a:gd name="adj1" fmla="val 2907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19" name="AutoShape 7"/>
          <p:cNvSpPr>
            <a:spLocks noChangeArrowheads="1"/>
          </p:cNvSpPr>
          <p:nvPr/>
        </p:nvSpPr>
        <p:spPr bwMode="auto">
          <a:xfrm>
            <a:off x="3635375" y="4221163"/>
            <a:ext cx="4968875" cy="9540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zh-CN" b="1" dirty="0"/>
              <a:t>issue generic commands to device driver to read/write physical blocks on the disk, e.g., drive 3, cylinder 60, track12, sector 10 </a:t>
            </a:r>
          </a:p>
        </p:txBody>
      </p:sp>
      <p:sp>
        <p:nvSpPr>
          <p:cNvPr id="269320" name="AutoShape 8"/>
          <p:cNvSpPr>
            <a:spLocks noChangeArrowheads="1"/>
          </p:cNvSpPr>
          <p:nvPr/>
        </p:nvSpPr>
        <p:spPr bwMode="auto">
          <a:xfrm>
            <a:off x="3635375" y="3284538"/>
            <a:ext cx="5113338" cy="6794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zh-CN" b="1"/>
              <a:t>logical block to physical block translation and also manage the free blocks on the disk</a:t>
            </a:r>
          </a:p>
        </p:txBody>
      </p:sp>
      <p:sp>
        <p:nvSpPr>
          <p:cNvPr id="269321" name="Line 9"/>
          <p:cNvSpPr>
            <a:spLocks noChangeShapeType="1"/>
          </p:cNvSpPr>
          <p:nvPr/>
        </p:nvSpPr>
        <p:spPr bwMode="auto">
          <a:xfrm>
            <a:off x="3059113" y="364490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9322" name="Line 10"/>
          <p:cNvSpPr>
            <a:spLocks noChangeShapeType="1"/>
          </p:cNvSpPr>
          <p:nvPr/>
        </p:nvSpPr>
        <p:spPr bwMode="auto">
          <a:xfrm>
            <a:off x="3059113" y="450850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9323" name="AutoShape 11"/>
          <p:cNvSpPr>
            <a:spLocks noChangeArrowheads="1"/>
          </p:cNvSpPr>
          <p:nvPr/>
        </p:nvSpPr>
        <p:spPr bwMode="auto">
          <a:xfrm>
            <a:off x="3635375" y="2133600"/>
            <a:ext cx="5113338" cy="9540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zh-CN" b="1"/>
              <a:t>includes file-system structure and manages directory structure. A file control block (FCB) contains information about the file</a:t>
            </a:r>
          </a:p>
        </p:txBody>
      </p:sp>
      <p:sp>
        <p:nvSpPr>
          <p:cNvPr id="269324" name="Line 12"/>
          <p:cNvSpPr>
            <a:spLocks noChangeShapeType="1"/>
          </p:cNvSpPr>
          <p:nvPr/>
        </p:nvSpPr>
        <p:spPr bwMode="auto">
          <a:xfrm>
            <a:off x="3059113" y="278130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7" grpId="0" animBg="1"/>
      <p:bldP spid="269318" grpId="0" animBg="1"/>
      <p:bldP spid="269319" grpId="0" animBg="1"/>
      <p:bldP spid="269320" grpId="0" animBg="1"/>
      <p:bldP spid="269321" grpId="0" animBg="1"/>
      <p:bldP spid="269322" grpId="0" animBg="1"/>
      <p:bldP spid="269323" grpId="0" animBg="1"/>
      <p:bldP spid="2693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File System Layers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785786" y="1285860"/>
            <a:ext cx="7470775" cy="48037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Device drivers </a:t>
            </a:r>
            <a:r>
              <a:rPr lang="en-US" altLang="en-US" sz="2000" dirty="0" smtClean="0"/>
              <a:t>manage I/O devices at the I/O control layer</a:t>
            </a:r>
          </a:p>
          <a:p>
            <a:pPr lvl="1">
              <a:defRPr/>
            </a:pPr>
            <a:r>
              <a:rPr lang="en-US" altLang="en-US" sz="2000" dirty="0" smtClean="0"/>
              <a:t>Given commands like </a:t>
            </a:r>
            <a:r>
              <a:rPr lang="ja-JP" altLang="en-US" sz="2000" dirty="0" smtClean="0"/>
              <a:t>“</a:t>
            </a:r>
            <a:r>
              <a:rPr lang="en-US" altLang="ja-JP" sz="2000" dirty="0" smtClean="0"/>
              <a:t>read drive1, cylinder 72, track 2, sector 10, into memory location 1060</a:t>
            </a:r>
            <a:r>
              <a:rPr lang="ja-JP" altLang="en-US" sz="2000" dirty="0" smtClean="0"/>
              <a:t>”</a:t>
            </a:r>
            <a:r>
              <a:rPr lang="en-US" altLang="ja-JP" sz="2000" dirty="0" smtClean="0"/>
              <a:t> outputs low-level hardware specific commands to hardware controller</a:t>
            </a:r>
            <a:endParaRPr lang="en-US" altLang="ja-JP" sz="2000" b="1" dirty="0" smtClean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Basic file system </a:t>
            </a:r>
            <a:r>
              <a:rPr lang="en-US" altLang="en-US" sz="2000" dirty="0" smtClean="0"/>
              <a:t>given command like </a:t>
            </a:r>
            <a:r>
              <a:rPr lang="ja-JP" altLang="en-US" sz="2000" dirty="0" smtClean="0"/>
              <a:t>“</a:t>
            </a:r>
            <a:r>
              <a:rPr lang="en-US" altLang="ja-JP" sz="2000" dirty="0" smtClean="0"/>
              <a:t>retrieve block 123</a:t>
            </a:r>
            <a:r>
              <a:rPr lang="ja-JP" altLang="en-US" sz="2000" dirty="0" smtClean="0"/>
              <a:t>”</a:t>
            </a:r>
            <a:r>
              <a:rPr lang="en-US" altLang="ja-JP" sz="2000" dirty="0" smtClean="0"/>
              <a:t> translates to device driver</a:t>
            </a:r>
          </a:p>
          <a:p>
            <a:pPr>
              <a:defRPr/>
            </a:pPr>
            <a:r>
              <a:rPr lang="en-US" altLang="en-US" sz="2000" dirty="0" smtClean="0"/>
              <a:t>Also manages memory buffers and caches (allocation, freeing, replacement) </a:t>
            </a:r>
            <a:endParaRPr lang="en-US" altLang="en-US" sz="2000" dirty="0"/>
          </a:p>
          <a:p>
            <a:pPr lvl="1">
              <a:defRPr/>
            </a:pPr>
            <a:r>
              <a:rPr lang="en-US" altLang="en-US" sz="2000" dirty="0" smtClean="0"/>
              <a:t>Buffers hold data in transit</a:t>
            </a:r>
          </a:p>
          <a:p>
            <a:pPr lvl="1">
              <a:defRPr/>
            </a:pPr>
            <a:r>
              <a:rPr lang="en-US" altLang="en-US" sz="2000" dirty="0" smtClean="0"/>
              <a:t>Caches hold frequently used data</a:t>
            </a:r>
            <a:endParaRPr lang="en-US" altLang="ja-JP" sz="2000" b="1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File organization module </a:t>
            </a:r>
            <a:r>
              <a:rPr lang="en-US" altLang="en-US" sz="2000" dirty="0" smtClean="0"/>
              <a:t>understands files, logical address, and physical blocks</a:t>
            </a:r>
          </a:p>
          <a:p>
            <a:pPr marL="341313" lvl="1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US" altLang="en-US" sz="2000" dirty="0" smtClean="0"/>
              <a:t>Translates logical block # to physical block #</a:t>
            </a:r>
          </a:p>
          <a:p>
            <a:pPr marL="341313" lvl="1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US" altLang="en-US" sz="2000" dirty="0" smtClean="0"/>
              <a:t>Manages free space, disk allocation</a:t>
            </a:r>
          </a:p>
          <a:p>
            <a:pPr marL="1027113" lvl="3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sz="2000" dirty="0" smtClean="0"/>
          </a:p>
          <a:p>
            <a:pPr lvl="1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sz="2000" dirty="0" smtClean="0"/>
          </a:p>
          <a:p>
            <a:pPr marL="1027113" lvl="3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083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760" y="857250"/>
            <a:ext cx="5600700" cy="857250"/>
          </a:xfrm>
        </p:spPr>
        <p:txBody>
          <a:bodyPr/>
          <a:lstStyle/>
          <a:p>
            <a:r>
              <a:rPr lang="en-US" dirty="0"/>
              <a:t>Directory Structure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849041" y="1900237"/>
            <a:ext cx="4938713" cy="26312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A collection of nodes containing information about all files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3257550" y="2571750"/>
            <a:ext cx="400050" cy="342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3829050" y="2571750"/>
            <a:ext cx="400050" cy="342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4400550" y="2571750"/>
            <a:ext cx="400050" cy="342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4972050" y="2571750"/>
            <a:ext cx="400050" cy="342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5543550" y="2800350"/>
            <a:ext cx="400050" cy="342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3257550" y="4057650"/>
            <a:ext cx="3429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 1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3829050" y="4057650"/>
            <a:ext cx="3429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 2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400550" y="4057650"/>
            <a:ext cx="342900" cy="628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 3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4972050" y="4057650"/>
            <a:ext cx="3429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 4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543550" y="4343400"/>
            <a:ext cx="3429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 n</a:t>
            </a: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4021931" y="29146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4572000" y="29146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5715000" y="3143250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5143500" y="29146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3429000" y="29146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Freeform 19"/>
          <p:cNvSpPr>
            <a:spLocks/>
          </p:cNvSpPr>
          <p:nvPr/>
        </p:nvSpPr>
        <p:spPr bwMode="auto">
          <a:xfrm>
            <a:off x="3081101" y="2328863"/>
            <a:ext cx="3139678" cy="1104900"/>
          </a:xfrm>
          <a:custGeom>
            <a:avLst/>
            <a:gdLst/>
            <a:ahLst/>
            <a:cxnLst>
              <a:cxn ang="0">
                <a:pos x="10" y="328"/>
              </a:cxn>
              <a:cxn ang="0">
                <a:pos x="28" y="219"/>
              </a:cxn>
              <a:cxn ang="0">
                <a:pos x="410" y="37"/>
              </a:cxn>
              <a:cxn ang="0">
                <a:pos x="583" y="10"/>
              </a:cxn>
              <a:cxn ang="0">
                <a:pos x="1019" y="0"/>
              </a:cxn>
              <a:cxn ang="0">
                <a:pos x="1401" y="10"/>
              </a:cxn>
              <a:cxn ang="0">
                <a:pos x="1655" y="55"/>
              </a:cxn>
              <a:cxn ang="0">
                <a:pos x="1901" y="128"/>
              </a:cxn>
              <a:cxn ang="0">
                <a:pos x="2019" y="164"/>
              </a:cxn>
              <a:cxn ang="0">
                <a:pos x="2246" y="210"/>
              </a:cxn>
              <a:cxn ang="0">
                <a:pos x="2382" y="255"/>
              </a:cxn>
              <a:cxn ang="0">
                <a:pos x="2519" y="391"/>
              </a:cxn>
              <a:cxn ang="0">
                <a:pos x="2573" y="446"/>
              </a:cxn>
              <a:cxn ang="0">
                <a:pos x="2619" y="573"/>
              </a:cxn>
              <a:cxn ang="0">
                <a:pos x="2637" y="628"/>
              </a:cxn>
              <a:cxn ang="0">
                <a:pos x="2619" y="737"/>
              </a:cxn>
              <a:cxn ang="0">
                <a:pos x="2401" y="873"/>
              </a:cxn>
              <a:cxn ang="0">
                <a:pos x="2201" y="919"/>
              </a:cxn>
              <a:cxn ang="0">
                <a:pos x="1146" y="873"/>
              </a:cxn>
              <a:cxn ang="0">
                <a:pos x="474" y="700"/>
              </a:cxn>
              <a:cxn ang="0">
                <a:pos x="446" y="691"/>
              </a:cxn>
              <a:cxn ang="0">
                <a:pos x="410" y="673"/>
              </a:cxn>
              <a:cxn ang="0">
                <a:pos x="83" y="564"/>
              </a:cxn>
              <a:cxn ang="0">
                <a:pos x="28" y="400"/>
              </a:cxn>
              <a:cxn ang="0">
                <a:pos x="1" y="319"/>
              </a:cxn>
              <a:cxn ang="0">
                <a:pos x="10" y="328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Freeform 20"/>
          <p:cNvSpPr>
            <a:spLocks/>
          </p:cNvSpPr>
          <p:nvPr/>
        </p:nvSpPr>
        <p:spPr bwMode="auto">
          <a:xfrm>
            <a:off x="2914650" y="3771900"/>
            <a:ext cx="3196829" cy="1200150"/>
          </a:xfrm>
          <a:custGeom>
            <a:avLst/>
            <a:gdLst/>
            <a:ahLst/>
            <a:cxnLst>
              <a:cxn ang="0">
                <a:pos x="10" y="328"/>
              </a:cxn>
              <a:cxn ang="0">
                <a:pos x="28" y="219"/>
              </a:cxn>
              <a:cxn ang="0">
                <a:pos x="410" y="37"/>
              </a:cxn>
              <a:cxn ang="0">
                <a:pos x="583" y="10"/>
              </a:cxn>
              <a:cxn ang="0">
                <a:pos x="1019" y="0"/>
              </a:cxn>
              <a:cxn ang="0">
                <a:pos x="1401" y="10"/>
              </a:cxn>
              <a:cxn ang="0">
                <a:pos x="1655" y="55"/>
              </a:cxn>
              <a:cxn ang="0">
                <a:pos x="1901" y="128"/>
              </a:cxn>
              <a:cxn ang="0">
                <a:pos x="2019" y="164"/>
              </a:cxn>
              <a:cxn ang="0">
                <a:pos x="2246" y="210"/>
              </a:cxn>
              <a:cxn ang="0">
                <a:pos x="2382" y="255"/>
              </a:cxn>
              <a:cxn ang="0">
                <a:pos x="2519" y="391"/>
              </a:cxn>
              <a:cxn ang="0">
                <a:pos x="2573" y="446"/>
              </a:cxn>
              <a:cxn ang="0">
                <a:pos x="2619" y="573"/>
              </a:cxn>
              <a:cxn ang="0">
                <a:pos x="2637" y="628"/>
              </a:cxn>
              <a:cxn ang="0">
                <a:pos x="2619" y="737"/>
              </a:cxn>
              <a:cxn ang="0">
                <a:pos x="2401" y="873"/>
              </a:cxn>
              <a:cxn ang="0">
                <a:pos x="2201" y="919"/>
              </a:cxn>
              <a:cxn ang="0">
                <a:pos x="1146" y="873"/>
              </a:cxn>
              <a:cxn ang="0">
                <a:pos x="474" y="700"/>
              </a:cxn>
              <a:cxn ang="0">
                <a:pos x="446" y="691"/>
              </a:cxn>
              <a:cxn ang="0">
                <a:pos x="410" y="673"/>
              </a:cxn>
              <a:cxn ang="0">
                <a:pos x="83" y="564"/>
              </a:cxn>
              <a:cxn ang="0">
                <a:pos x="28" y="400"/>
              </a:cxn>
              <a:cxn ang="0">
                <a:pos x="1" y="319"/>
              </a:cxn>
              <a:cxn ang="0">
                <a:pos x="10" y="328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1972508" y="2524602"/>
            <a:ext cx="11079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Directory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2133368" y="3953352"/>
            <a:ext cx="6719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Files</a:t>
            </a: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1885950" y="5086350"/>
            <a:ext cx="52720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500" dirty="0"/>
              <a:t>Both the directory structure and the files reside on disk</a:t>
            </a:r>
          </a:p>
          <a:p>
            <a:r>
              <a:rPr lang="en-US" sz="1500" dirty="0"/>
              <a:t>Backups of these two structures are kept on tapes</a:t>
            </a:r>
          </a:p>
        </p:txBody>
      </p:sp>
    </p:spTree>
    <p:extLst>
      <p:ext uri="{BB962C8B-B14F-4D97-AF65-F5344CB8AC3E}">
        <p14:creationId xmlns:p14="http://schemas.microsoft.com/office/powerpoint/2010/main" val="14584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File System Layers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71472" y="1142984"/>
            <a:ext cx="7672392" cy="5214937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3366FF"/>
                </a:solidFill>
              </a:rPr>
              <a:t>Logical file system </a:t>
            </a:r>
            <a:r>
              <a:rPr lang="en-US" altLang="en-US" dirty="0" smtClean="0"/>
              <a:t>manages metadata information</a:t>
            </a:r>
          </a:p>
          <a:p>
            <a:pPr lvl="1"/>
            <a:r>
              <a:rPr lang="en-US" altLang="en-US" dirty="0" smtClean="0"/>
              <a:t>Translates file name into file number, location by maintaining file control blocks</a:t>
            </a:r>
          </a:p>
          <a:p>
            <a:pPr lvl="1"/>
            <a:r>
              <a:rPr lang="en-US" altLang="en-US" dirty="0" smtClean="0"/>
              <a:t>Directory management</a:t>
            </a:r>
          </a:p>
          <a:p>
            <a:pPr lvl="1"/>
            <a:r>
              <a:rPr lang="en-US" altLang="en-US" dirty="0" smtClean="0"/>
              <a:t>Protection</a:t>
            </a:r>
          </a:p>
          <a:p>
            <a:r>
              <a:rPr lang="en-US" altLang="en-US" dirty="0" smtClean="0"/>
              <a:t>Layering useful for reducing complexity and redundancy, but adds overhead and can decrease </a:t>
            </a:r>
          </a:p>
          <a:p>
            <a:pPr lvl="1"/>
            <a:r>
              <a:rPr lang="en-US" altLang="en-US" dirty="0" smtClean="0"/>
              <a:t>Logical layers can be implemented by any coding method according to OS designer</a:t>
            </a:r>
          </a:p>
        </p:txBody>
      </p:sp>
    </p:spTree>
    <p:extLst>
      <p:ext uri="{BB962C8B-B14F-4D97-AF65-F5344CB8AC3E}">
        <p14:creationId xmlns:p14="http://schemas.microsoft.com/office/powerpoint/2010/main" val="32841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77247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File-System Implementation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57224" y="1357298"/>
            <a:ext cx="7429552" cy="485778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We have system calls at the API level, but how do we implement their functions?</a:t>
            </a:r>
          </a:p>
          <a:p>
            <a:pPr lvl="1"/>
            <a:r>
              <a:rPr lang="en-US" altLang="en-US" dirty="0" smtClean="0"/>
              <a:t>On-disk and in-memory structures</a:t>
            </a: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On-Disk structure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Boot control block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contains info needed by system to boot OS from that volume</a:t>
            </a:r>
          </a:p>
          <a:p>
            <a:pPr lvl="2"/>
            <a:r>
              <a:rPr lang="en-US" altLang="en-US" dirty="0" smtClean="0"/>
              <a:t>Needed if volume contains OS, usually first block of volume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Volume /Partition control block </a:t>
            </a:r>
            <a:r>
              <a:rPr lang="en-US" altLang="en-US" b="1" dirty="0" smtClean="0">
                <a:solidFill>
                  <a:srgbClr val="000000"/>
                </a:solidFill>
              </a:rPr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superblock(UFS), master file table(NTFS</a:t>
            </a:r>
            <a:r>
              <a:rPr lang="en-US" altLang="en-US" b="1" dirty="0" smtClean="0">
                <a:solidFill>
                  <a:srgbClr val="000000"/>
                </a:solidFill>
              </a:rPr>
              <a:t>)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contains volume details</a:t>
            </a:r>
          </a:p>
          <a:p>
            <a:pPr lvl="2"/>
            <a:r>
              <a:rPr lang="en-US" altLang="en-US" dirty="0" smtClean="0"/>
              <a:t>Total # of blocks, # of free blocks, block size, free block pointers or array</a:t>
            </a:r>
          </a:p>
          <a:p>
            <a:pPr lvl="1"/>
            <a:r>
              <a:rPr lang="en-US" altLang="en-US" dirty="0" smtClean="0"/>
              <a:t>Directory structure organizes the files</a:t>
            </a:r>
          </a:p>
          <a:p>
            <a:pPr marL="822960" lvl="3">
              <a:spcBef>
                <a:spcPts val="600"/>
              </a:spcBef>
              <a:buClr>
                <a:schemeClr val="accent1"/>
              </a:buClr>
            </a:pPr>
            <a:r>
              <a:rPr lang="en-US" altLang="en-US" dirty="0" smtClean="0"/>
              <a:t>Names and </a:t>
            </a:r>
            <a:r>
              <a:rPr lang="en-US" altLang="en-US" dirty="0" err="1" smtClean="0"/>
              <a:t>inode</a:t>
            </a:r>
            <a:r>
              <a:rPr lang="en-US" altLang="en-US" dirty="0" smtClean="0"/>
              <a:t> numbers(UFS), master file table(NTFS)</a:t>
            </a:r>
          </a:p>
          <a:p>
            <a:pPr lvl="1"/>
            <a:r>
              <a:rPr lang="en-US" altLang="en-US" dirty="0" smtClean="0"/>
              <a:t>Per file FCB</a:t>
            </a:r>
          </a:p>
        </p:txBody>
      </p:sp>
    </p:spTree>
    <p:extLst>
      <p:ext uri="{BB962C8B-B14F-4D97-AF65-F5344CB8AC3E}">
        <p14:creationId xmlns:p14="http://schemas.microsoft.com/office/powerpoint/2010/main" val="27098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File Control Block</a:t>
            </a:r>
            <a:endParaRPr lang="en-US" sz="240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/>
          <a:srcRect l="706" t="7463" r="706" b="7787"/>
          <a:stretch>
            <a:fillRect/>
          </a:stretch>
        </p:blipFill>
        <p:spPr bwMode="auto">
          <a:xfrm>
            <a:off x="1233488" y="1416050"/>
            <a:ext cx="6430962" cy="4146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2179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85786" y="1142984"/>
            <a:ext cx="7772400" cy="539448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In-memory file system structure</a:t>
            </a:r>
          </a:p>
          <a:p>
            <a:pPr lvl="1"/>
            <a:r>
              <a:rPr lang="en-US" dirty="0" smtClean="0"/>
              <a:t>In-memory partition table</a:t>
            </a:r>
          </a:p>
          <a:p>
            <a:pPr lvl="1"/>
            <a:r>
              <a:rPr lang="en-US" dirty="0" smtClean="0"/>
              <a:t>In-memory directory structure</a:t>
            </a:r>
          </a:p>
          <a:p>
            <a:pPr lvl="1"/>
            <a:r>
              <a:rPr lang="en-US" dirty="0" smtClean="0"/>
              <a:t>System wide open-file table</a:t>
            </a:r>
          </a:p>
          <a:p>
            <a:pPr lvl="1"/>
            <a:r>
              <a:rPr lang="en-US" dirty="0" smtClean="0"/>
              <a:t>Per-process open-file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35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83464"/>
            <a:ext cx="7772400" cy="914400"/>
          </a:xfrm>
        </p:spPr>
        <p:txBody>
          <a:bodyPr/>
          <a:lstStyle/>
          <a:p>
            <a:r>
              <a:rPr lang="en-US" sz="3200" dirty="0"/>
              <a:t>In-Memory File System Structures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 cstate="print"/>
          <a:srcRect l="4422" t="1373" r="3906" b="687"/>
          <a:stretch>
            <a:fillRect/>
          </a:stretch>
        </p:blipFill>
        <p:spPr bwMode="auto">
          <a:xfrm>
            <a:off x="1524000" y="1271589"/>
            <a:ext cx="6386513" cy="487205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8725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Partitions and Mounting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57224" y="1357298"/>
            <a:ext cx="7423150" cy="486727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Partition can be a volume containing a file system (</a:t>
            </a:r>
            <a:r>
              <a:rPr lang="ja-JP" altLang="en-US" smtClean="0"/>
              <a:t>“</a:t>
            </a:r>
            <a:r>
              <a:rPr lang="en-US" altLang="ja-JP" dirty="0" smtClean="0"/>
              <a:t>cooked</a:t>
            </a:r>
            <a:r>
              <a:rPr lang="ja-JP" altLang="en-US" smtClean="0"/>
              <a:t>”</a:t>
            </a:r>
            <a:r>
              <a:rPr lang="en-US" altLang="ja-JP" dirty="0" smtClean="0"/>
              <a:t>) or </a:t>
            </a:r>
            <a:r>
              <a:rPr lang="en-US" altLang="ja-JP" b="1" dirty="0" smtClean="0">
                <a:solidFill>
                  <a:srgbClr val="3366FF"/>
                </a:solidFill>
              </a:rPr>
              <a:t>raw </a:t>
            </a:r>
            <a:r>
              <a:rPr lang="en-US" altLang="ja-JP" dirty="0" smtClean="0"/>
              <a:t>– just a sequence of blocks with no file system</a:t>
            </a:r>
          </a:p>
          <a:p>
            <a:r>
              <a:rPr lang="en-US" altLang="en-US" dirty="0" smtClean="0"/>
              <a:t>Boot block can point to boot volume or boot loader set of blocks that contain enough code to know how to load the kernel from the file system</a:t>
            </a:r>
          </a:p>
          <a:p>
            <a:pPr lvl="1"/>
            <a:r>
              <a:rPr lang="en-US" altLang="en-US" dirty="0" smtClean="0"/>
              <a:t>Or a boot management program for multi-</a:t>
            </a:r>
            <a:r>
              <a:rPr lang="en-US" altLang="en-US" dirty="0" err="1" smtClean="0"/>
              <a:t>os</a:t>
            </a:r>
            <a:r>
              <a:rPr lang="en-US" altLang="en-US" dirty="0" smtClean="0"/>
              <a:t> booting</a:t>
            </a: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Root partition </a:t>
            </a:r>
            <a:r>
              <a:rPr lang="en-US" altLang="en-US" dirty="0" smtClean="0"/>
              <a:t>contains the OS, other partitions can hold other </a:t>
            </a:r>
            <a:r>
              <a:rPr lang="en-US" altLang="en-US" dirty="0" err="1" smtClean="0"/>
              <a:t>Oses</a:t>
            </a:r>
            <a:r>
              <a:rPr lang="en-US" altLang="en-US" dirty="0" smtClean="0"/>
              <a:t>, other file systems, or be raw</a:t>
            </a:r>
          </a:p>
          <a:p>
            <a:pPr lvl="1"/>
            <a:r>
              <a:rPr lang="en-US" altLang="en-US" dirty="0" smtClean="0"/>
              <a:t>Mounted at boot time</a:t>
            </a:r>
          </a:p>
          <a:p>
            <a:pPr lvl="1"/>
            <a:r>
              <a:rPr lang="en-US" altLang="en-US" dirty="0" smtClean="0"/>
              <a:t>Other partitions can mount automatically or manually</a:t>
            </a:r>
          </a:p>
          <a:p>
            <a:r>
              <a:rPr lang="en-US" altLang="en-US" dirty="0" smtClean="0"/>
              <a:t>At mount time, file system consistency checked</a:t>
            </a:r>
          </a:p>
          <a:p>
            <a:pPr lvl="1"/>
            <a:r>
              <a:rPr lang="en-US" altLang="en-US" dirty="0" smtClean="0"/>
              <a:t>Is all metadata correct?</a:t>
            </a:r>
          </a:p>
          <a:p>
            <a:pPr lvl="2"/>
            <a:r>
              <a:rPr lang="en-US" altLang="en-US" dirty="0" smtClean="0"/>
              <a:t>If not, fix it, try again</a:t>
            </a:r>
          </a:p>
          <a:p>
            <a:pPr lvl="2"/>
            <a:r>
              <a:rPr lang="en-US" altLang="en-US" dirty="0" smtClean="0"/>
              <a:t>If yes, add to mount table, allow access</a:t>
            </a:r>
          </a:p>
        </p:txBody>
      </p:sp>
    </p:spTree>
    <p:extLst>
      <p:ext uri="{BB962C8B-B14F-4D97-AF65-F5344CB8AC3E}">
        <p14:creationId xmlns:p14="http://schemas.microsoft.com/office/powerpoint/2010/main" val="23932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Implementation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Linear list</a:t>
            </a:r>
            <a:r>
              <a:rPr lang="en-US" dirty="0"/>
              <a:t> of file names with pointer to the data blocks.</a:t>
            </a:r>
          </a:p>
          <a:p>
            <a:pPr lvl="1"/>
            <a:r>
              <a:rPr lang="en-US" dirty="0"/>
              <a:t>simple to program</a:t>
            </a:r>
          </a:p>
          <a:p>
            <a:pPr lvl="1"/>
            <a:r>
              <a:rPr lang="en-US" dirty="0"/>
              <a:t>time-consuming to execute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Hash Table</a:t>
            </a:r>
            <a:r>
              <a:rPr lang="en-US" dirty="0"/>
              <a:t> – linear list with hash data structure.</a:t>
            </a:r>
          </a:p>
          <a:p>
            <a:pPr lvl="1"/>
            <a:r>
              <a:rPr lang="en-US" dirty="0"/>
              <a:t>decreases directory search time</a:t>
            </a:r>
          </a:p>
          <a:p>
            <a:pPr lvl="1"/>
            <a:r>
              <a:rPr lang="en-US" b="1" dirty="0"/>
              <a:t>collisions</a:t>
            </a:r>
            <a:r>
              <a:rPr lang="en-US" dirty="0"/>
              <a:t> – situations where two file names hash to the same location</a:t>
            </a:r>
          </a:p>
          <a:p>
            <a:pPr lvl="1"/>
            <a:r>
              <a:rPr lang="en-US" dirty="0"/>
              <a:t>fixed size</a:t>
            </a:r>
          </a:p>
        </p:txBody>
      </p:sp>
    </p:spTree>
    <p:extLst>
      <p:ext uri="{BB962C8B-B14F-4D97-AF65-F5344CB8AC3E}">
        <p14:creationId xmlns:p14="http://schemas.microsoft.com/office/powerpoint/2010/main" val="1614648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Methods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An allocation method refers to how disk blocks are allocated for files:</a:t>
            </a:r>
          </a:p>
          <a:p>
            <a:endParaRPr lang="en-US"/>
          </a:p>
          <a:p>
            <a:r>
              <a:rPr lang="en-US" b="1"/>
              <a:t>Contiguous allocation</a:t>
            </a:r>
          </a:p>
          <a:p>
            <a:endParaRPr lang="en-US" b="1"/>
          </a:p>
          <a:p>
            <a:r>
              <a:rPr lang="en-US" b="1"/>
              <a:t>Linked allocation</a:t>
            </a:r>
          </a:p>
          <a:p>
            <a:endParaRPr lang="en-US" b="1"/>
          </a:p>
          <a:p>
            <a:r>
              <a:rPr lang="en-US" b="1"/>
              <a:t>Indexed allocation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17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713" dirty="0"/>
              <a:t>THANK  YOU</a:t>
            </a:r>
            <a:endParaRPr lang="en-IN" sz="3713" dirty="0"/>
          </a:p>
        </p:txBody>
      </p:sp>
    </p:spTree>
    <p:extLst>
      <p:ext uri="{BB962C8B-B14F-4D97-AF65-F5344CB8AC3E}">
        <p14:creationId xmlns:p14="http://schemas.microsoft.com/office/powerpoint/2010/main" val="7494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 Typical File-system Organization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 cstate="print"/>
          <a:srcRect l="670" t="14792" r="439" b="14484"/>
          <a:stretch>
            <a:fillRect/>
          </a:stretch>
        </p:blipFill>
        <p:spPr bwMode="auto">
          <a:xfrm>
            <a:off x="1163782" y="2841482"/>
            <a:ext cx="6352958" cy="340734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22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Operations Performed on Directory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Search for a file</a:t>
            </a:r>
          </a:p>
          <a:p>
            <a:r>
              <a:rPr lang="en-US" sz="2400" dirty="0"/>
              <a:t>Create a file</a:t>
            </a:r>
          </a:p>
          <a:p>
            <a:r>
              <a:rPr lang="en-US" sz="2400" dirty="0"/>
              <a:t>Delete a file</a:t>
            </a:r>
          </a:p>
          <a:p>
            <a:r>
              <a:rPr lang="en-US" sz="2400" dirty="0"/>
              <a:t>List a directory</a:t>
            </a:r>
          </a:p>
          <a:p>
            <a:r>
              <a:rPr lang="en-US" sz="2400" dirty="0"/>
              <a:t>Rename a file</a:t>
            </a:r>
          </a:p>
          <a:p>
            <a:r>
              <a:rPr lang="en-US" sz="2400" dirty="0"/>
              <a:t>Traverse the file system</a:t>
            </a:r>
          </a:p>
        </p:txBody>
      </p:sp>
    </p:spTree>
    <p:extLst>
      <p:ext uri="{BB962C8B-B14F-4D97-AF65-F5344CB8AC3E}">
        <p14:creationId xmlns:p14="http://schemas.microsoft.com/office/powerpoint/2010/main" val="39504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3021" y="1238726"/>
            <a:ext cx="5807869" cy="342900"/>
          </a:xfrm>
        </p:spPr>
        <p:txBody>
          <a:bodyPr>
            <a:noAutofit/>
          </a:bodyPr>
          <a:lstStyle/>
          <a:p>
            <a:r>
              <a:rPr lang="en-US" sz="2400" dirty="0"/>
              <a:t>Directory Organization(Logically)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847850"/>
            <a:ext cx="7841672" cy="33099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Efficiency – locating a file quickly</a:t>
            </a:r>
          </a:p>
          <a:p>
            <a:r>
              <a:rPr lang="en-US" sz="3200" dirty="0">
                <a:solidFill>
                  <a:schemeClr val="tx1"/>
                </a:solidFill>
              </a:rPr>
              <a:t>Naming – convenient to users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Two users can have same name for different files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The same file can have several different names</a:t>
            </a:r>
          </a:p>
          <a:p>
            <a:r>
              <a:rPr lang="en-US" sz="3200" dirty="0">
                <a:solidFill>
                  <a:schemeClr val="tx1"/>
                </a:solidFill>
              </a:rPr>
              <a:t>Grouping – logical grouping of files by properties, (e.g., all Java programs, all games, …)</a:t>
            </a:r>
          </a:p>
        </p:txBody>
      </p:sp>
    </p:spTree>
    <p:extLst>
      <p:ext uri="{BB962C8B-B14F-4D97-AF65-F5344CB8AC3E}">
        <p14:creationId xmlns:p14="http://schemas.microsoft.com/office/powerpoint/2010/main" val="42432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Single-Level Directory</a:t>
            </a:r>
            <a:endParaRPr lang="en-US" sz="18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869747"/>
            <a:ext cx="5272088" cy="421481"/>
          </a:xfrm>
        </p:spPr>
        <p:txBody>
          <a:bodyPr>
            <a:normAutofit/>
          </a:bodyPr>
          <a:lstStyle/>
          <a:p>
            <a:r>
              <a:rPr lang="en-US" sz="2000" dirty="0"/>
              <a:t>A single directory for all users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112287" y="5028899"/>
            <a:ext cx="5342335" cy="76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Naming problem</a:t>
            </a:r>
            <a:br>
              <a:rPr lang="en-US" dirty="0"/>
            </a:b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Grouping problem</a:t>
            </a:r>
          </a:p>
        </p:txBody>
      </p:sp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2" cstate="print"/>
          <a:srcRect l="439" t="37624" r="879" b="37932"/>
          <a:stretch>
            <a:fillRect/>
          </a:stretch>
        </p:blipFill>
        <p:spPr bwMode="auto">
          <a:xfrm>
            <a:off x="505600" y="3073538"/>
            <a:ext cx="7336074" cy="136341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3924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Two-Level Directory</a:t>
            </a:r>
            <a:endParaRPr lang="en-US" sz="180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147411" y="1270000"/>
            <a:ext cx="5272088" cy="411956"/>
          </a:xfrm>
        </p:spPr>
        <p:txBody>
          <a:bodyPr>
            <a:noAutofit/>
          </a:bodyPr>
          <a:lstStyle/>
          <a:p>
            <a:r>
              <a:rPr lang="en-US" sz="2400" dirty="0"/>
              <a:t>Separate directory for each user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915701" y="4593431"/>
            <a:ext cx="5251847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57175" indent="-257175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Ø"/>
            </a:pPr>
            <a:r>
              <a:rPr kumimoji="1" lang="en-US" sz="2400" dirty="0" smtClean="0"/>
              <a:t>Can </a:t>
            </a:r>
            <a:r>
              <a:rPr kumimoji="1" lang="en-US" sz="2400" dirty="0"/>
              <a:t>have the same file name for different user</a:t>
            </a:r>
          </a:p>
          <a:p>
            <a:pPr marL="257175" indent="-257175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Ø"/>
            </a:pPr>
            <a:r>
              <a:rPr kumimoji="1" lang="en-US" sz="2400" dirty="0"/>
              <a:t>Efficient searching</a:t>
            </a:r>
          </a:p>
          <a:p>
            <a:pPr marL="257175" indent="-257175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Ø"/>
            </a:pPr>
            <a:r>
              <a:rPr kumimoji="1" lang="en-US" sz="2400" dirty="0"/>
              <a:t>No grouping capability</a:t>
            </a:r>
          </a:p>
        </p:txBody>
      </p:sp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2" cstate="print"/>
          <a:srcRect l="443" t="29448" r="1115" b="29169"/>
          <a:stretch>
            <a:fillRect/>
          </a:stretch>
        </p:blipFill>
        <p:spPr bwMode="auto">
          <a:xfrm>
            <a:off x="609599" y="2319265"/>
            <a:ext cx="6691262" cy="21097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745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857250"/>
            <a:ext cx="56007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Tree-Structured Directories</a:t>
            </a:r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5273" y="2282536"/>
            <a:ext cx="6281954" cy="3992674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991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5113</TotalTime>
  <Words>1224</Words>
  <Application>Microsoft Office PowerPoint</Application>
  <PresentationFormat>On-screen Show (4:3)</PresentationFormat>
  <Paragraphs>226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MS PGothic</vt:lpstr>
      <vt:lpstr>宋体</vt:lpstr>
      <vt:lpstr>Arial</vt:lpstr>
      <vt:lpstr>方正姚体</vt:lpstr>
      <vt:lpstr>Helvetica</vt:lpstr>
      <vt:lpstr>メイリオ</vt:lpstr>
      <vt:lpstr>Monotype Sorts</vt:lpstr>
      <vt:lpstr>华文新魏</vt:lpstr>
      <vt:lpstr>Symbol</vt:lpstr>
      <vt:lpstr>Times New Roman</vt:lpstr>
      <vt:lpstr>Trebuchet MS</vt:lpstr>
      <vt:lpstr>Wingdings</vt:lpstr>
      <vt:lpstr>Wingdings 3</vt:lpstr>
      <vt:lpstr>Facet</vt:lpstr>
      <vt:lpstr>MCA105-Operating System</vt:lpstr>
      <vt:lpstr>Agenda</vt:lpstr>
      <vt:lpstr>Directory Structure</vt:lpstr>
      <vt:lpstr>A Typical File-system Organization</vt:lpstr>
      <vt:lpstr>Operations Performed on Directory</vt:lpstr>
      <vt:lpstr>Directory Organization(Logically)</vt:lpstr>
      <vt:lpstr>Single-Level Directory</vt:lpstr>
      <vt:lpstr>Two-Level Directory</vt:lpstr>
      <vt:lpstr>Tree-Structured Directories</vt:lpstr>
      <vt:lpstr>Tree-Structured Directories (Cont)</vt:lpstr>
      <vt:lpstr>Tree-Structured Directories</vt:lpstr>
      <vt:lpstr>Tree-Structured Directories-Advantages</vt:lpstr>
      <vt:lpstr>Cons…</vt:lpstr>
      <vt:lpstr>Acyclic-Graph Directories</vt:lpstr>
      <vt:lpstr>Acyclic-Graph Directories (Cont.)</vt:lpstr>
      <vt:lpstr>Pros &amp; Cons</vt:lpstr>
      <vt:lpstr>Pros &amp; Cons</vt:lpstr>
      <vt:lpstr>File System Mounting</vt:lpstr>
      <vt:lpstr>Mount Point</vt:lpstr>
      <vt:lpstr>File Sharing</vt:lpstr>
      <vt:lpstr>File Sharing – Multiple Users</vt:lpstr>
      <vt:lpstr>File Sharing – Remote File Systems</vt:lpstr>
      <vt:lpstr>File Sharing – Failure Modes</vt:lpstr>
      <vt:lpstr>Protection</vt:lpstr>
      <vt:lpstr>Access Lists and Groups</vt:lpstr>
      <vt:lpstr>Windows 7 Access-Control List Management</vt:lpstr>
      <vt:lpstr>File-System Structure</vt:lpstr>
      <vt:lpstr>Layered file system</vt:lpstr>
      <vt:lpstr>File System Layers</vt:lpstr>
      <vt:lpstr>File System Layers (Cont.)</vt:lpstr>
      <vt:lpstr>File-System Implementation</vt:lpstr>
      <vt:lpstr>A Typical File Control Block</vt:lpstr>
      <vt:lpstr>PowerPoint Presentation</vt:lpstr>
      <vt:lpstr>In-Memory File System Structures</vt:lpstr>
      <vt:lpstr>Partitions and Mounting</vt:lpstr>
      <vt:lpstr>Directory Implementation</vt:lpstr>
      <vt:lpstr>Allocation Methods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admin</cp:lastModifiedBy>
  <cp:revision>200</cp:revision>
  <dcterms:created xsi:type="dcterms:W3CDTF">2004-10-07T18:29:30Z</dcterms:created>
  <dcterms:modified xsi:type="dcterms:W3CDTF">2021-09-14T04:47:45Z</dcterms:modified>
</cp:coreProperties>
</file>