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notesMasterIdLst>
    <p:notesMasterId r:id="rId26"/>
  </p:notesMasterIdLst>
  <p:sldIdLst>
    <p:sldId id="295" r:id="rId2"/>
    <p:sldId id="525" r:id="rId3"/>
    <p:sldId id="558" r:id="rId4"/>
    <p:sldId id="559" r:id="rId5"/>
    <p:sldId id="579" r:id="rId6"/>
    <p:sldId id="561" r:id="rId7"/>
    <p:sldId id="578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5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79BC80-84C1-4D8F-AB8E-DE27DEC4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5CAA-9E64-4302-8F73-4286358BAA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5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C22387B-978B-453B-A219-6A0D5EF807A1}" type="slidenum">
              <a:rPr lang="en-US" altLang="en-US" smtClean="0"/>
              <a:pPr defTabSz="913674"/>
              <a:t>20</a:t>
            </a:fld>
            <a:endParaRPr lang="en-US" alt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6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3E468D1-2318-4603-814F-5727E969D808}" type="slidenum">
              <a:rPr lang="en-US" altLang="en-US" smtClean="0"/>
              <a:pPr defTabSz="913674"/>
              <a:t>21</a:t>
            </a:fld>
            <a:endParaRPr lang="en-US" alt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0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6A3E51A-63E6-4D60-B25F-7294DB4E204A}" type="slidenum">
              <a:rPr lang="en-US" altLang="en-US" smtClean="0"/>
              <a:pPr defTabSz="913674"/>
              <a:t>22</a:t>
            </a:fld>
            <a:endParaRPr lang="en-US" alt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27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2594-A94F-4197-88EF-667828ACB814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41A4-E24D-40B7-8CD7-16A1889170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52FA1-EC09-4ED6-9F3C-70C56EB9652B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0AFB-3641-4104-BDF2-7F5877873E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2" descr="BD21332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967288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067-E66C-4DE4-A252-146B6AFC1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F31FC-3591-451B-B87B-B4F8BD955F62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D626-00F5-4CD6-9208-637B73F2FA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F84075-DE1C-4E1B-9371-F11B6ECEB939}" type="datetimeFigureOut">
              <a:rPr lang="en-US" smtClean="0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8FE913-7C06-466C-890B-4D4DA929B2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015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D983-0AB9-49EB-A0B9-BC47203057D2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9A97-6273-4865-9E1D-78DC8CEC2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C0486-AD6B-4A1B-B8BC-5E8B3A12585D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B0794-8E91-42F6-BAD1-9F0967B14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B37FD-A2B6-407E-BC92-F06BCD4E70EC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A5E56-1953-4AD4-94E8-6B9137A412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120C9-A429-4BDB-8C71-07EC0DE31F9B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91EB-9BD3-4E8C-9A2E-BA4C0C4452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63E7A3-F736-48D1-BC03-7E861F1E38C5}" type="datetimeFigureOut">
              <a:rPr lang="en-US" smtClean="0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1750E2-5A2A-40C1-AC86-5307FA7E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29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CF08C8-DAAA-4916-AC40-8F27BA0794F6}" type="datetimeFigureOut">
              <a:rPr lang="en-US" smtClean="0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885962-A8CE-4773-9E49-0C0BC39709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7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2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2218" y="38862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IN" dirty="0" smtClean="0"/>
              <a:t>MCA105-Operating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Contiguous Allocation of Disk Space</a:t>
            </a:r>
            <a:endParaRPr lang="en-US" sz="240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13196" t="580" r="12967" b="887"/>
          <a:stretch>
            <a:fillRect/>
          </a:stretch>
        </p:blipFill>
        <p:spPr bwMode="auto">
          <a:xfrm>
            <a:off x="3052762" y="1819852"/>
            <a:ext cx="5176838" cy="49355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892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Extent-Based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newer file </a:t>
            </a:r>
            <a:r>
              <a:rPr lang="en-US" dirty="0" smtClean="0"/>
              <a:t>systems </a:t>
            </a:r>
            <a:r>
              <a:rPr lang="en-US" dirty="0"/>
              <a:t>use a modified contiguous allocation scheme</a:t>
            </a:r>
          </a:p>
          <a:p>
            <a:endParaRPr lang="en-US" dirty="0"/>
          </a:p>
          <a:p>
            <a:r>
              <a:rPr lang="en-US" dirty="0"/>
              <a:t>Extent-based file systems allocate disk blocks in </a:t>
            </a:r>
            <a:r>
              <a:rPr lang="en-US" b="1" dirty="0"/>
              <a:t>extents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extent</a:t>
            </a:r>
            <a:r>
              <a:rPr lang="en-US" dirty="0"/>
              <a:t> is a contiguous block of disks</a:t>
            </a:r>
          </a:p>
          <a:p>
            <a:pPr lvl="1"/>
            <a:r>
              <a:rPr lang="en-US" dirty="0"/>
              <a:t>Extents are allocated for file allocation</a:t>
            </a:r>
          </a:p>
          <a:p>
            <a:pPr lvl="1"/>
            <a:r>
              <a:rPr lang="en-US" dirty="0"/>
              <a:t>A file consists of one or more extents.</a:t>
            </a:r>
          </a:p>
        </p:txBody>
      </p:sp>
    </p:spTree>
    <p:extLst>
      <p:ext uri="{BB962C8B-B14F-4D97-AF65-F5344CB8AC3E}">
        <p14:creationId xmlns:p14="http://schemas.microsoft.com/office/powerpoint/2010/main" val="369083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7351713" cy="741363"/>
          </a:xfrm>
        </p:spPr>
        <p:txBody>
          <a:bodyPr>
            <a:normAutofit/>
          </a:bodyPr>
          <a:lstStyle/>
          <a:p>
            <a:r>
              <a:rPr lang="en-US"/>
              <a:t>Each file is a linked list of disk blocks: blocks may be scattered anywhere on the disk.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8113" y="2501900"/>
            <a:ext cx="2760662" cy="1500188"/>
            <a:chOff x="1687" y="1576"/>
            <a:chExt cx="1739" cy="945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pointer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block     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29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1501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– need only starting address</a:t>
            </a:r>
          </a:p>
          <a:p>
            <a:r>
              <a:rPr lang="en-US" dirty="0"/>
              <a:t>Free-space management system – no waste of space </a:t>
            </a:r>
          </a:p>
          <a:p>
            <a:r>
              <a:rPr lang="en-US" dirty="0"/>
              <a:t>No random access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1375" y="4348163"/>
            <a:ext cx="702945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kumimoji="1" lang="en-US" dirty="0" smtClean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1" lang="en-US" dirty="0" smtClean="0"/>
              <a:t>File-allocation </a:t>
            </a:r>
            <a:r>
              <a:rPr kumimoji="1" lang="en-US" dirty="0"/>
              <a:t>table (FAT) – disk-space allocation used by MS-DOS and OS/2.</a:t>
            </a:r>
          </a:p>
        </p:txBody>
      </p:sp>
    </p:spTree>
    <p:extLst>
      <p:ext uri="{BB962C8B-B14F-4D97-AF65-F5344CB8AC3E}">
        <p14:creationId xmlns:p14="http://schemas.microsoft.com/office/powerpoint/2010/main" val="117161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  <a:endParaRPr lang="en-US" sz="240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14516" t="638" r="14516" b="975"/>
          <a:stretch>
            <a:fillRect/>
          </a:stretch>
        </p:blipFill>
        <p:spPr bwMode="auto">
          <a:xfrm>
            <a:off x="2098675" y="1279525"/>
            <a:ext cx="4992688" cy="500699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243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</a:t>
            </a:r>
            <a:endParaRPr lang="en-US" sz="240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 l="7327" t="587" r="7326" b="896"/>
          <a:stretch>
            <a:fillRect/>
          </a:stretch>
        </p:blipFill>
        <p:spPr bwMode="auto">
          <a:xfrm>
            <a:off x="1357290" y="1214422"/>
            <a:ext cx="5746750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412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0"/>
            <a:ext cx="7467600" cy="11430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7351713" cy="930275"/>
          </a:xfrm>
        </p:spPr>
        <p:txBody>
          <a:bodyPr>
            <a:normAutofit/>
          </a:bodyPr>
          <a:lstStyle/>
          <a:p>
            <a:r>
              <a:rPr lang="en-US" dirty="0"/>
              <a:t>Brings all pointers together into the </a:t>
            </a:r>
            <a:r>
              <a:rPr lang="en-US" i="1" dirty="0"/>
              <a:t>index block.</a:t>
            </a:r>
            <a:endParaRPr lang="en-US" dirty="0"/>
          </a:p>
          <a:p>
            <a:r>
              <a:rPr lang="en-US" dirty="0"/>
              <a:t>Logical view.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</p:spTree>
    <p:extLst>
      <p:ext uri="{BB962C8B-B14F-4D97-AF65-F5344CB8AC3E}">
        <p14:creationId xmlns:p14="http://schemas.microsoft.com/office/powerpoint/2010/main" val="7548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Indexed Allocation</a:t>
            </a:r>
            <a:endParaRPr lang="en-US" sz="240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 l="7759" t="682" r="8002" b="1366"/>
          <a:stretch>
            <a:fillRect/>
          </a:stretch>
        </p:blipFill>
        <p:spPr bwMode="auto">
          <a:xfrm>
            <a:off x="1500166" y="1285861"/>
            <a:ext cx="5653348" cy="49292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522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2295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Need index table</a:t>
            </a:r>
          </a:p>
          <a:p>
            <a:pPr>
              <a:lnSpc>
                <a:spcPct val="90000"/>
              </a:lnSpc>
            </a:pPr>
            <a:r>
              <a:rPr lang="en-US" dirty="0"/>
              <a:t>Random access</a:t>
            </a:r>
          </a:p>
          <a:p>
            <a:pPr>
              <a:lnSpc>
                <a:spcPct val="90000"/>
              </a:lnSpc>
            </a:pPr>
            <a:r>
              <a:rPr lang="en-US" dirty="0"/>
              <a:t>Dynamic access without external fragmentation, but have overhead of index block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Indexed Allocation – Mapping (Cont.)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outer-index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19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File implementation</a:t>
            </a: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527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+mn-lt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39838"/>
            <a:ext cx="8204200" cy="501650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File system maintains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free-space list </a:t>
            </a:r>
            <a:r>
              <a:rPr lang="en-US" altLang="en-US" sz="1600" dirty="0" smtClean="0"/>
              <a:t>to track available blocks/clusters</a:t>
            </a:r>
          </a:p>
          <a:p>
            <a:pPr lvl="1"/>
            <a:r>
              <a:rPr lang="en-US" altLang="en-US" sz="1600" dirty="0" smtClean="0"/>
              <a:t>(Using term </a:t>
            </a:r>
            <a:r>
              <a:rPr lang="ja-JP" altLang="en-US" sz="1600" smtClean="0"/>
              <a:t>“</a:t>
            </a:r>
            <a:r>
              <a:rPr lang="en-US" altLang="ja-JP" sz="1600" dirty="0" smtClean="0"/>
              <a:t>block</a:t>
            </a:r>
            <a:r>
              <a:rPr lang="ja-JP" altLang="en-US" sz="1600" smtClean="0"/>
              <a:t>”</a:t>
            </a:r>
            <a:r>
              <a:rPr lang="en-US" altLang="ja-JP" sz="1600" dirty="0" smtClean="0"/>
              <a:t> for simplicity)</a:t>
            </a:r>
          </a:p>
          <a:p>
            <a:r>
              <a:rPr lang="en-US" altLang="en-US" sz="1600" b="1" dirty="0" smtClean="0">
                <a:solidFill>
                  <a:srgbClr val="3366FF"/>
                </a:solidFill>
              </a:rPr>
              <a:t>Bit vector </a:t>
            </a:r>
            <a:r>
              <a:rPr lang="en-US" altLang="en-US" sz="1600" dirty="0" smtClean="0"/>
              <a:t>or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bit map </a:t>
            </a:r>
            <a:r>
              <a:rPr lang="en-US" altLang="en-US" sz="1600" dirty="0" smtClean="0"/>
              <a:t> (</a:t>
            </a:r>
            <a:r>
              <a:rPr lang="en-US" altLang="en-US" sz="1600" b="1" i="1" dirty="0" smtClean="0"/>
              <a:t>n</a:t>
            </a:r>
            <a:r>
              <a:rPr lang="en-US" altLang="en-US" sz="1600" dirty="0" smtClean="0"/>
              <a:t> blocks)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30488" y="2446338"/>
            <a:ext cx="3850087" cy="1944687"/>
            <a:chOff x="2784475" y="2216150"/>
            <a:chExt cx="3850088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 sz="2000"/>
                <a:t>…</a:t>
              </a:r>
              <a:endParaRPr lang="en-US" altLang="en-US"/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0205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i="1"/>
                <a:t>n</a:t>
              </a:r>
              <a:r>
                <a:rPr lang="en-US" altLang="en-US"/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40285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bit[</a:t>
              </a:r>
              <a:r>
                <a:rPr lang="en-US" altLang="en-US" b="1" i="1"/>
                <a:t>i</a:t>
              </a:r>
              <a:r>
                <a:rPr lang="en-US" altLang="en-US"/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ym typeface="MT Extra" pitchFamily="18" charset="2"/>
                </a:rPr>
                <a:t></a:t>
              </a:r>
              <a:endParaRPr lang="en-US" altLang="en-US" sz="5400">
                <a:sym typeface="Monotype Sorts" pitchFamily="-84" charset="2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340696" cy="784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1 </a:t>
              </a:r>
              <a:r>
                <a:rPr lang="en-US" altLang="en-US" dirty="0"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sym typeface="Symbol" pitchFamily="18" charset="2"/>
                </a:rPr>
                <a:t>i</a:t>
              </a:r>
              <a:r>
                <a:rPr lang="en-US" altLang="en-US" dirty="0">
                  <a:sym typeface="Symbol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ym typeface="Symbol" pitchFamily="18" charset="2"/>
                </a:rPr>
                <a:t>0 </a:t>
              </a:r>
              <a:r>
                <a:rPr lang="en-US" altLang="en-US" dirty="0"/>
                <a:t> </a:t>
              </a:r>
              <a:r>
                <a:rPr lang="en-US" altLang="en-US" dirty="0"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sym typeface="Symbol" pitchFamily="18" charset="2"/>
                </a:rPr>
                <a:t>i</a:t>
              </a:r>
              <a:r>
                <a:rPr lang="en-US" altLang="en-US" dirty="0">
                  <a:sym typeface="Symbol" pitchFamily="18" charset="2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 dirty="0"/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2883408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r>
              <a:rPr lang="en-US" altLang="en-US"/>
              <a:t>(number of bits per word) *</a:t>
            </a:r>
          </a:p>
          <a:p>
            <a:r>
              <a:rPr lang="en-US" altLang="en-US"/>
              <a:t>(number of 0-value words) +</a:t>
            </a:r>
          </a:p>
          <a:p>
            <a:r>
              <a:rPr lang="en-US" altLang="en-US"/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/>
              <a:t>CPUs have instructions to return offset within word of first </a:t>
            </a:r>
            <a:r>
              <a:rPr kumimoji="1" lang="ja-JP" altLang="en-US"/>
              <a:t>“</a:t>
            </a:r>
            <a:r>
              <a:rPr kumimoji="1" lang="en-US" altLang="ja-JP"/>
              <a:t>1</a:t>
            </a:r>
            <a:r>
              <a:rPr kumimoji="1" lang="ja-JP" altLang="en-US"/>
              <a:t>”</a:t>
            </a:r>
            <a:r>
              <a:rPr kumimoji="1" lang="en-US" altLang="ja-JP"/>
              <a:t> bit</a:t>
            </a:r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5338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214313"/>
            <a:ext cx="74914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69988"/>
            <a:ext cx="6854825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block size = 4KB =  2</a:t>
            </a:r>
            <a:r>
              <a:rPr lang="en-US" altLang="en-US" baseline="30000" smtClean="0"/>
              <a:t>12</a:t>
            </a:r>
            <a:r>
              <a:rPr lang="en-US" altLang="en-US" smtClean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disk size = 2</a:t>
            </a:r>
            <a:r>
              <a:rPr lang="en-US" altLang="en-US" baseline="30000" smtClean="0"/>
              <a:t>40</a:t>
            </a:r>
            <a:r>
              <a:rPr lang="en-US" altLang="en-US" smtClean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</a:t>
            </a:r>
            <a:r>
              <a:rPr lang="en-US" altLang="en-US" b="1" i="1" smtClean="0"/>
              <a:t>n</a:t>
            </a:r>
            <a:r>
              <a:rPr lang="en-US" altLang="en-US" smtClean="0"/>
              <a:t> = 2</a:t>
            </a:r>
            <a:r>
              <a:rPr lang="en-US" altLang="en-US" baseline="30000" smtClean="0"/>
              <a:t>40</a:t>
            </a:r>
            <a:r>
              <a:rPr lang="en-US" altLang="en-US" smtClean="0"/>
              <a:t>/2</a:t>
            </a:r>
            <a:r>
              <a:rPr lang="en-US" altLang="en-US" baseline="30000" smtClean="0"/>
              <a:t>12</a:t>
            </a:r>
            <a:r>
              <a:rPr lang="en-US" altLang="en-US" smtClean="0"/>
              <a:t> = 2</a:t>
            </a:r>
            <a:r>
              <a:rPr lang="en-US" altLang="en-US" baseline="30000" smtClean="0"/>
              <a:t>28</a:t>
            </a:r>
            <a:r>
              <a:rPr lang="en-US" altLang="en-US" smtClean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90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3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82563"/>
            <a:ext cx="7783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Linked Free Space List on Disk</a:t>
            </a:r>
            <a:endParaRPr lang="en-US" altLang="en-US" sz="2400" smtClean="0"/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86162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74838" algn="l"/>
              </a:tabLst>
            </a:pPr>
            <a:r>
              <a:rPr kumimoji="1" lang="en-US" altLang="en-US" sz="800" dirty="0"/>
              <a:t> </a:t>
            </a:r>
          </a:p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</a:pPr>
            <a:r>
              <a:rPr kumimoji="1" lang="en-US" altLang="en-US" dirty="0"/>
              <a:t>Linked list (free list)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Cannot get contiguous space easily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No waste of space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No need to traverse the entire list (if # free blocks recorded)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endParaRPr kumimoji="1"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11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46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423150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Modify linked list to store address of next </a:t>
            </a:r>
            <a:r>
              <a:rPr lang="en-US" altLang="en-US" i="1" dirty="0" smtClean="0"/>
              <a:t>n-1</a:t>
            </a:r>
            <a:r>
              <a:rPr lang="en-US" altLang="en-US" dirty="0" smtClean="0"/>
              <a:t> free blocks in first free block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800" dirty="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Because space is frequently contiguously used and freed,  </a:t>
            </a:r>
            <a:r>
              <a:rPr lang="en-US" altLang="en-US" smtClean="0"/>
              <a:t>with contiguous-allocation, </a:t>
            </a:r>
            <a:r>
              <a:rPr lang="en-US" altLang="en-US" dirty="0" smtClean="0"/>
              <a:t>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8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13" dirty="0"/>
              <a:t>THANK  YOU</a:t>
            </a:r>
            <a:endParaRPr lang="en-IN" sz="3713" dirty="0"/>
          </a:p>
        </p:txBody>
      </p:sp>
    </p:spTree>
    <p:extLst>
      <p:ext uri="{BB962C8B-B14F-4D97-AF65-F5344CB8AC3E}">
        <p14:creationId xmlns:p14="http://schemas.microsoft.com/office/powerpoint/2010/main" val="7494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385" y="706581"/>
            <a:ext cx="8344359" cy="506888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In-memory file system structure</a:t>
            </a:r>
          </a:p>
          <a:p>
            <a:pPr lvl="1"/>
            <a:r>
              <a:rPr lang="en-US" sz="4400" dirty="0" smtClean="0"/>
              <a:t>In-memory partition table-</a:t>
            </a:r>
            <a:r>
              <a:rPr lang="en-US" i="0" dirty="0"/>
              <a:t>t contains information about each mounted volume.</a:t>
            </a:r>
            <a:endParaRPr lang="en-US" sz="4400" dirty="0" smtClean="0"/>
          </a:p>
          <a:p>
            <a:pPr lvl="1"/>
            <a:r>
              <a:rPr lang="en-US" sz="4400" dirty="0" smtClean="0"/>
              <a:t>In-memory directory structure-</a:t>
            </a:r>
            <a:r>
              <a:rPr lang="en-US" i="0" dirty="0"/>
              <a:t>directory information of recently accessed directories.</a:t>
            </a:r>
            <a:endParaRPr lang="en-US" sz="4400" dirty="0" smtClean="0"/>
          </a:p>
          <a:p>
            <a:pPr lvl="1"/>
            <a:r>
              <a:rPr lang="en-US" sz="4400" dirty="0" smtClean="0"/>
              <a:t>System wide open-file table-</a:t>
            </a:r>
            <a:r>
              <a:rPr lang="en-US" i="0" dirty="0"/>
              <a:t>It contains the copy of FCB of each open file.</a:t>
            </a:r>
            <a:endParaRPr lang="en-US" sz="4400" dirty="0" smtClean="0"/>
          </a:p>
          <a:p>
            <a:pPr lvl="1"/>
            <a:r>
              <a:rPr lang="en-US" sz="4400" dirty="0" smtClean="0"/>
              <a:t>Per-process open-file table-</a:t>
            </a:r>
            <a:r>
              <a:rPr lang="en-US" i="0" dirty="0"/>
              <a:t>It contains information opened by that particular process and it maps with appropriate system wide open-file.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38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927" y="61792"/>
            <a:ext cx="7772400" cy="914400"/>
          </a:xfrm>
        </p:spPr>
        <p:txBody>
          <a:bodyPr/>
          <a:lstStyle/>
          <a:p>
            <a:r>
              <a:rPr lang="en-US" sz="3200" dirty="0"/>
              <a:t>In-Memory File System Structures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l="4422" t="1373" r="3906" b="687"/>
          <a:stretch>
            <a:fillRect/>
          </a:stretch>
        </p:blipFill>
        <p:spPr bwMode="auto">
          <a:xfrm>
            <a:off x="886690" y="976192"/>
            <a:ext cx="7259782" cy="55382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87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Implementation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20880" y="1565564"/>
            <a:ext cx="8129155" cy="3581400"/>
          </a:xfrm>
        </p:spPr>
        <p:txBody>
          <a:bodyPr>
            <a:noAutofit/>
          </a:bodyPr>
          <a:lstStyle/>
          <a:p>
            <a:r>
              <a:rPr lang="en-US" sz="2400" b="1" dirty="0"/>
              <a:t>Linear list</a:t>
            </a:r>
            <a:r>
              <a:rPr lang="en-US" sz="2400" dirty="0"/>
              <a:t> of file names with pointer to the data blocks.</a:t>
            </a:r>
          </a:p>
          <a:p>
            <a:pPr lvl="1"/>
            <a:r>
              <a:rPr lang="en-US" sz="2400" dirty="0"/>
              <a:t>simple to program</a:t>
            </a:r>
          </a:p>
          <a:p>
            <a:pPr lvl="1"/>
            <a:r>
              <a:rPr lang="en-US" sz="2400" dirty="0"/>
              <a:t>time-consuming to execute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Hash Table</a:t>
            </a:r>
            <a:r>
              <a:rPr lang="en-US" sz="2400" dirty="0"/>
              <a:t> – linear list with hash data structure.</a:t>
            </a:r>
          </a:p>
          <a:p>
            <a:pPr lvl="1"/>
            <a:r>
              <a:rPr lang="en-US" sz="2400" dirty="0"/>
              <a:t>decreases directory search time</a:t>
            </a:r>
          </a:p>
          <a:p>
            <a:pPr lvl="1"/>
            <a:r>
              <a:rPr lang="en-US" sz="2400" b="1" dirty="0"/>
              <a:t>collisions</a:t>
            </a:r>
            <a:r>
              <a:rPr lang="en-US" sz="2400" dirty="0"/>
              <a:t> – situations where two file names hash to the same location</a:t>
            </a:r>
          </a:p>
          <a:p>
            <a:pPr lvl="1"/>
            <a:r>
              <a:rPr lang="en-US" sz="2400" dirty="0"/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161464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1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28699" y="1967344"/>
            <a:ext cx="7782791" cy="3879273"/>
          </a:xfrm>
        </p:spPr>
        <p:txBody>
          <a:bodyPr>
            <a:noAutofit/>
          </a:bodyPr>
          <a:lstStyle/>
          <a:p>
            <a:r>
              <a:rPr lang="en-US" sz="2400" dirty="0"/>
              <a:t>An allocation method refers to how disk blocks are allocated for files:</a:t>
            </a:r>
          </a:p>
          <a:p>
            <a:endParaRPr lang="en-US" sz="2400" dirty="0"/>
          </a:p>
          <a:p>
            <a:r>
              <a:rPr lang="en-US" sz="2400" b="1" dirty="0"/>
              <a:t>Contiguous allocation</a:t>
            </a:r>
          </a:p>
          <a:p>
            <a:endParaRPr lang="en-US" sz="2400" b="1" dirty="0"/>
          </a:p>
          <a:p>
            <a:r>
              <a:rPr lang="en-US" sz="2400" b="1" dirty="0"/>
              <a:t>Linked allocation</a:t>
            </a:r>
          </a:p>
          <a:p>
            <a:endParaRPr lang="en-US" sz="2400" b="1" dirty="0"/>
          </a:p>
          <a:p>
            <a:r>
              <a:rPr lang="en-US" sz="2400" b="1" dirty="0"/>
              <a:t>Indexed allocation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6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4095750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Each file occupies a set of contiguous blocks on the disk</a:t>
            </a:r>
          </a:p>
          <a:p>
            <a:endParaRPr lang="en-US"/>
          </a:p>
          <a:p>
            <a:r>
              <a:rPr lang="en-US"/>
              <a:t>Simple – only starting location (block #) and length (number of blocks) are required</a:t>
            </a:r>
            <a:br>
              <a:rPr lang="en-US"/>
            </a:br>
            <a:endParaRPr lang="en-US"/>
          </a:p>
          <a:p>
            <a:r>
              <a:rPr lang="en-US"/>
              <a:t>Random access</a:t>
            </a:r>
            <a:br>
              <a:rPr lang="en-US"/>
            </a:br>
            <a:endParaRPr lang="en-US"/>
          </a:p>
          <a:p>
            <a:r>
              <a:rPr lang="en-US"/>
              <a:t>Wasteful of space (dynamic storage-allocation problem)</a:t>
            </a:r>
            <a:br>
              <a:rPr lang="en-US"/>
            </a:br>
            <a:endParaRPr lang="en-US"/>
          </a:p>
          <a:p>
            <a:r>
              <a:rPr lang="en-US"/>
              <a:t>Files cannot grow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556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5628</TotalTime>
  <Words>503</Words>
  <Application>Microsoft Office PowerPoint</Application>
  <PresentationFormat>On-screen Show (4:3)</PresentationFormat>
  <Paragraphs>115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Franklin Gothic Book</vt:lpstr>
      <vt:lpstr>Helvetica</vt:lpstr>
      <vt:lpstr>メイリオ</vt:lpstr>
      <vt:lpstr>Monotype Sorts</vt:lpstr>
      <vt:lpstr>MT Extra</vt:lpstr>
      <vt:lpstr>Symbol</vt:lpstr>
      <vt:lpstr>Times New Roman</vt:lpstr>
      <vt:lpstr>Crop</vt:lpstr>
      <vt:lpstr>MCA105-Operating System</vt:lpstr>
      <vt:lpstr>Agenda</vt:lpstr>
      <vt:lpstr>PowerPoint Presentation</vt:lpstr>
      <vt:lpstr>In-Memory File System Structures</vt:lpstr>
      <vt:lpstr>PowerPoint Presentation</vt:lpstr>
      <vt:lpstr>Directory Implementation</vt:lpstr>
      <vt:lpstr>PowerPoint Presentation</vt:lpstr>
      <vt:lpstr>Allocation Methods</vt:lpstr>
      <vt:lpstr>Contiguous Allocation</vt:lpstr>
      <vt:lpstr>Contiguous Allocation of Disk Space</vt:lpstr>
      <vt:lpstr>Extent-Based Systems</vt:lpstr>
      <vt:lpstr>Linked Allocation</vt:lpstr>
      <vt:lpstr>Linked Allocation (Cont.)</vt:lpstr>
      <vt:lpstr>Linked Allocation</vt:lpstr>
      <vt:lpstr>File-Allocation Table</vt:lpstr>
      <vt:lpstr>Indexed Allocation</vt:lpstr>
      <vt:lpstr>Example of Indexed Allocation</vt:lpstr>
      <vt:lpstr>Indexed Allocation (Cont.)</vt:lpstr>
      <vt:lpstr>Indexed Allocation – Mapping (Cont.)</vt:lpstr>
      <vt:lpstr>Free-Space Management</vt:lpstr>
      <vt:lpstr>Free-Space Management (Cont.)</vt:lpstr>
      <vt:lpstr>Linked Free Space List on Disk</vt:lpstr>
      <vt:lpstr>Free-Space Management (Cont.)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215</cp:revision>
  <dcterms:created xsi:type="dcterms:W3CDTF">2004-10-07T18:29:30Z</dcterms:created>
  <dcterms:modified xsi:type="dcterms:W3CDTF">2021-09-23T06:12:10Z</dcterms:modified>
</cp:coreProperties>
</file>