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7"/>
  </p:notesMasterIdLst>
  <p:sldIdLst>
    <p:sldId id="295" r:id="rId2"/>
    <p:sldId id="525" r:id="rId3"/>
    <p:sldId id="568" r:id="rId4"/>
    <p:sldId id="591" r:id="rId5"/>
    <p:sldId id="573" r:id="rId6"/>
    <p:sldId id="574" r:id="rId7"/>
    <p:sldId id="602" r:id="rId8"/>
    <p:sldId id="576" r:id="rId9"/>
    <p:sldId id="603" r:id="rId10"/>
    <p:sldId id="578" r:id="rId11"/>
    <p:sldId id="592" r:id="rId12"/>
    <p:sldId id="580" r:id="rId13"/>
    <p:sldId id="581" r:id="rId14"/>
    <p:sldId id="593" r:id="rId15"/>
    <p:sldId id="582" r:id="rId16"/>
    <p:sldId id="583" r:id="rId17"/>
    <p:sldId id="584" r:id="rId18"/>
    <p:sldId id="586" r:id="rId19"/>
    <p:sldId id="587" r:id="rId20"/>
    <p:sldId id="594" r:id="rId21"/>
    <p:sldId id="604" r:id="rId22"/>
    <p:sldId id="605" r:id="rId23"/>
    <p:sldId id="606" r:id="rId24"/>
    <p:sldId id="607" r:id="rId25"/>
    <p:sldId id="60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-8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79BC80-84C1-4D8F-AB8E-DE27DEC48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5CAA-9E64-4302-8F73-4286358BAAA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0" tIns="45715" rIns="91430" bIns="45715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5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9BC80-84C1-4D8F-AB8E-DE27DEC48E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2C22387B-978B-453B-A219-6A0D5EF807A1}" type="slidenum">
              <a:rPr lang="en-US" altLang="en-US" smtClean="0"/>
              <a:pPr defTabSz="913674"/>
              <a:t>17</a:t>
            </a:fld>
            <a:endParaRPr lang="en-US" alt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5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674"/>
            <a:fld id="{86A3E51A-63E6-4D60-B25F-7294DB4E204A}" type="slidenum">
              <a:rPr lang="en-US" altLang="en-US" smtClean="0"/>
              <a:pPr defTabSz="913674"/>
              <a:t>18</a:t>
            </a:fld>
            <a:endParaRPr lang="en-US" alt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C0B76-E458-40A0-B188-9706F2561B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0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86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9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94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0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2594-A94F-4197-88EF-667828ACB814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341A4-E24D-40B7-8CD7-16A1889170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18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52FA1-EC09-4ED6-9F3C-70C56EB9652B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0AFB-3641-4104-BDF2-7F5877873E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2" descr="BD21332_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967288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4067-E66C-4DE4-A252-146B6AFC1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6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F31FC-3591-451B-B87B-B4F8BD955F62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D626-00F5-4CD6-9208-637B73F2FA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84075-DE1C-4E1B-9371-F11B6ECEB939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FE913-7C06-466C-890B-4D4DA929B2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9D983-0AB9-49EB-A0B9-BC47203057D2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69A97-6273-4865-9E1D-78DC8CEC2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C0486-AD6B-4A1B-B8BC-5E8B3A12585D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B0794-8E91-42F6-BAD1-9F0967B14F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9B37FD-A2B6-407E-BC92-F06BCD4E70EC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A5E56-1953-4AD4-94E8-6B9137A412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3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120C9-A429-4BDB-8C71-07EC0DE31F9B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A91EB-9BD3-4E8C-9A2E-BA4C0C4452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3E7A3-F736-48D1-BC03-7E861F1E38C5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750E2-5A2A-40C1-AC86-5307FA7E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F08C8-DAAA-4916-AC40-8F27BA0794F6}" type="datetimeFigureOut">
              <a:rPr lang="en-US" smtClean="0"/>
              <a:pPr>
                <a:defRPr/>
              </a:pPr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85962-A8CE-4773-9E49-0C0BC39709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0D8A9F-AEFE-4411-8555-F468DADDC647}" type="datetimeFigureOut">
              <a:rPr lang="en-US" smtClean="0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67A1358-1FF9-4088-BD18-BCAFEC50E1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2218" y="38862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IN" dirty="0" smtClean="0"/>
              <a:t>MCA105-Operating System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  <a:endParaRPr lang="en-US" sz="240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30" y="1930400"/>
            <a:ext cx="535305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1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1291396"/>
            <a:ext cx="763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In this scheme, each file is a linked list of disk blocks which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 need not be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contiguous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The disk blocks can be scattered anywhere on the disk.</a:t>
            </a:r>
            <a:br>
              <a:rPr lang="en-US" sz="2400" dirty="0">
                <a:solidFill>
                  <a:srgbClr val="273239"/>
                </a:solidFill>
                <a:latin typeface="urw-din"/>
              </a:rPr>
            </a:b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directory entry contains a pointer to the starting and the ending file block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Each block contains a pointer to the next block occupied by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273239"/>
                </a:solidFill>
                <a:latin typeface="urw-din"/>
              </a:rPr>
              <a:t>The file ‘jeep’ in following image shows how the blocks are randomly distributed. </a:t>
            </a:r>
            <a:endParaRPr lang="en-US" sz="2400" i="1" dirty="0" smtClean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400" i="1" dirty="0">
                <a:solidFill>
                  <a:srgbClr val="273239"/>
                </a:solidFill>
                <a:latin typeface="urw-din"/>
              </a:rPr>
              <a:t>last block (25) contains -1 indicating a null pointer and does not point to any other block.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47911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0"/>
            <a:ext cx="7467600" cy="11430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92956" y="918370"/>
            <a:ext cx="7351713" cy="930275"/>
          </a:xfrm>
        </p:spPr>
        <p:txBody>
          <a:bodyPr>
            <a:noAutofit/>
          </a:bodyPr>
          <a:lstStyle/>
          <a:p>
            <a:r>
              <a:rPr lang="en-US" sz="2400" dirty="0"/>
              <a:t>Brings all pointers together into the </a:t>
            </a:r>
            <a:r>
              <a:rPr lang="en-US" sz="2400" i="1" dirty="0"/>
              <a:t>index block.</a:t>
            </a:r>
            <a:endParaRPr lang="en-US" sz="2400" dirty="0"/>
          </a:p>
          <a:p>
            <a:r>
              <a:rPr lang="en-US" sz="2400" dirty="0"/>
              <a:t>Logical view.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348037" y="4423569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181840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Indexed Allocation</a:t>
            </a:r>
            <a:endParaRPr lang="en-US" sz="2400"/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9" y="1930400"/>
            <a:ext cx="6148244" cy="472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2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508" y="2025456"/>
            <a:ext cx="82573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In this scheme, a special block known as the </a:t>
            </a:r>
            <a:r>
              <a:rPr lang="en-US" sz="3200" b="1" dirty="0">
                <a:solidFill>
                  <a:srgbClr val="273239"/>
                </a:solidFill>
                <a:latin typeface="urw-din"/>
              </a:rPr>
              <a:t>Index block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 contains the pointers to all the blocks occupied by a file</a:t>
            </a: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Each file has its own index block. </a:t>
            </a:r>
            <a:endParaRPr lang="en-US" sz="3200" dirty="0" smtClean="0">
              <a:solidFill>
                <a:srgbClr val="273239"/>
              </a:solidFill>
              <a:latin typeface="urw-d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3200" dirty="0" err="1">
                <a:solidFill>
                  <a:srgbClr val="273239"/>
                </a:solidFill>
                <a:latin typeface="urw-din"/>
              </a:rPr>
              <a:t>ith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 entry in the index block contains the disk address of the </a:t>
            </a:r>
            <a:r>
              <a:rPr lang="en-US" sz="3200" dirty="0" err="1">
                <a:solidFill>
                  <a:srgbClr val="273239"/>
                </a:solidFill>
                <a:latin typeface="urw-din"/>
              </a:rPr>
              <a:t>ith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 file block. </a:t>
            </a:r>
            <a:endParaRPr lang="en-US" sz="3200" dirty="0" smtClean="0">
              <a:solidFill>
                <a:srgbClr val="273239"/>
              </a:solidFill>
              <a:latin typeface="urw-d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he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directory entry contains the address of the index block as shown in the image: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758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41742" y="2041525"/>
            <a:ext cx="7083425" cy="229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Random access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Dynamic access without external fragmentation, but have overhead of index block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84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31" y="14288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Indexed Allocation – Mapping (Cont.)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outer-index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19883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527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+mn-lt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19150" y="1239838"/>
            <a:ext cx="8204200" cy="501650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File system maintains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free-space list </a:t>
            </a:r>
            <a:r>
              <a:rPr lang="en-US" altLang="en-US" sz="1600" dirty="0" smtClean="0"/>
              <a:t>to track available blocks/clusters</a:t>
            </a:r>
          </a:p>
          <a:p>
            <a:pPr lvl="1"/>
            <a:r>
              <a:rPr lang="en-US" altLang="en-US" sz="1600" dirty="0" smtClean="0"/>
              <a:t>(Using term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block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for simplicity)</a:t>
            </a:r>
          </a:p>
          <a:p>
            <a:r>
              <a:rPr lang="en-US" altLang="en-US" sz="1600" b="1" dirty="0" smtClean="0">
                <a:solidFill>
                  <a:srgbClr val="3366FF"/>
                </a:solidFill>
              </a:rPr>
              <a:t>Bit vector </a:t>
            </a:r>
            <a:r>
              <a:rPr lang="en-US" altLang="en-US" sz="1600" dirty="0" smtClean="0"/>
              <a:t>or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bit map </a:t>
            </a:r>
            <a:r>
              <a:rPr lang="en-US" altLang="en-US" sz="1600" dirty="0" smtClean="0"/>
              <a:t> (</a:t>
            </a:r>
            <a:r>
              <a:rPr lang="en-US" altLang="en-US" sz="1600" b="1" i="1" dirty="0" smtClean="0"/>
              <a:t>n</a:t>
            </a:r>
            <a:r>
              <a:rPr lang="en-US" altLang="en-US" sz="1600" dirty="0" smtClean="0"/>
              <a:t> blocks)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759" t="29451" r="43718" b="28314"/>
          <a:stretch/>
        </p:blipFill>
        <p:spPr>
          <a:xfrm>
            <a:off x="1454728" y="2978727"/>
            <a:ext cx="1759527" cy="30895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8218" y="3618545"/>
            <a:ext cx="5278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given instance of disk blocks on the disk in </a:t>
            </a:r>
            <a:r>
              <a:rPr lang="en-US" i="1" dirty="0">
                <a:solidFill>
                  <a:srgbClr val="273239"/>
                </a:solidFill>
                <a:latin typeface="urw-din"/>
              </a:rPr>
              <a:t>Figure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(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where green blocks are allocated) can be represented by a bitmap of 16 bits as: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 0000111000000110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9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2563"/>
            <a:ext cx="7783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Linked Free Space List on Disk</a:t>
            </a:r>
            <a:endParaRPr lang="en-US" altLang="en-US" sz="2400" smtClean="0"/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288" y="1219863"/>
            <a:ext cx="3750253" cy="439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5084617" y="1659370"/>
            <a:ext cx="3089564" cy="410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1874838" algn="l"/>
              </a:tabLst>
            </a:pPr>
            <a:r>
              <a:rPr kumimoji="1" lang="en-US" altLang="en-US" sz="900" dirty="0"/>
              <a:t> </a:t>
            </a:r>
          </a:p>
          <a:p>
            <a:pPr marL="488950" indent="-48895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</a:pPr>
            <a:r>
              <a:rPr kumimoji="1" lang="en-US" altLang="en-US" sz="2000" dirty="0"/>
              <a:t>Linked list (free list)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sz="2000" dirty="0"/>
              <a:t>Cannot get contiguous space easily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sz="2000" dirty="0"/>
              <a:t>No waste of space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r>
              <a:rPr kumimoji="1" lang="en-US" altLang="en-US" sz="2000" dirty="0"/>
              <a:t>No need to traverse the entire list (if # free blocks recorded)</a:t>
            </a:r>
          </a:p>
          <a:p>
            <a:pPr marL="1060450" lvl="1" indent="-407988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</a:pPr>
            <a:endParaRPr kumimoji="1" lang="en-US" altLang="en-US" sz="900" dirty="0"/>
          </a:p>
        </p:txBody>
      </p:sp>
      <p:pic>
        <p:nvPicPr>
          <p:cNvPr id="5" name="Picture 4" descr="free space management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51" y="5882985"/>
            <a:ext cx="56102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42315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 smtClean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/>
              <a:t>This approach stores the address of the free blocks in the first free block. The first free block stores the address of some, say n free blocks. Out of these n blocks, the first n-1 blocks are actually free and the last block contains the address of next free n blocks.</a:t>
            </a:r>
            <a:endParaRPr lang="en-US" altLang="en-US" sz="1000" dirty="0" smtClean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 smtClean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 smtClean="0"/>
              <a:t>Because space is frequently contiguously used and freed,  with contiguous-allocation,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1800" dirty="0" smtClean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1800" dirty="0" smtClean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54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428750"/>
            <a:ext cx="7967662" cy="4910138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File allocation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Free space management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Disk Management</a:t>
            </a: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buFont typeface="Monotype Sorts" pitchFamily="-84" charset="2"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Disk Management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9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Mass-Storage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Magnetic Disks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  <a:p>
            <a:pPr lvl="1"/>
            <a:r>
              <a:rPr lang="en-US" dirty="0" smtClean="0"/>
              <a:t>Relatively simple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Disk platter has a flat circular shape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Platter diameter can be between 1.8 to 5.25 inches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Surfaces are covered with magnetic material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Stores information by recording it magnetically on the platters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4238287" y="5096519"/>
            <a:ext cx="1096241" cy="9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226508" y="3930406"/>
            <a:ext cx="1096241" cy="9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346002" y="3046225"/>
            <a:ext cx="1096241" cy="9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Can 72"/>
          <p:cNvSpPr/>
          <p:nvPr/>
        </p:nvSpPr>
        <p:spPr>
          <a:xfrm>
            <a:off x="3020240" y="2561360"/>
            <a:ext cx="1312775" cy="2620133"/>
          </a:xfrm>
          <a:prstGeom prst="can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64088" y="2010642"/>
            <a:ext cx="197428" cy="361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Magnetic Disk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680861" y="2561360"/>
            <a:ext cx="1963882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023760" y="2697200"/>
            <a:ext cx="1278082" cy="4486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283532" y="2796995"/>
            <a:ext cx="758537" cy="280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>
          <a:xfrm flipV="1">
            <a:off x="3662801" y="2697200"/>
            <a:ext cx="0" cy="9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7"/>
            <a:endCxn id="11" idx="7"/>
          </p:cNvCxnSpPr>
          <p:nvPr/>
        </p:nvCxnSpPr>
        <p:spPr>
          <a:xfrm flipV="1">
            <a:off x="3930984" y="2762902"/>
            <a:ext cx="183687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</p:cNvCxnSpPr>
          <p:nvPr/>
        </p:nvCxnSpPr>
        <p:spPr>
          <a:xfrm flipV="1">
            <a:off x="4042069" y="2937272"/>
            <a:ext cx="2805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1"/>
            <a:endCxn id="7" idx="1"/>
          </p:cNvCxnSpPr>
          <p:nvPr/>
        </p:nvCxnSpPr>
        <p:spPr>
          <a:xfrm>
            <a:off x="3210931" y="2762902"/>
            <a:ext cx="183686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3020240" y="2921524"/>
            <a:ext cx="263293" cy="1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1" idx="3"/>
          </p:cNvCxnSpPr>
          <p:nvPr/>
        </p:nvCxnSpPr>
        <p:spPr>
          <a:xfrm flipH="1">
            <a:off x="3210931" y="3036463"/>
            <a:ext cx="183686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4"/>
          </p:cNvCxnSpPr>
          <p:nvPr/>
        </p:nvCxnSpPr>
        <p:spPr>
          <a:xfrm>
            <a:off x="3662801" y="3077549"/>
            <a:ext cx="0" cy="7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5"/>
            <a:endCxn id="11" idx="5"/>
          </p:cNvCxnSpPr>
          <p:nvPr/>
        </p:nvCxnSpPr>
        <p:spPr>
          <a:xfrm>
            <a:off x="3930984" y="3036463"/>
            <a:ext cx="183687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12034" y="3455303"/>
            <a:ext cx="1963882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3054933" y="3591144"/>
            <a:ext cx="1278082" cy="4486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3314705" y="3690939"/>
            <a:ext cx="758537" cy="280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2712034" y="4597004"/>
            <a:ext cx="1963882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054933" y="4732844"/>
            <a:ext cx="1278082" cy="4486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3314705" y="4832639"/>
            <a:ext cx="758537" cy="280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>
            <a:stCxn id="33" idx="0"/>
            <a:endCxn id="34" idx="0"/>
          </p:cNvCxnSpPr>
          <p:nvPr/>
        </p:nvCxnSpPr>
        <p:spPr>
          <a:xfrm flipH="1">
            <a:off x="3693974" y="3591143"/>
            <a:ext cx="1" cy="9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1"/>
            <a:endCxn id="34" idx="1"/>
          </p:cNvCxnSpPr>
          <p:nvPr/>
        </p:nvCxnSpPr>
        <p:spPr>
          <a:xfrm>
            <a:off x="3242104" y="3656846"/>
            <a:ext cx="183686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2"/>
            <a:endCxn id="34" idx="2"/>
          </p:cNvCxnSpPr>
          <p:nvPr/>
        </p:nvCxnSpPr>
        <p:spPr>
          <a:xfrm>
            <a:off x="3054934" y="3815469"/>
            <a:ext cx="259772" cy="1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3"/>
            <a:endCxn id="34" idx="3"/>
          </p:cNvCxnSpPr>
          <p:nvPr/>
        </p:nvCxnSpPr>
        <p:spPr>
          <a:xfrm flipV="1">
            <a:off x="3242104" y="3930407"/>
            <a:ext cx="183686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7"/>
            <a:endCxn id="34" idx="7"/>
          </p:cNvCxnSpPr>
          <p:nvPr/>
        </p:nvCxnSpPr>
        <p:spPr>
          <a:xfrm flipH="1">
            <a:off x="3962157" y="3656846"/>
            <a:ext cx="183687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6"/>
            <a:endCxn id="34" idx="6"/>
          </p:cNvCxnSpPr>
          <p:nvPr/>
        </p:nvCxnSpPr>
        <p:spPr>
          <a:xfrm flipH="1">
            <a:off x="4073242" y="3815469"/>
            <a:ext cx="259773" cy="1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3" idx="5"/>
            <a:endCxn id="34" idx="5"/>
          </p:cNvCxnSpPr>
          <p:nvPr/>
        </p:nvCxnSpPr>
        <p:spPr>
          <a:xfrm flipH="1" flipV="1">
            <a:off x="3962157" y="3930407"/>
            <a:ext cx="183687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4"/>
            <a:endCxn id="34" idx="4"/>
          </p:cNvCxnSpPr>
          <p:nvPr/>
        </p:nvCxnSpPr>
        <p:spPr>
          <a:xfrm flipH="1" flipV="1">
            <a:off x="3693974" y="3971493"/>
            <a:ext cx="1" cy="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0"/>
            <a:endCxn id="36" idx="0"/>
          </p:cNvCxnSpPr>
          <p:nvPr/>
        </p:nvCxnSpPr>
        <p:spPr>
          <a:xfrm flipV="1">
            <a:off x="3693974" y="4732844"/>
            <a:ext cx="1" cy="9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7"/>
            <a:endCxn id="36" idx="7"/>
          </p:cNvCxnSpPr>
          <p:nvPr/>
        </p:nvCxnSpPr>
        <p:spPr>
          <a:xfrm flipV="1">
            <a:off x="3962157" y="4798546"/>
            <a:ext cx="183687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7" idx="6"/>
            <a:endCxn id="36" idx="6"/>
          </p:cNvCxnSpPr>
          <p:nvPr/>
        </p:nvCxnSpPr>
        <p:spPr>
          <a:xfrm flipV="1">
            <a:off x="4073242" y="4957169"/>
            <a:ext cx="259773" cy="1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1"/>
            <a:endCxn id="36" idx="1"/>
          </p:cNvCxnSpPr>
          <p:nvPr/>
        </p:nvCxnSpPr>
        <p:spPr>
          <a:xfrm flipH="1" flipV="1">
            <a:off x="3242104" y="4798546"/>
            <a:ext cx="183686" cy="7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20239" y="4972916"/>
            <a:ext cx="280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3"/>
            <a:endCxn id="36" idx="3"/>
          </p:cNvCxnSpPr>
          <p:nvPr/>
        </p:nvCxnSpPr>
        <p:spPr>
          <a:xfrm flipH="1">
            <a:off x="3242104" y="5072107"/>
            <a:ext cx="183686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4"/>
            <a:endCxn id="36" idx="4"/>
          </p:cNvCxnSpPr>
          <p:nvPr/>
        </p:nvCxnSpPr>
        <p:spPr>
          <a:xfrm>
            <a:off x="3693974" y="51814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7" idx="5"/>
            <a:endCxn id="36" idx="5"/>
          </p:cNvCxnSpPr>
          <p:nvPr/>
        </p:nvCxnSpPr>
        <p:spPr>
          <a:xfrm>
            <a:off x="3962157" y="5072107"/>
            <a:ext cx="183687" cy="4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6" idx="4"/>
            <a:endCxn id="37" idx="4"/>
          </p:cNvCxnSpPr>
          <p:nvPr/>
        </p:nvCxnSpPr>
        <p:spPr>
          <a:xfrm flipH="1" flipV="1">
            <a:off x="3693974" y="5113193"/>
            <a:ext cx="1" cy="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09760" y="1841158"/>
            <a:ext cx="197428" cy="3948620"/>
          </a:xfrm>
          <a:custGeom>
            <a:avLst/>
            <a:gdLst>
              <a:gd name="connsiteX0" fmla="*/ 0 w 263237"/>
              <a:gd name="connsiteY0" fmla="*/ 0 h 4821381"/>
              <a:gd name="connsiteX1" fmla="*/ 263237 w 263237"/>
              <a:gd name="connsiteY1" fmla="*/ 0 h 4821381"/>
              <a:gd name="connsiteX2" fmla="*/ 263237 w 263237"/>
              <a:gd name="connsiteY2" fmla="*/ 4821381 h 4821381"/>
              <a:gd name="connsiteX3" fmla="*/ 0 w 263237"/>
              <a:gd name="connsiteY3" fmla="*/ 4821381 h 4821381"/>
              <a:gd name="connsiteX4" fmla="*/ 0 w 263237"/>
              <a:gd name="connsiteY4" fmla="*/ 0 h 4821381"/>
              <a:gd name="connsiteX0" fmla="*/ 0 w 263237"/>
              <a:gd name="connsiteY0" fmla="*/ 224560 h 5045941"/>
              <a:gd name="connsiteX1" fmla="*/ 152400 w 263237"/>
              <a:gd name="connsiteY1" fmla="*/ 0 h 5045941"/>
              <a:gd name="connsiteX2" fmla="*/ 263237 w 263237"/>
              <a:gd name="connsiteY2" fmla="*/ 224560 h 5045941"/>
              <a:gd name="connsiteX3" fmla="*/ 263237 w 263237"/>
              <a:gd name="connsiteY3" fmla="*/ 5045941 h 5045941"/>
              <a:gd name="connsiteX4" fmla="*/ 0 w 263237"/>
              <a:gd name="connsiteY4" fmla="*/ 5045941 h 5045941"/>
              <a:gd name="connsiteX5" fmla="*/ 0 w 263237"/>
              <a:gd name="connsiteY5" fmla="*/ 224560 h 5045941"/>
              <a:gd name="connsiteX0" fmla="*/ 0 w 263237"/>
              <a:gd name="connsiteY0" fmla="*/ 224560 h 5264827"/>
              <a:gd name="connsiteX1" fmla="*/ 152400 w 263237"/>
              <a:gd name="connsiteY1" fmla="*/ 0 h 5264827"/>
              <a:gd name="connsiteX2" fmla="*/ 263237 w 263237"/>
              <a:gd name="connsiteY2" fmla="*/ 224560 h 5264827"/>
              <a:gd name="connsiteX3" fmla="*/ 263237 w 263237"/>
              <a:gd name="connsiteY3" fmla="*/ 5045941 h 5264827"/>
              <a:gd name="connsiteX4" fmla="*/ 152400 w 263237"/>
              <a:gd name="connsiteY4" fmla="*/ 5264728 h 5264827"/>
              <a:gd name="connsiteX5" fmla="*/ 0 w 263237"/>
              <a:gd name="connsiteY5" fmla="*/ 5045941 h 5264827"/>
              <a:gd name="connsiteX6" fmla="*/ 0 w 263237"/>
              <a:gd name="connsiteY6" fmla="*/ 224560 h 52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37" h="5264827">
                <a:moveTo>
                  <a:pt x="0" y="224560"/>
                </a:moveTo>
                <a:cubicBezTo>
                  <a:pt x="36946" y="223598"/>
                  <a:pt x="115454" y="962"/>
                  <a:pt x="152400" y="0"/>
                </a:cubicBezTo>
                <a:lnTo>
                  <a:pt x="263237" y="224560"/>
                </a:lnTo>
                <a:lnTo>
                  <a:pt x="263237" y="5045941"/>
                </a:lnTo>
                <a:cubicBezTo>
                  <a:pt x="217055" y="5040361"/>
                  <a:pt x="198582" y="5270308"/>
                  <a:pt x="152400" y="5264728"/>
                </a:cubicBezTo>
                <a:lnTo>
                  <a:pt x="0" y="5045941"/>
                </a:lnTo>
                <a:lnTo>
                  <a:pt x="0" y="22456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333015" y="2838081"/>
            <a:ext cx="997527" cy="83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4342481" y="3714158"/>
            <a:ext cx="997527" cy="83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4354259" y="4880271"/>
            <a:ext cx="997527" cy="83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4342481" y="2838081"/>
            <a:ext cx="136007" cy="83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4332089" y="3719256"/>
            <a:ext cx="136007" cy="83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4353103" y="4873725"/>
            <a:ext cx="136007" cy="83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5351787" y="2561360"/>
            <a:ext cx="146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89177" y="2422860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 assembly</a:t>
            </a:r>
            <a:endParaRPr lang="en-IN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015844" y="2279310"/>
            <a:ext cx="1548244" cy="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2726" y="2108040"/>
            <a:ext cx="10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Spindle</a:t>
            </a:r>
            <a:endParaRPr lang="en-IN" dirty="0"/>
          </a:p>
        </p:txBody>
      </p:sp>
      <p:cxnSp>
        <p:nvCxnSpPr>
          <p:cNvPr id="100" name="Straight Arrow Connector 99"/>
          <p:cNvCxnSpPr>
            <a:endCxn id="33" idx="2"/>
          </p:cNvCxnSpPr>
          <p:nvPr/>
        </p:nvCxnSpPr>
        <p:spPr>
          <a:xfrm flipV="1">
            <a:off x="1257300" y="3815468"/>
            <a:ext cx="1797633" cy="1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4532" y="3656846"/>
            <a:ext cx="78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 (t)</a:t>
            </a:r>
            <a:endParaRPr lang="en-IN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477113" y="5050554"/>
            <a:ext cx="1797633" cy="1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4532" y="4921991"/>
            <a:ext cx="101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Sector (s)</a:t>
            </a:r>
            <a:endParaRPr lang="en-IN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997527" y="2891058"/>
            <a:ext cx="1797633" cy="1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6136" y="2769842"/>
            <a:ext cx="10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Platter</a:t>
            </a:r>
            <a:endParaRPr lang="en-IN" dirty="0"/>
          </a:p>
        </p:txBody>
      </p: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 flipV="1">
            <a:off x="4849039" y="4915447"/>
            <a:ext cx="1699832" cy="57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48871" y="5352286"/>
            <a:ext cx="10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Arm</a:t>
            </a:r>
            <a:endParaRPr lang="en-IN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4373142" y="3742654"/>
            <a:ext cx="2175729" cy="47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598235" y="4141103"/>
            <a:ext cx="14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Read-write head</a:t>
            </a:r>
            <a:endParaRPr lang="en-IN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74173" y="4418102"/>
            <a:ext cx="184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32489" y="4261025"/>
            <a:ext cx="11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Cylinder (c)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Mass-Storage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Magnetic Tapes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Early Storage Mechanism</a:t>
            </a:r>
          </a:p>
          <a:p>
            <a:pPr lvl="1"/>
            <a:r>
              <a:rPr lang="en-US" dirty="0" smtClean="0"/>
              <a:t>Is relatively permanent and can hold large quantities of data</a:t>
            </a:r>
          </a:p>
          <a:p>
            <a:pPr lvl="1"/>
            <a:r>
              <a:rPr lang="en-US" dirty="0" smtClean="0"/>
              <a:t>Access Time is slow compared with that of main memory and magnetic disks</a:t>
            </a:r>
          </a:p>
          <a:p>
            <a:pPr lvl="1"/>
            <a:r>
              <a:rPr lang="en-US" dirty="0" smtClean="0"/>
              <a:t>Random access to magnetic tapes are very slower than random access to magnetic disks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Not very useful for secondary storage</a:t>
            </a:r>
          </a:p>
          <a:p>
            <a:pPr lvl="2"/>
            <a:r>
              <a:rPr lang="en-US" dirty="0" smtClean="0"/>
              <a:t>Mainly used for backup, infrequently used data, or as a medium of data transfer</a:t>
            </a:r>
          </a:p>
          <a:p>
            <a:pPr lvl="1"/>
            <a:r>
              <a:rPr lang="en-US" dirty="0" smtClean="0"/>
              <a:t>Storage – typically, 20 GB to 200 GB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7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Attachment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access disk storage in two ways: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Via Input-Output Ports (</a:t>
            </a:r>
            <a:r>
              <a:rPr lang="en-US" b="1" dirty="0" smtClean="0"/>
              <a:t>host-attached storage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Common on small systems</a:t>
            </a:r>
          </a:p>
          <a:p>
            <a:pPr lvl="2"/>
            <a:r>
              <a:rPr lang="en-US" dirty="0" smtClean="0"/>
              <a:t>Examples: hard disk drives, RAID arrays, CD, DVD, tapes, etc.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Via a Remote Host in a Distributed File System (</a:t>
            </a:r>
            <a:r>
              <a:rPr lang="en-US" sz="1725" b="1" dirty="0"/>
              <a:t>network-attached storage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Special purpose storage system accessed over a data network</a:t>
            </a:r>
          </a:p>
          <a:p>
            <a:pPr lvl="2"/>
            <a:r>
              <a:rPr lang="en-US" dirty="0" smtClean="0"/>
              <a:t>Clients access NAS via remote procedure call interface</a:t>
            </a:r>
          </a:p>
          <a:p>
            <a:pPr lvl="2"/>
            <a:r>
              <a:rPr lang="en-US" dirty="0" smtClean="0"/>
              <a:t>A special case – Storage Area Network (SAN)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57238" y="141288"/>
            <a:ext cx="8229600" cy="5762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The First Commercial Disk Drive</a:t>
            </a:r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4438"/>
            <a:ext cx="3481388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594350" y="1698625"/>
            <a:ext cx="332898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>
              <a:defRPr/>
            </a:pPr>
            <a:r>
              <a:rPr lang="en-US" altLang="en-US" dirty="0">
                <a:latin typeface="+mn-lt"/>
              </a:rPr>
              <a:t>1956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IBM RAMDAC computer included the IBM Model 350 disk storage system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5M (7 bit) characters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50 x 24</a:t>
            </a:r>
            <a:r>
              <a:rPr lang="ja-JP" altLang="en-US">
                <a:latin typeface="+mn-lt"/>
              </a:rPr>
              <a:t>”</a:t>
            </a:r>
            <a:r>
              <a:rPr lang="en-US" altLang="ja-JP" dirty="0">
                <a:latin typeface="+mn-lt"/>
              </a:rPr>
              <a:t> platters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Access time = &lt; 1 second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29489" y="1620263"/>
            <a:ext cx="7329056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An allocation method refers to how disk blocks are allocated for files:</a:t>
            </a:r>
          </a:p>
          <a:p>
            <a:endParaRPr lang="en-US" sz="2400" dirty="0"/>
          </a:p>
          <a:p>
            <a:r>
              <a:rPr lang="en-US" sz="2400" b="1" dirty="0"/>
              <a:t>Contiguous allocation</a:t>
            </a:r>
          </a:p>
          <a:p>
            <a:endParaRPr lang="en-US" sz="2400" b="1" dirty="0"/>
          </a:p>
          <a:p>
            <a:r>
              <a:rPr lang="en-US" sz="2400" b="1" dirty="0"/>
              <a:t>Linked allocation</a:t>
            </a:r>
          </a:p>
          <a:p>
            <a:endParaRPr lang="en-US" sz="2400" b="1" dirty="0"/>
          </a:p>
          <a:p>
            <a:r>
              <a:rPr lang="en-US" sz="2400" b="1" dirty="0"/>
              <a:t>Indexed allocation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4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90980" y="1440873"/>
            <a:ext cx="6584950" cy="4585277"/>
          </a:xfrm>
          <a:noFill/>
          <a:ln/>
        </p:spPr>
        <p:txBody>
          <a:bodyPr>
            <a:noAutofit/>
          </a:bodyPr>
          <a:lstStyle/>
          <a:p>
            <a:r>
              <a:rPr lang="en-US" sz="2400" dirty="0"/>
              <a:t>Each file occupies a set of contiguous blocks on the disk</a:t>
            </a:r>
          </a:p>
          <a:p>
            <a:endParaRPr lang="en-US" sz="2400" dirty="0"/>
          </a:p>
          <a:p>
            <a:r>
              <a:rPr lang="en-US" sz="2400" dirty="0"/>
              <a:t>Simple – only starting location (block #) and length (number of blocks) are required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Random access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Wasteful of space (dynamic storage-allocation problem)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Files cannot grow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Contiguous Allocation of Disk Space</a:t>
            </a:r>
            <a:endParaRPr lang="en-US" sz="2400" dirty="0"/>
          </a:p>
        </p:txBody>
      </p:sp>
      <p:pic>
        <p:nvPicPr>
          <p:cNvPr id="1028" name="Picture 4" descr="https://media.geeksforgeeks.org/wp-content/uploads/Contiguous-Allo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05" y="1813502"/>
            <a:ext cx="6952085" cy="46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4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279525"/>
            <a:ext cx="7351713" cy="741363"/>
          </a:xfrm>
        </p:spPr>
        <p:txBody>
          <a:bodyPr>
            <a:noAutofit/>
          </a:bodyPr>
          <a:lstStyle/>
          <a:p>
            <a:r>
              <a:rPr lang="en-US" sz="2400" dirty="0"/>
              <a:t>Each file is a linked list of disk blocks: blocks may be scattered anywhere on the disk.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2251" y="3056081"/>
            <a:ext cx="5092185" cy="2264063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block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03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5565</TotalTime>
  <Words>430</Words>
  <Application>Microsoft Office PowerPoint</Application>
  <PresentationFormat>On-screen Show (4:3)</PresentationFormat>
  <Paragraphs>114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Helvetica</vt:lpstr>
      <vt:lpstr>メイリオ</vt:lpstr>
      <vt:lpstr>Monotype Sorts</vt:lpstr>
      <vt:lpstr>MT Extra</vt:lpstr>
      <vt:lpstr>Times New Roman</vt:lpstr>
      <vt:lpstr>Trebuchet MS</vt:lpstr>
      <vt:lpstr>urw-din</vt:lpstr>
      <vt:lpstr>Wingdings 3</vt:lpstr>
      <vt:lpstr>Facet</vt:lpstr>
      <vt:lpstr>MCA105-Operating System</vt:lpstr>
      <vt:lpstr>Agenda</vt:lpstr>
      <vt:lpstr>Allocation Methods</vt:lpstr>
      <vt:lpstr>PowerPoint Presentation</vt:lpstr>
      <vt:lpstr>Contiguous Allocation</vt:lpstr>
      <vt:lpstr>Contiguous Allocation of Disk Space</vt:lpstr>
      <vt:lpstr>PowerPoint Presentation</vt:lpstr>
      <vt:lpstr>Linked Allocation</vt:lpstr>
      <vt:lpstr>PowerPoint Presentation</vt:lpstr>
      <vt:lpstr>Linked Allocation</vt:lpstr>
      <vt:lpstr>PowerPoint Presentation</vt:lpstr>
      <vt:lpstr>Indexed Allocation</vt:lpstr>
      <vt:lpstr>Example of Indexed Allocation</vt:lpstr>
      <vt:lpstr>PowerPoint Presentation</vt:lpstr>
      <vt:lpstr>Indexed Allocation (Cont.)</vt:lpstr>
      <vt:lpstr>Indexed Allocation – Mapping (Cont.)</vt:lpstr>
      <vt:lpstr>Free-Space Management</vt:lpstr>
      <vt:lpstr>Linked Free Space List on Disk</vt:lpstr>
      <vt:lpstr>Free-Space Management (Cont.)</vt:lpstr>
      <vt:lpstr>Disk Management</vt:lpstr>
      <vt:lpstr>Mass-Storage Structure</vt:lpstr>
      <vt:lpstr>Structure of a Magnetic Disk</vt:lpstr>
      <vt:lpstr>Mass-Storage Structure</vt:lpstr>
      <vt:lpstr>Disk Attachment</vt:lpstr>
      <vt:lpstr>The First Commercial Disk Drive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226</cp:revision>
  <dcterms:created xsi:type="dcterms:W3CDTF">2004-10-07T18:29:30Z</dcterms:created>
  <dcterms:modified xsi:type="dcterms:W3CDTF">2021-09-28T04:07:46Z</dcterms:modified>
</cp:coreProperties>
</file>