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8"/>
  </p:notesMasterIdLst>
  <p:sldIdLst>
    <p:sldId id="312" r:id="rId2"/>
    <p:sldId id="338" r:id="rId3"/>
    <p:sldId id="302" r:id="rId4"/>
    <p:sldId id="339" r:id="rId5"/>
    <p:sldId id="340" r:id="rId6"/>
    <p:sldId id="337" r:id="rId7"/>
    <p:sldId id="334" r:id="rId8"/>
    <p:sldId id="258" r:id="rId9"/>
    <p:sldId id="342" r:id="rId10"/>
    <p:sldId id="343" r:id="rId11"/>
    <p:sldId id="335" r:id="rId12"/>
    <p:sldId id="336" r:id="rId13"/>
    <p:sldId id="344" r:id="rId14"/>
    <p:sldId id="261" r:id="rId15"/>
    <p:sldId id="345" r:id="rId16"/>
    <p:sldId id="346" r:id="rId17"/>
    <p:sldId id="263" r:id="rId18"/>
    <p:sldId id="348" r:id="rId19"/>
    <p:sldId id="347" r:id="rId20"/>
    <p:sldId id="265" r:id="rId21"/>
    <p:sldId id="266" r:id="rId22"/>
    <p:sldId id="349" r:id="rId23"/>
    <p:sldId id="350" r:id="rId24"/>
    <p:sldId id="267" r:id="rId25"/>
    <p:sldId id="268" r:id="rId26"/>
    <p:sldId id="269"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itchFamily="-8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8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8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8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84" charset="0"/>
        <a:ea typeface="+mn-ea"/>
        <a:cs typeface="+mn-cs"/>
      </a:defRPr>
    </a:lvl5pPr>
    <a:lvl6pPr marL="2286000" algn="l" defTabSz="914400" rtl="0" eaLnBrk="1" latinLnBrk="0" hangingPunct="1">
      <a:defRPr kern="1200">
        <a:solidFill>
          <a:schemeClr val="tx1"/>
        </a:solidFill>
        <a:latin typeface="Helvetica" pitchFamily="-84" charset="0"/>
        <a:ea typeface="+mn-ea"/>
        <a:cs typeface="+mn-cs"/>
      </a:defRPr>
    </a:lvl6pPr>
    <a:lvl7pPr marL="2743200" algn="l" defTabSz="914400" rtl="0" eaLnBrk="1" latinLnBrk="0" hangingPunct="1">
      <a:defRPr kern="1200">
        <a:solidFill>
          <a:schemeClr val="tx1"/>
        </a:solidFill>
        <a:latin typeface="Helvetica" pitchFamily="-84" charset="0"/>
        <a:ea typeface="+mn-ea"/>
        <a:cs typeface="+mn-cs"/>
      </a:defRPr>
    </a:lvl7pPr>
    <a:lvl8pPr marL="3200400" algn="l" defTabSz="914400" rtl="0" eaLnBrk="1" latinLnBrk="0" hangingPunct="1">
      <a:defRPr kern="1200">
        <a:solidFill>
          <a:schemeClr val="tx1"/>
        </a:solidFill>
        <a:latin typeface="Helvetica" pitchFamily="-84" charset="0"/>
        <a:ea typeface="+mn-ea"/>
        <a:cs typeface="+mn-cs"/>
      </a:defRPr>
    </a:lvl8pPr>
    <a:lvl9pPr marL="3657600" algn="l" defTabSz="914400" rtl="0" eaLnBrk="1" latinLnBrk="0" hangingPunct="1">
      <a:defRPr kern="1200">
        <a:solidFill>
          <a:schemeClr val="tx1"/>
        </a:solidFill>
        <a:latin typeface="Helvetica" pitchFamily="-84" charset="0"/>
        <a:ea typeface="+mn-ea"/>
        <a:cs typeface="+mn-cs"/>
      </a:defRPr>
    </a:lvl9pPr>
  </p:defaultTextStyle>
  <p:extLst>
    <p:ext uri="{EFAFB233-063F-42B5-8137-9DF3F51BA10A}">
      <p15:sldGuideLst xmlns:p15="http://schemas.microsoft.com/office/powerpoint/2012/main">
        <p15:guide id="1" orient="horz" pos="816">
          <p15:clr>
            <a:srgbClr val="A4A3A4"/>
          </p15:clr>
        </p15:guide>
        <p15:guide id="2" pos="5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712" autoAdjust="0"/>
  </p:normalViewPr>
  <p:slideViewPr>
    <p:cSldViewPr snapToGrid="0">
      <p:cViewPr varScale="1">
        <p:scale>
          <a:sx n="69" d="100"/>
          <a:sy n="69" d="100"/>
        </p:scale>
        <p:origin x="1410" y="72"/>
      </p:cViewPr>
      <p:guideLst>
        <p:guide orient="horz" pos="816"/>
        <p:guide pos="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notesViewPr>
    <p:cSldViewPr snapToGrid="0">
      <p:cViewPr varScale="1">
        <p:scale>
          <a:sx n="69" d="100"/>
          <a:sy n="69" d="100"/>
        </p:scale>
        <p:origin x="-282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B0494B6-232E-4A4B-A0BC-4CE350D5F215}" type="datetimeFigureOut">
              <a:rPr lang="en-US"/>
              <a:pPr>
                <a:defRPr/>
              </a:pPr>
              <a:t>10/5/2021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F675F36-1C86-43AD-9D2E-11EF1CEEDD90}"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04875" y="3648075"/>
            <a:ext cx="228600" cy="1279525"/>
          </a:xfrm>
          <a:prstGeom prst="rect">
            <a:avLst/>
          </a:prstGeom>
          <a:solidFill>
            <a:srgbClr val="00B0F0"/>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14400" y="5048250"/>
            <a:ext cx="228600" cy="685800"/>
          </a:xfrm>
          <a:prstGeom prst="rect">
            <a:avLst/>
          </a:prstGeom>
          <a:solidFill>
            <a:schemeClr val="bg1">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10" name="Picture 3"/>
          <p:cNvPicPr>
            <a:picLocks noChangeAspect="1" noChangeArrowheads="1"/>
          </p:cNvPicPr>
          <p:nvPr userDrawn="1"/>
        </p:nvPicPr>
        <p:blipFill>
          <a:blip r:embed="rId2"/>
          <a:srcRect/>
          <a:stretch>
            <a:fillRect/>
          </a:stretch>
        </p:blipFill>
        <p:spPr bwMode="auto">
          <a:xfrm>
            <a:off x="7591425" y="0"/>
            <a:ext cx="1552575" cy="1857375"/>
          </a:xfrm>
          <a:prstGeom prst="rect">
            <a:avLst/>
          </a:prstGeom>
          <a:noFill/>
          <a:ln w="9525">
            <a:noFill/>
            <a:miter lim="800000"/>
            <a:headEnd/>
            <a:tailEnd/>
          </a:ln>
        </p:spPr>
      </p:pic>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7"/>
          <p:cNvSpPr>
            <a:spLocks noGrp="1"/>
          </p:cNvSpPr>
          <p:nvPr>
            <p:ph type="dt" sz="half" idx="10"/>
          </p:nvPr>
        </p:nvSpPr>
        <p:spPr>
          <a:xfrm>
            <a:off x="6400800" y="6354763"/>
            <a:ext cx="2286000" cy="366712"/>
          </a:xfrm>
        </p:spPr>
        <p:txBody>
          <a:bodyPr/>
          <a:lstStyle>
            <a:lvl1pPr>
              <a:defRPr sz="1400" smtClean="0"/>
            </a:lvl1pPr>
          </a:lstStyle>
          <a:p>
            <a:pPr>
              <a:defRPr/>
            </a:pPr>
            <a:fld id="{39F0A9DB-749B-4B36-9455-257A7F947D61}" type="datetimeFigureOut">
              <a:rPr lang="en-US"/>
              <a:pPr>
                <a:defRPr/>
              </a:pPr>
              <a:t>10/5/2021</a:t>
            </a:fld>
            <a:endParaRPr lang="en-US"/>
          </a:p>
        </p:txBody>
      </p:sp>
      <p:sp>
        <p:nvSpPr>
          <p:cNvPr id="12"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3" name="Slide Number Placeholder 28"/>
          <p:cNvSpPr>
            <a:spLocks noGrp="1"/>
          </p:cNvSpPr>
          <p:nvPr>
            <p:ph type="sldNum" sz="quarter" idx="12"/>
          </p:nvPr>
        </p:nvSpPr>
        <p:spPr>
          <a:xfrm>
            <a:off x="1216025" y="6354763"/>
            <a:ext cx="1219200" cy="366712"/>
          </a:xfrm>
        </p:spPr>
        <p:txBody>
          <a:bodyPr/>
          <a:lstStyle>
            <a:lvl1pPr>
              <a:defRPr/>
            </a:lvl1pPr>
          </a:lstStyle>
          <a:p>
            <a:pPr>
              <a:defRPr/>
            </a:pPr>
            <a:fld id="{B862F588-5E5C-4385-BE3B-15DD278CD0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4394FCF-1FF0-40F4-849A-9A2FBAAE9EF7}" type="datetimeFigureOut">
              <a:rPr lang="en-US"/>
              <a:pPr>
                <a:defRPr/>
              </a:pPr>
              <a:t>10/5/2021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078F619-DF85-4223-98E6-FFC1C9559BB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6792F4C-5334-44D7-A4C6-EC52CE4A6D63}" type="datetimeFigureOut">
              <a:rPr lang="en-US"/>
              <a:pPr>
                <a:defRPr/>
              </a:pPr>
              <a:t>10/5/2021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F5A177-314F-491A-8919-9449FCBAEB9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5F6093C-74A2-4A1B-8A97-7680D45A890D}" type="datetimeFigureOut">
              <a:rPr lang="en-US"/>
              <a:pPr>
                <a:defRPr/>
              </a:pPr>
              <a:t>10/5/2021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B3619D-07C2-4D09-BBC8-1EEAC699B8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6F931962-7071-470A-8D41-92ECB54F966F}" type="datetimeFigureOut">
              <a:rPr lang="en-US"/>
              <a:pPr>
                <a:defRPr/>
              </a:pPr>
              <a:t>10/5/2021</a:t>
            </a:fld>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3CA35ED6-3D87-44F9-B2C4-711F451515C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FB03D329-A3ED-4AE5-8B7A-FBA810313D2B}" type="datetimeFigureOut">
              <a:rPr lang="en-US"/>
              <a:pPr>
                <a:defRPr/>
              </a:pPr>
              <a:t>10/5/2021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C07C760-5B22-41B4-B22D-8DBD128DEA7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C1C884F8-1862-44C2-A1DD-C6743EAF2A4B}" type="datetimeFigureOut">
              <a:rPr lang="en-US"/>
              <a:pPr>
                <a:defRPr/>
              </a:pPr>
              <a:t>10/5/2021</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52859511-4A68-4B08-9A23-42704BFFF63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4"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5" name="Date Placeholder 2"/>
          <p:cNvSpPr>
            <a:spLocks noGrp="1"/>
          </p:cNvSpPr>
          <p:nvPr>
            <p:ph type="dt" sz="half" idx="10"/>
          </p:nvPr>
        </p:nvSpPr>
        <p:spPr/>
        <p:txBody>
          <a:bodyPr/>
          <a:lstStyle>
            <a:lvl1pPr>
              <a:defRPr/>
            </a:lvl1pPr>
          </a:lstStyle>
          <a:p>
            <a:pPr>
              <a:defRPr/>
            </a:pPr>
            <a:fld id="{FD364546-BB74-47BA-8FA3-638D598DCC99}" type="datetimeFigureOut">
              <a:rPr lang="en-US"/>
              <a:pPr>
                <a:defRPr/>
              </a:pPr>
              <a:t>10/5/2021</a:t>
            </a:fld>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29469130-BDF1-48FF-95E4-29520AAFB3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4"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5" name="Date Placeholder 1"/>
          <p:cNvSpPr>
            <a:spLocks noGrp="1"/>
          </p:cNvSpPr>
          <p:nvPr>
            <p:ph type="dt" sz="half" idx="10"/>
          </p:nvPr>
        </p:nvSpPr>
        <p:spPr/>
        <p:txBody>
          <a:bodyPr/>
          <a:lstStyle>
            <a:lvl1pPr>
              <a:defRPr/>
            </a:lvl1pPr>
          </a:lstStyle>
          <a:p>
            <a:pPr>
              <a:defRPr/>
            </a:pPr>
            <a:fld id="{D7A5CC55-7F43-4D83-B035-84F49A76D158}" type="datetimeFigureOut">
              <a:rPr lang="en-US"/>
              <a:pPr>
                <a:defRPr/>
              </a:pPr>
              <a:t>10/5/2021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pPr>
              <a:defRPr/>
            </a:pPr>
            <a:fld id="{049B3AE8-DA2E-4553-997B-4EBE732DA17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6" name="Straight Connector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8" name="Picture 3" descr="Image result for storage disk"/>
          <p:cNvPicPr>
            <a:picLocks noChangeAspect="1" noChangeArrowheads="1"/>
          </p:cNvPicPr>
          <p:nvPr userDrawn="1"/>
        </p:nvPicPr>
        <p:blipFill>
          <a:blip r:embed="rId2"/>
          <a:srcRect/>
          <a:stretch>
            <a:fillRect/>
          </a:stretch>
        </p:blipFill>
        <p:spPr bwMode="auto">
          <a:xfrm>
            <a:off x="7570788" y="0"/>
            <a:ext cx="1573212" cy="1592263"/>
          </a:xfrm>
          <a:prstGeom prst="rect">
            <a:avLst/>
          </a:prstGeom>
          <a:noFill/>
          <a:ln w="9525">
            <a:noFill/>
            <a:miter lim="800000"/>
            <a:headEnd/>
            <a:tailEnd/>
          </a:ln>
        </p:spPr>
      </p:pic>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a:lvl1pPr>
          </a:lstStyle>
          <a:p>
            <a:pPr>
              <a:defRPr/>
            </a:pPr>
            <a:fld id="{FA6D1AFF-B053-4617-B264-40B8A431DC42}" type="datetimeFigureOut">
              <a:rPr lang="en-US"/>
              <a:pPr>
                <a:defRPr/>
              </a:pPr>
              <a:t>10/5/2021</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pPr>
              <a:defRPr/>
            </a:pPr>
            <a:fld id="{264F5CCD-0F08-4EF0-8615-7C1967C8D15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E32C6EEC-66C8-4D48-8AA5-3256A6EC3AD7}" type="datetimeFigureOut">
              <a:rPr lang="en-US"/>
              <a:pPr>
                <a:defRPr/>
              </a:pPr>
              <a:t>10/5/2021</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43256968-3F17-4035-BBEA-8D386E53212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smtClean="0">
                <a:solidFill>
                  <a:schemeClr val="tx2"/>
                </a:solidFill>
              </a:defRPr>
            </a:lvl1pPr>
          </a:lstStyle>
          <a:p>
            <a:pPr>
              <a:defRPr/>
            </a:pPr>
            <a:fld id="{90AE8D3F-8BC9-491D-A5C0-03EEE48988B9}" type="datetimeFigureOut">
              <a:rPr lang="en-US"/>
              <a:pPr>
                <a:defRPr/>
              </a:pPr>
              <a:t>10/5/2021</a:t>
            </a:fld>
            <a:endParaRPr 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smtClean="0">
                <a:solidFill>
                  <a:schemeClr val="tx2"/>
                </a:solidFill>
              </a:defRPr>
            </a:lvl1pPr>
          </a:lstStyle>
          <a:p>
            <a:pPr>
              <a:defRPr/>
            </a:pPr>
            <a:fld id="{0E0A21CA-0FC5-461A-B890-14A0E3E52B7F}" type="slidenum">
              <a:rPr lang="en-US"/>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1034" name="Picture 3" descr="Image result for storage disk"/>
          <p:cNvPicPr>
            <a:picLocks noChangeAspect="1" noChangeArrowheads="1"/>
          </p:cNvPicPr>
          <p:nvPr userDrawn="1"/>
        </p:nvPicPr>
        <p:blipFill>
          <a:blip r:embed="rId13"/>
          <a:srcRect/>
          <a:stretch>
            <a:fillRect/>
          </a:stretch>
        </p:blipFill>
        <p:spPr bwMode="auto">
          <a:xfrm>
            <a:off x="7570788" y="0"/>
            <a:ext cx="1573212" cy="15922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26" r:id="rId10"/>
    <p:sldLayoutId id="2147483836" r:id="rId11"/>
  </p:sldLayoutIdLst>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008ABF"/>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p:txBody>
          <a:bodyPr/>
          <a:lstStyle/>
          <a:p>
            <a:r>
              <a:rPr lang="en-US" smtClean="0"/>
              <a:t>Disk Management</a:t>
            </a:r>
          </a:p>
        </p:txBody>
      </p:sp>
      <p:sp>
        <p:nvSpPr>
          <p:cNvPr id="5123" name="Subtitle 2"/>
          <p:cNvSpPr>
            <a:spLocks noGrp="1"/>
          </p:cNvSpPr>
          <p:nvPr>
            <p:ph type="subTitle" idx="1"/>
          </p:nvPr>
        </p:nvSpPr>
        <p:spPr/>
        <p:txBody>
          <a:bodyPr>
            <a:normAutofit/>
          </a:bodyPr>
          <a:lstStyle/>
          <a:p>
            <a:pPr fontAlgn="auto">
              <a:spcAft>
                <a:spcPts val="0"/>
              </a:spcAft>
              <a:buFont typeface="Wingdings 3"/>
              <a:buNone/>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 Algorithms</a:t>
            </a:r>
            <a:endParaRPr lang="en-IN" dirty="0"/>
          </a:p>
        </p:txBody>
      </p:sp>
      <p:sp>
        <p:nvSpPr>
          <p:cNvPr id="3" name="Content Placeholder 2"/>
          <p:cNvSpPr>
            <a:spLocks noGrp="1"/>
          </p:cNvSpPr>
          <p:nvPr>
            <p:ph idx="1"/>
          </p:nvPr>
        </p:nvSpPr>
        <p:spPr/>
        <p:txBody>
          <a:bodyPr>
            <a:normAutofit/>
          </a:bodyPr>
          <a:lstStyle/>
          <a:p>
            <a:r>
              <a:rPr lang="en-US" dirty="0" smtClean="0"/>
              <a:t>FCFS (First Come First Served) Scheduling</a:t>
            </a:r>
            <a:br>
              <a:rPr lang="en-US" dirty="0" smtClean="0"/>
            </a:br>
            <a:endParaRPr lang="en-US" dirty="0" smtClean="0"/>
          </a:p>
          <a:p>
            <a:r>
              <a:rPr lang="en-US" dirty="0" smtClean="0"/>
              <a:t>SSTF (Shortest Seek Time First) Scheduling</a:t>
            </a:r>
            <a:br>
              <a:rPr lang="en-US" dirty="0" smtClean="0"/>
            </a:br>
            <a:endParaRPr lang="en-US" dirty="0" smtClean="0"/>
          </a:p>
          <a:p>
            <a:r>
              <a:rPr lang="en-US" dirty="0" smtClean="0"/>
              <a:t>SCAN Scheduling</a:t>
            </a:r>
            <a:br>
              <a:rPr lang="en-US" dirty="0" smtClean="0"/>
            </a:br>
            <a:endParaRPr lang="en-US" dirty="0" smtClean="0"/>
          </a:p>
          <a:p>
            <a:r>
              <a:rPr lang="en-US" dirty="0" smtClean="0"/>
              <a:t>C-SCAN Scheduling</a:t>
            </a:r>
            <a:br>
              <a:rPr lang="en-US" dirty="0" smtClean="0"/>
            </a:br>
            <a:endParaRPr lang="en-US" dirty="0" smtClean="0"/>
          </a:p>
          <a:p>
            <a:r>
              <a:rPr lang="en-US" smtClean="0"/>
              <a:t>LOOK Scheduling</a:t>
            </a:r>
            <a:br>
              <a:rPr lang="en-US" smtClean="0"/>
            </a:br>
            <a:endParaRPr lang="en-US" dirty="0" smtClean="0"/>
          </a:p>
          <a:p>
            <a:r>
              <a:rPr lang="en-US" dirty="0" smtClean="0"/>
              <a:t>C-LOOK Scheduling</a:t>
            </a:r>
            <a:endParaRPr lang="en-IN" dirty="0"/>
          </a:p>
        </p:txBody>
      </p:sp>
    </p:spTree>
    <p:extLst>
      <p:ext uri="{BB962C8B-B14F-4D97-AF65-F5344CB8AC3E}">
        <p14:creationId xmlns:p14="http://schemas.microsoft.com/office/powerpoint/2010/main" val="385295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FCFS(First Come First Serve)</a:t>
            </a:r>
            <a:endParaRPr lang="en-IN" dirty="0"/>
          </a:p>
        </p:txBody>
      </p:sp>
      <p:sp>
        <p:nvSpPr>
          <p:cNvPr id="3" name="Content Placeholder 2"/>
          <p:cNvSpPr>
            <a:spLocks noGrp="1"/>
          </p:cNvSpPr>
          <p:nvPr>
            <p:ph sz="quarter" idx="1"/>
          </p:nvPr>
        </p:nvSpPr>
        <p:spPr>
          <a:xfrm>
            <a:off x="304800" y="1690254"/>
            <a:ext cx="8229600" cy="4937760"/>
          </a:xfrm>
        </p:spPr>
        <p:txBody>
          <a:bodyPr/>
          <a:lstStyle/>
          <a:p>
            <a:pPr>
              <a:tabLst>
                <a:tab pos="1711325" algn="l"/>
              </a:tabLst>
            </a:pPr>
            <a:r>
              <a:rPr lang="en-US" dirty="0"/>
              <a:t>Several algorithms exist to schedule the servicing of disk I/O requests. </a:t>
            </a:r>
          </a:p>
          <a:p>
            <a:pPr>
              <a:tabLst>
                <a:tab pos="1711325" algn="l"/>
              </a:tabLst>
            </a:pPr>
            <a:r>
              <a:rPr lang="en-US" dirty="0"/>
              <a:t>We illustrate them with a request queue (0-199</a:t>
            </a:r>
            <a:r>
              <a:rPr lang="en-US" dirty="0" smtClean="0"/>
              <a:t>)</a:t>
            </a:r>
          </a:p>
          <a:p>
            <a:pPr>
              <a:tabLst>
                <a:tab pos="1711325" algn="l"/>
              </a:tabLst>
            </a:pPr>
            <a:r>
              <a:rPr lang="en-US" dirty="0" smtClean="0"/>
              <a:t>82,170,43,140,24,16,190</a:t>
            </a:r>
          </a:p>
          <a:p>
            <a:pPr>
              <a:tabLst>
                <a:tab pos="1711325" algn="l"/>
              </a:tabLst>
            </a:pPr>
            <a:r>
              <a:rPr lang="en-US" dirty="0"/>
              <a:t>Head pointer </a:t>
            </a:r>
            <a:r>
              <a:rPr lang="en-US" dirty="0" smtClean="0"/>
              <a:t>50</a:t>
            </a:r>
            <a:endParaRPr lang="en-US" dirty="0"/>
          </a:p>
          <a:p>
            <a:pPr>
              <a:tabLst>
                <a:tab pos="1711325" algn="l"/>
              </a:tabLst>
            </a:pPr>
            <a:r>
              <a:rPr lang="en-US" dirty="0" smtClean="0"/>
              <a:t>Calculate the total no of track movements by R/W head</a:t>
            </a:r>
            <a:endParaRPr lang="en-IN" dirty="0"/>
          </a:p>
        </p:txBody>
      </p:sp>
    </p:spTree>
    <p:extLst>
      <p:ext uri="{BB962C8B-B14F-4D97-AF65-F5344CB8AC3E}">
        <p14:creationId xmlns:p14="http://schemas.microsoft.com/office/powerpoint/2010/main" val="333812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Grp="1" noChangeArrowheads="1"/>
          </p:cNvSpPr>
          <p:nvPr>
            <p:ph sz="quarter" idx="1"/>
          </p:nvPr>
        </p:nvSpPr>
        <p:spPr bwMode="auto">
          <a:xfrm>
            <a:off x="1200407" y="1562243"/>
            <a:ext cx="5025223" cy="400110"/>
          </a:xfrm>
          <a:prstGeom prst="rect">
            <a:avLst/>
          </a:prstGeom>
          <a:noFill/>
          <a:ln w="9525">
            <a:noFill/>
            <a:miter lim="800000"/>
            <a:headEnd/>
            <a:tailEnd/>
          </a:ln>
        </p:spPr>
        <p:txBody>
          <a:bodyPr wrap="none" anchor="ctr">
            <a:spAutoFit/>
          </a:bodyPr>
          <a:lstStyle/>
          <a:p>
            <a:pPr marL="0" indent="0" algn="ctr">
              <a:spcBef>
                <a:spcPct val="50000"/>
              </a:spcBef>
              <a:buNone/>
            </a:pPr>
            <a:r>
              <a:rPr lang="en-US" sz="2000" dirty="0"/>
              <a:t>Illustration shows total head movement </a:t>
            </a:r>
            <a:r>
              <a:rPr lang="en-US" sz="2000" dirty="0" smtClean="0"/>
              <a:t>of 642</a:t>
            </a:r>
            <a:endParaRPr lang="en-US" sz="2000" dirty="0"/>
          </a:p>
        </p:txBody>
      </p:sp>
      <p:pic>
        <p:nvPicPr>
          <p:cNvPr id="5" name="Picture 4"/>
          <p:cNvPicPr>
            <a:picLocks noChangeAspect="1"/>
          </p:cNvPicPr>
          <p:nvPr/>
        </p:nvPicPr>
        <p:blipFill rotWithShape="1">
          <a:blip r:embed="rId2">
            <a:duotone>
              <a:prstClr val="black"/>
              <a:schemeClr val="accent6">
                <a:tint val="45000"/>
                <a:satMod val="400000"/>
              </a:schemeClr>
            </a:duotone>
          </a:blip>
          <a:srcRect l="20930" t="21874" r="22634" b="15816"/>
          <a:stretch/>
        </p:blipFill>
        <p:spPr>
          <a:xfrm>
            <a:off x="997527" y="1962353"/>
            <a:ext cx="6761019" cy="4196933"/>
          </a:xfrm>
          <a:prstGeom prst="rect">
            <a:avLst/>
          </a:prstGeom>
        </p:spPr>
      </p:pic>
      <p:sp>
        <p:nvSpPr>
          <p:cNvPr id="6" name="Rectangle 5"/>
          <p:cNvSpPr/>
          <p:nvPr/>
        </p:nvSpPr>
        <p:spPr>
          <a:xfrm>
            <a:off x="318653" y="6159286"/>
            <a:ext cx="8603673" cy="830997"/>
          </a:xfrm>
          <a:prstGeom prst="rect">
            <a:avLst/>
          </a:prstGeom>
        </p:spPr>
        <p:txBody>
          <a:bodyPr wrap="square">
            <a:spAutoFit/>
          </a:bodyPr>
          <a:lstStyle/>
          <a:p>
            <a:r>
              <a:rPr lang="en-US" sz="1600" b="1" dirty="0">
                <a:solidFill>
                  <a:srgbClr val="273239"/>
                </a:solidFill>
                <a:latin typeface="urw-din"/>
              </a:rPr>
              <a:t>So, total seek time:</a:t>
            </a:r>
            <a:r>
              <a:rPr lang="en-US" sz="1600" b="1" dirty="0"/>
              <a:t/>
            </a:r>
            <a:br>
              <a:rPr lang="en-US" sz="1600" b="1" dirty="0"/>
            </a:br>
            <a:r>
              <a:rPr lang="en-US" sz="1600" b="1" dirty="0">
                <a:solidFill>
                  <a:srgbClr val="273239"/>
                </a:solidFill>
                <a:latin typeface="urw-din"/>
              </a:rPr>
              <a:t>=(82-50)+(170-82)+(170-43)+(140-43)+(140-24)+(24-16)+(190-16)</a:t>
            </a:r>
            <a:r>
              <a:rPr lang="en-US" sz="1600" b="1" dirty="0"/>
              <a:t/>
            </a:r>
            <a:br>
              <a:rPr lang="en-US" sz="1600" b="1" dirty="0"/>
            </a:br>
            <a:r>
              <a:rPr lang="en-US" sz="1600" b="1" dirty="0">
                <a:solidFill>
                  <a:srgbClr val="273239"/>
                </a:solidFill>
                <a:latin typeface="urw-din"/>
              </a:rPr>
              <a:t>=642</a:t>
            </a:r>
            <a:endParaRPr lang="en-IN" sz="1600" b="1" dirty="0"/>
          </a:p>
        </p:txBody>
      </p:sp>
    </p:spTree>
    <p:extLst>
      <p:ext uri="{BB962C8B-B14F-4D97-AF65-F5344CB8AC3E}">
        <p14:creationId xmlns:p14="http://schemas.microsoft.com/office/powerpoint/2010/main" val="388648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FCFS Scheduling Practice Question</a:t>
            </a:r>
            <a:endParaRPr lang="en-IN" dirty="0"/>
          </a:p>
        </p:txBody>
      </p:sp>
      <p:sp>
        <p:nvSpPr>
          <p:cNvPr id="3" name="Content Placeholder 2"/>
          <p:cNvSpPr>
            <a:spLocks noGrp="1"/>
          </p:cNvSpPr>
          <p:nvPr>
            <p:ph idx="1"/>
          </p:nvPr>
        </p:nvSpPr>
        <p:spPr/>
        <p:txBody>
          <a:bodyPr/>
          <a:lstStyle/>
          <a:p>
            <a:pPr marL="0" indent="0">
              <a:buNone/>
            </a:pPr>
            <a:r>
              <a:rPr lang="en-US" b="1" dirty="0" smtClean="0"/>
              <a:t>Question:</a:t>
            </a:r>
          </a:p>
          <a:p>
            <a:pPr marL="0" indent="0" algn="just">
              <a:buNone/>
            </a:pPr>
            <a:r>
              <a:rPr lang="en-US" dirty="0" smtClean="0"/>
              <a:t/>
            </a:r>
            <a:br>
              <a:rPr lang="en-US" dirty="0" smtClean="0"/>
            </a:br>
            <a:r>
              <a:rPr lang="en-US" dirty="0" smtClean="0"/>
              <a:t/>
            </a:r>
            <a:br>
              <a:rPr lang="en-US" dirty="0" smtClean="0"/>
            </a:br>
            <a:r>
              <a:rPr lang="en-US" dirty="0" smtClean="0"/>
              <a:t>A disk contains 200 tracks (0-199). Request queue contains track numbers </a:t>
            </a:r>
            <a:r>
              <a:rPr lang="en-US" dirty="0"/>
              <a:t>98, 183, 37, 122, 14, 124, 65, </a:t>
            </a:r>
            <a:r>
              <a:rPr lang="en-US" dirty="0" smtClean="0"/>
              <a:t>67respectively. Assume that the current position of the read-write head is at 53. Calculate the total number of track movements by the read-write head using FCFS Scheduling Algorithm.</a:t>
            </a:r>
            <a:endParaRPr lang="en-IN" dirty="0"/>
          </a:p>
        </p:txBody>
      </p:sp>
    </p:spTree>
    <p:extLst>
      <p:ext uri="{BB962C8B-B14F-4D97-AF65-F5344CB8AC3E}">
        <p14:creationId xmlns:p14="http://schemas.microsoft.com/office/powerpoint/2010/main" val="3354541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SSTF</a:t>
            </a:r>
          </a:p>
        </p:txBody>
      </p:sp>
      <p:sp>
        <p:nvSpPr>
          <p:cNvPr id="23555" name="Rectangle 3"/>
          <p:cNvSpPr>
            <a:spLocks noGrp="1" noChangeArrowheads="1"/>
          </p:cNvSpPr>
          <p:nvPr>
            <p:ph sz="quarter" idx="1"/>
          </p:nvPr>
        </p:nvSpPr>
        <p:spPr>
          <a:xfrm>
            <a:off x="457200" y="1219200"/>
            <a:ext cx="8229600" cy="4937125"/>
          </a:xfrm>
        </p:spPr>
        <p:txBody>
          <a:bodyPr/>
          <a:lstStyle/>
          <a:p>
            <a:r>
              <a:rPr lang="en-US" dirty="0" smtClean="0"/>
              <a:t>Selects the request with the minimum seek time from the current head position.</a:t>
            </a:r>
          </a:p>
          <a:p>
            <a:r>
              <a:rPr lang="en-US" dirty="0" smtClean="0"/>
              <a:t>SSTF scheduling is a form of SJF scheduling; may cause starvation of some requests.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accent6">
                <a:tint val="45000"/>
                <a:satMod val="400000"/>
              </a:schemeClr>
            </a:duotone>
          </a:blip>
          <a:srcRect l="16671" t="28882" r="19014" b="21875"/>
          <a:stretch/>
        </p:blipFill>
        <p:spPr>
          <a:xfrm>
            <a:off x="180108" y="1634836"/>
            <a:ext cx="8368146" cy="3602183"/>
          </a:xfrm>
          <a:prstGeom prst="rect">
            <a:avLst/>
          </a:prstGeom>
        </p:spPr>
      </p:pic>
      <p:sp>
        <p:nvSpPr>
          <p:cNvPr id="5" name="Rectangle 4"/>
          <p:cNvSpPr/>
          <p:nvPr/>
        </p:nvSpPr>
        <p:spPr>
          <a:xfrm>
            <a:off x="180108" y="265652"/>
            <a:ext cx="7384473" cy="1477328"/>
          </a:xfrm>
          <a:prstGeom prst="rect">
            <a:avLst/>
          </a:prstGeom>
        </p:spPr>
        <p:txBody>
          <a:bodyPr wrap="square">
            <a:spAutoFit/>
          </a:bodyPr>
          <a:lstStyle/>
          <a:p>
            <a:r>
              <a:rPr lang="en-US" dirty="0" smtClean="0"/>
              <a:t>A disk contains 200 tracks</a:t>
            </a:r>
          </a:p>
          <a:p>
            <a:r>
              <a:rPr lang="en-US" dirty="0" smtClean="0"/>
              <a:t>Request queue contains </a:t>
            </a:r>
          </a:p>
          <a:p>
            <a:r>
              <a:rPr lang="en-US" dirty="0" smtClean="0"/>
              <a:t>82,170,43,140,24,16,190</a:t>
            </a:r>
          </a:p>
          <a:p>
            <a:r>
              <a:rPr lang="en-US" dirty="0" smtClean="0"/>
              <a:t>Head pointer is at 50</a:t>
            </a:r>
          </a:p>
          <a:p>
            <a:endParaRPr lang="en-US" dirty="0" smtClean="0"/>
          </a:p>
        </p:txBody>
      </p:sp>
      <p:sp>
        <p:nvSpPr>
          <p:cNvPr id="6" name="Rectangle 5"/>
          <p:cNvSpPr/>
          <p:nvPr/>
        </p:nvSpPr>
        <p:spPr>
          <a:xfrm>
            <a:off x="180108" y="5405874"/>
            <a:ext cx="8506692" cy="646331"/>
          </a:xfrm>
          <a:prstGeom prst="rect">
            <a:avLst/>
          </a:prstGeom>
        </p:spPr>
        <p:txBody>
          <a:bodyPr wrap="square">
            <a:spAutoFit/>
          </a:bodyPr>
          <a:lstStyle/>
          <a:p>
            <a:r>
              <a:rPr lang="en-US" dirty="0"/>
              <a:t>(50-43)+(43-24)+(24-16)+(82-16)+(40-82)+(170-140)+(190-170)=208</a:t>
            </a:r>
          </a:p>
          <a:p>
            <a:r>
              <a:rPr lang="en-US" dirty="0"/>
              <a:t>Illustration shows total head movement of 208</a:t>
            </a:r>
          </a:p>
        </p:txBody>
      </p:sp>
    </p:spTree>
    <p:extLst>
      <p:ext uri="{BB962C8B-B14F-4D97-AF65-F5344CB8AC3E}">
        <p14:creationId xmlns:p14="http://schemas.microsoft.com/office/powerpoint/2010/main" val="3297941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SSTF</a:t>
            </a:r>
            <a:endParaRPr lang="en-IN" dirty="0"/>
          </a:p>
        </p:txBody>
      </p:sp>
      <p:sp>
        <p:nvSpPr>
          <p:cNvPr id="3" name="Content Placeholder 2"/>
          <p:cNvSpPr>
            <a:spLocks noGrp="1"/>
          </p:cNvSpPr>
          <p:nvPr>
            <p:ph sz="quarter" idx="1"/>
          </p:nvPr>
        </p:nvSpPr>
        <p:spPr/>
        <p:txBody>
          <a:bodyPr/>
          <a:lstStyle/>
          <a:p>
            <a:r>
              <a:rPr lang="en-US" dirty="0"/>
              <a:t>A disk contains 200 tracks (0-199). Request queue contains track numbers 98, 183, 37, 122, 14, 124, 65, 67respectively. Assume that the current position of the read-write head is at 53. Calculate the total number of track movements by the read-write head using </a:t>
            </a:r>
            <a:r>
              <a:rPr lang="en-US" dirty="0" smtClean="0"/>
              <a:t>SSTF Scheduling </a:t>
            </a:r>
            <a:r>
              <a:rPr lang="en-US" dirty="0"/>
              <a:t>Algorithm</a:t>
            </a:r>
            <a:endParaRPr lang="en-IN" dirty="0"/>
          </a:p>
        </p:txBody>
      </p:sp>
    </p:spTree>
    <p:extLst>
      <p:ext uri="{BB962C8B-B14F-4D97-AF65-F5344CB8AC3E}">
        <p14:creationId xmlns:p14="http://schemas.microsoft.com/office/powerpoint/2010/main" val="337003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SCAN</a:t>
            </a:r>
          </a:p>
        </p:txBody>
      </p:sp>
      <p:sp>
        <p:nvSpPr>
          <p:cNvPr id="25603" name="Rectangle 3"/>
          <p:cNvSpPr>
            <a:spLocks noGrp="1" noChangeArrowheads="1"/>
          </p:cNvSpPr>
          <p:nvPr>
            <p:ph sz="quarter" idx="1"/>
          </p:nvPr>
        </p:nvSpPr>
        <p:spPr>
          <a:xfrm>
            <a:off x="457200" y="1219200"/>
            <a:ext cx="8229600" cy="4937125"/>
          </a:xfrm>
        </p:spPr>
        <p:txBody>
          <a:bodyPr/>
          <a:lstStyle/>
          <a:p>
            <a:r>
              <a:rPr lang="en-US" dirty="0" smtClean="0"/>
              <a:t>The disk arm starts at one end of the disk, and moves toward the other end, servicing requests until it gets to the other end of the disk, where the head movement is reversed and servicing continues.</a:t>
            </a:r>
          </a:p>
          <a:p>
            <a:r>
              <a:rPr lang="en-US" dirty="0" smtClean="0"/>
              <a:t>Sometimes called the </a:t>
            </a:r>
            <a:r>
              <a:rPr lang="en-US" i="1" dirty="0" smtClean="0"/>
              <a:t>elevator algorithm</a:t>
            </a:r>
            <a:r>
              <a:rPr lang="en-US" dirty="0" smtClean="0"/>
              <a:t>.</a:t>
            </a:r>
          </a:p>
          <a:p>
            <a:r>
              <a:rPr lang="en-US" dirty="0" smtClean="0"/>
              <a:t>Illustration shows total head movement of cylinders.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endParaRPr lang="en-IN" dirty="0"/>
          </a:p>
        </p:txBody>
      </p:sp>
      <p:pic>
        <p:nvPicPr>
          <p:cNvPr id="4" name="Picture 3"/>
          <p:cNvPicPr>
            <a:picLocks noChangeAspect="1"/>
          </p:cNvPicPr>
          <p:nvPr/>
        </p:nvPicPr>
        <p:blipFill rotWithShape="1">
          <a:blip r:embed="rId2">
            <a:duotone>
              <a:prstClr val="black"/>
              <a:schemeClr val="accent6">
                <a:tint val="45000"/>
                <a:satMod val="400000"/>
              </a:schemeClr>
            </a:duotone>
          </a:blip>
          <a:srcRect l="21570" t="30777" r="22740" b="20170"/>
          <a:stretch/>
        </p:blipFill>
        <p:spPr>
          <a:xfrm>
            <a:off x="457200" y="2290511"/>
            <a:ext cx="7245929" cy="3588327"/>
          </a:xfrm>
          <a:prstGeom prst="rect">
            <a:avLst/>
          </a:prstGeom>
        </p:spPr>
      </p:pic>
      <p:sp>
        <p:nvSpPr>
          <p:cNvPr id="5" name="Rectangle 4"/>
          <p:cNvSpPr/>
          <p:nvPr/>
        </p:nvSpPr>
        <p:spPr>
          <a:xfrm>
            <a:off x="457200" y="1122053"/>
            <a:ext cx="7966364" cy="1323439"/>
          </a:xfrm>
          <a:prstGeom prst="rect">
            <a:avLst/>
          </a:prstGeom>
        </p:spPr>
        <p:txBody>
          <a:bodyPr wrap="square">
            <a:spAutoFit/>
          </a:bodyPr>
          <a:lstStyle/>
          <a:p>
            <a:r>
              <a:rPr lang="en-US" sz="2000" smtClean="0"/>
              <a:t>A disk contains 200 tracks</a:t>
            </a:r>
          </a:p>
          <a:p>
            <a:r>
              <a:rPr lang="en-US" sz="2000" smtClean="0"/>
              <a:t>Request queue contains </a:t>
            </a:r>
          </a:p>
          <a:p>
            <a:r>
              <a:rPr lang="en-US" sz="2000" smtClean="0"/>
              <a:t>82,170,43,140,24,16,190</a:t>
            </a:r>
          </a:p>
          <a:p>
            <a:r>
              <a:rPr lang="en-US" sz="2000" smtClean="0"/>
              <a:t>Head pointer is at 50</a:t>
            </a:r>
            <a:endParaRPr lang="en-US" sz="2000" dirty="0"/>
          </a:p>
        </p:txBody>
      </p:sp>
      <p:sp>
        <p:nvSpPr>
          <p:cNvPr id="6" name="Rectangle 5"/>
          <p:cNvSpPr/>
          <p:nvPr/>
        </p:nvSpPr>
        <p:spPr>
          <a:xfrm>
            <a:off x="623455" y="6488668"/>
            <a:ext cx="6345382" cy="369332"/>
          </a:xfrm>
          <a:prstGeom prst="rect">
            <a:avLst/>
          </a:prstGeom>
        </p:spPr>
        <p:txBody>
          <a:bodyPr wrap="square">
            <a:spAutoFit/>
          </a:bodyPr>
          <a:lstStyle/>
          <a:p>
            <a:r>
              <a:rPr lang="en-IN" dirty="0">
                <a:solidFill>
                  <a:srgbClr val="273239"/>
                </a:solidFill>
                <a:latin typeface="urw-din"/>
              </a:rPr>
              <a:t>=(199-50)+(199-16</a:t>
            </a:r>
            <a:r>
              <a:rPr lang="en-IN" dirty="0" smtClean="0">
                <a:solidFill>
                  <a:srgbClr val="273239"/>
                </a:solidFill>
                <a:latin typeface="urw-din"/>
              </a:rPr>
              <a:t>) = 332</a:t>
            </a:r>
            <a:endParaRPr lang="en-IN" dirty="0"/>
          </a:p>
        </p:txBody>
      </p:sp>
    </p:spTree>
    <p:extLst>
      <p:ext uri="{BB962C8B-B14F-4D97-AF65-F5344CB8AC3E}">
        <p14:creationId xmlns:p14="http://schemas.microsoft.com/office/powerpoint/2010/main" val="550497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endParaRPr lang="en-IN" dirty="0"/>
          </a:p>
        </p:txBody>
      </p:sp>
      <p:sp>
        <p:nvSpPr>
          <p:cNvPr id="3" name="Content Placeholder 2"/>
          <p:cNvSpPr>
            <a:spLocks noGrp="1"/>
          </p:cNvSpPr>
          <p:nvPr>
            <p:ph sz="quarter" idx="1"/>
          </p:nvPr>
        </p:nvSpPr>
        <p:spPr/>
        <p:txBody>
          <a:bodyPr/>
          <a:lstStyle/>
          <a:p>
            <a:r>
              <a:rPr lang="en-US" dirty="0"/>
              <a:t>A disk contains 200 tracks (0-199). Request queue contains track numbers 98, 183, 37, 122, 14, 124, 65, 67respectively. Assume that the current position of the read-write head is at 53. Calculate the total number of track movements by the read-write head using </a:t>
            </a:r>
            <a:r>
              <a:rPr lang="en-US" dirty="0" smtClean="0"/>
              <a:t>Scan Scheduling </a:t>
            </a:r>
            <a:r>
              <a:rPr lang="en-US" dirty="0"/>
              <a:t>Algorithm</a:t>
            </a:r>
            <a:endParaRPr lang="en-IN" dirty="0"/>
          </a:p>
        </p:txBody>
      </p:sp>
    </p:spTree>
    <p:extLst>
      <p:ext uri="{BB962C8B-B14F-4D97-AF65-F5344CB8AC3E}">
        <p14:creationId xmlns:p14="http://schemas.microsoft.com/office/powerpoint/2010/main" val="364215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Mass-Storage Structure</a:t>
            </a:r>
            <a:endParaRPr lang="en-IN" dirty="0"/>
          </a:p>
        </p:txBody>
      </p:sp>
      <p:sp>
        <p:nvSpPr>
          <p:cNvPr id="3" name="Content Placeholder 2"/>
          <p:cNvSpPr>
            <a:spLocks noGrp="1"/>
          </p:cNvSpPr>
          <p:nvPr>
            <p:ph idx="1"/>
          </p:nvPr>
        </p:nvSpPr>
        <p:spPr/>
        <p:txBody>
          <a:bodyPr/>
          <a:lstStyle/>
          <a:p>
            <a:r>
              <a:rPr lang="en-US" b="1" dirty="0" smtClean="0"/>
              <a:t>Magnetic Disks</a:t>
            </a:r>
            <a:r>
              <a:rPr lang="en-US" dirty="0" smtClean="0"/>
              <a:t/>
            </a:r>
            <a:br>
              <a:rPr lang="en-US" dirty="0" smtClean="0"/>
            </a:br>
            <a:endParaRPr lang="en-IN" dirty="0"/>
          </a:p>
          <a:p>
            <a:pPr lvl="1"/>
            <a:r>
              <a:rPr lang="en-US" dirty="0" smtClean="0"/>
              <a:t>Relatively simple</a:t>
            </a:r>
            <a:br>
              <a:rPr lang="en-US" dirty="0" smtClean="0"/>
            </a:br>
            <a:endParaRPr lang="en-US" dirty="0" smtClean="0"/>
          </a:p>
          <a:p>
            <a:pPr lvl="1"/>
            <a:r>
              <a:rPr lang="en-US" dirty="0" smtClean="0"/>
              <a:t>Disk platter has a flat circular shape</a:t>
            </a:r>
            <a:br>
              <a:rPr lang="en-US" dirty="0" smtClean="0"/>
            </a:br>
            <a:endParaRPr lang="en-US" dirty="0" smtClean="0"/>
          </a:p>
          <a:p>
            <a:pPr lvl="1"/>
            <a:r>
              <a:rPr lang="en-US" dirty="0" smtClean="0"/>
              <a:t>Platter diameter can be between 1.8 to 5.25 inches</a:t>
            </a:r>
            <a:br>
              <a:rPr lang="en-US" dirty="0" smtClean="0"/>
            </a:br>
            <a:endParaRPr lang="en-US" dirty="0" smtClean="0"/>
          </a:p>
          <a:p>
            <a:pPr lvl="1"/>
            <a:r>
              <a:rPr lang="en-US" dirty="0" smtClean="0"/>
              <a:t>Surfaces are covered with magnetic material</a:t>
            </a:r>
            <a:br>
              <a:rPr lang="en-US" dirty="0" smtClean="0"/>
            </a:br>
            <a:endParaRPr lang="en-US" dirty="0" smtClean="0"/>
          </a:p>
          <a:p>
            <a:pPr lvl="1"/>
            <a:r>
              <a:rPr lang="en-US" dirty="0" smtClean="0"/>
              <a:t>Stores information by recording it magnetically on the platters</a:t>
            </a:r>
            <a:endParaRPr lang="en-US" dirty="0"/>
          </a:p>
        </p:txBody>
      </p:sp>
    </p:spTree>
    <p:extLst>
      <p:ext uri="{BB962C8B-B14F-4D97-AF65-F5344CB8AC3E}">
        <p14:creationId xmlns:p14="http://schemas.microsoft.com/office/powerpoint/2010/main" val="67048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01650" y="0"/>
            <a:ext cx="8229600" cy="1143000"/>
          </a:xfrm>
        </p:spPr>
        <p:txBody>
          <a:bodyPr/>
          <a:lstStyle/>
          <a:p>
            <a:r>
              <a:rPr lang="en-US" smtClean="0"/>
              <a:t>C-SCAN</a:t>
            </a:r>
          </a:p>
        </p:txBody>
      </p:sp>
      <p:sp>
        <p:nvSpPr>
          <p:cNvPr id="27651" name="Rectangle 3"/>
          <p:cNvSpPr>
            <a:spLocks noGrp="1" noChangeArrowheads="1"/>
          </p:cNvSpPr>
          <p:nvPr>
            <p:ph sz="quarter" idx="1"/>
          </p:nvPr>
        </p:nvSpPr>
        <p:spPr>
          <a:xfrm>
            <a:off x="457200" y="1219200"/>
            <a:ext cx="8229600" cy="4937125"/>
          </a:xfrm>
        </p:spPr>
        <p:txBody>
          <a:bodyPr/>
          <a:lstStyle/>
          <a:p>
            <a:r>
              <a:rPr lang="en-US" smtClean="0"/>
              <a:t>Provides a more uniform wait time than SCAN.</a:t>
            </a:r>
          </a:p>
          <a:p>
            <a:r>
              <a:rPr lang="en-US" smtClean="0"/>
              <a:t>The head moves from one end of the disk to the other. servicing requests as it goes.  When it reaches the other end, however, it immediately returns to the beginning of the disk, without servicing any requests on the return trip.</a:t>
            </a:r>
          </a:p>
          <a:p>
            <a:r>
              <a:rPr lang="en-US" smtClean="0"/>
              <a:t>Treats the cylinders as a circular list that wraps around from the last cylinder to the first one.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0"/>
            <a:ext cx="8305800" cy="1143000"/>
          </a:xfrm>
        </p:spPr>
        <p:txBody>
          <a:bodyPr/>
          <a:lstStyle/>
          <a:p>
            <a:r>
              <a:rPr lang="en-US" smtClean="0"/>
              <a:t>C-SCAN (Cont.)</a:t>
            </a:r>
          </a:p>
        </p:txBody>
      </p:sp>
      <p:pic>
        <p:nvPicPr>
          <p:cNvPr id="28675" name="Picture 4"/>
          <p:cNvPicPr>
            <a:picLocks noChangeAspect="1" noChangeArrowheads="1"/>
          </p:cNvPicPr>
          <p:nvPr/>
        </p:nvPicPr>
        <p:blipFill>
          <a:blip r:embed="rId2"/>
          <a:srcRect l="706" t="3731" r="925" b="3731"/>
          <a:stretch>
            <a:fillRect/>
          </a:stretch>
        </p:blipFill>
        <p:spPr bwMode="auto">
          <a:xfrm>
            <a:off x="560388" y="1352550"/>
            <a:ext cx="7419975" cy="5235575"/>
          </a:xfrm>
          <a:prstGeom prst="rect">
            <a:avLst/>
          </a:prstGeom>
          <a:noFill/>
          <a:ln w="38100" cmpd="dbl">
            <a:solidFill>
              <a:srgbClr val="CC6600"/>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a:t>
            </a:r>
            <a:endParaRPr lang="en-IN" dirty="0"/>
          </a:p>
        </p:txBody>
      </p:sp>
      <p:sp>
        <p:nvSpPr>
          <p:cNvPr id="3" name="Rectangle 2"/>
          <p:cNvSpPr/>
          <p:nvPr/>
        </p:nvSpPr>
        <p:spPr>
          <a:xfrm>
            <a:off x="457200" y="1318921"/>
            <a:ext cx="8423564" cy="1908215"/>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273239"/>
                </a:solidFill>
                <a:latin typeface="urw-din"/>
              </a:rPr>
              <a:t>It is similar to the SCAN disk scheduling algorithm except for the difference that the disk arm in spite of going to the end of the disk goes only to the last request to be serviced in front of the head and then reverses its direction from there only. </a:t>
            </a:r>
            <a:endParaRPr lang="en-US" sz="2000" dirty="0" smtClean="0">
              <a:solidFill>
                <a:srgbClr val="273239"/>
              </a:solidFill>
              <a:latin typeface="urw-din"/>
            </a:endParaRPr>
          </a:p>
          <a:p>
            <a:pPr marL="285750" indent="-285750">
              <a:buFont typeface="Arial" panose="020B0604020202020204" pitchFamily="34" charset="0"/>
              <a:buChar char="•"/>
            </a:pPr>
            <a:r>
              <a:rPr lang="en-US" sz="2000" dirty="0" smtClean="0">
                <a:solidFill>
                  <a:srgbClr val="273239"/>
                </a:solidFill>
                <a:latin typeface="urw-din"/>
              </a:rPr>
              <a:t>Thus </a:t>
            </a:r>
            <a:r>
              <a:rPr lang="en-US" sz="2000" dirty="0">
                <a:solidFill>
                  <a:srgbClr val="273239"/>
                </a:solidFill>
                <a:latin typeface="urw-din"/>
              </a:rPr>
              <a:t>it prevents the extra delay which occurred due to unnecessary </a:t>
            </a:r>
            <a:r>
              <a:rPr lang="en-US" dirty="0">
                <a:solidFill>
                  <a:srgbClr val="273239"/>
                </a:solidFill>
                <a:latin typeface="urw-din"/>
              </a:rPr>
              <a:t>traversal to the end of the disk.</a:t>
            </a:r>
            <a:endParaRPr lang="en-IN" dirty="0"/>
          </a:p>
        </p:txBody>
      </p:sp>
      <p:sp>
        <p:nvSpPr>
          <p:cNvPr id="4" name="Rectangle 3"/>
          <p:cNvSpPr/>
          <p:nvPr/>
        </p:nvSpPr>
        <p:spPr>
          <a:xfrm>
            <a:off x="768927" y="3263538"/>
            <a:ext cx="7606146" cy="923330"/>
          </a:xfrm>
          <a:prstGeom prst="rect">
            <a:avLst/>
          </a:prstGeom>
        </p:spPr>
        <p:txBody>
          <a:bodyPr wrap="square">
            <a:spAutoFit/>
          </a:bodyPr>
          <a:lstStyle/>
          <a:p>
            <a:r>
              <a:rPr lang="en-US" dirty="0" smtClean="0">
                <a:solidFill>
                  <a:srgbClr val="273239"/>
                </a:solidFill>
                <a:latin typeface="urw-din"/>
              </a:rPr>
              <a:t>Request queue -82,170,43,140,24,16,190</a:t>
            </a:r>
            <a:r>
              <a:rPr lang="en-US" dirty="0">
                <a:solidFill>
                  <a:srgbClr val="273239"/>
                </a:solidFill>
                <a:latin typeface="urw-din"/>
              </a:rPr>
              <a:t>. </a:t>
            </a:r>
            <a:endParaRPr lang="en-US" dirty="0" smtClean="0">
              <a:solidFill>
                <a:srgbClr val="273239"/>
              </a:solidFill>
              <a:latin typeface="urw-din"/>
            </a:endParaRPr>
          </a:p>
          <a:p>
            <a:r>
              <a:rPr lang="en-US" dirty="0" smtClean="0">
                <a:solidFill>
                  <a:srgbClr val="273239"/>
                </a:solidFill>
                <a:latin typeface="urw-din"/>
              </a:rPr>
              <a:t>Read/Write </a:t>
            </a:r>
            <a:r>
              <a:rPr lang="en-US" dirty="0">
                <a:solidFill>
                  <a:srgbClr val="273239"/>
                </a:solidFill>
                <a:latin typeface="urw-din"/>
              </a:rPr>
              <a:t>arm is at 50, and it is also given that the disk arm should move </a:t>
            </a:r>
            <a:r>
              <a:rPr lang="en-US" b="1" dirty="0">
                <a:solidFill>
                  <a:srgbClr val="273239"/>
                </a:solidFill>
                <a:latin typeface="urw-din"/>
              </a:rPr>
              <a:t>“towards the larger value”.</a:t>
            </a:r>
            <a:endParaRPr lang="en-IN" dirty="0"/>
          </a:p>
        </p:txBody>
      </p:sp>
    </p:spTree>
    <p:extLst>
      <p:ext uri="{BB962C8B-B14F-4D97-AF65-F5344CB8AC3E}">
        <p14:creationId xmlns:p14="http://schemas.microsoft.com/office/powerpoint/2010/main" val="309837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a:t>
            </a:r>
            <a:endParaRPr lang="en-IN" dirty="0"/>
          </a:p>
        </p:txBody>
      </p:sp>
      <p:pic>
        <p:nvPicPr>
          <p:cNvPr id="3" name="Picture 2"/>
          <p:cNvPicPr>
            <a:picLocks noChangeAspect="1"/>
          </p:cNvPicPr>
          <p:nvPr/>
        </p:nvPicPr>
        <p:blipFill rotWithShape="1">
          <a:blip r:embed="rId2">
            <a:duotone>
              <a:prstClr val="black"/>
              <a:schemeClr val="accent6">
                <a:tint val="45000"/>
                <a:satMod val="400000"/>
              </a:schemeClr>
            </a:duotone>
          </a:blip>
          <a:srcRect l="22421" t="27557" r="22102" b="19792"/>
          <a:stretch/>
        </p:blipFill>
        <p:spPr>
          <a:xfrm>
            <a:off x="817419" y="1731818"/>
            <a:ext cx="7218218" cy="3851564"/>
          </a:xfrm>
          <a:prstGeom prst="rect">
            <a:avLst/>
          </a:prstGeom>
        </p:spPr>
      </p:pic>
      <p:sp>
        <p:nvSpPr>
          <p:cNvPr id="4" name="Rectangle 3"/>
          <p:cNvSpPr/>
          <p:nvPr/>
        </p:nvSpPr>
        <p:spPr>
          <a:xfrm>
            <a:off x="623455" y="6488668"/>
            <a:ext cx="6345382" cy="369332"/>
          </a:xfrm>
          <a:prstGeom prst="rect">
            <a:avLst/>
          </a:prstGeom>
        </p:spPr>
        <p:txBody>
          <a:bodyPr wrap="square">
            <a:spAutoFit/>
          </a:bodyPr>
          <a:lstStyle/>
          <a:p>
            <a:r>
              <a:rPr lang="en-IN" dirty="0">
                <a:solidFill>
                  <a:srgbClr val="273239"/>
                </a:solidFill>
                <a:latin typeface="urw-din"/>
              </a:rPr>
              <a:t>=(199-50)+(199-16</a:t>
            </a:r>
            <a:r>
              <a:rPr lang="en-IN" dirty="0" smtClean="0">
                <a:solidFill>
                  <a:srgbClr val="273239"/>
                </a:solidFill>
                <a:latin typeface="urw-din"/>
              </a:rPr>
              <a:t>) = 314</a:t>
            </a:r>
            <a:endParaRPr lang="en-IN" dirty="0"/>
          </a:p>
        </p:txBody>
      </p:sp>
    </p:spTree>
    <p:extLst>
      <p:ext uri="{BB962C8B-B14F-4D97-AF65-F5344CB8AC3E}">
        <p14:creationId xmlns:p14="http://schemas.microsoft.com/office/powerpoint/2010/main" val="3192398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C-LOOK</a:t>
            </a:r>
          </a:p>
        </p:txBody>
      </p:sp>
      <p:sp>
        <p:nvSpPr>
          <p:cNvPr id="29699" name="Rectangle 3"/>
          <p:cNvSpPr>
            <a:spLocks noGrp="1" noChangeArrowheads="1"/>
          </p:cNvSpPr>
          <p:nvPr>
            <p:ph sz="quarter" idx="1"/>
          </p:nvPr>
        </p:nvSpPr>
        <p:spPr>
          <a:xfrm>
            <a:off x="825500" y="1925638"/>
            <a:ext cx="7297738" cy="3222625"/>
          </a:xfrm>
        </p:spPr>
        <p:txBody>
          <a:bodyPr/>
          <a:lstStyle/>
          <a:p>
            <a:r>
              <a:rPr lang="en-US" smtClean="0"/>
              <a:t>Version of C-SCAN</a:t>
            </a:r>
          </a:p>
          <a:p>
            <a:r>
              <a:rPr lang="en-US" smtClean="0"/>
              <a:t>Arm only goes as far as the last request in each direction, then reverses direction immediately, without first going all the way to the end of the disk.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71488" y="0"/>
            <a:ext cx="8305800" cy="1143000"/>
          </a:xfrm>
        </p:spPr>
        <p:txBody>
          <a:bodyPr/>
          <a:lstStyle/>
          <a:p>
            <a:r>
              <a:rPr lang="en-US" smtClean="0"/>
              <a:t>C-LOOK (Cont.)</a:t>
            </a:r>
          </a:p>
        </p:txBody>
      </p:sp>
      <p:pic>
        <p:nvPicPr>
          <p:cNvPr id="30723" name="Picture 4"/>
          <p:cNvPicPr>
            <a:picLocks noChangeAspect="1" noChangeArrowheads="1"/>
          </p:cNvPicPr>
          <p:nvPr/>
        </p:nvPicPr>
        <p:blipFill>
          <a:blip r:embed="rId2"/>
          <a:srcRect l="514" t="4144" r="1297" b="4504"/>
          <a:stretch>
            <a:fillRect/>
          </a:stretch>
        </p:blipFill>
        <p:spPr bwMode="auto">
          <a:xfrm>
            <a:off x="930275" y="1536700"/>
            <a:ext cx="7151688" cy="4991100"/>
          </a:xfrm>
          <a:prstGeom prst="rect">
            <a:avLst/>
          </a:prstGeom>
          <a:noFill/>
          <a:ln w="38100" cmpd="dbl">
            <a:solidFill>
              <a:srgbClr val="CC6600"/>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196850"/>
            <a:ext cx="8229600" cy="990600"/>
          </a:xfrm>
        </p:spPr>
        <p:txBody>
          <a:bodyPr/>
          <a:lstStyle/>
          <a:p>
            <a:r>
              <a:rPr lang="en-US" smtClean="0"/>
              <a:t>Selecting a Disk-Scheduling Algorithm</a:t>
            </a:r>
          </a:p>
        </p:txBody>
      </p:sp>
      <p:sp>
        <p:nvSpPr>
          <p:cNvPr id="116739" name="Rectangle 3"/>
          <p:cNvSpPr>
            <a:spLocks noGrp="1" noChangeArrowheads="1"/>
          </p:cNvSpPr>
          <p:nvPr>
            <p:ph sz="quarter" idx="1"/>
          </p:nvPr>
        </p:nvSpPr>
        <p:spPr>
          <a:xfrm>
            <a:off x="457200" y="1219200"/>
            <a:ext cx="8229600" cy="4937125"/>
          </a:xfrm>
        </p:spPr>
        <p:txBody>
          <a:bodyPr>
            <a:normAutofit lnSpcReduction="10000"/>
          </a:bodyPr>
          <a:lstStyle/>
          <a:p>
            <a:pPr marL="274320" indent="-274320" fontAlgn="auto">
              <a:spcAft>
                <a:spcPts val="0"/>
              </a:spcAft>
              <a:buClr>
                <a:schemeClr val="accent3"/>
              </a:buClr>
              <a:buFont typeface="Wingdings 2"/>
              <a:buChar char=""/>
              <a:defRPr/>
            </a:pPr>
            <a:r>
              <a:rPr lang="en-US"/>
              <a:t>SSTF is common and has a natural appeal</a:t>
            </a:r>
          </a:p>
          <a:p>
            <a:pPr marL="274320" indent="-274320" fontAlgn="auto">
              <a:spcAft>
                <a:spcPts val="0"/>
              </a:spcAft>
              <a:buClr>
                <a:schemeClr val="accent3"/>
              </a:buClr>
              <a:buFont typeface="Wingdings 2"/>
              <a:buChar char=""/>
              <a:defRPr/>
            </a:pPr>
            <a:r>
              <a:rPr lang="en-US"/>
              <a:t>SCAN and C-SCAN perform better for systems that place a heavy load on the disk.</a:t>
            </a:r>
          </a:p>
          <a:p>
            <a:pPr marL="274320" indent="-274320" fontAlgn="auto">
              <a:spcAft>
                <a:spcPts val="0"/>
              </a:spcAft>
              <a:buClr>
                <a:schemeClr val="accent3"/>
              </a:buClr>
              <a:buFont typeface="Wingdings 2"/>
              <a:buChar char=""/>
              <a:defRPr/>
            </a:pPr>
            <a:r>
              <a:rPr lang="en-US"/>
              <a:t>Performance depends on the number and types of requests.</a:t>
            </a:r>
          </a:p>
          <a:p>
            <a:pPr marL="274320" indent="-274320" fontAlgn="auto">
              <a:spcAft>
                <a:spcPts val="0"/>
              </a:spcAft>
              <a:buClr>
                <a:schemeClr val="accent3"/>
              </a:buClr>
              <a:buFont typeface="Wingdings 2"/>
              <a:buChar char=""/>
              <a:defRPr/>
            </a:pPr>
            <a:r>
              <a:rPr lang="en-US"/>
              <a:t>Requests for disk service can be influenced by the file-allocation method.</a:t>
            </a:r>
          </a:p>
          <a:p>
            <a:pPr marL="274320" indent="-274320" fontAlgn="auto">
              <a:spcAft>
                <a:spcPts val="0"/>
              </a:spcAft>
              <a:buClr>
                <a:schemeClr val="accent3"/>
              </a:buClr>
              <a:buFont typeface="Wingdings 2"/>
              <a:buChar char=""/>
              <a:defRPr/>
            </a:pPr>
            <a:r>
              <a:rPr lang="en-US"/>
              <a:t>The disk-scheduling algorithm should be written as a separate module of the operating system, allowing it to be replaced with a different algorithm if necessary.</a:t>
            </a:r>
          </a:p>
          <a:p>
            <a:pPr marL="274320" indent="-274320" fontAlgn="auto">
              <a:spcAft>
                <a:spcPts val="0"/>
              </a:spcAft>
              <a:buClr>
                <a:schemeClr val="accent3"/>
              </a:buClr>
              <a:buFont typeface="Wingdings 2"/>
              <a:buChar char=""/>
              <a:defRPr/>
            </a:pPr>
            <a:r>
              <a:rPr lang="en-US"/>
              <a:t>Either SSTF or LOOK is a reasonable choice for the default 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838200" y="554038"/>
            <a:ext cx="8305800" cy="1143000"/>
          </a:xfrm>
        </p:spPr>
        <p:txBody>
          <a:bodyPr/>
          <a:lstStyle/>
          <a:p>
            <a:r>
              <a:rPr lang="en-US" smtClean="0"/>
              <a:t>Moving-head Disk Mechanism</a:t>
            </a:r>
          </a:p>
        </p:txBody>
      </p:sp>
      <p:pic>
        <p:nvPicPr>
          <p:cNvPr id="14339" name="Picture 5"/>
          <p:cNvPicPr>
            <a:picLocks noChangeAspect="1" noChangeArrowheads="1"/>
          </p:cNvPicPr>
          <p:nvPr/>
        </p:nvPicPr>
        <p:blipFill>
          <a:blip r:embed="rId2"/>
          <a:srcRect l="801" t="2466" r="801" b="2834"/>
          <a:stretch>
            <a:fillRect/>
          </a:stretch>
        </p:blipFill>
        <p:spPr bwMode="auto">
          <a:xfrm>
            <a:off x="949325" y="1809750"/>
            <a:ext cx="6996113" cy="4651375"/>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Mass-Storage Structure</a:t>
            </a: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Magnetic Tapes</a:t>
            </a:r>
            <a:r>
              <a:rPr lang="en-US" dirty="0" smtClean="0"/>
              <a:t/>
            </a:r>
            <a:br>
              <a:rPr lang="en-US" dirty="0" smtClean="0"/>
            </a:br>
            <a:endParaRPr lang="en-US" dirty="0" smtClean="0"/>
          </a:p>
          <a:p>
            <a:pPr lvl="1"/>
            <a:r>
              <a:rPr lang="en-US" dirty="0" smtClean="0"/>
              <a:t>Early Storage Mechanism</a:t>
            </a:r>
          </a:p>
          <a:p>
            <a:pPr lvl="1"/>
            <a:r>
              <a:rPr lang="en-US" dirty="0" smtClean="0"/>
              <a:t>Is relatively permanent and can hold large quantities of data</a:t>
            </a:r>
          </a:p>
          <a:p>
            <a:pPr lvl="1"/>
            <a:r>
              <a:rPr lang="en-US" dirty="0" smtClean="0"/>
              <a:t>Access Time is slow compared with that of main memory and magnetic disks</a:t>
            </a:r>
          </a:p>
          <a:p>
            <a:pPr lvl="1"/>
            <a:r>
              <a:rPr lang="en-US" dirty="0" smtClean="0"/>
              <a:t>Random access to magnetic tapes are very slower than random access to magnetic disks</a:t>
            </a:r>
            <a:br>
              <a:rPr lang="en-US" dirty="0" smtClean="0"/>
            </a:br>
            <a:endParaRPr lang="en-US" dirty="0" smtClean="0"/>
          </a:p>
          <a:p>
            <a:pPr lvl="1"/>
            <a:r>
              <a:rPr lang="en-US" dirty="0" smtClean="0"/>
              <a:t>Not very useful for secondary storage</a:t>
            </a:r>
          </a:p>
          <a:p>
            <a:pPr lvl="2"/>
            <a:r>
              <a:rPr lang="en-US" dirty="0" smtClean="0"/>
              <a:t>Mainly used for backup, infrequently used data, or as a medium of data transfer</a:t>
            </a:r>
          </a:p>
          <a:p>
            <a:pPr lvl="1"/>
            <a:r>
              <a:rPr lang="en-US" dirty="0" smtClean="0"/>
              <a:t>Storage – typically, 20 GB to 200 GB</a:t>
            </a:r>
            <a:r>
              <a:rPr lang="en-US" dirty="0"/>
              <a:t/>
            </a:r>
            <a:br>
              <a:rPr lang="en-US" dirty="0"/>
            </a:br>
            <a:endParaRPr lang="en-US" dirty="0" smtClean="0"/>
          </a:p>
          <a:p>
            <a:pPr lvl="1"/>
            <a:endParaRPr lang="en-IN" dirty="0"/>
          </a:p>
        </p:txBody>
      </p:sp>
    </p:spTree>
    <p:extLst>
      <p:ext uri="{BB962C8B-B14F-4D97-AF65-F5344CB8AC3E}">
        <p14:creationId xmlns:p14="http://schemas.microsoft.com/office/powerpoint/2010/main" val="2166030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Attachment</a:t>
            </a:r>
            <a:endParaRPr lang="en-IN" dirty="0"/>
          </a:p>
        </p:txBody>
      </p:sp>
      <p:sp>
        <p:nvSpPr>
          <p:cNvPr id="3" name="Content Placeholder 2"/>
          <p:cNvSpPr>
            <a:spLocks noGrp="1"/>
          </p:cNvSpPr>
          <p:nvPr>
            <p:ph idx="1"/>
          </p:nvPr>
        </p:nvSpPr>
        <p:spPr/>
        <p:txBody>
          <a:bodyPr/>
          <a:lstStyle/>
          <a:p>
            <a:r>
              <a:rPr lang="en-US" dirty="0" smtClean="0"/>
              <a:t>Computers access disk storage in two ways:</a:t>
            </a:r>
            <a:br>
              <a:rPr lang="en-US" dirty="0" smtClean="0"/>
            </a:br>
            <a:endParaRPr lang="en-US" dirty="0" smtClean="0"/>
          </a:p>
          <a:p>
            <a:pPr lvl="1"/>
            <a:r>
              <a:rPr lang="en-US" dirty="0" smtClean="0"/>
              <a:t>Via Input-Output Ports (</a:t>
            </a:r>
            <a:r>
              <a:rPr lang="en-US" b="1" dirty="0" smtClean="0"/>
              <a:t>host-attached storage</a:t>
            </a:r>
            <a:r>
              <a:rPr lang="en-US" dirty="0" smtClean="0"/>
              <a:t>)</a:t>
            </a:r>
          </a:p>
          <a:p>
            <a:pPr lvl="2"/>
            <a:r>
              <a:rPr lang="en-US" dirty="0" smtClean="0"/>
              <a:t>Common on small systems</a:t>
            </a:r>
          </a:p>
          <a:p>
            <a:pPr lvl="2"/>
            <a:r>
              <a:rPr lang="en-US" dirty="0" smtClean="0"/>
              <a:t>Examples: hard disk drives, RAID arrays, CD, DVD, tapes, etc. </a:t>
            </a:r>
            <a:br>
              <a:rPr lang="en-US" dirty="0" smtClean="0"/>
            </a:br>
            <a:endParaRPr lang="en-US" dirty="0" smtClean="0"/>
          </a:p>
          <a:p>
            <a:pPr lvl="1"/>
            <a:r>
              <a:rPr lang="en-US" dirty="0" smtClean="0"/>
              <a:t>Via a Remote Host in a Distributed File System (</a:t>
            </a:r>
            <a:r>
              <a:rPr lang="en-US" sz="1725" b="1" dirty="0"/>
              <a:t>network-attached storage</a:t>
            </a:r>
            <a:r>
              <a:rPr lang="en-US" dirty="0" smtClean="0"/>
              <a:t>)</a:t>
            </a:r>
          </a:p>
          <a:p>
            <a:pPr lvl="2"/>
            <a:r>
              <a:rPr lang="en-US" dirty="0" smtClean="0"/>
              <a:t>Special purpose storage system accessed over a data network</a:t>
            </a:r>
          </a:p>
          <a:p>
            <a:pPr lvl="2"/>
            <a:r>
              <a:rPr lang="en-US" dirty="0" smtClean="0"/>
              <a:t>Clients access NAS via remote procedure call interface</a:t>
            </a:r>
          </a:p>
          <a:p>
            <a:pPr lvl="2"/>
            <a:r>
              <a:rPr lang="en-US" dirty="0" smtClean="0"/>
              <a:t>A special case – Storage Area Network (SAN)</a:t>
            </a:r>
            <a:endParaRPr lang="en-IN" dirty="0"/>
          </a:p>
        </p:txBody>
      </p:sp>
    </p:spTree>
    <p:extLst>
      <p:ext uri="{BB962C8B-B14F-4D97-AF65-F5344CB8AC3E}">
        <p14:creationId xmlns:p14="http://schemas.microsoft.com/office/powerpoint/2010/main" val="3758550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r>
              <a:rPr lang="en-US" b="1" u="sng" dirty="0"/>
              <a:t>Seek </a:t>
            </a:r>
            <a:r>
              <a:rPr lang="en-US" b="1" u="sng" dirty="0" err="1"/>
              <a:t>Time</a:t>
            </a:r>
            <a:r>
              <a:rPr lang="en-US" b="1" dirty="0" err="1"/>
              <a:t>:</a:t>
            </a:r>
            <a:r>
              <a:rPr lang="en-US" dirty="0" err="1"/>
              <a:t>Seek</a:t>
            </a:r>
            <a:r>
              <a:rPr lang="en-US" dirty="0"/>
              <a:t> time is the time taken to locate the disk arm to a specified track where the data is to be read or write. So the disk scheduling algorithm that gives minimum average seek time is better.</a:t>
            </a:r>
          </a:p>
          <a:p>
            <a:r>
              <a:rPr lang="en-US" b="1" u="sng" dirty="0"/>
              <a:t>Rotational Latency:</a:t>
            </a:r>
            <a:r>
              <a:rPr lang="en-US" dirty="0"/>
              <a:t> Rotational Latency is the time taken by the desired sector of disk to rotate into a position so that it can access the read/write heads. So the disk scheduling algorithm that gives minimum rotational latency is better.</a:t>
            </a:r>
          </a:p>
          <a:p>
            <a:r>
              <a:rPr lang="en-US" b="1" u="sng" dirty="0" smtClean="0"/>
              <a:t>Transfer </a:t>
            </a:r>
            <a:r>
              <a:rPr lang="en-US" b="1" u="sng" dirty="0"/>
              <a:t>Time:</a:t>
            </a:r>
            <a:r>
              <a:rPr lang="en-US" dirty="0"/>
              <a:t> Transfer time is the time to transfer the data. It depends on the rotating speed of the disk and number of bytes to be transferred.</a:t>
            </a:r>
            <a:endParaRPr lang="en-IN" dirty="0"/>
          </a:p>
        </p:txBody>
      </p:sp>
    </p:spTree>
    <p:extLst>
      <p:ext uri="{BB962C8B-B14F-4D97-AF65-F5344CB8AC3E}">
        <p14:creationId xmlns:p14="http://schemas.microsoft.com/office/powerpoint/2010/main" val="363035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57238" y="141288"/>
            <a:ext cx="8229600" cy="576262"/>
          </a:xfrm>
        </p:spPr>
        <p:txBody>
          <a:bodyPr>
            <a:normAutofit fontScale="90000"/>
          </a:bodyPr>
          <a:lstStyle/>
          <a:p>
            <a:pPr fontAlgn="auto">
              <a:spcAft>
                <a:spcPts val="0"/>
              </a:spcAft>
              <a:defRPr/>
            </a:pPr>
            <a:r>
              <a:rPr lang="en-US" altLang="en-US" smtClean="0"/>
              <a:t>The First Commercial Disk Drive</a:t>
            </a:r>
          </a:p>
        </p:txBody>
      </p:sp>
      <p:pic>
        <p:nvPicPr>
          <p:cNvPr id="18435" name="Picture 2"/>
          <p:cNvPicPr>
            <a:picLocks noChangeAspect="1"/>
          </p:cNvPicPr>
          <p:nvPr/>
        </p:nvPicPr>
        <p:blipFill>
          <a:blip r:embed="rId2"/>
          <a:srcRect/>
          <a:stretch>
            <a:fillRect/>
          </a:stretch>
        </p:blipFill>
        <p:spPr bwMode="auto">
          <a:xfrm>
            <a:off x="1828800" y="1214438"/>
            <a:ext cx="3481388" cy="4386262"/>
          </a:xfrm>
          <a:prstGeom prst="rect">
            <a:avLst/>
          </a:prstGeom>
          <a:noFill/>
          <a:ln w="9525">
            <a:noFill/>
            <a:miter lim="800000"/>
            <a:headEnd/>
            <a:tailEnd/>
          </a:ln>
        </p:spPr>
      </p:pic>
      <p:sp>
        <p:nvSpPr>
          <p:cNvPr id="10244" name="TextBox 3"/>
          <p:cNvSpPr txBox="1">
            <a:spLocks noChangeArrowheads="1"/>
          </p:cNvSpPr>
          <p:nvPr/>
        </p:nvSpPr>
        <p:spPr bwMode="auto">
          <a:xfrm>
            <a:off x="5594350" y="1698625"/>
            <a:ext cx="3328988" cy="2586038"/>
          </a:xfrm>
          <a:prstGeom prst="rect">
            <a:avLst/>
          </a:prstGeom>
          <a:noFill/>
          <a:ln w="9525">
            <a:noFill/>
            <a:miter lim="800000"/>
            <a:headEnd/>
            <a:tailEnd/>
          </a:ln>
        </p:spPr>
        <p:txBody>
          <a:bodyPr lIns="91431" tIns="45716" rIns="91431" bIns="45716">
            <a:spAutoFit/>
          </a:bodyPr>
          <a:lstStyle/>
          <a:p>
            <a:pPr>
              <a:defRPr/>
            </a:pPr>
            <a:r>
              <a:rPr lang="en-US" altLang="en-US" dirty="0">
                <a:latin typeface="+mn-lt"/>
              </a:rPr>
              <a:t>1956</a:t>
            </a:r>
          </a:p>
          <a:p>
            <a:pPr>
              <a:defRPr/>
            </a:pPr>
            <a:r>
              <a:rPr lang="en-US" altLang="en-US" dirty="0">
                <a:latin typeface="+mn-lt"/>
              </a:rPr>
              <a:t>IBM RAMDAC computer included the IBM Model 350 disk storage system</a:t>
            </a:r>
          </a:p>
          <a:p>
            <a:pPr>
              <a:defRPr/>
            </a:pPr>
            <a:endParaRPr lang="en-US" altLang="en-US" dirty="0">
              <a:latin typeface="+mn-lt"/>
            </a:endParaRPr>
          </a:p>
          <a:p>
            <a:pPr>
              <a:defRPr/>
            </a:pPr>
            <a:r>
              <a:rPr lang="en-US" altLang="en-US" dirty="0">
                <a:latin typeface="+mn-lt"/>
              </a:rPr>
              <a:t>5M (7 bit) characters</a:t>
            </a:r>
          </a:p>
          <a:p>
            <a:pPr>
              <a:defRPr/>
            </a:pPr>
            <a:r>
              <a:rPr lang="en-US" altLang="en-US" dirty="0">
                <a:latin typeface="+mn-lt"/>
              </a:rPr>
              <a:t>50 x 24</a:t>
            </a:r>
            <a:r>
              <a:rPr lang="ja-JP" altLang="en-US">
                <a:latin typeface="+mn-lt"/>
              </a:rPr>
              <a:t>”</a:t>
            </a:r>
            <a:r>
              <a:rPr lang="en-US" altLang="ja-JP" dirty="0">
                <a:latin typeface="+mn-lt"/>
              </a:rPr>
              <a:t> platters</a:t>
            </a:r>
          </a:p>
          <a:p>
            <a:pPr>
              <a:defRPr/>
            </a:pPr>
            <a:r>
              <a:rPr lang="en-US" altLang="en-US" dirty="0">
                <a:latin typeface="+mn-lt"/>
              </a:rPr>
              <a:t>Access time = &lt; 1 second</a:t>
            </a:r>
          </a:p>
          <a:p>
            <a:pPr>
              <a:defRPr/>
            </a:pPr>
            <a:endParaRPr lang="en-US" altLang="en-US"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Disk Scheduling</a:t>
            </a:r>
          </a:p>
        </p:txBody>
      </p:sp>
      <p:sp>
        <p:nvSpPr>
          <p:cNvPr id="105475" name="Rectangle 3"/>
          <p:cNvSpPr>
            <a:spLocks noGrp="1" noChangeArrowheads="1"/>
          </p:cNvSpPr>
          <p:nvPr>
            <p:ph sz="quarter" idx="1"/>
          </p:nvPr>
        </p:nvSpPr>
        <p:spPr>
          <a:xfrm>
            <a:off x="457200" y="1219200"/>
            <a:ext cx="8229600" cy="4937125"/>
          </a:xfrm>
        </p:spPr>
        <p:txBody>
          <a:bodyPr>
            <a:normAutofit/>
          </a:bodyPr>
          <a:lstStyle/>
          <a:p>
            <a:pPr marL="274320" indent="-274320" fontAlgn="auto">
              <a:spcAft>
                <a:spcPts val="0"/>
              </a:spcAft>
              <a:buClr>
                <a:schemeClr val="accent3"/>
              </a:buClr>
              <a:buFont typeface="Wingdings 2"/>
              <a:buChar char=""/>
              <a:defRPr/>
            </a:pPr>
            <a:r>
              <a:rPr lang="en-US" dirty="0"/>
              <a:t>The operating system is responsible for using hardware efficiently — for the disk drives, this means having a fast access time and disk bandwidth.</a:t>
            </a:r>
          </a:p>
          <a:p>
            <a:pPr marL="274320" indent="-274320" fontAlgn="auto">
              <a:spcAft>
                <a:spcPts val="0"/>
              </a:spcAft>
              <a:buClr>
                <a:schemeClr val="accent3"/>
              </a:buClr>
              <a:buFont typeface="Wingdings 2"/>
              <a:buChar char=""/>
              <a:defRPr/>
            </a:pPr>
            <a:r>
              <a:rPr lang="en-US" dirty="0"/>
              <a:t>Access time has two major components</a:t>
            </a:r>
          </a:p>
          <a:p>
            <a:pPr marL="640080" lvl="1" indent="-246888" fontAlgn="auto">
              <a:spcAft>
                <a:spcPts val="0"/>
              </a:spcAft>
              <a:buFont typeface="Wingdings 2"/>
              <a:buChar char=""/>
              <a:defRPr/>
            </a:pPr>
            <a:r>
              <a:rPr lang="en-US" i="1" dirty="0"/>
              <a:t>Seek time</a:t>
            </a:r>
            <a:r>
              <a:rPr lang="en-US" dirty="0"/>
              <a:t> is the time for the disk are to move the heads to the cylinder containing the desired sector.</a:t>
            </a:r>
          </a:p>
          <a:p>
            <a:pPr marL="640080" lvl="1" indent="-246888" fontAlgn="auto">
              <a:spcAft>
                <a:spcPts val="0"/>
              </a:spcAft>
              <a:buFont typeface="Wingdings 2"/>
              <a:buChar char=""/>
              <a:defRPr/>
            </a:pPr>
            <a:r>
              <a:rPr lang="en-US" i="1" dirty="0"/>
              <a:t>Rotational latency</a:t>
            </a:r>
            <a:r>
              <a:rPr lang="en-US" dirty="0"/>
              <a:t> is the additional time waiting for the disk to rotate the desired sector to the disk head.</a:t>
            </a:r>
          </a:p>
          <a:p>
            <a:pPr marL="274320" indent="-274320" fontAlgn="auto">
              <a:spcAft>
                <a:spcPts val="0"/>
              </a:spcAft>
              <a:buClr>
                <a:schemeClr val="accent3"/>
              </a:buClr>
              <a:buFont typeface="Wingdings 2"/>
              <a:buChar char=""/>
              <a:defRPr/>
            </a:pPr>
            <a:r>
              <a:rPr lang="en-US" dirty="0"/>
              <a:t>Minimize seek time</a:t>
            </a:r>
          </a:p>
          <a:p>
            <a:pPr marL="274320" indent="-274320" fontAlgn="auto">
              <a:spcAft>
                <a:spcPts val="0"/>
              </a:spcAft>
              <a:buClr>
                <a:schemeClr val="accent3"/>
              </a:buClr>
              <a:buFont typeface="Wingdings 2"/>
              <a:buChar char=""/>
              <a:defRPr/>
            </a:pPr>
            <a:r>
              <a:rPr lang="en-US" dirty="0"/>
              <a:t>Seek time </a:t>
            </a:r>
            <a:r>
              <a:rPr lang="en-US" dirty="0">
                <a:sym typeface="Symbol" pitchFamily="18" charset="2"/>
              </a:rPr>
              <a:t> seek </a:t>
            </a:r>
            <a:r>
              <a:rPr lang="en-US" dirty="0" smtClean="0">
                <a:sym typeface="Symbol" pitchFamily="18" charset="2"/>
              </a:rPr>
              <a:t>distance</a:t>
            </a:r>
            <a:endParaRPr lang="en-US" dirty="0">
              <a:sym typeface="Symbol" pitchFamily="18"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a:t>
            </a:r>
            <a:endParaRPr lang="en-IN" dirty="0"/>
          </a:p>
        </p:txBody>
      </p:sp>
      <p:sp>
        <p:nvSpPr>
          <p:cNvPr id="3" name="Content Placeholder 2"/>
          <p:cNvSpPr>
            <a:spLocks noGrp="1"/>
          </p:cNvSpPr>
          <p:nvPr>
            <p:ph idx="1"/>
          </p:nvPr>
        </p:nvSpPr>
        <p:spPr/>
        <p:txBody>
          <a:bodyPr/>
          <a:lstStyle/>
          <a:p>
            <a:r>
              <a:rPr lang="en-US" dirty="0" smtClean="0"/>
              <a:t>If the desired disk drive and controller are available then the request can be served immediately</a:t>
            </a:r>
          </a:p>
          <a:p>
            <a:r>
              <a:rPr lang="en-US" dirty="0" smtClean="0"/>
              <a:t>If the drive or controller is busy, any new requests for service will be placed in the queue</a:t>
            </a:r>
          </a:p>
          <a:p>
            <a:r>
              <a:rPr lang="en-US" dirty="0" smtClean="0"/>
              <a:t>When one request is completed the operating system chooses which pending request to service next.</a:t>
            </a:r>
            <a:br>
              <a:rPr lang="en-US" dirty="0" smtClean="0"/>
            </a:br>
            <a:endParaRPr lang="en-US" dirty="0" smtClean="0"/>
          </a:p>
          <a:p>
            <a:r>
              <a:rPr lang="en-US" dirty="0" smtClean="0"/>
              <a:t>How does OS make this choice ?</a:t>
            </a:r>
          </a:p>
          <a:p>
            <a:pPr lvl="1"/>
            <a:r>
              <a:rPr lang="en-US" dirty="0" smtClean="0"/>
              <a:t>Answer: </a:t>
            </a:r>
            <a:r>
              <a:rPr lang="en-US" b="1" dirty="0" smtClean="0"/>
              <a:t>Disk Scheduling Algorithms </a:t>
            </a:r>
            <a:endParaRPr lang="en-IN" b="1" dirty="0"/>
          </a:p>
        </p:txBody>
      </p:sp>
    </p:spTree>
    <p:extLst>
      <p:ext uri="{BB962C8B-B14F-4D97-AF65-F5344CB8AC3E}">
        <p14:creationId xmlns:p14="http://schemas.microsoft.com/office/powerpoint/2010/main" val="435369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Origin</Template>
  <TotalTime>4501</TotalTime>
  <Words>878</Words>
  <Application>Microsoft Office PowerPoint</Application>
  <PresentationFormat>On-screen Show (4:3)</PresentationFormat>
  <Paragraphs>114</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ＭＳ Ｐゴシック</vt:lpstr>
      <vt:lpstr>Arial</vt:lpstr>
      <vt:lpstr>Bookman Old Style</vt:lpstr>
      <vt:lpstr>Calibri</vt:lpstr>
      <vt:lpstr>Gill Sans MT</vt:lpstr>
      <vt:lpstr>Helvetica</vt:lpstr>
      <vt:lpstr>Symbol</vt:lpstr>
      <vt:lpstr>urw-din</vt:lpstr>
      <vt:lpstr>Wingdings</vt:lpstr>
      <vt:lpstr>Wingdings 2</vt:lpstr>
      <vt:lpstr>Wingdings 3</vt:lpstr>
      <vt:lpstr>Origin</vt:lpstr>
      <vt:lpstr>Disk Management</vt:lpstr>
      <vt:lpstr>Mass-Storage Structure</vt:lpstr>
      <vt:lpstr>Moving-head Disk Mechanism</vt:lpstr>
      <vt:lpstr>Mass-Storage Structure</vt:lpstr>
      <vt:lpstr>Disk Attachment</vt:lpstr>
      <vt:lpstr>PowerPoint Presentation</vt:lpstr>
      <vt:lpstr>The First Commercial Disk Drive</vt:lpstr>
      <vt:lpstr>Disk Scheduling</vt:lpstr>
      <vt:lpstr>Disk Scheduling</vt:lpstr>
      <vt:lpstr>Disk Scheduling Algorithms</vt:lpstr>
      <vt:lpstr>FCFS(First Come First Serve)</vt:lpstr>
      <vt:lpstr>PowerPoint Presentation</vt:lpstr>
      <vt:lpstr>FCFS Scheduling Practice Question</vt:lpstr>
      <vt:lpstr>SSTF</vt:lpstr>
      <vt:lpstr>PowerPoint Presentation</vt:lpstr>
      <vt:lpstr>SSTF</vt:lpstr>
      <vt:lpstr>SCAN</vt:lpstr>
      <vt:lpstr>SCAN</vt:lpstr>
      <vt:lpstr>SCAN</vt:lpstr>
      <vt:lpstr>C-SCAN</vt:lpstr>
      <vt:lpstr>C-SCAN (Cont.)</vt:lpstr>
      <vt:lpstr>LOOK</vt:lpstr>
      <vt:lpstr>LOOK</vt:lpstr>
      <vt:lpstr>C-LOOK</vt:lpstr>
      <vt:lpstr>C-LOOK (Cont.)</vt:lpstr>
      <vt:lpstr>Selecting a Disk-Scheduling Algorithm</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admin</cp:lastModifiedBy>
  <cp:revision>175</cp:revision>
  <dcterms:created xsi:type="dcterms:W3CDTF">2004-10-07T18:29:30Z</dcterms:created>
  <dcterms:modified xsi:type="dcterms:W3CDTF">2021-10-05T05:04:10Z</dcterms:modified>
</cp:coreProperties>
</file>