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4"/>
  </p:notesMasterIdLst>
  <p:sldIdLst>
    <p:sldId id="312" r:id="rId2"/>
    <p:sldId id="351" r:id="rId3"/>
    <p:sldId id="352" r:id="rId4"/>
    <p:sldId id="353" r:id="rId5"/>
    <p:sldId id="354" r:id="rId6"/>
    <p:sldId id="355" r:id="rId7"/>
    <p:sldId id="356" r:id="rId8"/>
    <p:sldId id="357" r:id="rId9"/>
    <p:sldId id="358" r:id="rId10"/>
    <p:sldId id="382" r:id="rId11"/>
    <p:sldId id="363" r:id="rId12"/>
    <p:sldId id="364" r:id="rId13"/>
    <p:sldId id="365" r:id="rId14"/>
    <p:sldId id="366" r:id="rId15"/>
    <p:sldId id="367" r:id="rId16"/>
    <p:sldId id="368" r:id="rId17"/>
    <p:sldId id="369" r:id="rId18"/>
    <p:sldId id="370" r:id="rId19"/>
    <p:sldId id="371" r:id="rId20"/>
    <p:sldId id="372" r:id="rId21"/>
    <p:sldId id="373" r:id="rId22"/>
    <p:sldId id="359"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itchFamily="-8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8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8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8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84" charset="0"/>
        <a:ea typeface="+mn-ea"/>
        <a:cs typeface="+mn-cs"/>
      </a:defRPr>
    </a:lvl5pPr>
    <a:lvl6pPr marL="2286000" algn="l" defTabSz="914400" rtl="0" eaLnBrk="1" latinLnBrk="0" hangingPunct="1">
      <a:defRPr kern="1200">
        <a:solidFill>
          <a:schemeClr val="tx1"/>
        </a:solidFill>
        <a:latin typeface="Helvetica" pitchFamily="-84" charset="0"/>
        <a:ea typeface="+mn-ea"/>
        <a:cs typeface="+mn-cs"/>
      </a:defRPr>
    </a:lvl6pPr>
    <a:lvl7pPr marL="2743200" algn="l" defTabSz="914400" rtl="0" eaLnBrk="1" latinLnBrk="0" hangingPunct="1">
      <a:defRPr kern="1200">
        <a:solidFill>
          <a:schemeClr val="tx1"/>
        </a:solidFill>
        <a:latin typeface="Helvetica" pitchFamily="-84" charset="0"/>
        <a:ea typeface="+mn-ea"/>
        <a:cs typeface="+mn-cs"/>
      </a:defRPr>
    </a:lvl7pPr>
    <a:lvl8pPr marL="3200400" algn="l" defTabSz="914400" rtl="0" eaLnBrk="1" latinLnBrk="0" hangingPunct="1">
      <a:defRPr kern="1200">
        <a:solidFill>
          <a:schemeClr val="tx1"/>
        </a:solidFill>
        <a:latin typeface="Helvetica" pitchFamily="-84" charset="0"/>
        <a:ea typeface="+mn-ea"/>
        <a:cs typeface="+mn-cs"/>
      </a:defRPr>
    </a:lvl8pPr>
    <a:lvl9pPr marL="3657600" algn="l" defTabSz="914400" rtl="0" eaLnBrk="1" latinLnBrk="0" hangingPunct="1">
      <a:defRPr kern="1200">
        <a:solidFill>
          <a:schemeClr val="tx1"/>
        </a:solidFill>
        <a:latin typeface="Helvetica" pitchFamily="-84" charset="0"/>
        <a:ea typeface="+mn-ea"/>
        <a:cs typeface="+mn-cs"/>
      </a:defRPr>
    </a:lvl9pPr>
  </p:defaultTextStyle>
  <p:extLst>
    <p:ext uri="{EFAFB233-063F-42B5-8137-9DF3F51BA10A}">
      <p15:sldGuideLst xmlns:p15="http://schemas.microsoft.com/office/powerpoint/2012/main">
        <p15:guide id="1" orient="horz" pos="816">
          <p15:clr>
            <a:srgbClr val="A4A3A4"/>
          </p15:clr>
        </p15:guide>
        <p15:guide id="2" pos="5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94712" autoAdjust="0"/>
  </p:normalViewPr>
  <p:slideViewPr>
    <p:cSldViewPr snapToGrid="0">
      <p:cViewPr varScale="1">
        <p:scale>
          <a:sx n="69" d="100"/>
          <a:sy n="69" d="100"/>
        </p:scale>
        <p:origin x="1410" y="72"/>
      </p:cViewPr>
      <p:guideLst>
        <p:guide orient="horz" pos="816"/>
        <p:guide pos="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notesViewPr>
    <p:cSldViewPr snapToGrid="0">
      <p:cViewPr varScale="1">
        <p:scale>
          <a:sx n="69" d="100"/>
          <a:sy n="69" d="100"/>
        </p:scale>
        <p:origin x="-282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B0494B6-232E-4A4B-A0BC-4CE350D5F215}" type="datetimeFigureOut">
              <a:rPr lang="en-US"/>
              <a:pPr>
                <a:defRPr/>
              </a:pPr>
              <a:t>10/20/2021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F675F36-1C86-43AD-9D2E-11EF1CEEDD90}"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controller writes a sector</a:t>
            </a:r>
            <a:r>
              <a:rPr lang="en-US" baseline="0" dirty="0" smtClean="0"/>
              <a:t> of data during normal IO operation, the ECC is updated with the value calculated from all the bytes in the data area. When the sector is read, the ECC is recalculated and compared with the data. If the stored and calculated numbers are different, this indicates that the data area of the sector has been corrupted and the disk sector may be bad. </a:t>
            </a:r>
            <a:endParaRPr lang="en-IN" dirty="0"/>
          </a:p>
        </p:txBody>
      </p:sp>
      <p:sp>
        <p:nvSpPr>
          <p:cNvPr id="4" name="Slide Number Placeholder 3"/>
          <p:cNvSpPr>
            <a:spLocks noGrp="1"/>
          </p:cNvSpPr>
          <p:nvPr>
            <p:ph type="sldNum" sz="quarter" idx="10"/>
          </p:nvPr>
        </p:nvSpPr>
        <p:spPr/>
        <p:txBody>
          <a:bodyPr/>
          <a:lstStyle/>
          <a:p>
            <a:fld id="{F32DA827-E5D8-4832-8EFA-1523E5D7A241}" type="slidenum">
              <a:rPr lang="en-IN" smtClean="0"/>
              <a:t>3</a:t>
            </a:fld>
            <a:endParaRPr lang="en-IN"/>
          </a:p>
        </p:txBody>
      </p:sp>
    </p:spTree>
    <p:extLst>
      <p:ext uri="{BB962C8B-B14F-4D97-AF65-F5344CB8AC3E}">
        <p14:creationId xmlns:p14="http://schemas.microsoft.com/office/powerpoint/2010/main" val="4034080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04875" y="3648075"/>
            <a:ext cx="228600" cy="1279525"/>
          </a:xfrm>
          <a:prstGeom prst="rect">
            <a:avLst/>
          </a:prstGeom>
          <a:solidFill>
            <a:srgbClr val="00B0F0"/>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14400" y="5048250"/>
            <a:ext cx="228600" cy="685800"/>
          </a:xfrm>
          <a:prstGeom prst="rect">
            <a:avLst/>
          </a:prstGeom>
          <a:solidFill>
            <a:schemeClr val="bg1">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10" name="Picture 3"/>
          <p:cNvPicPr>
            <a:picLocks noChangeAspect="1" noChangeArrowheads="1"/>
          </p:cNvPicPr>
          <p:nvPr userDrawn="1"/>
        </p:nvPicPr>
        <p:blipFill>
          <a:blip r:embed="rId2"/>
          <a:srcRect/>
          <a:stretch>
            <a:fillRect/>
          </a:stretch>
        </p:blipFill>
        <p:spPr bwMode="auto">
          <a:xfrm>
            <a:off x="7591425" y="0"/>
            <a:ext cx="1552575" cy="1857375"/>
          </a:xfrm>
          <a:prstGeom prst="rect">
            <a:avLst/>
          </a:prstGeom>
          <a:noFill/>
          <a:ln w="9525">
            <a:noFill/>
            <a:miter lim="800000"/>
            <a:headEnd/>
            <a:tailEnd/>
          </a:ln>
        </p:spPr>
      </p:pic>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7"/>
          <p:cNvSpPr>
            <a:spLocks noGrp="1"/>
          </p:cNvSpPr>
          <p:nvPr>
            <p:ph type="dt" sz="half" idx="10"/>
          </p:nvPr>
        </p:nvSpPr>
        <p:spPr>
          <a:xfrm>
            <a:off x="6400800" y="6354763"/>
            <a:ext cx="2286000" cy="366712"/>
          </a:xfrm>
        </p:spPr>
        <p:txBody>
          <a:bodyPr/>
          <a:lstStyle>
            <a:lvl1pPr>
              <a:defRPr sz="1400" smtClean="0"/>
            </a:lvl1pPr>
          </a:lstStyle>
          <a:p>
            <a:pPr>
              <a:defRPr/>
            </a:pPr>
            <a:fld id="{39F0A9DB-749B-4B36-9455-257A7F947D61}" type="datetimeFigureOut">
              <a:rPr lang="en-US"/>
              <a:pPr>
                <a:defRPr/>
              </a:pPr>
              <a:t>10/20/2021</a:t>
            </a:fld>
            <a:endParaRPr lang="en-US"/>
          </a:p>
        </p:txBody>
      </p:sp>
      <p:sp>
        <p:nvSpPr>
          <p:cNvPr id="12"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3" name="Slide Number Placeholder 28"/>
          <p:cNvSpPr>
            <a:spLocks noGrp="1"/>
          </p:cNvSpPr>
          <p:nvPr>
            <p:ph type="sldNum" sz="quarter" idx="12"/>
          </p:nvPr>
        </p:nvSpPr>
        <p:spPr>
          <a:xfrm>
            <a:off x="1216025" y="6354763"/>
            <a:ext cx="1219200" cy="366712"/>
          </a:xfrm>
        </p:spPr>
        <p:txBody>
          <a:bodyPr/>
          <a:lstStyle>
            <a:lvl1pPr>
              <a:defRPr/>
            </a:lvl1pPr>
          </a:lstStyle>
          <a:p>
            <a:pPr>
              <a:defRPr/>
            </a:pPr>
            <a:fld id="{B862F588-5E5C-4385-BE3B-15DD278CD0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4394FCF-1FF0-40F4-849A-9A2FBAAE9EF7}" type="datetimeFigureOut">
              <a:rPr lang="en-US"/>
              <a:pPr>
                <a:defRPr/>
              </a:pPr>
              <a:t>10/20/2021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078F619-DF85-4223-98E6-FFC1C9559BB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6792F4C-5334-44D7-A4C6-EC52CE4A6D63}" type="datetimeFigureOut">
              <a:rPr lang="en-US"/>
              <a:pPr>
                <a:defRPr/>
              </a:pPr>
              <a:t>10/20/2021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F5A177-314F-491A-8919-9449FCBAEB9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5F6093C-74A2-4A1B-8A97-7680D45A890D}" type="datetimeFigureOut">
              <a:rPr lang="en-US"/>
              <a:pPr>
                <a:defRPr/>
              </a:pPr>
              <a:t>10/20/2021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B3619D-07C2-4D09-BBC8-1EEAC699B8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6F931962-7071-470A-8D41-92ECB54F966F}" type="datetimeFigureOut">
              <a:rPr lang="en-US"/>
              <a:pPr>
                <a:defRPr/>
              </a:pPr>
              <a:t>10/20/2021</a:t>
            </a:fld>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3CA35ED6-3D87-44F9-B2C4-711F451515C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FB03D329-A3ED-4AE5-8B7A-FBA810313D2B}" type="datetimeFigureOut">
              <a:rPr lang="en-US"/>
              <a:pPr>
                <a:defRPr/>
              </a:pPr>
              <a:t>10/20/2021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C07C760-5B22-41B4-B22D-8DBD128DEA7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C1C884F8-1862-44C2-A1DD-C6743EAF2A4B}" type="datetimeFigureOut">
              <a:rPr lang="en-US"/>
              <a:pPr>
                <a:defRPr/>
              </a:pPr>
              <a:t>10/20/2021</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52859511-4A68-4B08-9A23-42704BFFF63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4"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5" name="Date Placeholder 2"/>
          <p:cNvSpPr>
            <a:spLocks noGrp="1"/>
          </p:cNvSpPr>
          <p:nvPr>
            <p:ph type="dt" sz="half" idx="10"/>
          </p:nvPr>
        </p:nvSpPr>
        <p:spPr/>
        <p:txBody>
          <a:bodyPr/>
          <a:lstStyle>
            <a:lvl1pPr>
              <a:defRPr/>
            </a:lvl1pPr>
          </a:lstStyle>
          <a:p>
            <a:pPr>
              <a:defRPr/>
            </a:pPr>
            <a:fld id="{FD364546-BB74-47BA-8FA3-638D598DCC99}" type="datetimeFigureOut">
              <a:rPr lang="en-US"/>
              <a:pPr>
                <a:defRPr/>
              </a:pPr>
              <a:t>10/20/2021</a:t>
            </a:fld>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29469130-BDF1-48FF-95E4-29520AAFB3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4"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5" name="Date Placeholder 1"/>
          <p:cNvSpPr>
            <a:spLocks noGrp="1"/>
          </p:cNvSpPr>
          <p:nvPr>
            <p:ph type="dt" sz="half" idx="10"/>
          </p:nvPr>
        </p:nvSpPr>
        <p:spPr/>
        <p:txBody>
          <a:bodyPr/>
          <a:lstStyle>
            <a:lvl1pPr>
              <a:defRPr/>
            </a:lvl1pPr>
          </a:lstStyle>
          <a:p>
            <a:pPr>
              <a:defRPr/>
            </a:pPr>
            <a:fld id="{D7A5CC55-7F43-4D83-B035-84F49A76D158}" type="datetimeFigureOut">
              <a:rPr lang="en-US"/>
              <a:pPr>
                <a:defRPr/>
              </a:pPr>
              <a:t>10/20/2021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pPr>
              <a:defRPr/>
            </a:pPr>
            <a:fld id="{049B3AE8-DA2E-4553-997B-4EBE732DA17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6" name="Straight Connector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8"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a:lvl1pPr>
          </a:lstStyle>
          <a:p>
            <a:pPr>
              <a:defRPr/>
            </a:pPr>
            <a:fld id="{FA6D1AFF-B053-4617-B264-40B8A431DC42}" type="datetimeFigureOut">
              <a:rPr lang="en-US"/>
              <a:pPr>
                <a:defRPr/>
              </a:pPr>
              <a:t>10/20/2021</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pPr>
              <a:defRPr/>
            </a:pPr>
            <a:fld id="{264F5CCD-0F08-4EF0-8615-7C1967C8D15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E32C6EEC-66C8-4D48-8AA5-3256A6EC3AD7}" type="datetimeFigureOut">
              <a:rPr lang="en-US"/>
              <a:pPr>
                <a:defRPr/>
              </a:pPr>
              <a:t>10/20/2021</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43256968-3F17-4035-BBEA-8D386E53212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smtClean="0">
                <a:solidFill>
                  <a:schemeClr val="tx2"/>
                </a:solidFill>
              </a:defRPr>
            </a:lvl1pPr>
          </a:lstStyle>
          <a:p>
            <a:pPr>
              <a:defRPr/>
            </a:pPr>
            <a:fld id="{90AE8D3F-8BC9-491D-A5C0-03EEE48988B9}" type="datetimeFigureOut">
              <a:rPr lang="en-US"/>
              <a:pPr>
                <a:defRPr/>
              </a:pPr>
              <a:t>10/20/2021</a:t>
            </a:fld>
            <a:endParaRPr 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smtClean="0">
                <a:solidFill>
                  <a:schemeClr val="tx2"/>
                </a:solidFill>
              </a:defRPr>
            </a:lvl1pPr>
          </a:lstStyle>
          <a:p>
            <a:pPr>
              <a:defRPr/>
            </a:pPr>
            <a:fld id="{0E0A21CA-0FC5-461A-B890-14A0E3E52B7F}" type="slidenum">
              <a:rPr lang="en-US"/>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1034" name="Picture 3" descr="Image result for storage disk"/>
          <p:cNvPicPr>
            <a:picLocks noChangeAspect="1" noChangeArrowheads="1"/>
          </p:cNvPicPr>
          <p:nvPr userDrawn="1"/>
        </p:nvPicPr>
        <p:blipFill>
          <a:blip r:embed="rId13"/>
          <a:srcRect/>
          <a:stretch>
            <a:fillRect/>
          </a:stretch>
        </p:blipFill>
        <p:spPr bwMode="auto">
          <a:xfrm>
            <a:off x="7570788" y="0"/>
            <a:ext cx="1573212" cy="15922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26" r:id="rId10"/>
    <p:sldLayoutId id="2147483836" r:id="rId11"/>
  </p:sldLayoutIdLst>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008ABF"/>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p:txBody>
          <a:bodyPr/>
          <a:lstStyle/>
          <a:p>
            <a:r>
              <a:rPr lang="en-US" smtClean="0"/>
              <a:t>Disk Management</a:t>
            </a:r>
          </a:p>
        </p:txBody>
      </p:sp>
      <p:sp>
        <p:nvSpPr>
          <p:cNvPr id="5123" name="Subtitle 2"/>
          <p:cNvSpPr>
            <a:spLocks noGrp="1"/>
          </p:cNvSpPr>
          <p:nvPr>
            <p:ph type="subTitle" idx="1"/>
          </p:nvPr>
        </p:nvSpPr>
        <p:spPr/>
        <p:txBody>
          <a:bodyPr>
            <a:normAutofit/>
          </a:bodyPr>
          <a:lstStyle/>
          <a:p>
            <a:pPr fontAlgn="auto">
              <a:spcAft>
                <a:spcPts val="0"/>
              </a:spcAft>
              <a:buFont typeface="Wingdings 3"/>
              <a:buNone/>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a:t>
            </a:r>
            <a:endParaRPr lang="en-IN" dirty="0"/>
          </a:p>
        </p:txBody>
      </p:sp>
      <p:sp>
        <p:nvSpPr>
          <p:cNvPr id="3" name="Content Placeholder 2"/>
          <p:cNvSpPr>
            <a:spLocks noGrp="1"/>
          </p:cNvSpPr>
          <p:nvPr>
            <p:ph sz="quarter" idx="1"/>
          </p:nvPr>
        </p:nvSpPr>
        <p:spPr/>
        <p:txBody>
          <a:bodyPr/>
          <a:lstStyle/>
          <a:p>
            <a:r>
              <a:rPr lang="en-US" dirty="0"/>
              <a:t>RAID or redundant array of independent disks is a data storage virtualization technology that combines multiple physical disk drive components into one or more logical units for data redundancy, performance improvement, or both.</a:t>
            </a:r>
          </a:p>
          <a:p>
            <a:r>
              <a:rPr lang="en-US" dirty="0"/>
              <a:t>It is a way of storing the same data in different places on multiple hard disks or solid-state drives to protect data in the case of a drive failure. </a:t>
            </a:r>
            <a:endParaRPr lang="en-US" dirty="0" smtClean="0"/>
          </a:p>
          <a:p>
            <a:r>
              <a:rPr lang="en-US" dirty="0" smtClean="0"/>
              <a:t>A </a:t>
            </a:r>
            <a:r>
              <a:rPr lang="en-US" dirty="0"/>
              <a:t>RAID system consists of two or more drives working in parallel. </a:t>
            </a:r>
            <a:endParaRPr lang="en-US" dirty="0" smtClean="0"/>
          </a:p>
          <a:p>
            <a:endParaRPr lang="en-IN" dirty="0"/>
          </a:p>
        </p:txBody>
      </p:sp>
    </p:spTree>
    <p:extLst>
      <p:ext uri="{BB962C8B-B14F-4D97-AF65-F5344CB8AC3E}">
        <p14:creationId xmlns:p14="http://schemas.microsoft.com/office/powerpoint/2010/main" val="197957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Reliability – Why Redundancy?</a:t>
            </a:r>
            <a:endParaRPr lang="en-IN" dirty="0"/>
          </a:p>
        </p:txBody>
      </p:sp>
      <p:sp>
        <p:nvSpPr>
          <p:cNvPr id="3" name="Content Placeholder 2"/>
          <p:cNvSpPr>
            <a:spLocks noGrp="1"/>
          </p:cNvSpPr>
          <p:nvPr>
            <p:ph idx="1"/>
          </p:nvPr>
        </p:nvSpPr>
        <p:spPr>
          <a:xfrm>
            <a:off x="614796" y="1561450"/>
            <a:ext cx="5029200" cy="4686949"/>
          </a:xfrm>
        </p:spPr>
        <p:txBody>
          <a:bodyPr/>
          <a:lstStyle/>
          <a:p>
            <a:r>
              <a:rPr lang="en-US" dirty="0"/>
              <a:t>A</a:t>
            </a:r>
            <a:r>
              <a:rPr lang="en-US" dirty="0" smtClean="0"/>
              <a:t>lthough taking up extra space, adds to disk reliability</a:t>
            </a:r>
          </a:p>
          <a:p>
            <a:endParaRPr lang="en-US" dirty="0" smtClean="0"/>
          </a:p>
          <a:p>
            <a:r>
              <a:rPr lang="en-US" dirty="0" smtClean="0"/>
              <a:t> In case of disk failure, if the same data is also backed up onto another disk, we can retrieve the data and go on with the operation</a:t>
            </a:r>
          </a:p>
        </p:txBody>
      </p:sp>
      <p:pic>
        <p:nvPicPr>
          <p:cNvPr id="3074" name="Picture 2" descr="China 8 Bay Raid hard drive docking enclosure USB 3.0 / Esata to SATA on  Global 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55970">
            <a:off x="6117431" y="2376726"/>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303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Reliability – RAID Levels</a:t>
            </a:r>
            <a:endParaRPr lang="en-IN" dirty="0"/>
          </a:p>
        </p:txBody>
      </p:sp>
      <p:sp>
        <p:nvSpPr>
          <p:cNvPr id="3" name="Content Placeholder 2"/>
          <p:cNvSpPr>
            <a:spLocks noGrp="1"/>
          </p:cNvSpPr>
          <p:nvPr>
            <p:ph idx="1"/>
          </p:nvPr>
        </p:nvSpPr>
        <p:spPr/>
        <p:txBody>
          <a:bodyPr/>
          <a:lstStyle/>
          <a:p>
            <a:r>
              <a:rPr lang="en-US" dirty="0" smtClean="0"/>
              <a:t>RAID 0 (Striping)</a:t>
            </a:r>
          </a:p>
          <a:p>
            <a:r>
              <a:rPr lang="en-US" dirty="0" smtClean="0"/>
              <a:t>RAID 1 (Mirroring)</a:t>
            </a:r>
          </a:p>
          <a:p>
            <a:r>
              <a:rPr lang="en-US" dirty="0" smtClean="0"/>
              <a:t>RAID 2 (Parity Bit)</a:t>
            </a:r>
          </a:p>
          <a:p>
            <a:r>
              <a:rPr lang="en-US" dirty="0" smtClean="0"/>
              <a:t>RAID 3 (Bit-interleaved Parity)</a:t>
            </a:r>
          </a:p>
          <a:p>
            <a:r>
              <a:rPr lang="en-US" dirty="0" smtClean="0"/>
              <a:t>RAID 4 (Block-interleaved Parity)</a:t>
            </a:r>
          </a:p>
          <a:p>
            <a:r>
              <a:rPr lang="en-US" dirty="0" smtClean="0"/>
              <a:t>RAID 5 (Block-interleaved Distributed Parity)</a:t>
            </a:r>
          </a:p>
          <a:p>
            <a:r>
              <a:rPr lang="en-US" dirty="0" smtClean="0"/>
              <a:t>RAID 6 (P + Q Redundancy)</a:t>
            </a:r>
            <a:endParaRPr lang="en-IN" dirty="0"/>
          </a:p>
        </p:txBody>
      </p:sp>
    </p:spTree>
    <p:extLst>
      <p:ext uri="{BB962C8B-B14F-4D97-AF65-F5344CB8AC3E}">
        <p14:creationId xmlns:p14="http://schemas.microsoft.com/office/powerpoint/2010/main" val="3367024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0 - Striping</a:t>
            </a:r>
            <a:endParaRPr lang="en-IN" dirty="0"/>
          </a:p>
        </p:txBody>
      </p:sp>
      <p:pic>
        <p:nvPicPr>
          <p:cNvPr id="4104" name="Picture 8" descr="Advantages and Disadvantages of Various RAID Levels - DataPacket Blog"/>
          <p:cNvPicPr>
            <a:picLocks noChangeAspect="1" noChangeArrowheads="1"/>
          </p:cNvPicPr>
          <p:nvPr/>
        </p:nvPicPr>
        <p:blipFill rotWithShape="1">
          <a:blip r:embed="rId2">
            <a:extLst>
              <a:ext uri="{28A0092B-C50C-407E-A947-70E740481C1C}">
                <a14:useLocalDpi xmlns:a14="http://schemas.microsoft.com/office/drawing/2010/main" val="0"/>
              </a:ext>
            </a:extLst>
          </a:blip>
          <a:srcRect l="9519" t="9833"/>
          <a:stretch/>
        </p:blipFill>
        <p:spPr bwMode="auto">
          <a:xfrm>
            <a:off x="228600" y="2125266"/>
            <a:ext cx="5486400" cy="35547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09235" y="3244759"/>
            <a:ext cx="3611880" cy="1200329"/>
          </a:xfrm>
          <a:prstGeom prst="rect">
            <a:avLst/>
          </a:prstGeom>
        </p:spPr>
        <p:txBody>
          <a:bodyPr wrap="square">
            <a:spAutoFit/>
          </a:bodyPr>
          <a:lstStyle/>
          <a:p>
            <a:r>
              <a:rPr lang="en-US" b="1" dirty="0">
                <a:latin typeface="Cambria" panose="02040503050406030204" pitchFamily="18" charset="0"/>
                <a:ea typeface="Cambria" panose="02040503050406030204" pitchFamily="18" charset="0"/>
              </a:rPr>
              <a:t>Minimum number of disks: 2</a:t>
            </a:r>
          </a:p>
          <a:p>
            <a:r>
              <a:rPr lang="en-US" b="1" dirty="0">
                <a:latin typeface="Cambria" panose="02040503050406030204" pitchFamily="18" charset="0"/>
                <a:ea typeface="Cambria" panose="02040503050406030204" pitchFamily="18" charset="0"/>
              </a:rPr>
              <a:t>Pros: Increased performance (Write and read speeds).</a:t>
            </a:r>
          </a:p>
          <a:p>
            <a:r>
              <a:rPr lang="en-US" b="1" dirty="0">
                <a:latin typeface="Cambria" panose="02040503050406030204" pitchFamily="18" charset="0"/>
                <a:ea typeface="Cambria" panose="02040503050406030204" pitchFamily="18" charset="0"/>
              </a:rPr>
              <a:t>Cons: No redundancy.</a:t>
            </a:r>
          </a:p>
        </p:txBody>
      </p:sp>
    </p:spTree>
    <p:extLst>
      <p:ext uri="{BB962C8B-B14F-4D97-AF65-F5344CB8AC3E}">
        <p14:creationId xmlns:p14="http://schemas.microsoft.com/office/powerpoint/2010/main" val="1554980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1 - Mirroring</a:t>
            </a:r>
            <a:endParaRPr lang="en-IN" dirty="0"/>
          </a:p>
        </p:txBody>
      </p:sp>
      <p:pic>
        <p:nvPicPr>
          <p:cNvPr id="4" name="Picture 3"/>
          <p:cNvPicPr>
            <a:picLocks noChangeAspect="1"/>
          </p:cNvPicPr>
          <p:nvPr/>
        </p:nvPicPr>
        <p:blipFill>
          <a:blip r:embed="rId2"/>
          <a:stretch>
            <a:fillRect/>
          </a:stretch>
        </p:blipFill>
        <p:spPr>
          <a:xfrm>
            <a:off x="228601" y="2279571"/>
            <a:ext cx="4091939" cy="3378280"/>
          </a:xfrm>
          <a:prstGeom prst="rect">
            <a:avLst/>
          </a:prstGeom>
        </p:spPr>
      </p:pic>
      <p:sp>
        <p:nvSpPr>
          <p:cNvPr id="5" name="Rectangle 4"/>
          <p:cNvSpPr/>
          <p:nvPr/>
        </p:nvSpPr>
        <p:spPr>
          <a:xfrm>
            <a:off x="4491990" y="2781554"/>
            <a:ext cx="4572000" cy="2400657"/>
          </a:xfrm>
          <a:prstGeom prst="rect">
            <a:avLst/>
          </a:prstGeom>
        </p:spPr>
        <p:txBody>
          <a:bodyPr>
            <a:spAutoFit/>
          </a:bodyPr>
          <a:lstStyle/>
          <a:p>
            <a:r>
              <a:rPr lang="en-US" sz="1500" b="1" dirty="0">
                <a:latin typeface="Cambria" panose="02040503050406030204" pitchFamily="18" charset="0"/>
                <a:ea typeface="Cambria" panose="02040503050406030204" pitchFamily="18" charset="0"/>
              </a:rPr>
              <a:t>Minimum number of disks: 2</a:t>
            </a:r>
          </a:p>
          <a:p>
            <a:r>
              <a:rPr lang="en-US" sz="1500" b="1" dirty="0">
                <a:latin typeface="Cambria" panose="02040503050406030204" pitchFamily="18" charset="0"/>
                <a:ea typeface="Cambria" panose="02040503050406030204" pitchFamily="18" charset="0"/>
              </a:rPr>
              <a:t>Pros: </a:t>
            </a:r>
          </a:p>
          <a:p>
            <a:pPr marL="257175" indent="-257175">
              <a:buFontTx/>
              <a:buChar char="-"/>
            </a:pPr>
            <a:r>
              <a:rPr lang="en-US" sz="1500" b="1" dirty="0">
                <a:latin typeface="Cambria" panose="02040503050406030204" pitchFamily="18" charset="0"/>
                <a:ea typeface="Cambria" panose="02040503050406030204" pitchFamily="18" charset="0"/>
              </a:rPr>
              <a:t>Fault tolerance and easy data recovery. </a:t>
            </a:r>
          </a:p>
          <a:p>
            <a:pPr marL="257175" indent="-257175">
              <a:buFontTx/>
              <a:buChar char="-"/>
            </a:pPr>
            <a:r>
              <a:rPr lang="en-US" sz="1500" b="1" dirty="0">
                <a:latin typeface="Cambria" panose="02040503050406030204" pitchFamily="18" charset="0"/>
                <a:ea typeface="Cambria" panose="02040503050406030204" pitchFamily="18" charset="0"/>
              </a:rPr>
              <a:t>Increased read performance.</a:t>
            </a:r>
          </a:p>
          <a:p>
            <a:r>
              <a:rPr lang="en-US" sz="1500" b="1" dirty="0">
                <a:latin typeface="Cambria" panose="02040503050406030204" pitchFamily="18" charset="0"/>
                <a:ea typeface="Cambria" panose="02040503050406030204" pitchFamily="18" charset="0"/>
              </a:rPr>
              <a:t>Cons: </a:t>
            </a:r>
          </a:p>
          <a:p>
            <a:pPr marL="257175" indent="-257175">
              <a:buFontTx/>
              <a:buChar char="-"/>
            </a:pPr>
            <a:r>
              <a:rPr lang="en-US" sz="1500" b="1" dirty="0">
                <a:latin typeface="Cambria" panose="02040503050406030204" pitchFamily="18" charset="0"/>
                <a:ea typeface="Cambria" panose="02040503050406030204" pitchFamily="18" charset="0"/>
              </a:rPr>
              <a:t>Lower usable capacity. </a:t>
            </a:r>
          </a:p>
          <a:p>
            <a:pPr marL="257175" indent="-257175">
              <a:buFontTx/>
              <a:buChar char="-"/>
            </a:pPr>
            <a:r>
              <a:rPr lang="en-US" sz="1500" b="1" dirty="0">
                <a:latin typeface="Cambria" panose="02040503050406030204" pitchFamily="18" charset="0"/>
                <a:ea typeface="Cambria" panose="02040503050406030204" pitchFamily="18" charset="0"/>
              </a:rPr>
              <a:t>Higher cost per  bit</a:t>
            </a:r>
          </a:p>
          <a:p>
            <a:pPr marL="257175" indent="-257175">
              <a:buFontTx/>
              <a:buChar char="-"/>
            </a:pPr>
            <a:endParaRPr lang="en-US" sz="1500" b="1" dirty="0">
              <a:latin typeface="Cambria" panose="02040503050406030204" pitchFamily="18" charset="0"/>
              <a:ea typeface="Cambria" panose="02040503050406030204" pitchFamily="18" charset="0"/>
            </a:endParaRPr>
          </a:p>
          <a:p>
            <a:r>
              <a:rPr lang="en-US" sz="1500" b="1" dirty="0">
                <a:latin typeface="Cambria" panose="02040503050406030204" pitchFamily="18" charset="0"/>
                <a:ea typeface="Cambria" panose="02040503050406030204" pitchFamily="18" charset="0"/>
              </a:rPr>
              <a:t>Business use: Standard application servers where data redundancy and availability is important.</a:t>
            </a:r>
            <a:endParaRPr lang="en-IN" sz="15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44817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2- Error Correcting Codes (ECC)</a:t>
            </a:r>
            <a:endParaRPr lang="en-IN" dirty="0"/>
          </a:p>
        </p:txBody>
      </p:sp>
      <p:pic>
        <p:nvPicPr>
          <p:cNvPr id="4" name="Picture 3"/>
          <p:cNvPicPr>
            <a:picLocks noChangeAspect="1"/>
          </p:cNvPicPr>
          <p:nvPr/>
        </p:nvPicPr>
        <p:blipFill>
          <a:blip r:embed="rId2"/>
          <a:stretch>
            <a:fillRect/>
          </a:stretch>
        </p:blipFill>
        <p:spPr>
          <a:xfrm>
            <a:off x="1554480" y="2325291"/>
            <a:ext cx="5623560" cy="2989660"/>
          </a:xfrm>
          <a:prstGeom prst="rect">
            <a:avLst/>
          </a:prstGeom>
        </p:spPr>
      </p:pic>
    </p:spTree>
    <p:extLst>
      <p:ext uri="{BB962C8B-B14F-4D97-AF65-F5344CB8AC3E}">
        <p14:creationId xmlns:p14="http://schemas.microsoft.com/office/powerpoint/2010/main" val="3902324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3 – Bit Interleaved Parity</a:t>
            </a:r>
            <a:endParaRPr lang="en-IN" dirty="0"/>
          </a:p>
        </p:txBody>
      </p:sp>
      <p:pic>
        <p:nvPicPr>
          <p:cNvPr id="5122" name="Picture 2" descr="RAID 2, RAID 3, RAID 4, RAID 6 Explained with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41" y="2234803"/>
            <a:ext cx="5502116" cy="303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70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4 – Blocks Interleaved Parity</a:t>
            </a:r>
            <a:endParaRPr lang="en-IN" dirty="0"/>
          </a:p>
        </p:txBody>
      </p:sp>
      <p:pic>
        <p:nvPicPr>
          <p:cNvPr id="6146" name="Picture 2" descr="https://static.thegeekstuff.com/wp-content/uploads/2011/12/raid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740" y="2125266"/>
            <a:ext cx="5520690" cy="317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706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a:t>RAID 5 – Block Interleaved Distributed Parity</a:t>
            </a:r>
            <a:endParaRPr lang="en-IN" sz="3000" dirty="0"/>
          </a:p>
        </p:txBody>
      </p:sp>
      <p:pic>
        <p:nvPicPr>
          <p:cNvPr id="1026" name="Picture 2" descr="Upgrade RAID 5 Drives to Larger Capacity without Data Loss [2 W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920240"/>
            <a:ext cx="7269480" cy="3639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426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6 – P+Q Redundancy</a:t>
            </a:r>
            <a:endParaRPr lang="en-IN" dirty="0"/>
          </a:p>
        </p:txBody>
      </p:sp>
      <p:pic>
        <p:nvPicPr>
          <p:cNvPr id="2050" name="Picture 2" descr="RAID Level Comparison: RAID 0, RAID 1, RAID 5, RAID 6 and RAID 10 |  Dataplu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13" y="1778361"/>
            <a:ext cx="9038887" cy="419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002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Management</a:t>
            </a:r>
            <a:endParaRPr lang="en-IN" dirty="0"/>
          </a:p>
        </p:txBody>
      </p:sp>
      <p:sp>
        <p:nvSpPr>
          <p:cNvPr id="3" name="Content Placeholder 2"/>
          <p:cNvSpPr>
            <a:spLocks noGrp="1"/>
          </p:cNvSpPr>
          <p:nvPr>
            <p:ph idx="1"/>
          </p:nvPr>
        </p:nvSpPr>
        <p:spPr/>
        <p:txBody>
          <a:bodyPr/>
          <a:lstStyle/>
          <a:p>
            <a:r>
              <a:rPr lang="en-US" dirty="0" smtClean="0"/>
              <a:t>The Operating System is responsible for several other aspects of disk management activities as well:</a:t>
            </a:r>
            <a:br>
              <a:rPr lang="en-US" dirty="0" smtClean="0"/>
            </a:br>
            <a:endParaRPr lang="en-US" dirty="0" smtClean="0"/>
          </a:p>
          <a:p>
            <a:pPr lvl="1">
              <a:buFontTx/>
              <a:buChar char="-"/>
            </a:pPr>
            <a:r>
              <a:rPr lang="en-US" dirty="0" smtClean="0"/>
              <a:t>Disk Formatting</a:t>
            </a:r>
          </a:p>
          <a:p>
            <a:pPr lvl="1">
              <a:buFontTx/>
              <a:buChar char="-"/>
            </a:pPr>
            <a:r>
              <a:rPr lang="en-US" dirty="0" smtClean="0"/>
              <a:t>Disk Initialization</a:t>
            </a:r>
          </a:p>
          <a:p>
            <a:pPr lvl="1">
              <a:buFontTx/>
              <a:buChar char="-"/>
            </a:pPr>
            <a:r>
              <a:rPr lang="en-US" dirty="0" smtClean="0"/>
              <a:t>Booting from Disk</a:t>
            </a:r>
          </a:p>
          <a:p>
            <a:pPr lvl="1">
              <a:buFontTx/>
              <a:buChar char="-"/>
            </a:pPr>
            <a:r>
              <a:rPr lang="en-US" dirty="0" smtClean="0"/>
              <a:t>Bad Block Recovery </a:t>
            </a:r>
            <a:endParaRPr lang="en-IN" dirty="0"/>
          </a:p>
        </p:txBody>
      </p:sp>
    </p:spTree>
    <p:extLst>
      <p:ext uri="{BB962C8B-B14F-4D97-AF65-F5344CB8AC3E}">
        <p14:creationId xmlns:p14="http://schemas.microsoft.com/office/powerpoint/2010/main" val="851228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230" y="3028474"/>
            <a:ext cx="7886700" cy="994172"/>
          </a:xfrm>
        </p:spPr>
        <p:txBody>
          <a:bodyPr/>
          <a:lstStyle/>
          <a:p>
            <a:pPr algn="ctr"/>
            <a:r>
              <a:rPr lang="en-US" dirty="0" smtClean="0"/>
              <a:t>Module 1 - RECAP</a:t>
            </a:r>
            <a:endParaRPr lang="en-IN" dirty="0"/>
          </a:p>
        </p:txBody>
      </p:sp>
    </p:spTree>
    <p:extLst>
      <p:ext uri="{BB962C8B-B14F-4D97-AF65-F5344CB8AC3E}">
        <p14:creationId xmlns:p14="http://schemas.microsoft.com/office/powerpoint/2010/main" val="2361596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Learned</a:t>
            </a:r>
            <a:endParaRPr lang="en-IN" dirty="0"/>
          </a:p>
        </p:txBody>
      </p:sp>
      <p:sp>
        <p:nvSpPr>
          <p:cNvPr id="3" name="Content Placeholder 2"/>
          <p:cNvSpPr>
            <a:spLocks noGrp="1"/>
          </p:cNvSpPr>
          <p:nvPr>
            <p:ph idx="1"/>
          </p:nvPr>
        </p:nvSpPr>
        <p:spPr>
          <a:xfrm>
            <a:off x="628650" y="2226469"/>
            <a:ext cx="3806190" cy="3263504"/>
          </a:xfrm>
        </p:spPr>
        <p:txBody>
          <a:bodyPr>
            <a:normAutofit fontScale="85000" lnSpcReduction="20000"/>
          </a:bodyPr>
          <a:lstStyle/>
          <a:p>
            <a:r>
              <a:rPr lang="en-US" dirty="0" smtClean="0"/>
              <a:t>Introduction to Operating Systems</a:t>
            </a:r>
          </a:p>
          <a:p>
            <a:r>
              <a:rPr lang="en-US" dirty="0" smtClean="0"/>
              <a:t>Types of Operating Systems</a:t>
            </a:r>
          </a:p>
          <a:p>
            <a:r>
              <a:rPr lang="en-US" dirty="0" smtClean="0"/>
              <a:t>File Systems</a:t>
            </a:r>
          </a:p>
          <a:p>
            <a:r>
              <a:rPr lang="en-US" dirty="0" smtClean="0"/>
              <a:t>Concept of Files and Directories</a:t>
            </a:r>
          </a:p>
          <a:p>
            <a:r>
              <a:rPr lang="en-US" dirty="0" smtClean="0"/>
              <a:t>Access Methods</a:t>
            </a:r>
          </a:p>
          <a:p>
            <a:r>
              <a:rPr lang="en-US" dirty="0" smtClean="0"/>
              <a:t>File Allocation Methods</a:t>
            </a:r>
          </a:p>
          <a:p>
            <a:r>
              <a:rPr lang="en-US" dirty="0" smtClean="0"/>
              <a:t>File Protection and Free Space Management</a:t>
            </a:r>
            <a:endParaRPr lang="en-IN" dirty="0"/>
          </a:p>
        </p:txBody>
      </p:sp>
      <p:sp>
        <p:nvSpPr>
          <p:cNvPr id="4" name="Content Placeholder 2"/>
          <p:cNvSpPr txBox="1">
            <a:spLocks/>
          </p:cNvSpPr>
          <p:nvPr/>
        </p:nvSpPr>
        <p:spPr>
          <a:xfrm>
            <a:off x="4572000" y="2226469"/>
            <a:ext cx="380619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Disk Management Concepts</a:t>
            </a:r>
          </a:p>
          <a:p>
            <a:r>
              <a:rPr lang="en-US" sz="2100" dirty="0"/>
              <a:t>Secondary Storage Structure</a:t>
            </a:r>
          </a:p>
          <a:p>
            <a:r>
              <a:rPr lang="en-US" sz="2100" dirty="0"/>
              <a:t>Disk Structure</a:t>
            </a:r>
          </a:p>
          <a:p>
            <a:r>
              <a:rPr lang="en-US" sz="2100" dirty="0"/>
              <a:t>Disk Scheduling</a:t>
            </a:r>
          </a:p>
          <a:p>
            <a:r>
              <a:rPr lang="en-US" sz="2100" dirty="0"/>
              <a:t>Swap Space Management</a:t>
            </a:r>
          </a:p>
          <a:p>
            <a:r>
              <a:rPr lang="en-US" sz="2100" dirty="0"/>
              <a:t>Disk </a:t>
            </a:r>
            <a:r>
              <a:rPr lang="en-US" sz="2100" dirty="0" smtClean="0"/>
              <a:t>Reliability</a:t>
            </a:r>
          </a:p>
          <a:p>
            <a:r>
              <a:rPr lang="en-US" sz="2100" dirty="0" smtClean="0"/>
              <a:t>Linux commands</a:t>
            </a:r>
            <a:endParaRPr lang="en-US" sz="2100" dirty="0"/>
          </a:p>
        </p:txBody>
      </p:sp>
    </p:spTree>
    <p:extLst>
      <p:ext uri="{BB962C8B-B14F-4D97-AF65-F5344CB8AC3E}">
        <p14:creationId xmlns:p14="http://schemas.microsoft.com/office/powerpoint/2010/main" val="2662972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gn="ctr">
              <a:buNone/>
            </a:pPr>
            <a:endParaRPr lang="en-US" sz="4800" dirty="0" smtClean="0"/>
          </a:p>
          <a:p>
            <a:pPr marL="0" indent="0" algn="ctr">
              <a:buNone/>
            </a:pPr>
            <a:endParaRPr lang="en-US" sz="4800" dirty="0"/>
          </a:p>
          <a:p>
            <a:pPr marL="0" indent="0" algn="ctr">
              <a:buNone/>
            </a:pPr>
            <a:endParaRPr lang="en-US" sz="4800" dirty="0" smtClean="0"/>
          </a:p>
          <a:p>
            <a:pPr marL="0" indent="0" algn="ctr">
              <a:buNone/>
            </a:pPr>
            <a:r>
              <a:rPr lang="en-US" sz="4800" dirty="0" smtClean="0"/>
              <a:t>THANK YOU</a:t>
            </a:r>
            <a:endParaRPr lang="en-IN" sz="4800" dirty="0"/>
          </a:p>
        </p:txBody>
      </p:sp>
    </p:spTree>
    <p:extLst>
      <p:ext uri="{BB962C8B-B14F-4D97-AF65-F5344CB8AC3E}">
        <p14:creationId xmlns:p14="http://schemas.microsoft.com/office/powerpoint/2010/main" val="357581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Formatting</a:t>
            </a:r>
            <a:endParaRPr lang="en-IN" dirty="0"/>
          </a:p>
        </p:txBody>
      </p:sp>
      <p:sp>
        <p:nvSpPr>
          <p:cNvPr id="3" name="Content Placeholder 2"/>
          <p:cNvSpPr>
            <a:spLocks noGrp="1"/>
          </p:cNvSpPr>
          <p:nvPr>
            <p:ph idx="1"/>
          </p:nvPr>
        </p:nvSpPr>
        <p:spPr>
          <a:xfrm>
            <a:off x="628650" y="2226469"/>
            <a:ext cx="6530687" cy="3263504"/>
          </a:xfrm>
        </p:spPr>
        <p:txBody>
          <a:bodyPr>
            <a:normAutofit fontScale="70000" lnSpcReduction="20000"/>
          </a:bodyPr>
          <a:lstStyle/>
          <a:p>
            <a:pPr>
              <a:buFontTx/>
              <a:buChar char="-"/>
            </a:pPr>
            <a:r>
              <a:rPr lang="en-US" dirty="0" smtClean="0"/>
              <a:t>A new magnetic disk is a blank slate</a:t>
            </a:r>
          </a:p>
          <a:p>
            <a:pPr lvl="1">
              <a:buFontTx/>
              <a:buChar char="-"/>
            </a:pPr>
            <a:r>
              <a:rPr lang="en-US" dirty="0" smtClean="0"/>
              <a:t>Just a platter of a magnetic recording material</a:t>
            </a:r>
          </a:p>
          <a:p>
            <a:pPr>
              <a:buFontTx/>
              <a:buChar char="-"/>
            </a:pPr>
            <a:r>
              <a:rPr lang="en-US" dirty="0" smtClean="0"/>
              <a:t>Before a disk can store data, it must be divided into sectors</a:t>
            </a:r>
          </a:p>
          <a:p>
            <a:pPr lvl="1">
              <a:buFontTx/>
              <a:buChar char="-"/>
            </a:pPr>
            <a:r>
              <a:rPr lang="en-US" dirty="0" smtClean="0"/>
              <a:t>This process is known as </a:t>
            </a:r>
            <a:r>
              <a:rPr lang="en-US" b="1" dirty="0" smtClean="0"/>
              <a:t>low-level formatting </a:t>
            </a:r>
            <a:r>
              <a:rPr lang="en-US" dirty="0" smtClean="0"/>
              <a:t>OR </a:t>
            </a:r>
            <a:r>
              <a:rPr lang="en-US" b="1" dirty="0" smtClean="0"/>
              <a:t>physical formatting</a:t>
            </a:r>
            <a:br>
              <a:rPr lang="en-US" b="1" dirty="0" smtClean="0"/>
            </a:br>
            <a:endParaRPr lang="en-US" b="1" dirty="0" smtClean="0"/>
          </a:p>
          <a:p>
            <a:pPr>
              <a:buFontTx/>
              <a:buChar char="-"/>
            </a:pPr>
            <a:r>
              <a:rPr lang="en-US" dirty="0" smtClean="0"/>
              <a:t>Low-level formatting fills the disk with a special data structure for each sector</a:t>
            </a:r>
          </a:p>
          <a:p>
            <a:pPr lvl="1">
              <a:buFontTx/>
              <a:buChar char="-"/>
            </a:pPr>
            <a:r>
              <a:rPr lang="en-US" dirty="0" smtClean="0"/>
              <a:t>Contains a </a:t>
            </a:r>
            <a:r>
              <a:rPr lang="en-US" b="1" dirty="0" smtClean="0"/>
              <a:t>header</a:t>
            </a:r>
            <a:r>
              <a:rPr lang="en-US" dirty="0" smtClean="0"/>
              <a:t> and a </a:t>
            </a:r>
            <a:r>
              <a:rPr lang="en-US" b="1" dirty="0" smtClean="0"/>
              <a:t>trailer</a:t>
            </a:r>
          </a:p>
          <a:p>
            <a:pPr lvl="1">
              <a:buFontTx/>
              <a:buChar char="-"/>
            </a:pPr>
            <a:r>
              <a:rPr lang="en-US" dirty="0" smtClean="0"/>
              <a:t>Header and Trailer contents are used by disk controller</a:t>
            </a:r>
          </a:p>
          <a:p>
            <a:pPr lvl="1">
              <a:buFontTx/>
              <a:buChar char="-"/>
            </a:pPr>
            <a:r>
              <a:rPr lang="en-US" dirty="0" smtClean="0"/>
              <a:t>Contents are: </a:t>
            </a:r>
            <a:r>
              <a:rPr lang="en-US" dirty="0" smtClean="0">
                <a:solidFill>
                  <a:srgbClr val="FF0000"/>
                </a:solidFill>
              </a:rPr>
              <a:t>Sector Number </a:t>
            </a:r>
            <a:r>
              <a:rPr lang="en-US" dirty="0" smtClean="0"/>
              <a:t>and an </a:t>
            </a:r>
            <a:r>
              <a:rPr lang="en-US" dirty="0" smtClean="0">
                <a:solidFill>
                  <a:srgbClr val="FF0000"/>
                </a:solidFill>
              </a:rPr>
              <a:t>Error-Correcting Code</a:t>
            </a:r>
          </a:p>
          <a:p>
            <a:pPr>
              <a:buFontTx/>
              <a:buChar char="-"/>
            </a:pPr>
            <a:endParaRPr lang="en-US" dirty="0"/>
          </a:p>
        </p:txBody>
      </p:sp>
      <p:pic>
        <p:nvPicPr>
          <p:cNvPr id="1026" name="Picture 2" descr="Fix You need to format the disk in drive before you can use it -  Troubleshoo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836" y="892102"/>
            <a:ext cx="3470348" cy="173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48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Formatting</a:t>
            </a:r>
            <a:endParaRPr lang="en-IN" dirty="0"/>
          </a:p>
        </p:txBody>
      </p:sp>
      <p:sp>
        <p:nvSpPr>
          <p:cNvPr id="3" name="Content Placeholder 2"/>
          <p:cNvSpPr>
            <a:spLocks noGrp="1"/>
          </p:cNvSpPr>
          <p:nvPr>
            <p:ph idx="1"/>
          </p:nvPr>
        </p:nvSpPr>
        <p:spPr/>
        <p:txBody>
          <a:bodyPr/>
          <a:lstStyle/>
          <a:p>
            <a:pPr>
              <a:buFontTx/>
              <a:buChar char="-"/>
            </a:pPr>
            <a:r>
              <a:rPr lang="en-US" dirty="0" smtClean="0"/>
              <a:t>Recoverable Error - Soft Error</a:t>
            </a:r>
          </a:p>
          <a:p>
            <a:pPr>
              <a:buFontTx/>
              <a:buChar char="-"/>
            </a:pPr>
            <a:r>
              <a:rPr lang="en-US" dirty="0" smtClean="0"/>
              <a:t>Most hard disks are low-level formatted at the factory</a:t>
            </a:r>
          </a:p>
          <a:p>
            <a:pPr>
              <a:buFontTx/>
              <a:buChar char="-"/>
            </a:pPr>
            <a:r>
              <a:rPr lang="en-US" dirty="0" smtClean="0"/>
              <a:t>Sector size of 512 bytes are common in OS</a:t>
            </a:r>
          </a:p>
          <a:p>
            <a:pPr>
              <a:buFontTx/>
              <a:buChar char="-"/>
            </a:pPr>
            <a:r>
              <a:rPr lang="en-US" dirty="0" smtClean="0"/>
              <a:t>Before storing files, the OS will need to record it’s own data structures</a:t>
            </a:r>
          </a:p>
          <a:p>
            <a:pPr lvl="1">
              <a:buFontTx/>
              <a:buChar char="-"/>
            </a:pPr>
            <a:r>
              <a:rPr lang="en-US" dirty="0" smtClean="0"/>
              <a:t>Two Steps:</a:t>
            </a:r>
          </a:p>
          <a:p>
            <a:pPr lvl="2">
              <a:buFontTx/>
              <a:buChar char="-"/>
            </a:pPr>
            <a:r>
              <a:rPr lang="en-US" dirty="0" smtClean="0"/>
              <a:t>Partitioning the Disk</a:t>
            </a:r>
          </a:p>
          <a:p>
            <a:pPr lvl="2">
              <a:buFontTx/>
              <a:buChar char="-"/>
            </a:pPr>
            <a:r>
              <a:rPr lang="en-US" dirty="0" smtClean="0"/>
              <a:t>Logical Formatting (Creation of File System – FAT, </a:t>
            </a:r>
            <a:r>
              <a:rPr lang="en-US" dirty="0" err="1" smtClean="0"/>
              <a:t>inodes</a:t>
            </a:r>
            <a:r>
              <a:rPr lang="en-US" dirty="0" smtClean="0"/>
              <a:t>)</a:t>
            </a:r>
          </a:p>
          <a:p>
            <a:pPr>
              <a:buFontTx/>
              <a:buChar char="-"/>
            </a:pPr>
            <a:endParaRPr lang="en-IN" dirty="0"/>
          </a:p>
        </p:txBody>
      </p:sp>
    </p:spTree>
    <p:extLst>
      <p:ext uri="{BB962C8B-B14F-4D97-AF65-F5344CB8AC3E}">
        <p14:creationId xmlns:p14="http://schemas.microsoft.com/office/powerpoint/2010/main" val="1966098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Block</a:t>
            </a:r>
            <a:endParaRPr lang="en-IN" dirty="0"/>
          </a:p>
        </p:txBody>
      </p:sp>
      <p:sp>
        <p:nvSpPr>
          <p:cNvPr id="3" name="Content Placeholder 2"/>
          <p:cNvSpPr>
            <a:spLocks noGrp="1"/>
          </p:cNvSpPr>
          <p:nvPr>
            <p:ph idx="1"/>
          </p:nvPr>
        </p:nvSpPr>
        <p:spPr/>
        <p:txBody>
          <a:bodyPr>
            <a:normAutofit lnSpcReduction="10000"/>
          </a:bodyPr>
          <a:lstStyle/>
          <a:p>
            <a:pPr>
              <a:buFontTx/>
              <a:buChar char="-"/>
            </a:pPr>
            <a:r>
              <a:rPr lang="en-US" dirty="0" smtClean="0"/>
              <a:t>For a computer to start running, it must have an initial program to run.</a:t>
            </a:r>
          </a:p>
          <a:p>
            <a:pPr>
              <a:buFontTx/>
              <a:buChar char="-"/>
            </a:pPr>
            <a:r>
              <a:rPr lang="en-US" dirty="0" smtClean="0"/>
              <a:t>This initial </a:t>
            </a:r>
            <a:r>
              <a:rPr lang="en-US" dirty="0" smtClean="0">
                <a:solidFill>
                  <a:srgbClr val="FF0000"/>
                </a:solidFill>
              </a:rPr>
              <a:t>bootstrap program </a:t>
            </a:r>
            <a:r>
              <a:rPr lang="en-US" dirty="0" smtClean="0"/>
              <a:t>all aspects of the system</a:t>
            </a:r>
          </a:p>
          <a:p>
            <a:pPr lvl="1">
              <a:buFontTx/>
              <a:buChar char="-"/>
            </a:pPr>
            <a:r>
              <a:rPr lang="en-US" dirty="0" smtClean="0"/>
              <a:t>From CPU registers to device controllers, contents of main memory, starting of operating system, etc. </a:t>
            </a:r>
          </a:p>
          <a:p>
            <a:pPr>
              <a:buFontTx/>
              <a:buChar char="-"/>
            </a:pPr>
            <a:r>
              <a:rPr lang="en-US" dirty="0" smtClean="0"/>
              <a:t>To do its job, the bootstrap program finds the OS </a:t>
            </a:r>
            <a:r>
              <a:rPr lang="en-US" dirty="0" smtClean="0">
                <a:solidFill>
                  <a:srgbClr val="FF0000"/>
                </a:solidFill>
              </a:rPr>
              <a:t>Kernel </a:t>
            </a:r>
            <a:r>
              <a:rPr lang="en-US" dirty="0" smtClean="0"/>
              <a:t>on disk, loads the kernel into the memory.</a:t>
            </a:r>
          </a:p>
          <a:p>
            <a:pPr>
              <a:buFontTx/>
              <a:buChar char="-"/>
            </a:pPr>
            <a:r>
              <a:rPr lang="en-US" dirty="0" smtClean="0"/>
              <a:t>For most computers, bootstrap is stored in ROM</a:t>
            </a:r>
          </a:p>
          <a:p>
            <a:pPr>
              <a:buFontTx/>
              <a:buChar char="-"/>
            </a:pPr>
            <a:r>
              <a:rPr lang="en-US" b="1" dirty="0" smtClean="0"/>
              <a:t>Boot Block</a:t>
            </a:r>
            <a:r>
              <a:rPr lang="en-US" dirty="0" smtClean="0"/>
              <a:t>: Blocks where the full bootstrap program is stored in the disk</a:t>
            </a:r>
          </a:p>
          <a:p>
            <a:pPr lvl="1">
              <a:buFontTx/>
              <a:buChar char="-"/>
            </a:pPr>
            <a:r>
              <a:rPr lang="en-US" dirty="0" smtClean="0"/>
              <a:t>A disk that has a boot partition is called a </a:t>
            </a:r>
            <a:r>
              <a:rPr lang="en-US" dirty="0" smtClean="0">
                <a:solidFill>
                  <a:srgbClr val="FF0000"/>
                </a:solidFill>
              </a:rPr>
              <a:t>boot disk </a:t>
            </a:r>
            <a:r>
              <a:rPr lang="en-US" dirty="0" smtClean="0"/>
              <a:t>or </a:t>
            </a:r>
            <a:r>
              <a:rPr lang="en-US" dirty="0" smtClean="0">
                <a:solidFill>
                  <a:srgbClr val="FF0000"/>
                </a:solidFill>
              </a:rPr>
              <a:t>system disk</a:t>
            </a:r>
            <a:endParaRPr lang="en-US" dirty="0">
              <a:solidFill>
                <a:srgbClr val="FF0000"/>
              </a:solidFill>
            </a:endParaRPr>
          </a:p>
        </p:txBody>
      </p:sp>
    </p:spTree>
    <p:extLst>
      <p:ext uri="{BB962C8B-B14F-4D97-AF65-F5344CB8AC3E}">
        <p14:creationId xmlns:p14="http://schemas.microsoft.com/office/powerpoint/2010/main" val="4257478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Blocks</a:t>
            </a:r>
            <a:endParaRPr lang="en-IN" dirty="0"/>
          </a:p>
        </p:txBody>
      </p:sp>
      <p:sp>
        <p:nvSpPr>
          <p:cNvPr id="3" name="Content Placeholder 2"/>
          <p:cNvSpPr>
            <a:spLocks noGrp="1"/>
          </p:cNvSpPr>
          <p:nvPr>
            <p:ph idx="1"/>
          </p:nvPr>
        </p:nvSpPr>
        <p:spPr/>
        <p:txBody>
          <a:bodyPr/>
          <a:lstStyle/>
          <a:p>
            <a:r>
              <a:rPr lang="en-US" dirty="0" smtClean="0"/>
              <a:t>Disks are prone to failure</a:t>
            </a:r>
          </a:p>
          <a:p>
            <a:r>
              <a:rPr lang="en-US" dirty="0" smtClean="0"/>
              <a:t>If blocks go bad during normal operation, then some special programs (such as </a:t>
            </a:r>
            <a:r>
              <a:rPr lang="en-US" dirty="0" err="1" smtClean="0">
                <a:solidFill>
                  <a:srgbClr val="FF0000"/>
                </a:solidFill>
              </a:rPr>
              <a:t>chkdsk</a:t>
            </a:r>
            <a:r>
              <a:rPr lang="en-US" dirty="0" smtClean="0"/>
              <a:t>) must be run manually to search for bad blocks</a:t>
            </a:r>
            <a:br>
              <a:rPr lang="en-US" dirty="0" smtClean="0"/>
            </a:br>
            <a:endParaRPr lang="en-US" dirty="0" smtClean="0"/>
          </a:p>
          <a:p>
            <a:r>
              <a:rPr lang="en-US" dirty="0" smtClean="0"/>
              <a:t>Data that resided on the bad blocks are typically lost</a:t>
            </a:r>
          </a:p>
          <a:p>
            <a:r>
              <a:rPr lang="en-US" dirty="0" smtClean="0"/>
              <a:t>The disk controller can be told to replace each bad sector logically with one of the spare sectors</a:t>
            </a:r>
          </a:p>
        </p:txBody>
      </p:sp>
    </p:spTree>
    <p:extLst>
      <p:ext uri="{BB962C8B-B14F-4D97-AF65-F5344CB8AC3E}">
        <p14:creationId xmlns:p14="http://schemas.microsoft.com/office/powerpoint/2010/main" val="513609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Swap-Space Management</a:t>
            </a:r>
            <a:endParaRPr lang="en-IN" dirty="0"/>
          </a:p>
        </p:txBody>
      </p:sp>
      <p:sp>
        <p:nvSpPr>
          <p:cNvPr id="3" name="Content Placeholder 2"/>
          <p:cNvSpPr>
            <a:spLocks noGrp="1"/>
          </p:cNvSpPr>
          <p:nvPr>
            <p:ph idx="1"/>
          </p:nvPr>
        </p:nvSpPr>
        <p:spPr>
          <a:xfrm>
            <a:off x="628650" y="2226469"/>
            <a:ext cx="4903470" cy="3263504"/>
          </a:xfrm>
        </p:spPr>
        <p:txBody>
          <a:bodyPr>
            <a:normAutofit fontScale="85000" lnSpcReduction="20000"/>
          </a:bodyPr>
          <a:lstStyle/>
          <a:p>
            <a:r>
              <a:rPr lang="en-US" dirty="0" smtClean="0"/>
              <a:t>It is a technique of removing a process from main memory and storing it into secondary memory, and then bringing it back into main memory for continued execution. </a:t>
            </a:r>
          </a:p>
          <a:p>
            <a:r>
              <a:rPr lang="en-US" dirty="0"/>
              <a:t>M</a:t>
            </a:r>
            <a:r>
              <a:rPr lang="en-US" dirty="0" smtClean="0"/>
              <a:t>oving a process out from main memory to secondary memory is called </a:t>
            </a:r>
            <a:r>
              <a:rPr lang="en-US" b="1" dirty="0" smtClean="0">
                <a:solidFill>
                  <a:srgbClr val="FF0000"/>
                </a:solidFill>
              </a:rPr>
              <a:t>Swap Out </a:t>
            </a:r>
          </a:p>
          <a:p>
            <a:r>
              <a:rPr lang="en-US" dirty="0"/>
              <a:t>M</a:t>
            </a:r>
            <a:r>
              <a:rPr lang="en-US" dirty="0" smtClean="0"/>
              <a:t>oving a process out from secondary memory to main memory is called </a:t>
            </a:r>
            <a:r>
              <a:rPr lang="en-US" b="1" dirty="0" smtClean="0">
                <a:solidFill>
                  <a:srgbClr val="FF0000"/>
                </a:solidFill>
              </a:rPr>
              <a:t>Swap In.</a:t>
            </a:r>
            <a:endParaRPr lang="en-IN" b="1" dirty="0">
              <a:solidFill>
                <a:srgbClr val="FF0000"/>
              </a:solidFill>
            </a:endParaRPr>
          </a:p>
        </p:txBody>
      </p:sp>
      <p:pic>
        <p:nvPicPr>
          <p:cNvPr id="2050" name="Picture 2" descr="What is Swapping in Operating System (OS)? - Binary Ter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861" y="1771650"/>
            <a:ext cx="3303269" cy="278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8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Swap-Space Management</a:t>
            </a:r>
            <a:endParaRPr lang="en-IN" dirty="0"/>
          </a:p>
        </p:txBody>
      </p:sp>
      <p:sp>
        <p:nvSpPr>
          <p:cNvPr id="3" name="Content Placeholder 2"/>
          <p:cNvSpPr>
            <a:spLocks noGrp="1"/>
          </p:cNvSpPr>
          <p:nvPr>
            <p:ph idx="1"/>
          </p:nvPr>
        </p:nvSpPr>
        <p:spPr/>
        <p:txBody>
          <a:bodyPr>
            <a:normAutofit/>
          </a:bodyPr>
          <a:lstStyle/>
          <a:p>
            <a:r>
              <a:rPr lang="en-US" dirty="0" smtClean="0"/>
              <a:t>Swap-Space management is another low-level task of the operating system.</a:t>
            </a:r>
          </a:p>
          <a:p>
            <a:r>
              <a:rPr lang="en-US" dirty="0" smtClean="0"/>
              <a:t>The goal of this swap-space implementation is to provide the best throughput</a:t>
            </a:r>
          </a:p>
          <a:p>
            <a:r>
              <a:rPr lang="en-US" dirty="0" smtClean="0"/>
              <a:t>Swap-space is used in various ways by different OS – based on the memory management algorithms</a:t>
            </a:r>
          </a:p>
          <a:p>
            <a:r>
              <a:rPr lang="en-US" dirty="0" smtClean="0"/>
              <a:t>The amount of swap-space will vary from a few megabytes to gigabytes based on the amount of physical memory</a:t>
            </a:r>
            <a:endParaRPr lang="en-IN" dirty="0"/>
          </a:p>
        </p:txBody>
      </p:sp>
    </p:spTree>
    <p:extLst>
      <p:ext uri="{BB962C8B-B14F-4D97-AF65-F5344CB8AC3E}">
        <p14:creationId xmlns:p14="http://schemas.microsoft.com/office/powerpoint/2010/main" val="1612612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Reliability</a:t>
            </a:r>
            <a:endParaRPr lang="en-IN" dirty="0"/>
          </a:p>
        </p:txBody>
      </p:sp>
      <p:sp>
        <p:nvSpPr>
          <p:cNvPr id="3" name="Content Placeholder 2"/>
          <p:cNvSpPr>
            <a:spLocks noGrp="1"/>
          </p:cNvSpPr>
          <p:nvPr>
            <p:ph idx="1"/>
          </p:nvPr>
        </p:nvSpPr>
        <p:spPr/>
        <p:txBody>
          <a:bodyPr/>
          <a:lstStyle/>
          <a:p>
            <a:r>
              <a:rPr lang="en-US" b="1" dirty="0" smtClean="0">
                <a:solidFill>
                  <a:srgbClr val="FF0000"/>
                </a:solidFill>
              </a:rPr>
              <a:t>Reliability</a:t>
            </a:r>
            <a:r>
              <a:rPr lang="en-US" dirty="0" smtClean="0"/>
              <a:t> is the ability of the disk system to accommodate a single or multi-disk failure and still remain available to the users.</a:t>
            </a:r>
          </a:p>
          <a:p>
            <a:r>
              <a:rPr lang="en-US" b="1" dirty="0" smtClean="0">
                <a:solidFill>
                  <a:srgbClr val="FF0000"/>
                </a:solidFill>
              </a:rPr>
              <a:t>Performance</a:t>
            </a:r>
            <a:r>
              <a:rPr lang="en-US" dirty="0" smtClean="0"/>
              <a:t> is the ability of the disks to efficiently provide information to the users.</a:t>
            </a:r>
          </a:p>
          <a:p>
            <a:r>
              <a:rPr lang="en-US" i="1" dirty="0" smtClean="0"/>
              <a:t>Adding redundancy almost always increases the reliability of the disk system</a:t>
            </a:r>
            <a:br>
              <a:rPr lang="en-US" i="1" dirty="0" smtClean="0"/>
            </a:br>
            <a:endParaRPr lang="en-US" i="1" dirty="0" smtClean="0"/>
          </a:p>
          <a:p>
            <a:pPr algn="ctr"/>
            <a:r>
              <a:rPr lang="en-US" dirty="0" smtClean="0"/>
              <a:t>The most common way to add redundancy is to implement a </a:t>
            </a:r>
            <a:r>
              <a:rPr lang="en-US" b="1" dirty="0" smtClean="0">
                <a:solidFill>
                  <a:srgbClr val="FF0000"/>
                </a:solidFill>
              </a:rPr>
              <a:t>Redundant Array of Inexpensive Disks (RAID).</a:t>
            </a:r>
          </a:p>
          <a:p>
            <a:endParaRPr lang="en-IN" dirty="0"/>
          </a:p>
        </p:txBody>
      </p:sp>
    </p:spTree>
    <p:extLst>
      <p:ext uri="{BB962C8B-B14F-4D97-AF65-F5344CB8AC3E}">
        <p14:creationId xmlns:p14="http://schemas.microsoft.com/office/powerpoint/2010/main" val="36433818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Origin</Template>
  <TotalTime>4659</TotalTime>
  <Words>834</Words>
  <Application>Microsoft Office PowerPoint</Application>
  <PresentationFormat>On-screen Show (4:3)</PresentationFormat>
  <Paragraphs>108</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Bookman Old Style</vt:lpstr>
      <vt:lpstr>Calibri</vt:lpstr>
      <vt:lpstr>Cambria</vt:lpstr>
      <vt:lpstr>Gill Sans MT</vt:lpstr>
      <vt:lpstr>Helvetica</vt:lpstr>
      <vt:lpstr>Wingdings</vt:lpstr>
      <vt:lpstr>Wingdings 3</vt:lpstr>
      <vt:lpstr>Origin</vt:lpstr>
      <vt:lpstr>Disk Management</vt:lpstr>
      <vt:lpstr>Disk Management</vt:lpstr>
      <vt:lpstr>Disk Formatting</vt:lpstr>
      <vt:lpstr>Disk Formatting</vt:lpstr>
      <vt:lpstr>Boot Block</vt:lpstr>
      <vt:lpstr>Bad Blocks</vt:lpstr>
      <vt:lpstr>Swap-Space Management</vt:lpstr>
      <vt:lpstr>Swap-Space Management</vt:lpstr>
      <vt:lpstr>Disk Reliability</vt:lpstr>
      <vt:lpstr>RAID</vt:lpstr>
      <vt:lpstr>Disk Reliability – Why Redundancy?</vt:lpstr>
      <vt:lpstr>Disk Reliability – RAID Levels</vt:lpstr>
      <vt:lpstr>RAID 0 - Striping</vt:lpstr>
      <vt:lpstr>RAID 1 - Mirroring</vt:lpstr>
      <vt:lpstr>RAID 2- Error Correcting Codes (ECC)</vt:lpstr>
      <vt:lpstr>RAID 3 – Bit Interleaved Parity</vt:lpstr>
      <vt:lpstr>RAID 4 – Blocks Interleaved Parity</vt:lpstr>
      <vt:lpstr>RAID 5 – Block Interleaved Distributed Parity</vt:lpstr>
      <vt:lpstr>RAID 6 – P+Q Redundancy</vt:lpstr>
      <vt:lpstr>Module 1 - RECAP</vt:lpstr>
      <vt:lpstr>Topics Learned</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admin</cp:lastModifiedBy>
  <cp:revision>183</cp:revision>
  <dcterms:created xsi:type="dcterms:W3CDTF">2004-10-07T18:29:30Z</dcterms:created>
  <dcterms:modified xsi:type="dcterms:W3CDTF">2021-10-20T04:13:45Z</dcterms:modified>
</cp:coreProperties>
</file>