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9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4B3C53-6FB5-4F3A-B680-8528C10D3703}" type="datetimeFigureOut">
              <a:rPr lang="en-US" smtClean="0"/>
              <a:pPr/>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6CB50-B0B8-4711-BC5D-57CBB3631AFF}" type="slidenum">
              <a:rPr lang="en-US" smtClean="0"/>
              <a:pPr/>
              <a:t>‹#›</a:t>
            </a:fld>
            <a:endParaRPr lang="en-US"/>
          </a:p>
        </p:txBody>
      </p:sp>
    </p:spTree>
    <p:extLst>
      <p:ext uri="{BB962C8B-B14F-4D97-AF65-F5344CB8AC3E}">
        <p14:creationId xmlns:p14="http://schemas.microsoft.com/office/powerpoint/2010/main" val="270504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26FA4A-C4CD-401B-87ED-D35865DAFDCE}"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BB1DA33-C01F-4A9E-9772-04F727D3841B}" type="datetimeFigureOut">
              <a:rPr lang="en-US" smtClean="0"/>
              <a:pPr/>
              <a:t>12/9/2021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C8FF5D4-81B7-4F98-B4F0-DE91A776E98C}"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B1DA33-C01F-4A9E-9772-04F727D3841B}"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FF5D4-81B7-4F98-B4F0-DE91A776E9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B1DA33-C01F-4A9E-9772-04F727D3841B}"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FF5D4-81B7-4F98-B4F0-DE91A776E98C}"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BB1DA33-C01F-4A9E-9772-04F727D3841B}"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FF5D4-81B7-4F98-B4F0-DE91A776E98C}"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BB1DA33-C01F-4A9E-9772-04F727D3841B}" type="datetimeFigureOut">
              <a:rPr lang="en-US" smtClean="0"/>
              <a:pPr/>
              <a:t>12/9/2021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C8FF5D4-81B7-4F98-B4F0-DE91A776E98C}"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BB1DA33-C01F-4A9E-9772-04F727D3841B}"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FF5D4-81B7-4F98-B4F0-DE91A776E98C}"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BB1DA33-C01F-4A9E-9772-04F727D3841B}" type="datetimeFigureOut">
              <a:rPr lang="en-US" smtClean="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FF5D4-81B7-4F98-B4F0-DE91A776E98C}"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BB1DA33-C01F-4A9E-9772-04F727D3841B}" type="datetimeFigureOut">
              <a:rPr lang="en-US" smtClean="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FF5D4-81B7-4F98-B4F0-DE91A776E98C}"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1DA33-C01F-4A9E-9772-04F727D3841B}" type="datetimeFigureOut">
              <a:rPr lang="en-US" smtClean="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FF5D4-81B7-4F98-B4F0-DE91A776E98C}"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B1DA33-C01F-4A9E-9772-04F727D3841B}"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FF5D4-81B7-4F98-B4F0-DE91A776E98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B1DA33-C01F-4A9E-9772-04F727D3841B}"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FF5D4-81B7-4F98-B4F0-DE91A776E98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BB1DA33-C01F-4A9E-9772-04F727D3841B}" type="datetimeFigureOut">
              <a:rPr lang="en-US" smtClean="0"/>
              <a:pPr/>
              <a:t>12/9/2021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C8FF5D4-81B7-4F98-B4F0-DE91A776E98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a:t>
            </a:r>
            <a:endParaRPr lang="en-US" dirty="0"/>
          </a:p>
        </p:txBody>
      </p:sp>
      <p:sp>
        <p:nvSpPr>
          <p:cNvPr id="3" name="Subtitle 2"/>
          <p:cNvSpPr>
            <a:spLocks noGrp="1"/>
          </p:cNvSpPr>
          <p:nvPr>
            <p:ph type="subTitle" idx="1"/>
          </p:nvPr>
        </p:nvSpPr>
        <p:spPr/>
        <p:txBody>
          <a:bodyPr/>
          <a:lstStyle/>
          <a:p>
            <a:r>
              <a:rPr lang="en-US" dirty="0" smtClean="0"/>
              <a:t>Deadlocks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38175" y="323850"/>
            <a:ext cx="8226425" cy="457200"/>
          </a:xfrm>
        </p:spPr>
        <p:txBody>
          <a:bodyPr>
            <a:normAutofit fontScale="90000"/>
          </a:bodyPr>
          <a:lstStyle/>
          <a:p>
            <a:r>
              <a:rPr lang="en-US"/>
              <a:t>Graph With A Cycle But No Deadlock</a:t>
            </a:r>
          </a:p>
        </p:txBody>
      </p:sp>
      <p:pic>
        <p:nvPicPr>
          <p:cNvPr id="47109" name="Picture 5"/>
          <p:cNvPicPr>
            <a:picLocks noChangeAspect="1" noChangeArrowheads="1"/>
          </p:cNvPicPr>
          <p:nvPr/>
        </p:nvPicPr>
        <p:blipFill>
          <a:blip r:embed="rId2"/>
          <a:srcRect l="20947" t="906" r="21393" b="906"/>
          <a:stretch>
            <a:fillRect/>
          </a:stretch>
        </p:blipFill>
        <p:spPr bwMode="auto">
          <a:xfrm>
            <a:off x="2843213" y="1890713"/>
            <a:ext cx="3246437" cy="4157662"/>
          </a:xfrm>
          <a:prstGeom prst="rect">
            <a:avLst/>
          </a:prstGeom>
          <a:noFill/>
          <a:ln w="38100" cmpd="dbl">
            <a:solidFill>
              <a:srgbClr val="CC6600"/>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Basic Facts</a:t>
            </a:r>
          </a:p>
        </p:txBody>
      </p:sp>
      <p:sp>
        <p:nvSpPr>
          <p:cNvPr id="48131" name="Rectangle 3"/>
          <p:cNvSpPr>
            <a:spLocks noGrp="1" noChangeArrowheads="1"/>
          </p:cNvSpPr>
          <p:nvPr>
            <p:ph sz="quarter" idx="1"/>
          </p:nvPr>
        </p:nvSpPr>
        <p:spPr/>
        <p:txBody>
          <a:bodyPr/>
          <a:lstStyle/>
          <a:p>
            <a:r>
              <a:rPr lang="en-US"/>
              <a:t>If graph contains no cycles </a:t>
            </a:r>
            <a:r>
              <a:rPr lang="en-US">
                <a:sym typeface="Symbol" pitchFamily="18" charset="2"/>
              </a:rPr>
              <a:t> no deadlock.</a:t>
            </a:r>
            <a:br>
              <a:rPr lang="en-US">
                <a:sym typeface="Symbol" pitchFamily="18" charset="2"/>
              </a:rPr>
            </a:br>
            <a:endParaRPr lang="en-US">
              <a:sym typeface="Symbol" pitchFamily="18" charset="2"/>
            </a:endParaRPr>
          </a:p>
          <a:p>
            <a:r>
              <a:rPr lang="en-US">
                <a:sym typeface="Symbol" pitchFamily="18" charset="2"/>
              </a:rPr>
              <a:t>If graph contains a cycle </a:t>
            </a:r>
          </a:p>
          <a:p>
            <a:pPr lvl="1"/>
            <a:r>
              <a:rPr lang="en-US">
                <a:sym typeface="Symbol" pitchFamily="18" charset="2"/>
              </a:rPr>
              <a:t>if only one instance per resource type, then deadlock.</a:t>
            </a:r>
          </a:p>
          <a:p>
            <a:pPr lvl="1"/>
            <a:r>
              <a:rPr lang="en-US">
                <a:sym typeface="Symbol" pitchFamily="18" charset="2"/>
              </a:rPr>
              <a:t>if several instances per resource type, possibility of deadlock.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Methods for Handling Deadlocks</a:t>
            </a:r>
          </a:p>
        </p:txBody>
      </p:sp>
      <p:sp>
        <p:nvSpPr>
          <p:cNvPr id="49155" name="Rectangle 3"/>
          <p:cNvSpPr>
            <a:spLocks noGrp="1" noChangeArrowheads="1"/>
          </p:cNvSpPr>
          <p:nvPr>
            <p:ph sz="quarter" idx="1"/>
          </p:nvPr>
        </p:nvSpPr>
        <p:spPr/>
        <p:txBody>
          <a:bodyPr>
            <a:normAutofit/>
          </a:bodyPr>
          <a:lstStyle/>
          <a:p>
            <a:r>
              <a:rPr lang="en-US"/>
              <a:t>Ensure that the system will </a:t>
            </a:r>
            <a:r>
              <a:rPr lang="en-US" i="1">
                <a:solidFill>
                  <a:srgbClr val="FF0066"/>
                </a:solidFill>
              </a:rPr>
              <a:t>never</a:t>
            </a:r>
            <a:r>
              <a:rPr lang="en-US"/>
              <a:t> enter a deadlock state.</a:t>
            </a:r>
            <a:br>
              <a:rPr lang="en-US"/>
            </a:br>
            <a:endParaRPr lang="en-US"/>
          </a:p>
          <a:p>
            <a:r>
              <a:rPr lang="en-US"/>
              <a:t>Allow the system to enter a deadlock state and then recover.</a:t>
            </a:r>
            <a:br>
              <a:rPr lang="en-US"/>
            </a:br>
            <a:endParaRPr lang="en-US"/>
          </a:p>
          <a:p>
            <a:r>
              <a:rPr lang="en-US"/>
              <a:t>Ignore the problem and pretend that deadlocks never occur in the system; used by most operating systems, including UNIX.</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r>
              <a:rPr lang="en-US"/>
              <a:t>Deadlock Prevention</a:t>
            </a:r>
          </a:p>
        </p:txBody>
      </p:sp>
      <p:sp>
        <p:nvSpPr>
          <p:cNvPr id="50179" name="Rectangle 1027"/>
          <p:cNvSpPr>
            <a:spLocks noGrp="1" noChangeArrowheads="1"/>
          </p:cNvSpPr>
          <p:nvPr>
            <p:ph sz="quarter" idx="1"/>
          </p:nvPr>
        </p:nvSpPr>
        <p:spPr/>
        <p:txBody>
          <a:bodyPr>
            <a:normAutofit/>
          </a:bodyPr>
          <a:lstStyle/>
          <a:p>
            <a:r>
              <a:rPr lang="en-US" dirty="0" smtClean="0"/>
              <a:t>Restrain the ways request can be made.</a:t>
            </a:r>
          </a:p>
          <a:p>
            <a:pPr lvl="1"/>
            <a:r>
              <a:rPr lang="en-US" b="1" dirty="0" smtClean="0"/>
              <a:t>Mutual </a:t>
            </a:r>
            <a:r>
              <a:rPr lang="en-US" b="1" dirty="0"/>
              <a:t>Exclusion</a:t>
            </a:r>
            <a:r>
              <a:rPr lang="en-US" dirty="0"/>
              <a:t> – not required for sharable resources; must hold for </a:t>
            </a:r>
            <a:r>
              <a:rPr lang="en-US" dirty="0" smtClean="0"/>
              <a:t>non-sharable </a:t>
            </a:r>
            <a:r>
              <a:rPr lang="en-US" dirty="0"/>
              <a:t>resources.</a:t>
            </a:r>
            <a:br>
              <a:rPr lang="en-US" dirty="0"/>
            </a:br>
            <a:endParaRPr lang="en-US" dirty="0"/>
          </a:p>
          <a:p>
            <a:pPr lvl="1"/>
            <a:r>
              <a:rPr lang="en-US" b="1" dirty="0"/>
              <a:t>Hold and Wait</a:t>
            </a:r>
            <a:r>
              <a:rPr lang="en-US" dirty="0"/>
              <a:t> – must guarantee that whenever a process requests a resource, it does not hold any other resources.</a:t>
            </a:r>
          </a:p>
          <a:p>
            <a:pPr lvl="2"/>
            <a:r>
              <a:rPr lang="en-US" dirty="0" smtClean="0"/>
              <a:t>Hold all resources before execution</a:t>
            </a:r>
          </a:p>
          <a:p>
            <a:pPr lvl="2"/>
            <a:r>
              <a:rPr lang="en-US" dirty="0" smtClean="0"/>
              <a:t>Require </a:t>
            </a:r>
            <a:r>
              <a:rPr lang="en-US" dirty="0"/>
              <a:t>process to request and be allocated all its resources before it begins execution, or allow process to request resources only when the process has none.</a:t>
            </a:r>
          </a:p>
          <a:p>
            <a:pPr lvl="2"/>
            <a:r>
              <a:rPr lang="en-US" dirty="0"/>
              <a:t>Low resource utilization; starvation possible.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dirty="0"/>
              <a:t>Deadlock Prevention (Cont.)</a:t>
            </a:r>
          </a:p>
        </p:txBody>
      </p:sp>
      <p:sp>
        <p:nvSpPr>
          <p:cNvPr id="51203" name="Rectangle 1027"/>
          <p:cNvSpPr>
            <a:spLocks noGrp="1" noChangeArrowheads="1"/>
          </p:cNvSpPr>
          <p:nvPr>
            <p:ph sz="quarter" idx="1"/>
          </p:nvPr>
        </p:nvSpPr>
        <p:spPr/>
        <p:txBody>
          <a:bodyPr>
            <a:normAutofit/>
          </a:bodyPr>
          <a:lstStyle/>
          <a:p>
            <a:r>
              <a:rPr lang="en-US" b="1" dirty="0"/>
              <a:t>No Preemption</a:t>
            </a:r>
            <a:r>
              <a:rPr lang="en-US" dirty="0"/>
              <a:t> –</a:t>
            </a:r>
          </a:p>
          <a:p>
            <a:pPr lvl="1"/>
            <a:r>
              <a:rPr lang="en-US" dirty="0"/>
              <a:t>If a process that is holding some resources requests another resource that cannot be immediately allocated to it, then all resources currently being held are released.</a:t>
            </a:r>
          </a:p>
          <a:p>
            <a:pPr lvl="1"/>
            <a:r>
              <a:rPr lang="en-US" dirty="0"/>
              <a:t>Preempted resources are added to the list of resources for which the process is waiting.</a:t>
            </a:r>
          </a:p>
          <a:p>
            <a:pPr lvl="1"/>
            <a:r>
              <a:rPr lang="en-US" dirty="0"/>
              <a:t>Process will be restarted only when it can regain its old resources, as well as the new ones that it is requesting.</a:t>
            </a:r>
            <a:br>
              <a:rPr lang="en-US" dirty="0"/>
            </a:br>
            <a:endParaRPr lang="en-US" dirty="0"/>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 (Cont.)</a:t>
            </a:r>
            <a:endParaRPr lang="en-US" dirty="0"/>
          </a:p>
        </p:txBody>
      </p:sp>
      <p:sp>
        <p:nvSpPr>
          <p:cNvPr id="3" name="Content Placeholder 2"/>
          <p:cNvSpPr>
            <a:spLocks noGrp="1"/>
          </p:cNvSpPr>
          <p:nvPr>
            <p:ph sz="quarter" idx="1"/>
          </p:nvPr>
        </p:nvSpPr>
        <p:spPr/>
        <p:txBody>
          <a:bodyPr/>
          <a:lstStyle/>
          <a:p>
            <a:r>
              <a:rPr lang="en-US" b="1" dirty="0" smtClean="0"/>
              <a:t>Circular Wait</a:t>
            </a:r>
            <a:r>
              <a:rPr lang="en-US" dirty="0" smtClean="0"/>
              <a:t> – impose a total ordering of all resource types, and require that each process requests resources in an increasing order of enumeration.</a:t>
            </a:r>
          </a:p>
          <a:p>
            <a:pPr lvl="1"/>
            <a:r>
              <a:rPr lang="en-US" dirty="0" smtClean="0"/>
              <a:t>Let R={R1, R2, …</a:t>
            </a:r>
            <a:r>
              <a:rPr lang="en-US" dirty="0" err="1" smtClean="0"/>
              <a:t>Rn</a:t>
            </a:r>
            <a:r>
              <a:rPr lang="en-US" dirty="0" smtClean="0"/>
              <a:t>} be the set of resource types.</a:t>
            </a:r>
          </a:p>
          <a:p>
            <a:pPr lvl="1"/>
            <a:r>
              <a:rPr lang="en-US" dirty="0" smtClean="0"/>
              <a:t>Assign a unique number to each resource type</a:t>
            </a:r>
          </a:p>
          <a:p>
            <a:pPr lvl="1"/>
            <a:r>
              <a:rPr lang="en-US" dirty="0" smtClean="0"/>
              <a:t>A process holding a resource type </a:t>
            </a:r>
            <a:r>
              <a:rPr lang="en-US" dirty="0" err="1" smtClean="0"/>
              <a:t>Ri</a:t>
            </a:r>
            <a:r>
              <a:rPr lang="en-US" dirty="0" smtClean="0"/>
              <a:t> can request an instance of resource type </a:t>
            </a:r>
            <a:r>
              <a:rPr lang="en-US" dirty="0" err="1" smtClean="0"/>
              <a:t>Rj</a:t>
            </a:r>
            <a:r>
              <a:rPr lang="en-US" dirty="0" smtClean="0"/>
              <a:t> only if F(</a:t>
            </a:r>
            <a:r>
              <a:rPr lang="en-US" dirty="0" err="1" smtClean="0"/>
              <a:t>Rj</a:t>
            </a:r>
            <a:r>
              <a:rPr lang="en-US" dirty="0" smtClean="0"/>
              <a:t>) &gt; F(</a:t>
            </a:r>
            <a:r>
              <a:rPr lang="en-US" dirty="0" err="1" smtClean="0"/>
              <a:t>Ri</a:t>
            </a:r>
            <a:r>
              <a:rPr lang="en-US" dirty="0" smtClean="0"/>
              <a:t>)</a:t>
            </a:r>
          </a:p>
          <a:p>
            <a:pPr lvl="1"/>
            <a:r>
              <a:rPr lang="en-US" dirty="0" smtClean="0"/>
              <a:t>Also, when a process request resource </a:t>
            </a:r>
            <a:r>
              <a:rPr lang="en-US" dirty="0" err="1" smtClean="0"/>
              <a:t>Rj</a:t>
            </a:r>
            <a:r>
              <a:rPr lang="en-US" dirty="0" smtClean="0"/>
              <a:t> it has released any resource </a:t>
            </a:r>
            <a:r>
              <a:rPr lang="en-US" dirty="0" err="1" smtClean="0"/>
              <a:t>Ri</a:t>
            </a:r>
            <a:r>
              <a:rPr lang="en-US" dirty="0" smtClean="0"/>
              <a:t> such that F(</a:t>
            </a:r>
            <a:r>
              <a:rPr lang="en-US" dirty="0" err="1" smtClean="0"/>
              <a:t>Ri</a:t>
            </a:r>
            <a:r>
              <a:rPr lang="en-US" dirty="0" smtClean="0"/>
              <a:t>) &gt;= F(</a:t>
            </a:r>
            <a:r>
              <a:rPr lang="en-US" dirty="0" err="1" smtClean="0"/>
              <a:t>Rj</a:t>
            </a:r>
            <a:r>
              <a:rPr lang="en-US" dirty="0" smtClean="0"/>
              <a:t>)</a:t>
            </a:r>
          </a:p>
          <a:p>
            <a:pPr lvl="1"/>
            <a:r>
              <a:rPr lang="en-US" dirty="0" smtClean="0"/>
              <a:t>If the above two protocols hold, circular wait will not happen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Deadlock Avoidance</a:t>
            </a:r>
          </a:p>
        </p:txBody>
      </p:sp>
      <p:sp>
        <p:nvSpPr>
          <p:cNvPr id="52227" name="Rectangle 3"/>
          <p:cNvSpPr>
            <a:spLocks noGrp="1" noChangeArrowheads="1"/>
          </p:cNvSpPr>
          <p:nvPr>
            <p:ph sz="quarter" idx="1"/>
          </p:nvPr>
        </p:nvSpPr>
        <p:spPr/>
        <p:txBody>
          <a:bodyPr>
            <a:normAutofit/>
          </a:bodyPr>
          <a:lstStyle/>
          <a:p>
            <a:r>
              <a:rPr lang="en-US" dirty="0" smtClean="0"/>
              <a:t>Requires that the system has some additional </a:t>
            </a:r>
            <a:r>
              <a:rPr lang="en-US" i="1" dirty="0" smtClean="0"/>
              <a:t>a priori </a:t>
            </a:r>
            <a:r>
              <a:rPr lang="en-US" dirty="0" smtClean="0"/>
              <a:t>information available.</a:t>
            </a:r>
          </a:p>
          <a:p>
            <a:r>
              <a:rPr lang="en-US" dirty="0" smtClean="0"/>
              <a:t>Simplest </a:t>
            </a:r>
            <a:r>
              <a:rPr lang="en-US" dirty="0"/>
              <a:t>and most useful model requires that each process declare the </a:t>
            </a:r>
            <a:r>
              <a:rPr lang="en-US" i="1" dirty="0"/>
              <a:t>maximum number</a:t>
            </a:r>
            <a:r>
              <a:rPr lang="en-US" dirty="0"/>
              <a:t> of resources of each type that it may </a:t>
            </a:r>
            <a:r>
              <a:rPr lang="en-US" dirty="0" smtClean="0"/>
              <a:t>need.</a:t>
            </a:r>
          </a:p>
          <a:p>
            <a:r>
              <a:rPr lang="en-US" dirty="0" smtClean="0"/>
              <a:t>The </a:t>
            </a:r>
            <a:r>
              <a:rPr lang="en-US" dirty="0"/>
              <a:t>deadlock-avoidance algorithm dynamically examines the resource-allocation state to ensure that there can never be a circular-wait condition</a:t>
            </a:r>
            <a:r>
              <a:rPr lang="en-US" dirty="0" smtClean="0"/>
              <a:t>.</a:t>
            </a:r>
            <a:endParaRPr lang="en-US" dirty="0"/>
          </a:p>
          <a:p>
            <a:r>
              <a:rPr lang="en-US" dirty="0"/>
              <a:t>Resource-allocation </a:t>
            </a:r>
            <a:r>
              <a:rPr lang="en-US" i="1" dirty="0"/>
              <a:t>state</a:t>
            </a:r>
            <a:r>
              <a:rPr lang="en-US" dirty="0"/>
              <a:t> is defined by the number of available and allocated resources, and the maximum demands of the 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Safe State</a:t>
            </a:r>
          </a:p>
        </p:txBody>
      </p:sp>
      <p:sp>
        <p:nvSpPr>
          <p:cNvPr id="53251" name="Rectangle 3"/>
          <p:cNvSpPr>
            <a:spLocks noGrp="1" noChangeArrowheads="1"/>
          </p:cNvSpPr>
          <p:nvPr>
            <p:ph sz="quarter" idx="1"/>
          </p:nvPr>
        </p:nvSpPr>
        <p:spPr/>
        <p:txBody>
          <a:bodyPr>
            <a:normAutofit fontScale="92500"/>
          </a:bodyPr>
          <a:lstStyle/>
          <a:p>
            <a:r>
              <a:rPr lang="en-US" dirty="0"/>
              <a:t>When a process requests an available resource, system must decide if immediate allocation leaves the system in a safe state</a:t>
            </a:r>
            <a:r>
              <a:rPr lang="en-US" dirty="0" smtClean="0"/>
              <a:t>.</a:t>
            </a:r>
            <a:endParaRPr lang="en-US" dirty="0"/>
          </a:p>
          <a:p>
            <a:r>
              <a:rPr lang="en-US" dirty="0"/>
              <a:t>System is in </a:t>
            </a:r>
            <a:r>
              <a:rPr lang="en-US" dirty="0">
                <a:solidFill>
                  <a:srgbClr val="FF0066"/>
                </a:solidFill>
              </a:rPr>
              <a:t>safe state</a:t>
            </a:r>
            <a:r>
              <a:rPr lang="en-US" dirty="0"/>
              <a:t> if there exists a sequence &lt;</a:t>
            </a:r>
            <a:r>
              <a:rPr lang="en-US" i="1" dirty="0"/>
              <a:t>P</a:t>
            </a:r>
            <a:r>
              <a:rPr lang="en-US" i="1" baseline="-25000" dirty="0"/>
              <a:t>1</a:t>
            </a:r>
            <a:r>
              <a:rPr lang="en-US" i="1" dirty="0"/>
              <a:t>, P</a:t>
            </a:r>
            <a:r>
              <a:rPr lang="en-US" i="1" baseline="-25000" dirty="0"/>
              <a:t>2</a:t>
            </a:r>
            <a:r>
              <a:rPr lang="en-US" i="1" dirty="0"/>
              <a:t>, …, </a:t>
            </a:r>
            <a:r>
              <a:rPr lang="en-US" i="1" dirty="0" err="1"/>
              <a:t>P</a:t>
            </a:r>
            <a:r>
              <a:rPr lang="en-US" i="1" baseline="-25000" dirty="0" err="1"/>
              <a:t>n</a:t>
            </a:r>
            <a:r>
              <a:rPr lang="en-US" dirty="0"/>
              <a:t>&gt; of ALL the  processes  is the systems such that  for each P</a:t>
            </a:r>
            <a:r>
              <a:rPr lang="en-US" baseline="-25000" dirty="0"/>
              <a:t>i</a:t>
            </a:r>
            <a:r>
              <a:rPr lang="en-US" dirty="0"/>
              <a:t>, the resources that P</a:t>
            </a:r>
            <a:r>
              <a:rPr lang="en-US" baseline="-25000" dirty="0"/>
              <a:t>i </a:t>
            </a:r>
            <a:r>
              <a:rPr lang="en-US" dirty="0"/>
              <a:t>can still request can be satisfied by currently available resources + resources held by all the </a:t>
            </a:r>
            <a:r>
              <a:rPr lang="en-US" i="1" dirty="0" err="1"/>
              <a:t>P</a:t>
            </a:r>
            <a:r>
              <a:rPr lang="en-US" i="1" baseline="-25000" dirty="0" err="1"/>
              <a:t>j</a:t>
            </a:r>
            <a:r>
              <a:rPr lang="en-US" dirty="0"/>
              <a:t>, with</a:t>
            </a:r>
            <a:r>
              <a:rPr lang="en-US" i="1" dirty="0"/>
              <a:t> j </a:t>
            </a:r>
            <a:r>
              <a:rPr lang="en-US" dirty="0"/>
              <a:t>&lt; </a:t>
            </a:r>
            <a:r>
              <a:rPr lang="en-US" i="1" dirty="0" err="1"/>
              <a:t>i</a:t>
            </a:r>
            <a:r>
              <a:rPr lang="en-US" dirty="0"/>
              <a:t>.</a:t>
            </a:r>
          </a:p>
          <a:p>
            <a:r>
              <a:rPr lang="en-US" dirty="0"/>
              <a:t>That is:</a:t>
            </a:r>
          </a:p>
          <a:p>
            <a:pPr lvl="1"/>
            <a:r>
              <a:rPr lang="en-US" dirty="0"/>
              <a:t>If P</a:t>
            </a:r>
            <a:r>
              <a:rPr lang="en-US" baseline="-25000" dirty="0"/>
              <a:t>i</a:t>
            </a:r>
            <a:r>
              <a:rPr lang="en-US" dirty="0"/>
              <a:t> resource needs are not immediately available, then </a:t>
            </a:r>
            <a:r>
              <a:rPr lang="en-US" i="1" dirty="0"/>
              <a:t>P</a:t>
            </a:r>
            <a:r>
              <a:rPr lang="en-US" i="1" baseline="-25000" dirty="0"/>
              <a:t>i</a:t>
            </a:r>
            <a:r>
              <a:rPr lang="en-US" dirty="0"/>
              <a:t> can wait until all </a:t>
            </a:r>
            <a:r>
              <a:rPr lang="en-US" i="1" dirty="0" err="1"/>
              <a:t>P</a:t>
            </a:r>
            <a:r>
              <a:rPr lang="en-US" i="1" baseline="-25000" dirty="0" err="1"/>
              <a:t>j</a:t>
            </a:r>
            <a:r>
              <a:rPr lang="en-US" i="1" dirty="0"/>
              <a:t> </a:t>
            </a:r>
            <a:r>
              <a:rPr lang="en-US" dirty="0"/>
              <a:t>have finished.</a:t>
            </a:r>
          </a:p>
          <a:p>
            <a:pPr lvl="1"/>
            <a:r>
              <a:rPr lang="en-US" dirty="0"/>
              <a:t>When </a:t>
            </a:r>
            <a:r>
              <a:rPr lang="en-US" i="1" dirty="0" err="1"/>
              <a:t>P</a:t>
            </a:r>
            <a:r>
              <a:rPr lang="en-US" i="1" baseline="-25000" dirty="0" err="1"/>
              <a:t>j</a:t>
            </a:r>
            <a:r>
              <a:rPr lang="en-US" dirty="0"/>
              <a:t> is finished, </a:t>
            </a:r>
            <a:r>
              <a:rPr lang="en-US" i="1" dirty="0"/>
              <a:t>P</a:t>
            </a:r>
            <a:r>
              <a:rPr lang="en-US" i="1" baseline="-25000" dirty="0"/>
              <a:t>i</a:t>
            </a:r>
            <a:r>
              <a:rPr lang="en-US" dirty="0"/>
              <a:t> can obtain needed resources, execute, return allocated resources, and terminate. </a:t>
            </a:r>
          </a:p>
          <a:p>
            <a:pPr lvl="1"/>
            <a:r>
              <a:rPr lang="en-US" dirty="0"/>
              <a:t>When </a:t>
            </a:r>
            <a:r>
              <a:rPr lang="en-US" i="1" dirty="0"/>
              <a:t>P</a:t>
            </a:r>
            <a:r>
              <a:rPr lang="en-US" i="1" baseline="-25000" dirty="0"/>
              <a:t>i</a:t>
            </a:r>
            <a:r>
              <a:rPr lang="en-US" dirty="0"/>
              <a:t> terminates, </a:t>
            </a:r>
            <a:r>
              <a:rPr lang="en-US" i="1" dirty="0"/>
              <a:t>P</a:t>
            </a:r>
            <a:r>
              <a:rPr lang="en-US" i="1" baseline="-25000" dirty="0"/>
              <a:t>i </a:t>
            </a:r>
            <a:r>
              <a:rPr lang="en-US" baseline="-25000" dirty="0"/>
              <a:t>+1</a:t>
            </a:r>
            <a:r>
              <a:rPr lang="en-US" dirty="0"/>
              <a:t> can obtain its needed resources, and so on.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Basic Facts</a:t>
            </a:r>
          </a:p>
        </p:txBody>
      </p:sp>
      <p:sp>
        <p:nvSpPr>
          <p:cNvPr id="54275" name="Rectangle 3"/>
          <p:cNvSpPr>
            <a:spLocks noGrp="1" noChangeArrowheads="1"/>
          </p:cNvSpPr>
          <p:nvPr>
            <p:ph sz="quarter" idx="1"/>
          </p:nvPr>
        </p:nvSpPr>
        <p:spPr/>
        <p:txBody>
          <a:bodyPr/>
          <a:lstStyle/>
          <a:p>
            <a:r>
              <a:rPr lang="en-US"/>
              <a:t>If a system is in safe state </a:t>
            </a:r>
            <a:r>
              <a:rPr lang="en-US">
                <a:sym typeface="Symbol" pitchFamily="18" charset="2"/>
              </a:rPr>
              <a:t> no deadlocks.</a:t>
            </a:r>
            <a:br>
              <a:rPr lang="en-US">
                <a:sym typeface="Symbol" pitchFamily="18" charset="2"/>
              </a:rPr>
            </a:br>
            <a:endParaRPr lang="en-US">
              <a:sym typeface="Symbol" pitchFamily="18" charset="2"/>
            </a:endParaRPr>
          </a:p>
          <a:p>
            <a:r>
              <a:rPr lang="en-US">
                <a:sym typeface="Symbol" pitchFamily="18" charset="2"/>
              </a:rPr>
              <a:t>If a system is in unsafe state  possibility of deadlock.</a:t>
            </a:r>
            <a:br>
              <a:rPr lang="en-US">
                <a:sym typeface="Symbol" pitchFamily="18" charset="2"/>
              </a:rPr>
            </a:br>
            <a:endParaRPr lang="en-US">
              <a:sym typeface="Symbol" pitchFamily="18" charset="2"/>
            </a:endParaRPr>
          </a:p>
          <a:p>
            <a:r>
              <a:rPr lang="en-US">
                <a:sym typeface="Symbol" pitchFamily="18" charset="2"/>
              </a:rPr>
              <a:t>Avoidance  ensure that a system will never enter an unsafe state.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Safe, Unsafe , Deadlock State </a:t>
            </a:r>
          </a:p>
        </p:txBody>
      </p:sp>
      <p:pic>
        <p:nvPicPr>
          <p:cNvPr id="83972" name="Picture 4"/>
          <p:cNvPicPr>
            <a:picLocks noChangeAspect="1" noChangeArrowheads="1"/>
          </p:cNvPicPr>
          <p:nvPr/>
        </p:nvPicPr>
        <p:blipFill>
          <a:blip r:embed="rId2"/>
          <a:srcRect l="13437" t="1572" r="13683" b="2194"/>
          <a:stretch>
            <a:fillRect/>
          </a:stretch>
        </p:blipFill>
        <p:spPr bwMode="auto">
          <a:xfrm>
            <a:off x="2282825" y="1716088"/>
            <a:ext cx="4391025" cy="4348162"/>
          </a:xfrm>
          <a:prstGeom prst="rect">
            <a:avLst/>
          </a:prstGeom>
          <a:noFill/>
          <a:ln w="38100" cmpd="dbl">
            <a:solidFill>
              <a:srgbClr val="CC6600"/>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The Deadlock Problem</a:t>
            </a:r>
          </a:p>
        </p:txBody>
      </p:sp>
      <p:sp>
        <p:nvSpPr>
          <p:cNvPr id="39939" name="Rectangle 3"/>
          <p:cNvSpPr>
            <a:spLocks noGrp="1" noChangeArrowheads="1"/>
          </p:cNvSpPr>
          <p:nvPr>
            <p:ph sz="quarter" idx="1"/>
          </p:nvPr>
        </p:nvSpPr>
        <p:spPr/>
        <p:txBody>
          <a:bodyPr>
            <a:normAutofit/>
          </a:bodyPr>
          <a:lstStyle/>
          <a:p>
            <a:r>
              <a:rPr lang="en-US" dirty="0"/>
              <a:t>A set of blocked processes each holding a resource and waiting to acquire a resource held by another process in the set.</a:t>
            </a:r>
          </a:p>
          <a:p>
            <a:pPr>
              <a:buSzPct val="85000"/>
            </a:pPr>
            <a:r>
              <a:rPr lang="en-US" dirty="0"/>
              <a:t>Example </a:t>
            </a:r>
          </a:p>
          <a:p>
            <a:pPr lvl="1"/>
            <a:r>
              <a:rPr lang="en-US" dirty="0"/>
              <a:t>System has 2 disk drives.</a:t>
            </a:r>
          </a:p>
          <a:p>
            <a:pPr lvl="1"/>
            <a:r>
              <a:rPr lang="en-US" i="1" dirty="0"/>
              <a:t>P</a:t>
            </a:r>
            <a:r>
              <a:rPr lang="en-US" baseline="-25000" dirty="0"/>
              <a:t>1</a:t>
            </a:r>
            <a:r>
              <a:rPr lang="en-US" dirty="0"/>
              <a:t> and </a:t>
            </a:r>
            <a:r>
              <a:rPr lang="en-US" i="1" dirty="0"/>
              <a:t>P</a:t>
            </a:r>
            <a:r>
              <a:rPr lang="en-US" baseline="-25000" dirty="0"/>
              <a:t>2</a:t>
            </a:r>
            <a:r>
              <a:rPr lang="en-US" dirty="0"/>
              <a:t> each hold one disk drive and each needs another one.</a:t>
            </a:r>
          </a:p>
          <a:p>
            <a:pPr>
              <a:buSzPct val="85000"/>
            </a:pPr>
            <a:r>
              <a:rPr lang="en-US" dirty="0"/>
              <a:t>Example </a:t>
            </a:r>
          </a:p>
          <a:p>
            <a:pPr lvl="1"/>
            <a:r>
              <a:rPr lang="en-US" dirty="0"/>
              <a:t>semaphores </a:t>
            </a:r>
            <a:r>
              <a:rPr lang="en-US" i="1" dirty="0"/>
              <a:t>A</a:t>
            </a:r>
            <a:r>
              <a:rPr lang="en-US" dirty="0"/>
              <a:t> and</a:t>
            </a:r>
            <a:r>
              <a:rPr lang="en-US" i="1" dirty="0"/>
              <a:t> B</a:t>
            </a:r>
            <a:r>
              <a:rPr lang="en-US" dirty="0"/>
              <a:t>, initialized to 1</a:t>
            </a:r>
            <a:endParaRPr lang="en-US" sz="2800" dirty="0"/>
          </a:p>
          <a:p>
            <a:pPr lvl="4">
              <a:buFontTx/>
              <a:buNone/>
            </a:pPr>
            <a:r>
              <a:rPr lang="en-US" sz="2800" dirty="0"/>
              <a:t>    </a:t>
            </a:r>
            <a:r>
              <a:rPr lang="en-US" i="1" dirty="0"/>
              <a:t>P</a:t>
            </a:r>
            <a:r>
              <a:rPr lang="en-US" baseline="-25000" dirty="0"/>
              <a:t>0</a:t>
            </a:r>
            <a:r>
              <a:rPr lang="en-US" dirty="0"/>
              <a:t>		  </a:t>
            </a:r>
            <a:r>
              <a:rPr lang="en-US" dirty="0" smtClean="0"/>
              <a:t>	 </a:t>
            </a:r>
            <a:r>
              <a:rPr lang="en-US" i="1" dirty="0"/>
              <a:t>P</a:t>
            </a:r>
            <a:r>
              <a:rPr lang="en-US" baseline="-25000" dirty="0"/>
              <a:t>1</a:t>
            </a:r>
            <a:endParaRPr lang="en-US" dirty="0"/>
          </a:p>
          <a:p>
            <a:pPr lvl="4">
              <a:buFontTx/>
              <a:buNone/>
            </a:pPr>
            <a:r>
              <a:rPr lang="en-US" dirty="0">
                <a:solidFill>
                  <a:srgbClr val="0000FF"/>
                </a:solidFill>
              </a:rPr>
              <a:t>wait (A);		wait(B)</a:t>
            </a:r>
          </a:p>
          <a:p>
            <a:pPr lvl="4">
              <a:buFontTx/>
              <a:buNone/>
            </a:pPr>
            <a:r>
              <a:rPr lang="en-US" dirty="0">
                <a:solidFill>
                  <a:srgbClr val="0000FF"/>
                </a:solidFill>
              </a:rPr>
              <a:t>wait (B);		wait(A)</a:t>
            </a:r>
          </a:p>
          <a:p>
            <a:pPr lvl="1"/>
            <a:endParaRPr lang="en-US" dirty="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Avoidance algorithms</a:t>
            </a:r>
          </a:p>
        </p:txBody>
      </p:sp>
      <p:sp>
        <p:nvSpPr>
          <p:cNvPr id="55299" name="Rectangle 3"/>
          <p:cNvSpPr>
            <a:spLocks noGrp="1" noChangeArrowheads="1"/>
          </p:cNvSpPr>
          <p:nvPr>
            <p:ph sz="quarter" idx="1"/>
          </p:nvPr>
        </p:nvSpPr>
        <p:spPr/>
        <p:txBody>
          <a:bodyPr/>
          <a:lstStyle/>
          <a:p>
            <a:r>
              <a:rPr lang="en-US" dirty="0"/>
              <a:t>Single instance of a resource type.  Use a resource-allocation </a:t>
            </a:r>
            <a:r>
              <a:rPr lang="en-US" dirty="0" smtClean="0"/>
              <a:t>graph</a:t>
            </a:r>
            <a:endParaRPr lang="en-US" dirty="0"/>
          </a:p>
          <a:p>
            <a:r>
              <a:rPr lang="en-US" dirty="0"/>
              <a:t>Multiple instances of a resource type.  Use the banker’s 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Resource-Allocation Graph Scheme</a:t>
            </a:r>
          </a:p>
        </p:txBody>
      </p:sp>
      <p:sp>
        <p:nvSpPr>
          <p:cNvPr id="114691" name="Rectangle 3"/>
          <p:cNvSpPr>
            <a:spLocks noGrp="1" noChangeArrowheads="1"/>
          </p:cNvSpPr>
          <p:nvPr>
            <p:ph sz="quarter" idx="1"/>
          </p:nvPr>
        </p:nvSpPr>
        <p:spPr/>
        <p:txBody>
          <a:bodyPr>
            <a:normAutofit/>
          </a:bodyPr>
          <a:lstStyle/>
          <a:p>
            <a:r>
              <a:rPr lang="en-US" i="1" dirty="0"/>
              <a:t>Claim edge</a:t>
            </a:r>
            <a:r>
              <a:rPr lang="en-US" dirty="0"/>
              <a:t> </a:t>
            </a:r>
            <a:r>
              <a:rPr lang="en-US" i="1" dirty="0"/>
              <a:t>P</a:t>
            </a:r>
            <a:r>
              <a:rPr lang="en-US" i="1" baseline="-25000" dirty="0"/>
              <a:t>i</a:t>
            </a:r>
            <a:r>
              <a:rPr lang="en-US" dirty="0"/>
              <a:t>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r>
              <a:rPr lang="en-US" dirty="0">
                <a:sym typeface="Symbol" pitchFamily="18" charset="2"/>
              </a:rPr>
              <a:t> indicated that process </a:t>
            </a:r>
            <a:r>
              <a:rPr lang="en-US" i="1" dirty="0" err="1">
                <a:sym typeface="Symbol" pitchFamily="18" charset="2"/>
              </a:rPr>
              <a:t>P</a:t>
            </a:r>
            <a:r>
              <a:rPr lang="en-US" i="1" baseline="-25000" dirty="0" err="1">
                <a:sym typeface="Symbol" pitchFamily="18" charset="2"/>
              </a:rPr>
              <a:t>j</a:t>
            </a:r>
            <a:r>
              <a:rPr lang="en-US" dirty="0">
                <a:sym typeface="Symbol" pitchFamily="18" charset="2"/>
              </a:rPr>
              <a:t> may request resource </a:t>
            </a:r>
            <a:r>
              <a:rPr lang="en-US" i="1" dirty="0" err="1">
                <a:sym typeface="Symbol" pitchFamily="18" charset="2"/>
              </a:rPr>
              <a:t>R</a:t>
            </a:r>
            <a:r>
              <a:rPr lang="en-US" i="1" baseline="-25000" dirty="0" err="1">
                <a:sym typeface="Symbol" pitchFamily="18" charset="2"/>
              </a:rPr>
              <a:t>j</a:t>
            </a:r>
            <a:r>
              <a:rPr lang="en-US" dirty="0">
                <a:sym typeface="Symbol" pitchFamily="18" charset="2"/>
              </a:rPr>
              <a:t>; represented by a dashed line</a:t>
            </a:r>
            <a:r>
              <a:rPr lang="en-US" dirty="0" smtClean="0">
                <a:sym typeface="Symbol" pitchFamily="18" charset="2"/>
              </a:rPr>
              <a:t>.</a:t>
            </a:r>
            <a:endParaRPr lang="en-US" dirty="0">
              <a:sym typeface="Symbol" pitchFamily="18" charset="2"/>
            </a:endParaRPr>
          </a:p>
          <a:p>
            <a:r>
              <a:rPr lang="en-US" dirty="0">
                <a:sym typeface="Symbol" pitchFamily="18" charset="2"/>
              </a:rPr>
              <a:t>Claim edge converts to request edge when a process requests a resource</a:t>
            </a:r>
            <a:r>
              <a:rPr lang="en-US" dirty="0" smtClean="0">
                <a:sym typeface="Symbol" pitchFamily="18" charset="2"/>
              </a:rPr>
              <a:t>.</a:t>
            </a:r>
            <a:endParaRPr lang="en-US" dirty="0">
              <a:sym typeface="Symbol" pitchFamily="18" charset="2"/>
            </a:endParaRPr>
          </a:p>
          <a:p>
            <a:r>
              <a:rPr lang="en-US" dirty="0">
                <a:sym typeface="Symbol" pitchFamily="18" charset="2"/>
              </a:rPr>
              <a:t>Request edge converted to an assignment edge when the  resource is allocated to the process</a:t>
            </a:r>
            <a:r>
              <a:rPr lang="en-US" dirty="0" smtClean="0">
                <a:sym typeface="Symbol" pitchFamily="18" charset="2"/>
              </a:rPr>
              <a:t>.</a:t>
            </a:r>
            <a:endParaRPr lang="en-US" dirty="0">
              <a:sym typeface="Symbol" pitchFamily="18" charset="2"/>
            </a:endParaRPr>
          </a:p>
          <a:p>
            <a:r>
              <a:rPr lang="en-US" dirty="0">
                <a:sym typeface="Symbol" pitchFamily="18" charset="2"/>
              </a:rPr>
              <a:t>When a resource is released by a process, assignment edge reconverts to a claim edge</a:t>
            </a:r>
            <a:r>
              <a:rPr lang="en-US" dirty="0" smtClean="0">
                <a:sym typeface="Symbol" pitchFamily="18" charset="2"/>
              </a:rPr>
              <a:t>.</a:t>
            </a:r>
            <a:endParaRPr lang="en-US" dirty="0">
              <a:sym typeface="Symbol" pitchFamily="18" charset="2"/>
            </a:endParaRPr>
          </a:p>
          <a:p>
            <a:r>
              <a:rPr lang="en-US" dirty="0">
                <a:sym typeface="Symbol" pitchFamily="18" charset="2"/>
              </a:rPr>
              <a:t>Resources must be claimed </a:t>
            </a:r>
            <a:r>
              <a:rPr lang="en-US" i="1" dirty="0">
                <a:sym typeface="Symbol" pitchFamily="18" charset="2"/>
              </a:rPr>
              <a:t>a priori</a:t>
            </a:r>
            <a:r>
              <a:rPr lang="en-US" dirty="0">
                <a:sym typeface="Symbol" pitchFamily="18" charset="2"/>
              </a:rPr>
              <a:t> in the system.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41363" y="404813"/>
            <a:ext cx="8224837" cy="457200"/>
          </a:xfrm>
        </p:spPr>
        <p:txBody>
          <a:bodyPr>
            <a:normAutofit fontScale="90000"/>
          </a:bodyPr>
          <a:lstStyle/>
          <a:p>
            <a:r>
              <a:rPr lang="en-US"/>
              <a:t>Resource-Allocation Graph</a:t>
            </a:r>
          </a:p>
        </p:txBody>
      </p:sp>
      <p:pic>
        <p:nvPicPr>
          <p:cNvPr id="34822" name="Picture 6"/>
          <p:cNvPicPr>
            <a:picLocks noChangeAspect="1" noChangeArrowheads="1"/>
          </p:cNvPicPr>
          <p:nvPr/>
        </p:nvPicPr>
        <p:blipFill>
          <a:blip r:embed="rId2"/>
          <a:srcRect l="13803" t="607" r="13803" b="2141"/>
          <a:stretch>
            <a:fillRect/>
          </a:stretch>
        </p:blipFill>
        <p:spPr bwMode="auto">
          <a:xfrm>
            <a:off x="2743200" y="1447800"/>
            <a:ext cx="3663950" cy="3716337"/>
          </a:xfrm>
          <a:prstGeom prst="rect">
            <a:avLst/>
          </a:prstGeom>
          <a:noFill/>
          <a:ln w="38100" cmpd="dbl">
            <a:solidFill>
              <a:srgbClr val="CC6600"/>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r>
              <a:rPr lang="en-US" sz="2800"/>
              <a:t>Unsafe State In Resource-Allocation Graph</a:t>
            </a:r>
          </a:p>
        </p:txBody>
      </p:sp>
      <p:sp>
        <p:nvSpPr>
          <p:cNvPr id="4" name="Content Placeholder 3"/>
          <p:cNvSpPr>
            <a:spLocks noGrp="1"/>
          </p:cNvSpPr>
          <p:nvPr>
            <p:ph sz="quarter" idx="1"/>
          </p:nvPr>
        </p:nvSpPr>
        <p:spPr/>
        <p:txBody>
          <a:bodyPr/>
          <a:lstStyle/>
          <a:p>
            <a:endParaRPr lang="en-US"/>
          </a:p>
        </p:txBody>
      </p:sp>
      <p:pic>
        <p:nvPicPr>
          <p:cNvPr id="115715" name="Picture 3"/>
          <p:cNvPicPr>
            <a:picLocks noChangeAspect="1" noChangeArrowheads="1"/>
          </p:cNvPicPr>
          <p:nvPr/>
        </p:nvPicPr>
        <p:blipFill>
          <a:blip r:embed="rId2"/>
          <a:srcRect l="13501" t="1407" r="13721" b="851"/>
          <a:stretch>
            <a:fillRect/>
          </a:stretch>
        </p:blipFill>
        <p:spPr bwMode="auto">
          <a:xfrm>
            <a:off x="2438400" y="1371600"/>
            <a:ext cx="4259263" cy="4289425"/>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Resource-Allocation Graph Algorithm</a:t>
            </a:r>
          </a:p>
        </p:txBody>
      </p:sp>
      <p:sp>
        <p:nvSpPr>
          <p:cNvPr id="113667" name="Rectangle 3"/>
          <p:cNvSpPr>
            <a:spLocks noGrp="1" noChangeArrowheads="1"/>
          </p:cNvSpPr>
          <p:nvPr>
            <p:ph sz="quarter" idx="1"/>
          </p:nvPr>
        </p:nvSpPr>
        <p:spPr/>
        <p:txBody>
          <a:bodyPr/>
          <a:lstStyle/>
          <a:p>
            <a:r>
              <a:rPr lang="en-US" dirty="0"/>
              <a:t>Suppose that process</a:t>
            </a:r>
            <a:r>
              <a:rPr lang="en-US" i="1" dirty="0"/>
              <a:t> P</a:t>
            </a:r>
            <a:r>
              <a:rPr lang="en-US" i="1" baseline="-25000" dirty="0"/>
              <a:t>i</a:t>
            </a:r>
            <a:r>
              <a:rPr lang="en-US" dirty="0"/>
              <a:t> requests a resource </a:t>
            </a:r>
            <a:r>
              <a:rPr lang="en-US" i="1" dirty="0" err="1" smtClean="0">
                <a:sym typeface="Symbol" pitchFamily="18" charset="2"/>
              </a:rPr>
              <a:t>R</a:t>
            </a:r>
            <a:r>
              <a:rPr lang="en-US" i="1" baseline="-25000" dirty="0" err="1" smtClean="0">
                <a:sym typeface="Symbol" pitchFamily="18" charset="2"/>
              </a:rPr>
              <a:t>j</a:t>
            </a:r>
            <a:endParaRPr lang="en-US" i="1" baseline="-25000" dirty="0">
              <a:sym typeface="Symbol" pitchFamily="18" charset="2"/>
            </a:endParaRPr>
          </a:p>
          <a:p>
            <a:r>
              <a:rPr lang="en-US" dirty="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Banker’s Algorithm</a:t>
            </a:r>
          </a:p>
        </p:txBody>
      </p:sp>
      <p:sp>
        <p:nvSpPr>
          <p:cNvPr id="56323" name="Rectangle 3"/>
          <p:cNvSpPr>
            <a:spLocks noGrp="1" noChangeArrowheads="1"/>
          </p:cNvSpPr>
          <p:nvPr>
            <p:ph sz="quarter" idx="1"/>
          </p:nvPr>
        </p:nvSpPr>
        <p:spPr/>
        <p:txBody>
          <a:bodyPr/>
          <a:lstStyle/>
          <a:p>
            <a:r>
              <a:rPr lang="en-US" dirty="0"/>
              <a:t>Multiple instances</a:t>
            </a:r>
            <a:r>
              <a:rPr lang="en-US" dirty="0" smtClean="0"/>
              <a:t>.</a:t>
            </a:r>
            <a:endParaRPr lang="en-US" dirty="0"/>
          </a:p>
          <a:p>
            <a:r>
              <a:rPr lang="en-US" dirty="0"/>
              <a:t>Each process must a priori claim maximum use</a:t>
            </a:r>
            <a:r>
              <a:rPr lang="en-US" dirty="0" smtClean="0"/>
              <a:t>.</a:t>
            </a:r>
            <a:endParaRPr lang="en-US" dirty="0"/>
          </a:p>
          <a:p>
            <a:r>
              <a:rPr lang="en-US" dirty="0"/>
              <a:t>When a process requests a resource it may have to wait.  </a:t>
            </a:r>
          </a:p>
          <a:p>
            <a:r>
              <a:rPr lang="en-US" dirty="0"/>
              <a:t>When a process gets all its resources it must return them in a finite amount of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sz="2800"/>
              <a:t>Data Structures for the Banker’s Algorithm </a:t>
            </a:r>
          </a:p>
        </p:txBody>
      </p:sp>
      <p:sp>
        <p:nvSpPr>
          <p:cNvPr id="57347" name="Rectangle 3"/>
          <p:cNvSpPr>
            <a:spLocks noGrp="1" noChangeArrowheads="1"/>
          </p:cNvSpPr>
          <p:nvPr>
            <p:ph sz="quarter" idx="1"/>
          </p:nvPr>
        </p:nvSpPr>
        <p:spPr/>
        <p:txBody>
          <a:bodyPr>
            <a:normAutofit lnSpcReduction="10000"/>
          </a:bodyPr>
          <a:lstStyle/>
          <a:p>
            <a:r>
              <a:rPr lang="en-US" dirty="0" smtClean="0"/>
              <a:t>Let </a:t>
            </a:r>
            <a:r>
              <a:rPr lang="en-US" i="1" dirty="0" smtClean="0"/>
              <a:t>n</a:t>
            </a:r>
            <a:r>
              <a:rPr lang="en-US" dirty="0" smtClean="0"/>
              <a:t> = number of processes, and </a:t>
            </a:r>
            <a:r>
              <a:rPr lang="en-US" i="1" dirty="0" smtClean="0"/>
              <a:t>m </a:t>
            </a:r>
            <a:r>
              <a:rPr lang="en-US" dirty="0" smtClean="0"/>
              <a:t>= number of resources types. </a:t>
            </a:r>
          </a:p>
          <a:p>
            <a:r>
              <a:rPr lang="en-US" b="1" i="1" dirty="0" smtClean="0">
                <a:solidFill>
                  <a:srgbClr val="FF0000"/>
                </a:solidFill>
              </a:rPr>
              <a:t>Available</a:t>
            </a:r>
            <a:r>
              <a:rPr lang="en-US" i="1" dirty="0"/>
              <a:t>:</a:t>
            </a:r>
            <a:r>
              <a:rPr lang="en-US" dirty="0"/>
              <a:t>  Vector of length </a:t>
            </a:r>
            <a:r>
              <a:rPr lang="en-US" i="1" dirty="0"/>
              <a:t>m</a:t>
            </a:r>
            <a:r>
              <a:rPr lang="en-US" dirty="0"/>
              <a:t>. If available [</a:t>
            </a:r>
            <a:r>
              <a:rPr lang="en-US" i="1" dirty="0"/>
              <a:t>j</a:t>
            </a:r>
            <a:r>
              <a:rPr lang="en-US" dirty="0"/>
              <a:t>] = </a:t>
            </a:r>
            <a:r>
              <a:rPr lang="en-US" i="1" dirty="0"/>
              <a:t>k</a:t>
            </a:r>
            <a:r>
              <a:rPr lang="en-US" dirty="0"/>
              <a:t>, there are</a:t>
            </a:r>
            <a:r>
              <a:rPr lang="en-US" i="1" dirty="0"/>
              <a:t> k</a:t>
            </a:r>
            <a:r>
              <a:rPr lang="en-US" dirty="0"/>
              <a:t> instances of resource type </a:t>
            </a:r>
            <a:r>
              <a:rPr lang="en-US" i="1" dirty="0" err="1"/>
              <a:t>R</a:t>
            </a:r>
            <a:r>
              <a:rPr lang="en-US" i="1" baseline="-25000" dirty="0" err="1"/>
              <a:t>j</a:t>
            </a:r>
            <a:r>
              <a:rPr lang="en-US" baseline="-25000" dirty="0"/>
              <a:t>  </a:t>
            </a:r>
            <a:r>
              <a:rPr lang="en-US" dirty="0"/>
              <a:t>available.</a:t>
            </a:r>
          </a:p>
          <a:p>
            <a:r>
              <a:rPr lang="en-US" b="1" i="1" dirty="0">
                <a:solidFill>
                  <a:srgbClr val="FF0000"/>
                </a:solidFill>
              </a:rPr>
              <a:t>Max</a:t>
            </a:r>
            <a:r>
              <a:rPr lang="en-US" i="1" dirty="0"/>
              <a:t>: n x m</a:t>
            </a:r>
            <a:r>
              <a:rPr lang="en-US" dirty="0"/>
              <a:t> matrix.  If </a:t>
            </a:r>
            <a:r>
              <a:rPr lang="en-US" i="1" dirty="0"/>
              <a:t>Max </a:t>
            </a:r>
            <a:r>
              <a:rPr lang="en-US" dirty="0"/>
              <a:t>[</a:t>
            </a:r>
            <a:r>
              <a:rPr lang="en-US" i="1" dirty="0" err="1"/>
              <a:t>i,j</a:t>
            </a:r>
            <a:r>
              <a:rPr lang="en-US" dirty="0"/>
              <a:t>] = </a:t>
            </a:r>
            <a:r>
              <a:rPr lang="en-US" i="1" dirty="0"/>
              <a:t>k</a:t>
            </a:r>
            <a:r>
              <a:rPr lang="en-US" dirty="0"/>
              <a:t>, then process </a:t>
            </a:r>
            <a:r>
              <a:rPr lang="en-US" i="1" dirty="0"/>
              <a:t>P</a:t>
            </a:r>
            <a:r>
              <a:rPr lang="en-US" i="1" baseline="-25000" dirty="0"/>
              <a:t>i</a:t>
            </a:r>
            <a:r>
              <a:rPr lang="en-US" i="1" dirty="0"/>
              <a:t> </a:t>
            </a:r>
            <a:r>
              <a:rPr lang="en-US" dirty="0"/>
              <a:t>may request at most</a:t>
            </a:r>
            <a:r>
              <a:rPr lang="en-US" i="1" dirty="0"/>
              <a:t> k </a:t>
            </a:r>
            <a:r>
              <a:rPr lang="en-US" dirty="0"/>
              <a:t>instances of resource type </a:t>
            </a:r>
            <a:r>
              <a:rPr lang="en-US" i="1" dirty="0" err="1"/>
              <a:t>R</a:t>
            </a:r>
            <a:r>
              <a:rPr lang="en-US" i="1" baseline="-25000" dirty="0" err="1"/>
              <a:t>j</a:t>
            </a:r>
            <a:r>
              <a:rPr lang="en-US" dirty="0"/>
              <a:t>.</a:t>
            </a:r>
          </a:p>
          <a:p>
            <a:r>
              <a:rPr lang="en-US" b="1" i="1" dirty="0">
                <a:solidFill>
                  <a:srgbClr val="FF0000"/>
                </a:solidFill>
              </a:rPr>
              <a:t>Allocation</a:t>
            </a:r>
            <a:r>
              <a:rPr lang="en-US" i="1" dirty="0"/>
              <a:t>:  n </a:t>
            </a:r>
            <a:r>
              <a:rPr lang="en-US" dirty="0"/>
              <a:t>x</a:t>
            </a:r>
            <a:r>
              <a:rPr lang="en-US" i="1" dirty="0"/>
              <a:t> m</a:t>
            </a:r>
            <a:r>
              <a:rPr lang="en-US" dirty="0"/>
              <a:t> matrix.  If Allocation[</a:t>
            </a:r>
            <a:r>
              <a:rPr lang="en-US" i="1" dirty="0" err="1"/>
              <a:t>i,j</a:t>
            </a:r>
            <a:r>
              <a:rPr lang="en-US" dirty="0"/>
              <a:t>] = </a:t>
            </a:r>
            <a:r>
              <a:rPr lang="en-US" i="1" dirty="0"/>
              <a:t>k</a:t>
            </a:r>
            <a:r>
              <a:rPr lang="en-US" dirty="0"/>
              <a:t> then</a:t>
            </a:r>
            <a:r>
              <a:rPr lang="en-US" i="1" dirty="0"/>
              <a:t> P</a:t>
            </a:r>
            <a:r>
              <a:rPr lang="en-US" i="1" baseline="-25000" dirty="0"/>
              <a:t>i</a:t>
            </a:r>
            <a:r>
              <a:rPr lang="en-US" dirty="0"/>
              <a:t> is currently allocated </a:t>
            </a:r>
            <a:r>
              <a:rPr lang="en-US" i="1" dirty="0"/>
              <a:t>k</a:t>
            </a:r>
            <a:r>
              <a:rPr lang="en-US" dirty="0"/>
              <a:t> instances of </a:t>
            </a:r>
            <a:r>
              <a:rPr lang="en-US" i="1" dirty="0" err="1"/>
              <a:t>R</a:t>
            </a:r>
            <a:r>
              <a:rPr lang="en-US" i="1" baseline="-25000" dirty="0" err="1"/>
              <a:t>j</a:t>
            </a:r>
            <a:r>
              <a:rPr lang="en-US" i="1" baseline="-25000" dirty="0"/>
              <a:t>.</a:t>
            </a:r>
            <a:endParaRPr lang="en-US" baseline="-25000" dirty="0"/>
          </a:p>
          <a:p>
            <a:r>
              <a:rPr lang="en-US" b="1" i="1" dirty="0">
                <a:solidFill>
                  <a:srgbClr val="FF0000"/>
                </a:solidFill>
              </a:rPr>
              <a:t>Need</a:t>
            </a:r>
            <a:r>
              <a:rPr lang="en-US" i="1" dirty="0"/>
              <a:t>:  n </a:t>
            </a:r>
            <a:r>
              <a:rPr lang="en-US" dirty="0"/>
              <a:t>x</a:t>
            </a:r>
            <a:r>
              <a:rPr lang="en-US" i="1" dirty="0"/>
              <a:t> m</a:t>
            </a:r>
            <a:r>
              <a:rPr lang="en-US" dirty="0"/>
              <a:t> matrix. If </a:t>
            </a:r>
            <a:r>
              <a:rPr lang="en-US" i="1" dirty="0"/>
              <a:t>Need</a:t>
            </a:r>
            <a:r>
              <a:rPr lang="en-US" dirty="0"/>
              <a:t>[</a:t>
            </a:r>
            <a:r>
              <a:rPr lang="en-US" i="1" dirty="0" err="1"/>
              <a:t>i,j</a:t>
            </a:r>
            <a:r>
              <a:rPr lang="en-US" dirty="0"/>
              <a:t>] =</a:t>
            </a:r>
            <a:r>
              <a:rPr lang="en-US" i="1" dirty="0"/>
              <a:t> k</a:t>
            </a:r>
            <a:r>
              <a:rPr lang="en-US" dirty="0"/>
              <a:t>, then</a:t>
            </a:r>
            <a:r>
              <a:rPr lang="en-US" i="1" dirty="0"/>
              <a:t> P</a:t>
            </a:r>
            <a:r>
              <a:rPr lang="en-US" i="1" baseline="-25000" dirty="0"/>
              <a:t>i</a:t>
            </a:r>
            <a:r>
              <a:rPr lang="en-US" dirty="0"/>
              <a:t> may need </a:t>
            </a:r>
            <a:r>
              <a:rPr lang="en-US" i="1" dirty="0"/>
              <a:t>k</a:t>
            </a:r>
            <a:r>
              <a:rPr lang="en-US" dirty="0"/>
              <a:t> more instances of </a:t>
            </a:r>
            <a:r>
              <a:rPr lang="en-US" i="1" dirty="0" err="1"/>
              <a:t>R</a:t>
            </a:r>
            <a:r>
              <a:rPr lang="en-US" i="1" baseline="-25000" dirty="0" err="1"/>
              <a:t>j</a:t>
            </a:r>
            <a:r>
              <a:rPr lang="en-US" baseline="-25000" dirty="0"/>
              <a:t> </a:t>
            </a:r>
            <a:r>
              <a:rPr lang="en-US" dirty="0"/>
              <a:t>to complete its task.</a:t>
            </a:r>
          </a:p>
          <a:p>
            <a:pPr lvl="2">
              <a:buFont typeface="Webdings" pitchFamily="18" charset="2"/>
              <a:buNone/>
            </a:pPr>
            <a:r>
              <a:rPr lang="en-US" dirty="0"/>
              <a:t/>
            </a:r>
            <a:br>
              <a:rPr lang="en-US" dirty="0"/>
            </a:br>
            <a:r>
              <a:rPr lang="en-US" i="1" dirty="0"/>
              <a:t>Need</a:t>
            </a:r>
            <a:r>
              <a:rPr lang="en-US" dirty="0"/>
              <a:t> [</a:t>
            </a:r>
            <a:r>
              <a:rPr lang="en-US" i="1" dirty="0" err="1"/>
              <a:t>i,j</a:t>
            </a:r>
            <a:r>
              <a:rPr lang="en-US" i="1" dirty="0"/>
              <a:t>]</a:t>
            </a:r>
            <a:r>
              <a:rPr lang="en-US" dirty="0"/>
              <a:t> = </a:t>
            </a:r>
            <a:r>
              <a:rPr lang="en-US" i="1" dirty="0"/>
              <a:t>Max</a:t>
            </a:r>
            <a:r>
              <a:rPr lang="en-US" dirty="0"/>
              <a:t>[</a:t>
            </a:r>
            <a:r>
              <a:rPr lang="en-US" i="1" dirty="0" err="1"/>
              <a:t>i,j</a:t>
            </a:r>
            <a:r>
              <a:rPr lang="en-US" dirty="0"/>
              <a:t>] – </a:t>
            </a:r>
            <a:r>
              <a:rPr lang="en-US" i="1" dirty="0"/>
              <a:t>Allocation</a:t>
            </a:r>
            <a:r>
              <a:rPr lang="en-US" dirty="0"/>
              <a:t> [</a:t>
            </a:r>
            <a:r>
              <a:rPr lang="en-US" i="1" dirty="0" err="1"/>
              <a:t>i,j</a:t>
            </a:r>
            <a:r>
              <a:rPr lang="en-US" dirty="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Safety Algorithm</a:t>
            </a:r>
          </a:p>
        </p:txBody>
      </p:sp>
      <p:sp>
        <p:nvSpPr>
          <p:cNvPr id="58371" name="Rectangle 3"/>
          <p:cNvSpPr>
            <a:spLocks noGrp="1" noChangeArrowheads="1"/>
          </p:cNvSpPr>
          <p:nvPr>
            <p:ph sz="quarter" idx="1"/>
          </p:nvPr>
        </p:nvSpPr>
        <p:spPr/>
        <p:txBody>
          <a:bodyPr>
            <a:normAutofit/>
          </a:bodyPr>
          <a:lstStyle/>
          <a:p>
            <a:pPr>
              <a:lnSpc>
                <a:spcPct val="90000"/>
              </a:lnSpc>
              <a:buFont typeface="Monotype Sorts" pitchFamily="2" charset="2"/>
              <a:buNone/>
            </a:pPr>
            <a:r>
              <a:rPr lang="en-US" dirty="0"/>
              <a:t>1.	Let </a:t>
            </a:r>
            <a:r>
              <a:rPr lang="en-US" b="1" i="1" dirty="0">
                <a:solidFill>
                  <a:srgbClr val="FF0000"/>
                </a:solidFill>
              </a:rPr>
              <a:t>Work</a:t>
            </a:r>
            <a:r>
              <a:rPr lang="en-US" i="1" dirty="0"/>
              <a:t> </a:t>
            </a:r>
            <a:r>
              <a:rPr lang="en-US" dirty="0"/>
              <a:t>and </a:t>
            </a:r>
            <a:r>
              <a:rPr lang="en-US" b="1" i="1" dirty="0">
                <a:solidFill>
                  <a:srgbClr val="FF0000"/>
                </a:solidFill>
              </a:rPr>
              <a:t>Finish</a:t>
            </a:r>
            <a:r>
              <a:rPr lang="en-US" dirty="0"/>
              <a:t> be vectors of length</a:t>
            </a:r>
            <a:r>
              <a:rPr lang="en-US" i="1" dirty="0"/>
              <a:t> m</a:t>
            </a:r>
            <a:r>
              <a:rPr lang="en-US" dirty="0"/>
              <a:t> and</a:t>
            </a:r>
            <a:r>
              <a:rPr lang="en-US" i="1" dirty="0"/>
              <a:t> n</a:t>
            </a:r>
            <a:r>
              <a:rPr lang="en-US" dirty="0"/>
              <a:t>, respectively.  Initialize:</a:t>
            </a:r>
          </a:p>
          <a:p>
            <a:pPr lvl="3">
              <a:lnSpc>
                <a:spcPct val="90000"/>
              </a:lnSpc>
              <a:buFontTx/>
              <a:buNone/>
            </a:pPr>
            <a:r>
              <a:rPr lang="en-US" i="1" dirty="0"/>
              <a:t>Work </a:t>
            </a:r>
            <a:r>
              <a:rPr lang="en-US" dirty="0"/>
              <a:t>= </a:t>
            </a:r>
            <a:r>
              <a:rPr lang="en-US" i="1" dirty="0"/>
              <a:t>Available</a:t>
            </a:r>
          </a:p>
          <a:p>
            <a:pPr lvl="3">
              <a:lnSpc>
                <a:spcPct val="90000"/>
              </a:lnSpc>
              <a:buFontTx/>
              <a:buNone/>
            </a:pPr>
            <a:r>
              <a:rPr lang="en-US" i="1" dirty="0"/>
              <a:t>Finish </a:t>
            </a:r>
            <a:r>
              <a:rPr lang="en-US" dirty="0"/>
              <a:t>[</a:t>
            </a:r>
            <a:r>
              <a:rPr lang="en-US" i="1" dirty="0" err="1"/>
              <a:t>i</a:t>
            </a:r>
            <a:r>
              <a:rPr lang="en-US" dirty="0"/>
              <a:t>] =</a:t>
            </a:r>
            <a:r>
              <a:rPr lang="en-US" i="1" dirty="0"/>
              <a:t> false </a:t>
            </a:r>
            <a:r>
              <a:rPr lang="en-US" dirty="0"/>
              <a:t>for</a:t>
            </a:r>
            <a:r>
              <a:rPr lang="en-US" i="1" dirty="0"/>
              <a:t> </a:t>
            </a:r>
            <a:r>
              <a:rPr lang="en-US" i="1" dirty="0" err="1"/>
              <a:t>i</a:t>
            </a:r>
            <a:r>
              <a:rPr lang="en-US" dirty="0"/>
              <a:t> = 0, 1, …, </a:t>
            </a:r>
            <a:r>
              <a:rPr lang="en-US" i="1" dirty="0"/>
              <a:t>n- </a:t>
            </a:r>
            <a:r>
              <a:rPr lang="en-US" dirty="0"/>
              <a:t>1</a:t>
            </a:r>
            <a:r>
              <a:rPr lang="en-US" i="1" dirty="0"/>
              <a:t>.</a:t>
            </a:r>
            <a:endParaRPr lang="en-US" dirty="0"/>
          </a:p>
          <a:p>
            <a:pPr>
              <a:lnSpc>
                <a:spcPct val="90000"/>
              </a:lnSpc>
              <a:buFont typeface="Monotype Sorts" pitchFamily="2" charset="2"/>
              <a:buNone/>
            </a:pPr>
            <a:r>
              <a:rPr lang="en-US" dirty="0"/>
              <a:t>2.	Find </a:t>
            </a:r>
            <a:r>
              <a:rPr lang="en-US" dirty="0" smtClean="0"/>
              <a:t>an </a:t>
            </a:r>
            <a:r>
              <a:rPr lang="en-US" i="1" dirty="0" err="1"/>
              <a:t>i</a:t>
            </a:r>
            <a:r>
              <a:rPr lang="en-US" i="1" dirty="0"/>
              <a:t> </a:t>
            </a:r>
            <a:r>
              <a:rPr lang="en-US" dirty="0"/>
              <a:t>such that both: </a:t>
            </a:r>
          </a:p>
          <a:p>
            <a:pPr lvl="1">
              <a:lnSpc>
                <a:spcPct val="90000"/>
              </a:lnSpc>
              <a:buFont typeface="Monotype Sorts" pitchFamily="2" charset="2"/>
              <a:buNone/>
            </a:pPr>
            <a:r>
              <a:rPr lang="en-US" dirty="0"/>
              <a:t>(a) </a:t>
            </a:r>
            <a:r>
              <a:rPr lang="en-US" i="1" dirty="0"/>
              <a:t>Finish</a:t>
            </a:r>
            <a:r>
              <a:rPr lang="en-US" dirty="0"/>
              <a:t> [</a:t>
            </a:r>
            <a:r>
              <a:rPr lang="en-US" i="1" dirty="0" err="1"/>
              <a:t>i</a:t>
            </a:r>
            <a:r>
              <a:rPr lang="en-US" dirty="0"/>
              <a:t>] = </a:t>
            </a:r>
            <a:r>
              <a:rPr lang="en-US" i="1" dirty="0"/>
              <a:t>false</a:t>
            </a:r>
            <a:endParaRPr lang="en-US" dirty="0"/>
          </a:p>
          <a:p>
            <a:pPr lvl="1">
              <a:lnSpc>
                <a:spcPct val="90000"/>
              </a:lnSpc>
              <a:buFont typeface="Monotype Sorts" pitchFamily="2" charset="2"/>
              <a:buNone/>
            </a:pPr>
            <a:r>
              <a:rPr lang="en-US" dirty="0"/>
              <a:t>(b) </a:t>
            </a:r>
            <a:r>
              <a:rPr lang="en-US" i="1" dirty="0" err="1"/>
              <a:t>Need</a:t>
            </a:r>
            <a:r>
              <a:rPr lang="en-US" i="1" baseline="-25000" dirty="0" err="1"/>
              <a:t>i</a:t>
            </a:r>
            <a:r>
              <a:rPr lang="en-US" dirty="0"/>
              <a:t> </a:t>
            </a:r>
            <a:r>
              <a:rPr lang="en-US" dirty="0">
                <a:sym typeface="Symbol" pitchFamily="18" charset="2"/>
              </a:rPr>
              <a:t> </a:t>
            </a:r>
            <a:r>
              <a:rPr lang="en-US" i="1" dirty="0">
                <a:sym typeface="Symbol" pitchFamily="18" charset="2"/>
              </a:rPr>
              <a:t>Work</a:t>
            </a:r>
          </a:p>
          <a:p>
            <a:pPr lvl="1">
              <a:lnSpc>
                <a:spcPct val="90000"/>
              </a:lnSpc>
              <a:buFont typeface="Monotype Sorts" pitchFamily="2" charset="2"/>
              <a:buNone/>
            </a:pPr>
            <a:r>
              <a:rPr lang="en-US" dirty="0">
                <a:sym typeface="Symbol" pitchFamily="18" charset="2"/>
              </a:rPr>
              <a:t>If no such </a:t>
            </a:r>
            <a:r>
              <a:rPr lang="en-US" i="1" dirty="0" err="1">
                <a:sym typeface="Symbol" pitchFamily="18" charset="2"/>
              </a:rPr>
              <a:t>i</a:t>
            </a:r>
            <a:r>
              <a:rPr lang="en-US" i="1" dirty="0">
                <a:sym typeface="Symbol" pitchFamily="18" charset="2"/>
              </a:rPr>
              <a:t> </a:t>
            </a:r>
            <a:r>
              <a:rPr lang="en-US" dirty="0">
                <a:sym typeface="Symbol" pitchFamily="18" charset="2"/>
              </a:rPr>
              <a:t>exists, go to step 4.</a:t>
            </a:r>
          </a:p>
          <a:p>
            <a:pPr>
              <a:lnSpc>
                <a:spcPct val="90000"/>
              </a:lnSpc>
              <a:buFont typeface="Monotype Sorts" pitchFamily="2" charset="2"/>
              <a:buNone/>
            </a:pPr>
            <a:r>
              <a:rPr lang="en-US" dirty="0"/>
              <a:t>3.	</a:t>
            </a:r>
            <a:r>
              <a:rPr lang="en-US" i="1" dirty="0"/>
              <a:t>Work</a:t>
            </a:r>
            <a:r>
              <a:rPr lang="en-US" dirty="0"/>
              <a:t> = </a:t>
            </a:r>
            <a:r>
              <a:rPr lang="en-US" i="1" dirty="0"/>
              <a:t>Work </a:t>
            </a:r>
            <a:r>
              <a:rPr lang="en-US" dirty="0"/>
              <a:t>+ </a:t>
            </a:r>
            <a:r>
              <a:rPr lang="en-US" i="1" dirty="0" err="1"/>
              <a:t>Allocation</a:t>
            </a:r>
            <a:r>
              <a:rPr lang="en-US" i="1" baseline="-25000" dirty="0" err="1"/>
              <a:t>i</a:t>
            </a:r>
            <a:r>
              <a:rPr lang="en-US" dirty="0"/>
              <a:t/>
            </a:r>
            <a:br>
              <a:rPr lang="en-US" dirty="0"/>
            </a:br>
            <a:r>
              <a:rPr lang="en-US" i="1" dirty="0"/>
              <a:t>Finish</a:t>
            </a:r>
            <a:r>
              <a:rPr lang="en-US" dirty="0"/>
              <a:t>[</a:t>
            </a:r>
            <a:r>
              <a:rPr lang="en-US" i="1" dirty="0" err="1"/>
              <a:t>i</a:t>
            </a:r>
            <a:r>
              <a:rPr lang="en-US" dirty="0"/>
              <a:t>] =</a:t>
            </a:r>
            <a:r>
              <a:rPr lang="en-US" i="1" dirty="0"/>
              <a:t> true</a:t>
            </a:r>
            <a:r>
              <a:rPr lang="en-US" dirty="0"/>
              <a:t/>
            </a:r>
            <a:br>
              <a:rPr lang="en-US" dirty="0"/>
            </a:br>
            <a:r>
              <a:rPr lang="en-US" dirty="0"/>
              <a:t>go to step 2.</a:t>
            </a:r>
          </a:p>
          <a:p>
            <a:pPr>
              <a:lnSpc>
                <a:spcPct val="90000"/>
              </a:lnSpc>
              <a:buFont typeface="Monotype Sorts" pitchFamily="2" charset="2"/>
              <a:buNone/>
            </a:pPr>
            <a:r>
              <a:rPr lang="en-US" dirty="0"/>
              <a:t>4.	If </a:t>
            </a:r>
            <a:r>
              <a:rPr lang="en-US" i="1" dirty="0"/>
              <a:t>Finish</a:t>
            </a:r>
            <a:r>
              <a:rPr lang="en-US" dirty="0"/>
              <a:t> [</a:t>
            </a:r>
            <a:r>
              <a:rPr lang="en-US" i="1" dirty="0" err="1"/>
              <a:t>i</a:t>
            </a:r>
            <a:r>
              <a:rPr lang="en-US" dirty="0"/>
              <a:t>] == true for all </a:t>
            </a:r>
            <a:r>
              <a:rPr lang="en-US" i="1" dirty="0" err="1"/>
              <a:t>i</a:t>
            </a:r>
            <a:r>
              <a:rPr lang="en-US" dirty="0"/>
              <a:t>, then the system is in a safe state.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en-US" sz="2800"/>
              <a:t>Resource-Request Algorithm for Process </a:t>
            </a:r>
            <a:r>
              <a:rPr lang="en-US" sz="2800" i="1"/>
              <a:t>P</a:t>
            </a:r>
            <a:r>
              <a:rPr lang="en-US" sz="2800" i="1" baseline="-25000"/>
              <a:t>i</a:t>
            </a:r>
            <a:endParaRPr lang="en-US" sz="2800"/>
          </a:p>
        </p:txBody>
      </p:sp>
      <p:sp>
        <p:nvSpPr>
          <p:cNvPr id="59395" name="Rectangle 3"/>
          <p:cNvSpPr>
            <a:spLocks noGrp="1" noChangeArrowheads="1"/>
          </p:cNvSpPr>
          <p:nvPr>
            <p:ph sz="quarter" idx="1"/>
          </p:nvPr>
        </p:nvSpPr>
        <p:spPr/>
        <p:txBody>
          <a:bodyPr>
            <a:normAutofit/>
          </a:bodyPr>
          <a:lstStyle/>
          <a:p>
            <a:pPr>
              <a:lnSpc>
                <a:spcPct val="90000"/>
              </a:lnSpc>
              <a:buFont typeface="Monotype Sorts" pitchFamily="2" charset="2"/>
              <a:buNone/>
            </a:pPr>
            <a:r>
              <a:rPr lang="en-US" i="1" dirty="0"/>
              <a:t>   </a:t>
            </a:r>
            <a:r>
              <a:rPr lang="en-US" i="1" dirty="0" smtClean="0"/>
              <a:t>Request</a:t>
            </a:r>
            <a:r>
              <a:rPr lang="en-US" dirty="0" smtClean="0"/>
              <a:t> </a:t>
            </a:r>
            <a:r>
              <a:rPr lang="en-US" dirty="0"/>
              <a:t>= request vector for process </a:t>
            </a:r>
            <a:r>
              <a:rPr lang="en-US" i="1" dirty="0"/>
              <a:t>P</a:t>
            </a:r>
            <a:r>
              <a:rPr lang="en-US" i="1" baseline="-25000" dirty="0"/>
              <a:t>i</a:t>
            </a:r>
            <a:r>
              <a:rPr lang="en-US" dirty="0"/>
              <a:t>.  If </a:t>
            </a:r>
            <a:r>
              <a:rPr lang="en-US" i="1" dirty="0" err="1"/>
              <a:t>Request</a:t>
            </a:r>
            <a:r>
              <a:rPr lang="en-US" i="1" baseline="-25000" dirty="0" err="1"/>
              <a:t>i</a:t>
            </a:r>
            <a:r>
              <a:rPr lang="en-US" baseline="-25000" dirty="0"/>
              <a:t> </a:t>
            </a:r>
            <a:r>
              <a:rPr lang="en-US" dirty="0"/>
              <a:t>[</a:t>
            </a:r>
            <a:r>
              <a:rPr lang="en-US" i="1" dirty="0"/>
              <a:t>j</a:t>
            </a:r>
            <a:r>
              <a:rPr lang="en-US" dirty="0"/>
              <a:t>] = </a:t>
            </a:r>
            <a:r>
              <a:rPr lang="en-US" i="1" dirty="0"/>
              <a:t>k</a:t>
            </a:r>
            <a:r>
              <a:rPr lang="en-US" dirty="0"/>
              <a:t> then process </a:t>
            </a:r>
            <a:r>
              <a:rPr lang="en-US" i="1" dirty="0"/>
              <a:t>P</a:t>
            </a:r>
            <a:r>
              <a:rPr lang="en-US" i="1" baseline="-25000" dirty="0"/>
              <a:t>i</a:t>
            </a:r>
            <a:r>
              <a:rPr lang="en-US" dirty="0"/>
              <a:t> wants </a:t>
            </a:r>
            <a:r>
              <a:rPr lang="en-US" i="1" dirty="0"/>
              <a:t>k</a:t>
            </a:r>
            <a:r>
              <a:rPr lang="en-US" dirty="0"/>
              <a:t> instances of resource type </a:t>
            </a:r>
            <a:r>
              <a:rPr lang="en-US" i="1" dirty="0" err="1"/>
              <a:t>R</a:t>
            </a:r>
            <a:r>
              <a:rPr lang="en-US" i="1" baseline="-25000" dirty="0" err="1"/>
              <a:t>j</a:t>
            </a:r>
            <a:r>
              <a:rPr lang="en-US" baseline="-25000" dirty="0"/>
              <a:t>.</a:t>
            </a:r>
          </a:p>
          <a:p>
            <a:pPr lvl="1">
              <a:lnSpc>
                <a:spcPct val="90000"/>
              </a:lnSpc>
              <a:buFont typeface="Monotype Sorts" pitchFamily="2" charset="2"/>
              <a:buNone/>
            </a:pPr>
            <a:r>
              <a:rPr lang="en-US" dirty="0"/>
              <a:t>1.	If </a:t>
            </a:r>
            <a:r>
              <a:rPr lang="en-US" i="1" dirty="0" err="1"/>
              <a:t>Request</a:t>
            </a:r>
            <a:r>
              <a:rPr lang="en-US" i="1" baseline="-25000" dirty="0" err="1"/>
              <a:t>i</a:t>
            </a:r>
            <a:r>
              <a:rPr lang="en-US" i="1" dirty="0"/>
              <a:t> </a:t>
            </a:r>
            <a:r>
              <a:rPr lang="en-US" dirty="0">
                <a:sym typeface="Symbol" pitchFamily="18" charset="2"/>
              </a:rPr>
              <a:t> </a:t>
            </a:r>
            <a:r>
              <a:rPr lang="en-US" i="1" dirty="0" err="1">
                <a:sym typeface="Symbol" pitchFamily="18" charset="2"/>
              </a:rPr>
              <a:t>Need</a:t>
            </a:r>
            <a:r>
              <a:rPr lang="en-US" i="1" baseline="-25000" dirty="0" err="1">
                <a:sym typeface="Symbol" pitchFamily="18" charset="2"/>
              </a:rPr>
              <a:t>i</a:t>
            </a:r>
            <a:r>
              <a:rPr lang="en-US" i="1" dirty="0">
                <a:sym typeface="Symbol" pitchFamily="18" charset="2"/>
              </a:rPr>
              <a:t> </a:t>
            </a:r>
            <a:r>
              <a:rPr lang="en-US" dirty="0">
                <a:sym typeface="Symbol" pitchFamily="18" charset="2"/>
              </a:rPr>
              <a:t>go to step 2.  Otherwise, raise error condition, since process has exceeded its maximum claim.</a:t>
            </a:r>
          </a:p>
          <a:p>
            <a:pPr lvl="1">
              <a:lnSpc>
                <a:spcPct val="90000"/>
              </a:lnSpc>
              <a:buFont typeface="Monotype Sorts" pitchFamily="2" charset="2"/>
              <a:buNone/>
            </a:pPr>
            <a:r>
              <a:rPr lang="en-US" dirty="0">
                <a:sym typeface="Symbol" pitchFamily="18" charset="2"/>
              </a:rPr>
              <a:t>2.	If </a:t>
            </a:r>
            <a:r>
              <a:rPr lang="en-US" i="1" dirty="0" err="1"/>
              <a:t>Request</a:t>
            </a:r>
            <a:r>
              <a:rPr lang="en-US" i="1" baseline="-25000" dirty="0" err="1"/>
              <a:t>i</a:t>
            </a:r>
            <a:r>
              <a:rPr lang="en-US" dirty="0"/>
              <a:t> </a:t>
            </a:r>
            <a:r>
              <a:rPr lang="en-US" dirty="0">
                <a:sym typeface="Symbol" pitchFamily="18" charset="2"/>
              </a:rPr>
              <a:t> </a:t>
            </a:r>
            <a:r>
              <a:rPr lang="en-US" i="1" dirty="0">
                <a:sym typeface="Symbol" pitchFamily="18" charset="2"/>
              </a:rPr>
              <a:t>Available</a:t>
            </a:r>
            <a:r>
              <a:rPr lang="en-US" dirty="0">
                <a:sym typeface="Symbol" pitchFamily="18" charset="2"/>
              </a:rPr>
              <a:t>, go to step 3.  Otherwise </a:t>
            </a:r>
            <a:r>
              <a:rPr lang="en-US" i="1" dirty="0">
                <a:sym typeface="Symbol" pitchFamily="18" charset="2"/>
              </a:rPr>
              <a:t>P</a:t>
            </a:r>
            <a:r>
              <a:rPr lang="en-US" i="1" baseline="-25000" dirty="0">
                <a:sym typeface="Symbol" pitchFamily="18" charset="2"/>
              </a:rPr>
              <a:t>i</a:t>
            </a:r>
            <a:r>
              <a:rPr lang="en-US" dirty="0">
                <a:sym typeface="Symbol" pitchFamily="18" charset="2"/>
              </a:rPr>
              <a:t>  must wait, since resources are not available.</a:t>
            </a:r>
          </a:p>
          <a:p>
            <a:pPr lvl="1">
              <a:lnSpc>
                <a:spcPct val="90000"/>
              </a:lnSpc>
              <a:buFont typeface="Monotype Sorts" pitchFamily="2" charset="2"/>
              <a:buNone/>
            </a:pPr>
            <a:r>
              <a:rPr lang="en-US" dirty="0">
                <a:sym typeface="Symbol" pitchFamily="18" charset="2"/>
              </a:rPr>
              <a:t>3.	Pretend to allocate requested resources to </a:t>
            </a:r>
            <a:r>
              <a:rPr lang="en-US" i="1" dirty="0">
                <a:sym typeface="Symbol" pitchFamily="18" charset="2"/>
              </a:rPr>
              <a:t>P</a:t>
            </a:r>
            <a:r>
              <a:rPr lang="en-US" i="1" baseline="-25000" dirty="0">
                <a:sym typeface="Symbol" pitchFamily="18" charset="2"/>
              </a:rPr>
              <a:t>i</a:t>
            </a:r>
            <a:r>
              <a:rPr lang="en-US" dirty="0">
                <a:sym typeface="Symbol" pitchFamily="18" charset="2"/>
              </a:rPr>
              <a:t> by modifying the state as follows:</a:t>
            </a:r>
          </a:p>
          <a:p>
            <a:pPr lvl="3">
              <a:lnSpc>
                <a:spcPct val="90000"/>
              </a:lnSpc>
              <a:buFontTx/>
              <a:buNone/>
            </a:pPr>
            <a:r>
              <a:rPr lang="en-US" dirty="0">
                <a:sym typeface="Symbol" pitchFamily="18" charset="2"/>
              </a:rPr>
              <a:t>		</a:t>
            </a:r>
            <a:r>
              <a:rPr lang="en-US" i="1" dirty="0">
                <a:sym typeface="Symbol" pitchFamily="18" charset="2"/>
              </a:rPr>
              <a:t>Available</a:t>
            </a:r>
            <a:r>
              <a:rPr lang="en-US" dirty="0">
                <a:sym typeface="Symbol" pitchFamily="18" charset="2"/>
              </a:rPr>
              <a:t> = </a:t>
            </a:r>
            <a:r>
              <a:rPr lang="en-US" i="1" dirty="0">
                <a:sym typeface="Symbol" pitchFamily="18" charset="2"/>
              </a:rPr>
              <a:t>Available  </a:t>
            </a:r>
            <a:r>
              <a:rPr lang="en-US" dirty="0">
                <a:sym typeface="Symbol" pitchFamily="18" charset="2"/>
              </a:rPr>
              <a:t>–</a:t>
            </a:r>
            <a:r>
              <a:rPr lang="en-US" i="1" dirty="0">
                <a:sym typeface="Symbol" pitchFamily="18" charset="2"/>
              </a:rPr>
              <a:t> Request;</a:t>
            </a:r>
          </a:p>
          <a:p>
            <a:pPr lvl="3">
              <a:lnSpc>
                <a:spcPct val="90000"/>
              </a:lnSpc>
              <a:buFontTx/>
              <a:buNone/>
            </a:pPr>
            <a:r>
              <a:rPr lang="en-US" dirty="0">
                <a:sym typeface="Symbol" pitchFamily="18" charset="2"/>
              </a:rPr>
              <a:t>		</a:t>
            </a:r>
            <a:r>
              <a:rPr lang="en-US" i="1" dirty="0" err="1">
                <a:sym typeface="Symbol" pitchFamily="18" charset="2"/>
              </a:rPr>
              <a:t>Allocation</a:t>
            </a:r>
            <a:r>
              <a:rPr lang="en-US" i="1" baseline="-25000" dirty="0" err="1">
                <a:sym typeface="Symbol" pitchFamily="18" charset="2"/>
              </a:rPr>
              <a:t>i</a:t>
            </a:r>
            <a:r>
              <a:rPr lang="en-US" baseline="-25000" dirty="0">
                <a:sym typeface="Symbol" pitchFamily="18" charset="2"/>
              </a:rPr>
              <a:t> </a:t>
            </a:r>
            <a:r>
              <a:rPr lang="en-US" dirty="0">
                <a:sym typeface="Symbol" pitchFamily="18" charset="2"/>
              </a:rPr>
              <a:t>= </a:t>
            </a:r>
            <a:r>
              <a:rPr lang="en-US" i="1" dirty="0" err="1">
                <a:sym typeface="Symbol" pitchFamily="18" charset="2"/>
              </a:rPr>
              <a:t>Allocation</a:t>
            </a:r>
            <a:r>
              <a:rPr lang="en-US" i="1" baseline="-25000" dirty="0" err="1">
                <a:sym typeface="Symbol" pitchFamily="18" charset="2"/>
              </a:rPr>
              <a:t>i</a:t>
            </a:r>
            <a:r>
              <a:rPr lang="en-US" dirty="0">
                <a:sym typeface="Symbol" pitchFamily="18" charset="2"/>
              </a:rPr>
              <a:t> + </a:t>
            </a:r>
            <a:r>
              <a:rPr lang="en-US" i="1" dirty="0" err="1">
                <a:sym typeface="Symbol" pitchFamily="18" charset="2"/>
              </a:rPr>
              <a:t>Request</a:t>
            </a:r>
            <a:r>
              <a:rPr lang="en-US" i="1" baseline="-25000" dirty="0" err="1">
                <a:sym typeface="Symbol" pitchFamily="18" charset="2"/>
              </a:rPr>
              <a:t>i</a:t>
            </a:r>
            <a:r>
              <a:rPr lang="en-US" dirty="0">
                <a:sym typeface="Symbol" pitchFamily="18" charset="2"/>
              </a:rPr>
              <a:t>;</a:t>
            </a:r>
          </a:p>
          <a:p>
            <a:pPr lvl="3">
              <a:lnSpc>
                <a:spcPct val="90000"/>
              </a:lnSpc>
              <a:buFontTx/>
              <a:buNone/>
            </a:pPr>
            <a:r>
              <a:rPr lang="en-US" dirty="0">
                <a:sym typeface="Symbol" pitchFamily="18" charset="2"/>
              </a:rPr>
              <a:t>		</a:t>
            </a:r>
            <a:r>
              <a:rPr lang="en-US" i="1" dirty="0" err="1">
                <a:sym typeface="Symbol" pitchFamily="18" charset="2"/>
              </a:rPr>
              <a:t>Need</a:t>
            </a:r>
            <a:r>
              <a:rPr lang="en-US" i="1" baseline="-25000" dirty="0" err="1">
                <a:sym typeface="Symbol" pitchFamily="18" charset="2"/>
              </a:rPr>
              <a:t>i</a:t>
            </a:r>
            <a:r>
              <a:rPr lang="en-US" i="1" dirty="0">
                <a:sym typeface="Symbol" pitchFamily="18" charset="2"/>
              </a:rPr>
              <a:t> </a:t>
            </a:r>
            <a:r>
              <a:rPr lang="en-US" dirty="0">
                <a:sym typeface="Symbol" pitchFamily="18" charset="2"/>
              </a:rPr>
              <a:t>=</a:t>
            </a:r>
            <a:r>
              <a:rPr lang="en-US" i="1" dirty="0">
                <a:sym typeface="Symbol" pitchFamily="18" charset="2"/>
              </a:rPr>
              <a:t> </a:t>
            </a:r>
            <a:r>
              <a:rPr lang="en-US" i="1" dirty="0" err="1">
                <a:sym typeface="Symbol" pitchFamily="18" charset="2"/>
              </a:rPr>
              <a:t>Need</a:t>
            </a:r>
            <a:r>
              <a:rPr lang="en-US" i="1" baseline="-25000" dirty="0" err="1">
                <a:sym typeface="Symbol" pitchFamily="18" charset="2"/>
              </a:rPr>
              <a:t>i</a:t>
            </a:r>
            <a:r>
              <a:rPr lang="en-US" dirty="0">
                <a:sym typeface="Symbol" pitchFamily="18" charset="2"/>
              </a:rPr>
              <a:t> – </a:t>
            </a:r>
            <a:r>
              <a:rPr lang="en-US" i="1" dirty="0" err="1">
                <a:sym typeface="Symbol" pitchFamily="18" charset="2"/>
              </a:rPr>
              <a:t>Request</a:t>
            </a:r>
            <a:r>
              <a:rPr lang="en-US" i="1" baseline="-25000" dirty="0" err="1">
                <a:sym typeface="Symbol" pitchFamily="18" charset="2"/>
              </a:rPr>
              <a:t>i</a:t>
            </a:r>
            <a:r>
              <a:rPr lang="en-US" i="1" dirty="0">
                <a:sym typeface="Symbol" pitchFamily="18" charset="2"/>
              </a:rPr>
              <a:t>;</a:t>
            </a:r>
          </a:p>
          <a:p>
            <a:pPr lvl="2">
              <a:lnSpc>
                <a:spcPct val="90000"/>
              </a:lnSpc>
              <a:buClr>
                <a:srgbClr val="CC6600"/>
              </a:buClr>
              <a:buSzPct val="80000"/>
              <a:buFont typeface="Monotype Sorts" pitchFamily="2" charset="2"/>
              <a:buChar char="l"/>
            </a:pPr>
            <a:r>
              <a:rPr lang="en-US" i="1" dirty="0">
                <a:sym typeface="Symbol" pitchFamily="18" charset="2"/>
              </a:rPr>
              <a:t>If safe  the resources are allocated to Pi. </a:t>
            </a:r>
          </a:p>
          <a:p>
            <a:pPr lvl="2">
              <a:lnSpc>
                <a:spcPct val="90000"/>
              </a:lnSpc>
              <a:buClr>
                <a:srgbClr val="CC6600"/>
              </a:buClr>
              <a:buSzPct val="80000"/>
              <a:buFont typeface="Monotype Sorts" pitchFamily="2" charset="2"/>
              <a:buChar char="l"/>
            </a:pPr>
            <a:r>
              <a:rPr lang="en-US" i="1" dirty="0">
                <a:sym typeface="Symbol" pitchFamily="18" charset="2"/>
              </a:rPr>
              <a:t>If unsafe  Pi must wait, and the old resource-allocation state is restored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Example of Banker’s Algorithm</a:t>
            </a:r>
          </a:p>
        </p:txBody>
      </p:sp>
      <p:sp>
        <p:nvSpPr>
          <p:cNvPr id="60419" name="Rectangle 3"/>
          <p:cNvSpPr>
            <a:spLocks noGrp="1" noChangeArrowheads="1"/>
          </p:cNvSpPr>
          <p:nvPr>
            <p:ph sz="quarter" idx="1"/>
          </p:nvPr>
        </p:nvSpPr>
        <p:spPr/>
        <p:txBody>
          <a:bodyPr>
            <a:normAutofit fontScale="92500"/>
          </a:bodyPr>
          <a:lstStyle/>
          <a:p>
            <a:pPr>
              <a:tabLst>
                <a:tab pos="1371600" algn="l"/>
                <a:tab pos="2395538" algn="ctr"/>
                <a:tab pos="3594100" algn="ctr"/>
                <a:tab pos="4805363" algn="ctr"/>
              </a:tabLst>
            </a:pPr>
            <a:r>
              <a:rPr lang="en-US" dirty="0"/>
              <a:t>5 processes </a:t>
            </a:r>
            <a:r>
              <a:rPr lang="en-US" i="1" dirty="0"/>
              <a:t>P</a:t>
            </a:r>
            <a:r>
              <a:rPr lang="en-US" baseline="-25000" dirty="0"/>
              <a:t>0  </a:t>
            </a:r>
            <a:r>
              <a:rPr lang="en-US" dirty="0"/>
              <a:t>through </a:t>
            </a:r>
            <a:r>
              <a:rPr lang="en-US" i="1" dirty="0"/>
              <a:t>P</a:t>
            </a:r>
            <a:r>
              <a:rPr lang="en-US" baseline="-25000" dirty="0"/>
              <a:t>4</a:t>
            </a:r>
            <a:r>
              <a:rPr lang="en-US" dirty="0"/>
              <a:t>; </a:t>
            </a:r>
          </a:p>
          <a:p>
            <a:pPr>
              <a:buFont typeface="Monotype Sorts" pitchFamily="2" charset="2"/>
              <a:buNone/>
              <a:tabLst>
                <a:tab pos="1371600" algn="l"/>
                <a:tab pos="2395538" algn="ctr"/>
                <a:tab pos="3594100" algn="ctr"/>
                <a:tab pos="4805363" algn="ctr"/>
              </a:tabLst>
            </a:pPr>
            <a:r>
              <a:rPr lang="en-US" dirty="0"/>
              <a:t>      3 resource types:</a:t>
            </a:r>
          </a:p>
          <a:p>
            <a:pPr>
              <a:buFont typeface="Monotype Sorts" pitchFamily="2" charset="2"/>
              <a:buNone/>
              <a:tabLst>
                <a:tab pos="1371600" algn="l"/>
                <a:tab pos="2395538" algn="ctr"/>
                <a:tab pos="3594100" algn="ctr"/>
                <a:tab pos="4805363" algn="ctr"/>
              </a:tabLst>
            </a:pPr>
            <a:r>
              <a:rPr lang="en-US" dirty="0"/>
              <a:t>              </a:t>
            </a:r>
            <a:r>
              <a:rPr lang="en-US" i="1" dirty="0"/>
              <a:t>A</a:t>
            </a:r>
            <a:r>
              <a:rPr lang="en-US" dirty="0"/>
              <a:t> (10 instances),  </a:t>
            </a:r>
            <a:r>
              <a:rPr lang="en-US" i="1" dirty="0"/>
              <a:t>B</a:t>
            </a:r>
            <a:r>
              <a:rPr lang="en-US" dirty="0"/>
              <a:t> (5instances), and </a:t>
            </a:r>
            <a:r>
              <a:rPr lang="en-US" i="1" dirty="0"/>
              <a:t>C</a:t>
            </a:r>
            <a:r>
              <a:rPr lang="en-US" dirty="0"/>
              <a:t> (7 instances).</a:t>
            </a:r>
          </a:p>
          <a:p>
            <a:pPr>
              <a:tabLst>
                <a:tab pos="1371600" algn="l"/>
                <a:tab pos="2395538" algn="ctr"/>
                <a:tab pos="3594100" algn="ctr"/>
                <a:tab pos="4805363" algn="ctr"/>
              </a:tabLst>
            </a:pPr>
            <a:r>
              <a:rPr lang="en-US" dirty="0"/>
              <a:t>Snapshot at time </a:t>
            </a:r>
            <a:r>
              <a:rPr lang="en-US" i="1" dirty="0"/>
              <a:t>T</a:t>
            </a:r>
            <a:r>
              <a:rPr lang="en-US" baseline="-25000" dirty="0"/>
              <a:t>0</a:t>
            </a:r>
            <a:r>
              <a:rPr lang="en-US" dirty="0"/>
              <a:t>:</a:t>
            </a:r>
          </a:p>
          <a:p>
            <a:pPr>
              <a:buFont typeface="Monotype Sorts" pitchFamily="2" charset="2"/>
              <a:buNone/>
              <a:tabLst>
                <a:tab pos="1371600" algn="l"/>
                <a:tab pos="2395538" algn="ctr"/>
                <a:tab pos="3594100" algn="ctr"/>
                <a:tab pos="4805363" algn="ctr"/>
              </a:tabLst>
            </a:pPr>
            <a:r>
              <a:rPr lang="en-US" dirty="0"/>
              <a:t>			</a:t>
            </a:r>
            <a:r>
              <a:rPr lang="en-US" i="1" u="sng" dirty="0"/>
              <a:t>Allocation</a:t>
            </a:r>
            <a:r>
              <a:rPr lang="en-US" i="1" dirty="0"/>
              <a:t>	</a:t>
            </a:r>
            <a:r>
              <a:rPr lang="en-US" i="1" u="sng" dirty="0" smtClean="0"/>
              <a:t>Max</a:t>
            </a:r>
            <a:r>
              <a:rPr lang="en-US" i="1" dirty="0"/>
              <a:t>	</a:t>
            </a:r>
            <a:r>
              <a:rPr lang="en-US" i="1" u="sng" dirty="0"/>
              <a:t>Available</a:t>
            </a:r>
            <a:endParaRPr lang="en-US" i="1" dirty="0"/>
          </a:p>
          <a:p>
            <a:pPr>
              <a:buFont typeface="Monotype Sorts" pitchFamily="2" charset="2"/>
              <a:buNone/>
              <a:tabLst>
                <a:tab pos="1371600" algn="l"/>
                <a:tab pos="2395538" algn="ctr"/>
                <a:tab pos="3594100" algn="ctr"/>
                <a:tab pos="4805363" algn="ctr"/>
              </a:tabLst>
            </a:pPr>
            <a:r>
              <a:rPr lang="en-US" i="1" dirty="0"/>
              <a:t>			A B C	A B C 	A B C</a:t>
            </a:r>
          </a:p>
          <a:p>
            <a:pPr>
              <a:buFont typeface="Monotype Sorts" pitchFamily="2" charset="2"/>
              <a:buNone/>
              <a:tabLst>
                <a:tab pos="1371600" algn="l"/>
                <a:tab pos="2395538" algn="ctr"/>
                <a:tab pos="3594100" algn="ctr"/>
                <a:tab pos="4805363" algn="ctr"/>
              </a:tabLst>
            </a:pPr>
            <a:r>
              <a:rPr lang="en-US" dirty="0"/>
              <a:t>		</a:t>
            </a:r>
            <a:r>
              <a:rPr lang="en-US" dirty="0" smtClean="0"/>
              <a:t> </a:t>
            </a:r>
            <a:r>
              <a:rPr lang="en-US" i="1" dirty="0" smtClean="0"/>
              <a:t>P</a:t>
            </a:r>
            <a:r>
              <a:rPr lang="en-US" baseline="-25000" dirty="0" smtClean="0"/>
              <a:t>0</a:t>
            </a:r>
            <a:r>
              <a:rPr lang="en-US" baseline="-25000" dirty="0"/>
              <a:t>	</a:t>
            </a:r>
            <a:r>
              <a:rPr lang="en-US" dirty="0"/>
              <a:t>0 1 0	7 5 3 	3 3 2</a:t>
            </a:r>
          </a:p>
          <a:p>
            <a:pPr>
              <a:buFont typeface="Monotype Sorts" pitchFamily="2" charset="2"/>
              <a:buNone/>
              <a:tabLst>
                <a:tab pos="1371600" algn="l"/>
                <a:tab pos="2395538" algn="ctr"/>
                <a:tab pos="3594100" algn="ctr"/>
                <a:tab pos="4805363" algn="ctr"/>
              </a:tabLst>
            </a:pPr>
            <a:r>
              <a:rPr lang="en-US" dirty="0"/>
              <a:t>		 </a:t>
            </a:r>
            <a:r>
              <a:rPr lang="en-US" i="1" dirty="0"/>
              <a:t>P</a:t>
            </a:r>
            <a:r>
              <a:rPr lang="en-US" baseline="-25000" dirty="0"/>
              <a:t>1	</a:t>
            </a:r>
            <a:r>
              <a:rPr lang="en-US" dirty="0"/>
              <a:t>2 0 0 	3 2 2  </a:t>
            </a:r>
          </a:p>
          <a:p>
            <a:pPr>
              <a:buFont typeface="Monotype Sorts" pitchFamily="2" charset="2"/>
              <a:buNone/>
              <a:tabLst>
                <a:tab pos="1371600" algn="l"/>
                <a:tab pos="2395538" algn="ctr"/>
                <a:tab pos="3594100" algn="ctr"/>
                <a:tab pos="4805363" algn="ctr"/>
              </a:tabLst>
            </a:pPr>
            <a:r>
              <a:rPr lang="en-US" dirty="0"/>
              <a:t>		 </a:t>
            </a:r>
            <a:r>
              <a:rPr lang="en-US" i="1" dirty="0"/>
              <a:t>P</a:t>
            </a:r>
            <a:r>
              <a:rPr lang="en-US" baseline="-25000" dirty="0"/>
              <a:t>2</a:t>
            </a:r>
            <a:r>
              <a:rPr lang="en-US" dirty="0"/>
              <a:t>	3 0 2 	9 0 2</a:t>
            </a:r>
          </a:p>
          <a:p>
            <a:pPr>
              <a:buFont typeface="Monotype Sorts" pitchFamily="2" charset="2"/>
              <a:buNone/>
              <a:tabLst>
                <a:tab pos="1371600" algn="l"/>
                <a:tab pos="2395538" algn="ctr"/>
                <a:tab pos="3594100" algn="ctr"/>
                <a:tab pos="4805363" algn="ctr"/>
              </a:tabLst>
            </a:pPr>
            <a:r>
              <a:rPr lang="en-US" dirty="0"/>
              <a:t>		 </a:t>
            </a:r>
            <a:r>
              <a:rPr lang="en-US" i="1" dirty="0"/>
              <a:t>P</a:t>
            </a:r>
            <a:r>
              <a:rPr lang="en-US" baseline="-25000" dirty="0"/>
              <a:t>3</a:t>
            </a:r>
            <a:r>
              <a:rPr lang="en-US" dirty="0"/>
              <a:t>	2 1 1 	2 2 2</a:t>
            </a:r>
          </a:p>
          <a:p>
            <a:pPr>
              <a:buFont typeface="Monotype Sorts" pitchFamily="2" charset="2"/>
              <a:buNone/>
              <a:tabLst>
                <a:tab pos="1371600" algn="l"/>
                <a:tab pos="2395538" algn="ctr"/>
                <a:tab pos="3594100" algn="ctr"/>
                <a:tab pos="4805363" algn="ctr"/>
              </a:tabLst>
            </a:pPr>
            <a:r>
              <a:rPr lang="en-US" dirty="0"/>
              <a:t>		 </a:t>
            </a:r>
            <a:r>
              <a:rPr lang="en-US" i="1" dirty="0"/>
              <a:t>P</a:t>
            </a:r>
            <a:r>
              <a:rPr lang="en-US" baseline="-25000" dirty="0"/>
              <a:t>4</a:t>
            </a:r>
            <a:r>
              <a:rPr lang="en-US" dirty="0"/>
              <a:t>	0 0 2	4 3 3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Bridge Crossing Example</a:t>
            </a:r>
          </a:p>
        </p:txBody>
      </p:sp>
      <p:sp>
        <p:nvSpPr>
          <p:cNvPr id="40963" name="Rectangle 3"/>
          <p:cNvSpPr>
            <a:spLocks noGrp="1" noChangeArrowheads="1"/>
          </p:cNvSpPr>
          <p:nvPr>
            <p:ph sz="quarter" idx="1"/>
          </p:nvPr>
        </p:nvSpPr>
        <p:spPr>
          <a:xfrm>
            <a:off x="457200" y="3124200"/>
            <a:ext cx="8229600" cy="3001963"/>
          </a:xfrm>
        </p:spPr>
        <p:txBody>
          <a:bodyPr>
            <a:normAutofit lnSpcReduction="10000"/>
          </a:bodyPr>
          <a:lstStyle/>
          <a:p>
            <a:r>
              <a:rPr lang="en-US" dirty="0"/>
              <a:t>Traffic only in one direction.</a:t>
            </a:r>
          </a:p>
          <a:p>
            <a:r>
              <a:rPr lang="en-US" dirty="0"/>
              <a:t>Each section of a bridge can be viewed as a resource.</a:t>
            </a:r>
          </a:p>
          <a:p>
            <a:r>
              <a:rPr lang="en-US" dirty="0"/>
              <a:t>If a deadlock occurs, it can be resolved if one car backs up (preempt resources and rollback).</a:t>
            </a:r>
          </a:p>
          <a:p>
            <a:r>
              <a:rPr lang="en-US" dirty="0"/>
              <a:t>Several cars may have to be backed up if a deadlock occurs.</a:t>
            </a:r>
          </a:p>
          <a:p>
            <a:r>
              <a:rPr lang="en-US" dirty="0"/>
              <a:t>Starvation is possible.</a:t>
            </a:r>
          </a:p>
        </p:txBody>
      </p:sp>
      <p:grpSp>
        <p:nvGrpSpPr>
          <p:cNvPr id="2" name="Group 35"/>
          <p:cNvGrpSpPr>
            <a:grpSpLocks/>
          </p:cNvGrpSpPr>
          <p:nvPr/>
        </p:nvGrpSpPr>
        <p:grpSpPr bwMode="auto">
          <a:xfrm>
            <a:off x="1266825" y="1600200"/>
            <a:ext cx="6276975" cy="1371600"/>
            <a:chOff x="798" y="1008"/>
            <a:chExt cx="3954" cy="864"/>
          </a:xfrm>
        </p:grpSpPr>
        <p:grpSp>
          <p:nvGrpSpPr>
            <p:cNvPr id="3" name="Group 11"/>
            <p:cNvGrpSpPr>
              <a:grpSpLocks/>
            </p:cNvGrpSpPr>
            <p:nvPr/>
          </p:nvGrpSpPr>
          <p:grpSpPr bwMode="auto">
            <a:xfrm>
              <a:off x="816" y="1008"/>
              <a:ext cx="3936" cy="240"/>
              <a:chOff x="672" y="1008"/>
              <a:chExt cx="3936" cy="240"/>
            </a:xfrm>
          </p:grpSpPr>
          <p:sp>
            <p:nvSpPr>
              <p:cNvPr id="40966" name="Line 6"/>
              <p:cNvSpPr>
                <a:spLocks noChangeShapeType="1"/>
              </p:cNvSpPr>
              <p:nvPr/>
            </p:nvSpPr>
            <p:spPr bwMode="auto">
              <a:xfrm>
                <a:off x="672" y="1008"/>
                <a:ext cx="1152" cy="0"/>
              </a:xfrm>
              <a:prstGeom prst="line">
                <a:avLst/>
              </a:prstGeom>
              <a:noFill/>
              <a:ln w="9525">
                <a:solidFill>
                  <a:schemeClr val="tx1"/>
                </a:solidFill>
                <a:round/>
                <a:headEnd/>
                <a:tailEnd/>
              </a:ln>
              <a:effectLst/>
            </p:spPr>
            <p:txBody>
              <a:bodyPr wrap="none" anchor="ctr"/>
              <a:lstStyle/>
              <a:p>
                <a:endParaRPr lang="en-US"/>
              </a:p>
            </p:txBody>
          </p:sp>
          <p:sp>
            <p:nvSpPr>
              <p:cNvPr id="40967" name="Line 7"/>
              <p:cNvSpPr>
                <a:spLocks noChangeShapeType="1"/>
              </p:cNvSpPr>
              <p:nvPr/>
            </p:nvSpPr>
            <p:spPr bwMode="auto">
              <a:xfrm>
                <a:off x="1824" y="1008"/>
                <a:ext cx="384" cy="240"/>
              </a:xfrm>
              <a:prstGeom prst="line">
                <a:avLst/>
              </a:prstGeom>
              <a:noFill/>
              <a:ln w="9525">
                <a:solidFill>
                  <a:schemeClr val="tx1"/>
                </a:solidFill>
                <a:round/>
                <a:headEnd/>
                <a:tailEnd/>
              </a:ln>
              <a:effectLst/>
            </p:spPr>
            <p:txBody>
              <a:bodyPr wrap="none" anchor="ctr"/>
              <a:lstStyle/>
              <a:p>
                <a:endParaRPr lang="en-US"/>
              </a:p>
            </p:txBody>
          </p:sp>
          <p:sp>
            <p:nvSpPr>
              <p:cNvPr id="40968" name="Line 8"/>
              <p:cNvSpPr>
                <a:spLocks noChangeShapeType="1"/>
              </p:cNvSpPr>
              <p:nvPr/>
            </p:nvSpPr>
            <p:spPr bwMode="auto">
              <a:xfrm>
                <a:off x="2208" y="1248"/>
                <a:ext cx="864" cy="0"/>
              </a:xfrm>
              <a:prstGeom prst="line">
                <a:avLst/>
              </a:prstGeom>
              <a:noFill/>
              <a:ln w="9525">
                <a:solidFill>
                  <a:schemeClr val="tx1"/>
                </a:solidFill>
                <a:round/>
                <a:headEnd/>
                <a:tailEnd/>
              </a:ln>
              <a:effectLst/>
            </p:spPr>
            <p:txBody>
              <a:bodyPr wrap="none" anchor="ctr"/>
              <a:lstStyle/>
              <a:p>
                <a:endParaRPr lang="en-US"/>
              </a:p>
            </p:txBody>
          </p:sp>
          <p:sp>
            <p:nvSpPr>
              <p:cNvPr id="40969" name="Line 9"/>
              <p:cNvSpPr>
                <a:spLocks noChangeShapeType="1"/>
              </p:cNvSpPr>
              <p:nvPr/>
            </p:nvSpPr>
            <p:spPr bwMode="auto">
              <a:xfrm flipV="1">
                <a:off x="3072" y="1026"/>
                <a:ext cx="384" cy="222"/>
              </a:xfrm>
              <a:prstGeom prst="line">
                <a:avLst/>
              </a:prstGeom>
              <a:noFill/>
              <a:ln w="9525">
                <a:solidFill>
                  <a:schemeClr val="tx1"/>
                </a:solidFill>
                <a:round/>
                <a:headEnd/>
                <a:tailEnd/>
              </a:ln>
              <a:effectLst/>
            </p:spPr>
            <p:txBody>
              <a:bodyPr wrap="none" anchor="ctr"/>
              <a:lstStyle/>
              <a:p>
                <a:endParaRPr lang="en-US"/>
              </a:p>
            </p:txBody>
          </p:sp>
          <p:sp>
            <p:nvSpPr>
              <p:cNvPr id="40970" name="Line 10"/>
              <p:cNvSpPr>
                <a:spLocks noChangeShapeType="1"/>
              </p:cNvSpPr>
              <p:nvPr/>
            </p:nvSpPr>
            <p:spPr bwMode="auto">
              <a:xfrm>
                <a:off x="3456" y="1020"/>
                <a:ext cx="1152" cy="0"/>
              </a:xfrm>
              <a:prstGeom prst="line">
                <a:avLst/>
              </a:prstGeom>
              <a:noFill/>
              <a:ln w="9525">
                <a:solidFill>
                  <a:schemeClr val="tx1"/>
                </a:solidFill>
                <a:round/>
                <a:headEnd/>
                <a:tailEnd/>
              </a:ln>
              <a:effectLst/>
            </p:spPr>
            <p:txBody>
              <a:bodyPr wrap="none" anchor="ctr"/>
              <a:lstStyle/>
              <a:p>
                <a:endParaRPr lang="en-US"/>
              </a:p>
            </p:txBody>
          </p:sp>
        </p:grpSp>
        <p:grpSp>
          <p:nvGrpSpPr>
            <p:cNvPr id="4" name="Group 12"/>
            <p:cNvGrpSpPr>
              <a:grpSpLocks/>
            </p:cNvGrpSpPr>
            <p:nvPr/>
          </p:nvGrpSpPr>
          <p:grpSpPr bwMode="auto">
            <a:xfrm flipV="1">
              <a:off x="816" y="1632"/>
              <a:ext cx="3936" cy="240"/>
              <a:chOff x="672" y="1008"/>
              <a:chExt cx="3936" cy="240"/>
            </a:xfrm>
          </p:grpSpPr>
          <p:sp>
            <p:nvSpPr>
              <p:cNvPr id="40973" name="Line 13"/>
              <p:cNvSpPr>
                <a:spLocks noChangeShapeType="1"/>
              </p:cNvSpPr>
              <p:nvPr/>
            </p:nvSpPr>
            <p:spPr bwMode="auto">
              <a:xfrm>
                <a:off x="672" y="1008"/>
                <a:ext cx="1152" cy="0"/>
              </a:xfrm>
              <a:prstGeom prst="line">
                <a:avLst/>
              </a:prstGeom>
              <a:noFill/>
              <a:ln w="9525">
                <a:solidFill>
                  <a:schemeClr val="tx1"/>
                </a:solidFill>
                <a:round/>
                <a:headEnd/>
                <a:tailEnd/>
              </a:ln>
              <a:effectLst/>
            </p:spPr>
            <p:txBody>
              <a:bodyPr wrap="none" anchor="ctr"/>
              <a:lstStyle/>
              <a:p>
                <a:endParaRPr lang="en-US"/>
              </a:p>
            </p:txBody>
          </p:sp>
          <p:sp>
            <p:nvSpPr>
              <p:cNvPr id="40974" name="Line 14"/>
              <p:cNvSpPr>
                <a:spLocks noChangeShapeType="1"/>
              </p:cNvSpPr>
              <p:nvPr/>
            </p:nvSpPr>
            <p:spPr bwMode="auto">
              <a:xfrm>
                <a:off x="1824" y="1008"/>
                <a:ext cx="384" cy="240"/>
              </a:xfrm>
              <a:prstGeom prst="line">
                <a:avLst/>
              </a:prstGeom>
              <a:noFill/>
              <a:ln w="9525">
                <a:solidFill>
                  <a:schemeClr val="tx1"/>
                </a:solidFill>
                <a:round/>
                <a:headEnd/>
                <a:tailEnd/>
              </a:ln>
              <a:effectLst/>
            </p:spPr>
            <p:txBody>
              <a:bodyPr wrap="none" anchor="ctr"/>
              <a:lstStyle/>
              <a:p>
                <a:endParaRPr lang="en-US"/>
              </a:p>
            </p:txBody>
          </p:sp>
          <p:sp>
            <p:nvSpPr>
              <p:cNvPr id="40975" name="Line 15"/>
              <p:cNvSpPr>
                <a:spLocks noChangeShapeType="1"/>
              </p:cNvSpPr>
              <p:nvPr/>
            </p:nvSpPr>
            <p:spPr bwMode="auto">
              <a:xfrm>
                <a:off x="2208" y="1248"/>
                <a:ext cx="864" cy="0"/>
              </a:xfrm>
              <a:prstGeom prst="line">
                <a:avLst/>
              </a:prstGeom>
              <a:noFill/>
              <a:ln w="9525">
                <a:solidFill>
                  <a:schemeClr val="tx1"/>
                </a:solidFill>
                <a:round/>
                <a:headEnd/>
                <a:tailEnd/>
              </a:ln>
              <a:effectLst/>
            </p:spPr>
            <p:txBody>
              <a:bodyPr wrap="none" anchor="ctr"/>
              <a:lstStyle/>
              <a:p>
                <a:endParaRPr lang="en-US"/>
              </a:p>
            </p:txBody>
          </p:sp>
          <p:sp>
            <p:nvSpPr>
              <p:cNvPr id="40976" name="Line 16"/>
              <p:cNvSpPr>
                <a:spLocks noChangeShapeType="1"/>
              </p:cNvSpPr>
              <p:nvPr/>
            </p:nvSpPr>
            <p:spPr bwMode="auto">
              <a:xfrm flipV="1">
                <a:off x="3072" y="1026"/>
                <a:ext cx="384" cy="222"/>
              </a:xfrm>
              <a:prstGeom prst="line">
                <a:avLst/>
              </a:prstGeom>
              <a:noFill/>
              <a:ln w="9525">
                <a:solidFill>
                  <a:schemeClr val="tx1"/>
                </a:solidFill>
                <a:round/>
                <a:headEnd/>
                <a:tailEnd/>
              </a:ln>
              <a:effectLst/>
            </p:spPr>
            <p:txBody>
              <a:bodyPr wrap="none" anchor="ctr"/>
              <a:lstStyle/>
              <a:p>
                <a:endParaRPr lang="en-US"/>
              </a:p>
            </p:txBody>
          </p:sp>
          <p:sp>
            <p:nvSpPr>
              <p:cNvPr id="40977" name="Line 17"/>
              <p:cNvSpPr>
                <a:spLocks noChangeShapeType="1"/>
              </p:cNvSpPr>
              <p:nvPr/>
            </p:nvSpPr>
            <p:spPr bwMode="auto">
              <a:xfrm>
                <a:off x="3456" y="1020"/>
                <a:ext cx="1152" cy="0"/>
              </a:xfrm>
              <a:prstGeom prst="line">
                <a:avLst/>
              </a:prstGeom>
              <a:noFill/>
              <a:ln w="9525">
                <a:solidFill>
                  <a:schemeClr val="tx1"/>
                </a:solidFill>
                <a:round/>
                <a:headEnd/>
                <a:tailEnd/>
              </a:ln>
              <a:effectLst/>
            </p:spPr>
            <p:txBody>
              <a:bodyPr wrap="none" anchor="ctr"/>
              <a:lstStyle/>
              <a:p>
                <a:endParaRPr lang="en-US"/>
              </a:p>
            </p:txBody>
          </p:sp>
        </p:grpSp>
        <p:grpSp>
          <p:nvGrpSpPr>
            <p:cNvPr id="5" name="Group 22"/>
            <p:cNvGrpSpPr>
              <a:grpSpLocks/>
            </p:cNvGrpSpPr>
            <p:nvPr/>
          </p:nvGrpSpPr>
          <p:grpSpPr bwMode="auto">
            <a:xfrm>
              <a:off x="1512" y="1614"/>
              <a:ext cx="288" cy="162"/>
              <a:chOff x="1056" y="1614"/>
              <a:chExt cx="288" cy="162"/>
            </a:xfrm>
          </p:grpSpPr>
          <p:sp>
            <p:nvSpPr>
              <p:cNvPr id="40978"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79"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sp>
          <p:nvSpPr>
            <p:cNvPr id="40980" name="Line 20"/>
            <p:cNvSpPr>
              <a:spLocks noChangeShapeType="1"/>
            </p:cNvSpPr>
            <p:nvPr/>
          </p:nvSpPr>
          <p:spPr bwMode="auto">
            <a:xfrm>
              <a:off x="798" y="1428"/>
              <a:ext cx="1272" cy="0"/>
            </a:xfrm>
            <a:prstGeom prst="line">
              <a:avLst/>
            </a:prstGeom>
            <a:noFill/>
            <a:ln w="9525">
              <a:solidFill>
                <a:schemeClr val="tx1"/>
              </a:solidFill>
              <a:prstDash val="dash"/>
              <a:round/>
              <a:headEnd/>
              <a:tailEnd/>
            </a:ln>
            <a:effectLst/>
          </p:spPr>
          <p:txBody>
            <a:bodyPr wrap="none" anchor="ctr"/>
            <a:lstStyle/>
            <a:p>
              <a:endParaRPr lang="en-US"/>
            </a:p>
          </p:txBody>
        </p:sp>
        <p:sp>
          <p:nvSpPr>
            <p:cNvPr id="40981" name="Line 21"/>
            <p:cNvSpPr>
              <a:spLocks noChangeShapeType="1"/>
            </p:cNvSpPr>
            <p:nvPr/>
          </p:nvSpPr>
          <p:spPr bwMode="auto">
            <a:xfrm>
              <a:off x="3444" y="1422"/>
              <a:ext cx="1272" cy="0"/>
            </a:xfrm>
            <a:prstGeom prst="line">
              <a:avLst/>
            </a:prstGeom>
            <a:noFill/>
            <a:ln w="9525">
              <a:solidFill>
                <a:schemeClr val="tx1"/>
              </a:solidFill>
              <a:prstDash val="dash"/>
              <a:round/>
              <a:headEnd/>
              <a:tailEnd/>
            </a:ln>
            <a:effectLst/>
          </p:spPr>
          <p:txBody>
            <a:bodyPr wrap="none" anchor="ctr"/>
            <a:lstStyle/>
            <a:p>
              <a:endParaRPr lang="en-US"/>
            </a:p>
          </p:txBody>
        </p:sp>
        <p:grpSp>
          <p:nvGrpSpPr>
            <p:cNvPr id="6" name="Group 23"/>
            <p:cNvGrpSpPr>
              <a:grpSpLocks/>
            </p:cNvGrpSpPr>
            <p:nvPr/>
          </p:nvGrpSpPr>
          <p:grpSpPr bwMode="auto">
            <a:xfrm>
              <a:off x="2382" y="1344"/>
              <a:ext cx="288" cy="162"/>
              <a:chOff x="1056" y="1614"/>
              <a:chExt cx="288" cy="162"/>
            </a:xfrm>
          </p:grpSpPr>
          <p:sp>
            <p:nvSpPr>
              <p:cNvPr id="40984"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85"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7" name="Group 26"/>
            <p:cNvGrpSpPr>
              <a:grpSpLocks/>
            </p:cNvGrpSpPr>
            <p:nvPr/>
          </p:nvGrpSpPr>
          <p:grpSpPr bwMode="auto">
            <a:xfrm flipH="1">
              <a:off x="2838" y="1344"/>
              <a:ext cx="288" cy="162"/>
              <a:chOff x="1056" y="1614"/>
              <a:chExt cx="288" cy="162"/>
            </a:xfrm>
          </p:grpSpPr>
          <p:sp>
            <p:nvSpPr>
              <p:cNvPr id="40987"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88"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8" name="Group 29"/>
            <p:cNvGrpSpPr>
              <a:grpSpLocks/>
            </p:cNvGrpSpPr>
            <p:nvPr/>
          </p:nvGrpSpPr>
          <p:grpSpPr bwMode="auto">
            <a:xfrm flipH="1">
              <a:off x="3822" y="1140"/>
              <a:ext cx="288" cy="162"/>
              <a:chOff x="1056" y="1614"/>
              <a:chExt cx="288" cy="162"/>
            </a:xfrm>
          </p:grpSpPr>
          <p:sp>
            <p:nvSpPr>
              <p:cNvPr id="40990"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91"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9" name="Group 32"/>
            <p:cNvGrpSpPr>
              <a:grpSpLocks/>
            </p:cNvGrpSpPr>
            <p:nvPr/>
          </p:nvGrpSpPr>
          <p:grpSpPr bwMode="auto">
            <a:xfrm flipH="1">
              <a:off x="4248" y="1140"/>
              <a:ext cx="288" cy="162"/>
              <a:chOff x="1056" y="1614"/>
              <a:chExt cx="288" cy="162"/>
            </a:xfrm>
          </p:grpSpPr>
          <p:sp>
            <p:nvSpPr>
              <p:cNvPr id="40993"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994"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Example (Cont.)</a:t>
            </a:r>
          </a:p>
        </p:txBody>
      </p:sp>
      <p:sp>
        <p:nvSpPr>
          <p:cNvPr id="61443" name="Rectangle 3"/>
          <p:cNvSpPr>
            <a:spLocks noGrp="1" noChangeArrowheads="1"/>
          </p:cNvSpPr>
          <p:nvPr>
            <p:ph sz="quarter" idx="1"/>
          </p:nvPr>
        </p:nvSpPr>
        <p:spPr/>
        <p:txBody>
          <a:bodyPr>
            <a:normAutofit fontScale="92500" lnSpcReduction="20000"/>
          </a:bodyPr>
          <a:lstStyle/>
          <a:p>
            <a:pPr>
              <a:tabLst>
                <a:tab pos="2452688" algn="l"/>
                <a:tab pos="3492500" algn="ctr"/>
              </a:tabLst>
            </a:pPr>
            <a:r>
              <a:rPr lang="en-US" dirty="0"/>
              <a:t>The content of the matrix </a:t>
            </a:r>
            <a:r>
              <a:rPr lang="en-US" i="1" dirty="0"/>
              <a:t>Need</a:t>
            </a:r>
            <a:r>
              <a:rPr lang="en-US" dirty="0"/>
              <a:t> is defined to be </a:t>
            </a:r>
            <a:r>
              <a:rPr lang="en-US" i="1" dirty="0"/>
              <a:t>Max</a:t>
            </a:r>
            <a:r>
              <a:rPr lang="en-US" dirty="0"/>
              <a:t> – </a:t>
            </a:r>
            <a:r>
              <a:rPr lang="en-US" i="1" dirty="0"/>
              <a:t>Allocation</a:t>
            </a:r>
            <a:r>
              <a:rPr lang="en-US" dirty="0"/>
              <a:t>.</a:t>
            </a:r>
          </a:p>
          <a:p>
            <a:pPr>
              <a:buFont typeface="Monotype Sorts" pitchFamily="2" charset="2"/>
              <a:buNone/>
              <a:tabLst>
                <a:tab pos="2452688" algn="l"/>
                <a:tab pos="3492500" algn="ctr"/>
              </a:tabLst>
            </a:pPr>
            <a:endParaRPr lang="en-US" dirty="0"/>
          </a:p>
          <a:p>
            <a:pPr>
              <a:buFont typeface="Monotype Sorts" pitchFamily="2" charset="2"/>
              <a:buNone/>
              <a:tabLst>
                <a:tab pos="2452688" algn="l"/>
                <a:tab pos="3492500" algn="ctr"/>
              </a:tabLst>
            </a:pPr>
            <a:r>
              <a:rPr lang="en-US" dirty="0"/>
              <a:t>			</a:t>
            </a:r>
            <a:r>
              <a:rPr lang="en-US" i="1" u="sng" dirty="0"/>
              <a:t>Need</a:t>
            </a:r>
            <a:endParaRPr lang="en-US" u="sng" dirty="0"/>
          </a:p>
          <a:p>
            <a:pPr>
              <a:buFont typeface="Monotype Sorts" pitchFamily="2" charset="2"/>
              <a:buNone/>
              <a:tabLst>
                <a:tab pos="2452688" algn="l"/>
                <a:tab pos="3492500" algn="ctr"/>
              </a:tabLst>
            </a:pPr>
            <a:r>
              <a:rPr lang="en-US" dirty="0"/>
              <a:t>			</a:t>
            </a:r>
            <a:r>
              <a:rPr lang="en-US" i="1" dirty="0"/>
              <a:t>A B C</a:t>
            </a:r>
          </a:p>
          <a:p>
            <a:pPr>
              <a:buFont typeface="Monotype Sorts" pitchFamily="2" charset="2"/>
              <a:buNone/>
              <a:tabLst>
                <a:tab pos="2452688" algn="l"/>
                <a:tab pos="3492500" algn="ctr"/>
              </a:tabLst>
            </a:pPr>
            <a:r>
              <a:rPr lang="en-US" dirty="0"/>
              <a:t>		 </a:t>
            </a:r>
            <a:r>
              <a:rPr lang="en-US" i="1" dirty="0"/>
              <a:t>P</a:t>
            </a:r>
            <a:r>
              <a:rPr lang="en-US" baseline="-25000" dirty="0"/>
              <a:t>0	</a:t>
            </a:r>
            <a:r>
              <a:rPr lang="en-US" dirty="0"/>
              <a:t>7 4 3 </a:t>
            </a:r>
          </a:p>
          <a:p>
            <a:pPr>
              <a:buFont typeface="Monotype Sorts" pitchFamily="2" charset="2"/>
              <a:buNone/>
              <a:tabLst>
                <a:tab pos="2452688" algn="l"/>
                <a:tab pos="3492500" algn="ctr"/>
              </a:tabLst>
            </a:pPr>
            <a:r>
              <a:rPr lang="en-US" dirty="0"/>
              <a:t>		 </a:t>
            </a:r>
            <a:r>
              <a:rPr lang="en-US" i="1" dirty="0"/>
              <a:t>P</a:t>
            </a:r>
            <a:r>
              <a:rPr lang="en-US" baseline="-25000" dirty="0"/>
              <a:t>1	</a:t>
            </a:r>
            <a:r>
              <a:rPr lang="en-US" dirty="0"/>
              <a:t>1 2 2 </a:t>
            </a:r>
          </a:p>
          <a:p>
            <a:pPr>
              <a:buFont typeface="Monotype Sorts" pitchFamily="2" charset="2"/>
              <a:buNone/>
              <a:tabLst>
                <a:tab pos="2452688" algn="l"/>
                <a:tab pos="3492500" algn="ctr"/>
              </a:tabLst>
            </a:pPr>
            <a:r>
              <a:rPr lang="en-US" dirty="0"/>
              <a:t>		 </a:t>
            </a:r>
            <a:r>
              <a:rPr lang="en-US" i="1" dirty="0"/>
              <a:t>P</a:t>
            </a:r>
            <a:r>
              <a:rPr lang="en-US" baseline="-25000" dirty="0"/>
              <a:t>2</a:t>
            </a:r>
            <a:r>
              <a:rPr lang="en-US" dirty="0"/>
              <a:t>	6 0 0 </a:t>
            </a:r>
          </a:p>
          <a:p>
            <a:pPr>
              <a:buFont typeface="Monotype Sorts" pitchFamily="2" charset="2"/>
              <a:buNone/>
              <a:tabLst>
                <a:tab pos="2452688" algn="l"/>
                <a:tab pos="3492500" algn="ctr"/>
              </a:tabLst>
            </a:pPr>
            <a:r>
              <a:rPr lang="en-US" dirty="0"/>
              <a:t>		 </a:t>
            </a:r>
            <a:r>
              <a:rPr lang="en-US" i="1" dirty="0"/>
              <a:t>P</a:t>
            </a:r>
            <a:r>
              <a:rPr lang="en-US" baseline="-25000" dirty="0"/>
              <a:t>3</a:t>
            </a:r>
            <a:r>
              <a:rPr lang="en-US" dirty="0"/>
              <a:t>	0 1 1</a:t>
            </a:r>
          </a:p>
          <a:p>
            <a:pPr>
              <a:buFont typeface="Monotype Sorts" pitchFamily="2" charset="2"/>
              <a:buNone/>
              <a:tabLst>
                <a:tab pos="2452688" algn="l"/>
                <a:tab pos="3492500" algn="ctr"/>
              </a:tabLst>
            </a:pPr>
            <a:r>
              <a:rPr lang="en-US" dirty="0"/>
              <a:t>		 </a:t>
            </a:r>
            <a:r>
              <a:rPr lang="en-US" i="1" dirty="0"/>
              <a:t>P</a:t>
            </a:r>
            <a:r>
              <a:rPr lang="en-US" baseline="-25000" dirty="0"/>
              <a:t>4</a:t>
            </a:r>
            <a:r>
              <a:rPr lang="en-US" dirty="0"/>
              <a:t>	4 3 1 </a:t>
            </a:r>
            <a:br>
              <a:rPr lang="en-US" dirty="0"/>
            </a:br>
            <a:endParaRPr lang="en-US" dirty="0"/>
          </a:p>
          <a:p>
            <a:pPr>
              <a:tabLst>
                <a:tab pos="2452688" algn="l"/>
                <a:tab pos="3492500" algn="ctr"/>
              </a:tabLst>
            </a:pPr>
            <a:r>
              <a:rPr lang="en-US" dirty="0"/>
              <a:t>The system is in a safe state since the sequence &lt; </a:t>
            </a:r>
            <a:r>
              <a:rPr lang="en-US" i="1" dirty="0"/>
              <a:t>P</a:t>
            </a:r>
            <a:r>
              <a:rPr lang="en-US" baseline="-25000" dirty="0"/>
              <a:t>1</a:t>
            </a:r>
            <a:r>
              <a:rPr lang="en-US" dirty="0"/>
              <a:t>, </a:t>
            </a:r>
            <a:r>
              <a:rPr lang="en-US" i="1" dirty="0"/>
              <a:t>P</a:t>
            </a:r>
            <a:r>
              <a:rPr lang="en-US" baseline="-25000" dirty="0"/>
              <a:t>3</a:t>
            </a:r>
            <a:r>
              <a:rPr lang="en-US" dirty="0"/>
              <a:t>, </a:t>
            </a:r>
            <a:r>
              <a:rPr lang="en-US" i="1" dirty="0"/>
              <a:t>P</a:t>
            </a:r>
            <a:r>
              <a:rPr lang="en-US" baseline="-25000" dirty="0"/>
              <a:t>4</a:t>
            </a:r>
            <a:r>
              <a:rPr lang="en-US" dirty="0"/>
              <a:t>, </a:t>
            </a:r>
            <a:r>
              <a:rPr lang="en-US" i="1" dirty="0"/>
              <a:t>P</a:t>
            </a:r>
            <a:r>
              <a:rPr lang="en-US" baseline="-25000" dirty="0"/>
              <a:t>2</a:t>
            </a:r>
            <a:r>
              <a:rPr lang="en-US" dirty="0"/>
              <a:t>, </a:t>
            </a:r>
            <a:r>
              <a:rPr lang="en-US" i="1" dirty="0"/>
              <a:t>P</a:t>
            </a:r>
            <a:r>
              <a:rPr lang="en-US" baseline="-25000" dirty="0"/>
              <a:t>0</a:t>
            </a:r>
            <a:r>
              <a:rPr lang="en-US" dirty="0"/>
              <a:t>&gt; satisfies safety criteria. </a:t>
            </a:r>
            <a:endParaRPr lang="en-US" baseline="-25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Example:  </a:t>
            </a:r>
            <a:r>
              <a:rPr lang="en-US" i="1"/>
              <a:t>P</a:t>
            </a:r>
            <a:r>
              <a:rPr lang="en-US" baseline="-25000"/>
              <a:t>1</a:t>
            </a:r>
            <a:r>
              <a:rPr lang="en-US"/>
              <a:t> Request (1,0,2)</a:t>
            </a:r>
          </a:p>
        </p:txBody>
      </p:sp>
      <p:sp>
        <p:nvSpPr>
          <p:cNvPr id="62467" name="Rectangle 3"/>
          <p:cNvSpPr>
            <a:spLocks noGrp="1" noChangeArrowheads="1"/>
          </p:cNvSpPr>
          <p:nvPr>
            <p:ph sz="quarter" idx="1"/>
          </p:nvPr>
        </p:nvSpPr>
        <p:spPr/>
        <p:txBody>
          <a:bodyPr>
            <a:normAutofit fontScale="92500" lnSpcReduction="20000"/>
          </a:bodyPr>
          <a:lstStyle/>
          <a:p>
            <a:pPr>
              <a:tabLst>
                <a:tab pos="1544638" algn="l"/>
                <a:tab pos="2452688" algn="ctr"/>
                <a:tab pos="3767138" algn="ctr"/>
                <a:tab pos="5022850" algn="ctr"/>
              </a:tabLst>
            </a:pPr>
            <a:r>
              <a:rPr lang="en-US"/>
              <a:t>Check that Request </a:t>
            </a:r>
            <a:r>
              <a:rPr lang="en-US">
                <a:sym typeface="Symbol" pitchFamily="18" charset="2"/>
              </a:rPr>
              <a:t> Available (that is, (1,0,2)  (3,3,2)  true</a:t>
            </a:r>
            <a:r>
              <a:rPr lang="en-US" i="1">
                <a:sym typeface="Symbol" pitchFamily="18" charset="2"/>
              </a:rPr>
              <a:t>.</a:t>
            </a:r>
          </a:p>
          <a:p>
            <a:pPr>
              <a:buFont typeface="Monotype Sorts" pitchFamily="2" charset="2"/>
              <a:buNone/>
              <a:tabLst>
                <a:tab pos="1544638" algn="l"/>
                <a:tab pos="2452688" algn="ctr"/>
                <a:tab pos="3767138" algn="ctr"/>
                <a:tab pos="5022850" algn="ctr"/>
              </a:tabLst>
            </a:pPr>
            <a:r>
              <a:rPr lang="en-US" i="1"/>
              <a:t>			</a:t>
            </a:r>
            <a:r>
              <a:rPr lang="en-US" i="1" u="sng"/>
              <a:t>Allocation</a:t>
            </a:r>
            <a:r>
              <a:rPr lang="en-US" i="1"/>
              <a:t>	</a:t>
            </a:r>
            <a:r>
              <a:rPr lang="en-US" i="1" u="sng"/>
              <a:t>Need</a:t>
            </a:r>
            <a:r>
              <a:rPr lang="en-US" i="1"/>
              <a:t>	</a:t>
            </a:r>
            <a:r>
              <a:rPr lang="en-US" i="1" u="sng"/>
              <a:t>Available</a:t>
            </a:r>
            <a:endParaRPr lang="en-US" i="1"/>
          </a:p>
          <a:p>
            <a:pPr>
              <a:buFont typeface="Monotype Sorts" pitchFamily="2" charset="2"/>
              <a:buNone/>
              <a:tabLst>
                <a:tab pos="1544638" algn="l"/>
                <a:tab pos="2452688" algn="ctr"/>
                <a:tab pos="3767138" algn="ctr"/>
                <a:tab pos="5022850" algn="ctr"/>
              </a:tabLst>
            </a:pPr>
            <a:r>
              <a:rPr lang="en-US" i="1"/>
              <a:t>			A B C	A B C	A B C </a:t>
            </a:r>
          </a:p>
          <a:p>
            <a:pPr>
              <a:buFont typeface="Monotype Sorts" pitchFamily="2" charset="2"/>
              <a:buNone/>
              <a:tabLst>
                <a:tab pos="1544638" algn="l"/>
                <a:tab pos="2452688" algn="ctr"/>
                <a:tab pos="3767138" algn="ctr"/>
                <a:tab pos="5022850" algn="ctr"/>
              </a:tabLst>
            </a:pPr>
            <a:r>
              <a:rPr lang="en-US"/>
              <a:t>		</a:t>
            </a:r>
            <a:r>
              <a:rPr lang="en-US" i="1"/>
              <a:t>P</a:t>
            </a:r>
            <a:r>
              <a:rPr lang="en-US" baseline="-25000"/>
              <a:t>0</a:t>
            </a:r>
            <a:r>
              <a:rPr lang="en-US"/>
              <a:t>	0 1 0 	7 4 3 	2 3 0</a:t>
            </a:r>
          </a:p>
          <a:p>
            <a:pPr>
              <a:buFont typeface="Monotype Sorts" pitchFamily="2" charset="2"/>
              <a:buNone/>
              <a:tabLst>
                <a:tab pos="1544638" algn="l"/>
                <a:tab pos="2452688" algn="ctr"/>
                <a:tab pos="3767138" algn="ctr"/>
                <a:tab pos="5022850" algn="ctr"/>
              </a:tabLst>
            </a:pPr>
            <a:r>
              <a:rPr lang="en-US"/>
              <a:t>		</a:t>
            </a:r>
            <a:r>
              <a:rPr lang="en-US" i="1"/>
              <a:t>P</a:t>
            </a:r>
            <a:r>
              <a:rPr lang="en-US" baseline="-25000"/>
              <a:t>1</a:t>
            </a:r>
            <a:r>
              <a:rPr lang="en-US"/>
              <a:t>	3 0 2	0 2 0 	</a:t>
            </a:r>
          </a:p>
          <a:p>
            <a:pPr>
              <a:buFont typeface="Monotype Sorts" pitchFamily="2" charset="2"/>
              <a:buNone/>
              <a:tabLst>
                <a:tab pos="1544638" algn="l"/>
                <a:tab pos="2452688" algn="ctr"/>
                <a:tab pos="3767138" algn="ctr"/>
                <a:tab pos="5022850" algn="ctr"/>
              </a:tabLst>
            </a:pPr>
            <a:r>
              <a:rPr lang="en-US"/>
              <a:t>		</a:t>
            </a:r>
            <a:r>
              <a:rPr lang="en-US" i="1"/>
              <a:t>P</a:t>
            </a:r>
            <a:r>
              <a:rPr lang="en-US" baseline="-25000"/>
              <a:t>2</a:t>
            </a:r>
            <a:r>
              <a:rPr lang="en-US"/>
              <a:t>	3 0 1 	6 0 0 </a:t>
            </a:r>
          </a:p>
          <a:p>
            <a:pPr>
              <a:buFont typeface="Monotype Sorts" pitchFamily="2" charset="2"/>
              <a:buNone/>
              <a:tabLst>
                <a:tab pos="1544638" algn="l"/>
                <a:tab pos="2452688" algn="ctr"/>
                <a:tab pos="3767138" algn="ctr"/>
                <a:tab pos="5022850" algn="ctr"/>
              </a:tabLst>
            </a:pPr>
            <a:r>
              <a:rPr lang="en-US"/>
              <a:t>		</a:t>
            </a:r>
            <a:r>
              <a:rPr lang="en-US" i="1"/>
              <a:t>P</a:t>
            </a:r>
            <a:r>
              <a:rPr lang="en-US" baseline="-25000"/>
              <a:t>3</a:t>
            </a:r>
            <a:r>
              <a:rPr lang="en-US"/>
              <a:t>	2 1 1 	0 1 1</a:t>
            </a:r>
          </a:p>
          <a:p>
            <a:pPr>
              <a:buFont typeface="Monotype Sorts" pitchFamily="2" charset="2"/>
              <a:buNone/>
              <a:tabLst>
                <a:tab pos="1544638" algn="l"/>
                <a:tab pos="2452688" algn="ctr"/>
                <a:tab pos="3767138" algn="ctr"/>
                <a:tab pos="5022850" algn="ctr"/>
              </a:tabLst>
            </a:pPr>
            <a:r>
              <a:rPr lang="en-US"/>
              <a:t>		</a:t>
            </a:r>
            <a:r>
              <a:rPr lang="en-US" i="1"/>
              <a:t>P</a:t>
            </a:r>
            <a:r>
              <a:rPr lang="en-US" baseline="-25000"/>
              <a:t>4</a:t>
            </a:r>
            <a:r>
              <a:rPr lang="en-US"/>
              <a:t>	0 0 2 	4 3 1 </a:t>
            </a:r>
          </a:p>
          <a:p>
            <a:pPr>
              <a:tabLst>
                <a:tab pos="1544638" algn="l"/>
                <a:tab pos="2452688" algn="ctr"/>
                <a:tab pos="3767138" algn="ctr"/>
                <a:tab pos="5022850" algn="ctr"/>
              </a:tabLst>
            </a:pPr>
            <a:r>
              <a:rPr lang="en-US"/>
              <a:t>Executing safety algorithm shows that sequence &lt; </a:t>
            </a:r>
            <a:r>
              <a:rPr lang="en-US" i="1"/>
              <a:t>P</a:t>
            </a:r>
            <a:r>
              <a:rPr lang="en-US" baseline="-25000"/>
              <a:t>1</a:t>
            </a:r>
            <a:r>
              <a:rPr lang="en-US"/>
              <a:t>, </a:t>
            </a:r>
            <a:r>
              <a:rPr lang="en-US" i="1"/>
              <a:t>P</a:t>
            </a:r>
            <a:r>
              <a:rPr lang="en-US" baseline="-25000"/>
              <a:t>3</a:t>
            </a:r>
            <a:r>
              <a:rPr lang="en-US"/>
              <a:t>, </a:t>
            </a:r>
            <a:r>
              <a:rPr lang="en-US" i="1"/>
              <a:t>P</a:t>
            </a:r>
            <a:r>
              <a:rPr lang="en-US" baseline="-25000"/>
              <a:t>4</a:t>
            </a:r>
            <a:r>
              <a:rPr lang="en-US"/>
              <a:t>, </a:t>
            </a:r>
            <a:r>
              <a:rPr lang="en-US" i="1"/>
              <a:t>P</a:t>
            </a:r>
            <a:r>
              <a:rPr lang="en-US" baseline="-25000"/>
              <a:t>0</a:t>
            </a:r>
            <a:r>
              <a:rPr lang="en-US"/>
              <a:t>, </a:t>
            </a:r>
            <a:r>
              <a:rPr lang="en-US" i="1"/>
              <a:t>P</a:t>
            </a:r>
            <a:r>
              <a:rPr lang="en-US" baseline="-25000"/>
              <a:t>2</a:t>
            </a:r>
            <a:r>
              <a:rPr lang="en-US"/>
              <a:t>&gt; satisfies safety requirement. </a:t>
            </a:r>
          </a:p>
          <a:p>
            <a:pPr>
              <a:tabLst>
                <a:tab pos="1544638" algn="l"/>
                <a:tab pos="2452688" algn="ctr"/>
                <a:tab pos="3767138" algn="ctr"/>
                <a:tab pos="5022850" algn="ctr"/>
              </a:tabLst>
            </a:pPr>
            <a:r>
              <a:rPr lang="en-US"/>
              <a:t>Can request for (3,3,0) by </a:t>
            </a:r>
            <a:r>
              <a:rPr lang="en-US" i="1"/>
              <a:t>P</a:t>
            </a:r>
            <a:r>
              <a:rPr lang="en-US" baseline="-25000"/>
              <a:t>4</a:t>
            </a:r>
            <a:r>
              <a:rPr lang="en-US"/>
              <a:t> be granted?</a:t>
            </a:r>
          </a:p>
          <a:p>
            <a:pPr>
              <a:tabLst>
                <a:tab pos="1544638" algn="l"/>
                <a:tab pos="2452688" algn="ctr"/>
                <a:tab pos="3767138" algn="ctr"/>
                <a:tab pos="5022850" algn="ctr"/>
              </a:tabLst>
            </a:pPr>
            <a:r>
              <a:rPr lang="en-US"/>
              <a:t>Can request for (0,2,0) by </a:t>
            </a:r>
            <a:r>
              <a:rPr lang="en-US" i="1"/>
              <a:t>P</a:t>
            </a:r>
            <a:r>
              <a:rPr lang="en-US" baseline="-25000"/>
              <a:t>0</a:t>
            </a:r>
            <a:r>
              <a:rPr lang="en-US"/>
              <a:t> be granted?</a:t>
            </a:r>
          </a:p>
          <a:p>
            <a:pPr>
              <a:buFont typeface="Monotype Sorts" pitchFamily="2" charset="2"/>
              <a:buNone/>
              <a:tabLst>
                <a:tab pos="1544638" algn="l"/>
                <a:tab pos="2452688" algn="ctr"/>
                <a:tab pos="3767138" algn="ctr"/>
                <a:tab pos="5022850" algn="ctr"/>
              </a:tabLst>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Deadlock Detection</a:t>
            </a:r>
          </a:p>
        </p:txBody>
      </p:sp>
      <p:sp>
        <p:nvSpPr>
          <p:cNvPr id="63491" name="Rectangle 3"/>
          <p:cNvSpPr>
            <a:spLocks noGrp="1" noChangeArrowheads="1"/>
          </p:cNvSpPr>
          <p:nvPr>
            <p:ph sz="quarter" idx="1"/>
          </p:nvPr>
        </p:nvSpPr>
        <p:spPr/>
        <p:txBody>
          <a:bodyPr/>
          <a:lstStyle/>
          <a:p>
            <a:r>
              <a:rPr lang="en-US" dirty="0"/>
              <a:t>Allow system to enter deadlock state </a:t>
            </a:r>
            <a:endParaRPr lang="en-US" dirty="0" smtClean="0"/>
          </a:p>
          <a:p>
            <a:r>
              <a:rPr lang="en-US" dirty="0" smtClean="0"/>
              <a:t>Detection algorithm</a:t>
            </a:r>
          </a:p>
          <a:p>
            <a:r>
              <a:rPr lang="en-US" dirty="0" smtClean="0"/>
              <a:t>Recovery </a:t>
            </a:r>
            <a:r>
              <a:rPr lang="en-US" dirty="0"/>
              <a:t>scheme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en-US"/>
              <a:t>Single Instance of Each Resource Type</a:t>
            </a:r>
          </a:p>
        </p:txBody>
      </p:sp>
      <p:sp>
        <p:nvSpPr>
          <p:cNvPr id="64515" name="Rectangle 3"/>
          <p:cNvSpPr>
            <a:spLocks noGrp="1" noChangeArrowheads="1"/>
          </p:cNvSpPr>
          <p:nvPr>
            <p:ph sz="quarter" idx="1"/>
          </p:nvPr>
        </p:nvSpPr>
        <p:spPr/>
        <p:txBody>
          <a:bodyPr>
            <a:normAutofit/>
          </a:bodyPr>
          <a:lstStyle/>
          <a:p>
            <a:r>
              <a:rPr lang="en-US"/>
              <a:t>Maintain </a:t>
            </a:r>
            <a:r>
              <a:rPr lang="en-US" i="1"/>
              <a:t>wait-for</a:t>
            </a:r>
            <a:r>
              <a:rPr lang="en-US"/>
              <a:t> graph</a:t>
            </a:r>
          </a:p>
          <a:p>
            <a:pPr lvl="1"/>
            <a:r>
              <a:rPr lang="en-US"/>
              <a:t>Nodes are processes.</a:t>
            </a:r>
          </a:p>
          <a:p>
            <a:pPr lvl="1"/>
            <a:r>
              <a:rPr lang="en-US" i="1"/>
              <a:t>P</a:t>
            </a:r>
            <a:r>
              <a:rPr lang="en-US" i="1" baseline="-25000"/>
              <a:t>i</a:t>
            </a:r>
            <a:r>
              <a:rPr lang="en-US"/>
              <a:t> </a:t>
            </a:r>
            <a:r>
              <a:rPr lang="en-US">
                <a:sym typeface="Symbol" pitchFamily="18" charset="2"/>
              </a:rPr>
              <a:t> </a:t>
            </a:r>
            <a:r>
              <a:rPr lang="en-US" i="1">
                <a:sym typeface="Symbol" pitchFamily="18" charset="2"/>
              </a:rPr>
              <a:t>P</a:t>
            </a:r>
            <a:r>
              <a:rPr lang="en-US" i="1" baseline="-25000">
                <a:sym typeface="Symbol" pitchFamily="18" charset="2"/>
              </a:rPr>
              <a:t>j   </a:t>
            </a:r>
            <a:r>
              <a:rPr lang="en-US">
                <a:sym typeface="Symbol" pitchFamily="18" charset="2"/>
              </a:rPr>
              <a:t>if </a:t>
            </a:r>
            <a:r>
              <a:rPr lang="en-US" i="1">
                <a:sym typeface="Symbol" pitchFamily="18" charset="2"/>
              </a:rPr>
              <a:t>P</a:t>
            </a:r>
            <a:r>
              <a:rPr lang="en-US" i="1" baseline="-25000">
                <a:sym typeface="Symbol" pitchFamily="18" charset="2"/>
              </a:rPr>
              <a:t>i</a:t>
            </a:r>
            <a:r>
              <a:rPr lang="en-US" i="1">
                <a:sym typeface="Symbol" pitchFamily="18" charset="2"/>
              </a:rPr>
              <a:t> </a:t>
            </a:r>
            <a:r>
              <a:rPr lang="en-US">
                <a:sym typeface="Symbol" pitchFamily="18" charset="2"/>
              </a:rPr>
              <a:t>is waiting for</a:t>
            </a:r>
            <a:r>
              <a:rPr lang="en-US" i="1">
                <a:sym typeface="Symbol" pitchFamily="18" charset="2"/>
              </a:rPr>
              <a:t> P</a:t>
            </a:r>
            <a:r>
              <a:rPr lang="en-US" i="1" baseline="-25000">
                <a:sym typeface="Symbol" pitchFamily="18" charset="2"/>
              </a:rPr>
              <a:t>j</a:t>
            </a:r>
            <a:r>
              <a:rPr lang="en-US" i="1">
                <a:sym typeface="Symbol" pitchFamily="18" charset="2"/>
              </a:rPr>
              <a:t>.</a:t>
            </a:r>
            <a:br>
              <a:rPr lang="en-US" i="1">
                <a:sym typeface="Symbol" pitchFamily="18" charset="2"/>
              </a:rPr>
            </a:br>
            <a:endParaRPr lang="en-US" i="1">
              <a:sym typeface="Symbol" pitchFamily="18" charset="2"/>
            </a:endParaRPr>
          </a:p>
          <a:p>
            <a:r>
              <a:rPr lang="en-US"/>
              <a:t>Periodically invoke an algorithm that searches for a cycle in the graph. If there is a cycle, there exists a deadlock.</a:t>
            </a:r>
          </a:p>
          <a:p>
            <a:pPr>
              <a:buFont typeface="Monotype Sorts" pitchFamily="2" charset="2"/>
              <a:buNone/>
            </a:pPr>
            <a:endParaRPr lang="en-US"/>
          </a:p>
          <a:p>
            <a:r>
              <a:rPr lang="en-US"/>
              <a:t>An algorithm to detect a cycle in a graph requires an order of</a:t>
            </a:r>
            <a:r>
              <a:rPr lang="en-US" i="1"/>
              <a:t> n</a:t>
            </a:r>
            <a:r>
              <a:rPr lang="en-US" baseline="30000"/>
              <a:t>2</a:t>
            </a:r>
            <a:r>
              <a:rPr lang="en-US"/>
              <a:t> operations, where </a:t>
            </a:r>
            <a:r>
              <a:rPr lang="en-US" i="1"/>
              <a:t>n</a:t>
            </a:r>
            <a:r>
              <a:rPr lang="en-US"/>
              <a:t> is the number of vertices in the graph.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2400"/>
              <a:t>Resource-Allocation Graph and Wait-for Graph</a:t>
            </a:r>
          </a:p>
        </p:txBody>
      </p:sp>
      <p:sp>
        <p:nvSpPr>
          <p:cNvPr id="36869" name="Text Box 5"/>
          <p:cNvSpPr txBox="1">
            <a:spLocks noChangeArrowheads="1"/>
          </p:cNvSpPr>
          <p:nvPr/>
        </p:nvSpPr>
        <p:spPr bwMode="auto">
          <a:xfrm>
            <a:off x="1647825" y="5294313"/>
            <a:ext cx="2927350" cy="366712"/>
          </a:xfrm>
          <a:prstGeom prst="rect">
            <a:avLst/>
          </a:prstGeom>
          <a:noFill/>
          <a:ln w="9525">
            <a:noFill/>
            <a:miter lim="800000"/>
            <a:headEnd/>
            <a:tailEnd/>
          </a:ln>
          <a:effectLst/>
        </p:spPr>
        <p:txBody>
          <a:bodyPr wrap="none" anchor="ctr">
            <a:spAutoFit/>
          </a:bodyPr>
          <a:lstStyle/>
          <a:p>
            <a:pPr algn="ctr">
              <a:spcBef>
                <a:spcPct val="50000"/>
              </a:spcBef>
            </a:pPr>
            <a:r>
              <a:rPr lang="en-US"/>
              <a:t>Resource-Allocation Graph</a:t>
            </a:r>
          </a:p>
        </p:txBody>
      </p:sp>
      <p:sp>
        <p:nvSpPr>
          <p:cNvPr id="36870" name="Text Box 6"/>
          <p:cNvSpPr txBox="1">
            <a:spLocks noChangeArrowheads="1"/>
          </p:cNvSpPr>
          <p:nvPr/>
        </p:nvSpPr>
        <p:spPr bwMode="auto">
          <a:xfrm>
            <a:off x="4810125" y="5294313"/>
            <a:ext cx="3143250" cy="366712"/>
          </a:xfrm>
          <a:prstGeom prst="rect">
            <a:avLst/>
          </a:prstGeom>
          <a:noFill/>
          <a:ln w="9525">
            <a:noFill/>
            <a:miter lim="800000"/>
            <a:headEnd/>
            <a:tailEnd/>
          </a:ln>
          <a:effectLst/>
        </p:spPr>
        <p:txBody>
          <a:bodyPr wrap="none" anchor="ctr">
            <a:spAutoFit/>
          </a:bodyPr>
          <a:lstStyle/>
          <a:p>
            <a:pPr algn="ctr">
              <a:spcBef>
                <a:spcPct val="50000"/>
              </a:spcBef>
            </a:pPr>
            <a:r>
              <a:rPr lang="en-US"/>
              <a:t>Corresponding wait-for graph</a:t>
            </a:r>
          </a:p>
        </p:txBody>
      </p:sp>
      <p:pic>
        <p:nvPicPr>
          <p:cNvPr id="36872" name="Picture 8"/>
          <p:cNvPicPr>
            <a:picLocks noChangeAspect="1" noChangeArrowheads="1"/>
          </p:cNvPicPr>
          <p:nvPr/>
        </p:nvPicPr>
        <p:blipFill>
          <a:blip r:embed="rId2"/>
          <a:srcRect l="758" t="7358" r="523" b="7356"/>
          <a:stretch>
            <a:fillRect/>
          </a:stretch>
        </p:blipFill>
        <p:spPr bwMode="auto">
          <a:xfrm>
            <a:off x="1849438" y="1562100"/>
            <a:ext cx="5313362" cy="3443288"/>
          </a:xfrm>
          <a:prstGeom prst="rect">
            <a:avLst/>
          </a:prstGeom>
          <a:noFill/>
          <a:ln w="38100" cmpd="dbl">
            <a:solidFill>
              <a:srgbClr val="CC6600"/>
            </a:solid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Several Instances of a Resource Type</a:t>
            </a:r>
          </a:p>
        </p:txBody>
      </p:sp>
      <p:sp>
        <p:nvSpPr>
          <p:cNvPr id="65539" name="Rectangle 3"/>
          <p:cNvSpPr>
            <a:spLocks noGrp="1" noChangeArrowheads="1"/>
          </p:cNvSpPr>
          <p:nvPr>
            <p:ph sz="quarter" idx="1"/>
          </p:nvPr>
        </p:nvSpPr>
        <p:spPr/>
        <p:txBody>
          <a:bodyPr>
            <a:normAutofit/>
          </a:bodyPr>
          <a:lstStyle/>
          <a:p>
            <a:r>
              <a:rPr lang="en-US" b="1" i="1" dirty="0">
                <a:solidFill>
                  <a:srgbClr val="FF0000"/>
                </a:solidFill>
              </a:rPr>
              <a:t>Available</a:t>
            </a:r>
            <a:r>
              <a:rPr lang="en-US" i="1" dirty="0"/>
              <a:t>:</a:t>
            </a:r>
            <a:r>
              <a:rPr lang="en-US" dirty="0"/>
              <a:t>  A vector of length </a:t>
            </a:r>
            <a:r>
              <a:rPr lang="en-US" i="1" dirty="0"/>
              <a:t>m</a:t>
            </a:r>
            <a:r>
              <a:rPr lang="en-US" dirty="0"/>
              <a:t> indicates the number of available resources of each type</a:t>
            </a:r>
            <a:r>
              <a:rPr lang="en-US" dirty="0" smtClean="0"/>
              <a:t>.</a:t>
            </a:r>
            <a:endParaRPr lang="en-US" dirty="0"/>
          </a:p>
          <a:p>
            <a:r>
              <a:rPr lang="en-US" b="1" i="1" dirty="0">
                <a:solidFill>
                  <a:srgbClr val="FF0000"/>
                </a:solidFill>
              </a:rPr>
              <a:t>Allocation</a:t>
            </a:r>
            <a:r>
              <a:rPr lang="en-US" i="1" dirty="0"/>
              <a:t>:</a:t>
            </a:r>
            <a:r>
              <a:rPr lang="en-US" dirty="0"/>
              <a:t>  An </a:t>
            </a:r>
            <a:r>
              <a:rPr lang="en-US" i="1" dirty="0"/>
              <a:t>n </a:t>
            </a:r>
            <a:r>
              <a:rPr lang="en-US" dirty="0"/>
              <a:t>x</a:t>
            </a:r>
            <a:r>
              <a:rPr lang="en-US" i="1" dirty="0"/>
              <a:t> m</a:t>
            </a:r>
            <a:r>
              <a:rPr lang="en-US" dirty="0"/>
              <a:t> matrix defines the number of resources of each type currently allocated to each process</a:t>
            </a:r>
            <a:r>
              <a:rPr lang="en-US" dirty="0" smtClean="0"/>
              <a:t>.</a:t>
            </a:r>
            <a:endParaRPr lang="en-US" dirty="0"/>
          </a:p>
          <a:p>
            <a:r>
              <a:rPr lang="en-US" b="1" i="1" dirty="0">
                <a:solidFill>
                  <a:srgbClr val="FF0000"/>
                </a:solidFill>
              </a:rPr>
              <a:t>Request</a:t>
            </a:r>
            <a:r>
              <a:rPr lang="en-US" i="1" dirty="0"/>
              <a:t>:</a:t>
            </a:r>
            <a:r>
              <a:rPr lang="en-US" dirty="0"/>
              <a:t>  An </a:t>
            </a:r>
            <a:r>
              <a:rPr lang="en-US" i="1" dirty="0"/>
              <a:t>n </a:t>
            </a:r>
            <a:r>
              <a:rPr lang="en-US" dirty="0"/>
              <a:t>x</a:t>
            </a:r>
            <a:r>
              <a:rPr lang="en-US" i="1" dirty="0"/>
              <a:t> m</a:t>
            </a:r>
            <a:r>
              <a:rPr lang="en-US" dirty="0"/>
              <a:t> matrix indicates the current request  of each process.  If </a:t>
            </a:r>
            <a:r>
              <a:rPr lang="en-US" i="1" dirty="0"/>
              <a:t>Request </a:t>
            </a:r>
            <a:r>
              <a:rPr lang="en-US" dirty="0"/>
              <a:t>[</a:t>
            </a:r>
            <a:r>
              <a:rPr lang="en-US" i="1" dirty="0" err="1"/>
              <a:t>i</a:t>
            </a:r>
            <a:r>
              <a:rPr lang="en-US" i="1" baseline="-25000" dirty="0" err="1"/>
              <a:t>j</a:t>
            </a:r>
            <a:r>
              <a:rPr lang="en-US" dirty="0"/>
              <a:t>] = </a:t>
            </a:r>
            <a:r>
              <a:rPr lang="en-US" i="1" dirty="0"/>
              <a:t>k</a:t>
            </a:r>
            <a:r>
              <a:rPr lang="en-US" dirty="0"/>
              <a:t>, then process</a:t>
            </a:r>
            <a:r>
              <a:rPr lang="en-US" i="1" dirty="0"/>
              <a:t> P</a:t>
            </a:r>
            <a:r>
              <a:rPr lang="en-US" i="1" baseline="-25000" dirty="0"/>
              <a:t>i</a:t>
            </a:r>
            <a:r>
              <a:rPr lang="en-US" dirty="0"/>
              <a:t> is requesting</a:t>
            </a:r>
            <a:r>
              <a:rPr lang="en-US" i="1" dirty="0"/>
              <a:t> k</a:t>
            </a:r>
            <a:r>
              <a:rPr lang="en-US" dirty="0"/>
              <a:t> more instances of resource type. </a:t>
            </a:r>
            <a:r>
              <a:rPr lang="en-US" i="1" dirty="0" err="1"/>
              <a:t>R</a:t>
            </a:r>
            <a:r>
              <a:rPr lang="en-US" i="1" baseline="-25000" dirty="0" err="1"/>
              <a:t>j</a:t>
            </a:r>
            <a:r>
              <a:rPr 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Detection Algorithm</a:t>
            </a:r>
          </a:p>
        </p:txBody>
      </p:sp>
      <p:sp>
        <p:nvSpPr>
          <p:cNvPr id="66563" name="Rectangle 3"/>
          <p:cNvSpPr>
            <a:spLocks noGrp="1" noChangeArrowheads="1"/>
          </p:cNvSpPr>
          <p:nvPr>
            <p:ph sz="quarter" idx="1"/>
          </p:nvPr>
        </p:nvSpPr>
        <p:spPr/>
        <p:txBody>
          <a:bodyPr/>
          <a:lstStyle/>
          <a:p>
            <a:pPr>
              <a:buFont typeface="Monotype Sorts" pitchFamily="2" charset="2"/>
              <a:buNone/>
            </a:pPr>
            <a:r>
              <a:rPr lang="en-US"/>
              <a:t>1.	Let </a:t>
            </a:r>
            <a:r>
              <a:rPr lang="en-US" i="1"/>
              <a:t>Work</a:t>
            </a:r>
            <a:r>
              <a:rPr lang="en-US"/>
              <a:t> and </a:t>
            </a:r>
            <a:r>
              <a:rPr lang="en-US" i="1"/>
              <a:t>Finish</a:t>
            </a:r>
            <a:r>
              <a:rPr lang="en-US"/>
              <a:t> be vectors of length </a:t>
            </a:r>
            <a:r>
              <a:rPr lang="en-US" i="1"/>
              <a:t>m</a:t>
            </a:r>
            <a:r>
              <a:rPr lang="en-US"/>
              <a:t> and </a:t>
            </a:r>
            <a:r>
              <a:rPr lang="en-US" i="1"/>
              <a:t>n</a:t>
            </a:r>
            <a:r>
              <a:rPr lang="en-US"/>
              <a:t>, respectively Initialize:</a:t>
            </a:r>
          </a:p>
          <a:p>
            <a:pPr marL="850900" lvl="1" indent="-393700">
              <a:buFont typeface="Monotype Sorts" pitchFamily="2" charset="2"/>
              <a:buNone/>
            </a:pPr>
            <a:r>
              <a:rPr lang="en-US"/>
              <a:t>(a) </a:t>
            </a:r>
            <a:r>
              <a:rPr lang="en-US" i="1"/>
              <a:t>Work</a:t>
            </a:r>
            <a:r>
              <a:rPr lang="en-US"/>
              <a:t> = </a:t>
            </a:r>
            <a:r>
              <a:rPr lang="en-US" i="1"/>
              <a:t>Available</a:t>
            </a:r>
            <a:endParaRPr lang="en-US"/>
          </a:p>
          <a:p>
            <a:pPr marL="850900" lvl="1" indent="-393700">
              <a:buFont typeface="Monotype Sorts" pitchFamily="2" charset="2"/>
              <a:buNone/>
            </a:pPr>
            <a:r>
              <a:rPr lang="en-US"/>
              <a:t>(b)	For </a:t>
            </a:r>
            <a:r>
              <a:rPr lang="en-US" i="1"/>
              <a:t>i</a:t>
            </a:r>
            <a:r>
              <a:rPr lang="en-US"/>
              <a:t> = 1,2, …,</a:t>
            </a:r>
            <a:r>
              <a:rPr lang="en-US" i="1"/>
              <a:t> n</a:t>
            </a:r>
            <a:r>
              <a:rPr lang="en-US"/>
              <a:t>, if </a:t>
            </a:r>
            <a:r>
              <a:rPr lang="en-US" i="1"/>
              <a:t>Allocation</a:t>
            </a:r>
            <a:r>
              <a:rPr lang="en-US" i="1" baseline="-25000"/>
              <a:t>i</a:t>
            </a:r>
            <a:r>
              <a:rPr lang="en-US"/>
              <a:t> </a:t>
            </a:r>
            <a:r>
              <a:rPr lang="en-US">
                <a:sym typeface="Symbol" pitchFamily="18" charset="2"/>
              </a:rPr>
              <a:t> 0, then </a:t>
            </a:r>
            <a:br>
              <a:rPr lang="en-US">
                <a:sym typeface="Symbol" pitchFamily="18" charset="2"/>
              </a:rPr>
            </a:br>
            <a:r>
              <a:rPr lang="en-US" i="1">
                <a:sym typeface="Symbol" pitchFamily="18" charset="2"/>
              </a:rPr>
              <a:t>Finish</a:t>
            </a:r>
            <a:r>
              <a:rPr lang="en-US">
                <a:sym typeface="Symbol" pitchFamily="18" charset="2"/>
              </a:rPr>
              <a:t>[i] = false;otherwise, </a:t>
            </a:r>
            <a:r>
              <a:rPr lang="en-US" i="1">
                <a:sym typeface="Symbol" pitchFamily="18" charset="2"/>
              </a:rPr>
              <a:t>Finish</a:t>
            </a:r>
            <a:r>
              <a:rPr lang="en-US">
                <a:sym typeface="Symbol" pitchFamily="18" charset="2"/>
              </a:rPr>
              <a:t>[i] = </a:t>
            </a:r>
            <a:r>
              <a:rPr lang="en-US" i="1">
                <a:sym typeface="Symbol" pitchFamily="18" charset="2"/>
              </a:rPr>
              <a:t>true</a:t>
            </a:r>
            <a:r>
              <a:rPr lang="en-US">
                <a:sym typeface="Symbol" pitchFamily="18" charset="2"/>
              </a:rPr>
              <a:t>.</a:t>
            </a:r>
          </a:p>
          <a:p>
            <a:pPr>
              <a:buFont typeface="Monotype Sorts" pitchFamily="2" charset="2"/>
              <a:buNone/>
            </a:pPr>
            <a:r>
              <a:rPr lang="en-US"/>
              <a:t>2.	Find an index </a:t>
            </a:r>
            <a:r>
              <a:rPr lang="en-US" i="1"/>
              <a:t>i </a:t>
            </a:r>
            <a:r>
              <a:rPr lang="en-US"/>
              <a:t>such that both:</a:t>
            </a:r>
          </a:p>
          <a:p>
            <a:pPr marL="850900" lvl="1" indent="-393700">
              <a:buFont typeface="Monotype Sorts" pitchFamily="2" charset="2"/>
              <a:buNone/>
            </a:pPr>
            <a:r>
              <a:rPr lang="en-US"/>
              <a:t>(a)	</a:t>
            </a:r>
            <a:r>
              <a:rPr lang="en-US" i="1"/>
              <a:t>Finish</a:t>
            </a:r>
            <a:r>
              <a:rPr lang="en-US"/>
              <a:t>[</a:t>
            </a:r>
            <a:r>
              <a:rPr lang="en-US" i="1"/>
              <a:t>i</a:t>
            </a:r>
            <a:r>
              <a:rPr lang="en-US"/>
              <a:t>] == </a:t>
            </a:r>
            <a:r>
              <a:rPr lang="en-US" i="1"/>
              <a:t>false</a:t>
            </a:r>
            <a:endParaRPr lang="en-US"/>
          </a:p>
          <a:p>
            <a:pPr marL="850900" lvl="1" indent="-393700">
              <a:buFont typeface="Monotype Sorts" pitchFamily="2" charset="2"/>
              <a:buNone/>
            </a:pPr>
            <a:r>
              <a:rPr lang="en-US"/>
              <a:t>(b)	</a:t>
            </a:r>
            <a:r>
              <a:rPr lang="en-US" i="1"/>
              <a:t>Request</a:t>
            </a:r>
            <a:r>
              <a:rPr lang="en-US" i="1" baseline="-25000"/>
              <a:t>i</a:t>
            </a:r>
            <a:r>
              <a:rPr lang="en-US"/>
              <a:t> </a:t>
            </a:r>
            <a:r>
              <a:rPr lang="en-US">
                <a:sym typeface="Symbol" pitchFamily="18" charset="2"/>
              </a:rPr>
              <a:t> </a:t>
            </a:r>
            <a:r>
              <a:rPr lang="en-US" i="1">
                <a:sym typeface="Symbol" pitchFamily="18" charset="2"/>
              </a:rPr>
              <a:t>Work</a:t>
            </a:r>
            <a:br>
              <a:rPr lang="en-US" i="1">
                <a:sym typeface="Symbol" pitchFamily="18" charset="2"/>
              </a:rPr>
            </a:br>
            <a:endParaRPr lang="en-US">
              <a:sym typeface="Symbol" pitchFamily="18" charset="2"/>
            </a:endParaRPr>
          </a:p>
          <a:p>
            <a:pPr marL="850900" lvl="1" indent="-393700">
              <a:buFont typeface="Monotype Sorts" pitchFamily="2" charset="2"/>
              <a:buNone/>
            </a:pPr>
            <a:r>
              <a:rPr lang="en-US">
                <a:sym typeface="Symbol" pitchFamily="18" charset="2"/>
              </a:rPr>
              <a:t>If no such </a:t>
            </a:r>
            <a:r>
              <a:rPr lang="en-US" i="1">
                <a:sym typeface="Symbol" pitchFamily="18" charset="2"/>
              </a:rPr>
              <a:t>i</a:t>
            </a:r>
            <a:r>
              <a:rPr lang="en-US">
                <a:sym typeface="Symbol" pitchFamily="18" charset="2"/>
              </a:rPr>
              <a:t> exists, go to step 4. </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Detection Algorithm (Cont.)</a:t>
            </a:r>
          </a:p>
        </p:txBody>
      </p:sp>
      <p:sp>
        <p:nvSpPr>
          <p:cNvPr id="67587" name="Rectangle 3"/>
          <p:cNvSpPr>
            <a:spLocks noGrp="1" noChangeArrowheads="1"/>
          </p:cNvSpPr>
          <p:nvPr>
            <p:ph sz="quarter" idx="1"/>
          </p:nvPr>
        </p:nvSpPr>
        <p:spPr/>
        <p:txBody>
          <a:bodyPr>
            <a:normAutofit/>
          </a:bodyPr>
          <a:lstStyle/>
          <a:p>
            <a:pPr>
              <a:lnSpc>
                <a:spcPct val="90000"/>
              </a:lnSpc>
              <a:buFont typeface="Monotype Sorts" pitchFamily="2" charset="2"/>
              <a:buNone/>
            </a:pPr>
            <a:r>
              <a:rPr lang="en-US" dirty="0"/>
              <a:t>3.	</a:t>
            </a:r>
            <a:r>
              <a:rPr lang="en-US" i="1" dirty="0"/>
              <a:t>Work</a:t>
            </a:r>
            <a:r>
              <a:rPr lang="en-US" dirty="0"/>
              <a:t> = </a:t>
            </a:r>
            <a:r>
              <a:rPr lang="en-US" i="1" dirty="0"/>
              <a:t>Work</a:t>
            </a:r>
            <a:r>
              <a:rPr lang="en-US" dirty="0"/>
              <a:t> + </a:t>
            </a:r>
            <a:r>
              <a:rPr lang="en-US" i="1" dirty="0" err="1"/>
              <a:t>Allocation</a:t>
            </a:r>
            <a:r>
              <a:rPr lang="en-US" i="1" baseline="-25000" dirty="0" err="1"/>
              <a:t>i</a:t>
            </a:r>
            <a:r>
              <a:rPr lang="en-US" dirty="0"/>
              <a:t/>
            </a:r>
            <a:br>
              <a:rPr lang="en-US" dirty="0"/>
            </a:br>
            <a:r>
              <a:rPr lang="en-US" i="1" dirty="0"/>
              <a:t>Finish</a:t>
            </a:r>
            <a:r>
              <a:rPr lang="en-US" dirty="0"/>
              <a:t>[</a:t>
            </a:r>
            <a:r>
              <a:rPr lang="en-US" i="1" dirty="0" err="1"/>
              <a:t>i</a:t>
            </a:r>
            <a:r>
              <a:rPr lang="en-US" dirty="0"/>
              <a:t>] = </a:t>
            </a:r>
            <a:r>
              <a:rPr lang="en-US" i="1" dirty="0"/>
              <a:t>true</a:t>
            </a:r>
            <a:r>
              <a:rPr lang="en-US" dirty="0"/>
              <a:t/>
            </a:r>
            <a:br>
              <a:rPr lang="en-US" dirty="0"/>
            </a:br>
            <a:r>
              <a:rPr lang="en-US" dirty="0"/>
              <a:t>go to step 2.</a:t>
            </a:r>
            <a:br>
              <a:rPr lang="en-US" dirty="0"/>
            </a:br>
            <a:endParaRPr lang="en-US" dirty="0"/>
          </a:p>
          <a:p>
            <a:pPr>
              <a:lnSpc>
                <a:spcPct val="90000"/>
              </a:lnSpc>
              <a:buFont typeface="Monotype Sorts" pitchFamily="2" charset="2"/>
              <a:buNone/>
            </a:pPr>
            <a:r>
              <a:rPr lang="en-US" dirty="0" smtClean="0"/>
              <a:t>4.	If </a:t>
            </a:r>
            <a:r>
              <a:rPr lang="en-US" i="1" dirty="0"/>
              <a:t>Finish</a:t>
            </a:r>
            <a:r>
              <a:rPr lang="en-US" dirty="0"/>
              <a:t>[</a:t>
            </a:r>
            <a:r>
              <a:rPr lang="en-US" i="1" dirty="0" err="1"/>
              <a:t>i</a:t>
            </a:r>
            <a:r>
              <a:rPr lang="en-US" dirty="0"/>
              <a:t>] == false, for some </a:t>
            </a:r>
            <a:r>
              <a:rPr lang="en-US" i="1" dirty="0" err="1"/>
              <a:t>i</a:t>
            </a:r>
            <a:r>
              <a:rPr lang="en-US" dirty="0"/>
              <a:t>, 1 </a:t>
            </a:r>
            <a:r>
              <a:rPr lang="en-US" dirty="0">
                <a:sym typeface="Symbol" pitchFamily="18" charset="2"/>
              </a:rPr>
              <a:t> </a:t>
            </a:r>
            <a:r>
              <a:rPr lang="en-US" i="1" dirty="0" err="1">
                <a:sym typeface="Symbol" pitchFamily="18" charset="2"/>
              </a:rPr>
              <a:t>i</a:t>
            </a:r>
            <a:r>
              <a:rPr lang="en-US" dirty="0">
                <a:sym typeface="Symbol" pitchFamily="18" charset="2"/>
              </a:rPr>
              <a:t>   </a:t>
            </a:r>
            <a:r>
              <a:rPr lang="en-US" i="1" dirty="0">
                <a:sym typeface="Symbol" pitchFamily="18" charset="2"/>
              </a:rPr>
              <a:t>n</a:t>
            </a:r>
            <a:r>
              <a:rPr lang="en-US" dirty="0">
                <a:sym typeface="Symbol" pitchFamily="18" charset="2"/>
              </a:rPr>
              <a:t>, then the system is in deadlock state. Moreover, if </a:t>
            </a:r>
            <a:r>
              <a:rPr lang="en-US" i="1" dirty="0">
                <a:sym typeface="Symbol" pitchFamily="18" charset="2"/>
              </a:rPr>
              <a:t>Finish</a:t>
            </a:r>
            <a:r>
              <a:rPr lang="en-US" dirty="0">
                <a:sym typeface="Symbol" pitchFamily="18" charset="2"/>
              </a:rPr>
              <a:t>[</a:t>
            </a:r>
            <a:r>
              <a:rPr lang="en-US" i="1" dirty="0" err="1">
                <a:sym typeface="Symbol" pitchFamily="18" charset="2"/>
              </a:rPr>
              <a:t>i</a:t>
            </a:r>
            <a:r>
              <a:rPr lang="en-US" dirty="0">
                <a:sym typeface="Symbol" pitchFamily="18" charset="2"/>
              </a:rPr>
              <a:t>] == </a:t>
            </a:r>
            <a:r>
              <a:rPr lang="en-US" i="1" dirty="0">
                <a:sym typeface="Symbol" pitchFamily="18" charset="2"/>
              </a:rPr>
              <a:t>false</a:t>
            </a:r>
            <a:r>
              <a:rPr lang="en-US" dirty="0">
                <a:sym typeface="Symbol" pitchFamily="18" charset="2"/>
              </a:rPr>
              <a:t>, then </a:t>
            </a:r>
            <a:r>
              <a:rPr lang="en-US" i="1" dirty="0">
                <a:sym typeface="Symbol" pitchFamily="18" charset="2"/>
              </a:rPr>
              <a:t>P</a:t>
            </a:r>
            <a:r>
              <a:rPr lang="en-US" i="1" baseline="-25000" dirty="0">
                <a:sym typeface="Symbol" pitchFamily="18" charset="2"/>
              </a:rPr>
              <a:t>i</a:t>
            </a:r>
            <a:r>
              <a:rPr lang="en-US" dirty="0">
                <a:sym typeface="Symbol" pitchFamily="18" charset="2"/>
              </a:rPr>
              <a:t> is deadlocked</a:t>
            </a:r>
            <a:r>
              <a:rPr lang="en-US" dirty="0" smtClean="0">
                <a:sym typeface="Symbol" pitchFamily="18" charset="2"/>
              </a:rPr>
              <a:t>.</a:t>
            </a:r>
          </a:p>
          <a:p>
            <a:pPr>
              <a:lnSpc>
                <a:spcPct val="90000"/>
              </a:lnSpc>
              <a:buNone/>
            </a:pPr>
            <a:r>
              <a:rPr lang="en-US" dirty="0" smtClean="0">
                <a:sym typeface="Symbol" pitchFamily="18" charset="2"/>
              </a:rPr>
              <a:t>	Algorithm requires an order of O(</a:t>
            </a:r>
            <a:r>
              <a:rPr lang="en-US" i="1" dirty="0" smtClean="0">
                <a:sym typeface="Symbol" pitchFamily="18" charset="2"/>
              </a:rPr>
              <a:t>m </a:t>
            </a:r>
            <a:r>
              <a:rPr lang="en-US" dirty="0" smtClean="0">
                <a:sym typeface="Symbol" pitchFamily="18" charset="2"/>
              </a:rPr>
              <a:t>x</a:t>
            </a:r>
            <a:r>
              <a:rPr lang="en-US" i="1" dirty="0" smtClean="0">
                <a:sym typeface="Symbol" pitchFamily="18" charset="2"/>
              </a:rPr>
              <a:t> n</a:t>
            </a:r>
            <a:r>
              <a:rPr lang="en-US" baseline="30000" dirty="0" smtClean="0">
                <a:sym typeface="Symbol" pitchFamily="18" charset="2"/>
              </a:rPr>
              <a:t>2)</a:t>
            </a:r>
            <a:r>
              <a:rPr lang="en-US" dirty="0" smtClean="0">
                <a:sym typeface="Symbol" pitchFamily="18" charset="2"/>
              </a:rPr>
              <a:t> operations to detect whether the system is in deadlocked state. </a:t>
            </a:r>
            <a:endParaRPr lang="en-US" dirty="0" smtClean="0"/>
          </a:p>
          <a:p>
            <a:pPr>
              <a:lnSpc>
                <a:spcPct val="90000"/>
              </a:lnSpc>
              <a:buFont typeface="Monotype Sorts" pitchFamily="2" charset="2"/>
              <a:buNone/>
            </a:pPr>
            <a:endParaRPr lang="en-US" dirty="0">
              <a:sym typeface="Symbol" pitchFamily="18" charset="2"/>
            </a:endParaRPr>
          </a:p>
          <a:p>
            <a:pPr>
              <a:lnSpc>
                <a:spcPct val="90000"/>
              </a:lnSpc>
              <a:buFont typeface="Monotype Sorts" pitchFamily="2" charset="2"/>
              <a:buNone/>
            </a:pPr>
            <a:r>
              <a:rPr lang="en-US" dirty="0">
                <a:sym typeface="Symbol" pitchFamily="18" charset="2"/>
              </a:rPr>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Example of Detection Algorithm</a:t>
            </a:r>
          </a:p>
        </p:txBody>
      </p:sp>
      <p:sp>
        <p:nvSpPr>
          <p:cNvPr id="68611" name="Rectangle 3"/>
          <p:cNvSpPr>
            <a:spLocks noGrp="1" noChangeArrowheads="1"/>
          </p:cNvSpPr>
          <p:nvPr>
            <p:ph sz="quarter" idx="1"/>
          </p:nvPr>
        </p:nvSpPr>
        <p:spPr/>
        <p:txBody>
          <a:bodyPr>
            <a:normAutofit fontScale="92500"/>
          </a:bodyPr>
          <a:lstStyle/>
          <a:p>
            <a:pPr>
              <a:tabLst>
                <a:tab pos="1428750" algn="l"/>
                <a:tab pos="2338388" algn="ctr"/>
                <a:tab pos="3594100" algn="ctr"/>
                <a:tab pos="4921250" algn="ctr"/>
              </a:tabLst>
            </a:pPr>
            <a:r>
              <a:rPr lang="en-US"/>
              <a:t>Five processes </a:t>
            </a:r>
            <a:r>
              <a:rPr lang="en-US" i="1"/>
              <a:t>P</a:t>
            </a:r>
            <a:r>
              <a:rPr lang="en-US" baseline="-25000"/>
              <a:t>0</a:t>
            </a:r>
            <a:r>
              <a:rPr lang="en-US"/>
              <a:t> through </a:t>
            </a:r>
            <a:r>
              <a:rPr lang="en-US" i="1"/>
              <a:t>P</a:t>
            </a:r>
            <a:r>
              <a:rPr lang="en-US" baseline="-25000"/>
              <a:t>4</a:t>
            </a:r>
            <a:r>
              <a:rPr lang="en-US"/>
              <a:t>;</a:t>
            </a:r>
            <a:r>
              <a:rPr lang="en-US" baseline="-25000"/>
              <a:t> </a:t>
            </a:r>
            <a:r>
              <a:rPr lang="en-US"/>
              <a:t>three resource types </a:t>
            </a:r>
            <a:br>
              <a:rPr lang="en-US"/>
            </a:br>
            <a:r>
              <a:rPr lang="en-US"/>
              <a:t>A (7 instances), </a:t>
            </a:r>
            <a:r>
              <a:rPr lang="en-US" i="1"/>
              <a:t>B </a:t>
            </a:r>
            <a:r>
              <a:rPr lang="en-US"/>
              <a:t>(2 instances), and </a:t>
            </a:r>
            <a:r>
              <a:rPr lang="en-US" i="1"/>
              <a:t>C</a:t>
            </a:r>
            <a:r>
              <a:rPr lang="en-US"/>
              <a:t> (6 instances).</a:t>
            </a:r>
          </a:p>
          <a:p>
            <a:pPr>
              <a:tabLst>
                <a:tab pos="1428750" algn="l"/>
                <a:tab pos="2338388" algn="ctr"/>
                <a:tab pos="3594100" algn="ctr"/>
                <a:tab pos="4921250" algn="ctr"/>
              </a:tabLst>
            </a:pPr>
            <a:r>
              <a:rPr lang="en-US"/>
              <a:t>Snapshot at time </a:t>
            </a:r>
            <a:r>
              <a:rPr lang="en-US" i="1"/>
              <a:t>T</a:t>
            </a:r>
            <a:r>
              <a:rPr lang="en-US" baseline="-25000"/>
              <a:t>0</a:t>
            </a:r>
            <a:r>
              <a:rPr lang="en-US"/>
              <a:t>:</a:t>
            </a:r>
          </a:p>
          <a:p>
            <a:pPr>
              <a:buFont typeface="Monotype Sorts" pitchFamily="2" charset="2"/>
              <a:buNone/>
              <a:tabLst>
                <a:tab pos="1428750" algn="l"/>
                <a:tab pos="2338388" algn="ctr"/>
                <a:tab pos="3594100" algn="ctr"/>
                <a:tab pos="4921250" algn="ctr"/>
              </a:tabLst>
            </a:pPr>
            <a:r>
              <a:rPr lang="en-US"/>
              <a:t>			 </a:t>
            </a:r>
            <a:r>
              <a:rPr lang="en-US" i="1" u="sng"/>
              <a:t>Allocation</a:t>
            </a:r>
            <a:r>
              <a:rPr lang="en-US" i="1"/>
              <a:t>	</a:t>
            </a:r>
            <a:r>
              <a:rPr lang="en-US" i="1" u="sng"/>
              <a:t>Request</a:t>
            </a:r>
            <a:r>
              <a:rPr lang="en-US" i="1"/>
              <a:t>	</a:t>
            </a:r>
            <a:r>
              <a:rPr lang="en-US" i="1" u="sng"/>
              <a:t>Available</a:t>
            </a:r>
          </a:p>
          <a:p>
            <a:pPr>
              <a:buFont typeface="Monotype Sorts" pitchFamily="2" charset="2"/>
              <a:buNone/>
              <a:tabLst>
                <a:tab pos="1428750" algn="l"/>
                <a:tab pos="2338388" algn="ctr"/>
                <a:tab pos="3594100" algn="ctr"/>
                <a:tab pos="4921250" algn="ctr"/>
              </a:tabLst>
            </a:pPr>
            <a:r>
              <a:rPr lang="en-US"/>
              <a:t>			</a:t>
            </a:r>
            <a:r>
              <a:rPr lang="en-US" i="1"/>
              <a:t>A B C 	A B C 	A B C</a:t>
            </a:r>
          </a:p>
          <a:p>
            <a:pPr>
              <a:buFont typeface="Monotype Sorts" pitchFamily="2" charset="2"/>
              <a:buNone/>
              <a:tabLst>
                <a:tab pos="1428750" algn="l"/>
                <a:tab pos="2338388" algn="ctr"/>
                <a:tab pos="3594100" algn="ctr"/>
                <a:tab pos="4921250" algn="ctr"/>
              </a:tabLst>
            </a:pPr>
            <a:r>
              <a:rPr lang="en-US"/>
              <a:t>		</a:t>
            </a:r>
            <a:r>
              <a:rPr lang="en-US" i="1"/>
              <a:t>P</a:t>
            </a:r>
            <a:r>
              <a:rPr lang="en-US" baseline="-25000"/>
              <a:t>0</a:t>
            </a:r>
            <a:r>
              <a:rPr lang="en-US"/>
              <a:t>	0 1 0 	0 0 0 	0 0 0</a:t>
            </a:r>
          </a:p>
          <a:p>
            <a:pPr>
              <a:buFont typeface="Monotype Sorts" pitchFamily="2" charset="2"/>
              <a:buNone/>
              <a:tabLst>
                <a:tab pos="1428750" algn="l"/>
                <a:tab pos="2338388" algn="ctr"/>
                <a:tab pos="3594100" algn="ctr"/>
                <a:tab pos="4921250" algn="ctr"/>
              </a:tabLst>
            </a:pPr>
            <a:r>
              <a:rPr lang="en-US"/>
              <a:t>		</a:t>
            </a:r>
            <a:r>
              <a:rPr lang="en-US" i="1"/>
              <a:t>P</a:t>
            </a:r>
            <a:r>
              <a:rPr lang="en-US" baseline="-25000"/>
              <a:t>1</a:t>
            </a:r>
            <a:r>
              <a:rPr lang="en-US"/>
              <a:t>	2 0 0 	2 0 2</a:t>
            </a:r>
          </a:p>
          <a:p>
            <a:pPr>
              <a:buFont typeface="Monotype Sorts" pitchFamily="2" charset="2"/>
              <a:buNone/>
              <a:tabLst>
                <a:tab pos="1428750" algn="l"/>
                <a:tab pos="2338388" algn="ctr"/>
                <a:tab pos="3594100" algn="ctr"/>
                <a:tab pos="4921250" algn="ctr"/>
              </a:tabLst>
            </a:pPr>
            <a:r>
              <a:rPr lang="en-US"/>
              <a:t>		</a:t>
            </a:r>
            <a:r>
              <a:rPr lang="en-US" i="1"/>
              <a:t>P</a:t>
            </a:r>
            <a:r>
              <a:rPr lang="en-US" baseline="-25000"/>
              <a:t>2</a:t>
            </a:r>
            <a:r>
              <a:rPr lang="en-US"/>
              <a:t>	3 0 3	0 0 0 </a:t>
            </a:r>
          </a:p>
          <a:p>
            <a:pPr>
              <a:buFont typeface="Monotype Sorts" pitchFamily="2" charset="2"/>
              <a:buNone/>
              <a:tabLst>
                <a:tab pos="1428750" algn="l"/>
                <a:tab pos="2338388" algn="ctr"/>
                <a:tab pos="3594100" algn="ctr"/>
                <a:tab pos="4921250" algn="ctr"/>
              </a:tabLst>
            </a:pPr>
            <a:r>
              <a:rPr lang="en-US"/>
              <a:t>		</a:t>
            </a:r>
            <a:r>
              <a:rPr lang="en-US" i="1"/>
              <a:t>P</a:t>
            </a:r>
            <a:r>
              <a:rPr lang="en-US" baseline="-25000"/>
              <a:t>3</a:t>
            </a:r>
            <a:r>
              <a:rPr lang="en-US"/>
              <a:t>	2 1 1 	1 0 0 </a:t>
            </a:r>
          </a:p>
          <a:p>
            <a:pPr>
              <a:buFont typeface="Monotype Sorts" pitchFamily="2" charset="2"/>
              <a:buNone/>
              <a:tabLst>
                <a:tab pos="1428750" algn="l"/>
                <a:tab pos="2338388" algn="ctr"/>
                <a:tab pos="3594100" algn="ctr"/>
                <a:tab pos="4921250" algn="ctr"/>
              </a:tabLst>
            </a:pPr>
            <a:r>
              <a:rPr lang="en-US"/>
              <a:t>		</a:t>
            </a:r>
            <a:r>
              <a:rPr lang="en-US" i="1"/>
              <a:t>P</a:t>
            </a:r>
            <a:r>
              <a:rPr lang="en-US" baseline="-25000"/>
              <a:t>4</a:t>
            </a:r>
            <a:r>
              <a:rPr lang="en-US"/>
              <a:t>	0 0 2 	0 0 2</a:t>
            </a:r>
          </a:p>
          <a:p>
            <a:pPr>
              <a:tabLst>
                <a:tab pos="1428750" algn="l"/>
                <a:tab pos="2338388" algn="ctr"/>
                <a:tab pos="3594100" algn="ctr"/>
                <a:tab pos="4921250" algn="ctr"/>
              </a:tabLst>
            </a:pPr>
            <a:r>
              <a:rPr lang="en-US"/>
              <a:t>Sequence &lt;</a:t>
            </a:r>
            <a:r>
              <a:rPr lang="en-US" i="1"/>
              <a:t>P</a:t>
            </a:r>
            <a:r>
              <a:rPr lang="en-US" baseline="-25000"/>
              <a:t>0</a:t>
            </a:r>
            <a:r>
              <a:rPr lang="en-US"/>
              <a:t>, </a:t>
            </a:r>
            <a:r>
              <a:rPr lang="en-US" i="1"/>
              <a:t>P</a:t>
            </a:r>
            <a:r>
              <a:rPr lang="en-US" baseline="-25000"/>
              <a:t>2</a:t>
            </a:r>
            <a:r>
              <a:rPr lang="en-US"/>
              <a:t>, </a:t>
            </a:r>
            <a:r>
              <a:rPr lang="en-US" i="1"/>
              <a:t>P</a:t>
            </a:r>
            <a:r>
              <a:rPr lang="en-US" baseline="-25000"/>
              <a:t>3</a:t>
            </a:r>
            <a:r>
              <a:rPr lang="en-US"/>
              <a:t>, </a:t>
            </a:r>
            <a:r>
              <a:rPr lang="en-US" i="1"/>
              <a:t>P</a:t>
            </a:r>
            <a:r>
              <a:rPr lang="en-US" baseline="-25000"/>
              <a:t>1</a:t>
            </a:r>
            <a:r>
              <a:rPr lang="en-US"/>
              <a:t>, </a:t>
            </a:r>
            <a:r>
              <a:rPr lang="en-US" i="1"/>
              <a:t>P</a:t>
            </a:r>
            <a:r>
              <a:rPr lang="en-US" baseline="-25000"/>
              <a:t>4</a:t>
            </a:r>
            <a:r>
              <a:rPr lang="en-US"/>
              <a:t>&gt; will result in </a:t>
            </a:r>
            <a:r>
              <a:rPr lang="en-US" i="1"/>
              <a:t>Finish</a:t>
            </a:r>
            <a:r>
              <a:rPr lang="en-US"/>
              <a:t>[</a:t>
            </a:r>
            <a:r>
              <a:rPr lang="en-US" i="1"/>
              <a:t>i</a:t>
            </a:r>
            <a:r>
              <a:rPr lang="en-US"/>
              <a:t>] = true for all </a:t>
            </a:r>
            <a:r>
              <a:rPr lang="en-US" i="1"/>
              <a:t>i</a:t>
            </a:r>
            <a:r>
              <a:rPr lang="en-US"/>
              <a:t>. </a:t>
            </a:r>
          </a:p>
          <a:p>
            <a:pPr>
              <a:buFont typeface="Monotype Sorts" pitchFamily="2" charset="2"/>
              <a:buNone/>
              <a:tabLst>
                <a:tab pos="1428750" algn="l"/>
                <a:tab pos="2338388" algn="ctr"/>
                <a:tab pos="3594100" algn="ctr"/>
                <a:tab pos="4921250" algn="ctr"/>
              </a:tabLst>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Example (Cont.)</a:t>
            </a:r>
          </a:p>
        </p:txBody>
      </p:sp>
      <p:sp>
        <p:nvSpPr>
          <p:cNvPr id="69635" name="Rectangle 3"/>
          <p:cNvSpPr>
            <a:spLocks noGrp="1" noChangeArrowheads="1"/>
          </p:cNvSpPr>
          <p:nvPr>
            <p:ph sz="quarter" idx="1"/>
          </p:nvPr>
        </p:nvSpPr>
        <p:spPr/>
        <p:txBody>
          <a:bodyPr>
            <a:normAutofit fontScale="92500" lnSpcReduction="10000"/>
          </a:bodyPr>
          <a:lstStyle/>
          <a:p>
            <a:pPr>
              <a:tabLst>
                <a:tab pos="2800350" algn="l"/>
                <a:tab pos="3708400" algn="ctr"/>
              </a:tabLst>
            </a:pPr>
            <a:r>
              <a:rPr lang="en-US" i="1"/>
              <a:t>P</a:t>
            </a:r>
            <a:r>
              <a:rPr lang="en-US" baseline="-25000"/>
              <a:t>2</a:t>
            </a:r>
            <a:r>
              <a:rPr lang="en-US"/>
              <a:t> requests an additional instance of type</a:t>
            </a:r>
            <a:r>
              <a:rPr lang="en-US" i="1"/>
              <a:t> C</a:t>
            </a:r>
            <a:r>
              <a:rPr lang="en-US"/>
              <a:t>.</a:t>
            </a:r>
          </a:p>
          <a:p>
            <a:pPr>
              <a:buFont typeface="Monotype Sorts" pitchFamily="2" charset="2"/>
              <a:buNone/>
              <a:tabLst>
                <a:tab pos="2800350" algn="l"/>
                <a:tab pos="3708400" algn="ctr"/>
              </a:tabLst>
            </a:pPr>
            <a:r>
              <a:rPr lang="en-US"/>
              <a:t>			</a:t>
            </a:r>
            <a:r>
              <a:rPr lang="en-US" i="1" u="sng"/>
              <a:t>Request</a:t>
            </a:r>
            <a:endParaRPr lang="en-US" i="1"/>
          </a:p>
          <a:p>
            <a:pPr>
              <a:buFont typeface="Monotype Sorts" pitchFamily="2" charset="2"/>
              <a:buNone/>
              <a:tabLst>
                <a:tab pos="2800350" algn="l"/>
                <a:tab pos="3708400" algn="ctr"/>
              </a:tabLst>
            </a:pPr>
            <a:r>
              <a:rPr lang="en-US" i="1"/>
              <a:t>			A B C</a:t>
            </a:r>
          </a:p>
          <a:p>
            <a:pPr>
              <a:buFont typeface="Monotype Sorts" pitchFamily="2" charset="2"/>
              <a:buNone/>
              <a:tabLst>
                <a:tab pos="2800350" algn="l"/>
                <a:tab pos="3708400" algn="ctr"/>
              </a:tabLst>
            </a:pPr>
            <a:r>
              <a:rPr lang="en-US"/>
              <a:t>		 </a:t>
            </a:r>
            <a:r>
              <a:rPr lang="en-US" i="1"/>
              <a:t>P</a:t>
            </a:r>
            <a:r>
              <a:rPr lang="en-US" baseline="-25000"/>
              <a:t>0</a:t>
            </a:r>
            <a:r>
              <a:rPr lang="en-US"/>
              <a:t>	0 0 0</a:t>
            </a:r>
          </a:p>
          <a:p>
            <a:pPr>
              <a:buFont typeface="Monotype Sorts" pitchFamily="2" charset="2"/>
              <a:buNone/>
              <a:tabLst>
                <a:tab pos="2800350" algn="l"/>
                <a:tab pos="3708400" algn="ctr"/>
              </a:tabLst>
            </a:pPr>
            <a:r>
              <a:rPr lang="en-US"/>
              <a:t>		 </a:t>
            </a:r>
            <a:r>
              <a:rPr lang="en-US" i="1"/>
              <a:t>P</a:t>
            </a:r>
            <a:r>
              <a:rPr lang="en-US" baseline="-25000"/>
              <a:t>1</a:t>
            </a:r>
            <a:r>
              <a:rPr lang="en-US"/>
              <a:t>	2 0 1</a:t>
            </a:r>
          </a:p>
          <a:p>
            <a:pPr>
              <a:buFont typeface="Monotype Sorts" pitchFamily="2" charset="2"/>
              <a:buNone/>
              <a:tabLst>
                <a:tab pos="2800350" algn="l"/>
                <a:tab pos="3708400" algn="ctr"/>
              </a:tabLst>
            </a:pPr>
            <a:r>
              <a:rPr lang="en-US"/>
              <a:t>		</a:t>
            </a:r>
            <a:r>
              <a:rPr lang="en-US" i="1"/>
              <a:t>P</a:t>
            </a:r>
            <a:r>
              <a:rPr lang="en-US" baseline="-25000"/>
              <a:t>2</a:t>
            </a:r>
            <a:r>
              <a:rPr lang="en-US"/>
              <a:t>	0 0 1</a:t>
            </a:r>
          </a:p>
          <a:p>
            <a:pPr>
              <a:buFont typeface="Monotype Sorts" pitchFamily="2" charset="2"/>
              <a:buNone/>
              <a:tabLst>
                <a:tab pos="2800350" algn="l"/>
                <a:tab pos="3708400" algn="ctr"/>
              </a:tabLst>
            </a:pPr>
            <a:r>
              <a:rPr lang="en-US"/>
              <a:t>		</a:t>
            </a:r>
            <a:r>
              <a:rPr lang="en-US" i="1"/>
              <a:t>P</a:t>
            </a:r>
            <a:r>
              <a:rPr lang="en-US" baseline="-25000"/>
              <a:t>3</a:t>
            </a:r>
            <a:r>
              <a:rPr lang="en-US"/>
              <a:t>	1 0 0 </a:t>
            </a:r>
          </a:p>
          <a:p>
            <a:pPr>
              <a:buFont typeface="Monotype Sorts" pitchFamily="2" charset="2"/>
              <a:buNone/>
              <a:tabLst>
                <a:tab pos="2800350" algn="l"/>
                <a:tab pos="3708400" algn="ctr"/>
              </a:tabLst>
            </a:pPr>
            <a:r>
              <a:rPr lang="en-US"/>
              <a:t>		</a:t>
            </a:r>
            <a:r>
              <a:rPr lang="en-US" i="1"/>
              <a:t>P</a:t>
            </a:r>
            <a:r>
              <a:rPr lang="en-US" baseline="-25000"/>
              <a:t>4</a:t>
            </a:r>
            <a:r>
              <a:rPr lang="en-US"/>
              <a:t>	0 0 2</a:t>
            </a:r>
          </a:p>
          <a:p>
            <a:pPr>
              <a:tabLst>
                <a:tab pos="2800350" algn="l"/>
                <a:tab pos="3708400" algn="ctr"/>
              </a:tabLst>
            </a:pPr>
            <a:r>
              <a:rPr lang="en-US"/>
              <a:t>State of system?</a:t>
            </a:r>
          </a:p>
          <a:p>
            <a:pPr lvl="1">
              <a:tabLst>
                <a:tab pos="2800350" algn="l"/>
                <a:tab pos="3708400" algn="ctr"/>
              </a:tabLst>
            </a:pPr>
            <a:r>
              <a:rPr lang="en-US"/>
              <a:t>Can reclaim resources held by process </a:t>
            </a:r>
            <a:r>
              <a:rPr lang="en-US" i="1"/>
              <a:t>P</a:t>
            </a:r>
            <a:r>
              <a:rPr lang="en-US" baseline="-25000"/>
              <a:t>0</a:t>
            </a:r>
            <a:r>
              <a:rPr lang="en-US"/>
              <a:t>, but insufficient resources to fulfill other processes; requests.</a:t>
            </a:r>
          </a:p>
          <a:p>
            <a:pPr lvl="1">
              <a:tabLst>
                <a:tab pos="2800350" algn="l"/>
                <a:tab pos="3708400" algn="ctr"/>
              </a:tabLst>
            </a:pPr>
            <a:r>
              <a:rPr lang="en-US"/>
              <a:t>Deadlock exists, consisting of processes </a:t>
            </a:r>
            <a:r>
              <a:rPr lang="en-US" i="1"/>
              <a:t>P</a:t>
            </a:r>
            <a:r>
              <a:rPr lang="en-US" baseline="-25000"/>
              <a:t>1</a:t>
            </a:r>
            <a:r>
              <a:rPr lang="en-US"/>
              <a:t>, </a:t>
            </a:r>
            <a:r>
              <a:rPr lang="en-US" baseline="-25000"/>
              <a:t> </a:t>
            </a:r>
            <a:r>
              <a:rPr lang="en-US" i="1"/>
              <a:t>P</a:t>
            </a:r>
            <a:r>
              <a:rPr lang="en-US" baseline="-25000"/>
              <a:t>2</a:t>
            </a:r>
            <a:r>
              <a:rPr lang="en-US"/>
              <a:t>, </a:t>
            </a:r>
            <a:r>
              <a:rPr lang="en-US" i="1"/>
              <a:t>P</a:t>
            </a:r>
            <a:r>
              <a:rPr lang="en-US" baseline="-25000"/>
              <a:t>3</a:t>
            </a:r>
            <a:r>
              <a:rPr lang="en-US"/>
              <a:t>, and </a:t>
            </a:r>
            <a:r>
              <a:rPr lang="en-US" i="1"/>
              <a:t>P</a:t>
            </a:r>
            <a:r>
              <a:rPr lang="en-US" baseline="-25000"/>
              <a:t>4</a:t>
            </a:r>
            <a:r>
              <a:rPr 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System Model</a:t>
            </a:r>
          </a:p>
        </p:txBody>
      </p:sp>
      <p:sp>
        <p:nvSpPr>
          <p:cNvPr id="41987" name="Rectangle 3"/>
          <p:cNvSpPr>
            <a:spLocks noGrp="1" noChangeArrowheads="1"/>
          </p:cNvSpPr>
          <p:nvPr>
            <p:ph sz="quarter" idx="1"/>
          </p:nvPr>
        </p:nvSpPr>
        <p:spPr/>
        <p:txBody>
          <a:bodyPr/>
          <a:lstStyle/>
          <a:p>
            <a:r>
              <a:rPr lang="en-US"/>
              <a:t>Resource types </a:t>
            </a:r>
            <a:r>
              <a:rPr lang="en-US" i="1"/>
              <a:t>R</a:t>
            </a:r>
            <a:r>
              <a:rPr lang="en-US" baseline="-25000"/>
              <a:t>1</a:t>
            </a:r>
            <a:r>
              <a:rPr lang="en-US"/>
              <a:t>, </a:t>
            </a:r>
            <a:r>
              <a:rPr lang="en-US" i="1"/>
              <a:t>R</a:t>
            </a:r>
            <a:r>
              <a:rPr lang="en-US" baseline="-25000"/>
              <a:t>2</a:t>
            </a:r>
            <a:r>
              <a:rPr lang="en-US"/>
              <a:t>, . . ., </a:t>
            </a:r>
            <a:r>
              <a:rPr lang="en-US" i="1"/>
              <a:t>R</a:t>
            </a:r>
            <a:r>
              <a:rPr lang="en-US" baseline="-25000"/>
              <a:t>m</a:t>
            </a:r>
          </a:p>
          <a:p>
            <a:pPr lvl="2">
              <a:buFont typeface="Webdings" pitchFamily="18" charset="2"/>
              <a:buNone/>
            </a:pPr>
            <a:r>
              <a:rPr lang="en-US" i="1"/>
              <a:t>CPU cycles, memory space, I/O devices</a:t>
            </a:r>
          </a:p>
          <a:p>
            <a:r>
              <a:rPr lang="en-US"/>
              <a:t>Each resource type </a:t>
            </a:r>
            <a:r>
              <a:rPr lang="en-US" i="1"/>
              <a:t>R</a:t>
            </a:r>
            <a:r>
              <a:rPr lang="en-US" baseline="-25000"/>
              <a:t>i</a:t>
            </a:r>
            <a:r>
              <a:rPr lang="en-US"/>
              <a:t> has </a:t>
            </a:r>
            <a:r>
              <a:rPr lang="en-US" i="1"/>
              <a:t>W</a:t>
            </a:r>
            <a:r>
              <a:rPr lang="en-US" baseline="-25000"/>
              <a:t>i</a:t>
            </a:r>
            <a:r>
              <a:rPr lang="en-US"/>
              <a:t> instances.</a:t>
            </a:r>
          </a:p>
          <a:p>
            <a:r>
              <a:rPr lang="en-US"/>
              <a:t>Each process utilizes a resource as follows:</a:t>
            </a:r>
          </a:p>
          <a:p>
            <a:pPr lvl="1"/>
            <a:r>
              <a:rPr lang="en-US"/>
              <a:t>request </a:t>
            </a:r>
          </a:p>
          <a:p>
            <a:pPr lvl="1"/>
            <a:r>
              <a:rPr lang="en-US"/>
              <a:t>use </a:t>
            </a:r>
          </a:p>
          <a:p>
            <a:pPr lvl="1"/>
            <a:r>
              <a:rPr lang="en-US"/>
              <a:t>release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Detection-Algorithm Usage</a:t>
            </a:r>
          </a:p>
        </p:txBody>
      </p:sp>
      <p:sp>
        <p:nvSpPr>
          <p:cNvPr id="70659" name="Rectangle 3"/>
          <p:cNvSpPr>
            <a:spLocks noGrp="1" noChangeArrowheads="1"/>
          </p:cNvSpPr>
          <p:nvPr>
            <p:ph sz="quarter" idx="1"/>
          </p:nvPr>
        </p:nvSpPr>
        <p:spPr/>
        <p:txBody>
          <a:bodyPr/>
          <a:lstStyle/>
          <a:p>
            <a:r>
              <a:rPr lang="en-US"/>
              <a:t>When, and how often, to invoke depends on:</a:t>
            </a:r>
          </a:p>
          <a:p>
            <a:pPr lvl="1"/>
            <a:r>
              <a:rPr lang="en-US"/>
              <a:t>How often a deadlock is likely to occur?</a:t>
            </a:r>
          </a:p>
          <a:p>
            <a:pPr lvl="1"/>
            <a:r>
              <a:rPr lang="en-US"/>
              <a:t>How many processes will need to be rolled back?</a:t>
            </a:r>
          </a:p>
          <a:p>
            <a:pPr lvl="2"/>
            <a:r>
              <a:rPr lang="en-US"/>
              <a:t>one for each disjoint cycle</a:t>
            </a:r>
            <a:br>
              <a:rPr lang="en-US"/>
            </a:br>
            <a:endParaRPr lang="en-US"/>
          </a:p>
          <a:p>
            <a:r>
              <a:rPr lang="en-US"/>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en-US" sz="2700"/>
              <a:t/>
            </a:r>
            <a:br>
              <a:rPr lang="en-US" sz="2700"/>
            </a:br>
            <a:r>
              <a:rPr lang="en-US" sz="2700"/>
              <a:t>Recovery from Deadlock:  Process Termination</a:t>
            </a:r>
          </a:p>
        </p:txBody>
      </p:sp>
      <p:sp>
        <p:nvSpPr>
          <p:cNvPr id="71683" name="Rectangle 3"/>
          <p:cNvSpPr>
            <a:spLocks noGrp="1" noChangeArrowheads="1"/>
          </p:cNvSpPr>
          <p:nvPr>
            <p:ph sz="quarter" idx="1"/>
          </p:nvPr>
        </p:nvSpPr>
        <p:spPr/>
        <p:txBody>
          <a:bodyPr>
            <a:normAutofit fontScale="92500" lnSpcReduction="10000"/>
          </a:bodyPr>
          <a:lstStyle/>
          <a:p>
            <a:r>
              <a:rPr lang="en-US"/>
              <a:t>Abort all deadlocked processes.</a:t>
            </a:r>
            <a:br>
              <a:rPr lang="en-US"/>
            </a:br>
            <a:endParaRPr lang="en-US"/>
          </a:p>
          <a:p>
            <a:r>
              <a:rPr lang="en-US"/>
              <a:t>Abort one process at a time until the deadlock cycle is eliminated.</a:t>
            </a:r>
            <a:br>
              <a:rPr lang="en-US"/>
            </a:br>
            <a:endParaRPr lang="en-US"/>
          </a:p>
          <a:p>
            <a:r>
              <a:rPr lang="en-US"/>
              <a:t>In which order should we choose to abort?</a:t>
            </a:r>
          </a:p>
          <a:p>
            <a:pPr lvl="1"/>
            <a:r>
              <a:rPr lang="en-US"/>
              <a:t>Priority of the process.</a:t>
            </a:r>
          </a:p>
          <a:p>
            <a:pPr lvl="1"/>
            <a:r>
              <a:rPr lang="en-US"/>
              <a:t>How long process has computed, and how much longer to completion.</a:t>
            </a:r>
          </a:p>
          <a:p>
            <a:pPr lvl="1"/>
            <a:r>
              <a:rPr lang="en-US"/>
              <a:t>Resources the process has used.</a:t>
            </a:r>
          </a:p>
          <a:p>
            <a:pPr lvl="1"/>
            <a:r>
              <a:rPr lang="en-US"/>
              <a:t>Resources process needs to complete.</a:t>
            </a:r>
          </a:p>
          <a:p>
            <a:pPr lvl="1"/>
            <a:r>
              <a:rPr lang="en-US"/>
              <a:t>How many processes will need to be terminated. </a:t>
            </a:r>
          </a:p>
          <a:p>
            <a:pPr lvl="1"/>
            <a:r>
              <a:rPr lang="en-US"/>
              <a:t>Is process interactive or batch?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sz="2700"/>
              <a:t>Recovery from Deadlock: Resource Preemption</a:t>
            </a:r>
          </a:p>
        </p:txBody>
      </p:sp>
      <p:sp>
        <p:nvSpPr>
          <p:cNvPr id="72707" name="Rectangle 3"/>
          <p:cNvSpPr>
            <a:spLocks noGrp="1" noChangeArrowheads="1"/>
          </p:cNvSpPr>
          <p:nvPr>
            <p:ph sz="quarter" idx="1"/>
          </p:nvPr>
        </p:nvSpPr>
        <p:spPr/>
        <p:txBody>
          <a:bodyPr/>
          <a:lstStyle/>
          <a:p>
            <a:r>
              <a:rPr lang="en-US" dirty="0"/>
              <a:t>Selecting a victim – minimize cost</a:t>
            </a:r>
            <a:r>
              <a:rPr lang="en-US" dirty="0" smtClean="0"/>
              <a:t>.</a:t>
            </a:r>
            <a:endParaRPr lang="en-US" dirty="0"/>
          </a:p>
          <a:p>
            <a:r>
              <a:rPr lang="en-US" dirty="0"/>
              <a:t>Rollback – return to some safe state, restart process for that state</a:t>
            </a:r>
            <a:r>
              <a:rPr lang="en-US" dirty="0" smtClean="0"/>
              <a:t>.</a:t>
            </a:r>
            <a:endParaRPr lang="en-US" dirty="0"/>
          </a:p>
          <a:p>
            <a:r>
              <a:rPr lang="en-US" dirty="0"/>
              <a:t>Starvation –  same process may always be picked as victim, include number of rollback in cost factor.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Deadlock Characterization</a:t>
            </a:r>
          </a:p>
        </p:txBody>
      </p:sp>
      <p:sp>
        <p:nvSpPr>
          <p:cNvPr id="43011" name="Rectangle 3"/>
          <p:cNvSpPr>
            <a:spLocks noGrp="1" noChangeArrowheads="1"/>
          </p:cNvSpPr>
          <p:nvPr>
            <p:ph sz="quarter" idx="1"/>
          </p:nvPr>
        </p:nvSpPr>
        <p:spPr/>
        <p:txBody>
          <a:bodyPr>
            <a:normAutofit/>
          </a:bodyPr>
          <a:lstStyle/>
          <a:p>
            <a:pPr>
              <a:lnSpc>
                <a:spcPct val="90000"/>
              </a:lnSpc>
            </a:pPr>
            <a:r>
              <a:rPr lang="en-US" dirty="0" smtClean="0"/>
              <a:t>Deadlock can arise if four conditions hold simultaneously.</a:t>
            </a:r>
          </a:p>
          <a:p>
            <a:pPr lvl="1">
              <a:lnSpc>
                <a:spcPct val="90000"/>
              </a:lnSpc>
            </a:pPr>
            <a:r>
              <a:rPr lang="en-US" b="1" dirty="0" smtClean="0"/>
              <a:t>Mutual </a:t>
            </a:r>
            <a:r>
              <a:rPr lang="en-US" b="1" dirty="0"/>
              <a:t>exclusion:</a:t>
            </a:r>
            <a:r>
              <a:rPr lang="en-US" dirty="0"/>
              <a:t>  only one process at a time can use a resource.</a:t>
            </a:r>
          </a:p>
          <a:p>
            <a:pPr lvl="1">
              <a:lnSpc>
                <a:spcPct val="90000"/>
              </a:lnSpc>
            </a:pPr>
            <a:r>
              <a:rPr lang="en-US" b="1" dirty="0"/>
              <a:t>Hold and wait:</a:t>
            </a:r>
            <a:r>
              <a:rPr lang="en-US" dirty="0"/>
              <a:t>  a process holding at least one resource is waiting to acquire additional resources held by other processes.</a:t>
            </a:r>
          </a:p>
          <a:p>
            <a:pPr lvl="1">
              <a:lnSpc>
                <a:spcPct val="90000"/>
              </a:lnSpc>
            </a:pPr>
            <a:r>
              <a:rPr lang="en-US" b="1" dirty="0"/>
              <a:t>No preemption:</a:t>
            </a:r>
            <a:r>
              <a:rPr lang="en-US" dirty="0"/>
              <a:t>  a resource can be released only voluntarily by the process holding it, after that process has completed its task.</a:t>
            </a:r>
          </a:p>
          <a:p>
            <a:pPr lvl="1">
              <a:lnSpc>
                <a:spcPct val="90000"/>
              </a:lnSpc>
            </a:pPr>
            <a:r>
              <a:rPr lang="en-US" b="1" dirty="0"/>
              <a:t>Circular wait:</a:t>
            </a:r>
            <a:r>
              <a:rPr lang="en-US" dirty="0"/>
              <a:t>  there exists a set {</a:t>
            </a:r>
            <a:r>
              <a:rPr lang="en-US" i="1" dirty="0"/>
              <a:t>P</a:t>
            </a:r>
            <a:r>
              <a:rPr lang="en-US" baseline="-25000" dirty="0"/>
              <a:t>0</a:t>
            </a:r>
            <a:r>
              <a:rPr lang="en-US" dirty="0"/>
              <a:t>, </a:t>
            </a:r>
            <a:r>
              <a:rPr lang="en-US" i="1" dirty="0"/>
              <a:t>P</a:t>
            </a:r>
            <a:r>
              <a:rPr lang="en-US" baseline="-25000" dirty="0"/>
              <a:t>1</a:t>
            </a:r>
            <a:r>
              <a:rPr lang="en-US" dirty="0"/>
              <a:t>, …, </a:t>
            </a:r>
            <a:r>
              <a:rPr lang="en-US" i="1" dirty="0"/>
              <a:t>P</a:t>
            </a:r>
            <a:r>
              <a:rPr lang="en-US" baseline="-25000" dirty="0"/>
              <a:t>0</a:t>
            </a:r>
            <a:r>
              <a:rPr lang="en-US" dirty="0"/>
              <a:t>} of waiting processes such that </a:t>
            </a:r>
            <a:r>
              <a:rPr lang="en-US" i="1" dirty="0"/>
              <a:t>P</a:t>
            </a:r>
            <a:r>
              <a:rPr lang="en-US" baseline="-25000" dirty="0"/>
              <a:t>0 </a:t>
            </a:r>
            <a:r>
              <a:rPr lang="en-US" dirty="0"/>
              <a:t>is waiting for a resource that is held by </a:t>
            </a:r>
            <a:r>
              <a:rPr lang="en-US" i="1" dirty="0"/>
              <a:t>P</a:t>
            </a:r>
            <a:r>
              <a:rPr lang="en-US" baseline="-25000" dirty="0"/>
              <a:t>1</a:t>
            </a:r>
            <a:r>
              <a:rPr lang="en-US" dirty="0"/>
              <a:t>, </a:t>
            </a:r>
            <a:r>
              <a:rPr lang="en-US" i="1" dirty="0"/>
              <a:t>P</a:t>
            </a:r>
            <a:r>
              <a:rPr lang="en-US" baseline="-25000" dirty="0"/>
              <a:t>1</a:t>
            </a:r>
            <a:r>
              <a:rPr lang="en-US" dirty="0"/>
              <a:t> is waiting for a resource that is held by </a:t>
            </a:r>
            <a:r>
              <a:rPr lang="en-US" i="1" dirty="0" smtClean="0"/>
              <a:t>P</a:t>
            </a:r>
            <a:r>
              <a:rPr lang="en-US" baseline="-25000" dirty="0" smtClean="0"/>
              <a:t>2</a:t>
            </a:r>
            <a:r>
              <a:rPr lang="en-US" dirty="0"/>
              <a:t>, …, </a:t>
            </a:r>
            <a:r>
              <a:rPr lang="en-US" i="1" dirty="0"/>
              <a:t>P</a:t>
            </a:r>
            <a:r>
              <a:rPr lang="en-US" i="1" baseline="-25000" dirty="0"/>
              <a:t>n</a:t>
            </a:r>
            <a:r>
              <a:rPr lang="en-US" baseline="-25000" dirty="0"/>
              <a:t>–1</a:t>
            </a:r>
            <a:r>
              <a:rPr lang="en-US" dirty="0"/>
              <a:t> is waiting for a resource that is held by </a:t>
            </a:r>
            <a:r>
              <a:rPr lang="en-US" i="1" dirty="0" err="1" smtClean="0"/>
              <a:t>P</a:t>
            </a:r>
            <a:r>
              <a:rPr lang="en-US" baseline="-25000" dirty="0" err="1" smtClean="0"/>
              <a:t>n</a:t>
            </a:r>
            <a:r>
              <a:rPr lang="en-US" dirty="0"/>
              <a:t>, and </a:t>
            </a:r>
            <a:r>
              <a:rPr lang="en-US" i="1" dirty="0"/>
              <a:t>P</a:t>
            </a:r>
            <a:r>
              <a:rPr lang="en-US" baseline="-25000" dirty="0"/>
              <a:t>0</a:t>
            </a:r>
            <a:r>
              <a:rPr lang="en-US" dirty="0"/>
              <a:t> is waiting for a resource that is held by </a:t>
            </a:r>
            <a:r>
              <a:rPr lang="en-US" i="1" dirty="0"/>
              <a:t>P</a:t>
            </a:r>
            <a:r>
              <a:rPr lang="en-US" baseline="-25000" dirty="0"/>
              <a:t>0</a:t>
            </a:r>
            <a:r>
              <a:rPr lang="en-US" dirty="0"/>
              <a:t>.</a:t>
            </a:r>
          </a:p>
          <a:p>
            <a:pPr>
              <a:lnSpc>
                <a:spcPct val="90000"/>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Resource-Allocation Graph</a:t>
            </a:r>
          </a:p>
        </p:txBody>
      </p:sp>
      <p:sp>
        <p:nvSpPr>
          <p:cNvPr id="44035" name="Rectangle 3"/>
          <p:cNvSpPr>
            <a:spLocks noGrp="1" noChangeArrowheads="1"/>
          </p:cNvSpPr>
          <p:nvPr>
            <p:ph sz="quarter" idx="1"/>
          </p:nvPr>
        </p:nvSpPr>
        <p:spPr/>
        <p:txBody>
          <a:bodyPr>
            <a:normAutofit/>
          </a:bodyPr>
          <a:lstStyle/>
          <a:p>
            <a:r>
              <a:rPr lang="en-US" sz="2800" dirty="0" smtClean="0"/>
              <a:t>A directed graph called system resource allocation graph</a:t>
            </a:r>
          </a:p>
          <a:p>
            <a:r>
              <a:rPr lang="en-US" sz="2800" dirty="0" smtClean="0"/>
              <a:t>A set of vertices </a:t>
            </a:r>
            <a:r>
              <a:rPr lang="en-US" sz="2800" i="1" dirty="0" smtClean="0"/>
              <a:t>V</a:t>
            </a:r>
            <a:r>
              <a:rPr lang="en-US" sz="2800" dirty="0" smtClean="0"/>
              <a:t> and a set of edges </a:t>
            </a:r>
            <a:r>
              <a:rPr lang="en-US" sz="2800" i="1" dirty="0" smtClean="0"/>
              <a:t>E</a:t>
            </a:r>
            <a:r>
              <a:rPr lang="en-US" sz="2800" dirty="0" smtClean="0"/>
              <a:t>.</a:t>
            </a:r>
          </a:p>
          <a:p>
            <a:r>
              <a:rPr lang="en-US" dirty="0" smtClean="0"/>
              <a:t>V </a:t>
            </a:r>
            <a:r>
              <a:rPr lang="en-US" dirty="0"/>
              <a:t>is partitioned into two types:</a:t>
            </a:r>
          </a:p>
          <a:p>
            <a:pPr lvl="1"/>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the set consisting of all the processes in the </a:t>
            </a:r>
            <a:r>
              <a:rPr lang="en-US" dirty="0" smtClean="0"/>
              <a:t>system.</a:t>
            </a:r>
          </a:p>
          <a:p>
            <a:pPr lvl="1"/>
            <a:r>
              <a:rPr lang="en-US" i="1" dirty="0" smtClean="0"/>
              <a:t>R</a:t>
            </a:r>
            <a:r>
              <a:rPr lang="en-US" dirty="0" smtClean="0"/>
              <a:t> </a:t>
            </a:r>
            <a:r>
              <a:rPr lang="en-US" dirty="0"/>
              <a:t>=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the set consisting of all resource types in the system.</a:t>
            </a:r>
          </a:p>
          <a:p>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endParaRPr lang="en-US" dirty="0">
              <a:sym typeface="Symbol" pitchFamily="18"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Resource-Allocation Graph (Cont.)</a:t>
            </a:r>
          </a:p>
        </p:txBody>
      </p:sp>
      <p:sp>
        <p:nvSpPr>
          <p:cNvPr id="45059" name="Rectangle 3"/>
          <p:cNvSpPr>
            <a:spLocks noGrp="1" noChangeArrowheads="1"/>
          </p:cNvSpPr>
          <p:nvPr>
            <p:ph type="body" idx="1"/>
          </p:nvPr>
        </p:nvSpPr>
        <p:spPr/>
        <p:txBody>
          <a:bodyPr>
            <a:normAutofit lnSpcReduction="10000"/>
          </a:bodyPr>
          <a:lstStyle/>
          <a:p>
            <a:r>
              <a:rPr lang="en-US" dirty="0"/>
              <a:t>Process</a:t>
            </a:r>
            <a:br>
              <a:rPr lang="en-US" dirty="0"/>
            </a:br>
            <a:r>
              <a:rPr lang="en-US" dirty="0"/>
              <a:t/>
            </a:r>
            <a:br>
              <a:rPr lang="en-US" dirty="0"/>
            </a:br>
            <a:r>
              <a:rPr lang="en-US" dirty="0"/>
              <a:t/>
            </a:r>
            <a:br>
              <a:rPr lang="en-US" dirty="0"/>
            </a:br>
            <a:endParaRPr lang="en-US" dirty="0"/>
          </a:p>
          <a:p>
            <a:r>
              <a:rPr lang="en-US" dirty="0"/>
              <a:t>Resource Type with 4 instances</a:t>
            </a:r>
          </a:p>
          <a:p>
            <a:pPr>
              <a:buFont typeface="Monotype Sorts" pitchFamily="2" charset="2"/>
              <a:buNone/>
            </a:pPr>
            <a:endParaRPr lang="en-US" dirty="0"/>
          </a:p>
          <a:p>
            <a:endParaRPr lang="en-US" dirty="0"/>
          </a:p>
          <a:p>
            <a:r>
              <a:rPr lang="en-US" i="1" dirty="0"/>
              <a:t>P</a:t>
            </a:r>
            <a:r>
              <a:rPr lang="en-US" i="1" baseline="-25000" dirty="0"/>
              <a:t>i</a:t>
            </a:r>
            <a:r>
              <a:rPr lang="en-US" i="1" dirty="0"/>
              <a:t> </a:t>
            </a:r>
            <a:r>
              <a:rPr lang="en-US" dirty="0"/>
              <a:t>requests instance of </a:t>
            </a:r>
            <a:r>
              <a:rPr lang="en-US" i="1" dirty="0" err="1"/>
              <a:t>R</a:t>
            </a:r>
            <a:r>
              <a:rPr lang="en-US" i="1" baseline="-25000" dirty="0" err="1"/>
              <a:t>j</a:t>
            </a:r>
            <a:endParaRPr lang="en-US" dirty="0"/>
          </a:p>
          <a:p>
            <a:endParaRPr lang="en-US" dirty="0"/>
          </a:p>
          <a:p>
            <a:pPr>
              <a:buFont typeface="Monotype Sorts" pitchFamily="2" charset="2"/>
              <a:buNone/>
            </a:pPr>
            <a:endParaRPr lang="en-US" dirty="0"/>
          </a:p>
          <a:p>
            <a:r>
              <a:rPr lang="en-US" i="1" dirty="0"/>
              <a:t>P</a:t>
            </a:r>
            <a:r>
              <a:rPr lang="en-US" i="1" baseline="-25000" dirty="0"/>
              <a:t>i</a:t>
            </a:r>
            <a:r>
              <a:rPr lang="en-US" dirty="0"/>
              <a:t> is holding an instance of </a:t>
            </a:r>
            <a:r>
              <a:rPr lang="en-US" i="1" dirty="0" err="1"/>
              <a:t>R</a:t>
            </a:r>
            <a:r>
              <a:rPr lang="en-US" i="1" baseline="-25000" dirty="0" err="1"/>
              <a:t>j</a:t>
            </a:r>
            <a:endParaRPr lang="en-US" i="1" dirty="0"/>
          </a:p>
        </p:txBody>
      </p:sp>
      <p:sp>
        <p:nvSpPr>
          <p:cNvPr id="45060" name="Oval 4"/>
          <p:cNvSpPr>
            <a:spLocks noChangeArrowheads="1"/>
          </p:cNvSpPr>
          <p:nvPr/>
        </p:nvSpPr>
        <p:spPr bwMode="auto">
          <a:xfrm>
            <a:off x="7010400" y="1524000"/>
            <a:ext cx="495300" cy="4953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5061" name="Oval 5"/>
          <p:cNvSpPr>
            <a:spLocks noChangeArrowheads="1"/>
          </p:cNvSpPr>
          <p:nvPr/>
        </p:nvSpPr>
        <p:spPr bwMode="auto">
          <a:xfrm>
            <a:off x="6781800" y="5562600"/>
            <a:ext cx="495300" cy="495300"/>
          </a:xfrm>
          <a:prstGeom prst="ellipse">
            <a:avLst/>
          </a:prstGeom>
          <a:solidFill>
            <a:schemeClr val="accent1"/>
          </a:solidFill>
          <a:ln w="9525">
            <a:solidFill>
              <a:schemeClr val="tx1"/>
            </a:solidFill>
            <a:round/>
            <a:headEnd/>
            <a:tailEnd/>
          </a:ln>
          <a:effectLst/>
        </p:spPr>
        <p:txBody>
          <a:bodyPr wrap="none" anchor="ctr"/>
          <a:lstStyle/>
          <a:p>
            <a:pPr algn="ctr"/>
            <a:r>
              <a:rPr lang="en-US" i="1" dirty="0"/>
              <a:t>P</a:t>
            </a:r>
            <a:r>
              <a:rPr lang="en-US" i="1" baseline="-25000" dirty="0"/>
              <a:t>i</a:t>
            </a:r>
            <a:endParaRPr lang="en-US" dirty="0"/>
          </a:p>
        </p:txBody>
      </p:sp>
      <p:sp>
        <p:nvSpPr>
          <p:cNvPr id="45062" name="Oval 6"/>
          <p:cNvSpPr>
            <a:spLocks noChangeArrowheads="1"/>
          </p:cNvSpPr>
          <p:nvPr/>
        </p:nvSpPr>
        <p:spPr bwMode="auto">
          <a:xfrm>
            <a:off x="6705600" y="4114800"/>
            <a:ext cx="495300" cy="495300"/>
          </a:xfrm>
          <a:prstGeom prst="ellipse">
            <a:avLst/>
          </a:prstGeom>
          <a:solidFill>
            <a:schemeClr val="accent1"/>
          </a:solidFill>
          <a:ln w="9525">
            <a:solidFill>
              <a:schemeClr val="tx1"/>
            </a:solidFill>
            <a:round/>
            <a:headEnd/>
            <a:tailEnd/>
          </a:ln>
          <a:effectLst/>
        </p:spPr>
        <p:txBody>
          <a:bodyPr wrap="none" anchor="ctr"/>
          <a:lstStyle/>
          <a:p>
            <a:pPr algn="ctr"/>
            <a:r>
              <a:rPr lang="en-US" i="1"/>
              <a:t>P</a:t>
            </a:r>
            <a:r>
              <a:rPr lang="en-US" i="1" baseline="-25000"/>
              <a:t>i</a:t>
            </a:r>
            <a:endParaRPr lang="en-US" i="1"/>
          </a:p>
        </p:txBody>
      </p:sp>
      <p:grpSp>
        <p:nvGrpSpPr>
          <p:cNvPr id="2" name="Group 12"/>
          <p:cNvGrpSpPr>
            <a:grpSpLocks/>
          </p:cNvGrpSpPr>
          <p:nvPr/>
        </p:nvGrpSpPr>
        <p:grpSpPr bwMode="auto">
          <a:xfrm>
            <a:off x="7086600" y="3048000"/>
            <a:ext cx="438150" cy="419100"/>
            <a:chOff x="2666" y="1966"/>
            <a:chExt cx="276" cy="264"/>
          </a:xfrm>
        </p:grpSpPr>
        <p:sp>
          <p:nvSpPr>
            <p:cNvPr id="45063"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64"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65"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66"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3" name="Group 13"/>
          <p:cNvGrpSpPr>
            <a:grpSpLocks/>
          </p:cNvGrpSpPr>
          <p:nvPr/>
        </p:nvGrpSpPr>
        <p:grpSpPr bwMode="auto">
          <a:xfrm>
            <a:off x="7537450" y="4178300"/>
            <a:ext cx="438150" cy="419100"/>
            <a:chOff x="2666" y="1966"/>
            <a:chExt cx="276" cy="264"/>
          </a:xfrm>
        </p:grpSpPr>
        <p:sp>
          <p:nvSpPr>
            <p:cNvPr id="45070"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1"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2"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3"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4"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45075" name="Line 19"/>
          <p:cNvSpPr>
            <a:spLocks noChangeShapeType="1"/>
          </p:cNvSpPr>
          <p:nvPr/>
        </p:nvSpPr>
        <p:spPr bwMode="auto">
          <a:xfrm>
            <a:off x="7210425" y="43815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5076" name="Text Box 20"/>
          <p:cNvSpPr txBox="1">
            <a:spLocks noChangeArrowheads="1"/>
          </p:cNvSpPr>
          <p:nvPr/>
        </p:nvSpPr>
        <p:spPr bwMode="auto">
          <a:xfrm>
            <a:off x="4752975" y="4586288"/>
            <a:ext cx="338138" cy="304800"/>
          </a:xfrm>
          <a:prstGeom prst="rect">
            <a:avLst/>
          </a:prstGeom>
          <a:noFill/>
          <a:ln w="9525">
            <a:noFill/>
            <a:miter lim="800000"/>
            <a:headEnd/>
            <a:tailEnd/>
          </a:ln>
          <a:effectLst/>
        </p:spPr>
        <p:txBody>
          <a:bodyPr wrap="none" anchor="ctr">
            <a:spAutoFit/>
          </a:bodyPr>
          <a:lstStyle/>
          <a:p>
            <a:pPr algn="ctr">
              <a:spcBef>
                <a:spcPct val="50000"/>
              </a:spcBef>
            </a:pPr>
            <a:r>
              <a:rPr lang="en-US" sz="1400" i="1"/>
              <a:t>R</a:t>
            </a:r>
            <a:r>
              <a:rPr lang="en-US" sz="1400" i="1" baseline="-25000"/>
              <a:t>j</a:t>
            </a:r>
            <a:endParaRPr lang="en-US" sz="1400" i="1"/>
          </a:p>
        </p:txBody>
      </p:sp>
      <p:grpSp>
        <p:nvGrpSpPr>
          <p:cNvPr id="4" name="Group 21"/>
          <p:cNvGrpSpPr>
            <a:grpSpLocks/>
          </p:cNvGrpSpPr>
          <p:nvPr/>
        </p:nvGrpSpPr>
        <p:grpSpPr bwMode="auto">
          <a:xfrm>
            <a:off x="7575550" y="5626100"/>
            <a:ext cx="438150" cy="419100"/>
            <a:chOff x="2666" y="1966"/>
            <a:chExt cx="276" cy="264"/>
          </a:xfrm>
        </p:grpSpPr>
        <p:sp>
          <p:nvSpPr>
            <p:cNvPr id="450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45083" name="Line 27"/>
          <p:cNvSpPr>
            <a:spLocks noChangeShapeType="1"/>
          </p:cNvSpPr>
          <p:nvPr/>
        </p:nvSpPr>
        <p:spPr bwMode="auto">
          <a:xfrm flipH="1">
            <a:off x="7248525" y="5772150"/>
            <a:ext cx="476250" cy="104775"/>
          </a:xfrm>
          <a:prstGeom prst="line">
            <a:avLst/>
          </a:prstGeom>
          <a:noFill/>
          <a:ln w="9525">
            <a:solidFill>
              <a:schemeClr val="tx1"/>
            </a:solidFill>
            <a:round/>
            <a:headEnd/>
            <a:tailEnd type="triangle" w="med" len="med"/>
          </a:ln>
          <a:effectLst/>
        </p:spPr>
        <p:txBody>
          <a:bodyPr wrap="none" anchor="ctr"/>
          <a:lstStyle/>
          <a:p>
            <a:endParaRPr lang="en-US"/>
          </a:p>
        </p:txBody>
      </p:sp>
      <p:sp>
        <p:nvSpPr>
          <p:cNvPr id="45084" name="Text Box 28"/>
          <p:cNvSpPr txBox="1">
            <a:spLocks noChangeArrowheads="1"/>
          </p:cNvSpPr>
          <p:nvPr/>
        </p:nvSpPr>
        <p:spPr bwMode="auto">
          <a:xfrm>
            <a:off x="7626350" y="6015038"/>
            <a:ext cx="338138" cy="304800"/>
          </a:xfrm>
          <a:prstGeom prst="rect">
            <a:avLst/>
          </a:prstGeom>
          <a:noFill/>
          <a:ln w="9525">
            <a:noFill/>
            <a:miter lim="800000"/>
            <a:headEnd/>
            <a:tailEnd/>
          </a:ln>
          <a:effectLst/>
        </p:spPr>
        <p:txBody>
          <a:bodyPr wrap="none" anchor="ctr">
            <a:spAutoFit/>
          </a:bodyPr>
          <a:lstStyle/>
          <a:p>
            <a:pPr algn="ctr">
              <a:spcBef>
                <a:spcPct val="50000"/>
              </a:spcBef>
            </a:pPr>
            <a:r>
              <a:rPr lang="en-US" sz="1400" i="1"/>
              <a:t>R</a:t>
            </a:r>
            <a:r>
              <a:rPr lang="en-US" sz="1400" i="1" baseline="-25000"/>
              <a:t>j</a:t>
            </a:r>
            <a:endParaRPr lang="en-US" sz="1400"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a:xfrm>
            <a:off x="690563" y="319088"/>
            <a:ext cx="8267700" cy="512762"/>
          </a:xfrm>
        </p:spPr>
        <p:txBody>
          <a:bodyPr>
            <a:normAutofit fontScale="90000"/>
          </a:bodyPr>
          <a:lstStyle/>
          <a:p>
            <a:r>
              <a:rPr lang="en-US"/>
              <a:t>Example of a Resource Allocation Graph</a:t>
            </a:r>
          </a:p>
        </p:txBody>
      </p:sp>
      <p:pic>
        <p:nvPicPr>
          <p:cNvPr id="46088" name="Picture 1032"/>
          <p:cNvPicPr>
            <a:picLocks noChangeAspect="1" noChangeArrowheads="1"/>
          </p:cNvPicPr>
          <p:nvPr/>
        </p:nvPicPr>
        <p:blipFill>
          <a:blip r:embed="rId2"/>
          <a:srcRect l="25287" t="926" r="25287" b="1532"/>
          <a:stretch>
            <a:fillRect/>
          </a:stretch>
        </p:blipFill>
        <p:spPr bwMode="auto">
          <a:xfrm>
            <a:off x="3146425" y="2000250"/>
            <a:ext cx="2609850" cy="3863975"/>
          </a:xfrm>
          <a:prstGeom prst="rect">
            <a:avLst/>
          </a:prstGeom>
          <a:noFill/>
          <a:ln w="38100" cmpd="dbl">
            <a:solidFill>
              <a:srgbClr val="CC6600"/>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3550" y="384175"/>
            <a:ext cx="8728075" cy="469900"/>
          </a:xfrm>
        </p:spPr>
        <p:txBody>
          <a:bodyPr>
            <a:normAutofit fontScale="90000"/>
          </a:bodyPr>
          <a:lstStyle/>
          <a:p>
            <a:r>
              <a:rPr lang="en-US" sz="2800"/>
              <a:t>Resource Allocation Graph With A Deadlock</a:t>
            </a:r>
          </a:p>
        </p:txBody>
      </p:sp>
      <p:pic>
        <p:nvPicPr>
          <p:cNvPr id="30726" name="Picture 6"/>
          <p:cNvPicPr>
            <a:picLocks noChangeAspect="1" noChangeArrowheads="1"/>
          </p:cNvPicPr>
          <p:nvPr/>
        </p:nvPicPr>
        <p:blipFill>
          <a:blip r:embed="rId2"/>
          <a:srcRect l="25067" t="934" r="25284" b="1547"/>
          <a:stretch>
            <a:fillRect/>
          </a:stretch>
        </p:blipFill>
        <p:spPr bwMode="auto">
          <a:xfrm>
            <a:off x="3105150" y="1833563"/>
            <a:ext cx="2755900" cy="4059237"/>
          </a:xfrm>
          <a:prstGeom prst="rect">
            <a:avLst/>
          </a:prstGeom>
          <a:noFill/>
          <a:ln w="38100" cmpd="dbl">
            <a:solidFill>
              <a:srgbClr val="CC6600"/>
            </a:solid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8">
      <a:dk1>
        <a:sysClr val="windowText" lastClr="000000"/>
      </a:dk1>
      <a:lt1>
        <a:sysClr val="window" lastClr="FFFFFF"/>
      </a:lt1>
      <a:dk2>
        <a:srgbClr val="464653"/>
      </a:dk2>
      <a:lt2>
        <a:srgbClr val="DDE9EC"/>
      </a:lt2>
      <a:accent1>
        <a:srgbClr val="8857AD"/>
      </a:accent1>
      <a:accent2>
        <a:srgbClr val="F06ADD"/>
      </a:accent2>
      <a:accent3>
        <a:srgbClr val="6A564F"/>
      </a:accent3>
      <a:accent4>
        <a:srgbClr val="93B9C3"/>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170</TotalTime>
  <Words>1578</Words>
  <Application>Microsoft Office PowerPoint</Application>
  <PresentationFormat>On-screen Show (4:3)</PresentationFormat>
  <Paragraphs>258</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Bookman Old Style</vt:lpstr>
      <vt:lpstr>Calibri</vt:lpstr>
      <vt:lpstr>Gill Sans MT</vt:lpstr>
      <vt:lpstr>Monotype Sorts</vt:lpstr>
      <vt:lpstr>Symbol</vt:lpstr>
      <vt:lpstr>Webdings</vt:lpstr>
      <vt:lpstr>Wingdings</vt:lpstr>
      <vt:lpstr>Wingdings 3</vt:lpstr>
      <vt:lpstr>Origin</vt:lpstr>
      <vt:lpstr>Operating System</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Prevention (Cont.)</vt:lpstr>
      <vt:lpstr>Deadlock Avoidance</vt:lpstr>
      <vt:lpstr>Safe State</vt:lpstr>
      <vt:lpstr>Basic Facts</vt:lpstr>
      <vt:lpstr>Safe, Unsafe ,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 Recovery from Deadlock:  Process Termination</vt:lpstr>
      <vt:lpstr>Recovery from Deadlock: Resource Preemption</vt:lpstr>
    </vt:vector>
  </TitlesOfParts>
  <Company>Rajagiri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Administrator</dc:creator>
  <cp:lastModifiedBy>admin</cp:lastModifiedBy>
  <cp:revision>8</cp:revision>
  <dcterms:created xsi:type="dcterms:W3CDTF">2009-07-01T04:07:56Z</dcterms:created>
  <dcterms:modified xsi:type="dcterms:W3CDTF">2021-12-09T08:43:27Z</dcterms:modified>
</cp:coreProperties>
</file>