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82" r:id="rId3"/>
    <p:sldId id="277" r:id="rId4"/>
    <p:sldId id="283" r:id="rId5"/>
    <p:sldId id="284" r:id="rId6"/>
    <p:sldId id="286" r:id="rId7"/>
    <p:sldId id="260" r:id="rId8"/>
    <p:sldId id="261" r:id="rId9"/>
    <p:sldId id="262" r:id="rId10"/>
    <p:sldId id="28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1BF8-ABB0-43E4-8A58-AF2988E70827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7B6E-FB36-4CEC-90B7-8CAA60E9A8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A7B6E-FB36-4CEC-90B7-8CAA60E9A8F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5BB78749-1787-4ABC-9D1A-75186CD9E94B}" type="slidenum">
              <a:rPr lang="en-US" altLang="en-US" smtClean="0"/>
              <a:pPr defTabSz="913674"/>
              <a:t>2</a:t>
            </a:fld>
            <a:endParaRPr lang="en-US" alt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EE015-0463-49F3-A2B5-46152746BEF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C22387B-978B-453B-A219-6A0D5EF807A1}" type="slidenum">
              <a:rPr lang="en-US" altLang="en-US" smtClean="0"/>
              <a:pPr defTabSz="913674"/>
              <a:t>24</a:t>
            </a:fld>
            <a:endParaRPr lang="en-US" alt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3E468D1-2318-4603-814F-5727E969D808}" type="slidenum">
              <a:rPr lang="en-US" altLang="en-US" smtClean="0"/>
              <a:pPr defTabSz="913674"/>
              <a:t>25</a:t>
            </a:fld>
            <a:endParaRPr lang="en-US" alt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6A3E51A-63E6-4D60-B25F-7294DB4E204A}" type="slidenum">
              <a:rPr lang="en-US" altLang="en-US" smtClean="0"/>
              <a:pPr defTabSz="913674"/>
              <a:t>26</a:t>
            </a:fld>
            <a:endParaRPr lang="en-US" alt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rgbClr val="DE8F38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tx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Image result for file system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30406" y="0"/>
            <a:ext cx="2313593" cy="128585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2A60D6-D638-4D2E-88CD-E0EE8505F5C1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B36217-69B8-4A52-AEA9-A4A2B16C9F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File System Implementation</a:t>
            </a:r>
            <a:endParaRPr lang="en-US" b="1" dirty="0"/>
          </a:p>
        </p:txBody>
      </p:sp>
      <p:pic>
        <p:nvPicPr>
          <p:cNvPr id="38914" name="Picture 2" descr="Image result for file syste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560" y="1"/>
            <a:ext cx="4916440" cy="2428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Partitions and Mounting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57224" y="1357298"/>
            <a:ext cx="7423150" cy="4867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Partition can be a volume containing a file system (</a:t>
            </a:r>
            <a:r>
              <a:rPr lang="ja-JP" altLang="en-US" smtClean="0"/>
              <a:t>“</a:t>
            </a:r>
            <a:r>
              <a:rPr lang="en-US" altLang="ja-JP" dirty="0" smtClean="0"/>
              <a:t>cooked</a:t>
            </a:r>
            <a:r>
              <a:rPr lang="ja-JP" altLang="en-US" smtClean="0"/>
              <a:t>”</a:t>
            </a:r>
            <a:r>
              <a:rPr lang="en-US" altLang="ja-JP" dirty="0" smtClean="0"/>
              <a:t>) or </a:t>
            </a:r>
            <a:r>
              <a:rPr lang="en-US" altLang="ja-JP" b="1" dirty="0" smtClean="0">
                <a:solidFill>
                  <a:srgbClr val="3366FF"/>
                </a:solidFill>
              </a:rPr>
              <a:t>raw </a:t>
            </a:r>
            <a:r>
              <a:rPr lang="en-US" altLang="ja-JP" dirty="0" smtClean="0"/>
              <a:t>– just a sequence of blocks with no file system</a:t>
            </a:r>
          </a:p>
          <a:p>
            <a:r>
              <a:rPr lang="en-US" altLang="en-US" dirty="0" smtClean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 smtClean="0"/>
              <a:t>Or a boot management program for multi-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booting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Root partition </a:t>
            </a:r>
            <a:r>
              <a:rPr lang="en-US" altLang="en-US" dirty="0" smtClean="0"/>
              <a:t>contains the OS, other partitions can hold other </a:t>
            </a:r>
            <a:r>
              <a:rPr lang="en-US" altLang="en-US" dirty="0" err="1" smtClean="0"/>
              <a:t>Oses</a:t>
            </a:r>
            <a:r>
              <a:rPr lang="en-US" altLang="en-US" dirty="0" smtClean="0"/>
              <a:t>, other file systems, or be raw</a:t>
            </a:r>
          </a:p>
          <a:p>
            <a:pPr lvl="1"/>
            <a:r>
              <a:rPr lang="en-US" altLang="en-US" dirty="0" smtClean="0"/>
              <a:t>Mounted at boot time</a:t>
            </a:r>
          </a:p>
          <a:p>
            <a:pPr lvl="1"/>
            <a:r>
              <a:rPr lang="en-US" altLang="en-US" dirty="0" smtClean="0"/>
              <a:t>Other partitions can mount automatically or manually</a:t>
            </a:r>
          </a:p>
          <a:p>
            <a:r>
              <a:rPr lang="en-US" altLang="en-US" dirty="0" smtClean="0"/>
              <a:t>At mount time, file system consistency checked</a:t>
            </a:r>
          </a:p>
          <a:p>
            <a:pPr lvl="1"/>
            <a:r>
              <a:rPr lang="en-US" altLang="en-US" dirty="0" smtClean="0"/>
              <a:t>Is all metadata correct?</a:t>
            </a:r>
          </a:p>
          <a:p>
            <a:pPr lvl="2"/>
            <a:r>
              <a:rPr lang="en-US" altLang="en-US" dirty="0" smtClean="0"/>
              <a:t>If not, fix it, try again</a:t>
            </a:r>
          </a:p>
          <a:p>
            <a:pPr lvl="2"/>
            <a:r>
              <a:rPr lang="en-US" altLang="en-US" dirty="0" smtClean="0"/>
              <a:t>If yes, add to mount table, allow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Implementation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list</a:t>
            </a:r>
            <a:r>
              <a:rPr lang="en-US" dirty="0"/>
              <a:t> of file names with pointer to the data blocks.</a:t>
            </a:r>
          </a:p>
          <a:p>
            <a:pPr lvl="1"/>
            <a:r>
              <a:rPr lang="en-US" dirty="0"/>
              <a:t>simple to program</a:t>
            </a:r>
          </a:p>
          <a:p>
            <a:pPr lvl="1"/>
            <a:r>
              <a:rPr lang="en-US" dirty="0"/>
              <a:t>time-consuming to execute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Hash Table</a:t>
            </a:r>
            <a:r>
              <a:rPr lang="en-US" dirty="0"/>
              <a:t> – linear list with hash data structure.</a:t>
            </a:r>
          </a:p>
          <a:p>
            <a:pPr lvl="1"/>
            <a:r>
              <a:rPr lang="en-US" dirty="0"/>
              <a:t>decreases directory search time</a:t>
            </a:r>
          </a:p>
          <a:p>
            <a:pPr lvl="1"/>
            <a:r>
              <a:rPr lang="en-US" b="1" dirty="0"/>
              <a:t>collisions</a:t>
            </a:r>
            <a:r>
              <a:rPr lang="en-US" dirty="0"/>
              <a:t> – situations where two file names hash to the same location</a:t>
            </a:r>
          </a:p>
          <a:p>
            <a:pPr lvl="1"/>
            <a:r>
              <a:rPr lang="en-US" dirty="0"/>
              <a:t>fixed 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An allocation method refers to how disk blocks are allocated for files:</a:t>
            </a:r>
          </a:p>
          <a:p>
            <a:endParaRPr lang="en-US"/>
          </a:p>
          <a:p>
            <a:r>
              <a:rPr lang="en-US" b="1"/>
              <a:t>Contiguous allocation</a:t>
            </a:r>
          </a:p>
          <a:p>
            <a:endParaRPr lang="en-US" b="1"/>
          </a:p>
          <a:p>
            <a:r>
              <a:rPr lang="en-US" b="1"/>
              <a:t>Linked allocation</a:t>
            </a:r>
          </a:p>
          <a:p>
            <a:endParaRPr lang="en-US" b="1"/>
          </a:p>
          <a:p>
            <a:r>
              <a:rPr lang="en-US" b="1"/>
              <a:t>Indexed allocation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409575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/>
              <a:t>Each file occupies a set of contiguous blocks on the disk</a:t>
            </a:r>
          </a:p>
          <a:p>
            <a:endParaRPr lang="en-US"/>
          </a:p>
          <a:p>
            <a:r>
              <a:rPr lang="en-US"/>
              <a:t>Simple – only starting location (block #) and length (number of blocks) are required</a:t>
            </a:r>
            <a:br>
              <a:rPr lang="en-US"/>
            </a:br>
            <a:endParaRPr lang="en-US"/>
          </a:p>
          <a:p>
            <a:r>
              <a:rPr lang="en-US"/>
              <a:t>Random access</a:t>
            </a:r>
            <a:br>
              <a:rPr lang="en-US"/>
            </a:br>
            <a:endParaRPr lang="en-US"/>
          </a:p>
          <a:p>
            <a:r>
              <a:rPr lang="en-US"/>
              <a:t>Wasteful of space (dynamic storage-allocation problem)</a:t>
            </a:r>
            <a:br>
              <a:rPr lang="en-US"/>
            </a:br>
            <a:endParaRPr lang="en-US"/>
          </a:p>
          <a:p>
            <a:r>
              <a:rPr lang="en-US"/>
              <a:t>Files cannot grow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Contiguous Allocation of Disk Space</a:t>
            </a:r>
            <a:endParaRPr lang="en-US" sz="240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13196" t="580" r="12967" b="887"/>
          <a:stretch>
            <a:fillRect/>
          </a:stretch>
        </p:blipFill>
        <p:spPr bwMode="auto">
          <a:xfrm>
            <a:off x="2225675" y="1279525"/>
            <a:ext cx="5176838" cy="49355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Extent-Based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newer file </a:t>
            </a:r>
            <a:r>
              <a:rPr lang="en-US" dirty="0" smtClean="0"/>
              <a:t>systems </a:t>
            </a:r>
            <a:r>
              <a:rPr lang="en-US" dirty="0"/>
              <a:t>use a modified contiguous allocation scheme</a:t>
            </a:r>
          </a:p>
          <a:p>
            <a:endParaRPr lang="en-US" dirty="0"/>
          </a:p>
          <a:p>
            <a:r>
              <a:rPr lang="en-US" dirty="0"/>
              <a:t>Extent-based file systems allocate disk blocks in </a:t>
            </a:r>
            <a:r>
              <a:rPr lang="en-US" b="1" dirty="0"/>
              <a:t>extents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extent</a:t>
            </a:r>
            <a:r>
              <a:rPr lang="en-US" dirty="0"/>
              <a:t> is a contiguous block of disks</a:t>
            </a:r>
          </a:p>
          <a:p>
            <a:pPr lvl="1"/>
            <a:r>
              <a:rPr lang="en-US" dirty="0"/>
              <a:t>Extents are allocated for file allocation</a:t>
            </a:r>
          </a:p>
          <a:p>
            <a:pPr lvl="1"/>
            <a:r>
              <a:rPr lang="en-US" dirty="0"/>
              <a:t>A file consists of one or more extents.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7351713" cy="7413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Each file is a linked list of disk blocks: blocks may be scattered anywhere on the disk.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8113" y="2501900"/>
            <a:ext cx="2760662" cy="1500188"/>
            <a:chOff x="1687" y="1576"/>
            <a:chExt cx="1739" cy="945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pointer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block      =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15017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Simple – need only starting address</a:t>
            </a:r>
          </a:p>
          <a:p>
            <a:r>
              <a:rPr lang="en-US" dirty="0"/>
              <a:t>Free-space management system – no waste of space </a:t>
            </a:r>
          </a:p>
          <a:p>
            <a:r>
              <a:rPr lang="en-US" dirty="0"/>
              <a:t>No random access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41375" y="4348163"/>
            <a:ext cx="702945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kumimoji="1" lang="en-US" dirty="0" smtClean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1" lang="en-US" dirty="0" smtClean="0"/>
              <a:t>File-allocation </a:t>
            </a:r>
            <a:r>
              <a:rPr kumimoji="1" lang="en-US" dirty="0"/>
              <a:t>table (FAT) – disk-space allocation used by MS-DOS and OS/2.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  <a:endParaRPr lang="en-US" sz="240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14516" t="638" r="14516" b="975"/>
          <a:stretch>
            <a:fillRect/>
          </a:stretch>
        </p:blipFill>
        <p:spPr bwMode="auto">
          <a:xfrm>
            <a:off x="2098675" y="1279525"/>
            <a:ext cx="4992688" cy="500699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</a:t>
            </a:r>
            <a:endParaRPr lang="en-US" sz="240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 l="7327" t="587" r="7326" b="896"/>
          <a:stretch>
            <a:fillRect/>
          </a:stretch>
        </p:blipFill>
        <p:spPr bwMode="auto">
          <a:xfrm>
            <a:off x="1357290" y="1214422"/>
            <a:ext cx="5746750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File-System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428736"/>
            <a:ext cx="7929618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File structure</a:t>
            </a:r>
          </a:p>
          <a:p>
            <a:pPr lvl="1"/>
            <a:r>
              <a:rPr lang="en-US" altLang="en-US" dirty="0" smtClean="0"/>
              <a:t>Logical storage unit</a:t>
            </a:r>
          </a:p>
          <a:p>
            <a:pPr lvl="1"/>
            <a:r>
              <a:rPr lang="en-US" altLang="en-US" dirty="0" smtClean="0"/>
              <a:t>Collection of related information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File system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resides on secondary storage (disks)</a:t>
            </a:r>
          </a:p>
          <a:p>
            <a:pPr lvl="1"/>
            <a:r>
              <a:rPr lang="en-US" altLang="en-US" dirty="0" smtClean="0"/>
              <a:t>Provided user interface to storage, mapping logical to physical</a:t>
            </a:r>
          </a:p>
          <a:p>
            <a:pPr lvl="1"/>
            <a:r>
              <a:rPr lang="en-US" altLang="en-US" dirty="0" smtClean="0"/>
              <a:t>Provides efficient and convenient access to disk by allowing data to be stored, located retrieved easily</a:t>
            </a:r>
          </a:p>
          <a:p>
            <a:r>
              <a:rPr lang="en-US" altLang="en-US" dirty="0" smtClean="0"/>
              <a:t>Disk provides in-place rewrite and random access</a:t>
            </a:r>
          </a:p>
          <a:p>
            <a:pPr lvl="1"/>
            <a:r>
              <a:rPr lang="en-US" altLang="en-US" dirty="0" smtClean="0"/>
              <a:t>I/O transfers performed in </a:t>
            </a:r>
            <a:r>
              <a:rPr lang="en-US" altLang="en-US" b="1" dirty="0" smtClean="0">
                <a:solidFill>
                  <a:srgbClr val="3366FF"/>
                </a:solidFill>
              </a:rPr>
              <a:t>blocks</a:t>
            </a:r>
            <a:r>
              <a:rPr lang="en-US" altLang="en-US" dirty="0" smtClean="0"/>
              <a:t> of </a:t>
            </a:r>
            <a:r>
              <a:rPr lang="en-US" altLang="en-US" b="1" dirty="0" smtClean="0">
                <a:solidFill>
                  <a:srgbClr val="3366FF"/>
                </a:solidFill>
              </a:rPr>
              <a:t>sectors</a:t>
            </a:r>
            <a:r>
              <a:rPr lang="en-US" altLang="en-US" dirty="0" smtClean="0"/>
              <a:t> (usually 512 bytes)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File control block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storage structure consisting of information about a file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Device driver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controls the physical device </a:t>
            </a:r>
          </a:p>
          <a:p>
            <a:r>
              <a:rPr lang="en-US" altLang="en-US" dirty="0" smtClean="0"/>
              <a:t>File system organized into layers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0"/>
            <a:ext cx="7467600" cy="11430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7351713" cy="930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Brings all pointers together into the </a:t>
            </a:r>
            <a:r>
              <a:rPr lang="en-US" i="1" dirty="0"/>
              <a:t>index block.</a:t>
            </a:r>
            <a:endParaRPr lang="en-US" dirty="0"/>
          </a:p>
          <a:p>
            <a:r>
              <a:rPr lang="en-US" dirty="0"/>
              <a:t>Logical view.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Indexed Allocation</a:t>
            </a:r>
            <a:endParaRPr lang="en-US" sz="240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 l="7759" t="682" r="8002" b="1366"/>
          <a:stretch>
            <a:fillRect/>
          </a:stretch>
        </p:blipFill>
        <p:spPr bwMode="auto">
          <a:xfrm>
            <a:off x="1500166" y="1285861"/>
            <a:ext cx="5653348" cy="49292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1375" y="1279525"/>
            <a:ext cx="6584950" cy="2295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Need index table</a:t>
            </a:r>
          </a:p>
          <a:p>
            <a:pPr>
              <a:lnSpc>
                <a:spcPct val="90000"/>
              </a:lnSpc>
            </a:pPr>
            <a:r>
              <a:rPr lang="en-US" dirty="0"/>
              <a:t>Random access</a:t>
            </a:r>
          </a:p>
          <a:p>
            <a:pPr>
              <a:lnSpc>
                <a:spcPct val="90000"/>
              </a:lnSpc>
            </a:pPr>
            <a:r>
              <a:rPr lang="en-US" dirty="0"/>
              <a:t>Dynamic access without external fragmentation, but have overhead of index block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Indexed Allocation – Mapping (Cont.)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357688" y="1400175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646613" y="1703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648200" y="1981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649788" y="2209800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6613" y="2846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4648200" y="3124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7038975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7038975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038975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2665413" y="19319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2667000" y="216217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667000" y="2438400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2667000" y="4191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028700" y="1905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3757613" y="1828800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3757613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767138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3094038" y="3009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 flipV="1">
            <a:off x="5734050" y="2986088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 flipH="1" flipV="1">
            <a:off x="5738813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H="1">
            <a:off x="5729288" y="1685925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2582863" y="452913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outer-index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529138" y="534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7239000" y="53244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527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+mn-lt"/>
              </a:rPr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39838"/>
            <a:ext cx="8204200" cy="501650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File system maintains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free-space list </a:t>
            </a:r>
            <a:r>
              <a:rPr lang="en-US" altLang="en-US" sz="1600" dirty="0" smtClean="0"/>
              <a:t>to track available blocks/clusters</a:t>
            </a:r>
          </a:p>
          <a:p>
            <a:pPr lvl="1"/>
            <a:r>
              <a:rPr lang="en-US" altLang="en-US" sz="1600" dirty="0" smtClean="0"/>
              <a:t>(Using term </a:t>
            </a:r>
            <a:r>
              <a:rPr lang="ja-JP" altLang="en-US" sz="1600" smtClean="0"/>
              <a:t>“</a:t>
            </a:r>
            <a:r>
              <a:rPr lang="en-US" altLang="ja-JP" sz="1600" dirty="0" smtClean="0"/>
              <a:t>block</a:t>
            </a:r>
            <a:r>
              <a:rPr lang="ja-JP" altLang="en-US" sz="1600" smtClean="0"/>
              <a:t>”</a:t>
            </a:r>
            <a:r>
              <a:rPr lang="en-US" altLang="ja-JP" sz="1600" dirty="0" smtClean="0"/>
              <a:t> for simplicity)</a:t>
            </a:r>
          </a:p>
          <a:p>
            <a:r>
              <a:rPr lang="en-US" altLang="en-US" sz="1600" b="1" dirty="0" smtClean="0">
                <a:solidFill>
                  <a:srgbClr val="3366FF"/>
                </a:solidFill>
              </a:rPr>
              <a:t>Bit vector </a:t>
            </a:r>
            <a:r>
              <a:rPr lang="en-US" altLang="en-US" sz="1600" dirty="0" smtClean="0"/>
              <a:t>or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bit map </a:t>
            </a:r>
            <a:r>
              <a:rPr lang="en-US" altLang="en-US" sz="1600" dirty="0" smtClean="0"/>
              <a:t> (</a:t>
            </a:r>
            <a:r>
              <a:rPr lang="en-US" altLang="en-US" sz="1600" b="1" i="1" dirty="0" smtClean="0"/>
              <a:t>n</a:t>
            </a:r>
            <a:r>
              <a:rPr lang="en-US" altLang="en-US" sz="1600" dirty="0" smtClean="0"/>
              <a:t> blocks)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30488" y="2446338"/>
            <a:ext cx="3850087" cy="1944687"/>
            <a:chOff x="2784475" y="2216150"/>
            <a:chExt cx="3850088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altLang="en-US" sz="2000"/>
                <a:t>…</a:t>
              </a:r>
              <a:endParaRPr lang="en-US" altLang="en-US"/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 alt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0007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02050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i="1"/>
                <a:t>n</a:t>
              </a:r>
              <a:r>
                <a:rPr lang="en-US" altLang="en-US"/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40285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bit[</a:t>
              </a:r>
              <a:r>
                <a:rPr lang="en-US" altLang="en-US" b="1" i="1"/>
                <a:t>i</a:t>
              </a:r>
              <a:r>
                <a:rPr lang="en-US" altLang="en-US"/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ym typeface="MT Extra" pitchFamily="18" charset="2"/>
                </a:rPr>
                <a:t></a:t>
              </a:r>
              <a:endParaRPr lang="en-US" altLang="en-US" sz="5400">
                <a:sym typeface="Monotype Sorts" pitchFamily="-84" charset="2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340696" cy="784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5" tIns="45718" rIns="91435" bIns="45718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1 </a:t>
              </a:r>
              <a:r>
                <a:rPr lang="en-US" altLang="en-US" dirty="0"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sym typeface="Symbol" pitchFamily="18" charset="2"/>
                </a:rPr>
                <a:t>i</a:t>
              </a:r>
              <a:r>
                <a:rPr lang="en-US" altLang="en-US" dirty="0">
                  <a:sym typeface="Symbol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ym typeface="Symbol" pitchFamily="18" charset="2"/>
                </a:rPr>
                <a:t>0 </a:t>
              </a:r>
              <a:r>
                <a:rPr lang="en-US" altLang="en-US" dirty="0"/>
                <a:t> </a:t>
              </a:r>
              <a:r>
                <a:rPr lang="en-US" altLang="en-US" dirty="0">
                  <a:sym typeface="Symbol" pitchFamily="18" charset="2"/>
                </a:rPr>
                <a:t> block[</a:t>
              </a:r>
              <a:r>
                <a:rPr lang="en-US" altLang="en-US" b="1" i="1" dirty="0" err="1">
                  <a:sym typeface="Symbol" pitchFamily="18" charset="2"/>
                </a:rPr>
                <a:t>i</a:t>
              </a:r>
              <a:r>
                <a:rPr lang="en-US" altLang="en-US" dirty="0">
                  <a:sym typeface="Symbol" pitchFamily="18" charset="2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 dirty="0"/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2883408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>
            <a:spAutoFit/>
          </a:bodyPr>
          <a:lstStyle/>
          <a:p>
            <a:r>
              <a:rPr lang="en-US" altLang="en-US"/>
              <a:t>(number of bits per word) *</a:t>
            </a:r>
          </a:p>
          <a:p>
            <a:r>
              <a:rPr lang="en-US" altLang="en-US"/>
              <a:t>(number of 0-value words) +</a:t>
            </a:r>
          </a:p>
          <a:p>
            <a:r>
              <a:rPr lang="en-US" altLang="en-US"/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en-US"/>
              <a:t>CPUs have instructions to return offset within word of first </a:t>
            </a:r>
            <a:r>
              <a:rPr kumimoji="1" lang="ja-JP" altLang="en-US"/>
              <a:t>“</a:t>
            </a:r>
            <a:r>
              <a:rPr kumimoji="1" lang="en-US" altLang="ja-JP"/>
              <a:t>1</a:t>
            </a:r>
            <a:r>
              <a:rPr kumimoji="1" lang="ja-JP" altLang="en-US"/>
              <a:t>”</a:t>
            </a:r>
            <a:r>
              <a:rPr kumimoji="1" lang="en-US" altLang="ja-JP"/>
              <a:t> bit</a:t>
            </a:r>
            <a:endParaRPr kumimoji="1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214313"/>
            <a:ext cx="74914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69988"/>
            <a:ext cx="6854825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block size = 4KB =  2</a:t>
            </a:r>
            <a:r>
              <a:rPr lang="en-US" altLang="en-US" baseline="30000" smtClean="0"/>
              <a:t>12</a:t>
            </a:r>
            <a:r>
              <a:rPr lang="en-US" altLang="en-US" smtClean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disk size = 2</a:t>
            </a:r>
            <a:r>
              <a:rPr lang="en-US" altLang="en-US" baseline="30000" smtClean="0"/>
              <a:t>40</a:t>
            </a:r>
            <a:r>
              <a:rPr lang="en-US" altLang="en-US" smtClean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</a:t>
            </a:r>
            <a:r>
              <a:rPr lang="en-US" altLang="en-US" b="1" i="1" smtClean="0"/>
              <a:t>n</a:t>
            </a:r>
            <a:r>
              <a:rPr lang="en-US" altLang="en-US" smtClean="0"/>
              <a:t> = 2</a:t>
            </a:r>
            <a:r>
              <a:rPr lang="en-US" altLang="en-US" baseline="30000" smtClean="0"/>
              <a:t>40</a:t>
            </a:r>
            <a:r>
              <a:rPr lang="en-US" altLang="en-US" smtClean="0"/>
              <a:t>/2</a:t>
            </a:r>
            <a:r>
              <a:rPr lang="en-US" altLang="en-US" baseline="30000" smtClean="0"/>
              <a:t>12</a:t>
            </a:r>
            <a:r>
              <a:rPr lang="en-US" altLang="en-US" smtClean="0"/>
              <a:t> = 2</a:t>
            </a:r>
            <a:r>
              <a:rPr lang="en-US" altLang="en-US" baseline="30000" smtClean="0"/>
              <a:t>28</a:t>
            </a:r>
            <a:r>
              <a:rPr lang="en-US" altLang="en-US" smtClean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mtClean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900" smtClean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mtClean="0"/>
              <a:t>Easy to get contiguous files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82563"/>
            <a:ext cx="7783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Linked Free Space List on Disk</a:t>
            </a:r>
            <a:endParaRPr lang="en-US" altLang="en-US" sz="2400" smtClean="0"/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86162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74838" algn="l"/>
              </a:tabLst>
            </a:pPr>
            <a:r>
              <a:rPr kumimoji="1" lang="en-US" altLang="en-US" sz="800" dirty="0"/>
              <a:t> </a:t>
            </a:r>
          </a:p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</a:pPr>
            <a:r>
              <a:rPr kumimoji="1" lang="en-US" altLang="en-US" dirty="0"/>
              <a:t>Linked list (free list)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Cannot get contiguous space easily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No waste of space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dirty="0"/>
              <a:t>No need to traverse the entire list (if # free blocks recorded)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endParaRPr kumimoji="1"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4615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423150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Modify linked list to store address of next </a:t>
            </a:r>
            <a:r>
              <a:rPr lang="en-US" altLang="en-US" i="1" dirty="0" smtClean="0"/>
              <a:t>n-1</a:t>
            </a:r>
            <a:r>
              <a:rPr lang="en-US" altLang="en-US" dirty="0" smtClean="0"/>
              <a:t> free blocks in first free block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800" dirty="0" smtClean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Because space is frequently contiguously used and freed,  </a:t>
            </a:r>
            <a:r>
              <a:rPr lang="en-US" altLang="en-US" smtClean="0"/>
              <a:t>with contiguous-allocation, </a:t>
            </a:r>
            <a:r>
              <a:rPr lang="en-US" altLang="en-US" dirty="0" smtClean="0"/>
              <a:t>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Layered file system</a:t>
            </a:r>
            <a:endParaRPr lang="zh-CN" altLang="en-US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1557338"/>
            <a:ext cx="2409825" cy="482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69317" name="AutoShape 5"/>
          <p:cNvSpPr>
            <a:spLocks noChangeArrowheads="1"/>
          </p:cNvSpPr>
          <p:nvPr/>
        </p:nvSpPr>
        <p:spPr bwMode="auto">
          <a:xfrm>
            <a:off x="3643306" y="5429264"/>
            <a:ext cx="5256213" cy="6463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 dirty="0"/>
              <a:t>Transfer block between memory and the disk. This deals with interrupt, device </a:t>
            </a:r>
            <a:r>
              <a:rPr lang="en-US" altLang="zh-CN" b="1" dirty="0" smtClean="0"/>
              <a:t>drivers</a:t>
            </a:r>
            <a:endParaRPr lang="en-US" altLang="zh-CN" b="1" dirty="0"/>
          </a:p>
        </p:txBody>
      </p:sp>
      <p:sp>
        <p:nvSpPr>
          <p:cNvPr id="269318" name="AutoShape 6"/>
          <p:cNvSpPr>
            <a:spLocks/>
          </p:cNvSpPr>
          <p:nvPr/>
        </p:nvSpPr>
        <p:spPr bwMode="auto">
          <a:xfrm>
            <a:off x="3059113" y="5300663"/>
            <a:ext cx="288925" cy="1008062"/>
          </a:xfrm>
          <a:prstGeom prst="rightBrace">
            <a:avLst>
              <a:gd name="adj1" fmla="val 2907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9319" name="AutoShape 7"/>
          <p:cNvSpPr>
            <a:spLocks noChangeArrowheads="1"/>
          </p:cNvSpPr>
          <p:nvPr/>
        </p:nvSpPr>
        <p:spPr bwMode="auto">
          <a:xfrm>
            <a:off x="3635375" y="4221163"/>
            <a:ext cx="4968875" cy="9540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 dirty="0"/>
              <a:t>issue generic commands to device driver to read/write physical blocks on the disk, e.g., drive 3, cylinder 60, track12, sector 10 </a:t>
            </a:r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3635375" y="3284538"/>
            <a:ext cx="5113338" cy="679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/>
              <a:t>logical block to physical block translation and also manage the free blocks on the disk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3059113" y="36449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3059113" y="45085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9323" name="AutoShape 11"/>
          <p:cNvSpPr>
            <a:spLocks noChangeArrowheads="1"/>
          </p:cNvSpPr>
          <p:nvPr/>
        </p:nvSpPr>
        <p:spPr bwMode="auto">
          <a:xfrm>
            <a:off x="3635375" y="2133600"/>
            <a:ext cx="5113338" cy="9540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zh-CN" b="1"/>
              <a:t>includes file-system structure and manages directory structure. A file control block (FCB) contains information about the file</a:t>
            </a:r>
          </a:p>
        </p:txBody>
      </p:sp>
      <p:sp>
        <p:nvSpPr>
          <p:cNvPr id="269324" name="Line 12"/>
          <p:cNvSpPr>
            <a:spLocks noChangeShapeType="1"/>
          </p:cNvSpPr>
          <p:nvPr/>
        </p:nvSpPr>
        <p:spPr bwMode="auto">
          <a:xfrm>
            <a:off x="3059113" y="27813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nimBg="1"/>
      <p:bldP spid="269318" grpId="0" animBg="1"/>
      <p:bldP spid="269319" grpId="0" animBg="1"/>
      <p:bldP spid="269320" grpId="0" animBg="1"/>
      <p:bldP spid="269321" grpId="0" animBg="1"/>
      <p:bldP spid="269322" grpId="0" animBg="1"/>
      <p:bldP spid="269323" grpId="0" animBg="1"/>
      <p:bldP spid="2693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File System Layers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7470775" cy="48037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Device drivers </a:t>
            </a:r>
            <a:r>
              <a:rPr lang="en-US" altLang="en-US" sz="2000" dirty="0" smtClean="0"/>
              <a:t>manage I/O devices at the I/O control layer</a:t>
            </a:r>
          </a:p>
          <a:p>
            <a:pPr lvl="1">
              <a:defRPr/>
            </a:pPr>
            <a:r>
              <a:rPr lang="en-US" altLang="en-US" sz="2000" dirty="0" smtClean="0"/>
              <a:t>Given commands like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read drive1, cylinder 72, track 2, sector 10, into memory location 1060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outputs low-level hardware specific commands to hardware controller</a:t>
            </a:r>
            <a:endParaRPr lang="en-US" altLang="ja-JP" sz="2000" b="1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Basic file system </a:t>
            </a:r>
            <a:r>
              <a:rPr lang="en-US" altLang="en-US" sz="2000" dirty="0" smtClean="0"/>
              <a:t>given command like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retrieve block 123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translates to device driver</a:t>
            </a:r>
          </a:p>
          <a:p>
            <a:pPr>
              <a:defRPr/>
            </a:pPr>
            <a:r>
              <a:rPr lang="en-US" altLang="en-US" sz="2000" dirty="0" smtClean="0"/>
              <a:t>Also manages memory buffers and caches (allocation, freeing, replacement) 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 smtClean="0"/>
              <a:t>Buffers hold data in transit</a:t>
            </a:r>
          </a:p>
          <a:p>
            <a:pPr lvl="1">
              <a:defRPr/>
            </a:pPr>
            <a:r>
              <a:rPr lang="en-US" altLang="en-US" sz="2000" dirty="0" smtClean="0"/>
              <a:t>Caches hold frequently used data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File organization module </a:t>
            </a:r>
            <a:r>
              <a:rPr lang="en-US" altLang="en-US" sz="2000" dirty="0" smtClean="0"/>
              <a:t>understands files, logical address, and physical blocks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dirty="0" smtClean="0"/>
              <a:t>Translates logical block # to physical block #</a:t>
            </a:r>
          </a:p>
          <a:p>
            <a:pPr marL="341313" lvl="1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dirty="0" smtClean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File System Layers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7672392" cy="521493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Logical file system </a:t>
            </a:r>
            <a:r>
              <a:rPr lang="en-US" altLang="en-US" dirty="0" smtClean="0"/>
              <a:t>manages metadata information</a:t>
            </a:r>
          </a:p>
          <a:p>
            <a:pPr lvl="1"/>
            <a:r>
              <a:rPr lang="en-US" altLang="en-US" dirty="0" smtClean="0"/>
              <a:t>Translates file name into file number, location by maintaining file control blocks</a:t>
            </a:r>
          </a:p>
          <a:p>
            <a:pPr lvl="1"/>
            <a:r>
              <a:rPr lang="en-US" altLang="en-US" dirty="0" smtClean="0"/>
              <a:t>Directory management</a:t>
            </a:r>
          </a:p>
          <a:p>
            <a:pPr lvl="1"/>
            <a:r>
              <a:rPr lang="en-US" altLang="en-US" dirty="0" smtClean="0"/>
              <a:t>Protection</a:t>
            </a:r>
          </a:p>
          <a:p>
            <a:r>
              <a:rPr lang="en-US" altLang="en-US" dirty="0" smtClean="0"/>
              <a:t>Layering useful for reducing complexity and redundancy, but adds overhead and can decrease </a:t>
            </a:r>
          </a:p>
          <a:p>
            <a:pPr lvl="1"/>
            <a:r>
              <a:rPr lang="en-US" altLang="en-US" dirty="0" smtClean="0"/>
              <a:t>Logical layers can be implemented by any coding method according to OS 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24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File-System Implementation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57224" y="1357298"/>
            <a:ext cx="7429552" cy="485778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We have system calls at the API level, but how do we implement their functions?</a:t>
            </a:r>
          </a:p>
          <a:p>
            <a:pPr lvl="1"/>
            <a:r>
              <a:rPr lang="en-US" altLang="en-US" dirty="0" smtClean="0"/>
              <a:t>On-disk and in-memory structures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On-Disk structure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Boot control block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contains info needed by system to boot OS from that volume</a:t>
            </a:r>
          </a:p>
          <a:p>
            <a:pPr lvl="2"/>
            <a:r>
              <a:rPr lang="en-US" altLang="en-US" dirty="0" smtClean="0"/>
              <a:t>Needed if volume contains OS, usually first block of volume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Volume /Partition control block </a:t>
            </a:r>
            <a:r>
              <a:rPr lang="en-US" altLang="en-US" b="1" dirty="0" smtClean="0">
                <a:solidFill>
                  <a:srgbClr val="000000"/>
                </a:solidFill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superblock(UFS), master file table(NTFS</a:t>
            </a:r>
            <a:r>
              <a:rPr lang="en-US" altLang="en-US" b="1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contains volume details</a:t>
            </a:r>
          </a:p>
          <a:p>
            <a:pPr lvl="2"/>
            <a:r>
              <a:rPr lang="en-US" altLang="en-US" dirty="0" smtClean="0"/>
              <a:t>Total # of blocks, # of free blocks, block size, free block pointers or array</a:t>
            </a:r>
          </a:p>
          <a:p>
            <a:pPr lvl="1"/>
            <a:r>
              <a:rPr lang="en-US" altLang="en-US" dirty="0" smtClean="0"/>
              <a:t>Directory structure organizes the files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altLang="en-US" dirty="0" smtClean="0"/>
              <a:t>Names and </a:t>
            </a:r>
            <a:r>
              <a:rPr lang="en-US" altLang="en-US" dirty="0" err="1" smtClean="0"/>
              <a:t>inode</a:t>
            </a:r>
            <a:r>
              <a:rPr lang="en-US" altLang="en-US" dirty="0" smtClean="0"/>
              <a:t> numbers(UFS), master file table(NTFS)</a:t>
            </a:r>
          </a:p>
          <a:p>
            <a:pPr lvl="1"/>
            <a:r>
              <a:rPr lang="en-US" altLang="en-US" dirty="0" smtClean="0"/>
              <a:t>Per file FCB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File Control Block</a:t>
            </a:r>
            <a:endParaRPr lang="en-US" sz="24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5786" y="1142984"/>
            <a:ext cx="7772400" cy="539448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In-memory file system structure</a:t>
            </a:r>
          </a:p>
          <a:p>
            <a:pPr lvl="1"/>
            <a:r>
              <a:rPr lang="en-US" dirty="0" smtClean="0"/>
              <a:t>In-memory partition table</a:t>
            </a:r>
          </a:p>
          <a:p>
            <a:pPr lvl="1"/>
            <a:r>
              <a:rPr lang="en-US" dirty="0" smtClean="0"/>
              <a:t>In-memory directory structure</a:t>
            </a:r>
          </a:p>
          <a:p>
            <a:pPr lvl="1"/>
            <a:r>
              <a:rPr lang="en-US" dirty="0" smtClean="0"/>
              <a:t>System wide open-file table</a:t>
            </a:r>
          </a:p>
          <a:p>
            <a:pPr lvl="1"/>
            <a:r>
              <a:rPr lang="en-US" dirty="0" smtClean="0"/>
              <a:t>Per-process open-file table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3464"/>
            <a:ext cx="7772400" cy="914400"/>
          </a:xfrm>
        </p:spPr>
        <p:txBody>
          <a:bodyPr/>
          <a:lstStyle/>
          <a:p>
            <a:r>
              <a:rPr lang="en-US" sz="3200" dirty="0"/>
              <a:t>In-Memory File System Structures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 l="4422" t="1373" r="3906" b="687"/>
          <a:stretch>
            <a:fillRect/>
          </a:stretch>
        </p:blipFill>
        <p:spPr bwMode="auto">
          <a:xfrm>
            <a:off x="1524000" y="1271589"/>
            <a:ext cx="6386513" cy="487205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1025</Words>
  <Application>Microsoft Office PowerPoint</Application>
  <PresentationFormat>On-screen Show (4:3)</PresentationFormat>
  <Paragraphs>175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ＭＳ Ｐゴシック</vt:lpstr>
      <vt:lpstr>宋体</vt:lpstr>
      <vt:lpstr>Bookman Old Style</vt:lpstr>
      <vt:lpstr>Calibri</vt:lpstr>
      <vt:lpstr>Gill Sans MT</vt:lpstr>
      <vt:lpstr>Monotype Sorts</vt:lpstr>
      <vt:lpstr>MT Extra</vt:lpstr>
      <vt:lpstr>华文新魏</vt:lpstr>
      <vt:lpstr>Symbol</vt:lpstr>
      <vt:lpstr>Times New Roman</vt:lpstr>
      <vt:lpstr>Wingdings</vt:lpstr>
      <vt:lpstr>Wingdings 3</vt:lpstr>
      <vt:lpstr>Origin</vt:lpstr>
      <vt:lpstr>File Management</vt:lpstr>
      <vt:lpstr>File-System Structure</vt:lpstr>
      <vt:lpstr>Layered file system</vt:lpstr>
      <vt:lpstr>File System Layers</vt:lpstr>
      <vt:lpstr>File System Layers (Cont.)</vt:lpstr>
      <vt:lpstr>File-System Implementation</vt:lpstr>
      <vt:lpstr>A Typical File Control Block</vt:lpstr>
      <vt:lpstr>PowerPoint Presentation</vt:lpstr>
      <vt:lpstr>In-Memory File System Structures</vt:lpstr>
      <vt:lpstr>Partitions and Mounting</vt:lpstr>
      <vt:lpstr>Directory Implementation</vt:lpstr>
      <vt:lpstr>Allocation Methods</vt:lpstr>
      <vt:lpstr>Contiguous Allocation</vt:lpstr>
      <vt:lpstr>Contiguous Allocation of Disk Space</vt:lpstr>
      <vt:lpstr>Extent-Based Systems</vt:lpstr>
      <vt:lpstr>Linked Allocation</vt:lpstr>
      <vt:lpstr>Linked Allocation (Cont.)</vt:lpstr>
      <vt:lpstr>Linked Allocation</vt:lpstr>
      <vt:lpstr>File-Allocation Table</vt:lpstr>
      <vt:lpstr>Indexed Allocation</vt:lpstr>
      <vt:lpstr>Example of Indexed Allocation</vt:lpstr>
      <vt:lpstr>Indexed Allocation (Cont.)</vt:lpstr>
      <vt:lpstr>Indexed Allocation – Mapping (Cont.)</vt:lpstr>
      <vt:lpstr>Free-Space Management</vt:lpstr>
      <vt:lpstr>Free-Space Management (Cont.)</vt:lpstr>
      <vt:lpstr>Linked Free Space List on Disk</vt:lpstr>
      <vt:lpstr>Free-Space Management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Implementation</dc:title>
  <dc:creator>nh</dc:creator>
  <cp:lastModifiedBy>admin</cp:lastModifiedBy>
  <cp:revision>35</cp:revision>
  <dcterms:created xsi:type="dcterms:W3CDTF">2016-11-14T07:40:04Z</dcterms:created>
  <dcterms:modified xsi:type="dcterms:W3CDTF">2021-12-09T08:37:53Z</dcterms:modified>
</cp:coreProperties>
</file>