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49"/>
  </p:notesMasterIdLst>
  <p:sldIdLst>
    <p:sldId id="299" r:id="rId2"/>
    <p:sldId id="346" r:id="rId3"/>
    <p:sldId id="324" r:id="rId4"/>
    <p:sldId id="259" r:id="rId5"/>
    <p:sldId id="345" r:id="rId6"/>
    <p:sldId id="261" r:id="rId7"/>
    <p:sldId id="262" r:id="rId8"/>
    <p:sldId id="263" r:id="rId9"/>
    <p:sldId id="325" r:id="rId10"/>
    <p:sldId id="267" r:id="rId11"/>
    <p:sldId id="326" r:id="rId12"/>
    <p:sldId id="327" r:id="rId13"/>
    <p:sldId id="328" r:id="rId14"/>
    <p:sldId id="329" r:id="rId15"/>
    <p:sldId id="269" r:id="rId16"/>
    <p:sldId id="270" r:id="rId17"/>
    <p:sldId id="271" r:id="rId18"/>
    <p:sldId id="272" r:id="rId19"/>
    <p:sldId id="343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289" r:id="rId42"/>
    <p:sldId id="290" r:id="rId43"/>
    <p:sldId id="291" r:id="rId44"/>
    <p:sldId id="292" r:id="rId45"/>
    <p:sldId id="294" r:id="rId46"/>
    <p:sldId id="295" r:id="rId47"/>
    <p:sldId id="34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319" autoAdjust="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5B143-2AAA-418B-A3FE-E33044B07E99}" type="datetimeFigureOut">
              <a:rPr lang="en-US" smtClean="0"/>
              <a:pPr/>
              <a:t>12/9/2021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78443-0BBA-4A14-9E81-E7C39D982EE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B249BB-E574-475D-9C47-0C6358194230}" type="slidenum">
              <a:rPr lang="en-US" altLang="en-US" smtClean="0">
                <a:ea typeface="MS PGothic" pitchFamily="34" charset="-128"/>
              </a:rPr>
              <a:pPr/>
              <a:t>9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5BDB3-C7B7-4F32-8E01-B39D756BAD4C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97924-EB2A-413E-932B-3A2406A7468B}" type="slidenum">
              <a:rPr lang="en-US" altLang="en-US" smtClean="0">
                <a:ea typeface="MS PGothic" pitchFamily="34" charset="-128"/>
              </a:rPr>
              <a:pPr/>
              <a:t>47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resource fork is a construct of the Mac OS operating system used to store structured data in a file, alongside unstructured data stored within the data fork. A resource fork stores information in a specific form, such as icons, the shapes of windows, definitions of menus and their contents, and application code (machine code). For example, a word processing file might store its text in the data fork, while storing any embedded images in the same file's resource fork. The resource fork is used mostly by </a:t>
            </a:r>
            <a:r>
              <a:rPr lang="en-US" dirty="0" err="1" smtClean="0"/>
              <a:t>executables</a:t>
            </a:r>
            <a:r>
              <a:rPr lang="en-US" dirty="0" smtClean="0"/>
              <a:t>, but every file is able to have a resource fork.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1A4DE-3DD8-4064-A0B6-EAA2BE46B3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3571C-F402-46A4-A2CB-6F6A823332AF}" type="slidenum">
              <a:rPr lang="en-US" altLang="en-US" smtClean="0">
                <a:ea typeface="MS PGothic" pitchFamily="34" charset="-128"/>
              </a:rPr>
              <a:pPr/>
              <a:t>19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EB3D5-C4CF-4730-8542-B6BD497B6F5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D1569-1A43-4B4E-B844-99C74E68F077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0DFA0-FB81-4A05-8222-683525F74356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7C74A-3131-407D-B75A-4BBAC46F0701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Reference count if reference count is zero delete</a:t>
            </a:r>
            <a:r>
              <a:rPr lang="en-US" altLang="zh-CN" baseline="0" dirty="0" smtClean="0"/>
              <a:t> the file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C4E73-1F87-47EE-9EDE-AF8A361469CE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5CF62-283A-4288-A6B4-0024894194AD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tx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0"/>
            <a:ext cx="8229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Image result for file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69760" y="0"/>
            <a:ext cx="2174240" cy="16306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12/9/2021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12/9/2021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263" y="3794760"/>
            <a:ext cx="7772400" cy="655320"/>
          </a:xfrm>
        </p:spPr>
        <p:txBody>
          <a:bodyPr/>
          <a:lstStyle/>
          <a:p>
            <a:r>
              <a:rPr lang="en-US" dirty="0" smtClean="0"/>
              <a:t>File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100251" y="5073468"/>
            <a:ext cx="5159829" cy="801914"/>
          </a:xfrm>
        </p:spPr>
        <p:txBody>
          <a:bodyPr/>
          <a:lstStyle/>
          <a:p>
            <a:r>
              <a:rPr lang="en-US" sz="2400" b="1" dirty="0" smtClean="0"/>
              <a:t>File-System Interface</a:t>
            </a:r>
            <a:endParaRPr lang="en-US" sz="2400" b="1" dirty="0"/>
          </a:p>
        </p:txBody>
      </p:sp>
      <p:pic>
        <p:nvPicPr>
          <p:cNvPr id="61442" name="Picture 2" descr="Image result for fi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0722"/>
          </a:xfrm>
        </p:spPr>
        <p:txBody>
          <a:bodyPr/>
          <a:lstStyle/>
          <a:p>
            <a:r>
              <a:rPr lang="en-US" dirty="0"/>
              <a:t>File Types – Name, Extension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 l="15715" t="1186" r="15715" b="1186"/>
          <a:stretch>
            <a:fillRect/>
          </a:stretch>
        </p:blipFill>
        <p:spPr bwMode="auto">
          <a:xfrm>
            <a:off x="2209800" y="1250950"/>
            <a:ext cx="4654550" cy="49704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Types of information stored in a file.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Source programs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Object programs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Executable programs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Numeric data, text, graphic images, sound etc.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File has certain defined structure according to its type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 </a:t>
            </a:r>
            <a:r>
              <a:rPr lang="en-US" dirty="0"/>
              <a:t>-sequence of words, bytes</a:t>
            </a:r>
          </a:p>
          <a:p>
            <a:r>
              <a:rPr lang="en-US" dirty="0" smtClean="0"/>
              <a:t>Simple </a:t>
            </a:r>
            <a:r>
              <a:rPr lang="en-US" dirty="0"/>
              <a:t>record structure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length</a:t>
            </a:r>
          </a:p>
          <a:p>
            <a:pPr lvl="1"/>
            <a:r>
              <a:rPr lang="en-US" dirty="0" smtClean="0"/>
              <a:t>Variable </a:t>
            </a:r>
            <a:r>
              <a:rPr lang="en-US" dirty="0"/>
              <a:t>length</a:t>
            </a:r>
          </a:p>
          <a:p>
            <a:r>
              <a:rPr lang="en-US" dirty="0" smtClean="0"/>
              <a:t>Complex </a:t>
            </a:r>
            <a:r>
              <a:rPr lang="en-US" dirty="0"/>
              <a:t>Structures</a:t>
            </a:r>
          </a:p>
          <a:p>
            <a:pPr lvl="1"/>
            <a:r>
              <a:rPr lang="en-US" dirty="0" smtClean="0"/>
              <a:t>Re-locatable </a:t>
            </a:r>
            <a:r>
              <a:rPr lang="en-US" dirty="0"/>
              <a:t>load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Usually two types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Executable</a:t>
            </a:r>
          </a:p>
          <a:p>
            <a:r>
              <a:rPr lang="en-US" dirty="0" smtClean="0"/>
              <a:t>MAC OS</a:t>
            </a:r>
          </a:p>
          <a:p>
            <a:pPr lvl="1"/>
            <a:r>
              <a:rPr lang="en-US" dirty="0" smtClean="0"/>
              <a:t>Resource fork</a:t>
            </a:r>
          </a:p>
          <a:p>
            <a:pPr lvl="1"/>
            <a:r>
              <a:rPr lang="en-US" dirty="0" smtClean="0"/>
              <a:t>Data fork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800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		</a:t>
            </a:r>
            <a:r>
              <a:rPr lang="en-US" sz="1800" b="1" dirty="0">
                <a:solidFill>
                  <a:schemeClr val="accent1"/>
                </a:solidFill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/>
                </a:solidFill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/>
                </a:solidFill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/>
                </a:solidFill>
              </a:rPr>
              <a:t>		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/>
                </a:solidFill>
              </a:rPr>
              <a:t>			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800" b="1" dirty="0"/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dirty="0">
                <a:solidFill>
                  <a:srgbClr val="0033CC"/>
                </a:solidFill>
              </a:rPr>
              <a:t>		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read 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write 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position to 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		rewrite </a:t>
            </a:r>
            <a:r>
              <a:rPr lang="en-US" sz="18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800" dirty="0"/>
              <a:t>	</a:t>
            </a:r>
            <a:r>
              <a:rPr lang="en-US" sz="1800" i="1" dirty="0"/>
              <a:t>n</a:t>
            </a:r>
            <a:r>
              <a:rPr lang="en-US" sz="1800" dirty="0"/>
              <a:t> = relative block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Sequential-access File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 l="699" t="33012" r="458" b="33943"/>
          <a:stretch>
            <a:fillRect/>
          </a:stretch>
        </p:blipFill>
        <p:spPr bwMode="auto">
          <a:xfrm>
            <a:off x="752793" y="1951990"/>
            <a:ext cx="7924800" cy="1987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3840"/>
            <a:ext cx="8926512" cy="844550"/>
          </a:xfrm>
        </p:spPr>
        <p:txBody>
          <a:bodyPr/>
          <a:lstStyle/>
          <a:p>
            <a:r>
              <a:rPr lang="en-US" sz="2400" dirty="0"/>
              <a:t>Simulation of Sequential Access on a Direct-access File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 l="1093" t="27695" r="865" b="28273"/>
          <a:stretch>
            <a:fillRect/>
          </a:stretch>
        </p:blipFill>
        <p:spPr bwMode="auto">
          <a:xfrm>
            <a:off x="1234440" y="2531110"/>
            <a:ext cx="6834188" cy="2301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of Index and Relative Files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 l="600" t="12044" r="813" b="12329"/>
          <a:stretch>
            <a:fillRect/>
          </a:stretch>
        </p:blipFill>
        <p:spPr bwMode="auto">
          <a:xfrm>
            <a:off x="1033463" y="1510030"/>
            <a:ext cx="7312025" cy="4206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" y="0"/>
            <a:ext cx="7467600" cy="1143000"/>
          </a:xfrm>
        </p:spPr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41388" y="1390650"/>
            <a:ext cx="6584950" cy="3508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A collection of nodes containing information about all files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4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n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2584133" y="1962150"/>
            <a:ext cx="4186237" cy="1473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Directory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Files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990600" y="5638800"/>
            <a:ext cx="7029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Both the directory structure and the files reside on disk</a:t>
            </a:r>
          </a:p>
          <a:p>
            <a:r>
              <a:rPr lang="en-US" sz="2000" dirty="0"/>
              <a:t>Backups of these two structures are kept on tapes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 idx="4294967295"/>
          </p:nvPr>
        </p:nvSpPr>
        <p:spPr>
          <a:xfrm>
            <a:off x="457200" y="179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Disk Structure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4294967295"/>
          </p:nvPr>
        </p:nvSpPr>
        <p:spPr>
          <a:xfrm>
            <a:off x="862013" y="1120775"/>
            <a:ext cx="7043737" cy="45307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Disk can be subdivided into </a:t>
            </a:r>
            <a:r>
              <a:rPr lang="en-US" altLang="en-US" b="1" dirty="0" smtClean="0">
                <a:solidFill>
                  <a:srgbClr val="3366FF"/>
                </a:solidFill>
              </a:rPr>
              <a:t>partitions</a:t>
            </a:r>
          </a:p>
          <a:p>
            <a:r>
              <a:rPr lang="en-US" altLang="en-US" dirty="0" smtClean="0"/>
              <a:t>Disks or partitions can be </a:t>
            </a:r>
            <a:r>
              <a:rPr lang="en-US" altLang="en-US" b="1" dirty="0" smtClean="0">
                <a:solidFill>
                  <a:srgbClr val="3366FF"/>
                </a:solidFill>
              </a:rPr>
              <a:t>RAID </a:t>
            </a:r>
            <a:r>
              <a:rPr lang="en-US" altLang="en-US" dirty="0" smtClean="0"/>
              <a:t>protected against failure</a:t>
            </a:r>
          </a:p>
          <a:p>
            <a:r>
              <a:rPr lang="en-US" altLang="en-US" dirty="0" smtClean="0"/>
              <a:t>Disk or partition can be used </a:t>
            </a:r>
            <a:r>
              <a:rPr lang="en-US" altLang="en-US" b="1" dirty="0" smtClean="0">
                <a:solidFill>
                  <a:srgbClr val="3366FF"/>
                </a:solidFill>
              </a:rPr>
              <a:t>raw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without a file system, or </a:t>
            </a:r>
            <a:r>
              <a:rPr lang="en-US" altLang="en-US" b="1" dirty="0" smtClean="0">
                <a:solidFill>
                  <a:srgbClr val="3366FF"/>
                </a:solidFill>
              </a:rPr>
              <a:t>formatted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with a file system</a:t>
            </a:r>
          </a:p>
          <a:p>
            <a:r>
              <a:rPr lang="en-US" altLang="en-US" dirty="0" smtClean="0"/>
              <a:t>Partitions also known as minidisks, slices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876300"/>
            <a:ext cx="59817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Typical File-system Organization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 l="670" t="14792" r="439" b="14484"/>
          <a:stretch>
            <a:fillRect/>
          </a:stretch>
        </p:blipFill>
        <p:spPr bwMode="auto">
          <a:xfrm>
            <a:off x="1262063" y="2165350"/>
            <a:ext cx="6792912" cy="3643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Operations Performed on Directory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Search for a file</a:t>
            </a:r>
          </a:p>
          <a:p>
            <a:r>
              <a:rPr lang="en-US"/>
              <a:t>Create a file</a:t>
            </a:r>
          </a:p>
          <a:p>
            <a:r>
              <a:rPr lang="en-US"/>
              <a:t>Delete a file</a:t>
            </a:r>
          </a:p>
          <a:p>
            <a:r>
              <a:rPr lang="en-US"/>
              <a:t>List a directory</a:t>
            </a:r>
          </a:p>
          <a:p>
            <a:r>
              <a:rPr lang="en-US"/>
              <a:t>Rename a file</a:t>
            </a:r>
          </a:p>
          <a:p>
            <a:r>
              <a:rPr lang="en-US"/>
              <a:t>Traverse the file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" y="508635"/>
            <a:ext cx="7743825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Directory Organization(Logically)</a:t>
            </a:r>
            <a:endParaRPr lang="en-US" sz="28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8512" y="1320800"/>
            <a:ext cx="7476807" cy="4413250"/>
          </a:xfrm>
        </p:spPr>
        <p:txBody>
          <a:bodyPr>
            <a:normAutofit/>
          </a:bodyPr>
          <a:lstStyle/>
          <a:p>
            <a:r>
              <a:rPr lang="en-US" dirty="0"/>
              <a:t>Efficiency – locating a file quickly</a:t>
            </a:r>
          </a:p>
          <a:p>
            <a:r>
              <a:rPr lang="en-US" dirty="0"/>
              <a:t>Naming – convenient to users</a:t>
            </a:r>
          </a:p>
          <a:p>
            <a:pPr lvl="1"/>
            <a:r>
              <a:rPr lang="en-US" dirty="0"/>
              <a:t>Two users can have same name for different files</a:t>
            </a:r>
          </a:p>
          <a:p>
            <a:pPr lvl="1"/>
            <a:r>
              <a:rPr lang="en-US" dirty="0"/>
              <a:t>The same file can have several different names</a:t>
            </a:r>
          </a:p>
          <a:p>
            <a:r>
              <a:rPr lang="en-US" dirty="0"/>
              <a:t>Grouping – logical grouping of files by properties, (e.g., all Java programs, all games,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Single-Level Directory</a:t>
            </a:r>
            <a:endParaRPr lang="en-US" sz="2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1525" y="1482725"/>
            <a:ext cx="7029450" cy="561975"/>
          </a:xfrm>
        </p:spPr>
        <p:txBody>
          <a:bodyPr>
            <a:normAutofit/>
          </a:bodyPr>
          <a:lstStyle/>
          <a:p>
            <a:r>
              <a:rPr lang="en-US" dirty="0"/>
              <a:t>A single directory for all users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929005" y="4269105"/>
            <a:ext cx="712311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Naming problem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+mn-lt"/>
              </a:rPr>
              <a:t>Grouping problem</a:t>
            </a:r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 cstate="print"/>
          <a:srcRect l="439" t="37624" r="879" b="37932"/>
          <a:stretch>
            <a:fillRect/>
          </a:stretch>
        </p:blipFill>
        <p:spPr bwMode="auto">
          <a:xfrm>
            <a:off x="798513" y="2157413"/>
            <a:ext cx="8123237" cy="15097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Directory</a:t>
            </a:r>
            <a:endParaRPr lang="en-US" sz="24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8513" y="1250950"/>
            <a:ext cx="7029450" cy="549275"/>
          </a:xfrm>
        </p:spPr>
        <p:txBody>
          <a:bodyPr>
            <a:normAutofit/>
          </a:bodyPr>
          <a:lstStyle/>
          <a:p>
            <a:r>
              <a:rPr lang="en-US"/>
              <a:t>Separate directory for each user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98513" y="45751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dirty="0">
                <a:latin typeface="+mn-lt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dirty="0">
                <a:latin typeface="+mn-lt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dirty="0">
                <a:latin typeface="+mn-lt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Wingdings" pitchFamily="2" charset="2"/>
              <a:buChar char="Ø"/>
            </a:pPr>
            <a:r>
              <a:rPr kumimoji="1" lang="en-US" dirty="0">
                <a:latin typeface="+mn-lt"/>
              </a:rPr>
              <a:t>No grouping capability</a:t>
            </a:r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2" cstate="print"/>
          <a:srcRect l="443" t="29448" r="1115" b="29169"/>
          <a:stretch>
            <a:fillRect/>
          </a:stretch>
        </p:blipFill>
        <p:spPr bwMode="auto">
          <a:xfrm>
            <a:off x="1174750" y="1958975"/>
            <a:ext cx="6721475" cy="2119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/>
              <a:t>Tree-Structured Directories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893" y="1464310"/>
            <a:ext cx="7165975" cy="45545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Tree-Structured Directories (Cont)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Efficient searching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Grouping Capability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Current directory (working directory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48996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altLang="en-US" b="1" dirty="0" err="1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cd</a:t>
            </a:r>
            <a:r>
              <a:rPr lang="en-US" altLang="en-US" b="1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 /spell/mail/</a:t>
            </a:r>
            <a:r>
              <a:rPr lang="en-US" altLang="en-US" b="1" dirty="0" err="1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prog</a:t>
            </a:r>
            <a:endParaRPr lang="en-US" altLang="en-US" b="1" dirty="0" smtClean="0">
              <a:solidFill>
                <a:srgbClr val="000000"/>
              </a:solidFill>
              <a:latin typeface="+mn-lt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+mn-lt"/>
                <a:cs typeface="Courier New" pitchFamily="49" charset="0"/>
              </a:rPr>
              <a:t>type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Tree-Structured </a:t>
            </a:r>
            <a:r>
              <a:rPr lang="en-US" sz="2800" dirty="0" smtClean="0"/>
              <a:t>Directories</a:t>
            </a:r>
            <a:endParaRPr lang="en-US" sz="28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1212" y="1308100"/>
            <a:ext cx="7616507" cy="29606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 dirty="0"/>
              <a:t>Absolute</a:t>
            </a:r>
            <a:r>
              <a:rPr lang="en-US" dirty="0"/>
              <a:t> or </a:t>
            </a:r>
            <a:r>
              <a:rPr lang="en-US" b="1" dirty="0"/>
              <a:t>relative</a:t>
            </a:r>
            <a:r>
              <a:rPr lang="en-US" dirty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/>
              <a:t>Delete a file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0033CC"/>
                </a:solidFill>
              </a:rPr>
              <a:t>rm</a:t>
            </a:r>
            <a:r>
              <a:rPr lang="en-US" dirty="0">
                <a:solidFill>
                  <a:srgbClr val="0033CC"/>
                </a:solidFill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/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0033CC"/>
                </a:solidFill>
              </a:rPr>
              <a:t>mkdir</a:t>
            </a:r>
            <a:r>
              <a:rPr lang="en-US" dirty="0">
                <a:solidFill>
                  <a:srgbClr val="0033CC"/>
                </a:solidFill>
              </a:rPr>
              <a:t> &lt;dir-name&gt;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Example:  if in current directory   </a:t>
            </a:r>
            <a:r>
              <a:rPr lang="en-US" dirty="0">
                <a:solidFill>
                  <a:srgbClr val="0033CC"/>
                </a:solidFill>
              </a:rPr>
              <a:t>/mail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0033CC"/>
                </a:solidFill>
              </a:rPr>
              <a:t>mkdir</a:t>
            </a:r>
            <a:r>
              <a:rPr lang="en-US" dirty="0">
                <a:solidFill>
                  <a:srgbClr val="0033CC"/>
                </a:solidFill>
              </a:rPr>
              <a:t> count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mail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prog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copy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prt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exp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+mn-lt"/>
              </a:rPr>
              <a:t>count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852488" y="5902325"/>
            <a:ext cx="74231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 dirty="0">
                <a:latin typeface="+mn-lt"/>
              </a:rPr>
              <a:t>Deleting “mail” </a:t>
            </a:r>
            <a:r>
              <a:rPr lang="en-US" sz="2000" dirty="0">
                <a:latin typeface="+mn-lt"/>
                <a:sym typeface="Symbol" pitchFamily="18" charset="2"/>
              </a:rPr>
              <a:t> deleting the entire </a:t>
            </a:r>
            <a:r>
              <a:rPr lang="en-US" sz="2000" dirty="0" err="1">
                <a:latin typeface="+mn-lt"/>
                <a:sym typeface="Symbol" pitchFamily="18" charset="2"/>
              </a:rPr>
              <a:t>subtree</a:t>
            </a:r>
            <a:r>
              <a:rPr lang="en-US" sz="2000" dirty="0">
                <a:latin typeface="+mn-lt"/>
                <a:sym typeface="Symbol" pitchFamily="18" charset="2"/>
              </a:rPr>
              <a:t> rooted by “mail”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Tree-Structured Directories-Advantages</a:t>
            </a:r>
            <a:endParaRPr lang="en-US" altLang="zh-CN" sz="2400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Tree-structure </a:t>
            </a:r>
            <a:r>
              <a:rPr lang="en-US" altLang="zh-CN" dirty="0"/>
              <a:t>allows each user to create additional subdirectories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allows us to use the </a:t>
            </a:r>
            <a:r>
              <a:rPr lang="en-US" altLang="zh-CN" dirty="0">
                <a:solidFill>
                  <a:schemeClr val="accent1"/>
                </a:solidFill>
              </a:rPr>
              <a:t>current directory </a:t>
            </a:r>
            <a:r>
              <a:rPr lang="en-US" altLang="zh-CN" dirty="0"/>
              <a:t>as a </a:t>
            </a:r>
            <a:r>
              <a:rPr lang="en-US" altLang="zh-CN" dirty="0">
                <a:solidFill>
                  <a:schemeClr val="accent1"/>
                </a:solidFill>
              </a:rPr>
              <a:t>working directory </a:t>
            </a:r>
            <a:r>
              <a:rPr lang="en-US" altLang="zh-CN" dirty="0"/>
              <a:t>without the need to specify the whole path name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The deletion of a directory must be </a:t>
            </a:r>
            <a:r>
              <a:rPr lang="en-US" altLang="zh-CN" dirty="0">
                <a:solidFill>
                  <a:schemeClr val="accent1"/>
                </a:solidFill>
              </a:rPr>
              <a:t>recursive</a:t>
            </a:r>
            <a:r>
              <a:rPr lang="en-US" altLang="zh-CN" dirty="0"/>
              <a:t> to delete all subdirectories and files under the directory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Cons…</a:t>
            </a:r>
            <a:endParaRPr lang="en-US" altLang="zh-CN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None of the above three directory structures enable </a:t>
            </a:r>
            <a:r>
              <a:rPr lang="en-US" altLang="zh-CN" dirty="0">
                <a:solidFill>
                  <a:schemeClr val="accent2"/>
                </a:solidFill>
              </a:rPr>
              <a:t>sharing</a:t>
            </a:r>
            <a:r>
              <a:rPr lang="en-US" altLang="zh-CN" dirty="0"/>
              <a:t> of files or subdirectories</a:t>
            </a:r>
          </a:p>
          <a:p>
            <a:endParaRPr lang="zh-CN" altLang="en-US" dirty="0"/>
          </a:p>
          <a:p>
            <a:r>
              <a:rPr lang="en-US" altLang="zh-CN" dirty="0"/>
              <a:t>Adding additional links can result in a general graph or an acyclic graph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Concept of a file</a:t>
            </a:r>
          </a:p>
          <a:p>
            <a:r>
              <a:rPr lang="en-US" dirty="0" smtClean="0"/>
              <a:t>File attributes</a:t>
            </a:r>
          </a:p>
          <a:p>
            <a:r>
              <a:rPr lang="en-US" dirty="0" smtClean="0"/>
              <a:t>File operations</a:t>
            </a:r>
          </a:p>
          <a:p>
            <a:r>
              <a:rPr lang="en-US" dirty="0" smtClean="0"/>
              <a:t>File types</a:t>
            </a:r>
          </a:p>
          <a:p>
            <a:r>
              <a:rPr lang="en-US" dirty="0" smtClean="0"/>
              <a:t>File structure</a:t>
            </a:r>
          </a:p>
          <a:p>
            <a:r>
              <a:rPr lang="en-US" dirty="0" smtClean="0"/>
              <a:t>Access methods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Directory structure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File system mounting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File sharing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File protection</a:t>
            </a:r>
          </a:p>
          <a:p>
            <a:r>
              <a:rPr lang="en-US" dirty="0" smtClean="0"/>
              <a:t>File System structure</a:t>
            </a:r>
          </a:p>
          <a:p>
            <a:r>
              <a:rPr lang="en-US" dirty="0" smtClean="0"/>
              <a:t>File system implementation</a:t>
            </a:r>
          </a:p>
          <a:p>
            <a:r>
              <a:rPr lang="en-US" dirty="0" smtClean="0"/>
              <a:t>Allocation methods</a:t>
            </a:r>
          </a:p>
          <a:p>
            <a:r>
              <a:rPr lang="en-US" dirty="0" smtClean="0"/>
              <a:t>Free space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Directories</a:t>
            </a:r>
            <a:endParaRPr lang="en-US" sz="24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shared subdirectories and files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/>
          <a:srcRect l="4263" t="591" r="4474" b="900"/>
          <a:stretch>
            <a:fillRect/>
          </a:stretch>
        </p:blipFill>
        <p:spPr bwMode="auto">
          <a:xfrm>
            <a:off x="1693863" y="1697038"/>
            <a:ext cx="5770562" cy="46720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Directories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names (</a:t>
            </a:r>
            <a:r>
              <a:rPr lang="en-US" dirty="0" smtClean="0"/>
              <a:t>aliasing)</a:t>
            </a:r>
          </a:p>
          <a:p>
            <a:r>
              <a:rPr lang="en-US" dirty="0" smtClean="0">
                <a:sym typeface="Symbol" pitchFamily="18" charset="2"/>
              </a:rPr>
              <a:t>Dangling </a:t>
            </a:r>
            <a:r>
              <a:rPr lang="en-US" dirty="0">
                <a:sym typeface="Symbol" pitchFamily="18" charset="2"/>
              </a:rPr>
              <a:t>pointer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Solutions:</a:t>
            </a:r>
          </a:p>
          <a:p>
            <a:pPr lvl="1"/>
            <a:r>
              <a:rPr lang="en-US" dirty="0" smtClean="0"/>
              <a:t>Back pointers, </a:t>
            </a:r>
            <a:r>
              <a:rPr lang="en-US" dirty="0"/>
              <a:t>so we can delete all </a:t>
            </a:r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Entry-hold-count </a:t>
            </a:r>
            <a:r>
              <a:rPr lang="en-US" dirty="0"/>
              <a:t>solution</a:t>
            </a:r>
          </a:p>
          <a:p>
            <a:r>
              <a:rPr lang="en-US" dirty="0"/>
              <a:t>New directory entry type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 – another name (pointer) to an existing file</a:t>
            </a:r>
          </a:p>
          <a:p>
            <a:pPr lvl="1"/>
            <a:r>
              <a:rPr lang="en-US" b="1" dirty="0"/>
              <a:t>Resolve the link</a:t>
            </a:r>
            <a:r>
              <a:rPr lang="en-US" dirty="0"/>
              <a:t> – follow pointer to locate the file</a:t>
            </a:r>
            <a:endParaRPr 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</a:t>
            </a:r>
            <a:r>
              <a:rPr lang="en-US" altLang="zh-CN" dirty="0"/>
              <a:t>&amp; </a:t>
            </a:r>
            <a:r>
              <a:rPr lang="en-US" altLang="zh-CN" dirty="0" smtClean="0"/>
              <a:t>Cons</a:t>
            </a:r>
            <a:endParaRPr lang="en-US" altLang="zh-CN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Acyclic-graph approach enables </a:t>
            </a:r>
            <a:r>
              <a:rPr lang="en-US" altLang="zh-CN" dirty="0">
                <a:solidFill>
                  <a:schemeClr val="accent2"/>
                </a:solidFill>
              </a:rPr>
              <a:t>sharing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common implementation is to define a "</a:t>
            </a:r>
            <a:r>
              <a:rPr lang="en-US" altLang="zh-CN" dirty="0">
                <a:solidFill>
                  <a:schemeClr val="accent2"/>
                </a:solidFill>
              </a:rPr>
              <a:t>link</a:t>
            </a:r>
            <a:r>
              <a:rPr lang="en-US" altLang="zh-CN" dirty="0"/>
              <a:t>" as a pointer to another file or subdirectory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link can be resolved by using the path name. File now can have more than one file names (distinct)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</a:t>
            </a:r>
            <a:r>
              <a:rPr lang="en-US" altLang="zh-CN" dirty="0"/>
              <a:t>&amp; </a:t>
            </a:r>
            <a:r>
              <a:rPr lang="en-US" altLang="zh-CN" dirty="0" smtClean="0"/>
              <a:t>Cons</a:t>
            </a:r>
            <a:endParaRPr lang="en-US" altLang="zh-CN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deletion is complicated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since this might leave "</a:t>
            </a:r>
            <a:r>
              <a:rPr lang="en-US" altLang="zh-CN" dirty="0">
                <a:solidFill>
                  <a:schemeClr val="accent2"/>
                </a:solidFill>
              </a:rPr>
              <a:t>dangling links</a:t>
            </a:r>
            <a:r>
              <a:rPr lang="en-US" altLang="zh-CN" dirty="0"/>
              <a:t>", as the file itself could be deleted, yet the link pointing to it still exists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Or we have to track all the references to a file; unless there is no reference, the file can not be deleted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Graph Directory</a:t>
            </a:r>
            <a:endParaRPr lang="en-US" sz="240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 l="620" t="10770" r="1062" b="11035"/>
          <a:stretch>
            <a:fillRect/>
          </a:stretch>
        </p:blipFill>
        <p:spPr bwMode="auto">
          <a:xfrm>
            <a:off x="990600" y="1508125"/>
            <a:ext cx="7053262" cy="4206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Graph Directory (Cont.)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guarantee no cycles?</a:t>
            </a:r>
          </a:p>
          <a:p>
            <a:pPr lvl="1"/>
            <a:r>
              <a:rPr lang="en-US" dirty="0" smtClean="0"/>
              <a:t>Garbage </a:t>
            </a:r>
            <a:r>
              <a:rPr lang="en-US" dirty="0"/>
              <a:t>collection</a:t>
            </a:r>
          </a:p>
          <a:p>
            <a:pPr lvl="1"/>
            <a:r>
              <a:rPr lang="en-US" dirty="0"/>
              <a:t>Every time a new link is added use a cycle detection</a:t>
            </a:r>
            <a:br>
              <a:rPr lang="en-US" dirty="0"/>
            </a:br>
            <a:r>
              <a:rPr lang="en-US" dirty="0"/>
              <a:t>algorithm to determine whether it is OK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</a:t>
            </a:r>
            <a:r>
              <a:rPr lang="en-US" altLang="zh-CN" dirty="0"/>
              <a:t>&amp; </a:t>
            </a:r>
            <a:r>
              <a:rPr lang="en-US" altLang="zh-CN" dirty="0" smtClean="0"/>
              <a:t>Cons</a:t>
            </a:r>
            <a:endParaRPr lang="en-US" altLang="zh-CN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main problem is to deal with potential cycles in the directory structure</a:t>
            </a:r>
          </a:p>
          <a:p>
            <a:pPr lvl="1"/>
            <a:endParaRPr lang="zh-CN" altLang="en-US"/>
          </a:p>
          <a:p>
            <a:pPr lvl="1"/>
            <a:r>
              <a:rPr lang="en-US" altLang="zh-CN">
                <a:solidFill>
                  <a:schemeClr val="accent2"/>
                </a:solidFill>
              </a:rPr>
              <a:t>Garbage collection</a:t>
            </a:r>
            <a:r>
              <a:rPr lang="en-US" altLang="zh-CN"/>
              <a:t> becomes necessary </a:t>
            </a:r>
          </a:p>
          <a:p>
            <a:pPr lvl="2"/>
            <a:r>
              <a:rPr lang="en-US" altLang="zh-CN"/>
              <a:t>extremely time consuming as it need to traverse the entire file system more than once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</a:t>
            </a:r>
            <a:r>
              <a:rPr lang="en-US" altLang="zh-CN" dirty="0"/>
              <a:t>&amp; </a:t>
            </a:r>
            <a:r>
              <a:rPr lang="en-US" altLang="zh-CN" dirty="0" smtClean="0"/>
              <a:t>Cons</a:t>
            </a:r>
            <a:endParaRPr lang="en-US" altLang="zh-CN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difficulty with an acyclic-graph is to </a:t>
            </a:r>
            <a:r>
              <a:rPr lang="en-US" altLang="zh-CN" dirty="0">
                <a:solidFill>
                  <a:schemeClr val="accent2"/>
                </a:solidFill>
              </a:rPr>
              <a:t>avoid cycles</a:t>
            </a:r>
            <a:r>
              <a:rPr lang="en-US" altLang="zh-CN" dirty="0"/>
              <a:t> as new links are added to the directory structure</a:t>
            </a:r>
          </a:p>
          <a:p>
            <a:endParaRPr lang="en-US" altLang="zh-CN" dirty="0"/>
          </a:p>
          <a:p>
            <a:r>
              <a:rPr lang="en-US" altLang="zh-CN" dirty="0"/>
              <a:t>The algorithms to detect cycles are </a:t>
            </a:r>
            <a:r>
              <a:rPr lang="en-US" altLang="zh-CN" dirty="0">
                <a:solidFill>
                  <a:schemeClr val="accent2"/>
                </a:solidFill>
              </a:rPr>
              <a:t>computationally expensive</a:t>
            </a:r>
          </a:p>
          <a:p>
            <a:pPr lvl="1"/>
            <a:r>
              <a:rPr lang="en-US" altLang="zh-CN" dirty="0"/>
              <a:t>when the directory structure is on the disk (not inside the memory)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</a:t>
            </a:r>
            <a:r>
              <a:rPr lang="en-US" altLang="zh-CN" dirty="0"/>
              <a:t>&amp; </a:t>
            </a:r>
            <a:r>
              <a:rPr lang="en-US" altLang="zh-CN" dirty="0" smtClean="0"/>
              <a:t>Cons</a:t>
            </a:r>
            <a:endParaRPr lang="en-US" altLang="zh-CN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But an acyclic graph is much </a:t>
            </a:r>
            <a:r>
              <a:rPr lang="en-US" altLang="zh-CN">
                <a:solidFill>
                  <a:schemeClr val="accent2"/>
                </a:solidFill>
              </a:rPr>
              <a:t>easier to work with</a:t>
            </a:r>
            <a:r>
              <a:rPr lang="en-US" altLang="zh-CN"/>
              <a:t>, for example, 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easily traverse the directory structure to locate files </a:t>
            </a:r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to determine when there are no more references to a file (for file deletion)</a:t>
            </a:r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Both of the above can be tricky in a general graph structure due to the existence of potential cycles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Mounting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2" y="1250950"/>
            <a:ext cx="7735887" cy="1797050"/>
          </a:xfrm>
        </p:spPr>
        <p:txBody>
          <a:bodyPr/>
          <a:lstStyle/>
          <a:p>
            <a:r>
              <a:rPr lang="en-US" dirty="0"/>
              <a:t>A file system must be </a:t>
            </a:r>
            <a:r>
              <a:rPr lang="en-US" b="1" dirty="0"/>
              <a:t>mounted</a:t>
            </a:r>
            <a:r>
              <a:rPr lang="en-US" dirty="0"/>
              <a:t> before it can be accessed</a:t>
            </a:r>
          </a:p>
          <a:p>
            <a:r>
              <a:rPr lang="en-US" dirty="0"/>
              <a:t>A </a:t>
            </a:r>
            <a:r>
              <a:rPr lang="en-US" dirty="0" smtClean="0"/>
              <a:t>un-mounted </a:t>
            </a:r>
            <a:r>
              <a:rPr lang="en-US" dirty="0"/>
              <a:t>file system </a:t>
            </a:r>
            <a:r>
              <a:rPr lang="en-US" dirty="0" smtClean="0"/>
              <a:t>is </a:t>
            </a:r>
            <a:r>
              <a:rPr lang="en-US" dirty="0"/>
              <a:t>mounted at a </a:t>
            </a:r>
            <a:r>
              <a:rPr lang="en-US" b="1" dirty="0"/>
              <a:t>mount point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821" t="11902" r="1038" b="12450"/>
          <a:stretch>
            <a:fillRect/>
          </a:stretch>
        </p:blipFill>
        <p:spPr bwMode="auto">
          <a:xfrm>
            <a:off x="1219200" y="3141198"/>
            <a:ext cx="7010400" cy="325960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Concept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Uniform logical view of information storage (logical storage unit)</a:t>
            </a:r>
          </a:p>
          <a:p>
            <a:r>
              <a:rPr lang="en-US" dirty="0" smtClean="0"/>
              <a:t>OS maps files onto physical devices</a:t>
            </a:r>
          </a:p>
          <a:p>
            <a:r>
              <a:rPr lang="en-US" dirty="0" smtClean="0"/>
              <a:t>Collection of related information recorded on a secondary storage.</a:t>
            </a:r>
          </a:p>
          <a:p>
            <a:r>
              <a:rPr lang="en-US" dirty="0" smtClean="0"/>
              <a:t>Smallest allotment of secondary storage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Types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numeric</a:t>
            </a:r>
          </a:p>
          <a:p>
            <a:pPr lvl="2"/>
            <a:r>
              <a:rPr lang="en-US" dirty="0"/>
              <a:t>character</a:t>
            </a:r>
          </a:p>
          <a:p>
            <a:pPr lvl="2"/>
            <a:r>
              <a:rPr lang="en-US" dirty="0"/>
              <a:t>binary</a:t>
            </a:r>
          </a:p>
          <a:p>
            <a:pPr lvl="1"/>
            <a:r>
              <a:rPr lang="en-US" dirty="0"/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Point</a:t>
            </a:r>
            <a:endParaRPr lang="en-US" sz="240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/>
          <a:srcRect l="19032" t="613" r="19032" b="613"/>
          <a:stretch>
            <a:fillRect/>
          </a:stretch>
        </p:blipFill>
        <p:spPr bwMode="auto">
          <a:xfrm>
            <a:off x="2557463" y="1250950"/>
            <a:ext cx="4065587" cy="48625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Sharing of files on multi-user systems is desirable</a:t>
            </a:r>
            <a:br>
              <a:rPr lang="en-US"/>
            </a:br>
            <a:endParaRPr lang="en-US"/>
          </a:p>
          <a:p>
            <a:r>
              <a:rPr lang="en-US"/>
              <a:t>Sharing may be done through a </a:t>
            </a:r>
            <a:r>
              <a:rPr lang="en-US" b="1"/>
              <a:t>protection</a:t>
            </a:r>
            <a:r>
              <a:rPr lang="en-US"/>
              <a:t> scheme</a:t>
            </a:r>
            <a:br>
              <a:rPr lang="en-US"/>
            </a:br>
            <a:endParaRPr lang="en-US"/>
          </a:p>
          <a:p>
            <a:r>
              <a:rPr lang="en-US"/>
              <a:t>On distributed systems, files may be shared across a network</a:t>
            </a:r>
            <a:br>
              <a:rPr lang="en-US"/>
            </a:br>
            <a:endParaRPr lang="en-US"/>
          </a:p>
          <a:p>
            <a:r>
              <a:rPr lang="en-US"/>
              <a:t>Network File System (NFS) is a common distributed file-sharing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 – Multiple Users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8033" y="1723390"/>
            <a:ext cx="6557962" cy="3479800"/>
          </a:xfrm>
        </p:spPr>
        <p:txBody>
          <a:bodyPr>
            <a:normAutofit/>
          </a:bodyPr>
          <a:lstStyle/>
          <a:p>
            <a:r>
              <a:rPr lang="en-US" b="1" dirty="0"/>
              <a:t>User IDs</a:t>
            </a:r>
            <a:r>
              <a:rPr lang="en-US" dirty="0"/>
              <a:t> identify users, allowing permissions and protections to be per-user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Group IDs</a:t>
            </a:r>
            <a:r>
              <a:rPr lang="en-US" dirty="0"/>
              <a:t> allow users to be in groups, permitting group access rights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Sharing – Remote File Systems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4883" y="1377768"/>
            <a:ext cx="7351712" cy="5237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Uses networking to allow file system access between systems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Manually via programs like FTP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Automatically, seamlessly using </a:t>
            </a:r>
            <a:r>
              <a:rPr lang="en-US" b="1" dirty="0"/>
              <a:t>distributed file systems</a:t>
            </a:r>
          </a:p>
          <a:p>
            <a:pPr>
              <a:lnSpc>
                <a:spcPct val="90000"/>
              </a:lnSpc>
            </a:pPr>
            <a:r>
              <a:rPr lang="en-US" sz="2800" b="1" dirty="0" smtClean="0"/>
              <a:t>Client-server</a:t>
            </a:r>
            <a:r>
              <a:rPr lang="en-US" dirty="0" smtClean="0"/>
              <a:t> </a:t>
            </a:r>
            <a:r>
              <a:rPr lang="en-US" dirty="0"/>
              <a:t>model allows clients to mount remote file systems from servers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Server can serve multiple clients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Standard </a:t>
            </a:r>
            <a:r>
              <a:rPr lang="en-US" dirty="0"/>
              <a:t>operating system file calls are translated into remote </a:t>
            </a:r>
            <a:r>
              <a:rPr lang="en-US" dirty="0" smtClean="0"/>
              <a:t>calls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 – Failure Modes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8513" y="1250950"/>
            <a:ext cx="6734175" cy="4383088"/>
          </a:xfrm>
        </p:spPr>
        <p:txBody>
          <a:bodyPr>
            <a:normAutofit/>
          </a:bodyPr>
          <a:lstStyle/>
          <a:p>
            <a:r>
              <a:rPr lang="en-US" dirty="0"/>
              <a:t>Remote file systems add new failure modes, due to network failure, server failure</a:t>
            </a:r>
          </a:p>
          <a:p>
            <a:r>
              <a:rPr lang="en-US" dirty="0"/>
              <a:t>Recovery from failure can involve state information about status of each remote </a:t>
            </a:r>
            <a:r>
              <a:rPr lang="en-US" dirty="0" smtClean="0"/>
              <a:t>request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File owner/creator should be able to control:</a:t>
            </a:r>
          </a:p>
          <a:p>
            <a:pPr lvl="1"/>
            <a:r>
              <a:rPr lang="en-US"/>
              <a:t>what can be done</a:t>
            </a:r>
          </a:p>
          <a:p>
            <a:pPr lvl="1"/>
            <a:r>
              <a:rPr lang="en-US"/>
              <a:t>by whom</a:t>
            </a:r>
            <a:br>
              <a:rPr lang="en-US"/>
            </a:br>
            <a:endParaRPr lang="en-US"/>
          </a:p>
          <a:p>
            <a:r>
              <a:rPr lang="en-US"/>
              <a:t>Types of access</a:t>
            </a:r>
          </a:p>
          <a:p>
            <a:pPr lvl="1"/>
            <a:r>
              <a:rPr lang="en-US" b="1"/>
              <a:t>Read</a:t>
            </a:r>
          </a:p>
          <a:p>
            <a:pPr lvl="1"/>
            <a:r>
              <a:rPr lang="en-US" b="1"/>
              <a:t>Write</a:t>
            </a:r>
          </a:p>
          <a:p>
            <a:pPr lvl="1"/>
            <a:r>
              <a:rPr lang="en-US" b="1"/>
              <a:t>Execute</a:t>
            </a:r>
          </a:p>
          <a:p>
            <a:pPr lvl="1"/>
            <a:r>
              <a:rPr lang="en-US" b="1"/>
              <a:t>Append</a:t>
            </a:r>
          </a:p>
          <a:p>
            <a:pPr lvl="1"/>
            <a:r>
              <a:rPr lang="en-US" b="1"/>
              <a:t>Delete</a:t>
            </a:r>
          </a:p>
          <a:p>
            <a:pPr lvl="1"/>
            <a:r>
              <a:rPr lang="en-US" b="1"/>
              <a:t>List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Lists and Groups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8512" y="1250950"/>
            <a:ext cx="7431087" cy="470789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/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				RWX</a:t>
            </a:r>
            <a:endParaRPr lang="en-US" sz="2000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 smtClean="0"/>
              <a:t>		a</a:t>
            </a:r>
            <a:r>
              <a:rPr lang="en-US" sz="2000" dirty="0"/>
              <a:t>) </a:t>
            </a:r>
            <a:r>
              <a:rPr lang="en-US" sz="2000" b="1" dirty="0"/>
              <a:t>owner access</a:t>
            </a:r>
            <a:r>
              <a:rPr lang="en-US" sz="2000" dirty="0"/>
              <a:t> </a:t>
            </a:r>
            <a:r>
              <a:rPr lang="en-US" sz="2000" dirty="0" smtClean="0"/>
              <a:t>	7	</a:t>
            </a:r>
            <a:r>
              <a:rPr lang="en-US" sz="2000" dirty="0" smtClean="0">
                <a:sym typeface="Symbol" pitchFamily="18" charset="2"/>
              </a:rPr>
              <a:t></a:t>
            </a:r>
            <a:r>
              <a:rPr lang="en-US" sz="2000" dirty="0">
                <a:sym typeface="Symbol" pitchFamily="18" charset="2"/>
              </a:rPr>
              <a:t>	1 1 </a:t>
            </a:r>
            <a:r>
              <a:rPr lang="en-US" sz="2000" dirty="0" smtClean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/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>
                <a:sym typeface="Symbol" pitchFamily="18" charset="2"/>
              </a:rPr>
              <a:t>		b) </a:t>
            </a:r>
            <a:r>
              <a:rPr lang="en-US" sz="2000" b="1" dirty="0">
                <a:sym typeface="Symbol" pitchFamily="18" charset="2"/>
              </a:rPr>
              <a:t>group access</a:t>
            </a:r>
            <a:r>
              <a:rPr lang="en-US" sz="2000" dirty="0"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2000" dirty="0">
                <a:sym typeface="Symbol" pitchFamily="18" charset="2"/>
              </a:rPr>
              <a:t>		c) </a:t>
            </a:r>
            <a:r>
              <a:rPr lang="en-US" sz="2000" b="1" dirty="0">
                <a:sym typeface="Symbol" pitchFamily="18" charset="2"/>
              </a:rPr>
              <a:t>public access</a:t>
            </a:r>
            <a:r>
              <a:rPr lang="en-US" sz="2000" dirty="0">
                <a:sym typeface="Symbol" pitchFamily="18" charset="2"/>
              </a:rPr>
              <a:t>	</a:t>
            </a:r>
            <a:r>
              <a:rPr lang="en-US" sz="2000" dirty="0" smtClean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	 	</a:t>
            </a:r>
            <a:r>
              <a:rPr lang="en-US" sz="2000" dirty="0" smtClean="0">
                <a:sym typeface="Symbol" pitchFamily="18" charset="2"/>
              </a:rPr>
              <a:t>100</a:t>
            </a:r>
            <a:endParaRPr lang="en-US" sz="16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978" y="349568"/>
            <a:ext cx="78644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Windows 7 Access-Control List Management</a:t>
            </a:r>
          </a:p>
        </p:txBody>
      </p:sp>
      <p:pic>
        <p:nvPicPr>
          <p:cNvPr id="45059" name="Picture 2" descr="11_16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6385" y="1334135"/>
            <a:ext cx="3533775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575367" y="2890778"/>
            <a:ext cx="4392592" cy="990600"/>
          </a:xfrm>
        </p:spPr>
        <p:txBody>
          <a:bodyPr>
            <a:normAutofit/>
          </a:bodyPr>
          <a:lstStyle/>
          <a:p>
            <a:r>
              <a:rPr lang="en-IN" dirty="0" smtClean="0"/>
              <a:t>File Attributes????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Name</a:t>
            </a:r>
            <a:r>
              <a:rPr lang="en-US" dirty="0"/>
              <a:t> – only information kept in human-readable form</a:t>
            </a:r>
          </a:p>
          <a:p>
            <a:r>
              <a:rPr lang="en-US" b="1" dirty="0"/>
              <a:t>Identifier</a:t>
            </a:r>
            <a:r>
              <a:rPr lang="en-US" dirty="0"/>
              <a:t> – unique tag (number) identifies file within file system</a:t>
            </a:r>
          </a:p>
          <a:p>
            <a:r>
              <a:rPr lang="en-US" b="1" dirty="0"/>
              <a:t>Type</a:t>
            </a:r>
            <a:r>
              <a:rPr lang="en-US" dirty="0"/>
              <a:t> – needed for systems that support different types</a:t>
            </a:r>
          </a:p>
          <a:p>
            <a:r>
              <a:rPr lang="en-US" b="1" dirty="0"/>
              <a:t>Location</a:t>
            </a:r>
            <a:r>
              <a:rPr lang="en-US" dirty="0"/>
              <a:t> – pointer to file location on device</a:t>
            </a:r>
          </a:p>
          <a:p>
            <a:r>
              <a:rPr lang="en-US" b="1" dirty="0"/>
              <a:t>Size</a:t>
            </a:r>
            <a:r>
              <a:rPr lang="en-US" dirty="0"/>
              <a:t> – current file size</a:t>
            </a:r>
          </a:p>
          <a:p>
            <a:r>
              <a:rPr lang="en-US" b="1" dirty="0"/>
              <a:t>Protection</a:t>
            </a:r>
            <a:r>
              <a:rPr lang="en-US" dirty="0"/>
              <a:t> – controls who can do reading, writing, executing</a:t>
            </a:r>
          </a:p>
          <a:p>
            <a:r>
              <a:rPr lang="en-US" b="1" dirty="0"/>
              <a:t>Time, date, and user identification</a:t>
            </a:r>
            <a:r>
              <a:rPr lang="en-US" dirty="0"/>
              <a:t> – data for protection, security, and usage monitoring</a:t>
            </a:r>
          </a:p>
          <a:p>
            <a:r>
              <a:rPr lang="en-US" dirty="0"/>
              <a:t>Information about files are kept in the directory structure, which is maintained on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is an </a:t>
            </a:r>
            <a:r>
              <a:rPr lang="en-US" b="1" dirty="0"/>
              <a:t>abstract data type</a:t>
            </a:r>
          </a:p>
          <a:p>
            <a:pPr lvl="1"/>
            <a:r>
              <a:rPr lang="en-US" b="1" dirty="0"/>
              <a:t>Create</a:t>
            </a:r>
          </a:p>
          <a:p>
            <a:pPr lvl="1"/>
            <a:r>
              <a:rPr lang="en-US" b="1" dirty="0"/>
              <a:t>Write</a:t>
            </a:r>
          </a:p>
          <a:p>
            <a:pPr lvl="1"/>
            <a:r>
              <a:rPr lang="en-US" b="1" dirty="0"/>
              <a:t>Read</a:t>
            </a:r>
          </a:p>
          <a:p>
            <a:pPr lvl="1"/>
            <a:r>
              <a:rPr lang="en-US" b="1" dirty="0"/>
              <a:t>Reposition within file</a:t>
            </a:r>
          </a:p>
          <a:p>
            <a:pPr lvl="1"/>
            <a:r>
              <a:rPr lang="en-US" b="1" dirty="0"/>
              <a:t>Delete</a:t>
            </a:r>
          </a:p>
          <a:p>
            <a:pPr lvl="1"/>
            <a:r>
              <a:rPr lang="en-US" b="1" dirty="0"/>
              <a:t>Truncate</a:t>
            </a:r>
          </a:p>
          <a:p>
            <a:r>
              <a:rPr lang="en-US" i="1" dirty="0"/>
              <a:t>Open(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– search the directory structure on disk for entry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, and move the content of entry to memory</a:t>
            </a:r>
          </a:p>
          <a:p>
            <a:r>
              <a:rPr lang="en-US" i="1" dirty="0"/>
              <a:t>Close (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)</a:t>
            </a:r>
            <a:r>
              <a:rPr lang="en-US" dirty="0"/>
              <a:t> – move the content of entry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in memory to directory structure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Per-process table</a:t>
            </a:r>
          </a:p>
          <a:p>
            <a:r>
              <a:rPr lang="en-US" dirty="0" smtClean="0"/>
              <a:t>System wide open file table</a:t>
            </a:r>
          </a:p>
          <a:p>
            <a:r>
              <a:rPr lang="en-US" dirty="0" smtClean="0"/>
              <a:t>Several </a:t>
            </a:r>
            <a:r>
              <a:rPr lang="en-US" dirty="0"/>
              <a:t>pieces of data are needed to manage open files: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File pointer</a:t>
            </a:r>
            <a:r>
              <a:rPr lang="en-US" dirty="0"/>
              <a:t>:  pointer to last read/write location, per process that has the file open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File-open count:</a:t>
            </a:r>
            <a:r>
              <a:rPr lang="en-US" dirty="0"/>
              <a:t> counter of number of times a file is open – to allow removal of data from open-file table when last processes closes 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Disk location of the file</a:t>
            </a:r>
            <a:r>
              <a:rPr lang="en-US" dirty="0"/>
              <a:t>: cache of data access information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Access rights</a:t>
            </a:r>
            <a:r>
              <a:rPr lang="en-US" dirty="0"/>
              <a:t>: per-process access mode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Open File Locking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396048"/>
            <a:ext cx="7142163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Provided by some operating systems and file systems</a:t>
            </a:r>
          </a:p>
          <a:p>
            <a:pPr lvl="1"/>
            <a:r>
              <a:rPr lang="en-US" altLang="en-US" dirty="0" smtClean="0"/>
              <a:t>Similar to reader-writer locks</a:t>
            </a:r>
          </a:p>
          <a:p>
            <a:pPr lvl="1"/>
            <a:r>
              <a:rPr lang="en-US" altLang="en-US" b="1" dirty="0" smtClean="0">
                <a:solidFill>
                  <a:schemeClr val="accent1"/>
                </a:solidFill>
              </a:rPr>
              <a:t>Shared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b="1" dirty="0" smtClean="0">
                <a:solidFill>
                  <a:schemeClr val="accent1"/>
                </a:solidFill>
              </a:rPr>
              <a:t>lock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similar to reader lock – several processes can acquire concurrently</a:t>
            </a:r>
          </a:p>
          <a:p>
            <a:pPr lvl="1"/>
            <a:r>
              <a:rPr lang="en-US" altLang="en-US" b="1" dirty="0" smtClean="0">
                <a:solidFill>
                  <a:schemeClr val="accent1"/>
                </a:solidFill>
              </a:rPr>
              <a:t>Exclusive lock </a:t>
            </a:r>
            <a:r>
              <a:rPr lang="en-US" altLang="en-US" dirty="0" smtClean="0"/>
              <a:t>similar to writer lock</a:t>
            </a:r>
          </a:p>
          <a:p>
            <a:r>
              <a:rPr lang="en-US" altLang="en-US" dirty="0" smtClean="0"/>
              <a:t>Mediates access to a file</a:t>
            </a:r>
          </a:p>
          <a:p>
            <a:r>
              <a:rPr lang="en-US" altLang="en-US" dirty="0" smtClean="0"/>
              <a:t>Mandatory or advisory:</a:t>
            </a:r>
          </a:p>
          <a:p>
            <a:pPr lvl="1"/>
            <a:r>
              <a:rPr lang="en-US" altLang="en-US" b="1" dirty="0" smtClean="0">
                <a:solidFill>
                  <a:schemeClr val="accent1"/>
                </a:solidFill>
              </a:rPr>
              <a:t>Mandatory</a:t>
            </a:r>
            <a:r>
              <a:rPr lang="en-US" altLang="en-US" dirty="0" smtClean="0"/>
              <a:t> – access is denied depending on locks held and requested</a:t>
            </a:r>
          </a:p>
          <a:p>
            <a:pPr lvl="1"/>
            <a:r>
              <a:rPr lang="en-US" altLang="en-US" b="1" dirty="0" smtClean="0">
                <a:solidFill>
                  <a:schemeClr val="accent1"/>
                </a:solidFill>
              </a:rPr>
              <a:t>Advisory</a:t>
            </a:r>
            <a:r>
              <a:rPr lang="en-US" altLang="en-US" dirty="0" smtClean="0"/>
              <a:t> – processes can find status of locks and decide what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2556</TotalTime>
  <Words>1386</Words>
  <Application>Microsoft Office PowerPoint</Application>
  <PresentationFormat>On-screen Show (4:3)</PresentationFormat>
  <Paragraphs>278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MS PGothic</vt:lpstr>
      <vt:lpstr>宋体</vt:lpstr>
      <vt:lpstr>Arial</vt:lpstr>
      <vt:lpstr>Bookman Old Style</vt:lpstr>
      <vt:lpstr>Calibri</vt:lpstr>
      <vt:lpstr>Courier New</vt:lpstr>
      <vt:lpstr>Gill Sans MT</vt:lpstr>
      <vt:lpstr>Helvetica</vt:lpstr>
      <vt:lpstr>Monotype Sorts</vt:lpstr>
      <vt:lpstr>华文新魏</vt:lpstr>
      <vt:lpstr>Symbol</vt:lpstr>
      <vt:lpstr>Wingdings</vt:lpstr>
      <vt:lpstr>Wingdings 3</vt:lpstr>
      <vt:lpstr>Origin</vt:lpstr>
      <vt:lpstr>File Management</vt:lpstr>
      <vt:lpstr>PowerPoint Presentation</vt:lpstr>
      <vt:lpstr>File Management Concepts</vt:lpstr>
      <vt:lpstr>File Concept</vt:lpstr>
      <vt:lpstr>File Attributes????</vt:lpstr>
      <vt:lpstr>File Attributes</vt:lpstr>
      <vt:lpstr>File Operations</vt:lpstr>
      <vt:lpstr>Open Files</vt:lpstr>
      <vt:lpstr>Open File Locking</vt:lpstr>
      <vt:lpstr>File Types – Name, Extension</vt:lpstr>
      <vt:lpstr>File Structure</vt:lpstr>
      <vt:lpstr>File Structure</vt:lpstr>
      <vt:lpstr>File Structure</vt:lpstr>
      <vt:lpstr>Access Methods</vt:lpstr>
      <vt:lpstr>Sequential-access File</vt:lpstr>
      <vt:lpstr>Simulation of Sequential Access on a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Directory Organization(Logically)</vt:lpstr>
      <vt:lpstr>Single-Level Directory</vt:lpstr>
      <vt:lpstr>Two-Level Directory</vt:lpstr>
      <vt:lpstr>Tree-Structured Directories</vt:lpstr>
      <vt:lpstr>Tree-Structured Directories (Cont)</vt:lpstr>
      <vt:lpstr>Tree-Structured Directories</vt:lpstr>
      <vt:lpstr>Tree-Structured Directories-Advantages</vt:lpstr>
      <vt:lpstr>Cons…</vt:lpstr>
      <vt:lpstr>Acyclic-Graph Directories</vt:lpstr>
      <vt:lpstr>Acyclic-Graph Directories (Cont.)</vt:lpstr>
      <vt:lpstr>Pros &amp; Cons</vt:lpstr>
      <vt:lpstr>Pros &amp; Cons</vt:lpstr>
      <vt:lpstr>General Graph Directory</vt:lpstr>
      <vt:lpstr>General Graph Directory (Cont.)</vt:lpstr>
      <vt:lpstr>Pros &amp; Cons</vt:lpstr>
      <vt:lpstr>Pros &amp; Cons</vt:lpstr>
      <vt:lpstr>Pros &amp; Cons</vt:lpstr>
      <vt:lpstr>File System Mounting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Protection</vt:lpstr>
      <vt:lpstr>Access Lists and Groups</vt:lpstr>
      <vt:lpstr>Windows 7 Access-Control List Management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admin</cp:lastModifiedBy>
  <cp:revision>114</cp:revision>
  <dcterms:created xsi:type="dcterms:W3CDTF">2004-10-07T18:29:30Z</dcterms:created>
  <dcterms:modified xsi:type="dcterms:W3CDTF">2021-12-09T08:37:23Z</dcterms:modified>
</cp:coreProperties>
</file>