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</p:sldMasterIdLst>
  <p:notesMasterIdLst>
    <p:notesMasterId r:id="rId115"/>
  </p:notesMasterIdLst>
  <p:handoutMasterIdLst>
    <p:handoutMasterId r:id="rId116"/>
  </p:handoutMasterIdLst>
  <p:sldIdLst>
    <p:sldId id="389" r:id="rId2"/>
    <p:sldId id="286" r:id="rId3"/>
    <p:sldId id="287" r:id="rId4"/>
    <p:sldId id="369" r:id="rId5"/>
    <p:sldId id="370" r:id="rId6"/>
    <p:sldId id="373" r:id="rId7"/>
    <p:sldId id="371" r:id="rId8"/>
    <p:sldId id="285" r:id="rId9"/>
    <p:sldId id="288" r:id="rId10"/>
    <p:sldId id="417" r:id="rId11"/>
    <p:sldId id="416" r:id="rId12"/>
    <p:sldId id="292" r:id="rId13"/>
    <p:sldId id="293" r:id="rId14"/>
    <p:sldId id="294" r:id="rId15"/>
    <p:sldId id="408" r:id="rId16"/>
    <p:sldId id="409" r:id="rId17"/>
    <p:sldId id="295" r:id="rId18"/>
    <p:sldId id="296" r:id="rId19"/>
    <p:sldId id="297" r:id="rId20"/>
    <p:sldId id="298" r:id="rId21"/>
    <p:sldId id="418" r:id="rId22"/>
    <p:sldId id="410" r:id="rId23"/>
    <p:sldId id="301" r:id="rId24"/>
    <p:sldId id="375" r:id="rId25"/>
    <p:sldId id="419" r:id="rId26"/>
    <p:sldId id="376" r:id="rId27"/>
    <p:sldId id="302" r:id="rId28"/>
    <p:sldId id="420" r:id="rId29"/>
    <p:sldId id="303" r:id="rId30"/>
    <p:sldId id="377" r:id="rId31"/>
    <p:sldId id="304" r:id="rId32"/>
    <p:sldId id="305" r:id="rId33"/>
    <p:sldId id="378" r:id="rId34"/>
    <p:sldId id="421" r:id="rId35"/>
    <p:sldId id="422" r:id="rId36"/>
    <p:sldId id="423" r:id="rId37"/>
    <p:sldId id="379" r:id="rId38"/>
    <p:sldId id="380" r:id="rId39"/>
    <p:sldId id="381" r:id="rId40"/>
    <p:sldId id="306" r:id="rId41"/>
    <p:sldId id="308" r:id="rId42"/>
    <p:sldId id="424" r:id="rId43"/>
    <p:sldId id="425" r:id="rId44"/>
    <p:sldId id="384" r:id="rId45"/>
    <p:sldId id="382" r:id="rId46"/>
    <p:sldId id="310" r:id="rId47"/>
    <p:sldId id="311" r:id="rId48"/>
    <p:sldId id="314" r:id="rId49"/>
    <p:sldId id="385" r:id="rId50"/>
    <p:sldId id="315" r:id="rId51"/>
    <p:sldId id="316" r:id="rId52"/>
    <p:sldId id="317" r:id="rId53"/>
    <p:sldId id="318" r:id="rId54"/>
    <p:sldId id="414" r:id="rId55"/>
    <p:sldId id="387" r:id="rId56"/>
    <p:sldId id="353" r:id="rId57"/>
    <p:sldId id="426" r:id="rId58"/>
    <p:sldId id="427" r:id="rId59"/>
    <p:sldId id="428" r:id="rId60"/>
    <p:sldId id="432" r:id="rId61"/>
    <p:sldId id="433" r:id="rId62"/>
    <p:sldId id="429" r:id="rId63"/>
    <p:sldId id="430" r:id="rId64"/>
    <p:sldId id="431" r:id="rId65"/>
    <p:sldId id="434" r:id="rId66"/>
    <p:sldId id="435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4" r:id="rId86"/>
    <p:sldId id="455" r:id="rId87"/>
    <p:sldId id="456" r:id="rId88"/>
    <p:sldId id="457" r:id="rId89"/>
    <p:sldId id="458" r:id="rId90"/>
    <p:sldId id="459" r:id="rId91"/>
    <p:sldId id="460" r:id="rId92"/>
    <p:sldId id="461" r:id="rId93"/>
    <p:sldId id="462" r:id="rId94"/>
    <p:sldId id="463" r:id="rId95"/>
    <p:sldId id="464" r:id="rId96"/>
    <p:sldId id="465" r:id="rId97"/>
    <p:sldId id="466" r:id="rId98"/>
    <p:sldId id="467" r:id="rId99"/>
    <p:sldId id="468" r:id="rId100"/>
    <p:sldId id="469" r:id="rId101"/>
    <p:sldId id="470" r:id="rId102"/>
    <p:sldId id="471" r:id="rId103"/>
    <p:sldId id="472" r:id="rId104"/>
    <p:sldId id="473" r:id="rId105"/>
    <p:sldId id="474" r:id="rId106"/>
    <p:sldId id="475" r:id="rId107"/>
    <p:sldId id="476" r:id="rId108"/>
    <p:sldId id="477" r:id="rId109"/>
    <p:sldId id="478" r:id="rId110"/>
    <p:sldId id="479" r:id="rId111"/>
    <p:sldId id="480" r:id="rId112"/>
    <p:sldId id="481" r:id="rId113"/>
    <p:sldId id="482" r:id="rId1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8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74" y="78"/>
      </p:cViewPr>
      <p:guideLst>
        <p:guide orient="horz" pos="868"/>
        <p:guide pos="4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747F144-6982-4C12-8CDE-274D2670A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A02ACEA-2121-4CD8-89B9-8DF3A7BB8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02A5952E-4809-4C34-9C0B-D1C8C47E41C0}" type="slidenum">
              <a:rPr lang="en-US" altLang="en-US" smtClean="0">
                <a:latin typeface="Helvetica" pitchFamily="34" charset="0"/>
              </a:rPr>
              <a:pPr defTabSz="964974"/>
              <a:t>21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8D949B2C-1CAD-47A6-BACA-23FAAFFD46F6}" type="slidenum">
              <a:rPr lang="en-US" altLang="en-US" smtClean="0">
                <a:latin typeface="Helvetica" pitchFamily="34" charset="0"/>
              </a:rPr>
              <a:pPr defTabSz="964974"/>
              <a:t>28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87CCF111-6FBE-424E-A9DD-80F1BC41AF3B}" type="slidenum">
              <a:rPr lang="en-US" altLang="en-US" smtClean="0">
                <a:latin typeface="Helvetica" pitchFamily="34" charset="0"/>
              </a:rPr>
              <a:pPr defTabSz="964974"/>
              <a:t>34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C2A13957-07B5-412E-813A-38F3C581DBCB}" type="slidenum">
              <a:rPr lang="en-US" altLang="en-US" smtClean="0">
                <a:latin typeface="Helvetica" pitchFamily="34" charset="0"/>
              </a:rPr>
              <a:pPr defTabSz="964974"/>
              <a:t>35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62E1864-DB11-4BD9-ADE9-C1C4146E9C96}" type="slidenum">
              <a:rPr lang="en-US" altLang="en-US" smtClean="0">
                <a:latin typeface="Helvetica" pitchFamily="34" charset="0"/>
              </a:rPr>
              <a:pPr defTabSz="964974"/>
              <a:t>36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585C9F51-CD83-4309-90CD-3B36B7296043}" type="slidenum">
              <a:rPr lang="en-US" altLang="en-US" smtClean="0">
                <a:latin typeface="Helvetica" pitchFamily="34" charset="0"/>
              </a:rPr>
              <a:pPr defTabSz="964974"/>
              <a:t>43</a:t>
            </a:fld>
            <a:endParaRPr lang="en-US" altLang="en-US" dirty="0" smtClean="0">
              <a:latin typeface="Helvetica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5" name="Picture 2" descr="Virtual Memory and Virtual Memory Manag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46975" y="0"/>
            <a:ext cx="1597025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ECB45C-8012-445E-80AB-B1761102C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268F-C78A-470F-9223-E02F83F35721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1C2E6-EE64-46EB-BAFC-3427A5F91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32AE5-AED7-49F2-9FE5-C33748BBD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15B31-DC9F-41E5-ADD0-47CD818F71DC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irtual Memory and Virtual Memory Manag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51763" y="0"/>
            <a:ext cx="1392237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79AD-55D9-4E04-8D7A-D4A96B2698D9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DF0A-F781-4C64-83DF-0BBC80983F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BE527-3DC0-40F6-BF6F-DF458E48D1ED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0A92527-92C1-4D07-BA35-6DE00DF15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1CF6A-DFAF-4B76-B04D-561C669DA6DC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B6801-2747-4A58-9E9D-3C883DF63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9C7B2-886F-431F-BAC8-EF652D648192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63178CF-6490-408A-A40F-7379465F1D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74DDA-E331-4285-A939-89BE50E42C01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4994-CB6D-4596-82AA-4A29FE4D4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EC61-3A44-4763-8B79-2A3A43B96655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2121E2-DDEC-487A-9893-1E06DC49F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E68D4DC-A08D-4D39-A327-CF38F2BEF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EE88-941D-46B0-9E87-DAE742F9A33B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FE301-91D4-4A08-B63C-D2408FE010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2F26-100F-4258-A0F5-3CE213B5316D}" type="datetimeFigureOut">
              <a:rPr lang="en-US"/>
              <a:pPr>
                <a:defRPr/>
              </a:pPr>
              <a:t>12/9/2021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2DD89-EA5E-4562-8CC4-017113BB25FB}" type="datetimeFigureOut">
              <a:rPr lang="en-US"/>
              <a:pPr>
                <a:defRPr/>
              </a:pPr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41CB649-2ACC-4DBE-A827-6506A2D16D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9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Overlays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800" y="1549400"/>
            <a:ext cx="7697788" cy="2589213"/>
          </a:xfrm>
        </p:spPr>
        <p:txBody>
          <a:bodyPr/>
          <a:lstStyle/>
          <a:p>
            <a:pPr eaLnBrk="1" hangingPunct="1"/>
            <a:r>
              <a:rPr lang="en-US" smtClean="0"/>
              <a:t>Keep in memory only those instructions and data that are needed at any given time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Needed when process is larger than amount of memory allocated to it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Implemented by user, no special support needed from operating system, programming design of overlay structure is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90725"/>
            <a:ext cx="6765925" cy="4551363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Keep a counter of the number of references that have been made to each page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>
                <a:solidFill>
                  <a:schemeClr val="tx2"/>
                </a:solidFill>
              </a:rPr>
              <a:t>LFU Algorithm</a:t>
            </a:r>
            <a:r>
              <a:rPr lang="en-US" dirty="0" smtClean="0"/>
              <a:t>:  replaces page with smallest count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Disadvantage: page which is heavily used initially, but not currently used will have a high count compared to the recently used. 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>
                <a:solidFill>
                  <a:schemeClr val="tx2"/>
                </a:solidFill>
              </a:rPr>
              <a:t>MFU Algorithm</a:t>
            </a:r>
            <a:r>
              <a:rPr lang="en-US" dirty="0" smtClean="0"/>
              <a:t>: based on the argument that the page with the smallest count was probably just brought in and has yet to be used</a:t>
            </a:r>
          </a:p>
        </p:txBody>
      </p:sp>
    </p:spTree>
    <p:extLst>
      <p:ext uri="{BB962C8B-B14F-4D97-AF65-F5344CB8AC3E}">
        <p14:creationId xmlns:p14="http://schemas.microsoft.com/office/powerpoint/2010/main" val="1153671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Page Buffering algorithm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Procedures used along with page replacement algorithms</a:t>
            </a:r>
          </a:p>
          <a:p>
            <a:pPr lvl="1" eaLnBrk="1" hangingPunct="1"/>
            <a:r>
              <a:rPr lang="en-US" smtClean="0"/>
              <a:t>Desired page is read into the frame before the victim is written out</a:t>
            </a:r>
          </a:p>
          <a:p>
            <a:pPr lvl="1" eaLnBrk="1" hangingPunct="1"/>
            <a:r>
              <a:rPr lang="en-US" smtClean="0"/>
              <a:t>Maintain a list of modified pages to write it back to the disk when the paging device is idle</a:t>
            </a:r>
          </a:p>
          <a:p>
            <a:pPr lvl="1" eaLnBrk="1" hangingPunct="1"/>
            <a:r>
              <a:rPr lang="en-US" smtClean="0"/>
              <a:t>Keep a record of which page was in each frame in the pool of free frames(used with FIFO replacement algorithm).</a:t>
            </a:r>
          </a:p>
        </p:txBody>
      </p:sp>
    </p:spTree>
    <p:extLst>
      <p:ext uri="{BB962C8B-B14F-4D97-AF65-F5344CB8AC3E}">
        <p14:creationId xmlns:p14="http://schemas.microsoft.com/office/powerpoint/2010/main" val="22260733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3900" y="1811338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Each process needs </a:t>
            </a:r>
            <a:r>
              <a:rPr lang="en-US" i="1" smtClean="0"/>
              <a:t>minimum</a:t>
            </a:r>
            <a:r>
              <a:rPr lang="en-US" smtClean="0"/>
              <a:t> number of pages defined by the architecture</a:t>
            </a:r>
          </a:p>
          <a:p>
            <a:pPr eaLnBrk="1" hangingPunct="1"/>
            <a:r>
              <a:rPr lang="en-US" smtClean="0"/>
              <a:t>Maximum no. is defined by the amount of available physical memory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Two major allocation schemes</a:t>
            </a:r>
          </a:p>
          <a:p>
            <a:pPr lvl="1" eaLnBrk="1" hangingPunct="1"/>
            <a:r>
              <a:rPr lang="en-US" smtClean="0"/>
              <a:t>fixed allocation</a:t>
            </a:r>
          </a:p>
          <a:p>
            <a:pPr lvl="1" eaLnBrk="1" hangingPunct="1"/>
            <a:r>
              <a:rPr lang="en-US" smtClean="0"/>
              <a:t>priority allocation</a:t>
            </a:r>
          </a:p>
        </p:txBody>
      </p:sp>
    </p:spTree>
    <p:extLst>
      <p:ext uri="{BB962C8B-B14F-4D97-AF65-F5344CB8AC3E}">
        <p14:creationId xmlns:p14="http://schemas.microsoft.com/office/powerpoint/2010/main" val="24479958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Fixed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3600" y="1629456"/>
            <a:ext cx="7551738" cy="2536144"/>
          </a:xfrm>
        </p:spPr>
        <p:txBody>
          <a:bodyPr/>
          <a:lstStyle/>
          <a:p>
            <a:pPr eaLnBrk="1" hangingPunct="1"/>
            <a:r>
              <a:rPr lang="en-US" dirty="0" smtClean="0"/>
              <a:t>Equal allocation – For example, if there are 100 frames and 5 processes, give each process 20 frames.</a:t>
            </a:r>
          </a:p>
          <a:p>
            <a:pPr eaLnBrk="1" hangingPunct="1"/>
            <a:r>
              <a:rPr lang="en-US" dirty="0" smtClean="0"/>
              <a:t>Proportional allocation – Allocate according to the size of process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262743" y="4103914"/>
          <a:ext cx="2857500" cy="172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857500" imgH="1612900" progId="Equation.3">
                  <p:embed/>
                </p:oleObj>
              </mc:Choice>
              <mc:Fallback>
                <p:oleObj name="Equation" r:id="rId3" imgW="2857500" imgH="1612900" progId="Equation.3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4103914"/>
                        <a:ext cx="2857500" cy="1725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5820228" y="3855456"/>
          <a:ext cx="1841500" cy="236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41500" imgH="2209800" progId="Equation.3">
                  <p:embed/>
                </p:oleObj>
              </mc:Choice>
              <mc:Fallback>
                <p:oleObj name="Equation" r:id="rId5" imgW="1841500" imgH="2209800" progId="Equation.3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228" y="3855456"/>
                        <a:ext cx="1841500" cy="23639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7231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23950" y="1895475"/>
            <a:ext cx="6532563" cy="4346575"/>
          </a:xfrm>
        </p:spPr>
        <p:txBody>
          <a:bodyPr/>
          <a:lstStyle/>
          <a:p>
            <a:pPr eaLnBrk="1" hangingPunct="1"/>
            <a:r>
              <a:rPr lang="en-US" smtClean="0"/>
              <a:t>Use a proportional allocation scheme using priorities rather than size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If process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 generates a page fault,</a:t>
            </a:r>
          </a:p>
          <a:p>
            <a:pPr lvl="1" eaLnBrk="1" hangingPunct="1"/>
            <a:r>
              <a:rPr lang="en-US" smtClean="0"/>
              <a:t>select for replacement one of its frames</a:t>
            </a:r>
          </a:p>
          <a:p>
            <a:pPr lvl="1" eaLnBrk="1" hangingPunct="1"/>
            <a:r>
              <a:rPr lang="en-US" smtClean="0"/>
              <a:t>select for replacement a frame from a process with lower priority number</a:t>
            </a:r>
          </a:p>
        </p:txBody>
      </p:sp>
    </p:spTree>
    <p:extLst>
      <p:ext uri="{BB962C8B-B14F-4D97-AF65-F5344CB8AC3E}">
        <p14:creationId xmlns:p14="http://schemas.microsoft.com/office/powerpoint/2010/main" val="40996599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33463" y="1795463"/>
            <a:ext cx="6546850" cy="44704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Global replacement</a:t>
            </a:r>
            <a:r>
              <a:rPr lang="en-US" smtClean="0"/>
              <a:t> – process selects a replacement frame from the set of all frames; one process can take a frame from another</a:t>
            </a:r>
          </a:p>
          <a:p>
            <a:pPr eaLnBrk="1" hangingPunct="1"/>
            <a:r>
              <a:rPr lang="en-US" b="1" smtClean="0">
                <a:solidFill>
                  <a:schemeClr val="tx2"/>
                </a:solidFill>
              </a:rPr>
              <a:t>Local replacement</a:t>
            </a:r>
            <a:r>
              <a:rPr lang="en-US" smtClean="0"/>
              <a:t> – each process selects from only its own set of allocated frames</a:t>
            </a:r>
          </a:p>
        </p:txBody>
      </p:sp>
    </p:spTree>
    <p:extLst>
      <p:ext uri="{BB962C8B-B14F-4D97-AF65-F5344CB8AC3E}">
        <p14:creationId xmlns:p14="http://schemas.microsoft.com/office/powerpoint/2010/main" val="36757304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70857" y="1977345"/>
            <a:ext cx="7351713" cy="4483100"/>
          </a:xfrm>
        </p:spPr>
        <p:txBody>
          <a:bodyPr/>
          <a:lstStyle/>
          <a:p>
            <a:pPr eaLnBrk="1" hangingPunct="1"/>
            <a:r>
              <a:rPr lang="en-US" dirty="0" smtClean="0"/>
              <a:t>If a process does not have “enough” pages, the page-fault rate is very high.  This leads to:</a:t>
            </a:r>
          </a:p>
          <a:p>
            <a:pPr lvl="1" eaLnBrk="1" hangingPunct="1"/>
            <a:r>
              <a:rPr lang="en-US" dirty="0" smtClean="0"/>
              <a:t>low CPU utilization</a:t>
            </a:r>
          </a:p>
          <a:p>
            <a:pPr lvl="1" eaLnBrk="1" hangingPunct="1"/>
            <a:r>
              <a:rPr lang="en-US" dirty="0" smtClean="0"/>
              <a:t>operating system thinks that it needs to increase the degree of multiprogramming</a:t>
            </a:r>
          </a:p>
          <a:p>
            <a:pPr lvl="1" eaLnBrk="1" hangingPunct="1"/>
            <a:r>
              <a:rPr lang="en-US" dirty="0" smtClean="0"/>
              <a:t>another process added to the system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Thrashing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 a process is busy swapping pages in and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8229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73925" cy="609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Thrashing (Cont.)</a:t>
            </a:r>
            <a:endParaRPr lang="en-US" sz="2400"/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/>
          <a:srcRect l="417" t="12083" r="856" b="12083"/>
          <a:stretch>
            <a:fillRect/>
          </a:stretch>
        </p:blipFill>
        <p:spPr bwMode="auto">
          <a:xfrm>
            <a:off x="1503363" y="1768475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75192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Effects of thrashing can be reduced by local replacement algorithm</a:t>
            </a:r>
          </a:p>
          <a:p>
            <a:pPr eaLnBrk="1" hangingPunct="1"/>
            <a:r>
              <a:rPr lang="en-US" sz="2800" dirty="0" smtClean="0"/>
              <a:t>Locality model</a:t>
            </a:r>
          </a:p>
          <a:p>
            <a:pPr lvl="1" eaLnBrk="1" hangingPunct="1"/>
            <a:r>
              <a:rPr lang="en-US" sz="2800" dirty="0" smtClean="0"/>
              <a:t>Process migrates from one locality to another</a:t>
            </a:r>
          </a:p>
          <a:p>
            <a:pPr lvl="1" eaLnBrk="1" hangingPunct="1"/>
            <a:r>
              <a:rPr lang="en-US" sz="2800" dirty="0" smtClean="0"/>
              <a:t>Localities may overlap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900" dirty="0" smtClean="0"/>
              <a:t>Why does thrashing occur?</a:t>
            </a:r>
            <a:br>
              <a:rPr lang="en-US" sz="2900" dirty="0" smtClean="0"/>
            </a:br>
            <a:r>
              <a:rPr lang="en-US" sz="2900" dirty="0" smtClean="0">
                <a:sym typeface="Symbol" pitchFamily="18" charset="2"/>
              </a:rPr>
              <a:t> size of locality &gt; total memory size</a:t>
            </a:r>
            <a:endParaRPr lang="en-US" sz="29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279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Locality In A Memory-Reference Pattern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l="21249" t="659" r="21251" b="1007"/>
          <a:stretch>
            <a:fillRect/>
          </a:stretch>
        </p:blipFill>
        <p:spPr bwMode="auto">
          <a:xfrm>
            <a:off x="1960563" y="1727200"/>
            <a:ext cx="3830637" cy="4913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3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Overlays for a Two-Pass Assembler</a:t>
            </a:r>
            <a:endParaRPr lang="en-US" sz="2400"/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 l="468" t="5098" r="468" b="5411"/>
          <a:stretch>
            <a:fillRect/>
          </a:stretch>
        </p:blipFill>
        <p:spPr bwMode="auto">
          <a:xfrm>
            <a:off x="1265238" y="1808163"/>
            <a:ext cx="6102350" cy="4133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3413" y="1978025"/>
            <a:ext cx="6765925" cy="4454525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  working-set window  a fixed number of page references 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Example:  10,000 instruction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err="1" smtClean="0">
                <a:sym typeface="Symbol" pitchFamily="18" charset="2"/>
              </a:rPr>
              <a:t>WSS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(working set of Process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i="1" baseline="-25000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 =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total number of pages referenced in the most recent  (varies in time)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too small will not encompass entire locality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too large will encompass several localities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 =   will encompass entire program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=  </a:t>
            </a:r>
            <a:r>
              <a:rPr lang="en-US" i="1" dirty="0" err="1" smtClean="0">
                <a:sym typeface="Symbol" pitchFamily="18" charset="2"/>
              </a:rPr>
              <a:t>WSS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 total demand frames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&gt; </a:t>
            </a:r>
            <a:r>
              <a:rPr lang="en-US" i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  Thrashing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Policy if </a:t>
            </a:r>
            <a:r>
              <a:rPr lang="en-US" i="1" dirty="0" smtClean="0">
                <a:sym typeface="Symbol" pitchFamily="18" charset="2"/>
              </a:rPr>
              <a:t>D</a:t>
            </a:r>
            <a:r>
              <a:rPr lang="en-US" dirty="0" smtClean="0">
                <a:sym typeface="Symbol" pitchFamily="18" charset="2"/>
              </a:rPr>
              <a:t> &gt; m, then suspend one of the processes</a:t>
            </a:r>
          </a:p>
        </p:txBody>
      </p:sp>
    </p:spTree>
    <p:extLst>
      <p:ext uri="{BB962C8B-B14F-4D97-AF65-F5344CB8AC3E}">
        <p14:creationId xmlns:p14="http://schemas.microsoft.com/office/powerpoint/2010/main" val="26660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Working-set model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 l="452" t="34947" r="688" b="35550"/>
          <a:stretch>
            <a:fillRect/>
          </a:stretch>
        </p:blipFill>
        <p:spPr bwMode="auto">
          <a:xfrm>
            <a:off x="920750" y="2133600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346857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Keeping Track of the Working Set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Approximate with interval timer + a reference bit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Example: </a:t>
            </a:r>
            <a:r>
              <a:rPr lang="en-US" dirty="0" smtClean="0">
                <a:sym typeface="Symbol" pitchFamily="18" charset="2"/>
              </a:rPr>
              <a:t> = 10,000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Timer interrupts after every 5000 time units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Keep in memory 2 bits for each page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Whenever a timer interrupts copy and sets the values of all reference bits to 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sym typeface="Symbol" pitchFamily="18" charset="2"/>
              </a:rPr>
              <a:t>If one of the bits in memory = 1  page in working set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Why is this not completely accurate?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ym typeface="Symbol" pitchFamily="18" charset="2"/>
              </a:rPr>
              <a:t>Improvement = 10 bits and interrupt every 1000 time units</a:t>
            </a:r>
          </a:p>
        </p:txBody>
      </p:sp>
    </p:spTree>
    <p:extLst>
      <p:ext uri="{BB962C8B-B14F-4D97-AF65-F5344CB8AC3E}">
        <p14:creationId xmlns:p14="http://schemas.microsoft.com/office/powerpoint/2010/main" val="9306736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Page-Fault Frequency Scheme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2972" y="1604509"/>
            <a:ext cx="7029450" cy="1447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Establish “acceptable” page-fault rate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If actual rate too low, process loses frame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If actual rate too high, process gains frame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 l="900" t="16351" r="1137" b="16667"/>
          <a:stretch>
            <a:fillRect/>
          </a:stretch>
        </p:blipFill>
        <p:spPr bwMode="auto">
          <a:xfrm>
            <a:off x="1457779" y="3572328"/>
            <a:ext cx="5886450" cy="30178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8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Swapping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33425" y="1617663"/>
            <a:ext cx="7351713" cy="448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 process can be swapped temporarily out of memory to a backing store, and then brought back into memory for continued execution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Backing store</a:t>
            </a:r>
            <a:r>
              <a:rPr lang="en-US" sz="2000" smtClean="0"/>
              <a:t> – fast disk large enough to accommodate copies of all memory images for all users; must provide direct access to these memory images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Roll out, roll in</a:t>
            </a:r>
            <a:r>
              <a:rPr lang="en-US" sz="2000" smtClean="0"/>
              <a:t> – swapping variant used for priority-based scheduling algorithms; lower-priority process is swapped out so higher-priority process can be loaded and executed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Major part of swap time is transfer time; total transfer time is directly proportional to the amount of memory swapped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Modified versions of swapping are found on many systems (i.e., UNIX, Linux, and Windows)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Schematic View of Swapping</a:t>
            </a:r>
            <a:endParaRPr lang="en-US" sz="2400" smtClean="0">
              <a:solidFill>
                <a:srgbClr val="7B9899"/>
              </a:solidFill>
            </a:endParaRP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2"/>
          <a:srcRect l="743" t="342" r="487" b="1299"/>
          <a:stretch>
            <a:fillRect/>
          </a:stretch>
        </p:blipFill>
        <p:spPr bwMode="auto">
          <a:xfrm>
            <a:off x="1722438" y="1692275"/>
            <a:ext cx="5578475" cy="4165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Contiguous Allocation</a:t>
            </a: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Main memory usually into two partitions: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Resident operating system, usually held in low memory with interrupt vector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User processes then held in high </a:t>
            </a:r>
            <a:r>
              <a:rPr lang="en-US" dirty="0" smtClean="0"/>
              <a:t>memory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 smtClean="0"/>
              <a:t>Relocation-register scheme used to protect user processes from each other, and from changing operating-system code and data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 smtClean="0"/>
              <a:t>Relocation </a:t>
            </a:r>
            <a:r>
              <a:rPr lang="en-US" dirty="0"/>
              <a:t>register contains value of smallest physical address; limit register contains range of logical addresses – each logical address must be less than the limit register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42863"/>
            <a:ext cx="8959850" cy="684212"/>
          </a:xfrm>
        </p:spPr>
        <p:txBody>
          <a:bodyPr/>
          <a:lstStyle/>
          <a:p>
            <a:pPr eaLnBrk="1" hangingPunct="1"/>
            <a:r>
              <a:rPr lang="en-US" sz="2400" smtClean="0"/>
              <a:t>A base and a limit register define a logical address space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 l="18016" t="906" r="18016" b="1501"/>
          <a:stretch>
            <a:fillRect/>
          </a:stretch>
        </p:blipFill>
        <p:spPr bwMode="auto">
          <a:xfrm>
            <a:off x="2541588" y="1450975"/>
            <a:ext cx="3930650" cy="4497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28600"/>
            <a:ext cx="9018588" cy="595313"/>
          </a:xfrm>
        </p:spPr>
        <p:txBody>
          <a:bodyPr/>
          <a:lstStyle/>
          <a:p>
            <a:pPr eaLnBrk="1" hangingPunct="1"/>
            <a:r>
              <a:rPr lang="en-US" sz="2400" smtClean="0"/>
              <a:t>HW address protection with base and limit registers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l="465" t="20837" r="443" b="21426"/>
          <a:stretch>
            <a:fillRect/>
          </a:stretch>
        </p:blipFill>
        <p:spPr bwMode="auto">
          <a:xfrm>
            <a:off x="1049338" y="2141538"/>
            <a:ext cx="6915150" cy="3022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Contiguous Allocation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35088"/>
            <a:ext cx="7351713" cy="26050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Multiple-partition allocation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i="1"/>
              <a:t>Hole</a:t>
            </a:r>
            <a:r>
              <a:rPr lang="en-US"/>
              <a:t> – block of available memory; holes of various size are scattered throughout memory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/>
              <a:t>When a process arrives, it is allocated memory from a hole large enough to accommodate it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/>
              <a:t>Operating system maintains information about:</a:t>
            </a:r>
            <a:br>
              <a:rPr lang="en-US"/>
            </a:br>
            <a:r>
              <a:rPr lang="en-US"/>
              <a:t>a) allocated partitions    b) free partitions (hole)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1049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11049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1049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1049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4097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OS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1049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5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104900" y="51943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8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1049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2</a:t>
            </a: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29337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5"/>
          <p:cNvSpPr>
            <a:spLocks noChangeShapeType="1"/>
          </p:cNvSpPr>
          <p:nvPr/>
        </p:nvSpPr>
        <p:spPr bwMode="auto">
          <a:xfrm>
            <a:off x="29337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34" name="Line 16"/>
          <p:cNvSpPr>
            <a:spLocks noChangeShapeType="1"/>
          </p:cNvSpPr>
          <p:nvPr/>
        </p:nvSpPr>
        <p:spPr bwMode="auto">
          <a:xfrm>
            <a:off x="29337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29337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36" name="Text Box 18"/>
          <p:cNvSpPr txBox="1">
            <a:spLocks noChangeArrowheads="1"/>
          </p:cNvSpPr>
          <p:nvPr/>
        </p:nvSpPr>
        <p:spPr bwMode="auto">
          <a:xfrm>
            <a:off x="32385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OS</a:t>
            </a:r>
          </a:p>
        </p:txBody>
      </p:sp>
      <p:sp>
        <p:nvSpPr>
          <p:cNvPr id="30737" name="Text Box 19"/>
          <p:cNvSpPr txBox="1">
            <a:spLocks noChangeArrowheads="1"/>
          </p:cNvSpPr>
          <p:nvPr/>
        </p:nvSpPr>
        <p:spPr bwMode="auto">
          <a:xfrm>
            <a:off x="29337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5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29337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2</a:t>
            </a:r>
          </a:p>
        </p:txBody>
      </p:sp>
      <p:sp>
        <p:nvSpPr>
          <p:cNvPr id="30739" name="Rectangle 23"/>
          <p:cNvSpPr>
            <a:spLocks noChangeArrowheads="1"/>
          </p:cNvSpPr>
          <p:nvPr/>
        </p:nvSpPr>
        <p:spPr bwMode="auto">
          <a:xfrm>
            <a:off x="47625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4"/>
          <p:cNvSpPr>
            <a:spLocks noChangeShapeType="1"/>
          </p:cNvSpPr>
          <p:nvPr/>
        </p:nvSpPr>
        <p:spPr bwMode="auto">
          <a:xfrm>
            <a:off x="47625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41" name="Line 25"/>
          <p:cNvSpPr>
            <a:spLocks noChangeShapeType="1"/>
          </p:cNvSpPr>
          <p:nvPr/>
        </p:nvSpPr>
        <p:spPr bwMode="auto">
          <a:xfrm>
            <a:off x="47625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42" name="Line 26"/>
          <p:cNvSpPr>
            <a:spLocks noChangeShapeType="1"/>
          </p:cNvSpPr>
          <p:nvPr/>
        </p:nvSpPr>
        <p:spPr bwMode="auto">
          <a:xfrm>
            <a:off x="47625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43" name="Text Box 27"/>
          <p:cNvSpPr txBox="1">
            <a:spLocks noChangeArrowheads="1"/>
          </p:cNvSpPr>
          <p:nvPr/>
        </p:nvSpPr>
        <p:spPr bwMode="auto">
          <a:xfrm>
            <a:off x="50673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OS</a:t>
            </a:r>
          </a:p>
        </p:txBody>
      </p:sp>
      <p:sp>
        <p:nvSpPr>
          <p:cNvPr id="30744" name="Text Box 28"/>
          <p:cNvSpPr txBox="1">
            <a:spLocks noChangeArrowheads="1"/>
          </p:cNvSpPr>
          <p:nvPr/>
        </p:nvSpPr>
        <p:spPr bwMode="auto">
          <a:xfrm>
            <a:off x="47625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5</a:t>
            </a:r>
          </a:p>
        </p:txBody>
      </p:sp>
      <p:sp>
        <p:nvSpPr>
          <p:cNvPr id="30745" name="Text Box 30"/>
          <p:cNvSpPr txBox="1">
            <a:spLocks noChangeArrowheads="1"/>
          </p:cNvSpPr>
          <p:nvPr/>
        </p:nvSpPr>
        <p:spPr bwMode="auto">
          <a:xfrm>
            <a:off x="47625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2</a:t>
            </a:r>
          </a:p>
        </p:txBody>
      </p:sp>
      <p:sp>
        <p:nvSpPr>
          <p:cNvPr id="30746" name="Rectangle 32"/>
          <p:cNvSpPr>
            <a:spLocks noChangeArrowheads="1"/>
          </p:cNvSpPr>
          <p:nvPr/>
        </p:nvSpPr>
        <p:spPr bwMode="auto">
          <a:xfrm>
            <a:off x="6591300" y="406717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33"/>
          <p:cNvSpPr>
            <a:spLocks noChangeShapeType="1"/>
          </p:cNvSpPr>
          <p:nvPr/>
        </p:nvSpPr>
        <p:spPr bwMode="auto">
          <a:xfrm>
            <a:off x="6591300" y="4430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48" name="Line 34"/>
          <p:cNvSpPr>
            <a:spLocks noChangeShapeType="1"/>
          </p:cNvSpPr>
          <p:nvPr/>
        </p:nvSpPr>
        <p:spPr bwMode="auto">
          <a:xfrm>
            <a:off x="6591300" y="48418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49" name="Line 35"/>
          <p:cNvSpPr>
            <a:spLocks noChangeShapeType="1"/>
          </p:cNvSpPr>
          <p:nvPr/>
        </p:nvSpPr>
        <p:spPr bwMode="auto">
          <a:xfrm>
            <a:off x="6591300" y="5773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50" name="Text Box 36"/>
          <p:cNvSpPr txBox="1">
            <a:spLocks noChangeArrowheads="1"/>
          </p:cNvSpPr>
          <p:nvPr/>
        </p:nvSpPr>
        <p:spPr bwMode="auto">
          <a:xfrm>
            <a:off x="6896100" y="406717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OS</a:t>
            </a:r>
          </a:p>
        </p:txBody>
      </p:sp>
      <p:sp>
        <p:nvSpPr>
          <p:cNvPr id="30751" name="Text Box 37"/>
          <p:cNvSpPr txBox="1">
            <a:spLocks noChangeArrowheads="1"/>
          </p:cNvSpPr>
          <p:nvPr/>
        </p:nvSpPr>
        <p:spPr bwMode="auto">
          <a:xfrm>
            <a:off x="6591300" y="4511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5</a:t>
            </a:r>
          </a:p>
        </p:txBody>
      </p:sp>
      <p:sp>
        <p:nvSpPr>
          <p:cNvPr id="30752" name="Text Box 38"/>
          <p:cNvSpPr txBox="1">
            <a:spLocks noChangeArrowheads="1"/>
          </p:cNvSpPr>
          <p:nvPr/>
        </p:nvSpPr>
        <p:spPr bwMode="auto">
          <a:xfrm>
            <a:off x="6591300" y="4829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9</a:t>
            </a:r>
          </a:p>
        </p:txBody>
      </p:sp>
      <p:sp>
        <p:nvSpPr>
          <p:cNvPr id="30753" name="Text Box 39"/>
          <p:cNvSpPr txBox="1">
            <a:spLocks noChangeArrowheads="1"/>
          </p:cNvSpPr>
          <p:nvPr/>
        </p:nvSpPr>
        <p:spPr bwMode="auto">
          <a:xfrm>
            <a:off x="6591300" y="5791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2</a:t>
            </a:r>
          </a:p>
        </p:txBody>
      </p:sp>
      <p:sp>
        <p:nvSpPr>
          <p:cNvPr id="30754" name="Rectangle 41"/>
          <p:cNvSpPr>
            <a:spLocks noChangeArrowheads="1"/>
          </p:cNvSpPr>
          <p:nvPr/>
        </p:nvSpPr>
        <p:spPr bwMode="auto">
          <a:xfrm>
            <a:off x="2933700" y="4829175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Rectangle 42"/>
          <p:cNvSpPr>
            <a:spLocks noChangeArrowheads="1"/>
          </p:cNvSpPr>
          <p:nvPr/>
        </p:nvSpPr>
        <p:spPr bwMode="auto">
          <a:xfrm>
            <a:off x="4762500" y="5210175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Text Box 43"/>
          <p:cNvSpPr txBox="1">
            <a:spLocks noChangeArrowheads="1"/>
          </p:cNvSpPr>
          <p:nvPr/>
        </p:nvSpPr>
        <p:spPr bwMode="auto">
          <a:xfrm>
            <a:off x="4762500" y="4829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9</a:t>
            </a:r>
          </a:p>
        </p:txBody>
      </p:sp>
      <p:sp>
        <p:nvSpPr>
          <p:cNvPr id="30757" name="Rectangle 44"/>
          <p:cNvSpPr>
            <a:spLocks noChangeArrowheads="1"/>
          </p:cNvSpPr>
          <p:nvPr/>
        </p:nvSpPr>
        <p:spPr bwMode="auto">
          <a:xfrm>
            <a:off x="6591300" y="5514975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45"/>
          <p:cNvSpPr>
            <a:spLocks noChangeShapeType="1"/>
          </p:cNvSpPr>
          <p:nvPr/>
        </p:nvSpPr>
        <p:spPr bwMode="auto">
          <a:xfrm>
            <a:off x="6591300" y="51657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59" name="Text Box 46"/>
          <p:cNvSpPr txBox="1">
            <a:spLocks noChangeArrowheads="1"/>
          </p:cNvSpPr>
          <p:nvPr/>
        </p:nvSpPr>
        <p:spPr bwMode="auto">
          <a:xfrm>
            <a:off x="6591300" y="52101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process 10</a:t>
            </a:r>
          </a:p>
        </p:txBody>
      </p:sp>
      <p:sp>
        <p:nvSpPr>
          <p:cNvPr id="30760" name="AutoShape 47"/>
          <p:cNvSpPr>
            <a:spLocks noChangeArrowheads="1"/>
          </p:cNvSpPr>
          <p:nvPr/>
        </p:nvSpPr>
        <p:spPr bwMode="auto">
          <a:xfrm>
            <a:off x="23241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1" name="AutoShape 48"/>
          <p:cNvSpPr>
            <a:spLocks noChangeArrowheads="1"/>
          </p:cNvSpPr>
          <p:nvPr/>
        </p:nvSpPr>
        <p:spPr bwMode="auto">
          <a:xfrm>
            <a:off x="41529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AutoShape 49"/>
          <p:cNvSpPr>
            <a:spLocks noChangeArrowheads="1"/>
          </p:cNvSpPr>
          <p:nvPr/>
        </p:nvSpPr>
        <p:spPr bwMode="auto">
          <a:xfrm>
            <a:off x="59817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Dynamic Storage-Allocation Problem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50925" y="2125663"/>
            <a:ext cx="6513513" cy="20574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>
                <a:solidFill>
                  <a:srgbClr val="A50021"/>
                </a:solidFill>
              </a:rPr>
              <a:t>First-fit</a:t>
            </a:r>
            <a:r>
              <a:rPr lang="en-US"/>
              <a:t>:  Allocate the </a:t>
            </a:r>
            <a:r>
              <a:rPr lang="en-US" i="1"/>
              <a:t>first</a:t>
            </a:r>
            <a:r>
              <a:rPr lang="en-US"/>
              <a:t> hole that is big enough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>
                <a:solidFill>
                  <a:srgbClr val="A50021"/>
                </a:solidFill>
              </a:rPr>
              <a:t>Best-fit</a:t>
            </a:r>
            <a:r>
              <a:rPr lang="en-US"/>
              <a:t>:  Allocate the </a:t>
            </a:r>
            <a:r>
              <a:rPr lang="en-US" i="1"/>
              <a:t>smallest</a:t>
            </a:r>
            <a:r>
              <a:rPr lang="en-US"/>
              <a:t> hole that is big enough; must search entire list, unless ordered by size.  Produces the smallest leftover hole.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>
                <a:solidFill>
                  <a:srgbClr val="A50021"/>
                </a:solidFill>
              </a:rPr>
              <a:t>Worst-fit</a:t>
            </a:r>
            <a:r>
              <a:rPr lang="en-US"/>
              <a:t>:  Allocate the </a:t>
            </a:r>
            <a:r>
              <a:rPr lang="en-US" i="1"/>
              <a:t>largest</a:t>
            </a:r>
            <a:r>
              <a:rPr lang="en-US"/>
              <a:t> hole; must also search entire list.  Produces the largest leftover hole.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1377950"/>
            <a:ext cx="653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How to satisfy a request of size </a:t>
            </a:r>
            <a:r>
              <a:rPr lang="en-US" sz="2000" i="1"/>
              <a:t>n</a:t>
            </a:r>
            <a:r>
              <a:rPr lang="en-US" sz="2000"/>
              <a:t> from a list of free holes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333875"/>
            <a:ext cx="6530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Fragmentation</a:t>
            </a:r>
          </a:p>
        </p:txBody>
      </p:sp>
      <p:sp>
        <p:nvSpPr>
          <p:cNvPr id="727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A50021"/>
                </a:solidFill>
              </a:rPr>
              <a:t>External Fragmentation</a:t>
            </a:r>
            <a:r>
              <a:rPr lang="en-US" dirty="0"/>
              <a:t> – total memory space exists to satisfy a request, but it is not contiguous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A50021"/>
                </a:solidFill>
              </a:rPr>
              <a:t>Internal Fragmentation</a:t>
            </a:r>
            <a:r>
              <a:rPr lang="en-US" dirty="0"/>
              <a:t> – allocated memory may be slightly larger than requested memory; this size difference is memory internal to a partition, but not being used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Reduce external fragmentation by </a:t>
            </a:r>
            <a:r>
              <a:rPr lang="en-US" b="1" dirty="0">
                <a:solidFill>
                  <a:srgbClr val="A50021"/>
                </a:solidFill>
              </a:rPr>
              <a:t>compaction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Shuffle memory contents to place all free memory together in one large block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/>
              <a:t>Compaction is possible </a:t>
            </a:r>
            <a:r>
              <a:rPr lang="en-US" i="1" dirty="0"/>
              <a:t>only</a:t>
            </a:r>
            <a:r>
              <a:rPr lang="en-US" dirty="0"/>
              <a:t> if relocation is dynamic, and is done at </a:t>
            </a:r>
            <a:r>
              <a:rPr lang="en-US"/>
              <a:t>execution </a:t>
            </a:r>
            <a:r>
              <a:rPr lang="en-US" smtClean="0"/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31063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Background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Program must be brought into memory and placed within a process for it to be run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Input queue</a:t>
            </a:r>
            <a:r>
              <a:rPr lang="en-US" smtClean="0"/>
              <a:t> – collection of processes on the disk that are waiting to be brought into memory to run the program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User programs go through several steps before being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Paging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919163" y="1449388"/>
            <a:ext cx="7083425" cy="45815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Logical address space of a process can be noncontiguous; process is allocated physical memory whenever the latter is available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Divide physical memory into fixed-sized blocks called </a:t>
            </a:r>
            <a:r>
              <a:rPr lang="en-US" b="1"/>
              <a:t>frames</a:t>
            </a:r>
            <a:r>
              <a:rPr lang="en-US"/>
              <a:t> (size is power of 2, between 512 bytes and 8192 bytes)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Divide logical memory into blocks of same size called </a:t>
            </a:r>
            <a:r>
              <a:rPr lang="en-US" b="1"/>
              <a:t>pages</a:t>
            </a:r>
            <a:r>
              <a:rPr lang="en-US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Keep track of all free frames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To run a program of size </a:t>
            </a:r>
            <a:r>
              <a:rPr lang="en-US" i="1"/>
              <a:t>n</a:t>
            </a:r>
            <a:r>
              <a:rPr lang="en-US"/>
              <a:t> pages, need to find </a:t>
            </a:r>
            <a:r>
              <a:rPr lang="en-US" i="1"/>
              <a:t>n</a:t>
            </a:r>
            <a:r>
              <a:rPr lang="en-US"/>
              <a:t> free frames and load program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Set up a page table to translate logical to physical addresses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Internal fragmentation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6138" y="152400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Address Translation Scheme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9333" y="1609014"/>
            <a:ext cx="7299325" cy="4483100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/>
              <a:t>Address generated by CPU is divided into: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Page number </a:t>
            </a:r>
            <a:r>
              <a:rPr lang="en-US" altLang="en-US" dirty="0" smtClean="0"/>
              <a:t>(</a:t>
            </a:r>
            <a:r>
              <a:rPr lang="en-US" altLang="en-US" b="1" i="1" dirty="0" smtClean="0">
                <a:solidFill>
                  <a:srgbClr val="3366FF"/>
                </a:solidFill>
              </a:rPr>
              <a:t>p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used as an index into a </a:t>
            </a:r>
            <a:r>
              <a:rPr lang="en-US" altLang="en-US" b="1" dirty="0" smtClean="0">
                <a:solidFill>
                  <a:srgbClr val="3366FF"/>
                </a:solidFill>
              </a:rPr>
              <a:t>page table </a:t>
            </a:r>
            <a:r>
              <a:rPr lang="en-US" altLang="en-US" dirty="0" smtClean="0"/>
              <a:t>which contains base address of each page in physical memory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Page offset </a:t>
            </a:r>
            <a:r>
              <a:rPr lang="en-US" altLang="en-US" dirty="0" smtClean="0"/>
              <a:t>(</a:t>
            </a:r>
            <a:r>
              <a:rPr lang="en-US" altLang="en-US" b="1" i="1" dirty="0" smtClean="0">
                <a:solidFill>
                  <a:srgbClr val="3366FF"/>
                </a:solidFill>
              </a:rPr>
              <a:t>d</a:t>
            </a:r>
            <a:r>
              <a:rPr lang="en-US" altLang="en-US" dirty="0" smtClean="0"/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combined with base address to define the physical memory address that is sent to the memory unit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 smtClean="0"/>
              <a:t>For given logical address space 2</a:t>
            </a:r>
            <a:r>
              <a:rPr lang="en-US" altLang="en-US" i="1" baseline="30000" dirty="0" smtClean="0"/>
              <a:t>m </a:t>
            </a:r>
            <a:r>
              <a:rPr lang="en-US" altLang="en-US" dirty="0" smtClean="0"/>
              <a:t>and page size</a:t>
            </a:r>
            <a:r>
              <a:rPr lang="en-US" altLang="en-US" baseline="30000" dirty="0" smtClean="0"/>
              <a:t> </a:t>
            </a:r>
            <a:r>
              <a:rPr lang="en-US" altLang="en-US" i="1" dirty="0" smtClean="0"/>
              <a:t>2</a:t>
            </a:r>
            <a:r>
              <a:rPr lang="en-US" altLang="en-US" baseline="30000" dirty="0" smtClean="0"/>
              <a:t>n</a:t>
            </a:r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1689" y="4417410"/>
            <a:ext cx="3343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Translation Architecture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 l="479" t="1534" r="455" b="1854"/>
          <a:stretch>
            <a:fillRect/>
          </a:stretch>
        </p:blipFill>
        <p:spPr bwMode="auto">
          <a:xfrm>
            <a:off x="1589088" y="1681163"/>
            <a:ext cx="5822950" cy="4259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Paging Example </a:t>
            </a:r>
            <a:endParaRPr lang="en-US" sz="2400" smtClean="0"/>
          </a:p>
        </p:txBody>
      </p:sp>
      <p:pic>
        <p:nvPicPr>
          <p:cNvPr id="36867" name="Picture 1029"/>
          <p:cNvPicPr>
            <a:picLocks noChangeAspect="1" noChangeArrowheads="1"/>
          </p:cNvPicPr>
          <p:nvPr/>
        </p:nvPicPr>
        <p:blipFill>
          <a:blip r:embed="rId2"/>
          <a:srcRect l="10391" t="623" r="10611" b="951"/>
          <a:stretch>
            <a:fillRect/>
          </a:stretch>
        </p:blipFill>
        <p:spPr bwMode="auto">
          <a:xfrm>
            <a:off x="2225675" y="1824038"/>
            <a:ext cx="4429125" cy="4138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/>
              <a:t>Paging Example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 l="19978" t="639" r="20580" b="639"/>
          <a:stretch>
            <a:fillRect/>
          </a:stretch>
        </p:blipFill>
        <p:spPr bwMode="auto">
          <a:xfrm>
            <a:off x="2611438" y="1525588"/>
            <a:ext cx="3689350" cy="4594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89986" y="2364828"/>
            <a:ext cx="229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Page Size - 4 Bytes</a:t>
            </a:r>
          </a:p>
          <a:p>
            <a:r>
              <a:rPr lang="en-IN" dirty="0" smtClean="0"/>
              <a:t>Physical memory – 32 bytes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73640" y="425450"/>
            <a:ext cx="8229600" cy="576263"/>
          </a:xfrm>
        </p:spPr>
        <p:txBody>
          <a:bodyPr/>
          <a:lstStyle/>
          <a:p>
            <a:r>
              <a:rPr lang="en-US" altLang="en-US" dirty="0" smtClean="0"/>
              <a:t>Calculating internal fragmentation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72966" y="1671144"/>
            <a:ext cx="8145517" cy="4813738"/>
          </a:xfrm>
        </p:spPr>
        <p:txBody>
          <a:bodyPr/>
          <a:lstStyle/>
          <a:p>
            <a:pPr lvl="1"/>
            <a:r>
              <a:rPr lang="en-US" altLang="en-US" sz="2000" dirty="0" smtClean="0"/>
              <a:t>Page size = 2,048 bytes</a:t>
            </a:r>
          </a:p>
          <a:p>
            <a:pPr lvl="1"/>
            <a:r>
              <a:rPr lang="en-US" altLang="en-US" sz="2000" dirty="0" smtClean="0"/>
              <a:t>Process size = 72,766 bytes</a:t>
            </a:r>
          </a:p>
          <a:p>
            <a:pPr lvl="1"/>
            <a:r>
              <a:rPr lang="en-US" altLang="en-US" sz="2000" dirty="0" smtClean="0"/>
              <a:t>35 pages + 1,086 bytes</a:t>
            </a:r>
          </a:p>
          <a:p>
            <a:pPr lvl="1"/>
            <a:r>
              <a:rPr lang="en-US" altLang="en-US" sz="2000" dirty="0" smtClean="0"/>
              <a:t>Internal fragmentation of 2,048 - 1,086 = 962 bytes</a:t>
            </a:r>
          </a:p>
          <a:p>
            <a:pPr lvl="1"/>
            <a:r>
              <a:rPr lang="en-US" altLang="en-US" sz="2000" dirty="0" smtClean="0"/>
              <a:t>Worst case fragmentation = 1 frame – 1 byte</a:t>
            </a:r>
          </a:p>
          <a:p>
            <a:pPr lvl="1"/>
            <a:r>
              <a:rPr lang="en-US" altLang="en-US" sz="2000" dirty="0" smtClean="0"/>
              <a:t>On average fragmentation = 1 / 2 frame size</a:t>
            </a:r>
          </a:p>
          <a:p>
            <a:pPr lvl="1"/>
            <a:r>
              <a:rPr lang="en-US" altLang="en-US" sz="2000" dirty="0" smtClean="0"/>
              <a:t>So small frame sizes desirable?</a:t>
            </a:r>
          </a:p>
          <a:p>
            <a:pPr lvl="1"/>
            <a:r>
              <a:rPr lang="en-US" altLang="en-US" sz="2000" dirty="0" smtClean="0"/>
              <a:t>But each page table entry takes memory to track</a:t>
            </a:r>
          </a:p>
          <a:p>
            <a:pPr lvl="1"/>
            <a:r>
              <a:rPr lang="en-US" altLang="en-US" sz="2000" dirty="0" smtClean="0"/>
              <a:t>Page sizes growing over time</a:t>
            </a:r>
          </a:p>
          <a:p>
            <a:pPr lvl="2"/>
            <a:r>
              <a:rPr lang="en-US" altLang="en-US" sz="1800" dirty="0" smtClean="0"/>
              <a:t>Solaris supports two page sizes – 8 KB and 4 MB</a:t>
            </a:r>
          </a:p>
          <a:p>
            <a:pPr lvl="1"/>
            <a:r>
              <a:rPr lang="en-US" altLang="en-US" sz="2000" dirty="0" smtClean="0"/>
              <a:t>Process view and physical memory now very different</a:t>
            </a:r>
          </a:p>
          <a:p>
            <a:pPr lvl="1"/>
            <a:r>
              <a:rPr lang="en-US" altLang="en-US" sz="2000" dirty="0" smtClean="0"/>
              <a:t>By implementation process can only access its own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Free Frames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357438" y="55165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Before allocation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5813425" y="5526088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After allocation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/>
          <a:srcRect l="699" t="2477" r="699" b="3087"/>
          <a:stretch>
            <a:fillRect/>
          </a:stretch>
        </p:blipFill>
        <p:spPr bwMode="auto">
          <a:xfrm>
            <a:off x="1660525" y="1609725"/>
            <a:ext cx="6299200" cy="3876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Implementation of Page Table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6675438" cy="4454525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Page table is kept in main memory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/>
              <a:t>Page-table</a:t>
            </a:r>
            <a:r>
              <a:rPr lang="en-US" dirty="0"/>
              <a:t> </a:t>
            </a:r>
            <a:r>
              <a:rPr lang="en-US" i="1" dirty="0"/>
              <a:t>base register (</a:t>
            </a:r>
            <a:r>
              <a:rPr lang="en-US" dirty="0"/>
              <a:t>PTBR) points to the page 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/>
              <a:t>Page-table length register</a:t>
            </a:r>
            <a:r>
              <a:rPr lang="en-US" dirty="0"/>
              <a:t> (PRLR) indicates size of the page 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 this scheme every data/instruction access requires two memory accesses.  One for the page table and one for the data/instruction.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two memory access problem can be solved by the use of a special fast-lookup hardware cache called </a:t>
            </a:r>
            <a:r>
              <a:rPr lang="en-US" b="1" dirty="0">
                <a:solidFill>
                  <a:srgbClr val="A50021"/>
                </a:solidFill>
              </a:rPr>
              <a:t>associative memory </a:t>
            </a:r>
            <a:r>
              <a:rPr lang="en-US" dirty="0"/>
              <a:t>or </a:t>
            </a:r>
            <a:r>
              <a:rPr lang="en-US" b="1" dirty="0">
                <a:solidFill>
                  <a:srgbClr val="A50021"/>
                </a:solidFill>
              </a:rPr>
              <a:t>translation look-aside buffers (TLBs)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503527"/>
            <a:ext cx="6924675" cy="4686300"/>
          </a:xfrm>
        </p:spPr>
        <p:txBody>
          <a:bodyPr/>
          <a:lstStyle/>
          <a:p>
            <a:r>
              <a:rPr lang="en-US" altLang="en-US" dirty="0" smtClean="0"/>
              <a:t>Some TLBs store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olidFill>
                  <a:srgbClr val="3366FF"/>
                </a:solidFill>
              </a:rPr>
              <a:t>address-space identifiers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ASIDs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 dirty="0" smtClean="0"/>
              <a:t>Otherwise need to flush at every context switch</a:t>
            </a:r>
          </a:p>
          <a:p>
            <a:r>
              <a:rPr lang="en-US" altLang="en-US" dirty="0" smtClean="0"/>
              <a:t>TLBs typically small (64 to 1,024 entries)</a:t>
            </a:r>
          </a:p>
          <a:p>
            <a:r>
              <a:rPr lang="en-US" altLang="en-US" dirty="0" smtClean="0"/>
              <a:t>On a TLB miss, value is loaded into the TLB for faster access next time</a:t>
            </a:r>
          </a:p>
          <a:p>
            <a:pPr lvl="1"/>
            <a:r>
              <a:rPr lang="en-US" altLang="en-US" dirty="0" smtClean="0"/>
              <a:t>Replacement policies must be considered</a:t>
            </a:r>
          </a:p>
          <a:p>
            <a:pPr lvl="1"/>
            <a:r>
              <a:rPr lang="en-US" altLang="en-US" dirty="0" smtClean="0"/>
              <a:t>Some entries can be</a:t>
            </a:r>
            <a:r>
              <a:rPr lang="en-US" altLang="en-US" b="1" dirty="0" smtClean="0">
                <a:solidFill>
                  <a:srgbClr val="3366FF"/>
                </a:solidFill>
              </a:rPr>
              <a:t> wired down </a:t>
            </a:r>
            <a:r>
              <a:rPr lang="en-US" altLang="en-US" dirty="0" smtClean="0"/>
              <a:t>for permanent fast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Associative Memory</a:t>
            </a:r>
          </a:p>
        </p:txBody>
      </p:sp>
      <p:sp>
        <p:nvSpPr>
          <p:cNvPr id="40963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762000" y="1306513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Associative memory – parallel search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Address translation (A´, A´´)</a:t>
            </a:r>
          </a:p>
          <a:p>
            <a:pPr marL="628650" lvl="1" eaLnBrk="1" hangingPunct="1"/>
            <a:r>
              <a:rPr lang="en-US" smtClean="0"/>
              <a:t>If A´ is in associative register, get frame # out</a:t>
            </a:r>
          </a:p>
          <a:p>
            <a:pPr marL="628650" lvl="1" eaLnBrk="1" hangingPunct="1"/>
            <a:r>
              <a:rPr lang="en-US" smtClean="0"/>
              <a:t>Otherwise get frame # from page table in memory</a:t>
            </a:r>
          </a:p>
          <a:p>
            <a:pPr marL="628650" lvl="1" eaLnBrk="1" hangingPunct="1"/>
            <a:endParaRPr lang="en-US" smtClean="0"/>
          </a:p>
        </p:txBody>
      </p:sp>
      <p:sp>
        <p:nvSpPr>
          <p:cNvPr id="40964" name="Rectangle 2052"/>
          <p:cNvSpPr>
            <a:spLocks noChangeArrowheads="1"/>
          </p:cNvSpPr>
          <p:nvPr/>
        </p:nvSpPr>
        <p:spPr bwMode="auto">
          <a:xfrm>
            <a:off x="3059113" y="2105025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2053"/>
          <p:cNvSpPr>
            <a:spLocks noChangeShapeType="1"/>
          </p:cNvSpPr>
          <p:nvPr/>
        </p:nvSpPr>
        <p:spPr bwMode="auto">
          <a:xfrm>
            <a:off x="4506913" y="16478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66" name="Line 2054"/>
          <p:cNvSpPr>
            <a:spLocks noChangeShapeType="1"/>
          </p:cNvSpPr>
          <p:nvPr/>
        </p:nvSpPr>
        <p:spPr bwMode="auto">
          <a:xfrm>
            <a:off x="3059113" y="24098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Line 2055"/>
          <p:cNvSpPr>
            <a:spLocks noChangeShapeType="1"/>
          </p:cNvSpPr>
          <p:nvPr/>
        </p:nvSpPr>
        <p:spPr bwMode="auto">
          <a:xfrm>
            <a:off x="3059113" y="27146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68" name="Line 2056"/>
          <p:cNvSpPr>
            <a:spLocks noChangeShapeType="1"/>
          </p:cNvSpPr>
          <p:nvPr/>
        </p:nvSpPr>
        <p:spPr bwMode="auto">
          <a:xfrm>
            <a:off x="3059113" y="30956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0969" name="Rectangle 2057"/>
          <p:cNvSpPr>
            <a:spLocks noChangeArrowheads="1"/>
          </p:cNvSpPr>
          <p:nvPr/>
        </p:nvSpPr>
        <p:spPr bwMode="auto">
          <a:xfrm>
            <a:off x="3363913" y="17240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Page #</a:t>
            </a:r>
          </a:p>
        </p:txBody>
      </p:sp>
      <p:sp>
        <p:nvSpPr>
          <p:cNvPr id="40970" name="Rectangle 2058"/>
          <p:cNvSpPr>
            <a:spLocks noChangeArrowheads="1"/>
          </p:cNvSpPr>
          <p:nvPr/>
        </p:nvSpPr>
        <p:spPr bwMode="auto">
          <a:xfrm>
            <a:off x="4735513" y="17240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Frame #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465138"/>
            <a:ext cx="813435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Binding of Instructions and Data to Memory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7750" y="2130699"/>
            <a:ext cx="7029450" cy="4114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A50021"/>
                </a:solidFill>
              </a:rPr>
              <a:t>Compile time</a:t>
            </a:r>
            <a:r>
              <a:rPr lang="en-US" dirty="0"/>
              <a:t>:  If memory location known a priori, </a:t>
            </a:r>
            <a:r>
              <a:rPr lang="en-US" i="1" dirty="0"/>
              <a:t>absolute code</a:t>
            </a:r>
            <a:r>
              <a:rPr lang="en-US" dirty="0"/>
              <a:t> can be generated; must recompile code if starting location changes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A50021"/>
                </a:solidFill>
              </a:rPr>
              <a:t>Load time</a:t>
            </a:r>
            <a:r>
              <a:rPr lang="en-US" dirty="0"/>
              <a:t>:  Must generate </a:t>
            </a:r>
            <a:r>
              <a:rPr lang="en-US" i="1" dirty="0" err="1"/>
              <a:t>relocatable</a:t>
            </a:r>
            <a:r>
              <a:rPr lang="en-US" dirty="0"/>
              <a:t> </a:t>
            </a:r>
            <a:r>
              <a:rPr lang="en-US" i="1" dirty="0"/>
              <a:t>code</a:t>
            </a:r>
            <a:r>
              <a:rPr lang="en-US" dirty="0"/>
              <a:t> if memory location is not known at compile time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A50021"/>
                </a:solidFill>
              </a:rPr>
              <a:t>Execution time</a:t>
            </a:r>
            <a:r>
              <a:rPr lang="en-US" dirty="0"/>
              <a:t>:  Binding delayed until run time if the process can be moved during its execution from one memory segment to another.  Need hardware support for address maps (e.g., </a:t>
            </a:r>
            <a:r>
              <a:rPr lang="en-US" i="1" dirty="0"/>
              <a:t>base</a:t>
            </a:r>
            <a:r>
              <a:rPr lang="en-US" dirty="0"/>
              <a:t> and </a:t>
            </a:r>
            <a:r>
              <a:rPr lang="en-US" i="1" dirty="0"/>
              <a:t>limit registers</a:t>
            </a:r>
            <a:r>
              <a:rPr lang="en-US" dirty="0"/>
              <a:t>).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0" y="1377950"/>
            <a:ext cx="64944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Address binding of instructions and data to memory addresses can</a:t>
            </a:r>
            <a:br>
              <a:rPr lang="en-US" sz="2400"/>
            </a:br>
            <a:r>
              <a:rPr lang="en-US" sz="2400"/>
              <a:t>happen at three different stages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Paging Hardware With TLB</a:t>
            </a:r>
            <a:endParaRPr lang="en-US" sz="2400" smtClean="0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 l="1292" t="1041" r="1292" b="682"/>
          <a:stretch>
            <a:fillRect/>
          </a:stretch>
        </p:blipFill>
        <p:spPr bwMode="auto">
          <a:xfrm>
            <a:off x="1804988" y="1797050"/>
            <a:ext cx="5322887" cy="4027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Effective Access Time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4388" y="1663701"/>
            <a:ext cx="7667460" cy="4999858"/>
          </a:xfrm>
        </p:spPr>
        <p:txBody>
          <a:bodyPr/>
          <a:lstStyle/>
          <a:p>
            <a:pPr eaLnBrk="1" hangingPunct="1">
              <a:tabLst>
                <a:tab pos="2063750" algn="l"/>
                <a:tab pos="2568575" algn="l"/>
              </a:tabLst>
            </a:pPr>
            <a:r>
              <a:rPr lang="en-US" dirty="0" smtClean="0">
                <a:sym typeface="Symbol" pitchFamily="18" charset="2"/>
              </a:rPr>
              <a:t>Hit ratio – percentage of times that a page number is found in the associative registers; ration related to number of associative registers</a:t>
            </a:r>
          </a:p>
          <a:p>
            <a:pPr eaLnBrk="1" hangingPunct="1">
              <a:tabLst>
                <a:tab pos="2063750" algn="l"/>
                <a:tab pos="2568575" algn="l"/>
              </a:tabLst>
            </a:pPr>
            <a:r>
              <a:rPr lang="en-US" b="1" dirty="0" smtClean="0">
                <a:solidFill>
                  <a:srgbClr val="A50021"/>
                </a:solidFill>
                <a:sym typeface="Symbol" pitchFamily="18" charset="2"/>
              </a:rPr>
              <a:t>Effective Access Time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itchFamily="18" charset="2"/>
              </a:rPr>
              <a:t>Consider  = 80%,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itchFamily="18" charset="2"/>
              </a:rPr>
              <a:t>EAT = 0.80 x (100+20) + 0.20 x 200 = 136ns</a:t>
            </a:r>
          </a:p>
          <a:p>
            <a:pPr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itchFamily="18" charset="2"/>
              </a:rPr>
              <a:t>Consider more realistic hit ratio -&gt;   = 99%,  = 20ns for TLB search, 100ns for memory access</a:t>
            </a:r>
          </a:p>
          <a:p>
            <a:pPr lvl="1">
              <a:lnSpc>
                <a:spcPct val="90000"/>
              </a:lnSpc>
              <a:tabLst>
                <a:tab pos="2062163" algn="l"/>
                <a:tab pos="2566988" algn="l"/>
              </a:tabLst>
            </a:pPr>
            <a:r>
              <a:rPr lang="en-US" altLang="en-US" dirty="0" smtClean="0">
                <a:sym typeface="Symbol" pitchFamily="18" charset="2"/>
              </a:rPr>
              <a:t>EAT = 0.99 x (100+20) + 0.01 x 200 </a:t>
            </a:r>
            <a:r>
              <a:rPr lang="en-US" altLang="en-US" smtClean="0">
                <a:sym typeface="Symbol" pitchFamily="18" charset="2"/>
              </a:rPr>
              <a:t>= 120.8ns</a:t>
            </a:r>
            <a:endParaRPr lang="en-US" altLang="en-US" dirty="0" smtClean="0">
              <a:sym typeface="Symbol" pitchFamily="18" charset="2"/>
            </a:endParaRPr>
          </a:p>
          <a:p>
            <a:pPr eaLnBrk="1" hangingPunct="1">
              <a:tabLst>
                <a:tab pos="2063750" algn="l"/>
                <a:tab pos="2568575" algn="l"/>
              </a:tabLst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Memory Protection</a:t>
            </a:r>
          </a:p>
        </p:txBody>
      </p:sp>
      <p:sp>
        <p:nvSpPr>
          <p:cNvPr id="44035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6873875" cy="4468813"/>
          </a:xfrm>
        </p:spPr>
        <p:txBody>
          <a:bodyPr/>
          <a:lstStyle/>
          <a:p>
            <a:pPr eaLnBrk="1" hangingPunct="1"/>
            <a:r>
              <a:rPr lang="en-US" smtClean="0"/>
              <a:t>Memory protection implemented by associating protection bit with each frame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Valid-invalid</a:t>
            </a:r>
            <a:r>
              <a:rPr lang="en-US" smtClean="0"/>
              <a:t> bit attached to each entry in the page table:</a:t>
            </a:r>
          </a:p>
          <a:p>
            <a:pPr lvl="1" eaLnBrk="1" hangingPunct="1"/>
            <a:r>
              <a:rPr lang="en-US" smtClean="0"/>
              <a:t>“valid” indicates that the associated page is in the process’ logical address space, and is thus a legal page</a:t>
            </a:r>
          </a:p>
          <a:p>
            <a:pPr lvl="1" eaLnBrk="1" hangingPunct="1"/>
            <a:r>
              <a:rPr lang="en-US" smtClean="0"/>
              <a:t>“invalid” indicates that the page is not in the process’ logical address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0"/>
            <a:ext cx="8161337" cy="844550"/>
          </a:xfrm>
        </p:spPr>
        <p:txBody>
          <a:bodyPr/>
          <a:lstStyle/>
          <a:p>
            <a:pPr eaLnBrk="1" hangingPunct="1"/>
            <a:r>
              <a:rPr lang="en-US" smtClean="0"/>
              <a:t>Valid (v) or Invalid (i) Bit In A Page Table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/>
          <a:srcRect l="7301" t="603" r="7301" b="603"/>
          <a:stretch>
            <a:fillRect/>
          </a:stretch>
        </p:blipFill>
        <p:spPr bwMode="auto">
          <a:xfrm>
            <a:off x="1909763" y="1668463"/>
            <a:ext cx="5086350" cy="4413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Pages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355833"/>
            <a:ext cx="7041165" cy="4950374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Shared code</a:t>
            </a:r>
          </a:p>
          <a:p>
            <a:pPr lvl="1"/>
            <a:r>
              <a:rPr lang="en-US" altLang="en-US" dirty="0" smtClean="0"/>
              <a:t>One copy of read-only (</a:t>
            </a:r>
            <a:r>
              <a:rPr lang="en-US" altLang="en-US" b="1" dirty="0" smtClean="0">
                <a:solidFill>
                  <a:srgbClr val="3366FF"/>
                </a:solidFill>
              </a:rPr>
              <a:t>reentrant</a:t>
            </a:r>
            <a:r>
              <a:rPr lang="en-US" altLang="en-US" dirty="0" smtClean="0"/>
              <a:t>) code shared among processes (i.e., text editors, compilers, window systems)</a:t>
            </a:r>
          </a:p>
          <a:p>
            <a:pPr lvl="1"/>
            <a:r>
              <a:rPr lang="en-US" altLang="en-US" dirty="0" smtClean="0"/>
              <a:t>Similar to multiple threads sharing the same process space</a:t>
            </a:r>
          </a:p>
          <a:p>
            <a:pPr lvl="1"/>
            <a:r>
              <a:rPr lang="en-US" altLang="en-US" dirty="0" smtClean="0"/>
              <a:t>Also useful for </a:t>
            </a:r>
            <a:r>
              <a:rPr lang="en-US" altLang="en-US" dirty="0" err="1" smtClean="0"/>
              <a:t>interprocess</a:t>
            </a:r>
            <a:r>
              <a:rPr lang="en-US" altLang="en-US" dirty="0" smtClean="0"/>
              <a:t> communication if sharing of read-write pages is allowed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Private code and data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</a:p>
          <a:p>
            <a:pPr lvl="1"/>
            <a:r>
              <a:rPr lang="en-US" altLang="en-US" dirty="0" smtClean="0"/>
              <a:t>Each process keeps a separate copy of the code and data</a:t>
            </a:r>
          </a:p>
          <a:p>
            <a:pPr lvl="1"/>
            <a:r>
              <a:rPr lang="en-US" altLang="en-US" dirty="0" smtClean="0"/>
              <a:t>The pages for the private code and data can appear anywhere in the logical 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8438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Shared Pages Example</a:t>
            </a:r>
            <a:endParaRPr lang="en-US" altLang="en-US" sz="2400" smtClean="0"/>
          </a:p>
        </p:txBody>
      </p:sp>
      <p:pic>
        <p:nvPicPr>
          <p:cNvPr id="51203" name="Picture 4" descr="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2963" y="1535824"/>
            <a:ext cx="4860925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86759"/>
            <a:ext cx="6815302" cy="3837754"/>
          </a:xfrm>
        </p:spPr>
        <p:txBody>
          <a:bodyPr/>
          <a:lstStyle/>
          <a:p>
            <a:r>
              <a:rPr lang="en-US" altLang="en-US" dirty="0" smtClean="0"/>
              <a:t>Memory structures for paging can get huge using straight-forward methods</a:t>
            </a:r>
          </a:p>
          <a:p>
            <a:pPr lvl="1"/>
            <a:r>
              <a:rPr lang="en-US" altLang="en-US" dirty="0" smtClean="0"/>
              <a:t>Consider a 32-bit logical address space as on modern computers</a:t>
            </a:r>
          </a:p>
          <a:p>
            <a:pPr lvl="1"/>
            <a:r>
              <a:rPr lang="en-US" altLang="en-US" dirty="0" smtClean="0"/>
              <a:t>Page size of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Page table would have 1 million entries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/ 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If each entry is 4 bytes -&gt; 4 MB of physical address space / memory for page table alone</a:t>
            </a:r>
          </a:p>
          <a:p>
            <a:pPr lvl="2"/>
            <a:r>
              <a:rPr lang="en-US" altLang="en-US" dirty="0" smtClean="0"/>
              <a:t>That amount of memory used to cost a lot</a:t>
            </a:r>
          </a:p>
          <a:p>
            <a:pPr lvl="2"/>
            <a:r>
              <a:rPr lang="en-US" altLang="en-US" dirty="0" smtClean="0"/>
              <a:t>Don</a:t>
            </a:r>
            <a:r>
              <a:rPr lang="ja-JP" altLang="en-US" smtClean="0"/>
              <a:t>’</a:t>
            </a:r>
            <a:r>
              <a:rPr lang="en-US" altLang="ja-JP" dirty="0" smtClean="0"/>
              <a:t>t want to allocate that contiguously in main memory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Page Table Structure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Hierarchical Paging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Hashed Page Tables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Inverted Page Tables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Hierarchical Page Tables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Break up the logical address space into multiple page tables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simple technique is a two-level page table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Two-Level Paging Example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105650" cy="484187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/>
              <a:t>A logical address (on 32-bit machine with 4K page size) is divided into:</a:t>
            </a:r>
          </a:p>
          <a:p>
            <a:pPr marL="62865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a page number consisting of 20 bits</a:t>
            </a:r>
          </a:p>
          <a:p>
            <a:pPr marL="62865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a page offset consisting of 12 bits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/>
              <a:t>Since the page table is paged, the page number is further divided into:</a:t>
            </a:r>
          </a:p>
          <a:p>
            <a:pPr marL="62865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a 10-bit page number </a:t>
            </a:r>
          </a:p>
          <a:p>
            <a:pPr marL="62865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sz="1600" dirty="0"/>
              <a:t>a 10-bit page offset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/>
              <a:t>Thus, a logical address is as follows: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 smtClean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 smtClean="0"/>
              <a:t>where</a:t>
            </a:r>
            <a:r>
              <a:rPr lang="en-US" sz="1600" i="1" dirty="0" smtClean="0"/>
              <a:t> </a:t>
            </a:r>
            <a:r>
              <a:rPr lang="en-US" sz="1600" i="1" dirty="0"/>
              <a:t>p</a:t>
            </a:r>
            <a:r>
              <a:rPr lang="en-US" sz="1600" i="1" baseline="-25000" dirty="0"/>
              <a:t>i</a:t>
            </a:r>
            <a:r>
              <a:rPr lang="en-US" sz="1600" dirty="0"/>
              <a:t> is an index into the outer page table, and </a:t>
            </a:r>
            <a:r>
              <a:rPr lang="en-US" sz="1600" i="1" dirty="0"/>
              <a:t>p</a:t>
            </a:r>
            <a:r>
              <a:rPr lang="en-US" sz="1600" i="1" baseline="-25000" dirty="0"/>
              <a:t>2</a:t>
            </a:r>
            <a:r>
              <a:rPr lang="en-US" sz="1600" dirty="0"/>
              <a:t> is the displacement within the page of the outer page table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67050" y="43878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905250" y="4425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700588" y="4044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908300" y="395605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page number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4772025" y="39687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page offset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95650" y="4414838"/>
            <a:ext cx="34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p</a:t>
            </a:r>
            <a:r>
              <a:rPr lang="en-US" baseline="-25000"/>
              <a:t>i</a:t>
            </a:r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070350" y="44069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070475" y="444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/>
              <a:t>d</a:t>
            </a:r>
            <a:endParaRPr 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371850" y="5064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0386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1054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Multistep Processing of a User Program 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 l="30183" t="1004" r="30392" b="658"/>
          <a:stretch>
            <a:fillRect/>
          </a:stretch>
        </p:blipFill>
        <p:spPr bwMode="auto">
          <a:xfrm>
            <a:off x="3340100" y="1620838"/>
            <a:ext cx="2433638" cy="4552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Page-Table Scheme</a:t>
            </a:r>
            <a:endParaRPr lang="en-US" sz="2400" smtClean="0"/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2"/>
          <a:srcRect l="14992" t="847" r="15005" b="1042"/>
          <a:stretch>
            <a:fillRect/>
          </a:stretch>
        </p:blipFill>
        <p:spPr bwMode="auto">
          <a:xfrm>
            <a:off x="2382838" y="1598613"/>
            <a:ext cx="4213225" cy="44291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1513" y="242888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Address-Translation Scheme</a:t>
            </a:r>
            <a:endParaRPr lang="en-US" sz="2400" smtClean="0">
              <a:solidFill>
                <a:srgbClr val="7B9899"/>
              </a:solidFill>
            </a:endParaRP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944563"/>
          </a:xfrm>
        </p:spPr>
        <p:txBody>
          <a:bodyPr/>
          <a:lstStyle/>
          <a:p>
            <a:pPr eaLnBrk="1" hangingPunct="1"/>
            <a:r>
              <a:rPr lang="en-US" smtClean="0"/>
              <a:t>Address-translation scheme for a two-level 32-bit paging architecture</a:t>
            </a:r>
          </a:p>
        </p:txBody>
      </p:sp>
      <p:pic>
        <p:nvPicPr>
          <p:cNvPr id="50180" name="Picture 1033"/>
          <p:cNvPicPr>
            <a:picLocks noChangeAspect="1" noChangeArrowheads="1"/>
          </p:cNvPicPr>
          <p:nvPr/>
        </p:nvPicPr>
        <p:blipFill>
          <a:blip r:embed="rId2"/>
          <a:srcRect l="511" t="22414" r="511" b="22414"/>
          <a:stretch>
            <a:fillRect/>
          </a:stretch>
        </p:blipFill>
        <p:spPr bwMode="auto">
          <a:xfrm>
            <a:off x="1476375" y="2459038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536575" y="166688"/>
            <a:ext cx="8229600" cy="576262"/>
          </a:xfrm>
        </p:spPr>
        <p:txBody>
          <a:bodyPr/>
          <a:lstStyle/>
          <a:p>
            <a:r>
              <a:rPr lang="en-US" altLang="en-US" smtClean="0"/>
              <a:t>64-bit Logical Address Space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536028" y="1334812"/>
            <a:ext cx="8040413" cy="5864773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/>
              <a:t>Even two-level paging scheme not sufficient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 smtClean="0"/>
              <a:t>If page size is 4 KB (2</a:t>
            </a:r>
            <a:r>
              <a:rPr lang="en-US" altLang="en-US" baseline="30000" dirty="0" smtClean="0"/>
              <a:t>12</a:t>
            </a:r>
            <a:r>
              <a:rPr lang="en-US" altLang="en-US" dirty="0" smtClean="0"/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Then page table has 2</a:t>
            </a:r>
            <a:r>
              <a:rPr lang="en-US" altLang="en-US" sz="2000" baseline="30000" dirty="0" smtClean="0"/>
              <a:t>52</a:t>
            </a:r>
            <a:r>
              <a:rPr lang="en-US" altLang="en-US" sz="2000" dirty="0" smtClean="0"/>
              <a:t>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If two level scheme, inner page tables could be 2</a:t>
            </a:r>
            <a:r>
              <a:rPr lang="en-US" altLang="en-US" sz="2000" baseline="30000" dirty="0" smtClean="0"/>
              <a:t>10</a:t>
            </a:r>
            <a:r>
              <a:rPr lang="en-US" altLang="en-US" sz="2000" dirty="0" smtClean="0"/>
              <a:t> 4-byte entries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Address would look like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sz="2000" dirty="0" smtClean="0"/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sz="2000" dirty="0" smtClean="0"/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Outer page table has 2</a:t>
            </a:r>
            <a:r>
              <a:rPr lang="en-US" altLang="en-US" sz="2000" baseline="30000" dirty="0" smtClean="0"/>
              <a:t>42</a:t>
            </a:r>
            <a:r>
              <a:rPr lang="en-US" altLang="en-US" sz="2000" dirty="0" smtClean="0"/>
              <a:t> entries or 2</a:t>
            </a:r>
            <a:r>
              <a:rPr lang="en-US" altLang="en-US" sz="2000" baseline="30000" dirty="0" smtClean="0"/>
              <a:t>44</a:t>
            </a:r>
            <a:r>
              <a:rPr lang="en-US" altLang="en-US" sz="2000" dirty="0" smtClean="0"/>
              <a:t> bytes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One solution is to add a 2</a:t>
            </a:r>
            <a:r>
              <a:rPr lang="en-US" altLang="en-US" sz="2000" baseline="30000" dirty="0" smtClean="0"/>
              <a:t>nd</a:t>
            </a:r>
            <a:r>
              <a:rPr lang="en-US" altLang="en-US" sz="2000" dirty="0" smtClean="0"/>
              <a:t> outer page table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sz="2000" dirty="0" smtClean="0"/>
              <a:t>But in the following example the 2</a:t>
            </a:r>
            <a:r>
              <a:rPr lang="en-US" altLang="en-US" sz="2000" baseline="30000" dirty="0" smtClean="0"/>
              <a:t>nd</a:t>
            </a:r>
            <a:r>
              <a:rPr lang="en-US" altLang="en-US" sz="2000" dirty="0" smtClean="0"/>
              <a:t> outer page table is still 2</a:t>
            </a:r>
            <a:r>
              <a:rPr lang="en-US" altLang="en-US" sz="2000" baseline="30000" dirty="0" smtClean="0"/>
              <a:t>34</a:t>
            </a:r>
            <a:r>
              <a:rPr lang="en-US" altLang="en-US" sz="2000" dirty="0" smtClean="0"/>
              <a:t> bytes in size</a:t>
            </a:r>
          </a:p>
          <a:p>
            <a:pPr lvl="2">
              <a:buNone/>
              <a:defRPr/>
            </a:pPr>
            <a:r>
              <a:rPr lang="en-US" altLang="en-US" dirty="0" smtClean="0">
                <a:solidFill>
                  <a:schemeClr val="tx2"/>
                </a:solidFill>
              </a:rPr>
              <a:t>And possibly 4 memory access to get to one physical memory location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 smtClean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760" y="3031906"/>
            <a:ext cx="324643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14313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6747" y="2397398"/>
            <a:ext cx="524192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883" y="4202605"/>
            <a:ext cx="54864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Hashed Page Tables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Common in address spaces &gt; 32 bits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The virtual page number is hashed into a page table. This page table contains a chain of elements hashing to the same location.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Virtual page numbers are compared in this chain searching for a match. If a match is found, the corresponding physical frame is extracted.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Hashed Page Table</a:t>
            </a:r>
            <a:endParaRPr lang="en-US" sz="2400" smtClean="0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 l="439" t="14206" r="670" b="13898"/>
          <a:stretch>
            <a:fillRect/>
          </a:stretch>
        </p:blipFill>
        <p:spPr bwMode="auto">
          <a:xfrm>
            <a:off x="1198563" y="1906588"/>
            <a:ext cx="6591300" cy="3594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Inverted Page Table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19175" y="1420813"/>
            <a:ext cx="6516688" cy="47926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One entry for each real page of memory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Entry consists of the virtual address of the page stored in that real memory location, with information about the process that owns that page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Decreases memory needed to store each page table, but increases time needed to search the table when a page reference occurs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Use hash table to limit the search to one — or at most a few — page-table entries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Page Table Architecture</a:t>
            </a:r>
            <a:endParaRPr lang="en-US" sz="2400" smtClean="0"/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2"/>
          <a:srcRect l="706" t="4347" r="706" b="4672"/>
          <a:stretch>
            <a:fillRect/>
          </a:stretch>
        </p:blipFill>
        <p:spPr bwMode="auto">
          <a:xfrm>
            <a:off x="1668463" y="1900238"/>
            <a:ext cx="5654675" cy="3913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Segmentation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833563" algn="l"/>
              </a:tabLst>
            </a:pPr>
            <a:r>
              <a:rPr lang="en-US" sz="2400" smtClean="0"/>
              <a:t>Memory-management scheme that supports user view of memory </a:t>
            </a:r>
          </a:p>
          <a:p>
            <a:pPr eaLnBrk="1" hangingPunct="1">
              <a:lnSpc>
                <a:spcPct val="90000"/>
              </a:lnSpc>
              <a:tabLst>
                <a:tab pos="1833563" algn="l"/>
              </a:tabLst>
            </a:pPr>
            <a:r>
              <a:rPr lang="en-US" sz="2400" smtClean="0"/>
              <a:t>A program is a collection of segments.  A segment is a logical unit such as: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main program,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procedure,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function,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method,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object,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local variables, global variables,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common block,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stack,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n-US" sz="2400" smtClean="0"/>
              <a:t>		symbol table, arrays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User’s View of a Program</a:t>
            </a:r>
            <a:endParaRPr lang="en-US" sz="2400" smtClean="0"/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 l="21812" t="632" r="21811" b="964"/>
          <a:stretch>
            <a:fillRect/>
          </a:stretch>
        </p:blipFill>
        <p:spPr bwMode="auto">
          <a:xfrm>
            <a:off x="2836863" y="1784350"/>
            <a:ext cx="3232150" cy="42306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Logical vs. Physical Address Space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The concept of a logical </a:t>
            </a:r>
            <a:r>
              <a:rPr lang="en-US" i="1"/>
              <a:t>address space</a:t>
            </a:r>
            <a:r>
              <a:rPr lang="en-US"/>
              <a:t> that is bound to a separate </a:t>
            </a:r>
            <a:r>
              <a:rPr lang="en-US" i="1"/>
              <a:t>physical</a:t>
            </a:r>
            <a:r>
              <a:rPr lang="en-US"/>
              <a:t> </a:t>
            </a:r>
            <a:r>
              <a:rPr lang="en-US" i="1"/>
              <a:t>address space</a:t>
            </a:r>
            <a:r>
              <a:rPr lang="en-US"/>
              <a:t> is central to proper memory management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b="1">
                <a:solidFill>
                  <a:srgbClr val="A50021"/>
                </a:solidFill>
              </a:rPr>
              <a:t>Logical address</a:t>
            </a:r>
            <a:r>
              <a:rPr lang="en-US"/>
              <a:t> – generated by the CPU; also referred to as </a:t>
            </a:r>
            <a:r>
              <a:rPr lang="en-US" i="1"/>
              <a:t>virtual address</a:t>
            </a:r>
            <a:endParaRPr lang="en-US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Char char=""/>
              <a:defRPr/>
            </a:pPr>
            <a:r>
              <a:rPr lang="en-US" b="1">
                <a:solidFill>
                  <a:srgbClr val="A50021"/>
                </a:solidFill>
              </a:rPr>
              <a:t>Physical address</a:t>
            </a:r>
            <a:r>
              <a:rPr lang="en-US"/>
              <a:t> – address seen by the memory unit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Logical and physical addresses are the same in compile-time and load-time address-binding schemes; logical (virtual) and physical addresses differ in execution-time address-binding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View of Segmentation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371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905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752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200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124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59400" name="Group 24"/>
          <p:cNvGrpSpPr>
            <a:grpSpLocks/>
          </p:cNvGrpSpPr>
          <p:nvPr/>
        </p:nvGrpSpPr>
        <p:grpSpPr bwMode="auto"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59403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59414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5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9404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59412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13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405" name="Text Box 15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59406" name="Text Box 16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59407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59411" name="Text Box 21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</p:grpSp>
      <p:sp>
        <p:nvSpPr>
          <p:cNvPr id="59401" name="Text Box 22"/>
          <p:cNvSpPr txBox="1">
            <a:spLocks noChangeArrowheads="1"/>
          </p:cNvSpPr>
          <p:nvPr/>
        </p:nvSpPr>
        <p:spPr bwMode="auto">
          <a:xfrm>
            <a:off x="2022475" y="5256213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user space </a:t>
            </a:r>
          </a:p>
        </p:txBody>
      </p:sp>
      <p:sp>
        <p:nvSpPr>
          <p:cNvPr id="59402" name="Text Box 23"/>
          <p:cNvSpPr txBox="1">
            <a:spLocks noChangeArrowheads="1"/>
          </p:cNvSpPr>
          <p:nvPr/>
        </p:nvSpPr>
        <p:spPr bwMode="auto">
          <a:xfrm>
            <a:off x="4883150" y="5256213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physical memory space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Segmentation Architecture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77963"/>
            <a:ext cx="6791325" cy="4857750"/>
          </a:xfrm>
        </p:spPr>
        <p:txBody>
          <a:bodyPr/>
          <a:lstStyle/>
          <a:p>
            <a:pPr eaLnBrk="1" hangingPunct="1">
              <a:tabLst>
                <a:tab pos="1830388" algn="l"/>
                <a:tab pos="2857500" algn="ctr"/>
              </a:tabLst>
            </a:pPr>
            <a:r>
              <a:rPr lang="en-US" sz="2400" smtClean="0"/>
              <a:t>Logical address consists of a two tuple:</a:t>
            </a:r>
          </a:p>
          <a:p>
            <a:pPr eaLnBrk="1" hangingPunct="1">
              <a:buFont typeface="Monotype Sorts" pitchFamily="2" charset="2"/>
              <a:buNone/>
              <a:tabLst>
                <a:tab pos="1830388" algn="l"/>
                <a:tab pos="2857500" algn="ctr"/>
              </a:tabLst>
            </a:pPr>
            <a:r>
              <a:rPr lang="en-US" sz="2400" smtClean="0"/>
              <a:t>		&lt;segment-number, offset&gt;,</a:t>
            </a:r>
          </a:p>
          <a:p>
            <a:pPr eaLnBrk="1" hangingPunct="1">
              <a:tabLst>
                <a:tab pos="1830388" algn="l"/>
                <a:tab pos="2857500" algn="ctr"/>
              </a:tabLst>
            </a:pPr>
            <a:r>
              <a:rPr lang="en-US" sz="2400" b="1" smtClean="0">
                <a:solidFill>
                  <a:srgbClr val="A50021"/>
                </a:solidFill>
              </a:rPr>
              <a:t>Segment table</a:t>
            </a:r>
            <a:r>
              <a:rPr lang="en-US" sz="2400" smtClean="0"/>
              <a:t> – maps two-dimensional physical addresses; each table entry has:</a:t>
            </a:r>
          </a:p>
          <a:p>
            <a:pPr lvl="1" eaLnBrk="1" hangingPunct="1">
              <a:tabLst>
                <a:tab pos="1830388" algn="l"/>
                <a:tab pos="2857500" algn="ctr"/>
              </a:tabLst>
            </a:pPr>
            <a:r>
              <a:rPr lang="en-US" sz="2000" smtClean="0"/>
              <a:t>base – contains the starting physical address where the segments reside in memory</a:t>
            </a:r>
          </a:p>
          <a:p>
            <a:pPr lvl="1" eaLnBrk="1" hangingPunct="1">
              <a:tabLst>
                <a:tab pos="1830388" algn="l"/>
                <a:tab pos="2857500" algn="ctr"/>
              </a:tabLst>
            </a:pPr>
            <a:r>
              <a:rPr lang="en-US" sz="2000" i="1" smtClean="0"/>
              <a:t>limit</a:t>
            </a:r>
            <a:r>
              <a:rPr lang="en-US" sz="2000" smtClean="0"/>
              <a:t> – specifies the length of the segment</a:t>
            </a:r>
          </a:p>
          <a:p>
            <a:pPr eaLnBrk="1" hangingPunct="1">
              <a:tabLst>
                <a:tab pos="1830388" algn="l"/>
                <a:tab pos="2857500" algn="ctr"/>
              </a:tabLst>
            </a:pPr>
            <a:r>
              <a:rPr lang="en-US" sz="2400" i="1" smtClean="0"/>
              <a:t>Segment-table base register (STBR)</a:t>
            </a:r>
            <a:r>
              <a:rPr lang="en-US" sz="2400" smtClean="0"/>
              <a:t> points to the segment table’s location in memory</a:t>
            </a:r>
          </a:p>
          <a:p>
            <a:pPr eaLnBrk="1" hangingPunct="1">
              <a:tabLst>
                <a:tab pos="1830388" algn="l"/>
                <a:tab pos="2857500" algn="ctr"/>
              </a:tabLst>
            </a:pPr>
            <a:r>
              <a:rPr lang="en-US" sz="2400" i="1" smtClean="0"/>
              <a:t>Segment-table length register (STLR)</a:t>
            </a:r>
            <a:r>
              <a:rPr lang="en-US" sz="2400" smtClean="0"/>
              <a:t> indicates number of segments used by a program;segment number </a:t>
            </a:r>
            <a:r>
              <a:rPr lang="en-US" sz="2400" i="1" smtClean="0"/>
              <a:t>s</a:t>
            </a:r>
            <a:r>
              <a:rPr lang="en-US" sz="2400" smtClean="0"/>
              <a:t> is legal if </a:t>
            </a:r>
            <a:r>
              <a:rPr lang="en-US" sz="2400" i="1" smtClean="0"/>
              <a:t>s</a:t>
            </a:r>
            <a:r>
              <a:rPr lang="en-US" sz="2400" smtClean="0"/>
              <a:t> &lt; STLR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Segmentation Architecture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Relocation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dynamic</a:t>
            </a:r>
          </a:p>
          <a:p>
            <a:pPr lvl="1" eaLnBrk="1" hangingPunct="1"/>
            <a:r>
              <a:rPr lang="en-US" smtClean="0"/>
              <a:t>by segment table 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Sharing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shared segments</a:t>
            </a:r>
          </a:p>
          <a:p>
            <a:pPr lvl="1" eaLnBrk="1" hangingPunct="1"/>
            <a:r>
              <a:rPr lang="en-US" smtClean="0"/>
              <a:t>same segment number 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Allocation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first fit/best fit</a:t>
            </a:r>
          </a:p>
          <a:p>
            <a:pPr lvl="1" eaLnBrk="1" hangingPunct="1"/>
            <a:r>
              <a:rPr lang="en-US" smtClean="0"/>
              <a:t>external fragmentation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Segmentation Architecture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9150" y="1477963"/>
            <a:ext cx="6657975" cy="5380037"/>
          </a:xfrm>
        </p:spPr>
        <p:txBody>
          <a:bodyPr/>
          <a:lstStyle/>
          <a:p>
            <a:pPr eaLnBrk="1" hangingPunct="1"/>
            <a:r>
              <a:rPr lang="en-US" smtClean="0"/>
              <a:t>Protection.  With each entry in segment table associate: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read/write/execute privileges</a:t>
            </a:r>
          </a:p>
          <a:p>
            <a:pPr eaLnBrk="1" hangingPunct="1"/>
            <a:r>
              <a:rPr lang="en-US" smtClean="0"/>
              <a:t>Protection bits associated with segments; code sharing occurs at segment level</a:t>
            </a:r>
          </a:p>
          <a:p>
            <a:pPr eaLnBrk="1" hangingPunct="1"/>
            <a:r>
              <a:rPr lang="en-US" smtClean="0"/>
              <a:t>Since segments vary in length, memory allocation is a dynamic storage-allocation problem</a:t>
            </a:r>
          </a:p>
          <a:p>
            <a:pPr eaLnBrk="1" hangingPunct="1"/>
            <a:r>
              <a:rPr lang="en-US" smtClean="0"/>
              <a:t>A segmentation example is shown in the following diagram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 Translation Architecture </a:t>
            </a:r>
            <a:endParaRPr lang="en-US" sz="2400" smtClean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 l="458" t="3697" r="241" b="3697"/>
          <a:stretch>
            <a:fillRect/>
          </a:stretch>
        </p:blipFill>
        <p:spPr bwMode="auto">
          <a:xfrm>
            <a:off x="1574800" y="1727200"/>
            <a:ext cx="5935663" cy="4151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Segmentation</a:t>
            </a:r>
            <a:endParaRPr lang="en-US" sz="2400" smtClean="0"/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/>
          <a:srcRect l="7814" t="926" r="7814" b="1534"/>
          <a:stretch>
            <a:fillRect/>
          </a:stretch>
        </p:blipFill>
        <p:spPr bwMode="auto">
          <a:xfrm>
            <a:off x="2038350" y="1776413"/>
            <a:ext cx="4865688" cy="4217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Sharing of Segments</a:t>
            </a:r>
            <a:endParaRPr lang="en-US" sz="2400" smtClean="0"/>
          </a:p>
        </p:txBody>
      </p:sp>
      <p:pic>
        <p:nvPicPr>
          <p:cNvPr id="65539" name="Picture 1028"/>
          <p:cNvPicPr>
            <a:picLocks noChangeAspect="1" noChangeArrowheads="1"/>
          </p:cNvPicPr>
          <p:nvPr/>
        </p:nvPicPr>
        <p:blipFill>
          <a:blip r:embed="rId2"/>
          <a:srcRect l="15625" t="926" r="15648" b="1534"/>
          <a:stretch>
            <a:fillRect/>
          </a:stretch>
        </p:blipFill>
        <p:spPr bwMode="auto">
          <a:xfrm>
            <a:off x="2544763" y="1743075"/>
            <a:ext cx="3887787" cy="4138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with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two to improve on each</a:t>
            </a:r>
          </a:p>
          <a:p>
            <a:r>
              <a:rPr lang="en-US" dirty="0" smtClean="0"/>
              <a:t>Logical address space is divided into two partitions</a:t>
            </a:r>
          </a:p>
          <a:p>
            <a:pPr lvl="1"/>
            <a:r>
              <a:rPr lang="en-US" dirty="0" smtClean="0"/>
              <a:t>First partition contains segments private to that process</a:t>
            </a:r>
          </a:p>
          <a:p>
            <a:pPr lvl="1"/>
            <a:r>
              <a:rPr lang="en-US" dirty="0" smtClean="0"/>
              <a:t>Second partition contains segments shared among processes</a:t>
            </a:r>
          </a:p>
          <a:p>
            <a:r>
              <a:rPr lang="en-US" dirty="0" smtClean="0"/>
              <a:t>Information about the first partition is kept in the Local Descriptor Table(LDT)</a:t>
            </a:r>
          </a:p>
          <a:p>
            <a:r>
              <a:rPr lang="en-US" dirty="0" smtClean="0"/>
              <a:t>Information about the second partition is kept in the Global Descriptor Table(GDT)</a:t>
            </a:r>
          </a:p>
          <a:p>
            <a:r>
              <a:rPr lang="en-US" dirty="0" smtClean="0"/>
              <a:t>Logical Address is a pair (Selector, offset)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01136"/>
              </p:ext>
            </p:extLst>
          </p:nvPr>
        </p:nvGraphicFramePr>
        <p:xfrm>
          <a:off x="1321676" y="571237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69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with Paging – MULTICS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MULTICS system solved problems of external fragmentation and lengthy search times by paging the segments.</a:t>
            </a:r>
            <a:br>
              <a:rPr lang="en-US"/>
            </a:br>
            <a:endParaRPr lang="en-US"/>
          </a:p>
          <a:p>
            <a:r>
              <a:rPr lang="en-US"/>
              <a:t>Solution differs from pure segmentation in that the segment-table entry contains not the base address of the segment, but rather the base address of a </a:t>
            </a:r>
            <a:r>
              <a:rPr lang="en-US" i="1"/>
              <a:t>page table</a:t>
            </a:r>
            <a:r>
              <a:rPr lang="en-US"/>
              <a:t> for this segment.</a:t>
            </a:r>
          </a:p>
        </p:txBody>
      </p:sp>
    </p:spTree>
    <p:extLst>
      <p:ext uri="{BB962C8B-B14F-4D97-AF65-F5344CB8AC3E}">
        <p14:creationId xmlns:p14="http://schemas.microsoft.com/office/powerpoint/2010/main" val="3618348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with Paging: </a:t>
            </a:r>
            <a:r>
              <a:rPr lang="en-US" dirty="0" smtClean="0"/>
              <a:t>MULTICS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2D18-9412-4C6D-A9DC-AE2F39D6B383}" type="slidenum">
              <a:rPr lang="en-US"/>
              <a:pPr/>
              <a:t>59</a:t>
            </a:fld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 dirty="0"/>
          </a:p>
        </p:txBody>
      </p:sp>
      <p:pic>
        <p:nvPicPr>
          <p:cNvPr id="63493" name="Picture 5" descr="C:\B\b4\JPG\foo\4-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751512" cy="395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4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Memory-Management Unit (</a:t>
            </a:r>
            <a:r>
              <a:rPr lang="en-US" sz="2400" smtClean="0">
                <a:solidFill>
                  <a:srgbClr val="7B9899"/>
                </a:solidFill>
              </a:rPr>
              <a:t>MMU</a:t>
            </a:r>
            <a:r>
              <a:rPr lang="en-US" smtClean="0">
                <a:solidFill>
                  <a:srgbClr val="7B9899"/>
                </a:solidFill>
              </a:rPr>
              <a:t>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Hardware device that maps virtual to physical address</a:t>
            </a:r>
            <a:br>
              <a:rPr lang="en-US"/>
            </a:br>
            <a:endParaRPr lang="en-US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In MMU scheme, the value in the relocation register is added to every address generated by a user process at the time it is sent to memory</a:t>
            </a:r>
            <a:br>
              <a:rPr lang="en-US"/>
            </a:br>
            <a:endParaRPr lang="en-US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The user program deals with </a:t>
            </a:r>
            <a:r>
              <a:rPr lang="en-US" i="1"/>
              <a:t>logical</a:t>
            </a:r>
            <a:r>
              <a:rPr lang="en-US"/>
              <a:t> addresses; it never sees the </a:t>
            </a:r>
            <a:r>
              <a:rPr lang="en-US" i="1"/>
              <a:t>real</a:t>
            </a:r>
            <a:r>
              <a:rPr lang="en-US"/>
              <a:t> physical addresses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Segmentation with Paging – Intel 386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6654800" cy="90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 shown in the following diagram, the Intel 386 uses segmentation with paging for memory management with a two-level paging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Intel 30386 Address Translation</a:t>
            </a:r>
            <a:endParaRPr lang="en-US" sz="2400" smtClean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/>
          <a:srcRect l="11998" t="844" r="11774" b="1688"/>
          <a:stretch>
            <a:fillRect/>
          </a:stretch>
        </p:blipFill>
        <p:spPr bwMode="auto">
          <a:xfrm>
            <a:off x="2322513" y="1676400"/>
            <a:ext cx="4225925" cy="4321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42703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2800"/>
              <a:t>Logical to Physical Address Translation in Pentium</a:t>
            </a:r>
          </a:p>
        </p:txBody>
      </p:sp>
      <p:pic>
        <p:nvPicPr>
          <p:cNvPr id="231427" name="Picture 3"/>
          <p:cNvPicPr>
            <a:picLocks noChangeAspect="1" noChangeArrowheads="1"/>
          </p:cNvPicPr>
          <p:nvPr/>
        </p:nvPicPr>
        <p:blipFill>
          <a:blip r:embed="rId2"/>
          <a:srcRect l="446" t="43227" r="681" b="42947"/>
          <a:stretch>
            <a:fillRect/>
          </a:stretch>
        </p:blipFill>
        <p:spPr bwMode="auto">
          <a:xfrm>
            <a:off x="628650" y="2239963"/>
            <a:ext cx="7894638" cy="827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pic>
        <p:nvPicPr>
          <p:cNvPr id="231428" name="Picture 4"/>
          <p:cNvPicPr>
            <a:picLocks noChangeAspect="1" noChangeArrowheads="1"/>
          </p:cNvPicPr>
          <p:nvPr/>
        </p:nvPicPr>
        <p:blipFill>
          <a:blip r:embed="rId3"/>
          <a:srcRect l="638" t="35571" r="661" b="35571"/>
          <a:stretch>
            <a:fillRect/>
          </a:stretch>
        </p:blipFill>
        <p:spPr bwMode="auto">
          <a:xfrm>
            <a:off x="1533525" y="4364038"/>
            <a:ext cx="5805488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7522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 Pentium Segmentation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2"/>
          <a:srcRect l="665" t="9654" r="665" b="10266"/>
          <a:stretch>
            <a:fillRect/>
          </a:stretch>
        </p:blipFill>
        <p:spPr bwMode="auto">
          <a:xfrm>
            <a:off x="1266825" y="1754188"/>
            <a:ext cx="6435725" cy="3917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1160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Pentium Paging Architecture</a:t>
            </a:r>
          </a:p>
        </p:txBody>
      </p:sp>
      <p:pic>
        <p:nvPicPr>
          <p:cNvPr id="233475" name="Picture 3"/>
          <p:cNvPicPr>
            <a:picLocks noChangeAspect="1" noChangeArrowheads="1"/>
          </p:cNvPicPr>
          <p:nvPr/>
        </p:nvPicPr>
        <p:blipFill>
          <a:blip r:embed="rId2"/>
          <a:srcRect l="13206" t="844" r="13206" b="844"/>
          <a:stretch>
            <a:fillRect/>
          </a:stretch>
        </p:blipFill>
        <p:spPr bwMode="auto">
          <a:xfrm>
            <a:off x="2100263" y="1509713"/>
            <a:ext cx="4794250" cy="4803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9803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Virtual </a:t>
            </a:r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103733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8538" y="1798638"/>
            <a:ext cx="7351712" cy="44831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>
                <a:solidFill>
                  <a:schemeClr val="tx2"/>
                </a:solidFill>
              </a:rPr>
              <a:t>Virtual memory</a:t>
            </a:r>
            <a:r>
              <a:rPr lang="en-US" dirty="0"/>
              <a:t> – separation of user logical memory from physical memory.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Only part of the program needs to be in memory for execution.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Logical address space can therefore be much larger than physical address space.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Allows address spaces to be shared by several processes.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Allows for more efficient process creation.</a:t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Virtual memory can be implemented via: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Demand paging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Demand segmentation</a:t>
            </a: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0"/>
            <a:ext cx="27146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6695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Demand Paging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Bring a page into memory only when it is needed</a:t>
            </a:r>
          </a:p>
          <a:p>
            <a:pPr lvl="1" eaLnBrk="1" hangingPunct="1"/>
            <a:r>
              <a:rPr lang="en-US" smtClean="0"/>
              <a:t>Less memory needed </a:t>
            </a:r>
          </a:p>
          <a:p>
            <a:pPr lvl="1" eaLnBrk="1" hangingPunct="1"/>
            <a:r>
              <a:rPr lang="en-US" smtClean="0"/>
              <a:t>Faster response</a:t>
            </a:r>
          </a:p>
          <a:p>
            <a:pPr lvl="1" eaLnBrk="1" hangingPunct="1"/>
            <a:r>
              <a:rPr lang="en-US" smtClean="0"/>
              <a:t>More users</a:t>
            </a:r>
            <a:br>
              <a:rPr lang="en-US" smtClean="0"/>
            </a:br>
            <a:endParaRPr lang="en-US" smtClean="0"/>
          </a:p>
          <a:p>
            <a:pPr eaLnBrk="1" hangingPunct="1"/>
            <a:r>
              <a:rPr lang="en-US" smtClean="0"/>
              <a:t>Page is needed </a:t>
            </a:r>
            <a:r>
              <a:rPr lang="en-US" smtClean="0">
                <a:sym typeface="Symbol" pitchFamily="18" charset="2"/>
              </a:rPr>
              <a:t> reference to it</a:t>
            </a:r>
          </a:p>
          <a:p>
            <a:pPr lvl="1" eaLnBrk="1" hangingPunct="1"/>
            <a:r>
              <a:rPr lang="en-US" smtClean="0"/>
              <a:t>invalid reference </a:t>
            </a:r>
            <a:r>
              <a:rPr lang="en-US" smtClean="0">
                <a:sym typeface="Symbol" pitchFamily="18" charset="2"/>
              </a:rPr>
              <a:t> abort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not-in-memory  bring to memory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3418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350250" cy="844550"/>
          </a:xfrm>
        </p:spPr>
        <p:txBody>
          <a:bodyPr/>
          <a:lstStyle/>
          <a:p>
            <a:pPr eaLnBrk="1" hangingPunct="1"/>
            <a:r>
              <a:rPr lang="en-US" sz="2400" smtClean="0"/>
              <a:t>Transfer of a Paged Memory to Contiguous Disk Space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 l="9557" t="876" r="9782" b="876"/>
          <a:stretch>
            <a:fillRect/>
          </a:stretch>
        </p:blipFill>
        <p:spPr bwMode="auto">
          <a:xfrm>
            <a:off x="2085975" y="1638300"/>
            <a:ext cx="4795838" cy="4381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78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Valid-Invalid Bit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4675" y="1443038"/>
            <a:ext cx="7245350" cy="5414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/>
              <a:t>With each page table entry a valid–invalid bit is associated</a:t>
            </a:r>
            <a:br>
              <a:rPr lang="en-US" sz="1600" smtClean="0"/>
            </a:br>
            <a:r>
              <a:rPr lang="en-US" sz="1600" smtClean="0"/>
              <a:t>(1 </a:t>
            </a:r>
            <a:r>
              <a:rPr lang="en-US" sz="1600" smtClean="0">
                <a:sym typeface="Symbol" pitchFamily="18" charset="2"/>
              </a:rPr>
              <a:t> in-memory, 0</a:t>
            </a:r>
            <a:r>
              <a:rPr lang="en-US" sz="1600" smtClean="0"/>
              <a:t> </a:t>
            </a:r>
            <a:r>
              <a:rPr lang="en-US" sz="1600" smtClean="0">
                <a:sym typeface="Symbol" pitchFamily="18" charset="2"/>
              </a:rPr>
              <a:t> not-in-memory)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ym typeface="Symbol" pitchFamily="18" charset="2"/>
              </a:rPr>
              <a:t>Initially valid–invalid but is set to 0 on all entries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ym typeface="Symbol" pitchFamily="18" charset="2"/>
              </a:rPr>
              <a:t>Example of a page table snapshot:</a:t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endParaRPr lang="en-US" sz="1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ym typeface="Symbol" pitchFamily="18" charset="2"/>
              </a:rPr>
              <a:t>During address translation, if valid–invalid bit in page table entry is 0  page fault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911475" y="2917825"/>
            <a:ext cx="1878013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901950" y="3151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901950" y="3455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901950" y="3760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901950" y="4065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2901950" y="492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2901950" y="5208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4349750" y="25415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425950" y="2817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4425950" y="31178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425950" y="3417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425950" y="3746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4425950" y="4065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4425950" y="4903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4425950" y="5208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511550" y="44465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257550" y="2541588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Frame #</a:t>
            </a: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4373563" y="2541588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465513" y="5783263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256433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0"/>
            <a:ext cx="8054975" cy="844550"/>
          </a:xfrm>
        </p:spPr>
        <p:txBody>
          <a:bodyPr/>
          <a:lstStyle/>
          <a:p>
            <a:pPr eaLnBrk="1" hangingPunct="1"/>
            <a:r>
              <a:rPr lang="en-US" sz="2800" smtClean="0"/>
              <a:t>Dynamic relocation using a relocation register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 l="841" t="3482" r="1089" b="3784"/>
          <a:stretch>
            <a:fillRect/>
          </a:stretch>
        </p:blipFill>
        <p:spPr bwMode="auto">
          <a:xfrm>
            <a:off x="1819275" y="1941513"/>
            <a:ext cx="5384800" cy="395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0"/>
            <a:ext cx="8361362" cy="844550"/>
          </a:xfrm>
        </p:spPr>
        <p:txBody>
          <a:bodyPr/>
          <a:lstStyle/>
          <a:p>
            <a:pPr eaLnBrk="1" hangingPunct="1"/>
            <a:r>
              <a:rPr lang="en-US" sz="2400" smtClean="0"/>
              <a:t>Page Table When Some Pages Are Not in Main Memory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 l="12068" t="1062" r="12068" b="810"/>
          <a:stretch>
            <a:fillRect/>
          </a:stretch>
        </p:blipFill>
        <p:spPr bwMode="auto">
          <a:xfrm>
            <a:off x="2317750" y="1778000"/>
            <a:ext cx="4324350" cy="41957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5677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334963"/>
            <a:ext cx="7467600" cy="51593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Page Fault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6762" y="1630364"/>
            <a:ext cx="7143523" cy="48284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there is ever a reference to a page, first reference will trap to </a:t>
            </a:r>
            <a:br>
              <a:rPr lang="en-US" sz="2000" dirty="0" smtClean="0"/>
            </a:br>
            <a:r>
              <a:rPr lang="en-US" sz="2000" dirty="0" smtClean="0"/>
              <a:t>OS </a:t>
            </a:r>
            <a:r>
              <a:rPr lang="en-US" sz="2000" dirty="0" smtClean="0">
                <a:sym typeface="Symbol" pitchFamily="18" charset="2"/>
              </a:rPr>
              <a:t> page fault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OS looks at another table to decide: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Invalid reference </a:t>
            </a:r>
            <a:r>
              <a:rPr lang="en-US" sz="2000" dirty="0" smtClean="0">
                <a:sym typeface="Symbol" pitchFamily="18" charset="2"/>
              </a:rPr>
              <a:t> abort.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Just not in memory.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Get empty frame.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Swap page into frame.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Reset tables, validation bit = 1.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Restart instruction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548063" y="45370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62413" y="491966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Freeform 12"/>
          <p:cNvSpPr>
            <a:spLocks/>
          </p:cNvSpPr>
          <p:nvPr/>
        </p:nvSpPr>
        <p:spPr bwMode="auto">
          <a:xfrm>
            <a:off x="4456113" y="4357688"/>
            <a:ext cx="533400" cy="5334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894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in Handling a Page Fault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 l="5666" t="598" r="6114" b="912"/>
          <a:stretch>
            <a:fillRect/>
          </a:stretch>
        </p:blipFill>
        <p:spPr bwMode="auto">
          <a:xfrm>
            <a:off x="1736725" y="1924050"/>
            <a:ext cx="5249863" cy="43957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150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What happens if there is no free frame?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84263" y="1876425"/>
            <a:ext cx="6683375" cy="4511675"/>
          </a:xfrm>
        </p:spPr>
        <p:txBody>
          <a:bodyPr/>
          <a:lstStyle/>
          <a:p>
            <a:pPr eaLnBrk="1" hangingPunct="1"/>
            <a:r>
              <a:rPr lang="en-US" smtClean="0"/>
              <a:t>Page replacement – find some page in memory, but not really in use, swap it out</a:t>
            </a:r>
          </a:p>
          <a:p>
            <a:pPr lvl="1" eaLnBrk="1" hangingPunct="1"/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performance – want an algorithm which will result in minimum number of page faults</a:t>
            </a:r>
          </a:p>
          <a:p>
            <a:pPr eaLnBrk="1" hangingPunct="1"/>
            <a:r>
              <a:rPr lang="en-US" smtClean="0"/>
              <a:t>Same page may be brought into memory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7208602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2143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Performance of Demand Paging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/>
              <a:t>Page Fault Rate 0 </a:t>
            </a:r>
            <a:r>
              <a:rPr lang="en-US" dirty="0" smtClean="0">
                <a:sym typeface="Symbol" pitchFamily="18" charset="2"/>
              </a:rPr>
              <a:t>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 1.0</a:t>
            </a:r>
          </a:p>
          <a:p>
            <a:pPr lvl="1"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= 0 no page faults </a:t>
            </a:r>
          </a:p>
          <a:p>
            <a:pPr lvl="1"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= 1, every reference is a fault</a:t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Effective Access Time (EAT)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		EAT = (1 – </a:t>
            </a:r>
            <a:r>
              <a:rPr lang="en-US" i="1" dirty="0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) x memory access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			+ </a:t>
            </a:r>
            <a:r>
              <a:rPr lang="en-US" i="1" dirty="0" smtClean="0">
                <a:sym typeface="Symbol" pitchFamily="18" charset="2"/>
              </a:rPr>
              <a:t>p x page fault time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r>
              <a:rPr lang="en-US" dirty="0" smtClean="0">
                <a:sym typeface="Symbol" pitchFamily="18" charset="2"/>
              </a:rPr>
              <a:t>Page fault time-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Symbol" pitchFamily="18" charset="2"/>
              </a:rPr>
              <a:t>page fault overhead+ [swap page out ]+ swap page in+ restart overhead</a:t>
            </a:r>
            <a:r>
              <a:rPr lang="en-US" dirty="0" smtClean="0">
                <a:sym typeface="Symbol" pitchFamily="18" charset="2"/>
              </a:rPr>
              <a:t>)</a:t>
            </a:r>
          </a:p>
          <a:p>
            <a:pPr eaLnBrk="1" hangingPunct="1">
              <a:buFont typeface="Monotype Sorts" pitchFamily="2" charset="2"/>
              <a:buNone/>
              <a:tabLst>
                <a:tab pos="2165350" algn="l"/>
                <a:tab pos="2857500" algn="l"/>
              </a:tabLst>
              <a:defRPr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16290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310563" cy="5084763"/>
          </a:xfrm>
        </p:spPr>
        <p:txBody>
          <a:bodyPr/>
          <a:lstStyle/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Memory access time = 100 nanosecond</a:t>
            </a:r>
          </a:p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Average pagefault service time=25 millisecond</a:t>
            </a:r>
          </a:p>
          <a:p>
            <a:pPr eaLnBrk="1" hangingPunct="1">
              <a:tabLst>
                <a:tab pos="1774825" algn="l"/>
                <a:tab pos="2279650" algn="l"/>
              </a:tabLst>
            </a:pPr>
            <a:r>
              <a:rPr lang="en-US" sz="2400" smtClean="0"/>
              <a:t>EAT(ns)=(1-p) x(100) + (25 milliseconds)</a:t>
            </a:r>
          </a:p>
          <a:p>
            <a:pPr eaLnBrk="1" hangingPunct="1">
              <a:buFont typeface="Wingding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		= (1-p)x100+px2500000</a:t>
            </a:r>
          </a:p>
          <a:p>
            <a:pPr eaLnBrk="1" hangingPunct="1">
              <a:buFont typeface="Wingding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		=100+24999900 x p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buFont typeface="Wingdings" pitchFamily="2" charset="2"/>
              <a:buChar char="q"/>
              <a:tabLst>
                <a:tab pos="1774825" algn="l"/>
                <a:tab pos="2279650" algn="l"/>
              </a:tabLst>
            </a:pPr>
            <a:r>
              <a:rPr lang="en-US" sz="2400" smtClean="0"/>
              <a:t>EAT is directly proportional to page fault rate</a:t>
            </a:r>
          </a:p>
          <a:p>
            <a:pPr>
              <a:tabLst>
                <a:tab pos="1774825" algn="l"/>
                <a:tab pos="2279650" algn="l"/>
              </a:tabLst>
            </a:pPr>
            <a:r>
              <a:rPr lang="en-US" sz="2400" smtClean="0"/>
              <a:t>If one access out of 1,000 causes a page fault, then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         EAT = 25 microseconds.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400" smtClean="0"/>
              <a:t>      This is a slowdown by a factor of 250!!</a:t>
            </a:r>
          </a:p>
        </p:txBody>
      </p:sp>
    </p:spTree>
    <p:extLst>
      <p:ext uri="{BB962C8B-B14F-4D97-AF65-F5344CB8AC3E}">
        <p14:creationId xmlns:p14="http://schemas.microsoft.com/office/powerpoint/2010/main" val="42029739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Process Creation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/>
            <a:r>
              <a:rPr lang="en-US" smtClean="0"/>
              <a:t>Virtual memory allows other benefits during process creation:</a:t>
            </a:r>
            <a:br>
              <a:rPr lang="en-US" smtClean="0"/>
            </a:br>
            <a:endParaRPr lang="en-US" smtClean="0"/>
          </a:p>
          <a:p>
            <a:pPr marL="381000" indent="-381000">
              <a:buFont typeface="Monotype Sorts" pitchFamily="2" charset="2"/>
              <a:buNone/>
            </a:pPr>
            <a:r>
              <a:rPr lang="en-US" smtClean="0"/>
              <a:t>	- Copy-on-Write</a:t>
            </a:r>
            <a:br>
              <a:rPr lang="en-US" smtClean="0"/>
            </a:br>
            <a:endParaRPr lang="en-US" smtClean="0"/>
          </a:p>
          <a:p>
            <a:pPr marL="381000" indent="-381000">
              <a:buFont typeface="Monotype Sorts" pitchFamily="2" charset="2"/>
              <a:buNone/>
            </a:pPr>
            <a:r>
              <a:rPr lang="en-US" smtClean="0"/>
              <a:t>	- Memory-Mapped Files</a:t>
            </a:r>
          </a:p>
        </p:txBody>
      </p:sp>
    </p:spTree>
    <p:extLst>
      <p:ext uri="{BB962C8B-B14F-4D97-AF65-F5344CB8AC3E}">
        <p14:creationId xmlns:p14="http://schemas.microsoft.com/office/powerpoint/2010/main" val="27415205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Copy-on-Write (COW) allows both parent and child processes to initially </a:t>
            </a:r>
            <a:r>
              <a:rPr lang="en-US" i="1" smtClean="0"/>
              <a:t>share</a:t>
            </a:r>
            <a:r>
              <a:rPr lang="en-US" smtClean="0"/>
              <a:t> the same pages in memory.</a:t>
            </a:r>
            <a:br>
              <a:rPr lang="en-US" smtClean="0"/>
            </a:br>
            <a:r>
              <a:rPr lang="en-US" smtClean="0"/>
              <a:t>If either process modifies a shared page, only then is the page copied.</a:t>
            </a:r>
          </a:p>
          <a:p>
            <a:r>
              <a:rPr lang="en-US" smtClean="0"/>
              <a:t>COW allows more efficient process creation as only modified pages are copied.</a:t>
            </a:r>
          </a:p>
          <a:p>
            <a:r>
              <a:rPr lang="en-US" smtClean="0"/>
              <a:t>Free pages are allocated from a </a:t>
            </a:r>
            <a:r>
              <a:rPr lang="en-US" i="1" smtClean="0"/>
              <a:t>pool</a:t>
            </a:r>
            <a:r>
              <a:rPr lang="en-US" smtClean="0"/>
              <a:t> of zeroed-out pages.</a:t>
            </a:r>
          </a:p>
          <a:p>
            <a:pPr lvl="1"/>
            <a:r>
              <a:rPr lang="en-US" smtClean="0"/>
              <a:t>Technique called zero-fill-on-demand.</a:t>
            </a:r>
          </a:p>
        </p:txBody>
      </p:sp>
    </p:spTree>
    <p:extLst>
      <p:ext uri="{BB962C8B-B14F-4D97-AF65-F5344CB8AC3E}">
        <p14:creationId xmlns:p14="http://schemas.microsoft.com/office/powerpoint/2010/main" val="2838677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algn="ctr"/>
            <a:r>
              <a:rPr lang="en-US" smtClean="0"/>
              <a:t>Memory-Mapped Files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smtClean="0"/>
              <a:t>Memory-mapped file I/O allows file I/O to be treated as routine memory access by </a:t>
            </a:r>
            <a:r>
              <a:rPr lang="en-US" sz="2400" i="1" smtClean="0"/>
              <a:t>mapping</a:t>
            </a:r>
            <a:r>
              <a:rPr lang="en-US" sz="2400" smtClean="0"/>
              <a:t> a disk block to a page in memory.</a:t>
            </a:r>
          </a:p>
          <a:p>
            <a:r>
              <a:rPr lang="en-US" sz="2400" smtClean="0"/>
              <a:t>A file is initially read using demand paging. A page-sized portion of the file is read from the file system into a physical page. Subsequent reads/writes to/from the file are treated as ordinary memory accesses.</a:t>
            </a:r>
          </a:p>
          <a:p>
            <a:r>
              <a:rPr lang="en-US" sz="2400" smtClean="0"/>
              <a:t>Simplifies file access by treating file I/O through memory rather than </a:t>
            </a:r>
            <a:r>
              <a:rPr lang="en-US" sz="2400" b="1" smtClean="0"/>
              <a:t>read()</a:t>
            </a:r>
            <a:r>
              <a:rPr lang="en-US" sz="2400" smtClean="0"/>
              <a:t> </a:t>
            </a:r>
            <a:r>
              <a:rPr lang="en-US" sz="2400" b="1" smtClean="0"/>
              <a:t>write()</a:t>
            </a:r>
            <a:r>
              <a:rPr lang="en-US" sz="2400" smtClean="0"/>
              <a:t> system calls.</a:t>
            </a:r>
          </a:p>
          <a:p>
            <a:r>
              <a:rPr lang="en-US" sz="2400" smtClean="0"/>
              <a:t>Also allows several processes to map the same file allowing the pages in memory to be shared.</a:t>
            </a:r>
          </a:p>
        </p:txBody>
      </p:sp>
    </p:spTree>
    <p:extLst>
      <p:ext uri="{BB962C8B-B14F-4D97-AF65-F5344CB8AC3E}">
        <p14:creationId xmlns:p14="http://schemas.microsoft.com/office/powerpoint/2010/main" val="4116370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Memory Mapped Files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 l="5865" t="1688" r="6488" b="1688"/>
          <a:stretch>
            <a:fillRect/>
          </a:stretch>
        </p:blipFill>
        <p:spPr bwMode="auto">
          <a:xfrm>
            <a:off x="1951038" y="1728788"/>
            <a:ext cx="5672137" cy="46894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1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Dynamic Loading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 eaLnBrk="1" hangingPunct="1"/>
            <a:r>
              <a:rPr lang="en-US" smtClean="0"/>
              <a:t>Routine is not loaded until it is called</a:t>
            </a:r>
          </a:p>
          <a:p>
            <a:pPr eaLnBrk="1" hangingPunct="1"/>
            <a:r>
              <a:rPr lang="en-US" smtClean="0"/>
              <a:t>Better memory-space utilization; unused routine is never loaded</a:t>
            </a:r>
          </a:p>
          <a:p>
            <a:pPr eaLnBrk="1" hangingPunct="1"/>
            <a:r>
              <a:rPr lang="en-US" smtClean="0"/>
              <a:t>Useful when large amounts of code are needed to handle infrequently occurring cases</a:t>
            </a:r>
          </a:p>
          <a:p>
            <a:pPr eaLnBrk="1" hangingPunct="1"/>
            <a:r>
              <a:rPr lang="en-US" smtClean="0"/>
              <a:t>No special support from the operating system is required implemented through program design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Prevent over-allocation of memory by modifying page-fault service routine to include page replacement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/>
                </a:solidFill>
              </a:rPr>
              <a:t>modify (dirty) bit </a:t>
            </a:r>
            <a:r>
              <a:rPr lang="en-US" dirty="0" smtClean="0"/>
              <a:t>to reduce overhead of page transfers – only modified pages are written to disk</a:t>
            </a:r>
            <a:br>
              <a:rPr lang="en-US" dirty="0" smtClean="0"/>
            </a:b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2419661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Page Replacement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 l="702" t="2161" r="702" b="2161"/>
          <a:stretch>
            <a:fillRect/>
          </a:stretch>
        </p:blipFill>
        <p:spPr bwMode="auto">
          <a:xfrm>
            <a:off x="1616075" y="1725613"/>
            <a:ext cx="5707063" cy="4152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1206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Basic Page Replacement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6763" y="1852613"/>
            <a:ext cx="7351712" cy="4483100"/>
          </a:xfrm>
        </p:spPr>
        <p:txBody>
          <a:bodyPr>
            <a:normAutofit fontScale="92500" lnSpcReduction="10000"/>
          </a:bodyPr>
          <a:lstStyle/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Find the location of the desired page on disk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Find a free frame:</a:t>
            </a:r>
            <a:br>
              <a:rPr lang="en-US" dirty="0"/>
            </a:br>
            <a:r>
              <a:rPr lang="en-US" dirty="0"/>
              <a:t>	- If there is a free frame, use it</a:t>
            </a:r>
            <a:br>
              <a:rPr lang="en-US" dirty="0"/>
            </a:br>
            <a:r>
              <a:rPr lang="en-US" dirty="0"/>
              <a:t>	- If there is no free frame, use a page replacement </a:t>
            </a:r>
            <a:r>
              <a:rPr lang="en-US" dirty="0" smtClean="0"/>
              <a:t>algorithm </a:t>
            </a:r>
            <a:r>
              <a:rPr lang="en-US" dirty="0"/>
              <a:t>to select a </a:t>
            </a:r>
            <a:r>
              <a:rPr lang="en-US" b="1" dirty="0">
                <a:solidFill>
                  <a:schemeClr val="tx2"/>
                </a:solidFill>
              </a:rPr>
              <a:t>victim</a:t>
            </a:r>
            <a:r>
              <a:rPr lang="en-US" dirty="0"/>
              <a:t> frame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Read the desired page into the (newly) free frame. Update the page and frame tables.</a:t>
            </a:r>
            <a:br>
              <a:rPr lang="en-US" dirty="0"/>
            </a:br>
            <a:endParaRPr lang="en-US" dirty="0"/>
          </a:p>
          <a:p>
            <a:pPr marL="381000" indent="-381000" eaLnBrk="1" fontAlgn="auto" hangingPunct="1">
              <a:spcAft>
                <a:spcPts val="0"/>
              </a:spcAft>
              <a:buFont typeface="Monotype Sorts" pitchFamily="2" charset="2"/>
              <a:buAutoNum type="arabicPeriod"/>
              <a:defRPr/>
            </a:pPr>
            <a:r>
              <a:rPr lang="en-US" dirty="0"/>
              <a:t>Restart the process</a:t>
            </a:r>
          </a:p>
        </p:txBody>
      </p:sp>
    </p:spTree>
    <p:extLst>
      <p:ext uri="{BB962C8B-B14F-4D97-AF65-F5344CB8AC3E}">
        <p14:creationId xmlns:p14="http://schemas.microsoft.com/office/powerpoint/2010/main" val="21988808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/>
          <a:srcRect l="694" t="1534" r="694" b="1534"/>
          <a:stretch>
            <a:fillRect/>
          </a:stretch>
        </p:blipFill>
        <p:spPr bwMode="auto">
          <a:xfrm>
            <a:off x="1514475" y="1668463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238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Page Replacement Algorithms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7088" y="1397000"/>
            <a:ext cx="6710362" cy="4495800"/>
          </a:xfrm>
        </p:spPr>
        <p:txBody>
          <a:bodyPr/>
          <a:lstStyle/>
          <a:p>
            <a:pPr eaLnBrk="1" hangingPunct="1">
              <a:tabLst>
                <a:tab pos="3146425" algn="ctr"/>
              </a:tabLst>
            </a:pPr>
            <a:r>
              <a:rPr lang="en-US" smtClean="0"/>
              <a:t>Want lowest page-fault rate</a:t>
            </a:r>
          </a:p>
          <a:p>
            <a:pPr eaLnBrk="1" hangingPunct="1">
              <a:tabLst>
                <a:tab pos="3146425" algn="ctr"/>
              </a:tabLst>
            </a:pPr>
            <a:r>
              <a:rPr lang="en-US" smtClean="0"/>
              <a:t>Evaluate algorithm by running it on a particular string of memory references (reference string) and computing the number of page faults on that string</a:t>
            </a:r>
          </a:p>
          <a:p>
            <a:pPr eaLnBrk="1" hangingPunct="1">
              <a:tabLst>
                <a:tab pos="3146425" algn="ctr"/>
              </a:tabLst>
            </a:pPr>
            <a:r>
              <a:rPr lang="en-US" smtClean="0"/>
              <a:t>In all our examples, the reference string is </a:t>
            </a:r>
          </a:p>
          <a:p>
            <a:pPr eaLnBrk="1" hangingPunct="1"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smtClean="0"/>
              <a:t>		1, 2, 3, 4, 1, 2, 5, 1, 2, 3, 4, 5</a:t>
            </a:r>
          </a:p>
        </p:txBody>
      </p:sp>
    </p:spTree>
    <p:extLst>
      <p:ext uri="{BB962C8B-B14F-4D97-AF65-F5344CB8AC3E}">
        <p14:creationId xmlns:p14="http://schemas.microsoft.com/office/powerpoint/2010/main" val="4330573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Graph of Page Faults Versus The Number of Frames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 l="493" t="11264" r="1244" b="11610"/>
          <a:stretch>
            <a:fillRect/>
          </a:stretch>
        </p:blipFill>
        <p:spPr bwMode="auto">
          <a:xfrm>
            <a:off x="1385888" y="1897063"/>
            <a:ext cx="6061075" cy="3567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3751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5396139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First-In-First-Out (FIFO)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4550" y="1594077"/>
            <a:ext cx="7029450" cy="484505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Reference string: 1, 2, 3, 4, 1, 2, 5, 1, 2, 3, 4, 5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3 frames (3 pages can be in memory at a time per process)</a:t>
            </a: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4 frames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1600" dirty="0"/>
              <a:t>FIFO Replacement – </a:t>
            </a:r>
            <a:r>
              <a:rPr lang="en-US" sz="1600" dirty="0" err="1"/>
              <a:t>Belady’s</a:t>
            </a:r>
            <a:r>
              <a:rPr lang="en-US" sz="1600" dirty="0"/>
              <a:t> Anomaly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/>
              <a:t>more frames </a:t>
            </a:r>
            <a:r>
              <a:rPr lang="en-US" sz="1600" dirty="0">
                <a:sym typeface="Symbol" pitchFamily="18" charset="2"/>
              </a:rPr>
              <a:t> more page faults</a:t>
            </a:r>
            <a:endParaRPr lang="en-US" sz="16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41700" y="2225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41700" y="2682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441700" y="3140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54350" y="2259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54350" y="2701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3054350" y="3178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898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898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98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4279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279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279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737100" y="27400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 page faults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409950" y="3949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3409950" y="4406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3409950" y="4864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022600" y="3983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3022600" y="4425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022600" y="490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867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3867150" y="4464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867150" y="4940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248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4248150" y="448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4641850" y="446405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 page faults</a:t>
            </a:r>
          </a:p>
        </p:txBody>
      </p:sp>
      <p:sp>
        <p:nvSpPr>
          <p:cNvPr id="34845" name="Rectangle 30"/>
          <p:cNvSpPr>
            <a:spLocks noChangeArrowheads="1"/>
          </p:cNvSpPr>
          <p:nvPr/>
        </p:nvSpPr>
        <p:spPr bwMode="auto">
          <a:xfrm>
            <a:off x="3409950" y="53213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846" name="Text Box 31"/>
          <p:cNvSpPr txBox="1">
            <a:spLocks noChangeArrowheads="1"/>
          </p:cNvSpPr>
          <p:nvPr/>
        </p:nvSpPr>
        <p:spPr bwMode="auto">
          <a:xfrm>
            <a:off x="30289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38671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45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/>
          <a:srcRect l="655" t="32359" r="452" b="32361"/>
          <a:stretch>
            <a:fillRect/>
          </a:stretch>
        </p:blipFill>
        <p:spPr bwMode="auto">
          <a:xfrm>
            <a:off x="873125" y="1814513"/>
            <a:ext cx="7424738" cy="1985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1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 l="1103" t="7935" r="1103" b="8517"/>
          <a:stretch>
            <a:fillRect/>
          </a:stretch>
        </p:blipFill>
        <p:spPr bwMode="auto">
          <a:xfrm>
            <a:off x="1411288" y="1827213"/>
            <a:ext cx="6196012" cy="3970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4613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tabLst>
                <a:tab pos="1890713" algn="l"/>
              </a:tabLst>
              <a:defRPr/>
            </a:pPr>
            <a:r>
              <a:rPr lang="en-US"/>
              <a:t>Replace page that will not be used for longest period of time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tabLst>
                <a:tab pos="1890713" algn="l"/>
              </a:tabLst>
              <a:defRPr/>
            </a:pPr>
            <a:r>
              <a:rPr lang="en-US"/>
              <a:t>4 frames example</a:t>
            </a: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</a:tabLst>
              <a:defRPr/>
            </a:pPr>
            <a:r>
              <a:rPr lang="en-US"/>
              <a:t>		 1, 2, 3, 4, 1, 2, 5, 1, 2, 3, 4, 5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tabLst>
                <a:tab pos="1890713" algn="l"/>
              </a:tabLst>
              <a:defRPr/>
            </a:pPr>
            <a:r>
              <a:rPr lang="en-US"/>
              <a:t>How do you know this?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tabLst>
                <a:tab pos="1890713" algn="l"/>
              </a:tabLst>
              <a:defRPr/>
            </a:pPr>
            <a:r>
              <a:rPr lang="en-US"/>
              <a:t>Used for measuring how well your algorithm performs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560763" y="2611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560763" y="3068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560763" y="3525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017963" y="2682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856163" y="312578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 page faults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560763" y="3983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017963" y="4059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65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Dynamic Linking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7950"/>
            <a:ext cx="6734175" cy="434181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Linking postponed until execution time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Small piece of code, </a:t>
            </a:r>
            <a:r>
              <a:rPr lang="en-US" i="1"/>
              <a:t>stub</a:t>
            </a:r>
            <a:r>
              <a:rPr lang="en-US"/>
              <a:t>, used to locate the appropriate memory-resident library routine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Stub replaces itself with the address of the routine, and executes the routine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Operating system needed to check if routine is in processes’ memory address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Dynamic linking is particularly useful for libraries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/>
          <a:srcRect l="471" t="32074" r="781" b="32076"/>
          <a:stretch>
            <a:fillRect/>
          </a:stretch>
        </p:blipFill>
        <p:spPr bwMode="auto">
          <a:xfrm>
            <a:off x="1123950" y="1990725"/>
            <a:ext cx="6967538" cy="18970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5152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4663" y="1706563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Reference string:  1, 2, 3, 4, 1, 2, 5, 1, 2, 3, 4, 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Counter implementation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Every page entry has a counter; every time page is referenced through this entry, copy the clock into the counter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When a page needs to be changed, look at the counters to determine which are to change</a:t>
            </a:r>
          </a:p>
          <a:p>
            <a:pPr marL="274320" indent="-27432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/>
          </a:p>
        </p:txBody>
      </p:sp>
      <p:sp>
        <p:nvSpPr>
          <p:cNvPr id="39940" name="Rectangle 17"/>
          <p:cNvSpPr>
            <a:spLocks noChangeArrowheads="1"/>
          </p:cNvSpPr>
          <p:nvPr/>
        </p:nvSpPr>
        <p:spPr bwMode="auto">
          <a:xfrm>
            <a:off x="3784600" y="24114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9941" name="Rectangle 18"/>
          <p:cNvSpPr>
            <a:spLocks noChangeArrowheads="1"/>
          </p:cNvSpPr>
          <p:nvPr/>
        </p:nvSpPr>
        <p:spPr bwMode="auto">
          <a:xfrm>
            <a:off x="3784600" y="28686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9942" name="Rectangle 19"/>
          <p:cNvSpPr>
            <a:spLocks noChangeArrowheads="1"/>
          </p:cNvSpPr>
          <p:nvPr/>
        </p:nvSpPr>
        <p:spPr bwMode="auto">
          <a:xfrm>
            <a:off x="3784600" y="33258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9943" name="Text Box 26"/>
          <p:cNvSpPr txBox="1">
            <a:spLocks noChangeArrowheads="1"/>
          </p:cNvSpPr>
          <p:nvPr/>
        </p:nvSpPr>
        <p:spPr bwMode="auto">
          <a:xfrm>
            <a:off x="4176713" y="2465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9944" name="Text Box 27"/>
          <p:cNvSpPr txBox="1">
            <a:spLocks noChangeArrowheads="1"/>
          </p:cNvSpPr>
          <p:nvPr/>
        </p:nvSpPr>
        <p:spPr bwMode="auto">
          <a:xfrm>
            <a:off x="4578350" y="3402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9945" name="Rectangle 29"/>
          <p:cNvSpPr>
            <a:spLocks noChangeArrowheads="1"/>
          </p:cNvSpPr>
          <p:nvPr/>
        </p:nvSpPr>
        <p:spPr bwMode="auto">
          <a:xfrm>
            <a:off x="3784600" y="3783013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9946" name="Text Box 32"/>
          <p:cNvSpPr txBox="1">
            <a:spLocks noChangeArrowheads="1"/>
          </p:cNvSpPr>
          <p:nvPr/>
        </p:nvSpPr>
        <p:spPr bwMode="auto">
          <a:xfrm>
            <a:off x="4197350" y="38592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9947" name="Text Box 33"/>
          <p:cNvSpPr txBox="1">
            <a:spLocks noChangeArrowheads="1"/>
          </p:cNvSpPr>
          <p:nvPr/>
        </p:nvSpPr>
        <p:spPr bwMode="auto">
          <a:xfrm>
            <a:off x="4197350" y="3402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24855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Page Replacement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/>
          <a:srcRect l="809" t="32875" r="789" b="32362"/>
          <a:stretch>
            <a:fillRect/>
          </a:stretch>
        </p:blipFill>
        <p:spPr bwMode="auto">
          <a:xfrm>
            <a:off x="911225" y="1755775"/>
            <a:ext cx="7286625" cy="1930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4711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Stack implementation – keep a stack of page numbers in a double link form:</a:t>
            </a:r>
          </a:p>
          <a:p>
            <a:pPr lvl="1" eaLnBrk="1" hangingPunct="1"/>
            <a:r>
              <a:rPr lang="en-US" smtClean="0"/>
              <a:t>Page referenced:</a:t>
            </a:r>
          </a:p>
          <a:p>
            <a:pPr lvl="2" eaLnBrk="1" hangingPunct="1"/>
            <a:r>
              <a:rPr lang="en-US" smtClean="0"/>
              <a:t>move it to the top</a:t>
            </a:r>
          </a:p>
          <a:p>
            <a:pPr lvl="2" eaLnBrk="1" hangingPunct="1"/>
            <a:r>
              <a:rPr lang="en-US" smtClean="0"/>
              <a:t>requires 6 pointers to be changed</a:t>
            </a:r>
          </a:p>
          <a:p>
            <a:pPr lvl="1" eaLnBrk="1" hangingPunct="1"/>
            <a:r>
              <a:rPr lang="en-US" smtClean="0"/>
              <a:t>No search for replacement</a:t>
            </a:r>
          </a:p>
        </p:txBody>
      </p:sp>
    </p:spTree>
    <p:extLst>
      <p:ext uri="{BB962C8B-B14F-4D97-AF65-F5344CB8AC3E}">
        <p14:creationId xmlns:p14="http://schemas.microsoft.com/office/powerpoint/2010/main" val="40783291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Use Of A Stack to Record The Most Recent Page References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/>
          <a:srcRect l="616" t="4620" r="830" b="4620"/>
          <a:stretch>
            <a:fillRect/>
          </a:stretch>
        </p:blipFill>
        <p:spPr bwMode="auto">
          <a:xfrm>
            <a:off x="1581150" y="1914525"/>
            <a:ext cx="5845175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7980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5236482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3313" y="2016125"/>
            <a:ext cx="6584950" cy="4462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Reference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With each page associate a bit, initially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When page is referenced bit set to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Replace the one which is 0 (if one exists).  We do not know the order, however.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Additional Reference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Second chance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Enhanced Second Chance</a:t>
            </a:r>
          </a:p>
        </p:txBody>
      </p:sp>
    </p:spTree>
    <p:extLst>
      <p:ext uri="{BB962C8B-B14F-4D97-AF65-F5344CB8AC3E}">
        <p14:creationId xmlns:p14="http://schemas.microsoft.com/office/powerpoint/2010/main" val="1420751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 bits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63490" cy="5257800"/>
          </a:xfrm>
        </p:spPr>
        <p:txBody>
          <a:bodyPr/>
          <a:lstStyle/>
          <a:p>
            <a:r>
              <a:rPr lang="en-US" dirty="0" smtClean="0"/>
              <a:t>An 8 bit reference bits for each page.</a:t>
            </a:r>
          </a:p>
          <a:p>
            <a:r>
              <a:rPr lang="en-US" dirty="0" smtClean="0"/>
              <a:t>At regular interval update the reference bit</a:t>
            </a:r>
          </a:p>
          <a:p>
            <a:pPr lvl="1"/>
            <a:r>
              <a:rPr lang="en-US" dirty="0" smtClean="0"/>
              <a:t>If the page is referenced, shift right with high order bit 1, discarding low order bit.</a:t>
            </a:r>
          </a:p>
          <a:p>
            <a:pPr lvl="2"/>
            <a:r>
              <a:rPr lang="en-US" dirty="0"/>
              <a:t>00000000</a:t>
            </a:r>
            <a:r>
              <a:rPr lang="en-US" dirty="0">
                <a:sym typeface="Wingdings" pitchFamily="2" charset="2"/>
              </a:rPr>
              <a:t>10000000</a:t>
            </a:r>
            <a:endParaRPr lang="en-US" dirty="0"/>
          </a:p>
          <a:p>
            <a:pPr lvl="1"/>
            <a:r>
              <a:rPr lang="en-US" dirty="0" smtClean="0"/>
              <a:t>If the page is not referenced, shift right with high order bit 0, discarding the low order bit.</a:t>
            </a:r>
          </a:p>
          <a:p>
            <a:pPr lvl="2"/>
            <a:r>
              <a:rPr lang="en-US" dirty="0" smtClean="0"/>
              <a:t>00000000</a:t>
            </a:r>
            <a:r>
              <a:rPr lang="en-US" dirty="0" smtClean="0">
                <a:sym typeface="Wingdings" pitchFamily="2" charset="2"/>
              </a:rPr>
              <a:t>00000000</a:t>
            </a:r>
            <a:endParaRPr lang="en-US" dirty="0" smtClean="0"/>
          </a:p>
          <a:p>
            <a:r>
              <a:rPr lang="en-US" dirty="0" smtClean="0"/>
              <a:t>A page with lowest registry value can be selected as victim.</a:t>
            </a:r>
          </a:p>
          <a:p>
            <a:pPr lvl="1"/>
            <a:r>
              <a:rPr lang="en-US" dirty="0" smtClean="0"/>
              <a:t>10000000 is recently referenced than 01111011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</a:t>
            </a:r>
            <a:r>
              <a:rPr lang="en-US" dirty="0" smtClean="0"/>
              <a:t>chance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page is selected , inspect reference bit</a:t>
            </a:r>
          </a:p>
          <a:p>
            <a:pPr lvl="1"/>
            <a:r>
              <a:rPr lang="en-US" dirty="0" smtClean="0"/>
              <a:t>If the value is 0, proceed to replace the page</a:t>
            </a:r>
          </a:p>
          <a:p>
            <a:pPr lvl="1"/>
            <a:r>
              <a:rPr lang="en-US" dirty="0" smtClean="0"/>
              <a:t>If the value is 1, give it a second chance</a:t>
            </a:r>
          </a:p>
          <a:p>
            <a:pPr lvl="2"/>
            <a:r>
              <a:rPr lang="en-US" dirty="0" smtClean="0"/>
              <a:t>Move on to the next FIFO page</a:t>
            </a:r>
          </a:p>
          <a:p>
            <a:r>
              <a:rPr lang="en-US" dirty="0" smtClean="0"/>
              <a:t>When a page gets second chance, its reference bit is cleared and its arrival time is set to current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 eaLnBrk="1" hangingPunct="1"/>
            <a:r>
              <a:rPr lang="en-US" sz="2400" smtClean="0"/>
              <a:t>Second-Chance (clock) Page-Replacement Algorithm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/>
          <a:srcRect l="8766" t="983" r="8766" b="983"/>
          <a:stretch>
            <a:fillRect/>
          </a:stretch>
        </p:blipFill>
        <p:spPr bwMode="auto">
          <a:xfrm>
            <a:off x="3795939" y="1740581"/>
            <a:ext cx="4606925" cy="41068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404036"/>
            <a:ext cx="357051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Need reference bit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If page to be replaced (in clock order) has reference bit = 1 then: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set reference bit 0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leave page in memory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replace next page (in clock order), subject to same rules</a:t>
            </a:r>
          </a:p>
        </p:txBody>
      </p:sp>
    </p:spTree>
    <p:extLst>
      <p:ext uri="{BB962C8B-B14F-4D97-AF65-F5344CB8AC3E}">
        <p14:creationId xmlns:p14="http://schemas.microsoft.com/office/powerpoint/2010/main" val="42231089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2"/>
          <p:cNvSpPr>
            <a:spLocks noGrp="1"/>
          </p:cNvSpPr>
          <p:nvPr>
            <p:ph type="title"/>
          </p:nvPr>
        </p:nvSpPr>
        <p:spPr>
          <a:xfrm>
            <a:off x="554718" y="678543"/>
            <a:ext cx="8153400" cy="482600"/>
          </a:xfrm>
        </p:spPr>
        <p:txBody>
          <a:bodyPr/>
          <a:lstStyle/>
          <a:p>
            <a:pPr eaLnBrk="1" hangingPunct="1"/>
            <a:r>
              <a:rPr lang="en-US" dirty="0" smtClean="0"/>
              <a:t>Enhanced second chance Algorithm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6083" name="Content Placeholder 3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 smtClean="0"/>
              <a:t>Considers reference bit and modify bit pair. Four Cases:</a:t>
            </a:r>
          </a:p>
          <a:p>
            <a:pPr lvl="2" eaLnBrk="1" hangingPunct="1"/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endParaRPr lang="en-US" dirty="0" smtClean="0"/>
          </a:p>
          <a:p>
            <a:pPr lvl="2" eaLnBrk="1" hangingPunct="1">
              <a:buFont typeface="Wingdings" pitchFamily="2" charset="2"/>
              <a:buChar char="Ø"/>
            </a:pPr>
            <a:r>
              <a:rPr lang="en-US" dirty="0" smtClean="0"/>
              <a:t>Replaces the first page encountered in the lowest non-empty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34414" y="2583543"/>
            <a:ext cx="6591985" cy="238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Pair of bits(reference bit, modify bit)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(0,0): 	neither recently used, not modified:  best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(0,1):	not recently used, but modified:  second best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(1,0):	recently used; but not modified:  third best</a:t>
            </a:r>
          </a:p>
          <a:p>
            <a:pPr marL="639763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(1,1):	used and modified 	: not replaced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455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4466</TotalTime>
  <Words>3459</Words>
  <Application>Microsoft Office PowerPoint</Application>
  <PresentationFormat>On-screen Show (4:3)</PresentationFormat>
  <Paragraphs>611</Paragraphs>
  <Slides>113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5" baseType="lpstr">
      <vt:lpstr>Arial</vt:lpstr>
      <vt:lpstr>Georgia</vt:lpstr>
      <vt:lpstr>Helvetica</vt:lpstr>
      <vt:lpstr>Monotype Sorts</vt:lpstr>
      <vt:lpstr>ＭＳ Ｐ明朝</vt:lpstr>
      <vt:lpstr>MT Extra</vt:lpstr>
      <vt:lpstr>Symbol</vt:lpstr>
      <vt:lpstr>Times New Roman</vt:lpstr>
      <vt:lpstr>Wingdings</vt:lpstr>
      <vt:lpstr>Wingdings 2</vt:lpstr>
      <vt:lpstr>Civic</vt:lpstr>
      <vt:lpstr>Equation</vt:lpstr>
      <vt:lpstr>Memory Management</vt:lpstr>
      <vt:lpstr>Background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Dynamic relocation using a relocation register</vt:lpstr>
      <vt:lpstr>Dynamic Loading</vt:lpstr>
      <vt:lpstr>Dynamic Linking</vt:lpstr>
      <vt:lpstr>Overlays</vt:lpstr>
      <vt:lpstr>Overlays for a Two-Pass Assembler</vt:lpstr>
      <vt:lpstr>Swapping</vt:lpstr>
      <vt:lpstr>Schematic View of Swapping</vt:lpstr>
      <vt:lpstr>Contiguous Allocation</vt:lpstr>
      <vt:lpstr>A base and a limit register define a logical address space</vt:lpstr>
      <vt:lpstr>HW address protection with base and limit registers</vt:lpstr>
      <vt:lpstr>Contiguous Allocation (Cont.)</vt:lpstr>
      <vt:lpstr>Dynamic Storage-Allocation Problem</vt:lpstr>
      <vt:lpstr>Fragmentation</vt:lpstr>
      <vt:lpstr>Paging</vt:lpstr>
      <vt:lpstr>Address Translation Scheme</vt:lpstr>
      <vt:lpstr>Address Translation Architecture</vt:lpstr>
      <vt:lpstr>Paging Example </vt:lpstr>
      <vt:lpstr>Paging Example</vt:lpstr>
      <vt:lpstr>Calculating internal fragmentation</vt:lpstr>
      <vt:lpstr>Free Frames</vt:lpstr>
      <vt:lpstr>Implementation of Page Table</vt:lpstr>
      <vt:lpstr>Implementation of Page Table (Cont.)</vt:lpstr>
      <vt:lpstr>Associative Memory</vt:lpstr>
      <vt:lpstr>Paging Hardware With TLB</vt:lpstr>
      <vt:lpstr>Effective Access Time</vt:lpstr>
      <vt:lpstr>Memory Protection</vt:lpstr>
      <vt:lpstr>Valid (v) or Invalid (i) Bit In A Page Table</vt:lpstr>
      <vt:lpstr>Shared Pages</vt:lpstr>
      <vt:lpstr>Shared Pages Example</vt:lpstr>
      <vt:lpstr>Structure of the Page Table</vt:lpstr>
      <vt:lpstr>Page Table Structure</vt:lpstr>
      <vt:lpstr>Hierarchical Page Tables</vt:lpstr>
      <vt:lpstr>Two-Level Paging Example</vt:lpstr>
      <vt:lpstr>Two-Level Page-Table Scheme</vt:lpstr>
      <vt:lpstr>Address-Translation Scheme</vt:lpstr>
      <vt:lpstr>64-bit Logical Address Space</vt:lpstr>
      <vt:lpstr>Three-level Paging Scheme</vt:lpstr>
      <vt:lpstr>Hashed Page Tables</vt:lpstr>
      <vt:lpstr>Hashed Page Table</vt:lpstr>
      <vt:lpstr>Inverted Page Table</vt:lpstr>
      <vt:lpstr>Inverted Page Table Architecture</vt:lpstr>
      <vt:lpstr>Segmentation</vt:lpstr>
      <vt:lpstr>User’s View of a Program</vt:lpstr>
      <vt:lpstr>Logical View of Segmentation</vt:lpstr>
      <vt:lpstr>Segmentation Architecture </vt:lpstr>
      <vt:lpstr>Segmentation Architecture (Cont.)</vt:lpstr>
      <vt:lpstr>Segmentation Architecture (Cont.)</vt:lpstr>
      <vt:lpstr>Address Translation Architecture </vt:lpstr>
      <vt:lpstr>Example of Segmentation</vt:lpstr>
      <vt:lpstr>Sharing of Segments</vt:lpstr>
      <vt:lpstr>Segmentation with Paging</vt:lpstr>
      <vt:lpstr>Segmentation with Paging – MULTICS</vt:lpstr>
      <vt:lpstr>Segmentation with Paging: MULTICS</vt:lpstr>
      <vt:lpstr>Segmentation with Paging – Intel 386</vt:lpstr>
      <vt:lpstr>Intel 30386 Address Translation</vt:lpstr>
      <vt:lpstr>Logical to Physical Address Translation in Pentium</vt:lpstr>
      <vt:lpstr>Intel Pentium Segmentation</vt:lpstr>
      <vt:lpstr>Pentium Paging Architecture</vt:lpstr>
      <vt:lpstr>Virtual Memory</vt:lpstr>
      <vt:lpstr>Background</vt:lpstr>
      <vt:lpstr>Demand Paging</vt:lpstr>
      <vt:lpstr>Transfer of a Paged Memory to Contiguous Disk Space</vt:lpstr>
      <vt:lpstr>Valid-Invalid Bit</vt:lpstr>
      <vt:lpstr>Page Table When Some Pages Are Not in Main Memory</vt:lpstr>
      <vt:lpstr>Page Fault</vt:lpstr>
      <vt:lpstr>Steps in Handling a Page Fault</vt:lpstr>
      <vt:lpstr>What happens if there is no free frame?</vt:lpstr>
      <vt:lpstr>Performance of Demand Paging</vt:lpstr>
      <vt:lpstr>Demand Paging Example</vt:lpstr>
      <vt:lpstr>Process Creation</vt:lpstr>
      <vt:lpstr>Copy-on-Write</vt:lpstr>
      <vt:lpstr>Memory-Mapped Files</vt:lpstr>
      <vt:lpstr>Memory Mapped Files</vt:lpstr>
      <vt:lpstr>Page Replacement</vt:lpstr>
      <vt:lpstr>Need For Page Replacement</vt:lpstr>
      <vt:lpstr>Basic Page Replacement</vt:lpstr>
      <vt:lpstr>Page Replacement</vt:lpstr>
      <vt:lpstr>Page Replacement Algorithms</vt:lpstr>
      <vt:lpstr>Graph of Page Faults Versus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Page Replacement</vt:lpstr>
      <vt:lpstr>LRU Algorithm (Cont.)</vt:lpstr>
      <vt:lpstr>Use Of A Stack to Record The Most Recent Page References</vt:lpstr>
      <vt:lpstr>LRU Approximation Algorithms</vt:lpstr>
      <vt:lpstr>Additional reference bits algorithm</vt:lpstr>
      <vt:lpstr>Second chance Algorithm</vt:lpstr>
      <vt:lpstr>Second-Chance (clock) Page-Replacement Algorithm</vt:lpstr>
      <vt:lpstr>Enhanced second chance Algorithm </vt:lpstr>
      <vt:lpstr>Counting Algorithms</vt:lpstr>
      <vt:lpstr>Page Buffering algorithm</vt:lpstr>
      <vt:lpstr>Allocation of Frames</vt:lpstr>
      <vt:lpstr>Fixed Allocation</vt:lpstr>
      <vt:lpstr>Priority Allocation</vt:lpstr>
      <vt:lpstr>Global vs. Local Allocation</vt:lpstr>
      <vt:lpstr>Thrashing</vt:lpstr>
      <vt:lpstr>Thrashing (Cont.)</vt:lpstr>
      <vt:lpstr>PowerPoint Presentation</vt:lpstr>
      <vt:lpstr>Locality In A Memory-Reference Pattern</vt:lpstr>
      <vt:lpstr>Working-Set Model</vt:lpstr>
      <vt:lpstr>Working-set model</vt:lpstr>
      <vt:lpstr>Keeping Track of the Working Set</vt:lpstr>
      <vt:lpstr>Page-Fault Frequency Scheme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9.01</dc:title>
  <dc:creator>Marilyn Turnamian</dc:creator>
  <cp:lastModifiedBy>admin</cp:lastModifiedBy>
  <cp:revision>208</cp:revision>
  <cp:lastPrinted>2001-06-14T19:17:20Z</cp:lastPrinted>
  <dcterms:created xsi:type="dcterms:W3CDTF">1999-08-02T20:13:57Z</dcterms:created>
  <dcterms:modified xsi:type="dcterms:W3CDTF">2021-12-09T08:41:40Z</dcterms:modified>
</cp:coreProperties>
</file>