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8" r:id="rId1"/>
  </p:sldMasterIdLst>
  <p:notesMasterIdLst>
    <p:notesMasterId r:id="rId124"/>
  </p:notesMasterIdLst>
  <p:handoutMasterIdLst>
    <p:handoutMasterId r:id="rId125"/>
  </p:handoutMasterIdLst>
  <p:sldIdLst>
    <p:sldId id="325" r:id="rId2"/>
    <p:sldId id="331" r:id="rId3"/>
    <p:sldId id="332" r:id="rId4"/>
    <p:sldId id="333" r:id="rId5"/>
    <p:sldId id="334" r:id="rId6"/>
    <p:sldId id="257" r:id="rId7"/>
    <p:sldId id="258" r:id="rId8"/>
    <p:sldId id="278" r:id="rId9"/>
    <p:sldId id="259" r:id="rId10"/>
    <p:sldId id="279" r:id="rId11"/>
    <p:sldId id="280" r:id="rId12"/>
    <p:sldId id="260" r:id="rId13"/>
    <p:sldId id="281" r:id="rId14"/>
    <p:sldId id="282" r:id="rId15"/>
    <p:sldId id="261" r:id="rId16"/>
    <p:sldId id="283" r:id="rId17"/>
    <p:sldId id="262" r:id="rId18"/>
    <p:sldId id="263" r:id="rId19"/>
    <p:sldId id="264" r:id="rId20"/>
    <p:sldId id="265" r:id="rId21"/>
    <p:sldId id="329" r:id="rId22"/>
    <p:sldId id="266" r:id="rId23"/>
    <p:sldId id="330"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376" r:id="rId66"/>
    <p:sldId id="377" r:id="rId67"/>
    <p:sldId id="378" r:id="rId68"/>
    <p:sldId id="379" r:id="rId69"/>
    <p:sldId id="380" r:id="rId70"/>
    <p:sldId id="381" r:id="rId71"/>
    <p:sldId id="382"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397" r:id="rId87"/>
    <p:sldId id="398" r:id="rId88"/>
    <p:sldId id="399" r:id="rId89"/>
    <p:sldId id="400" r:id="rId90"/>
    <p:sldId id="401" r:id="rId91"/>
    <p:sldId id="402" r:id="rId92"/>
    <p:sldId id="403" r:id="rId93"/>
    <p:sldId id="404" r:id="rId94"/>
    <p:sldId id="405" r:id="rId95"/>
    <p:sldId id="406" r:id="rId96"/>
    <p:sldId id="407" r:id="rId97"/>
    <p:sldId id="408" r:id="rId98"/>
    <p:sldId id="409" r:id="rId99"/>
    <p:sldId id="410" r:id="rId100"/>
    <p:sldId id="411" r:id="rId101"/>
    <p:sldId id="412" r:id="rId102"/>
    <p:sldId id="413" r:id="rId103"/>
    <p:sldId id="414" r:id="rId104"/>
    <p:sldId id="415" r:id="rId105"/>
    <p:sldId id="416" r:id="rId106"/>
    <p:sldId id="417" r:id="rId107"/>
    <p:sldId id="418" r:id="rId108"/>
    <p:sldId id="419" r:id="rId109"/>
    <p:sldId id="420" r:id="rId110"/>
    <p:sldId id="421" r:id="rId111"/>
    <p:sldId id="422" r:id="rId112"/>
    <p:sldId id="423" r:id="rId113"/>
    <p:sldId id="424" r:id="rId114"/>
    <p:sldId id="425" r:id="rId115"/>
    <p:sldId id="426" r:id="rId116"/>
    <p:sldId id="427" r:id="rId117"/>
    <p:sldId id="428" r:id="rId118"/>
    <p:sldId id="429" r:id="rId119"/>
    <p:sldId id="430" r:id="rId120"/>
    <p:sldId id="431" r:id="rId121"/>
    <p:sldId id="432" r:id="rId122"/>
    <p:sldId id="433" r:id="rId12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snapToGrid="0">
      <p:cViewPr varScale="1">
        <p:scale>
          <a:sx n="69" d="100"/>
          <a:sy n="69" d="100"/>
        </p:scale>
        <p:origin x="1410" y="72"/>
      </p:cViewPr>
      <p:guideLst>
        <p:guide orient="horz" pos="816"/>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notesViewPr>
    <p:cSldViewPr snapToGrid="0">
      <p:cViewPr varScale="1">
        <p:scale>
          <a:sx n="64" d="100"/>
          <a:sy n="64" d="100"/>
        </p:scale>
        <p:origin x="-191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7700"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defTabSz="949325">
              <a:defRPr sz="1300"/>
            </a:lvl1pPr>
          </a:lstStyle>
          <a:p>
            <a:endParaRPr lang="en-US"/>
          </a:p>
        </p:txBody>
      </p:sp>
      <p:sp>
        <p:nvSpPr>
          <p:cNvPr id="62467" name="Rectangle 3"/>
          <p:cNvSpPr>
            <a:spLocks noGrp="1" noChangeArrowheads="1"/>
          </p:cNvSpPr>
          <p:nvPr>
            <p:ph type="dt" sz="quarter" idx="1"/>
          </p:nvPr>
        </p:nvSpPr>
        <p:spPr bwMode="auto">
          <a:xfrm>
            <a:off x="4146550" y="0"/>
            <a:ext cx="3189288"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algn="r" defTabSz="949325">
              <a:defRPr sz="1300"/>
            </a:lvl1pPr>
          </a:lstStyle>
          <a:p>
            <a:endParaRPr lang="en-US"/>
          </a:p>
        </p:txBody>
      </p:sp>
      <p:sp>
        <p:nvSpPr>
          <p:cNvPr id="62468" name="Rectangle 4"/>
          <p:cNvSpPr>
            <a:spLocks noGrp="1" noChangeArrowheads="1"/>
          </p:cNvSpPr>
          <p:nvPr>
            <p:ph type="ftr" sz="quarter" idx="2"/>
          </p:nvPr>
        </p:nvSpPr>
        <p:spPr bwMode="auto">
          <a:xfrm>
            <a:off x="0" y="9144000"/>
            <a:ext cx="3187700"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defTabSz="949325">
              <a:defRPr sz="1300"/>
            </a:lvl1pPr>
          </a:lstStyle>
          <a:p>
            <a:endParaRPr lang="en-US"/>
          </a:p>
        </p:txBody>
      </p:sp>
      <p:sp>
        <p:nvSpPr>
          <p:cNvPr id="62469" name="Rectangle 5"/>
          <p:cNvSpPr>
            <a:spLocks noGrp="1" noChangeArrowheads="1"/>
          </p:cNvSpPr>
          <p:nvPr>
            <p:ph type="sldNum" sz="quarter" idx="3"/>
          </p:nvPr>
        </p:nvSpPr>
        <p:spPr bwMode="auto">
          <a:xfrm>
            <a:off x="4146550" y="9144000"/>
            <a:ext cx="3189288"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algn="r" defTabSz="949325">
              <a:defRPr sz="1300"/>
            </a:lvl1pPr>
          </a:lstStyle>
          <a:p>
            <a:fld id="{9ACC002B-5AE6-44F7-AEA9-0EC5B75FBAE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87700"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defTabSz="949325">
              <a:defRPr sz="1300"/>
            </a:lvl1pPr>
          </a:lstStyle>
          <a:p>
            <a:endParaRPr lang="en-US"/>
          </a:p>
        </p:txBody>
      </p:sp>
      <p:sp>
        <p:nvSpPr>
          <p:cNvPr id="74755" name="Rectangle 3"/>
          <p:cNvSpPr>
            <a:spLocks noGrp="1" noChangeArrowheads="1"/>
          </p:cNvSpPr>
          <p:nvPr>
            <p:ph type="dt" idx="1"/>
          </p:nvPr>
        </p:nvSpPr>
        <p:spPr bwMode="auto">
          <a:xfrm>
            <a:off x="4146550" y="0"/>
            <a:ext cx="3189288" cy="4730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lvl1pPr algn="r" defTabSz="949325">
              <a:defRPr sz="1300"/>
            </a:lvl1pPr>
          </a:lstStyle>
          <a:p>
            <a:endParaRPr lang="en-US"/>
          </a:p>
        </p:txBody>
      </p:sp>
      <p:sp>
        <p:nvSpPr>
          <p:cNvPr id="74756" name="Rectangle 4"/>
          <p:cNvSpPr>
            <a:spLocks noGrp="1" noRot="1" noChangeAspect="1" noChangeArrowheads="1" noTextEdit="1"/>
          </p:cNvSpPr>
          <p:nvPr>
            <p:ph type="sldImg" idx="2"/>
          </p:nvPr>
        </p:nvSpPr>
        <p:spPr bwMode="auto">
          <a:xfrm>
            <a:off x="1211263" y="711200"/>
            <a:ext cx="4832350" cy="3624263"/>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957263" y="4572000"/>
            <a:ext cx="5421312" cy="4333875"/>
          </a:xfrm>
          <a:prstGeom prst="rect">
            <a:avLst/>
          </a:prstGeom>
          <a:noFill/>
          <a:ln w="9525">
            <a:noFill/>
            <a:miter lim="800000"/>
            <a:headEnd/>
            <a:tailEnd/>
          </a:ln>
          <a:effectLst/>
        </p:spPr>
        <p:txBody>
          <a:bodyPr vert="horz" wrap="none" lIns="95045" tIns="47522" rIns="95045" bIns="47522"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9144000"/>
            <a:ext cx="3187700"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defTabSz="949325">
              <a:defRPr sz="1300"/>
            </a:lvl1pPr>
          </a:lstStyle>
          <a:p>
            <a:endParaRPr lang="en-US"/>
          </a:p>
        </p:txBody>
      </p:sp>
      <p:sp>
        <p:nvSpPr>
          <p:cNvPr id="74759" name="Rectangle 7"/>
          <p:cNvSpPr>
            <a:spLocks noGrp="1" noChangeArrowheads="1"/>
          </p:cNvSpPr>
          <p:nvPr>
            <p:ph type="sldNum" sz="quarter" idx="5"/>
          </p:nvPr>
        </p:nvSpPr>
        <p:spPr bwMode="auto">
          <a:xfrm>
            <a:off x="4146550" y="9144000"/>
            <a:ext cx="3189288" cy="471488"/>
          </a:xfrm>
          <a:prstGeom prst="rect">
            <a:avLst/>
          </a:prstGeom>
          <a:noFill/>
          <a:ln w="9525">
            <a:noFill/>
            <a:miter lim="800000"/>
            <a:headEnd/>
            <a:tailEnd/>
          </a:ln>
          <a:effectLst/>
        </p:spPr>
        <p:txBody>
          <a:bodyPr vert="horz" wrap="none" lIns="95045" tIns="47522" rIns="95045" bIns="47522" numCol="1" anchor="b" anchorCtr="0" compatLnSpc="1">
            <a:prstTxWarp prst="textNoShape">
              <a:avLst/>
            </a:prstTxWarp>
          </a:bodyPr>
          <a:lstStyle>
            <a:lvl1pPr algn="r" defTabSz="949325">
              <a:defRPr sz="1300"/>
            </a:lvl1pPr>
          </a:lstStyle>
          <a:p>
            <a:fld id="{C2349A7C-7E21-4884-8D9E-71665F9B568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349A7C-7E21-4884-8D9E-71665F9B5683}" type="slidenum">
              <a:rPr lang="en-US" smtClean="0"/>
              <a:pPr/>
              <a:t>10</a:t>
            </a:fld>
            <a:endParaRPr lang="en-US"/>
          </a:p>
        </p:txBody>
      </p:sp>
    </p:spTree>
    <p:extLst>
      <p:ext uri="{BB962C8B-B14F-4D97-AF65-F5344CB8AC3E}">
        <p14:creationId xmlns:p14="http://schemas.microsoft.com/office/powerpoint/2010/main" val="1129798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CD5CD-E67D-4B43-B1BA-1AE72A701614}" type="slidenum">
              <a:rPr lang="en-US"/>
              <a:pPr/>
              <a:t>122</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9571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699CB88-5E1A-4FAC-892A-60949ACB1F6F}" type="datetimeFigureOut">
              <a:rPr lang="en-US" smtClean="0"/>
              <a:pPr/>
              <a:t>12/9/2021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91974DF9-AD47-4691-BA21-BBFCE3637A9A}" type="slidenum">
              <a:rPr kumimoji="0" lang="en-US" smtClean="0"/>
              <a:pPr/>
              <a:t>‹#›</a:t>
            </a:fld>
            <a:endParaRPr kumimoji="0"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699CB88-5E1A-4FAC-892A-60949ACB1F6F}" type="datetimeFigureOut">
              <a:rPr lang="en-US" smtClean="0"/>
              <a:pPr/>
              <a:t>12/9/2021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kumimoji="0" lang="en-US"/>
          </a:p>
        </p:txBody>
      </p:sp>
      <p:sp>
        <p:nvSpPr>
          <p:cNvPr id="6" name="Slide Number Placeholder 5"/>
          <p:cNvSpPr>
            <a:spLocks noGrp="1"/>
          </p:cNvSpPr>
          <p:nvPr>
            <p:ph type="sldNum" sz="quarter" idx="12"/>
          </p:nvPr>
        </p:nvSpPr>
        <p:spPr>
          <a:xfrm>
            <a:off x="1069848" y="6355080"/>
            <a:ext cx="1520952" cy="365760"/>
          </a:xfrm>
        </p:spPr>
        <p:txBody>
          <a:bodyPr/>
          <a:lstStyle/>
          <a:p>
            <a:fld id="{91974DF9-AD47-4691-BA21-BBFCE3637A9A}" type="slidenum">
              <a:rPr kumimoji="0" lang="en-US" smtClean="0"/>
              <a:pPr/>
              <a:t>‹#›</a:t>
            </a:fld>
            <a:endParaRPr kumimoji="0"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699CB88-5E1A-4FAC-892A-60949ACB1F6F}"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99CB88-5E1A-4FAC-892A-60949ACB1F6F}"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699CB88-5E1A-4FAC-892A-60949ACB1F6F}"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CB88-5E1A-4FAC-892A-60949ACB1F6F}" type="datetimeFigureOut">
              <a:rPr lang="en-US" smtClean="0"/>
              <a:pPr/>
              <a:t>12/9/2021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699CB88-5E1A-4FAC-892A-60949ACB1F6F}" type="datetimeFigureOut">
              <a:rPr lang="en-US" smtClean="0"/>
              <a:pPr/>
              <a:t>12/9/2021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1974DF9-AD47-4691-BA21-BBFCE3637A9A}" type="slidenum">
              <a:rPr kumimoji="0" lang="en-US" smtClean="0"/>
              <a:pPr/>
              <a:t>‹#›</a:t>
            </a:fld>
            <a:endParaRPr kumimoji="0"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Process Control Block (PCB)</a:t>
            </a:r>
          </a:p>
        </p:txBody>
      </p:sp>
      <p:pic>
        <p:nvPicPr>
          <p:cNvPr id="54279" name="Picture 7"/>
          <p:cNvPicPr>
            <a:picLocks noChangeAspect="1" noChangeArrowheads="1"/>
          </p:cNvPicPr>
          <p:nvPr/>
        </p:nvPicPr>
        <p:blipFill>
          <a:blip r:embed="rId3" cstate="print"/>
          <a:srcRect l="27087" t="362" r="27414" b="1085"/>
          <a:stretch>
            <a:fillRect/>
          </a:stretch>
        </p:blipFill>
        <p:spPr bwMode="auto">
          <a:xfrm>
            <a:off x="3227388" y="1717675"/>
            <a:ext cx="2663825" cy="4327525"/>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09563"/>
            <a:ext cx="8534400" cy="457200"/>
          </a:xfrm>
        </p:spPr>
        <p:txBody>
          <a:bodyPr>
            <a:normAutofit fontScale="90000"/>
          </a:bodyPr>
          <a:lstStyle/>
          <a:p>
            <a:pPr eaLnBrk="1" fontAlgn="auto" hangingPunct="1">
              <a:spcAft>
                <a:spcPts val="0"/>
              </a:spcAft>
              <a:defRPr/>
            </a:pPr>
            <a:r>
              <a:rPr lang="en-US" sz="2800" smtClean="0"/>
              <a:t>Semaphore as General Synchronization Tool</a:t>
            </a:r>
          </a:p>
        </p:txBody>
      </p:sp>
      <p:sp>
        <p:nvSpPr>
          <p:cNvPr id="38915" name="Rectangle 3"/>
          <p:cNvSpPr>
            <a:spLocks noGrp="1" noChangeArrowheads="1"/>
          </p:cNvSpPr>
          <p:nvPr>
            <p:ph sz="quarter" idx="1"/>
          </p:nvPr>
        </p:nvSpPr>
        <p:spPr/>
        <p:txBody>
          <a:bodyPr/>
          <a:lstStyle/>
          <a:p>
            <a:pPr eaLnBrk="1" hangingPunct="1">
              <a:tabLst>
                <a:tab pos="2005013" algn="ctr"/>
                <a:tab pos="4518025" algn="ctr"/>
              </a:tabLst>
            </a:pPr>
            <a:r>
              <a:rPr lang="en-US" dirty="0" smtClean="0">
                <a:solidFill>
                  <a:schemeClr val="tx2"/>
                </a:solidFill>
              </a:rPr>
              <a:t>Counting </a:t>
            </a:r>
            <a:r>
              <a:rPr lang="en-US" dirty="0" smtClean="0"/>
              <a:t>semaphore – integer value can range over an unrestricted domain</a:t>
            </a:r>
          </a:p>
          <a:p>
            <a:pPr eaLnBrk="1" hangingPunct="1">
              <a:tabLst>
                <a:tab pos="2005013" algn="ctr"/>
                <a:tab pos="4518025" algn="ctr"/>
              </a:tabLst>
            </a:pPr>
            <a:r>
              <a:rPr lang="en-US" dirty="0" smtClean="0">
                <a:solidFill>
                  <a:schemeClr val="tx2"/>
                </a:solidFill>
              </a:rPr>
              <a:t>Binary</a:t>
            </a:r>
            <a:r>
              <a:rPr lang="en-US" dirty="0" smtClean="0"/>
              <a:t> semaphore – integer value can range only between 0 and 1; can be simpler to implement</a:t>
            </a:r>
          </a:p>
          <a:p>
            <a:pPr lvl="1" eaLnBrk="1" hangingPunct="1">
              <a:tabLst>
                <a:tab pos="2005013" algn="ctr"/>
                <a:tab pos="4518025" algn="ctr"/>
              </a:tabLst>
            </a:pPr>
            <a:r>
              <a:rPr lang="en-US" dirty="0" smtClean="0">
                <a:sym typeface="MT Extra" pitchFamily="18" charset="2"/>
              </a:rPr>
              <a:t>Also known as </a:t>
            </a:r>
            <a:r>
              <a:rPr lang="en-US" dirty="0" err="1" smtClean="0">
                <a:solidFill>
                  <a:schemeClr val="tx2"/>
                </a:solidFill>
                <a:sym typeface="MT Extra" pitchFamily="18" charset="2"/>
              </a:rPr>
              <a:t>mutex</a:t>
            </a:r>
            <a:r>
              <a:rPr lang="en-US" dirty="0" smtClean="0">
                <a:solidFill>
                  <a:schemeClr val="tx2"/>
                </a:solidFill>
                <a:sym typeface="MT Extra" pitchFamily="18" charset="2"/>
              </a:rPr>
              <a:t> locks</a:t>
            </a:r>
            <a:endParaRPr lang="en-US" dirty="0" smtClean="0">
              <a:solidFill>
                <a:schemeClr val="tx2"/>
              </a:solidFill>
            </a:endParaRPr>
          </a:p>
          <a:p>
            <a:pPr eaLnBrk="1" hangingPunct="1">
              <a:tabLst>
                <a:tab pos="2005013" algn="ctr"/>
                <a:tab pos="4518025" algn="ctr"/>
              </a:tabLst>
            </a:pPr>
            <a:r>
              <a:rPr lang="en-US" dirty="0" smtClean="0"/>
              <a:t>Can implement a counting semaphore </a:t>
            </a:r>
            <a:r>
              <a:rPr lang="en-US" dirty="0" smtClean="0">
                <a:solidFill>
                  <a:srgbClr val="0000FF"/>
                </a:solidFill>
              </a:rPr>
              <a:t>S</a:t>
            </a:r>
            <a:r>
              <a:rPr lang="en-US" dirty="0" smtClean="0"/>
              <a:t> as a binary semaphore</a:t>
            </a:r>
          </a:p>
          <a:p>
            <a:pPr eaLnBrk="1" hangingPunct="1">
              <a:buFont typeface="Monotype Sorts" pitchFamily="2" charset="2"/>
              <a:buNone/>
              <a:tabLst>
                <a:tab pos="2005013" algn="ctr"/>
                <a:tab pos="4518025" algn="ctr"/>
              </a:tabLst>
            </a:pPr>
            <a:endParaRPr lang="en-US" sz="1600" dirty="0" smtClean="0">
              <a:solidFill>
                <a:srgbClr val="0000FF"/>
              </a:solidFill>
              <a:sym typeface="MT Extra" pitchFamily="18" charset="2"/>
            </a:endParaRPr>
          </a:p>
        </p:txBody>
      </p:sp>
    </p:spTree>
    <p:extLst>
      <p:ext uri="{BB962C8B-B14F-4D97-AF65-F5344CB8AC3E}">
        <p14:creationId xmlns:p14="http://schemas.microsoft.com/office/powerpoint/2010/main" val="20420581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Binary Semaphore</a:t>
            </a:r>
          </a:p>
        </p:txBody>
      </p:sp>
      <p:sp>
        <p:nvSpPr>
          <p:cNvPr id="40963" name="Content Placeholder 2"/>
          <p:cNvSpPr>
            <a:spLocks noGrp="1"/>
          </p:cNvSpPr>
          <p:nvPr>
            <p:ph sz="quarter" idx="1"/>
          </p:nvPr>
        </p:nvSpPr>
        <p:spPr>
          <a:xfrm>
            <a:off x="457200" y="1219200"/>
            <a:ext cx="8229600" cy="2569029"/>
          </a:xfrm>
        </p:spPr>
        <p:txBody>
          <a:bodyPr>
            <a:normAutofit lnSpcReduction="10000"/>
          </a:bodyPr>
          <a:lstStyle/>
          <a:p>
            <a:r>
              <a:rPr lang="en-US" dirty="0" smtClean="0"/>
              <a:t>Let S be a counting </a:t>
            </a:r>
            <a:r>
              <a:rPr lang="en-US" dirty="0" err="1" smtClean="0"/>
              <a:t>semaphoe</a:t>
            </a:r>
            <a:endParaRPr lang="en-US" dirty="0" smtClean="0"/>
          </a:p>
          <a:p>
            <a:r>
              <a:rPr lang="en-US" dirty="0" smtClean="0"/>
              <a:t>To implement it in binary semaphore</a:t>
            </a:r>
          </a:p>
          <a:p>
            <a:pPr lvl="1"/>
            <a:r>
              <a:rPr lang="en-US" dirty="0" smtClean="0"/>
              <a:t>Binary-semaphore s1,s2;</a:t>
            </a:r>
          </a:p>
          <a:p>
            <a:pPr lvl="1"/>
            <a:r>
              <a:rPr lang="en-US" dirty="0" err="1" smtClean="0"/>
              <a:t>Int</a:t>
            </a:r>
            <a:r>
              <a:rPr lang="en-US" dirty="0" smtClean="0"/>
              <a:t> c;</a:t>
            </a:r>
          </a:p>
          <a:p>
            <a:pPr lvl="1"/>
            <a:r>
              <a:rPr lang="en-US" dirty="0" smtClean="0"/>
              <a:t>S1=1,s2=0</a:t>
            </a:r>
          </a:p>
          <a:p>
            <a:pPr lvl="1"/>
            <a:r>
              <a:rPr lang="en-US" dirty="0" smtClean="0"/>
              <a:t>C=Value of S</a:t>
            </a:r>
          </a:p>
          <a:p>
            <a:pPr>
              <a:buFont typeface="Wingdings 2" pitchFamily="18" charset="2"/>
              <a:buNone/>
            </a:pPr>
            <a:endParaRPr lang="en-US" dirty="0" smtClean="0"/>
          </a:p>
          <a:p>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1436915" y="4413022"/>
            <a:ext cx="1828800" cy="19145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159500" y="4586513"/>
            <a:ext cx="1793727" cy="1577069"/>
          </a:xfrm>
          <a:prstGeom prst="rect">
            <a:avLst/>
          </a:prstGeom>
          <a:noFill/>
          <a:ln w="9525">
            <a:noFill/>
            <a:miter lim="800000"/>
            <a:headEnd/>
            <a:tailEnd/>
          </a:ln>
          <a:effectLst/>
        </p:spPr>
      </p:pic>
      <p:sp>
        <p:nvSpPr>
          <p:cNvPr id="6" name="Rectangle 5"/>
          <p:cNvSpPr/>
          <p:nvPr/>
        </p:nvSpPr>
        <p:spPr>
          <a:xfrm>
            <a:off x="1436914" y="3846287"/>
            <a:ext cx="1930400" cy="47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Wait</a:t>
            </a:r>
            <a:endParaRPr lang="en-IN" dirty="0"/>
          </a:p>
        </p:txBody>
      </p:sp>
      <p:sp>
        <p:nvSpPr>
          <p:cNvPr id="7" name="Rectangle 6"/>
          <p:cNvSpPr/>
          <p:nvPr/>
        </p:nvSpPr>
        <p:spPr>
          <a:xfrm>
            <a:off x="5718628" y="3846286"/>
            <a:ext cx="2191657" cy="49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Signal</a:t>
            </a:r>
            <a:endParaRPr lang="en-IN" dirty="0"/>
          </a:p>
        </p:txBody>
      </p:sp>
    </p:spTree>
    <p:extLst>
      <p:ext uri="{BB962C8B-B14F-4D97-AF65-F5344CB8AC3E}">
        <p14:creationId xmlns:p14="http://schemas.microsoft.com/office/powerpoint/2010/main" val="27272038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Deadlock and Starvation</a:t>
            </a:r>
          </a:p>
        </p:txBody>
      </p:sp>
      <p:sp>
        <p:nvSpPr>
          <p:cNvPr id="23555" name="Rectangle 3"/>
          <p:cNvSpPr>
            <a:spLocks noGrp="1" noChangeArrowheads="1"/>
          </p:cNvSpPr>
          <p:nvPr>
            <p:ph sz="quarter" idx="1"/>
          </p:nvPr>
        </p:nvSpPr>
        <p:spPr/>
        <p:txBody>
          <a:bodyPr>
            <a:normAutofit lnSpcReduction="10000"/>
          </a:bodyPr>
          <a:lstStyle/>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solidFill>
                  <a:schemeClr val="tx2"/>
                </a:solidFill>
              </a:rPr>
              <a:t>Deadlock </a:t>
            </a:r>
            <a:r>
              <a:rPr lang="en-US" smtClean="0"/>
              <a:t>– two or more processes are waiting indefinitely for an event that can be caused by only one of the waiting processes</a:t>
            </a:r>
          </a:p>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t>Let </a:t>
            </a:r>
            <a:r>
              <a:rPr lang="en-US" sz="1600" smtClean="0">
                <a:solidFill>
                  <a:srgbClr val="0000FF"/>
                </a:solidFill>
              </a:rPr>
              <a:t>S</a:t>
            </a:r>
            <a:r>
              <a:rPr lang="en-US" smtClean="0"/>
              <a:t> and </a:t>
            </a:r>
            <a:r>
              <a:rPr lang="en-US" sz="1600" smtClean="0">
                <a:solidFill>
                  <a:srgbClr val="0000FF"/>
                </a:solidFill>
              </a:rPr>
              <a:t>Q</a:t>
            </a:r>
            <a:r>
              <a:rPr lang="en-US" smtClean="0"/>
              <a:t> be two semaphores initialized to 1</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i="1" smtClean="0"/>
              <a:t>		</a:t>
            </a:r>
            <a:r>
              <a:rPr lang="en-US" i="1" smtClean="0">
                <a:solidFill>
                  <a:srgbClr val="0000FF"/>
                </a:solidFill>
              </a:rPr>
              <a:t>P</a:t>
            </a:r>
            <a:r>
              <a:rPr lang="en-US" baseline="-25000" smtClean="0">
                <a:solidFill>
                  <a:srgbClr val="0000FF"/>
                </a:solidFill>
              </a:rPr>
              <a:t>0</a:t>
            </a:r>
            <a:r>
              <a:rPr lang="en-US" smtClean="0">
                <a:solidFill>
                  <a:srgbClr val="0000FF"/>
                </a:solidFill>
              </a:rPr>
              <a:t>		</a:t>
            </a:r>
            <a:r>
              <a:rPr lang="en-US" i="1" smtClean="0">
                <a:solidFill>
                  <a:srgbClr val="0000FF"/>
                </a:solidFill>
              </a:rPr>
              <a:t>P</a:t>
            </a:r>
            <a:r>
              <a:rPr lang="en-US" baseline="-25000" smtClean="0">
                <a:solidFill>
                  <a:srgbClr val="0000FF"/>
                </a:solidFill>
              </a:rPr>
              <a:t>1</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mtClean="0">
                <a:solidFill>
                  <a:srgbClr val="0000FF"/>
                </a:solidFill>
              </a:rPr>
              <a:t>		    </a:t>
            </a:r>
            <a:r>
              <a:rPr lang="en-US" sz="1600" smtClean="0">
                <a:solidFill>
                  <a:srgbClr val="0000FF"/>
                </a:solidFill>
              </a:rPr>
              <a:t>wait (S); 	                                     wait (Q);</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wait (Q); 	                                     wait (S);</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 		.</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signal  (S); 	                                       signal (Q);</a:t>
            </a:r>
          </a:p>
          <a:p>
            <a:pPr marL="274320" indent="-274320" eaLnBrk="1" fontAlgn="auto" hangingPunct="1">
              <a:lnSpc>
                <a:spcPct val="90000"/>
              </a:lnSpc>
              <a:spcBef>
                <a:spcPts val="580"/>
              </a:spcBef>
              <a:spcAft>
                <a:spcPts val="0"/>
              </a:spcAft>
              <a:buFont typeface="Monotype Sorts" pitchFamily="2" charset="2"/>
              <a:buNone/>
              <a:tabLst>
                <a:tab pos="1887538" algn="ctr"/>
                <a:tab pos="4572000" algn="ctr"/>
              </a:tabLst>
              <a:defRPr/>
            </a:pPr>
            <a:r>
              <a:rPr lang="en-US" sz="1600" smtClean="0">
                <a:solidFill>
                  <a:srgbClr val="0000FF"/>
                </a:solidFill>
              </a:rPr>
              <a:t>		        signal (Q); 	                                       signal (S);</a:t>
            </a:r>
          </a:p>
          <a:p>
            <a:pPr marL="274320" indent="-274320" eaLnBrk="1" fontAlgn="auto" hangingPunct="1">
              <a:lnSpc>
                <a:spcPct val="90000"/>
              </a:lnSpc>
              <a:spcBef>
                <a:spcPts val="580"/>
              </a:spcBef>
              <a:spcAft>
                <a:spcPts val="0"/>
              </a:spcAft>
              <a:buFont typeface="Wingdings 2"/>
              <a:buChar char=""/>
              <a:tabLst>
                <a:tab pos="1887538" algn="ctr"/>
                <a:tab pos="4572000" algn="ctr"/>
              </a:tabLst>
              <a:defRPr/>
            </a:pPr>
            <a:r>
              <a:rPr lang="en-US" smtClean="0">
                <a:solidFill>
                  <a:schemeClr val="tx2"/>
                </a:solidFill>
                <a:sym typeface="MT Extra" pitchFamily="18" charset="2"/>
              </a:rPr>
              <a:t>Starvation</a:t>
            </a:r>
            <a:r>
              <a:rPr lang="en-US" smtClean="0">
                <a:sym typeface="MT Extra" pitchFamily="18" charset="2"/>
              </a:rPr>
              <a:t> </a:t>
            </a:r>
            <a:r>
              <a:rPr lang="en-US" smtClean="0"/>
              <a:t> – indefinite blocking.  A process may never be removed from the semaphore queue in which it is suspended.</a:t>
            </a:r>
          </a:p>
        </p:txBody>
      </p:sp>
    </p:spTree>
    <p:extLst>
      <p:ext uri="{BB962C8B-B14F-4D97-AF65-F5344CB8AC3E}">
        <p14:creationId xmlns:p14="http://schemas.microsoft.com/office/powerpoint/2010/main" val="32174707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25714" y="461509"/>
            <a:ext cx="8077200" cy="609600"/>
          </a:xfrm>
        </p:spPr>
        <p:txBody>
          <a:bodyPr/>
          <a:lstStyle/>
          <a:p>
            <a:pPr eaLnBrk="1" hangingPunct="1"/>
            <a:r>
              <a:rPr lang="en-US" sz="3200" dirty="0" smtClean="0"/>
              <a:t>Classical Problems of Synchronization</a:t>
            </a:r>
          </a:p>
        </p:txBody>
      </p:sp>
      <p:sp>
        <p:nvSpPr>
          <p:cNvPr id="41987" name="Rectangle 3"/>
          <p:cNvSpPr>
            <a:spLocks noGrp="1" noChangeArrowheads="1"/>
          </p:cNvSpPr>
          <p:nvPr>
            <p:ph sz="quarter" idx="1"/>
          </p:nvPr>
        </p:nvSpPr>
        <p:spPr>
          <a:xfrm>
            <a:off x="900113" y="2100263"/>
            <a:ext cx="7772400" cy="4572000"/>
          </a:xfrm>
        </p:spPr>
        <p:txBody>
          <a:bodyPr/>
          <a:lstStyle/>
          <a:p>
            <a:pPr eaLnBrk="1" hangingPunct="1"/>
            <a:r>
              <a:rPr lang="en-US" smtClean="0"/>
              <a:t>Bounded-Buffer Problem</a:t>
            </a:r>
          </a:p>
          <a:p>
            <a:pPr eaLnBrk="1" hangingPunct="1"/>
            <a:r>
              <a:rPr lang="en-US" smtClean="0"/>
              <a:t>Readers and Writers Problem</a:t>
            </a:r>
          </a:p>
          <a:p>
            <a:pPr eaLnBrk="1" hangingPunct="1"/>
            <a:r>
              <a:rPr lang="en-US" smtClean="0"/>
              <a:t>Dining-Philosophers Problem</a:t>
            </a:r>
          </a:p>
        </p:txBody>
      </p:sp>
    </p:spTree>
    <p:extLst>
      <p:ext uri="{BB962C8B-B14F-4D97-AF65-F5344CB8AC3E}">
        <p14:creationId xmlns:p14="http://schemas.microsoft.com/office/powerpoint/2010/main" val="24294853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Bounded-Buffer Problem</a:t>
            </a:r>
          </a:p>
        </p:txBody>
      </p:sp>
      <p:sp>
        <p:nvSpPr>
          <p:cNvPr id="43011" name="Rectangle 3"/>
          <p:cNvSpPr>
            <a:spLocks noGrp="1" noChangeArrowheads="1"/>
          </p:cNvSpPr>
          <p:nvPr>
            <p:ph sz="quarter" idx="1"/>
          </p:nvPr>
        </p:nvSpPr>
        <p:spPr>
          <a:xfrm>
            <a:off x="923925" y="1343025"/>
            <a:ext cx="6440488" cy="3686175"/>
          </a:xfrm>
        </p:spPr>
        <p:txBody>
          <a:bodyPr/>
          <a:lstStyle/>
          <a:p>
            <a:pPr eaLnBrk="1" hangingPunct="1"/>
            <a:r>
              <a:rPr lang="en-US" i="1" smtClean="0"/>
              <a:t>N</a:t>
            </a:r>
            <a:r>
              <a:rPr lang="en-US" smtClean="0"/>
              <a:t> buffers, each can hold one item</a:t>
            </a:r>
          </a:p>
          <a:p>
            <a:pPr eaLnBrk="1" hangingPunct="1"/>
            <a:r>
              <a:rPr lang="en-US" smtClean="0"/>
              <a:t>Semaphore </a:t>
            </a:r>
            <a:r>
              <a:rPr lang="en-US" smtClean="0">
                <a:solidFill>
                  <a:srgbClr val="FF0000"/>
                </a:solidFill>
              </a:rPr>
              <a:t>mutex</a:t>
            </a:r>
            <a:r>
              <a:rPr lang="en-US" smtClean="0"/>
              <a:t> initialized to the value 1</a:t>
            </a:r>
          </a:p>
          <a:p>
            <a:pPr eaLnBrk="1" hangingPunct="1"/>
            <a:r>
              <a:rPr lang="en-US" smtClean="0"/>
              <a:t>Semaphore </a:t>
            </a:r>
            <a:r>
              <a:rPr lang="en-US" smtClean="0">
                <a:solidFill>
                  <a:srgbClr val="FF0000"/>
                </a:solidFill>
              </a:rPr>
              <a:t>full </a:t>
            </a:r>
            <a:r>
              <a:rPr lang="en-US" smtClean="0"/>
              <a:t>initialized to the value 0</a:t>
            </a:r>
          </a:p>
          <a:p>
            <a:pPr eaLnBrk="1" hangingPunct="1"/>
            <a:r>
              <a:rPr lang="en-US" smtClean="0"/>
              <a:t>Semaphore </a:t>
            </a:r>
            <a:r>
              <a:rPr lang="en-US" smtClean="0">
                <a:solidFill>
                  <a:srgbClr val="FF0000"/>
                </a:solidFill>
              </a:rPr>
              <a:t>empty</a:t>
            </a:r>
            <a:r>
              <a:rPr lang="en-US" smtClean="0"/>
              <a:t> initialized to the value N.</a:t>
            </a:r>
          </a:p>
          <a:p>
            <a:pPr eaLnBrk="1" hangingPunct="1"/>
            <a:endParaRPr lang="en-US" smtClean="0"/>
          </a:p>
        </p:txBody>
      </p:sp>
      <p:sp>
        <p:nvSpPr>
          <p:cNvPr id="43012" name="Rectangle 5"/>
          <p:cNvSpPr>
            <a:spLocks noChangeArrowheads="1"/>
          </p:cNvSpPr>
          <p:nvPr/>
        </p:nvSpPr>
        <p:spPr bwMode="auto">
          <a:xfrm>
            <a:off x="2492375" y="3246438"/>
            <a:ext cx="184150" cy="366712"/>
          </a:xfrm>
          <a:prstGeom prst="rect">
            <a:avLst/>
          </a:prstGeom>
          <a:noFill/>
          <a:ln w="9525">
            <a:noFill/>
            <a:miter lim="800000"/>
            <a:headEnd/>
            <a:tailEnd/>
          </a:ln>
        </p:spPr>
        <p:txBody>
          <a:bodyPr wrap="none">
            <a:spAutoFit/>
          </a:bodyPr>
          <a:lstStyle/>
          <a:p>
            <a:endParaRPr kumimoji="1" lang="en-US"/>
          </a:p>
        </p:txBody>
      </p:sp>
    </p:spTree>
    <p:extLst>
      <p:ext uri="{BB962C8B-B14F-4D97-AF65-F5344CB8AC3E}">
        <p14:creationId xmlns:p14="http://schemas.microsoft.com/office/powerpoint/2010/main" val="10308367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Bounded Buffer Problem (Cont.)</a:t>
            </a:r>
          </a:p>
        </p:txBody>
      </p:sp>
      <p:sp>
        <p:nvSpPr>
          <p:cNvPr id="44035" name="Rectangle 3"/>
          <p:cNvSpPr>
            <a:spLocks noGrp="1" noChangeArrowheads="1"/>
          </p:cNvSpPr>
          <p:nvPr>
            <p:ph sz="quarter" idx="1"/>
          </p:nvPr>
        </p:nvSpPr>
        <p:spPr>
          <a:xfrm>
            <a:off x="827088" y="1279525"/>
            <a:ext cx="7848600" cy="4876800"/>
          </a:xfrm>
        </p:spPr>
        <p:txBody>
          <a:bodyPr>
            <a:normAutofit lnSpcReduction="10000"/>
          </a:bodyPr>
          <a:lstStyle/>
          <a:p>
            <a:pPr eaLnBrk="1" hangingPunct="1"/>
            <a:r>
              <a:rPr lang="en-US" sz="2000" smtClean="0"/>
              <a:t>The structure of the producer process</a:t>
            </a:r>
          </a:p>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do {</a:t>
            </a:r>
            <a:br>
              <a:rPr lang="en-US" sz="2000" smtClean="0">
                <a:solidFill>
                  <a:srgbClr val="0000FF"/>
                </a:solidFill>
              </a:rPr>
            </a:br>
            <a:endParaRPr lang="en-US" sz="2000" smtClean="0">
              <a:solidFill>
                <a:srgbClr val="0000FF"/>
              </a:solidFill>
            </a:endParaRPr>
          </a:p>
          <a:p>
            <a:pPr eaLnBrk="1" hangingPunct="1">
              <a:buFont typeface="Monotype Sorts" pitchFamily="2" charset="2"/>
              <a:buNone/>
            </a:pPr>
            <a:r>
              <a:rPr lang="en-US" sz="2000" smtClean="0">
                <a:solidFill>
                  <a:srgbClr val="0000FF"/>
                </a:solidFill>
              </a:rPr>
              <a:t>                     //   produce an item</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wait (empty);</a:t>
            </a:r>
          </a:p>
          <a:p>
            <a:pPr eaLnBrk="1" hangingPunct="1">
              <a:buFont typeface="Monotype Sorts" pitchFamily="2" charset="2"/>
              <a:buNone/>
            </a:pPr>
            <a:r>
              <a:rPr lang="en-US" sz="2000" smtClean="0">
                <a:solidFill>
                  <a:srgbClr val="0000FF"/>
                </a:solidFill>
              </a:rPr>
              <a:t>               wait (mutex);</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add the item to the  buffer</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signal (mutex);</a:t>
            </a:r>
          </a:p>
          <a:p>
            <a:pPr eaLnBrk="1" hangingPunct="1">
              <a:buFont typeface="Monotype Sorts" pitchFamily="2" charset="2"/>
              <a:buNone/>
            </a:pPr>
            <a:r>
              <a:rPr lang="en-US" sz="2000" smtClean="0">
                <a:solidFill>
                  <a:srgbClr val="0000FF"/>
                </a:solidFill>
              </a:rPr>
              <a:t>                signal (full);</a:t>
            </a:r>
          </a:p>
          <a:p>
            <a:pPr eaLnBrk="1" hangingPunct="1">
              <a:buFont typeface="Monotype Sorts" pitchFamily="2" charset="2"/>
              <a:buNone/>
            </a:pPr>
            <a:r>
              <a:rPr lang="en-US" sz="2000" smtClean="0">
                <a:solidFill>
                  <a:srgbClr val="0000FF"/>
                </a:solidFill>
              </a:rPr>
              <a:t>             } while (true);</a:t>
            </a:r>
          </a:p>
        </p:txBody>
      </p:sp>
    </p:spTree>
    <p:extLst>
      <p:ext uri="{BB962C8B-B14F-4D97-AF65-F5344CB8AC3E}">
        <p14:creationId xmlns:p14="http://schemas.microsoft.com/office/powerpoint/2010/main" val="34015353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Bounded Buffer Problem (Cont.)</a:t>
            </a:r>
          </a:p>
        </p:txBody>
      </p:sp>
      <p:sp>
        <p:nvSpPr>
          <p:cNvPr id="45059" name="Rectangle 3"/>
          <p:cNvSpPr>
            <a:spLocks noGrp="1" noChangeArrowheads="1"/>
          </p:cNvSpPr>
          <p:nvPr>
            <p:ph sz="quarter" idx="1"/>
          </p:nvPr>
        </p:nvSpPr>
        <p:spPr>
          <a:xfrm>
            <a:off x="827088" y="1279525"/>
            <a:ext cx="7848600" cy="4876800"/>
          </a:xfrm>
        </p:spPr>
        <p:txBody>
          <a:bodyPr>
            <a:normAutofit fontScale="92500" lnSpcReduction="10000"/>
          </a:bodyPr>
          <a:lstStyle/>
          <a:p>
            <a:pPr eaLnBrk="1" hangingPunct="1"/>
            <a:r>
              <a:rPr lang="en-US" sz="2000" smtClean="0"/>
              <a:t>The structure of the consumer process</a:t>
            </a:r>
          </a:p>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do {</a:t>
            </a:r>
          </a:p>
          <a:p>
            <a:pPr eaLnBrk="1" hangingPunct="1">
              <a:buFont typeface="Monotype Sorts" pitchFamily="2" charset="2"/>
              <a:buNone/>
            </a:pPr>
            <a:r>
              <a:rPr lang="en-US" sz="2000" smtClean="0">
                <a:solidFill>
                  <a:srgbClr val="0000FF"/>
                </a:solidFill>
              </a:rPr>
              <a:t>               wait (full);</a:t>
            </a:r>
          </a:p>
          <a:p>
            <a:pPr eaLnBrk="1" hangingPunct="1">
              <a:buFont typeface="Monotype Sorts" pitchFamily="2" charset="2"/>
              <a:buNone/>
            </a:pPr>
            <a:r>
              <a:rPr lang="en-US" sz="2000" smtClean="0">
                <a:solidFill>
                  <a:srgbClr val="0000FF"/>
                </a:solidFill>
              </a:rPr>
              <a:t>               wait (mutex);</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remove an item from  buffer</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signal (mutex);</a:t>
            </a:r>
          </a:p>
          <a:p>
            <a:pPr eaLnBrk="1" hangingPunct="1">
              <a:buFont typeface="Monotype Sorts" pitchFamily="2" charset="2"/>
              <a:buNone/>
            </a:pPr>
            <a:r>
              <a:rPr lang="en-US" sz="2000" smtClean="0">
                <a:solidFill>
                  <a:srgbClr val="0000FF"/>
                </a:solidFill>
              </a:rPr>
              <a:t>                signal (empty);</a:t>
            </a:r>
          </a:p>
          <a:p>
            <a:pPr eaLnBrk="1" hangingPunct="1">
              <a:buFont typeface="Monotype Sorts" pitchFamily="2" charset="2"/>
              <a:buNone/>
            </a:pPr>
            <a:r>
              <a:rPr lang="en-US" sz="2000" smtClean="0">
                <a:solidFill>
                  <a:srgbClr val="0000FF"/>
                </a:solidFill>
              </a:rPr>
              <a:t>             </a:t>
            </a:r>
          </a:p>
          <a:p>
            <a:pPr eaLnBrk="1" hangingPunct="1">
              <a:buFont typeface="Monotype Sorts" pitchFamily="2" charset="2"/>
              <a:buNone/>
            </a:pPr>
            <a:r>
              <a:rPr lang="en-US" sz="2000" smtClean="0">
                <a:solidFill>
                  <a:srgbClr val="0000FF"/>
                </a:solidFill>
              </a:rPr>
              <a:t>                    //  consume the removed item</a:t>
            </a:r>
          </a:p>
          <a:p>
            <a:pPr eaLnBrk="1" hangingPunct="1">
              <a:buFont typeface="Monotype Sorts" pitchFamily="2" charset="2"/>
              <a:buNone/>
            </a:pPr>
            <a:endParaRPr lang="en-US" sz="2000" smtClean="0">
              <a:solidFill>
                <a:srgbClr val="0000FF"/>
              </a:solidFill>
            </a:endParaRPr>
          </a:p>
          <a:p>
            <a:pPr eaLnBrk="1" hangingPunct="1">
              <a:buFont typeface="Monotype Sorts" pitchFamily="2" charset="2"/>
              <a:buNone/>
            </a:pPr>
            <a:r>
              <a:rPr lang="en-US" sz="2000" smtClean="0">
                <a:solidFill>
                  <a:srgbClr val="0000FF"/>
                </a:solidFill>
              </a:rPr>
              <a:t>           } while (true);</a:t>
            </a:r>
          </a:p>
        </p:txBody>
      </p:sp>
    </p:spTree>
    <p:extLst>
      <p:ext uri="{BB962C8B-B14F-4D97-AF65-F5344CB8AC3E}">
        <p14:creationId xmlns:p14="http://schemas.microsoft.com/office/powerpoint/2010/main" val="3800916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5081" y="333829"/>
            <a:ext cx="7772400" cy="592138"/>
          </a:xfrm>
        </p:spPr>
        <p:txBody>
          <a:bodyPr>
            <a:normAutofit fontScale="90000"/>
          </a:bodyPr>
          <a:lstStyle/>
          <a:p>
            <a:pPr eaLnBrk="1" hangingPunct="1"/>
            <a:r>
              <a:rPr lang="en-US" sz="3600" dirty="0" smtClean="0"/>
              <a:t>Readers-Writers Problem</a:t>
            </a:r>
          </a:p>
        </p:txBody>
      </p:sp>
      <p:sp>
        <p:nvSpPr>
          <p:cNvPr id="46083" name="Rectangle 3"/>
          <p:cNvSpPr>
            <a:spLocks noGrp="1" noChangeArrowheads="1"/>
          </p:cNvSpPr>
          <p:nvPr>
            <p:ph sz="quarter" idx="1"/>
          </p:nvPr>
        </p:nvSpPr>
        <p:spPr>
          <a:xfrm>
            <a:off x="841375" y="1599520"/>
            <a:ext cx="7151688" cy="4759325"/>
          </a:xfrm>
        </p:spPr>
        <p:txBody>
          <a:bodyPr>
            <a:normAutofit fontScale="92500" lnSpcReduction="20000"/>
          </a:bodyPr>
          <a:lstStyle/>
          <a:p>
            <a:pPr eaLnBrk="1" hangingPunct="1"/>
            <a:r>
              <a:rPr lang="en-US" dirty="0" smtClean="0"/>
              <a:t>A data set is shared among a number of concurrent processes</a:t>
            </a:r>
          </a:p>
          <a:p>
            <a:pPr lvl="1" eaLnBrk="1" hangingPunct="1"/>
            <a:r>
              <a:rPr lang="en-US" dirty="0" smtClean="0"/>
              <a:t>Readers – only read the data set; they do </a:t>
            </a:r>
            <a:r>
              <a:rPr lang="en-US" dirty="0" smtClean="0">
                <a:solidFill>
                  <a:srgbClr val="0033CC"/>
                </a:solidFill>
              </a:rPr>
              <a:t>not</a:t>
            </a:r>
            <a:r>
              <a:rPr lang="en-US" dirty="0" smtClean="0"/>
              <a:t> perform any updates</a:t>
            </a:r>
          </a:p>
          <a:p>
            <a:pPr lvl="1" eaLnBrk="1" hangingPunct="1"/>
            <a:r>
              <a:rPr lang="en-US" dirty="0" smtClean="0"/>
              <a:t>Writers   – can both read and write.</a:t>
            </a:r>
            <a:br>
              <a:rPr lang="en-US" dirty="0" smtClean="0"/>
            </a:br>
            <a:endParaRPr lang="en-US" dirty="0" smtClean="0"/>
          </a:p>
          <a:p>
            <a:pPr eaLnBrk="1" hangingPunct="1"/>
            <a:r>
              <a:rPr lang="en-US" dirty="0" smtClean="0"/>
              <a:t>Problem – allow multiple readers to read at the same time.  Only one single writer can access the shared data at the same time.</a:t>
            </a:r>
          </a:p>
          <a:p>
            <a:pPr eaLnBrk="1" hangingPunct="1"/>
            <a:r>
              <a:rPr lang="en-US" dirty="0" smtClean="0"/>
              <a:t>Shared Data</a:t>
            </a:r>
          </a:p>
          <a:p>
            <a:pPr lvl="1" eaLnBrk="1" hangingPunct="1"/>
            <a:r>
              <a:rPr lang="en-US" dirty="0" smtClean="0"/>
              <a:t>Data set</a:t>
            </a:r>
          </a:p>
          <a:p>
            <a:pPr lvl="1" eaLnBrk="1" hangingPunct="1"/>
            <a:r>
              <a:rPr lang="en-US" dirty="0" smtClean="0"/>
              <a:t>Semaphore </a:t>
            </a:r>
            <a:r>
              <a:rPr lang="en-US" dirty="0" err="1" smtClean="0">
                <a:solidFill>
                  <a:srgbClr val="FF0000"/>
                </a:solidFill>
              </a:rPr>
              <a:t>mutex</a:t>
            </a:r>
            <a:r>
              <a:rPr lang="en-US" dirty="0" smtClean="0"/>
              <a:t> initialized to 1.</a:t>
            </a:r>
          </a:p>
          <a:p>
            <a:pPr lvl="1" eaLnBrk="1" hangingPunct="1"/>
            <a:r>
              <a:rPr lang="en-US" dirty="0" smtClean="0"/>
              <a:t>Semaphore </a:t>
            </a:r>
            <a:r>
              <a:rPr lang="en-US" dirty="0" err="1" smtClean="0">
                <a:solidFill>
                  <a:srgbClr val="FF0000"/>
                </a:solidFill>
              </a:rPr>
              <a:t>wrt</a:t>
            </a:r>
            <a:r>
              <a:rPr lang="en-US" dirty="0" smtClean="0"/>
              <a:t> initialized to 1.</a:t>
            </a:r>
          </a:p>
          <a:p>
            <a:pPr lvl="1" eaLnBrk="1" hangingPunct="1"/>
            <a:r>
              <a:rPr lang="en-US" dirty="0" smtClean="0"/>
              <a:t>Integer </a:t>
            </a:r>
            <a:r>
              <a:rPr lang="en-US" dirty="0" err="1" smtClean="0">
                <a:solidFill>
                  <a:srgbClr val="FF0000"/>
                </a:solidFill>
              </a:rPr>
              <a:t>readcount</a:t>
            </a:r>
            <a:r>
              <a:rPr lang="en-US" dirty="0" smtClean="0"/>
              <a:t> initialized to 0.</a:t>
            </a:r>
          </a:p>
          <a:p>
            <a:pPr lvl="1" eaLnBrk="1" hangingPunct="1"/>
            <a:endParaRPr lang="en-US" dirty="0" smtClean="0"/>
          </a:p>
        </p:txBody>
      </p:sp>
    </p:spTree>
    <p:extLst>
      <p:ext uri="{BB962C8B-B14F-4D97-AF65-F5344CB8AC3E}">
        <p14:creationId xmlns:p14="http://schemas.microsoft.com/office/powerpoint/2010/main" val="2191643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Readers-Writers Problem (Cont.)</a:t>
            </a:r>
          </a:p>
        </p:txBody>
      </p:sp>
      <p:sp>
        <p:nvSpPr>
          <p:cNvPr id="47107" name="Rectangle 3"/>
          <p:cNvSpPr>
            <a:spLocks noGrp="1" noChangeArrowheads="1"/>
          </p:cNvSpPr>
          <p:nvPr>
            <p:ph sz="quarter" idx="1"/>
          </p:nvPr>
        </p:nvSpPr>
        <p:spPr>
          <a:xfrm>
            <a:off x="827088" y="1279525"/>
            <a:ext cx="7848600" cy="4876800"/>
          </a:xfrm>
        </p:spPr>
        <p:txBody>
          <a:bodyPr>
            <a:normAutofit fontScale="92500" lnSpcReduction="20000"/>
          </a:bodyPr>
          <a:lstStyle/>
          <a:p>
            <a:pPr eaLnBrk="1" hangingPunct="1"/>
            <a:r>
              <a:rPr lang="en-US" smtClean="0"/>
              <a:t>The structure of a writer process</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do  {</a:t>
            </a:r>
          </a:p>
          <a:p>
            <a:pPr eaLnBrk="1" hangingPunct="1">
              <a:buFont typeface="Monotype Sorts" pitchFamily="2" charset="2"/>
              <a:buNone/>
            </a:pPr>
            <a:r>
              <a:rPr lang="en-US" smtClean="0">
                <a:solidFill>
                  <a:srgbClr val="0000FF"/>
                </a:solidFill>
              </a:rPr>
              <a:t>                     wait (wrt) ;</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    writing is performed</a:t>
            </a: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r>
              <a:rPr lang="en-US" smtClean="0">
                <a:solidFill>
                  <a:srgbClr val="0000FF"/>
                </a:solidFill>
              </a:rPr>
              <a:t>                     signal (wrt) ;</a:t>
            </a:r>
          </a:p>
          <a:p>
            <a:pPr eaLnBrk="1" hangingPunct="1">
              <a:buFont typeface="Monotype Sorts" pitchFamily="2" charset="2"/>
              <a:buNone/>
            </a:pPr>
            <a:r>
              <a:rPr lang="en-US" smtClean="0">
                <a:solidFill>
                  <a:srgbClr val="0000FF"/>
                </a:solidFill>
              </a:rPr>
              <a:t>                } while (true)</a:t>
            </a: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endParaRPr lang="en-US" smtClean="0">
              <a:solidFill>
                <a:srgbClr val="0000FF"/>
              </a:solidFill>
            </a:endParaRPr>
          </a:p>
          <a:p>
            <a:pPr eaLnBrk="1" hangingPunct="1">
              <a:buFont typeface="Monotype Sorts" pitchFamily="2" charset="2"/>
              <a:buNone/>
            </a:pPr>
            <a:r>
              <a:rPr lang="en-US" smtClean="0">
                <a:solidFill>
                  <a:srgbClr val="0000FF"/>
                </a:solidFill>
              </a:rPr>
              <a:t>       </a:t>
            </a:r>
          </a:p>
        </p:txBody>
      </p:sp>
    </p:spTree>
    <p:extLst>
      <p:ext uri="{BB962C8B-B14F-4D97-AF65-F5344CB8AC3E}">
        <p14:creationId xmlns:p14="http://schemas.microsoft.com/office/powerpoint/2010/main" val="15099325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Readers-Writers Problem (Cont.)</a:t>
            </a:r>
          </a:p>
        </p:txBody>
      </p:sp>
      <p:sp>
        <p:nvSpPr>
          <p:cNvPr id="48131" name="Rectangle 3"/>
          <p:cNvSpPr>
            <a:spLocks noGrp="1" noChangeArrowheads="1"/>
          </p:cNvSpPr>
          <p:nvPr>
            <p:ph sz="quarter" idx="1"/>
          </p:nvPr>
        </p:nvSpPr>
        <p:spPr>
          <a:xfrm>
            <a:off x="827088" y="1279525"/>
            <a:ext cx="7747000" cy="5065713"/>
          </a:xfrm>
        </p:spPr>
        <p:txBody>
          <a:bodyPr>
            <a:normAutofit fontScale="92500" lnSpcReduction="10000"/>
          </a:bodyPr>
          <a:lstStyle/>
          <a:p>
            <a:pPr eaLnBrk="1" hangingPunct="1">
              <a:lnSpc>
                <a:spcPct val="80000"/>
              </a:lnSpc>
            </a:pPr>
            <a:r>
              <a:rPr lang="en-US" sz="2000" dirty="0" smtClean="0"/>
              <a:t>The structure of a reader process</a:t>
            </a:r>
          </a:p>
          <a:p>
            <a:pPr eaLnBrk="1" hangingPunct="1">
              <a:lnSpc>
                <a:spcPct val="80000"/>
              </a:lnSpc>
              <a:buFont typeface="Monotype Sorts" pitchFamily="2" charset="2"/>
              <a:buNone/>
            </a:pP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do  {</a:t>
            </a:r>
          </a:p>
          <a:p>
            <a:pPr eaLnBrk="1" hangingPunct="1">
              <a:lnSpc>
                <a:spcPct val="80000"/>
              </a:lnSpc>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a:t>
            </a:r>
            <a:r>
              <a:rPr lang="en-US" sz="2000" dirty="0" err="1" smtClean="0">
                <a:solidFill>
                  <a:srgbClr val="0000FF"/>
                </a:solidFill>
              </a:rPr>
              <a:t>readcount</a:t>
            </a:r>
            <a:r>
              <a:rPr lang="en-US" sz="2000" dirty="0" smtClean="0">
                <a:solidFill>
                  <a:srgbClr val="0000FF"/>
                </a:solidFill>
              </a:rPr>
              <a:t> ++ ;</a:t>
            </a:r>
          </a:p>
          <a:p>
            <a:pPr eaLnBrk="1" hangingPunct="1">
              <a:lnSpc>
                <a:spcPct val="80000"/>
              </a:lnSpc>
              <a:buFont typeface="Monotype Sorts" pitchFamily="2" charset="2"/>
              <a:buNone/>
            </a:pPr>
            <a:r>
              <a:rPr lang="en-US" sz="2000" dirty="0" smtClean="0">
                <a:solidFill>
                  <a:srgbClr val="0000FF"/>
                </a:solidFill>
              </a:rPr>
              <a:t>                     if (</a:t>
            </a:r>
            <a:r>
              <a:rPr lang="en-US" sz="2000" dirty="0" err="1" smtClean="0">
                <a:solidFill>
                  <a:srgbClr val="0000FF"/>
                </a:solidFill>
              </a:rPr>
              <a:t>readercount</a:t>
            </a:r>
            <a:r>
              <a:rPr lang="en-US" sz="2000" dirty="0" smtClean="0">
                <a:solidFill>
                  <a:srgbClr val="0000FF"/>
                </a:solidFill>
              </a:rPr>
              <a:t> == 1)  wait (</a:t>
            </a:r>
            <a:r>
              <a:rPr lang="en-US" sz="2000" dirty="0" err="1" smtClean="0">
                <a:solidFill>
                  <a:srgbClr val="0000FF"/>
                </a:solidFill>
              </a:rPr>
              <a:t>wrt</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a:t>
            </a:r>
          </a:p>
          <a:p>
            <a:pPr eaLnBrk="1" hangingPunct="1">
              <a:lnSpc>
                <a:spcPct val="80000"/>
              </a:lnSpc>
              <a:buFont typeface="Monotype Sorts" pitchFamily="2" charset="2"/>
              <a:buNone/>
            </a:pP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 reading is performed</a:t>
            </a: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r>
              <a:rPr lang="en-US" sz="2000" dirty="0" smtClean="0">
                <a:solidFill>
                  <a:srgbClr val="0000FF"/>
                </a:solidFill>
              </a:rPr>
              <a:t>                     wait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a:t>
            </a:r>
            <a:r>
              <a:rPr lang="en-US" sz="2000" dirty="0" err="1" smtClean="0">
                <a:solidFill>
                  <a:srgbClr val="0000FF"/>
                </a:solidFill>
              </a:rPr>
              <a:t>readcount</a:t>
            </a:r>
            <a:r>
              <a:rPr lang="en-US" sz="2000" dirty="0" smtClean="0">
                <a:solidFill>
                  <a:srgbClr val="0000FF"/>
                </a:solidFill>
              </a:rPr>
              <a:t>  - - ;</a:t>
            </a:r>
          </a:p>
          <a:p>
            <a:pPr eaLnBrk="1" hangingPunct="1">
              <a:lnSpc>
                <a:spcPct val="80000"/>
              </a:lnSpc>
              <a:buFont typeface="Monotype Sorts" pitchFamily="2" charset="2"/>
              <a:buNone/>
            </a:pPr>
            <a:r>
              <a:rPr lang="en-US" sz="2000" dirty="0" smtClean="0">
                <a:solidFill>
                  <a:srgbClr val="0000FF"/>
                </a:solidFill>
              </a:rPr>
              <a:t>                     if </a:t>
            </a:r>
            <a:r>
              <a:rPr lang="en-US" sz="2000" dirty="0" err="1" smtClean="0">
                <a:solidFill>
                  <a:srgbClr val="0000FF"/>
                </a:solidFill>
              </a:rPr>
              <a:t>readcount</a:t>
            </a:r>
            <a:r>
              <a:rPr lang="en-US" sz="2000" dirty="0" smtClean="0">
                <a:solidFill>
                  <a:srgbClr val="0000FF"/>
                </a:solidFill>
              </a:rPr>
              <a:t>  == 0)  signal (</a:t>
            </a:r>
            <a:r>
              <a:rPr lang="en-US" sz="2000" dirty="0" err="1" smtClean="0">
                <a:solidFill>
                  <a:srgbClr val="0000FF"/>
                </a:solidFill>
              </a:rPr>
              <a:t>wrt</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signal (</a:t>
            </a:r>
            <a:r>
              <a:rPr lang="en-US" sz="2000" dirty="0" err="1" smtClean="0">
                <a:solidFill>
                  <a:srgbClr val="0000FF"/>
                </a:solidFill>
              </a:rPr>
              <a:t>mutex</a:t>
            </a:r>
            <a:r>
              <a:rPr lang="en-US" sz="2000" dirty="0" smtClean="0">
                <a:solidFill>
                  <a:srgbClr val="0000FF"/>
                </a:solidFill>
              </a:rPr>
              <a:t>) ;</a:t>
            </a:r>
          </a:p>
          <a:p>
            <a:pPr eaLnBrk="1" hangingPunct="1">
              <a:lnSpc>
                <a:spcPct val="80000"/>
              </a:lnSpc>
              <a:buFont typeface="Monotype Sorts" pitchFamily="2" charset="2"/>
              <a:buNone/>
            </a:pPr>
            <a:r>
              <a:rPr lang="en-US" sz="2000" dirty="0" smtClean="0">
                <a:solidFill>
                  <a:srgbClr val="0000FF"/>
                </a:solidFill>
              </a:rPr>
              <a:t>                } while (true)</a:t>
            </a: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endParaRPr lang="en-US" sz="2000" dirty="0" smtClean="0">
              <a:solidFill>
                <a:srgbClr val="0000FF"/>
              </a:solidFill>
            </a:endParaRPr>
          </a:p>
          <a:p>
            <a:pPr eaLnBrk="1" hangingPunct="1">
              <a:lnSpc>
                <a:spcPct val="80000"/>
              </a:lnSpc>
              <a:buFont typeface="Monotype Sorts" pitchFamily="2" charset="2"/>
              <a:buNone/>
            </a:pPr>
            <a:r>
              <a:rPr lang="en-US" sz="2000" dirty="0" smtClean="0">
                <a:solidFill>
                  <a:srgbClr val="0000FF"/>
                </a:solidFill>
              </a:rPr>
              <a:t>       </a:t>
            </a:r>
          </a:p>
        </p:txBody>
      </p:sp>
    </p:spTree>
    <p:extLst>
      <p:ext uri="{BB962C8B-B14F-4D97-AF65-F5344CB8AC3E}">
        <p14:creationId xmlns:p14="http://schemas.microsoft.com/office/powerpoint/2010/main" val="393042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a:t>CPU Switch From Process to Process</a:t>
            </a:r>
          </a:p>
        </p:txBody>
      </p:sp>
      <p:pic>
        <p:nvPicPr>
          <p:cNvPr id="55302" name="Picture 6"/>
          <p:cNvPicPr>
            <a:picLocks noChangeAspect="1" noChangeArrowheads="1"/>
          </p:cNvPicPr>
          <p:nvPr/>
        </p:nvPicPr>
        <p:blipFill>
          <a:blip r:embed="rId2" cstate="print"/>
          <a:srcRect l="4802" t="873" r="4802" b="291"/>
          <a:stretch>
            <a:fillRect/>
          </a:stretch>
        </p:blipFill>
        <p:spPr bwMode="auto">
          <a:xfrm>
            <a:off x="1752600" y="1538288"/>
            <a:ext cx="5697538" cy="4672012"/>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Dining-Philosophers Problem</a:t>
            </a:r>
          </a:p>
        </p:txBody>
      </p:sp>
      <p:sp>
        <p:nvSpPr>
          <p:cNvPr id="49155" name="Rectangle 3"/>
          <p:cNvSpPr>
            <a:spLocks noGrp="1" noChangeArrowheads="1"/>
          </p:cNvSpPr>
          <p:nvPr>
            <p:ph sz="quarter" idx="1"/>
          </p:nvPr>
        </p:nvSpPr>
        <p:spPr>
          <a:xfrm>
            <a:off x="0" y="3628572"/>
            <a:ext cx="7029450" cy="1247775"/>
          </a:xfrm>
        </p:spPr>
        <p:txBody>
          <a:bodyPr/>
          <a:lstStyle/>
          <a:p>
            <a:pPr eaLnBrk="1" hangingPunct="1">
              <a:tabLst>
                <a:tab pos="1370013" algn="l"/>
                <a:tab pos="1541463" algn="l"/>
              </a:tabLst>
            </a:pPr>
            <a:r>
              <a:rPr lang="en-US" dirty="0" smtClean="0"/>
              <a:t>Shared data </a:t>
            </a:r>
          </a:p>
          <a:p>
            <a:pPr lvl="1" eaLnBrk="1" hangingPunct="1">
              <a:tabLst>
                <a:tab pos="1370013" algn="l"/>
                <a:tab pos="1541463" algn="l"/>
              </a:tabLst>
            </a:pPr>
            <a:r>
              <a:rPr lang="en-US" dirty="0" smtClean="0"/>
              <a:t>Bowl of rice (data set)</a:t>
            </a:r>
          </a:p>
          <a:p>
            <a:pPr lvl="1" eaLnBrk="1" hangingPunct="1">
              <a:tabLst>
                <a:tab pos="1370013" algn="l"/>
                <a:tab pos="1541463" algn="l"/>
              </a:tabLst>
            </a:pPr>
            <a:r>
              <a:rPr lang="en-US" sz="1600" dirty="0" smtClean="0"/>
              <a:t>Semaphore </a:t>
            </a:r>
            <a:r>
              <a:rPr lang="en-US" sz="1600" dirty="0" smtClean="0">
                <a:solidFill>
                  <a:srgbClr val="FF0000"/>
                </a:solidFill>
              </a:rPr>
              <a:t>chopstick [5]</a:t>
            </a:r>
            <a:r>
              <a:rPr lang="en-US" sz="1600" dirty="0" smtClean="0"/>
              <a:t> initialized to 1</a:t>
            </a:r>
          </a:p>
        </p:txBody>
      </p:sp>
      <p:pic>
        <p:nvPicPr>
          <p:cNvPr id="1026" name="Picture 2"/>
          <p:cNvPicPr>
            <a:picLocks noChangeAspect="1" noChangeArrowheads="1"/>
          </p:cNvPicPr>
          <p:nvPr/>
        </p:nvPicPr>
        <p:blipFill>
          <a:blip r:embed="rId2"/>
          <a:srcRect/>
          <a:stretch>
            <a:fillRect/>
          </a:stretch>
        </p:blipFill>
        <p:spPr bwMode="auto">
          <a:xfrm>
            <a:off x="3947887" y="1393372"/>
            <a:ext cx="5196113" cy="3741511"/>
          </a:xfrm>
          <a:prstGeom prst="rect">
            <a:avLst/>
          </a:prstGeom>
          <a:noFill/>
          <a:ln w="9525">
            <a:noFill/>
            <a:miter lim="800000"/>
            <a:headEnd/>
            <a:tailEnd/>
          </a:ln>
          <a:effectLst/>
        </p:spPr>
      </p:pic>
    </p:spTree>
    <p:extLst>
      <p:ext uri="{BB962C8B-B14F-4D97-AF65-F5344CB8AC3E}">
        <p14:creationId xmlns:p14="http://schemas.microsoft.com/office/powerpoint/2010/main" val="17806263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537029" y="742428"/>
            <a:ext cx="7924800" cy="6000568"/>
          </a:xfrm>
          <a:prstGeom prst="rect">
            <a:avLst/>
          </a:prstGeom>
          <a:noFill/>
          <a:ln w="9525">
            <a:noFill/>
            <a:miter lim="800000"/>
            <a:headEnd/>
            <a:tailEnd/>
          </a:ln>
          <a:effectLst/>
        </p:spPr>
      </p:pic>
    </p:spTree>
    <p:extLst>
      <p:ext uri="{BB962C8B-B14F-4D97-AF65-F5344CB8AC3E}">
        <p14:creationId xmlns:p14="http://schemas.microsoft.com/office/powerpoint/2010/main" val="3381397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Dining-Philosophers Problem (Cont.)</a:t>
            </a:r>
          </a:p>
        </p:txBody>
      </p:sp>
      <p:sp>
        <p:nvSpPr>
          <p:cNvPr id="50179" name="Rectangle 3"/>
          <p:cNvSpPr>
            <a:spLocks noGrp="1" noChangeArrowheads="1"/>
          </p:cNvSpPr>
          <p:nvPr>
            <p:ph sz="quarter" idx="1"/>
          </p:nvPr>
        </p:nvSpPr>
        <p:spPr>
          <a:xfrm>
            <a:off x="827088" y="1279525"/>
            <a:ext cx="7107237" cy="4784725"/>
          </a:xfrm>
        </p:spPr>
        <p:txBody>
          <a:bodyPr>
            <a:normAutofit lnSpcReduction="10000"/>
          </a:bodyPr>
          <a:lstStyle/>
          <a:p>
            <a:pPr marL="381000" indent="-381000" eaLnBrk="1" hangingPunct="1">
              <a:lnSpc>
                <a:spcPct val="90000"/>
              </a:lnSpc>
              <a:tabLst>
                <a:tab pos="1712913" algn="l"/>
                <a:tab pos="2005013" algn="l"/>
                <a:tab pos="2232025" algn="l"/>
                <a:tab pos="2459038" algn="l"/>
              </a:tabLst>
            </a:pPr>
            <a:r>
              <a:rPr lang="en-US" smtClean="0"/>
              <a:t>The structure of Philosopher</a:t>
            </a:r>
            <a:r>
              <a:rPr lang="en-US" i="1" smtClean="0">
                <a:solidFill>
                  <a:srgbClr val="0000FF"/>
                </a:solidFill>
              </a:rPr>
              <a:t> i</a:t>
            </a:r>
            <a:r>
              <a:rPr lang="en-US" smtClean="0"/>
              <a:t>:</a:t>
            </a:r>
          </a:p>
          <a:p>
            <a:pPr marL="381000" indent="-381000" eaLnBrk="1" hangingPunct="1">
              <a:lnSpc>
                <a:spcPct val="90000"/>
              </a:lnSpc>
              <a:buFont typeface="Monotype Sorts" pitchFamily="2" charset="2"/>
              <a:buNone/>
              <a:tabLst>
                <a:tab pos="1712913" algn="l"/>
                <a:tab pos="2005013" algn="l"/>
                <a:tab pos="2232025" algn="l"/>
                <a:tab pos="2459038" algn="l"/>
              </a:tabLst>
            </a:pPr>
            <a:endParaRPr lang="en-US" smtClean="0"/>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Do  {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wait ( chopstick[i]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wait ( chopStick[ (i + 1) % 5]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  eat</a:t>
            </a:r>
          </a:p>
          <a:p>
            <a:pPr marL="1200150" lvl="2" indent="-342900" eaLnBrk="1" hangingPunct="1">
              <a:lnSpc>
                <a:spcPct val="90000"/>
              </a:lnSpc>
              <a:buFont typeface="Webdings" pitchFamily="18" charset="2"/>
              <a:buNone/>
              <a:tabLst>
                <a:tab pos="1712913" algn="l"/>
                <a:tab pos="2005013" algn="l"/>
                <a:tab pos="2232025" algn="l"/>
                <a:tab pos="2459038" algn="l"/>
              </a:tabLst>
            </a:pPr>
            <a:endParaRPr lang="en-US" smtClean="0">
              <a:solidFill>
                <a:srgbClr val="0000FF"/>
              </a:solidFill>
            </a:endParaRP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signal ( chopstick[i]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signal (chopstick[ (i + 1) % 5]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a:t>
            </a: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  think</a:t>
            </a:r>
          </a:p>
          <a:p>
            <a:pPr marL="1200150" lvl="2" indent="-342900" eaLnBrk="1" hangingPunct="1">
              <a:lnSpc>
                <a:spcPct val="90000"/>
              </a:lnSpc>
              <a:buFont typeface="Webdings" pitchFamily="18" charset="2"/>
              <a:buNone/>
              <a:tabLst>
                <a:tab pos="1712913" algn="l"/>
                <a:tab pos="2005013" algn="l"/>
                <a:tab pos="2232025" algn="l"/>
                <a:tab pos="2459038" algn="l"/>
              </a:tabLst>
            </a:pPr>
            <a:endParaRPr lang="en-US" smtClean="0">
              <a:solidFill>
                <a:srgbClr val="0000FF"/>
              </a:solidFill>
            </a:endParaRPr>
          </a:p>
          <a:p>
            <a:pPr marL="1200150" lvl="2" indent="-342900" eaLnBrk="1" hangingPunct="1">
              <a:lnSpc>
                <a:spcPct val="90000"/>
              </a:lnSpc>
              <a:buFont typeface="Webdings" pitchFamily="18" charset="2"/>
              <a:buNone/>
              <a:tabLst>
                <a:tab pos="1712913" algn="l"/>
                <a:tab pos="2005013" algn="l"/>
                <a:tab pos="2232025" algn="l"/>
                <a:tab pos="2459038" algn="l"/>
              </a:tabLst>
            </a:pPr>
            <a:r>
              <a:rPr lang="en-US" smtClean="0">
                <a:solidFill>
                  <a:srgbClr val="0000FF"/>
                </a:solidFill>
              </a:rPr>
              <a:t>} while (true) ;</a:t>
            </a:r>
          </a:p>
        </p:txBody>
      </p:sp>
    </p:spTree>
    <p:extLst>
      <p:ext uri="{BB962C8B-B14F-4D97-AF65-F5344CB8AC3E}">
        <p14:creationId xmlns:p14="http://schemas.microsoft.com/office/powerpoint/2010/main" val="407975135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&amp; Solutions</a:t>
            </a:r>
            <a:endParaRPr lang="en-IN" dirty="0"/>
          </a:p>
        </p:txBody>
      </p:sp>
      <p:pic>
        <p:nvPicPr>
          <p:cNvPr id="3074" name="Picture 2"/>
          <p:cNvPicPr>
            <a:picLocks noChangeAspect="1" noChangeArrowheads="1"/>
          </p:cNvPicPr>
          <p:nvPr/>
        </p:nvPicPr>
        <p:blipFill>
          <a:blip r:embed="rId2"/>
          <a:srcRect/>
          <a:stretch>
            <a:fillRect/>
          </a:stretch>
        </p:blipFill>
        <p:spPr bwMode="auto">
          <a:xfrm>
            <a:off x="660399" y="1422401"/>
            <a:ext cx="3737430" cy="1414513"/>
          </a:xfrm>
          <a:prstGeom prst="rect">
            <a:avLst/>
          </a:prstGeom>
          <a:noFill/>
          <a:ln w="9525">
            <a:noFill/>
            <a:miter lim="800000"/>
            <a:headEnd/>
            <a:tailEnd/>
          </a:ln>
          <a:effectLst/>
        </p:spPr>
      </p:pic>
      <p:pic>
        <p:nvPicPr>
          <p:cNvPr id="3075" name="Picture 3"/>
          <p:cNvPicPr>
            <a:picLocks noGrp="1" noChangeAspect="1" noChangeArrowheads="1"/>
          </p:cNvPicPr>
          <p:nvPr>
            <p:ph sz="quarter" idx="1"/>
          </p:nvPr>
        </p:nvPicPr>
        <p:blipFill>
          <a:blip r:embed="rId3"/>
          <a:srcRect/>
          <a:stretch>
            <a:fillRect/>
          </a:stretch>
        </p:blipFill>
        <p:spPr bwMode="auto">
          <a:xfrm>
            <a:off x="628877" y="2908980"/>
            <a:ext cx="5626780" cy="3421928"/>
          </a:xfrm>
          <a:prstGeom prst="rect">
            <a:avLst/>
          </a:prstGeom>
          <a:noFill/>
          <a:ln w="9525">
            <a:noFill/>
            <a:miter lim="800000"/>
            <a:headEnd/>
            <a:tailEnd/>
          </a:ln>
          <a:effectLst/>
        </p:spPr>
      </p:pic>
    </p:spTree>
    <p:extLst>
      <p:ext uri="{BB962C8B-B14F-4D97-AF65-F5344CB8AC3E}">
        <p14:creationId xmlns:p14="http://schemas.microsoft.com/office/powerpoint/2010/main" val="40769481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957716" y="1441917"/>
            <a:ext cx="7387998" cy="4378312"/>
          </a:xfrm>
          <a:prstGeom prst="rect">
            <a:avLst/>
          </a:prstGeom>
          <a:noFill/>
          <a:ln w="9525">
            <a:noFill/>
            <a:miter lim="800000"/>
            <a:headEnd/>
            <a:tailEnd/>
          </a:ln>
          <a:effectLst/>
        </p:spPr>
      </p:pic>
    </p:spTree>
    <p:extLst>
      <p:ext uri="{BB962C8B-B14F-4D97-AF65-F5344CB8AC3E}">
        <p14:creationId xmlns:p14="http://schemas.microsoft.com/office/powerpoint/2010/main" val="13492681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Problems with Semaphores</a:t>
            </a:r>
          </a:p>
        </p:txBody>
      </p:sp>
      <p:sp>
        <p:nvSpPr>
          <p:cNvPr id="51203" name="Rectangle 3"/>
          <p:cNvSpPr>
            <a:spLocks noGrp="1" noChangeArrowheads="1"/>
          </p:cNvSpPr>
          <p:nvPr>
            <p:ph sz="quarter" idx="1"/>
          </p:nvPr>
        </p:nvSpPr>
        <p:spPr>
          <a:xfrm>
            <a:off x="827088" y="1282700"/>
            <a:ext cx="6959600" cy="4860925"/>
          </a:xfrm>
        </p:spPr>
        <p:txBody>
          <a:bodyPr/>
          <a:lstStyle/>
          <a:p>
            <a:pPr eaLnBrk="1" hangingPunct="1"/>
            <a:r>
              <a:rPr lang="en-US" dirty="0" smtClean="0"/>
              <a:t> Incorrect use of semaphore operations:</a:t>
            </a:r>
            <a:br>
              <a:rPr lang="en-US" dirty="0" smtClean="0"/>
            </a:br>
            <a:endParaRPr lang="en-US" dirty="0" smtClean="0"/>
          </a:p>
          <a:p>
            <a:pPr lvl="1" eaLnBrk="1" hangingPunct="1"/>
            <a:r>
              <a:rPr lang="en-US" dirty="0" smtClean="0"/>
              <a:t> signal (</a:t>
            </a:r>
            <a:r>
              <a:rPr lang="en-US" dirty="0" err="1" smtClean="0"/>
              <a:t>mutex</a:t>
            </a:r>
            <a:r>
              <a:rPr lang="en-US" dirty="0" smtClean="0"/>
              <a:t>)  ….  wait (</a:t>
            </a:r>
            <a:r>
              <a:rPr lang="en-US" dirty="0" err="1" smtClean="0"/>
              <a:t>mutex</a:t>
            </a:r>
            <a:r>
              <a:rPr lang="en-US" dirty="0" smtClean="0"/>
              <a:t>)</a:t>
            </a:r>
            <a:br>
              <a:rPr lang="en-US" dirty="0" smtClean="0"/>
            </a:br>
            <a:endParaRPr lang="en-US" dirty="0" smtClean="0"/>
          </a:p>
          <a:p>
            <a:pPr lvl="1" eaLnBrk="1" hangingPunct="1"/>
            <a:r>
              <a:rPr lang="en-US" dirty="0" smtClean="0"/>
              <a:t> wait (</a:t>
            </a:r>
            <a:r>
              <a:rPr lang="en-US" dirty="0" err="1" smtClean="0"/>
              <a:t>mutex</a:t>
            </a:r>
            <a:r>
              <a:rPr lang="en-US" dirty="0" smtClean="0"/>
              <a:t>)  …  wait (</a:t>
            </a:r>
            <a:r>
              <a:rPr lang="en-US" dirty="0" err="1" smtClean="0"/>
              <a:t>mutex</a:t>
            </a:r>
            <a:r>
              <a:rPr lang="en-US" dirty="0" smtClean="0"/>
              <a:t>)</a:t>
            </a:r>
          </a:p>
          <a:p>
            <a:pPr lvl="1" eaLnBrk="1" hangingPunct="1"/>
            <a:endParaRPr lang="en-US" dirty="0" smtClean="0"/>
          </a:p>
          <a:p>
            <a:pPr lvl="1" eaLnBrk="1" hangingPunct="1"/>
            <a:r>
              <a:rPr lang="en-US" dirty="0" smtClean="0"/>
              <a:t> Omitting  of wait (</a:t>
            </a:r>
            <a:r>
              <a:rPr lang="en-US" dirty="0" err="1" smtClean="0"/>
              <a:t>mutex</a:t>
            </a:r>
            <a:r>
              <a:rPr lang="en-US" dirty="0" smtClean="0"/>
              <a:t>) or signal (</a:t>
            </a:r>
            <a:r>
              <a:rPr lang="en-US" dirty="0" err="1" smtClean="0"/>
              <a:t>mutex</a:t>
            </a:r>
            <a:r>
              <a:rPr lang="en-US" dirty="0" smtClean="0"/>
              <a:t>) (or both)</a:t>
            </a:r>
          </a:p>
          <a:p>
            <a:pPr lvl="1" eaLnBrk="1" hangingPunct="1"/>
            <a:r>
              <a:rPr lang="en-US" dirty="0" smtClean="0"/>
              <a:t>Deadlocks / Starvation</a:t>
            </a:r>
          </a:p>
          <a:p>
            <a:pPr eaLnBrk="1" hangingPunct="1"/>
            <a:endParaRPr lang="en-US" dirty="0" smtClean="0"/>
          </a:p>
        </p:txBody>
      </p:sp>
    </p:spTree>
    <p:extLst>
      <p:ext uri="{BB962C8B-B14F-4D97-AF65-F5344CB8AC3E}">
        <p14:creationId xmlns:p14="http://schemas.microsoft.com/office/powerpoint/2010/main" val="223905006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Monitors</a:t>
            </a:r>
          </a:p>
        </p:txBody>
      </p:sp>
      <p:sp>
        <p:nvSpPr>
          <p:cNvPr id="52227" name="Rectangle 3"/>
          <p:cNvSpPr>
            <a:spLocks noGrp="1" noChangeArrowheads="1"/>
          </p:cNvSpPr>
          <p:nvPr>
            <p:ph sz="quarter" idx="1"/>
          </p:nvPr>
        </p:nvSpPr>
        <p:spPr>
          <a:xfrm>
            <a:off x="827088" y="1282700"/>
            <a:ext cx="6959600" cy="4860925"/>
          </a:xfrm>
        </p:spPr>
        <p:txBody>
          <a:bodyPr>
            <a:noAutofit/>
          </a:bodyPr>
          <a:lstStyle/>
          <a:p>
            <a:pPr eaLnBrk="1" hangingPunct="1">
              <a:lnSpc>
                <a:spcPct val="90000"/>
              </a:lnSpc>
            </a:pPr>
            <a:r>
              <a:rPr lang="en-US" sz="1800" dirty="0" smtClean="0"/>
              <a:t>A high-level abstraction that provides a convenient and effective mechanism for process synchronization</a:t>
            </a:r>
          </a:p>
          <a:p>
            <a:pPr eaLnBrk="1" hangingPunct="1">
              <a:lnSpc>
                <a:spcPct val="90000"/>
              </a:lnSpc>
            </a:pPr>
            <a:r>
              <a:rPr lang="en-US" sz="1800" dirty="0" smtClean="0"/>
              <a:t>Only one process may be active within the monitor at a time</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monitor </a:t>
            </a:r>
            <a:r>
              <a:rPr lang="en-US" sz="1800" dirty="0" err="1" smtClean="0">
                <a:solidFill>
                  <a:srgbClr val="0000FF"/>
                </a:solidFill>
              </a:rPr>
              <a:t>monitor</a:t>
            </a:r>
            <a:r>
              <a:rPr lang="en-US" sz="1800" dirty="0" smtClean="0">
                <a:solidFill>
                  <a:srgbClr val="0000FF"/>
                </a:solidFill>
              </a:rPr>
              <a:t>-name</a:t>
            </a:r>
          </a:p>
          <a:p>
            <a:pPr lvl="2" eaLnBrk="1" hangingPunct="1">
              <a:lnSpc>
                <a:spcPct val="90000"/>
              </a:lnSpc>
              <a:buFont typeface="Webdings" pitchFamily="18" charset="2"/>
              <a:buNone/>
            </a:pPr>
            <a:r>
              <a:rPr lang="en-US" sz="1800" dirty="0" smtClean="0">
                <a:solidFill>
                  <a:srgbClr val="0000FF"/>
                </a:solidFill>
              </a:rPr>
              <a:t>{</a:t>
            </a:r>
          </a:p>
          <a:p>
            <a:pPr lvl="2" eaLnBrk="1" hangingPunct="1">
              <a:lnSpc>
                <a:spcPct val="90000"/>
              </a:lnSpc>
              <a:buFont typeface="Webdings" pitchFamily="18" charset="2"/>
              <a:buNone/>
            </a:pPr>
            <a:r>
              <a:rPr lang="en-US" sz="1800" dirty="0" smtClean="0">
                <a:solidFill>
                  <a:srgbClr val="0000FF"/>
                </a:solidFill>
              </a:rPr>
              <a:t>	// shared variable declarations</a:t>
            </a:r>
          </a:p>
          <a:p>
            <a:pPr lvl="2" eaLnBrk="1" hangingPunct="1">
              <a:lnSpc>
                <a:spcPct val="90000"/>
              </a:lnSpc>
              <a:buFont typeface="Webdings" pitchFamily="18" charset="2"/>
              <a:buNone/>
            </a:pPr>
            <a:r>
              <a:rPr lang="en-US" sz="1800" dirty="0" smtClean="0">
                <a:solidFill>
                  <a:srgbClr val="0000FF"/>
                </a:solidFill>
              </a:rPr>
              <a:t>	procedure P1 (…) { ….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	procedure </a:t>
            </a:r>
            <a:r>
              <a:rPr lang="en-US" sz="1800" dirty="0" err="1" smtClean="0">
                <a:solidFill>
                  <a:srgbClr val="0000FF"/>
                </a:solidFill>
              </a:rPr>
              <a:t>Pn</a:t>
            </a:r>
            <a:r>
              <a:rPr lang="en-US" sz="1800" dirty="0" smtClean="0">
                <a:solidFill>
                  <a:srgbClr val="0000FF"/>
                </a:solidFill>
              </a:rPr>
              <a:t> (…) {……}</a:t>
            </a:r>
          </a:p>
          <a:p>
            <a:pPr lvl="2" eaLnBrk="1" hangingPunct="1">
              <a:lnSpc>
                <a:spcPct val="90000"/>
              </a:lnSpc>
              <a:buFont typeface="Webdings" pitchFamily="18" charset="2"/>
              <a:buNone/>
            </a:pPr>
            <a:endParaRPr lang="en-US" sz="1800" dirty="0" smtClean="0">
              <a:solidFill>
                <a:srgbClr val="0000FF"/>
              </a:solidFill>
            </a:endParaRPr>
          </a:p>
          <a:p>
            <a:pPr lvl="2" eaLnBrk="1" hangingPunct="1">
              <a:lnSpc>
                <a:spcPct val="90000"/>
              </a:lnSpc>
              <a:buFont typeface="Webdings" pitchFamily="18" charset="2"/>
              <a:buNone/>
            </a:pPr>
            <a:r>
              <a:rPr lang="en-US" sz="1800" dirty="0" smtClean="0">
                <a:solidFill>
                  <a:srgbClr val="0000FF"/>
                </a:solidFill>
              </a:rPr>
              <a:t>     Initialization code ( ….) { …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r>
              <a:rPr lang="en-US" sz="1800" dirty="0" smtClean="0">
                <a:solidFill>
                  <a:srgbClr val="0000FF"/>
                </a:solidFill>
              </a:rPr>
              <a:t>	}</a:t>
            </a:r>
          </a:p>
          <a:p>
            <a:pPr lvl="2" eaLnBrk="1" hangingPunct="1">
              <a:lnSpc>
                <a:spcPct val="90000"/>
              </a:lnSpc>
              <a:buFont typeface="Webdings" pitchFamily="18" charset="2"/>
              <a:buNone/>
            </a:pPr>
            <a:r>
              <a:rPr lang="en-US" sz="1800" dirty="0" smtClean="0">
                <a:solidFill>
                  <a:srgbClr val="0000FF"/>
                </a:solidFill>
              </a:rPr>
              <a:t>}</a:t>
            </a:r>
          </a:p>
        </p:txBody>
      </p:sp>
    </p:spTree>
    <p:extLst>
      <p:ext uri="{BB962C8B-B14F-4D97-AF65-F5344CB8AC3E}">
        <p14:creationId xmlns:p14="http://schemas.microsoft.com/office/powerpoint/2010/main" val="119167969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Schematic view of a Monitor</a:t>
            </a:r>
          </a:p>
        </p:txBody>
      </p:sp>
      <p:pic>
        <p:nvPicPr>
          <p:cNvPr id="53251" name="Picture 3"/>
          <p:cNvPicPr>
            <a:picLocks noChangeAspect="1" noChangeArrowheads="1"/>
          </p:cNvPicPr>
          <p:nvPr/>
        </p:nvPicPr>
        <p:blipFill>
          <a:blip r:embed="rId2"/>
          <a:srcRect l="10979" t="533" r="11377" b="533"/>
          <a:stretch>
            <a:fillRect/>
          </a:stretch>
        </p:blipFill>
        <p:spPr bwMode="auto">
          <a:xfrm>
            <a:off x="2239963" y="1706563"/>
            <a:ext cx="4373562" cy="4179887"/>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3881984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smtClean="0"/>
              <a:t>Condition Variables</a:t>
            </a:r>
          </a:p>
        </p:txBody>
      </p:sp>
      <p:sp>
        <p:nvSpPr>
          <p:cNvPr id="54275" name="Rectangle 5"/>
          <p:cNvSpPr>
            <a:spLocks noGrp="1" noChangeArrowheads="1"/>
          </p:cNvSpPr>
          <p:nvPr>
            <p:ph sz="quarter" idx="1"/>
          </p:nvPr>
        </p:nvSpPr>
        <p:spPr>
          <a:xfrm>
            <a:off x="827088" y="1382713"/>
            <a:ext cx="6975475" cy="4394200"/>
          </a:xfrm>
        </p:spPr>
        <p:txBody>
          <a:bodyPr/>
          <a:lstStyle/>
          <a:p>
            <a:pPr eaLnBrk="1" hangingPunct="1"/>
            <a:r>
              <a:rPr lang="en-US" smtClean="0">
                <a:solidFill>
                  <a:srgbClr val="0000FF"/>
                </a:solidFill>
              </a:rPr>
              <a:t>condition x, y;</a:t>
            </a:r>
          </a:p>
          <a:p>
            <a:pPr eaLnBrk="1" hangingPunct="1"/>
            <a:endParaRPr lang="en-US" smtClean="0">
              <a:solidFill>
                <a:srgbClr val="0000FF"/>
              </a:solidFill>
            </a:endParaRPr>
          </a:p>
          <a:p>
            <a:pPr eaLnBrk="1" hangingPunct="1"/>
            <a:r>
              <a:rPr lang="en-US" smtClean="0"/>
              <a:t>Two operations on a condition variable:</a:t>
            </a:r>
          </a:p>
          <a:p>
            <a:pPr lvl="1" eaLnBrk="1" hangingPunct="1"/>
            <a:r>
              <a:rPr lang="en-US" smtClean="0">
                <a:solidFill>
                  <a:srgbClr val="0000FF"/>
                </a:solidFill>
              </a:rPr>
              <a:t>x.wait () </a:t>
            </a:r>
            <a:r>
              <a:rPr lang="en-US" smtClean="0"/>
              <a:t> – a process that invokes the operation is </a:t>
            </a:r>
          </a:p>
          <a:p>
            <a:pPr lvl="1" eaLnBrk="1" hangingPunct="1">
              <a:buFont typeface="Monotype Sorts" pitchFamily="2" charset="2"/>
              <a:buNone/>
            </a:pPr>
            <a:r>
              <a:rPr lang="en-US" smtClean="0"/>
              <a:t>                      suspended.</a:t>
            </a:r>
          </a:p>
          <a:p>
            <a:pPr lvl="1" eaLnBrk="1" hangingPunct="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a:t>
            </a:r>
          </a:p>
          <a:p>
            <a:pPr lvl="1" eaLnBrk="1" hangingPunct="1">
              <a:buFont typeface="Monotype Sorts" pitchFamily="2" charset="2"/>
              <a:buNone/>
            </a:pPr>
            <a:r>
              <a:rPr lang="en-US" smtClean="0">
                <a:solidFill>
                  <a:srgbClr val="0000FF"/>
                </a:solidFill>
              </a:rPr>
              <a:t>                        </a:t>
            </a:r>
            <a:r>
              <a:rPr lang="en-US" smtClean="0"/>
              <a:t> invoked</a:t>
            </a:r>
            <a:r>
              <a:rPr lang="en-US" smtClean="0">
                <a:solidFill>
                  <a:srgbClr val="0000FF"/>
                </a:solidFill>
              </a:rPr>
              <a:t> x.wait ()</a:t>
            </a:r>
          </a:p>
        </p:txBody>
      </p:sp>
    </p:spTree>
    <p:extLst>
      <p:ext uri="{BB962C8B-B14F-4D97-AF65-F5344CB8AC3E}">
        <p14:creationId xmlns:p14="http://schemas.microsoft.com/office/powerpoint/2010/main" val="22949240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 Monitor with Condition Variables</a:t>
            </a:r>
          </a:p>
        </p:txBody>
      </p:sp>
      <p:pic>
        <p:nvPicPr>
          <p:cNvPr id="55299" name="Picture 3"/>
          <p:cNvPicPr>
            <a:picLocks noChangeAspect="1" noChangeArrowheads="1"/>
          </p:cNvPicPr>
          <p:nvPr/>
        </p:nvPicPr>
        <p:blipFill>
          <a:blip r:embed="rId2"/>
          <a:srcRect l="424" t="4802" r="1059" b="4802"/>
          <a:stretch>
            <a:fillRect/>
          </a:stretch>
        </p:blipFill>
        <p:spPr bwMode="auto">
          <a:xfrm>
            <a:off x="1830388" y="1776413"/>
            <a:ext cx="5397500" cy="371475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88369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Process </a:t>
            </a:r>
            <a:r>
              <a:rPr lang="en-US" dirty="0" err="1" smtClean="0"/>
              <a:t>Sceduling</a:t>
            </a:r>
            <a:endParaRPr lang="en-US" dirty="0"/>
          </a:p>
        </p:txBody>
      </p:sp>
      <p:sp>
        <p:nvSpPr>
          <p:cNvPr id="34819" name="Rectangle 3"/>
          <p:cNvSpPr>
            <a:spLocks noGrp="1" noChangeArrowheads="1"/>
          </p:cNvSpPr>
          <p:nvPr>
            <p:ph sz="quarter" idx="1"/>
          </p:nvPr>
        </p:nvSpPr>
        <p:spPr>
          <a:xfrm>
            <a:off x="828675" y="1546225"/>
            <a:ext cx="6784975" cy="4085318"/>
          </a:xfrm>
        </p:spPr>
        <p:txBody>
          <a:bodyPr>
            <a:normAutofit/>
          </a:bodyPr>
          <a:lstStyle/>
          <a:p>
            <a:r>
              <a:rPr lang="en-US" dirty="0" smtClean="0"/>
              <a:t>Process Scheduling Queues</a:t>
            </a:r>
            <a:endParaRPr lang="en-US" b="1" dirty="0" smtClean="0">
              <a:solidFill>
                <a:srgbClr val="FF0000"/>
              </a:solidFill>
            </a:endParaRPr>
          </a:p>
          <a:p>
            <a:pPr lvl="1"/>
            <a:r>
              <a:rPr lang="en-US" b="1" dirty="0" smtClean="0">
                <a:solidFill>
                  <a:srgbClr val="FF0000"/>
                </a:solidFill>
              </a:rPr>
              <a:t>Job </a:t>
            </a:r>
            <a:r>
              <a:rPr lang="en-US" b="1" dirty="0">
                <a:solidFill>
                  <a:srgbClr val="FF0000"/>
                </a:solidFill>
              </a:rPr>
              <a:t>queue</a:t>
            </a:r>
            <a:r>
              <a:rPr lang="en-US" dirty="0"/>
              <a:t> – set of all processes in the system</a:t>
            </a:r>
          </a:p>
          <a:p>
            <a:pPr lvl="1"/>
            <a:r>
              <a:rPr lang="en-US" b="1" dirty="0">
                <a:solidFill>
                  <a:srgbClr val="FF0000"/>
                </a:solidFill>
              </a:rPr>
              <a:t>Ready queue</a:t>
            </a:r>
            <a:r>
              <a:rPr lang="en-US" dirty="0"/>
              <a:t> – set of all processes residing in main memory, ready and waiting to execute</a:t>
            </a:r>
          </a:p>
          <a:p>
            <a:pPr lvl="1"/>
            <a:r>
              <a:rPr lang="en-US" b="1" dirty="0">
                <a:solidFill>
                  <a:srgbClr val="FF0000"/>
                </a:solidFill>
              </a:rPr>
              <a:t>Device queues</a:t>
            </a:r>
            <a:r>
              <a:rPr lang="en-US" dirty="0"/>
              <a:t> – set of processes waiting for an I/O device</a:t>
            </a:r>
          </a:p>
          <a:p>
            <a:pPr lvl="1">
              <a:buNone/>
            </a:pPr>
            <a:r>
              <a:rPr lang="en-US" sz="2400" b="1" i="1" dirty="0" smtClean="0">
                <a:solidFill>
                  <a:srgbClr val="FF0000"/>
                </a:solidFill>
                <a:latin typeface="Bradley Hand ITC" pitchFamily="66" charset="0"/>
              </a:rPr>
              <a:t>   Processes </a:t>
            </a:r>
            <a:r>
              <a:rPr lang="en-US" sz="2400" b="1" i="1" dirty="0">
                <a:solidFill>
                  <a:srgbClr val="FF0000"/>
                </a:solidFill>
                <a:latin typeface="Bradley Hand ITC" pitchFamily="66" charset="0"/>
              </a:rPr>
              <a:t>migrate among the various queues</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57250" y="158750"/>
            <a:ext cx="8077200" cy="609600"/>
          </a:xfrm>
        </p:spPr>
        <p:txBody>
          <a:bodyPr/>
          <a:lstStyle/>
          <a:p>
            <a:pPr eaLnBrk="1" hangingPunct="1"/>
            <a:r>
              <a:rPr lang="en-US" sz="2800" smtClean="0"/>
              <a:t>Solution to Dining Philosophers</a:t>
            </a:r>
          </a:p>
        </p:txBody>
      </p:sp>
      <p:sp>
        <p:nvSpPr>
          <p:cNvPr id="56323" name="Rectangle 3"/>
          <p:cNvSpPr>
            <a:spLocks noGrp="1" noChangeArrowheads="1"/>
          </p:cNvSpPr>
          <p:nvPr>
            <p:ph sz="quarter" idx="1"/>
          </p:nvPr>
        </p:nvSpPr>
        <p:spPr>
          <a:xfrm>
            <a:off x="827088" y="1279525"/>
            <a:ext cx="7123112" cy="5384800"/>
          </a:xfrm>
        </p:spPr>
        <p:txBody>
          <a:bodyPr/>
          <a:lstStyle/>
          <a:p>
            <a:pPr eaLnBrk="1" hangingPunct="1">
              <a:lnSpc>
                <a:spcPct val="80000"/>
              </a:lnSpc>
              <a:buFont typeface="Monotype Sorts" pitchFamily="2" charset="2"/>
              <a:buNone/>
            </a:pPr>
            <a:r>
              <a:rPr lang="en-US" sz="1600" smtClean="0">
                <a:solidFill>
                  <a:srgbClr val="0000FF"/>
                </a:solidFill>
              </a:rPr>
              <a:t>monitor DP</a:t>
            </a:r>
          </a:p>
          <a:p>
            <a:pPr eaLnBrk="1" hangingPunct="1">
              <a:lnSpc>
                <a:spcPct val="80000"/>
              </a:lnSpc>
              <a:buFont typeface="Monotype Sorts" pitchFamily="2" charset="2"/>
              <a:buNone/>
            </a:pPr>
            <a:r>
              <a:rPr lang="en-US" sz="1600" smtClean="0">
                <a:solidFill>
                  <a:srgbClr val="0000FF"/>
                </a:solidFill>
              </a:rPr>
              <a:t>   { </a:t>
            </a:r>
          </a:p>
          <a:p>
            <a:pPr eaLnBrk="1" hangingPunct="1">
              <a:lnSpc>
                <a:spcPct val="80000"/>
              </a:lnSpc>
              <a:buFont typeface="Monotype Sorts" pitchFamily="2" charset="2"/>
              <a:buNone/>
            </a:pPr>
            <a:r>
              <a:rPr lang="en-US" sz="1600" smtClean="0">
                <a:solidFill>
                  <a:srgbClr val="0000FF"/>
                </a:solidFill>
              </a:rPr>
              <a:t>	enum { THINKING; HUNGRY, EATING) state [5] ;</a:t>
            </a:r>
          </a:p>
          <a:p>
            <a:pPr eaLnBrk="1" hangingPunct="1">
              <a:lnSpc>
                <a:spcPct val="80000"/>
              </a:lnSpc>
              <a:buFont typeface="Monotype Sorts" pitchFamily="2" charset="2"/>
              <a:buNone/>
            </a:pPr>
            <a:r>
              <a:rPr lang="en-US" sz="1600" smtClean="0">
                <a:solidFill>
                  <a:srgbClr val="0000FF"/>
                </a:solidFill>
              </a:rPr>
              <a:t>	condition self [5];</a:t>
            </a:r>
          </a:p>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void pickup (int i) { </a:t>
            </a:r>
          </a:p>
          <a:p>
            <a:pPr eaLnBrk="1" hangingPunct="1">
              <a:lnSpc>
                <a:spcPct val="80000"/>
              </a:lnSpc>
              <a:buFont typeface="Monotype Sorts" pitchFamily="2" charset="2"/>
              <a:buNone/>
            </a:pPr>
            <a:r>
              <a:rPr lang="en-US" sz="1600" smtClean="0">
                <a:solidFill>
                  <a:srgbClr val="0000FF"/>
                </a:solidFill>
              </a:rPr>
              <a:t>	       state[i] = HUNGRY;</a:t>
            </a:r>
          </a:p>
          <a:p>
            <a:pPr eaLnBrk="1" hangingPunct="1">
              <a:lnSpc>
                <a:spcPct val="80000"/>
              </a:lnSpc>
              <a:buFont typeface="Monotype Sorts" pitchFamily="2" charset="2"/>
              <a:buNone/>
            </a:pPr>
            <a:r>
              <a:rPr lang="en-US" sz="1600" smtClean="0">
                <a:solidFill>
                  <a:srgbClr val="0000FF"/>
                </a:solidFill>
              </a:rPr>
              <a:t>	       test(i);</a:t>
            </a:r>
          </a:p>
          <a:p>
            <a:pPr eaLnBrk="1" hangingPunct="1">
              <a:lnSpc>
                <a:spcPct val="80000"/>
              </a:lnSpc>
              <a:buFont typeface="Monotype Sorts" pitchFamily="2" charset="2"/>
              <a:buNone/>
            </a:pPr>
            <a:r>
              <a:rPr lang="en-US" sz="1600" smtClean="0">
                <a:solidFill>
                  <a:srgbClr val="0000FF"/>
                </a:solidFill>
              </a:rPr>
              <a:t>	       if (state[i] != EATING) self [i].wait;</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void putdown (int i) { </a:t>
            </a:r>
          </a:p>
          <a:p>
            <a:pPr eaLnBrk="1" hangingPunct="1">
              <a:lnSpc>
                <a:spcPct val="80000"/>
              </a:lnSpc>
              <a:buFont typeface="Monotype Sorts" pitchFamily="2" charset="2"/>
              <a:buNone/>
            </a:pPr>
            <a:r>
              <a:rPr lang="en-US" sz="1600" smtClean="0">
                <a:solidFill>
                  <a:srgbClr val="0000FF"/>
                </a:solidFill>
              </a:rPr>
              <a:t>	       state[i] = THINKING;</a:t>
            </a:r>
          </a:p>
          <a:p>
            <a:pPr eaLnBrk="1" hangingPunct="1">
              <a:lnSpc>
                <a:spcPct val="80000"/>
              </a:lnSpc>
              <a:buFont typeface="Monotype Sorts" pitchFamily="2" charset="2"/>
              <a:buNone/>
            </a:pPr>
            <a:r>
              <a:rPr lang="en-US" sz="1600" smtClean="0">
                <a:solidFill>
                  <a:srgbClr val="0000FF"/>
                </a:solidFill>
              </a:rPr>
              <a:t>                   // test left and right neighbors</a:t>
            </a:r>
          </a:p>
          <a:p>
            <a:pPr eaLnBrk="1" hangingPunct="1">
              <a:lnSpc>
                <a:spcPct val="80000"/>
              </a:lnSpc>
              <a:buFont typeface="Monotype Sorts" pitchFamily="2" charset="2"/>
              <a:buNone/>
            </a:pPr>
            <a:r>
              <a:rPr lang="en-US" sz="1600" smtClean="0">
                <a:solidFill>
                  <a:srgbClr val="0000FF"/>
                </a:solidFill>
              </a:rPr>
              <a:t>	        test((i + 4) % 5);</a:t>
            </a:r>
          </a:p>
          <a:p>
            <a:pPr eaLnBrk="1" hangingPunct="1">
              <a:lnSpc>
                <a:spcPct val="80000"/>
              </a:lnSpc>
              <a:buFont typeface="Monotype Sorts" pitchFamily="2" charset="2"/>
              <a:buNone/>
            </a:pPr>
            <a:r>
              <a:rPr lang="en-US" sz="1600" smtClean="0">
                <a:solidFill>
                  <a:srgbClr val="0000FF"/>
                </a:solidFill>
              </a:rPr>
              <a:t>	        test((i + 1) % 5);</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p:txBody>
      </p:sp>
    </p:spTree>
    <p:extLst>
      <p:ext uri="{BB962C8B-B14F-4D97-AF65-F5344CB8AC3E}">
        <p14:creationId xmlns:p14="http://schemas.microsoft.com/office/powerpoint/2010/main" val="19301529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22288" y="144463"/>
            <a:ext cx="8429625" cy="638175"/>
          </a:xfrm>
        </p:spPr>
        <p:txBody>
          <a:bodyPr/>
          <a:lstStyle/>
          <a:p>
            <a:pPr eaLnBrk="1" hangingPunct="1"/>
            <a:r>
              <a:rPr lang="en-US" sz="2800" smtClean="0"/>
              <a:t>Solution to Dining Philosophers (cont)</a:t>
            </a:r>
          </a:p>
        </p:txBody>
      </p:sp>
      <p:sp>
        <p:nvSpPr>
          <p:cNvPr id="57347" name="Rectangle 3"/>
          <p:cNvSpPr>
            <a:spLocks noGrp="1" noChangeArrowheads="1"/>
          </p:cNvSpPr>
          <p:nvPr>
            <p:ph sz="quarter" idx="1"/>
          </p:nvPr>
        </p:nvSpPr>
        <p:spPr>
          <a:xfrm>
            <a:off x="827088" y="1279525"/>
            <a:ext cx="7805737" cy="5268913"/>
          </a:xfrm>
        </p:spPr>
        <p:txBody>
          <a:bodyPr/>
          <a:lstStyle/>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void test (int i) { </a:t>
            </a:r>
          </a:p>
          <a:p>
            <a:pPr eaLnBrk="1" hangingPunct="1">
              <a:lnSpc>
                <a:spcPct val="80000"/>
              </a:lnSpc>
              <a:buFont typeface="Monotype Sorts" pitchFamily="2" charset="2"/>
              <a:buNone/>
            </a:pPr>
            <a:r>
              <a:rPr lang="en-US" sz="1600" smtClean="0">
                <a:solidFill>
                  <a:srgbClr val="0000FF"/>
                </a:solidFill>
              </a:rPr>
              <a:t>	        if ( (state[(i + 4) % 5] != EATING) &amp;&amp;</a:t>
            </a:r>
          </a:p>
          <a:p>
            <a:pPr eaLnBrk="1" hangingPunct="1">
              <a:lnSpc>
                <a:spcPct val="80000"/>
              </a:lnSpc>
              <a:buFont typeface="Monotype Sorts" pitchFamily="2" charset="2"/>
              <a:buNone/>
            </a:pPr>
            <a:r>
              <a:rPr lang="en-US" sz="1600" smtClean="0">
                <a:solidFill>
                  <a:srgbClr val="0000FF"/>
                </a:solidFill>
              </a:rPr>
              <a:t>	        (state[i] == HUNGRY) &amp;&amp;</a:t>
            </a:r>
          </a:p>
          <a:p>
            <a:pPr eaLnBrk="1" hangingPunct="1">
              <a:lnSpc>
                <a:spcPct val="80000"/>
              </a:lnSpc>
              <a:buFont typeface="Monotype Sorts" pitchFamily="2" charset="2"/>
              <a:buNone/>
            </a:pPr>
            <a:r>
              <a:rPr lang="en-US" sz="1600" smtClean="0">
                <a:solidFill>
                  <a:srgbClr val="0000FF"/>
                </a:solidFill>
              </a:rPr>
              <a:t>	        (state[(i + 1) % 5] != EATING) ) { </a:t>
            </a:r>
          </a:p>
          <a:p>
            <a:pPr eaLnBrk="1" hangingPunct="1">
              <a:lnSpc>
                <a:spcPct val="80000"/>
              </a:lnSpc>
              <a:buFont typeface="Monotype Sorts" pitchFamily="2" charset="2"/>
              <a:buNone/>
            </a:pPr>
            <a:r>
              <a:rPr lang="en-US" sz="1600" smtClean="0">
                <a:solidFill>
                  <a:srgbClr val="0000FF"/>
                </a:solidFill>
              </a:rPr>
              <a:t>	             state[i] = EATING ;</a:t>
            </a:r>
          </a:p>
          <a:p>
            <a:pPr eaLnBrk="1" hangingPunct="1">
              <a:lnSpc>
                <a:spcPct val="80000"/>
              </a:lnSpc>
              <a:buFont typeface="Monotype Sorts" pitchFamily="2" charset="2"/>
              <a:buNone/>
            </a:pPr>
            <a:r>
              <a:rPr lang="en-US" sz="1600" smtClean="0">
                <a:solidFill>
                  <a:srgbClr val="0000FF"/>
                </a:solidFill>
              </a:rPr>
              <a:t>		    self[i].signal ()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r>
              <a:rPr lang="en-US" sz="1600" smtClean="0">
                <a:solidFill>
                  <a:srgbClr val="0000FF"/>
                </a:solidFill>
              </a:rPr>
              <a:t>	 }</a:t>
            </a:r>
          </a:p>
          <a:p>
            <a:pPr eaLnBrk="1" hangingPunct="1">
              <a:lnSpc>
                <a:spcPct val="80000"/>
              </a:lnSpc>
              <a:buFont typeface="Monotype Sorts" pitchFamily="2" charset="2"/>
              <a:buNone/>
            </a:pPr>
            <a:endParaRPr lang="en-US" sz="1600" smtClean="0">
              <a:solidFill>
                <a:srgbClr val="0000FF"/>
              </a:solidFill>
            </a:endParaRPr>
          </a:p>
          <a:p>
            <a:pPr eaLnBrk="1" hangingPunct="1">
              <a:lnSpc>
                <a:spcPct val="80000"/>
              </a:lnSpc>
              <a:buFont typeface="Monotype Sorts" pitchFamily="2" charset="2"/>
              <a:buNone/>
            </a:pPr>
            <a:r>
              <a:rPr lang="en-US" sz="1600" smtClean="0">
                <a:solidFill>
                  <a:srgbClr val="0000FF"/>
                </a:solidFill>
              </a:rPr>
              <a:t>       initialization_code() { </a:t>
            </a:r>
          </a:p>
          <a:p>
            <a:pPr eaLnBrk="1" hangingPunct="1">
              <a:lnSpc>
                <a:spcPct val="80000"/>
              </a:lnSpc>
              <a:buFont typeface="Monotype Sorts" pitchFamily="2" charset="2"/>
              <a:buNone/>
            </a:pPr>
            <a:r>
              <a:rPr lang="en-US" sz="1600" smtClean="0">
                <a:solidFill>
                  <a:srgbClr val="0000FF"/>
                </a:solidFill>
              </a:rPr>
              <a:t>	       for (int i = 0; i &lt; 5; i++)</a:t>
            </a:r>
          </a:p>
          <a:p>
            <a:pPr eaLnBrk="1" hangingPunct="1">
              <a:lnSpc>
                <a:spcPct val="80000"/>
              </a:lnSpc>
              <a:buFont typeface="Monotype Sorts" pitchFamily="2" charset="2"/>
              <a:buNone/>
            </a:pPr>
            <a:r>
              <a:rPr lang="en-US" sz="1600" smtClean="0">
                <a:solidFill>
                  <a:srgbClr val="0000FF"/>
                </a:solidFill>
              </a:rPr>
              <a:t>	       state[i] = THINKING;</a:t>
            </a:r>
          </a:p>
          <a:p>
            <a:pPr eaLnBrk="1" hangingPunct="1">
              <a:lnSpc>
                <a:spcPct val="80000"/>
              </a:lnSpc>
              <a:buFont typeface="Monotype Sorts" pitchFamily="2" charset="2"/>
              <a:buNone/>
            </a:pPr>
            <a:r>
              <a:rPr lang="en-US" sz="1600" i="1" smtClean="0">
                <a:solidFill>
                  <a:srgbClr val="0000FF"/>
                </a:solidFill>
              </a:rPr>
              <a:t>	</a:t>
            </a:r>
            <a:r>
              <a:rPr lang="en-US" sz="1600" smtClean="0">
                <a:solidFill>
                  <a:srgbClr val="0000FF"/>
                </a:solidFill>
              </a:rPr>
              <a:t>}</a:t>
            </a:r>
          </a:p>
          <a:p>
            <a:pPr eaLnBrk="1" hangingPunct="1">
              <a:lnSpc>
                <a:spcPct val="80000"/>
              </a:lnSpc>
              <a:buFont typeface="Monotype Sorts" pitchFamily="2" charset="2"/>
              <a:buNone/>
            </a:pPr>
            <a:r>
              <a:rPr lang="en-US" sz="1600" smtClean="0">
                <a:solidFill>
                  <a:srgbClr val="0000FF"/>
                </a:solidFill>
              </a:rPr>
              <a:t>}</a:t>
            </a:r>
          </a:p>
        </p:txBody>
      </p:sp>
    </p:spTree>
    <p:extLst>
      <p:ext uri="{BB962C8B-B14F-4D97-AF65-F5344CB8AC3E}">
        <p14:creationId xmlns:p14="http://schemas.microsoft.com/office/powerpoint/2010/main" val="16182607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sz="2800"/>
              <a:t>Solution to Dining Philosophers (cont)</a:t>
            </a:r>
          </a:p>
        </p:txBody>
      </p:sp>
      <p:sp>
        <p:nvSpPr>
          <p:cNvPr id="292867" name="Rectangle 3"/>
          <p:cNvSpPr>
            <a:spLocks noGrp="1" noChangeArrowheads="1"/>
          </p:cNvSpPr>
          <p:nvPr>
            <p:ph sz="quarter" idx="1"/>
          </p:nvPr>
        </p:nvSpPr>
        <p:spPr/>
        <p:txBody>
          <a:bodyPr>
            <a:normAutofit/>
          </a:bodyPr>
          <a:lstStyle/>
          <a:p>
            <a:pPr>
              <a:lnSpc>
                <a:spcPct val="80000"/>
              </a:lnSpc>
              <a:buFont typeface="Monotype Sorts" pitchFamily="2" charset="2"/>
              <a:buNone/>
            </a:pPr>
            <a:endParaRPr lang="en-US" sz="1600" dirty="0">
              <a:solidFill>
                <a:srgbClr val="0000FF"/>
              </a:solidFill>
            </a:endParaRPr>
          </a:p>
          <a:p>
            <a:pPr>
              <a:lnSpc>
                <a:spcPct val="80000"/>
              </a:lnSpc>
            </a:pPr>
            <a:r>
              <a:rPr lang="en-US" dirty="0"/>
              <a:t>Each philosopher </a:t>
            </a:r>
            <a:r>
              <a:rPr lang="en-US" i="1" dirty="0" err="1"/>
              <a:t>i</a:t>
            </a:r>
            <a:r>
              <a:rPr lang="en-US" i="1" dirty="0" smtClean="0"/>
              <a:t> </a:t>
            </a:r>
            <a:r>
              <a:rPr lang="en-US" dirty="0"/>
              <a:t>invokes the</a:t>
            </a:r>
            <a:r>
              <a:rPr lang="en-US" i="1" dirty="0"/>
              <a:t> </a:t>
            </a:r>
            <a:r>
              <a:rPr lang="en-US" dirty="0"/>
              <a:t>operations </a:t>
            </a:r>
            <a:r>
              <a:rPr lang="en-US" dirty="0">
                <a:solidFill>
                  <a:srgbClr val="0000FF"/>
                </a:solidFill>
              </a:rPr>
              <a:t>pickup()</a:t>
            </a:r>
          </a:p>
          <a:p>
            <a:pPr>
              <a:lnSpc>
                <a:spcPct val="80000"/>
              </a:lnSpc>
              <a:buFont typeface="Monotype Sorts" pitchFamily="2" charset="2"/>
              <a:buNone/>
            </a:pPr>
            <a:r>
              <a:rPr lang="en-US" i="1" dirty="0"/>
              <a:t>      </a:t>
            </a:r>
            <a:r>
              <a:rPr lang="en-US" dirty="0"/>
              <a:t>and </a:t>
            </a:r>
            <a:r>
              <a:rPr lang="en-US" dirty="0">
                <a:solidFill>
                  <a:srgbClr val="0000FF"/>
                </a:solidFill>
              </a:rPr>
              <a:t>putdown()</a:t>
            </a:r>
            <a:r>
              <a:rPr lang="en-US" dirty="0"/>
              <a:t> in the following sequence:</a:t>
            </a:r>
          </a:p>
          <a:p>
            <a:pPr>
              <a:lnSpc>
                <a:spcPct val="80000"/>
              </a:lnSpc>
              <a:buFont typeface="Monotype Sorts" pitchFamily="2" charset="2"/>
              <a:buNone/>
            </a:pPr>
            <a:endParaRPr lang="en-US" dirty="0"/>
          </a:p>
          <a:p>
            <a:pPr>
              <a:lnSpc>
                <a:spcPct val="80000"/>
              </a:lnSpc>
              <a:buFont typeface="Monotype Sorts" pitchFamily="2" charset="2"/>
              <a:buNone/>
            </a:pPr>
            <a:r>
              <a:rPr lang="en-US" dirty="0">
                <a:solidFill>
                  <a:srgbClr val="0000FF"/>
                </a:solidFill>
              </a:rPr>
              <a:t>              </a:t>
            </a:r>
            <a:r>
              <a:rPr lang="en-US" dirty="0" err="1">
                <a:solidFill>
                  <a:srgbClr val="0000FF"/>
                </a:solidFill>
              </a:rPr>
              <a:t>dp.pickup</a:t>
            </a:r>
            <a:r>
              <a:rPr lang="en-US" dirty="0">
                <a:solidFill>
                  <a:srgbClr val="0000FF"/>
                </a:solidFill>
              </a:rPr>
              <a:t> (</a:t>
            </a:r>
            <a:r>
              <a:rPr lang="en-US" dirty="0" err="1">
                <a:solidFill>
                  <a:srgbClr val="0000FF"/>
                </a:solidFill>
              </a:rPr>
              <a:t>i</a:t>
            </a:r>
            <a:r>
              <a:rPr lang="en-US" dirty="0">
                <a:solidFill>
                  <a:srgbClr val="0000FF"/>
                </a:solidFill>
              </a:rPr>
              <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dirty="0">
                <a:solidFill>
                  <a:srgbClr val="0000FF"/>
                </a:solidFill>
              </a:rPr>
              <a:t>                   EAT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dirty="0">
                <a:solidFill>
                  <a:srgbClr val="0000FF"/>
                </a:solidFill>
              </a:rPr>
              <a:t>               </a:t>
            </a:r>
            <a:r>
              <a:rPr lang="en-US" dirty="0" err="1">
                <a:solidFill>
                  <a:srgbClr val="0000FF"/>
                </a:solidFill>
              </a:rPr>
              <a:t>dp.putdown</a:t>
            </a:r>
            <a:r>
              <a:rPr lang="en-US" dirty="0">
                <a:solidFill>
                  <a:srgbClr val="0000FF"/>
                </a:solidFill>
              </a:rPr>
              <a:t> (</a:t>
            </a:r>
            <a:r>
              <a:rPr lang="en-US" dirty="0" err="1">
                <a:solidFill>
                  <a:srgbClr val="0000FF"/>
                </a:solidFill>
              </a:rPr>
              <a:t>i</a:t>
            </a:r>
            <a:r>
              <a:rPr lang="en-US" dirty="0">
                <a:solidFill>
                  <a:srgbClr val="0000FF"/>
                </a:solidFill>
              </a:rPr>
              <a:t>)</a:t>
            </a: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endParaRPr lang="en-US" dirty="0">
              <a:solidFill>
                <a:srgbClr val="0000FF"/>
              </a:solidFill>
            </a:endParaRPr>
          </a:p>
          <a:p>
            <a:pPr>
              <a:lnSpc>
                <a:spcPct val="80000"/>
              </a:lnSpc>
              <a:buFont typeface="Monotype Sorts" pitchFamily="2" charset="2"/>
              <a:buNone/>
            </a:pPr>
            <a:r>
              <a:rPr lang="en-US" i="1" dirty="0">
                <a:solidFill>
                  <a:srgbClr val="0000FF"/>
                </a:solidFill>
              </a:rPr>
              <a:t>       </a:t>
            </a:r>
          </a:p>
        </p:txBody>
      </p:sp>
    </p:spTree>
    <p:extLst>
      <p:ext uri="{BB962C8B-B14F-4D97-AF65-F5344CB8AC3E}">
        <p14:creationId xmlns:p14="http://schemas.microsoft.com/office/powerpoint/2010/main" val="44709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93763" y="381000"/>
            <a:ext cx="7983537" cy="457200"/>
          </a:xfrm>
        </p:spPr>
        <p:txBody>
          <a:bodyPr>
            <a:normAutofit fontScale="90000"/>
          </a:bodyPr>
          <a:lstStyle/>
          <a:p>
            <a:r>
              <a:rPr lang="en-US" sz="2800"/>
              <a:t>Ready Queue And Various I/O Device Queues</a:t>
            </a:r>
          </a:p>
        </p:txBody>
      </p:sp>
      <p:pic>
        <p:nvPicPr>
          <p:cNvPr id="56326" name="Picture 6"/>
          <p:cNvPicPr>
            <a:picLocks noChangeAspect="1" noChangeArrowheads="1"/>
          </p:cNvPicPr>
          <p:nvPr/>
        </p:nvPicPr>
        <p:blipFill>
          <a:blip r:embed="rId2" cstate="print"/>
          <a:srcRect l="7364" t="517" r="7364" b="1550"/>
          <a:stretch>
            <a:fillRect/>
          </a:stretch>
        </p:blipFill>
        <p:spPr bwMode="auto">
          <a:xfrm>
            <a:off x="1916113" y="1412875"/>
            <a:ext cx="5673725" cy="4886325"/>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t>Representation of Process Scheduling</a:t>
            </a:r>
          </a:p>
        </p:txBody>
      </p:sp>
      <p:pic>
        <p:nvPicPr>
          <p:cNvPr id="57350" name="Picture 6"/>
          <p:cNvPicPr>
            <a:picLocks noChangeAspect="1" noChangeArrowheads="1"/>
          </p:cNvPicPr>
          <p:nvPr/>
        </p:nvPicPr>
        <p:blipFill>
          <a:blip r:embed="rId2" cstate="print"/>
          <a:srcRect l="665" t="11595" r="888" b="12131"/>
          <a:stretch>
            <a:fillRect/>
          </a:stretch>
        </p:blipFill>
        <p:spPr bwMode="auto">
          <a:xfrm>
            <a:off x="1217613" y="1798638"/>
            <a:ext cx="6661150" cy="3871912"/>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 </a:t>
            </a:r>
            <a:endParaRPr lang="en-US" dirty="0"/>
          </a:p>
        </p:txBody>
      </p:sp>
      <p:sp>
        <p:nvSpPr>
          <p:cNvPr id="35843" name="Rectangle 3"/>
          <p:cNvSpPr>
            <a:spLocks noGrp="1" noChangeArrowheads="1"/>
          </p:cNvSpPr>
          <p:nvPr>
            <p:ph sz="quarter" idx="1"/>
          </p:nvPr>
        </p:nvSpPr>
        <p:spPr>
          <a:xfrm>
            <a:off x="827087" y="1495424"/>
            <a:ext cx="8084683" cy="4281261"/>
          </a:xfrm>
        </p:spPr>
        <p:txBody>
          <a:bodyPr>
            <a:normAutofit/>
          </a:bodyPr>
          <a:lstStyle/>
          <a:p>
            <a:r>
              <a:rPr lang="en-US" dirty="0" smtClean="0"/>
              <a:t>Schedulers</a:t>
            </a:r>
            <a:endParaRPr lang="en-US" b="1" dirty="0" smtClean="0">
              <a:solidFill>
                <a:srgbClr val="FF0000"/>
              </a:solidFill>
            </a:endParaRPr>
          </a:p>
          <a:p>
            <a:pPr lvl="1"/>
            <a:r>
              <a:rPr lang="en-US" b="1" dirty="0" smtClean="0">
                <a:solidFill>
                  <a:srgbClr val="FF0000"/>
                </a:solidFill>
              </a:rPr>
              <a:t>Long-term </a:t>
            </a:r>
            <a:r>
              <a:rPr lang="en-US" b="1" dirty="0">
                <a:solidFill>
                  <a:srgbClr val="FF0000"/>
                </a:solidFill>
              </a:rPr>
              <a:t>scheduler</a:t>
            </a:r>
            <a:r>
              <a:rPr lang="en-US" dirty="0"/>
              <a:t>  (or job scheduler) – selects which processes should be brought into the ready queue</a:t>
            </a:r>
          </a:p>
          <a:p>
            <a:pPr lvl="1"/>
            <a:r>
              <a:rPr lang="en-US" b="1" dirty="0">
                <a:solidFill>
                  <a:srgbClr val="FF0000"/>
                </a:solidFill>
              </a:rPr>
              <a:t>Short-term scheduler</a:t>
            </a:r>
            <a:r>
              <a:rPr lang="en-US" dirty="0"/>
              <a:t>  (or CPU scheduler) – selects which process should be executed next and allocates </a:t>
            </a:r>
            <a:r>
              <a:rPr lang="en-US" dirty="0" smtClean="0"/>
              <a:t>CPU</a:t>
            </a:r>
          </a:p>
          <a:p>
            <a:pPr lvl="1"/>
            <a:r>
              <a:rPr lang="en-US" b="1" dirty="0" smtClean="0">
                <a:solidFill>
                  <a:srgbClr val="FF0000"/>
                </a:solidFill>
              </a:rPr>
              <a:t>Medium-term scheduler</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a:t>Addition of Medium Term Scheduling</a:t>
            </a:r>
          </a:p>
        </p:txBody>
      </p:sp>
      <p:pic>
        <p:nvPicPr>
          <p:cNvPr id="58378" name="Picture 10"/>
          <p:cNvPicPr>
            <a:picLocks noChangeAspect="1" noChangeArrowheads="1"/>
          </p:cNvPicPr>
          <p:nvPr/>
        </p:nvPicPr>
        <p:blipFill>
          <a:blip r:embed="rId2" cstate="print"/>
          <a:srcRect l="809" t="26685" r="1010" b="26685"/>
          <a:stretch>
            <a:fillRect/>
          </a:stretch>
        </p:blipFill>
        <p:spPr bwMode="auto">
          <a:xfrm>
            <a:off x="1030288" y="2400300"/>
            <a:ext cx="7278687" cy="259238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sz="quarter" idx="1"/>
          </p:nvPr>
        </p:nvSpPr>
        <p:spPr>
          <a:xfrm>
            <a:off x="457200" y="769258"/>
            <a:ext cx="8229600" cy="5791200"/>
          </a:xfrm>
        </p:spPr>
        <p:txBody>
          <a:bodyPr>
            <a:normAutofit/>
          </a:bodyPr>
          <a:lstStyle/>
          <a:p>
            <a:r>
              <a:rPr lang="en-US" dirty="0" smtClean="0"/>
              <a:t>Schedulers (Cont.)</a:t>
            </a:r>
          </a:p>
          <a:p>
            <a:pPr lvl="1"/>
            <a:r>
              <a:rPr lang="en-US" dirty="0" smtClean="0"/>
              <a:t>Short-term </a:t>
            </a:r>
            <a:r>
              <a:rPr lang="en-US" dirty="0"/>
              <a:t>scheduler is invoked very frequently (milliseconds) </a:t>
            </a:r>
            <a:r>
              <a:rPr lang="en-US" dirty="0">
                <a:sym typeface="Symbol" pitchFamily="18" charset="2"/>
              </a:rPr>
              <a:t> (must be fast)</a:t>
            </a:r>
          </a:p>
          <a:p>
            <a:pPr lvl="1"/>
            <a:r>
              <a:rPr lang="en-US" dirty="0">
                <a:sym typeface="Symbol" pitchFamily="18" charset="2"/>
              </a:rPr>
              <a:t>Long-term scheduler is invoked very infrequently (seconds, minutes)  (may be slow)</a:t>
            </a:r>
          </a:p>
          <a:p>
            <a:pPr lvl="1"/>
            <a:r>
              <a:rPr lang="en-US" dirty="0">
                <a:sym typeface="Symbol" pitchFamily="18" charset="2"/>
              </a:rPr>
              <a:t>The long-term scheduler controls the </a:t>
            </a:r>
            <a:r>
              <a:rPr lang="en-US" i="1" dirty="0">
                <a:sym typeface="Symbol" pitchFamily="18" charset="2"/>
              </a:rPr>
              <a:t>degree of multiprogramming</a:t>
            </a:r>
          </a:p>
          <a:p>
            <a:pPr lvl="1"/>
            <a:r>
              <a:rPr lang="en-US" dirty="0">
                <a:sym typeface="Symbol" pitchFamily="18" charset="2"/>
              </a:rPr>
              <a:t>Processes can be described as either:</a:t>
            </a:r>
          </a:p>
          <a:p>
            <a:pPr lvl="2"/>
            <a:r>
              <a:rPr lang="en-US" b="1" dirty="0">
                <a:solidFill>
                  <a:srgbClr val="FF0000"/>
                </a:solidFill>
                <a:sym typeface="Symbol" pitchFamily="18" charset="2"/>
              </a:rPr>
              <a:t>I/O-bound process</a:t>
            </a:r>
            <a:r>
              <a:rPr lang="en-US" dirty="0">
                <a:sym typeface="Symbol" pitchFamily="18" charset="2"/>
              </a:rPr>
              <a:t> – spends more time doing I/O than computations, many short CPU bursts</a:t>
            </a:r>
          </a:p>
          <a:p>
            <a:pPr lvl="2"/>
            <a:r>
              <a:rPr lang="en-US" b="1" dirty="0">
                <a:solidFill>
                  <a:srgbClr val="FF0000"/>
                </a:solidFill>
                <a:sym typeface="Symbol" pitchFamily="18" charset="2"/>
              </a:rPr>
              <a:t>CPU-bound process</a:t>
            </a:r>
            <a:r>
              <a:rPr lang="en-US" dirty="0">
                <a:sym typeface="Symbol" pitchFamily="18" charset="2"/>
              </a:rPr>
              <a:t> – spends more time doing computations; few very long CPU bursts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sz="quarter" idx="1"/>
          </p:nvPr>
        </p:nvSpPr>
        <p:spPr>
          <a:xfrm>
            <a:off x="659448" y="1197790"/>
            <a:ext cx="7721826" cy="4871357"/>
          </a:xfrm>
        </p:spPr>
        <p:txBody>
          <a:bodyPr>
            <a:normAutofit/>
          </a:bodyPr>
          <a:lstStyle/>
          <a:p>
            <a:endParaRPr lang="en-US" dirty="0" smtClean="0"/>
          </a:p>
          <a:p>
            <a:r>
              <a:rPr lang="en-US" dirty="0" smtClean="0"/>
              <a:t>Context Switch</a:t>
            </a:r>
          </a:p>
          <a:p>
            <a:pPr lvl="1"/>
            <a:r>
              <a:rPr lang="en-US" dirty="0" smtClean="0"/>
              <a:t>When CPU switches to another process, the system must save the state of the old process and load the saved state for the new process</a:t>
            </a:r>
          </a:p>
          <a:p>
            <a:pPr lvl="1"/>
            <a:r>
              <a:rPr lang="en-US" dirty="0" smtClean="0"/>
              <a:t>Context-switch time is overhead; the system does no useful work while switching</a:t>
            </a:r>
          </a:p>
          <a:p>
            <a:pPr>
              <a:buNone/>
            </a:pPr>
            <a:endParaRPr lang="en-US" dirty="0" smtClean="0"/>
          </a:p>
          <a:p>
            <a:r>
              <a:rPr lang="en-US" dirty="0" smtClean="0"/>
              <a:t>Threads reduces overhead of process switch</a:t>
            </a:r>
          </a:p>
          <a:p>
            <a:pPr lvl="1"/>
            <a:r>
              <a:rPr lang="en-US" dirty="0" smtClean="0"/>
              <a:t>Lightweight process with a reduced state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Operations on Processes</a:t>
            </a:r>
            <a:endParaRPr lang="en-US" dirty="0"/>
          </a:p>
        </p:txBody>
      </p:sp>
      <p:sp>
        <p:nvSpPr>
          <p:cNvPr id="38915" name="Rectangle 3"/>
          <p:cNvSpPr>
            <a:spLocks noGrp="1" noChangeArrowheads="1"/>
          </p:cNvSpPr>
          <p:nvPr>
            <p:ph sz="quarter" idx="1"/>
          </p:nvPr>
        </p:nvSpPr>
        <p:spPr/>
        <p:txBody>
          <a:bodyPr>
            <a:normAutofit/>
          </a:bodyPr>
          <a:lstStyle/>
          <a:p>
            <a:r>
              <a:rPr lang="en-US" dirty="0" smtClean="0"/>
              <a:t>Process Creation</a:t>
            </a:r>
          </a:p>
          <a:p>
            <a:pPr lvl="1"/>
            <a:r>
              <a:rPr lang="en-US" dirty="0" smtClean="0"/>
              <a:t>Parent </a:t>
            </a:r>
            <a:r>
              <a:rPr lang="en-US" dirty="0"/>
              <a:t>process create children processes, which, in turn create other processes, forming a tree of processes</a:t>
            </a:r>
          </a:p>
          <a:p>
            <a:pPr lvl="1"/>
            <a:r>
              <a:rPr lang="en-US" dirty="0"/>
              <a:t>Resource sharing</a:t>
            </a:r>
          </a:p>
          <a:p>
            <a:pPr lvl="2"/>
            <a:r>
              <a:rPr lang="en-US" dirty="0"/>
              <a:t>Parent and children share all resources</a:t>
            </a:r>
          </a:p>
          <a:p>
            <a:pPr lvl="2"/>
            <a:r>
              <a:rPr lang="en-US" dirty="0"/>
              <a:t>Children share subset of parent’s resources</a:t>
            </a:r>
          </a:p>
          <a:p>
            <a:pPr lvl="2"/>
            <a:r>
              <a:rPr lang="en-US" dirty="0"/>
              <a:t>Parent and child share no resources</a:t>
            </a:r>
          </a:p>
          <a:p>
            <a:pPr lvl="1"/>
            <a:r>
              <a:rPr lang="en-US" dirty="0"/>
              <a:t>Execution</a:t>
            </a:r>
          </a:p>
          <a:p>
            <a:pPr lvl="2"/>
            <a:r>
              <a:rPr lang="en-US" dirty="0"/>
              <a:t>Parent and children execute concurrently</a:t>
            </a:r>
          </a:p>
          <a:p>
            <a:pPr lvl="2"/>
            <a:r>
              <a:rPr lang="en-US" dirty="0"/>
              <a:t>Parent waits until children terminate</a:t>
            </a:r>
          </a:p>
          <a:p>
            <a:pPr>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Differentiate</a:t>
            </a:r>
            <a:endParaRPr lang="en-US" dirty="0"/>
          </a:p>
        </p:txBody>
      </p:sp>
      <p:sp>
        <p:nvSpPr>
          <p:cNvPr id="3" name="Content Placeholder 2"/>
          <p:cNvSpPr>
            <a:spLocks noGrp="1"/>
          </p:cNvSpPr>
          <p:nvPr>
            <p:ph sz="quarter" idx="1"/>
          </p:nvPr>
        </p:nvSpPr>
        <p:spPr/>
        <p:txBody>
          <a:bodyPr/>
          <a:lstStyle/>
          <a:p>
            <a:r>
              <a:rPr lang="en-US" dirty="0" smtClean="0"/>
              <a:t>Program</a:t>
            </a:r>
          </a:p>
          <a:p>
            <a:r>
              <a:rPr lang="en-US" dirty="0" smtClean="0"/>
              <a:t>Process</a:t>
            </a:r>
          </a:p>
          <a:p>
            <a:r>
              <a:rPr lang="en-US" dirty="0" smtClean="0"/>
              <a:t>Thread</a:t>
            </a:r>
          </a:p>
          <a:p>
            <a:endParaRPr lang="en-US" dirty="0"/>
          </a:p>
        </p:txBody>
      </p:sp>
    </p:spTree>
    <p:extLst>
      <p:ext uri="{BB962C8B-B14F-4D97-AF65-F5344CB8AC3E}">
        <p14:creationId xmlns:p14="http://schemas.microsoft.com/office/powerpoint/2010/main" val="212943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sz="quarter" idx="1"/>
          </p:nvPr>
        </p:nvSpPr>
        <p:spPr/>
        <p:txBody>
          <a:bodyPr/>
          <a:lstStyle/>
          <a:p>
            <a:r>
              <a:rPr lang="en-US" dirty="0" smtClean="0"/>
              <a:t>Process Creation (Cont.)</a:t>
            </a:r>
          </a:p>
          <a:p>
            <a:pPr lvl="1"/>
            <a:r>
              <a:rPr lang="en-US" dirty="0" smtClean="0"/>
              <a:t>Address </a:t>
            </a:r>
            <a:r>
              <a:rPr lang="en-US" dirty="0"/>
              <a:t>space</a:t>
            </a:r>
          </a:p>
          <a:p>
            <a:pPr lvl="2"/>
            <a:r>
              <a:rPr lang="en-US" dirty="0"/>
              <a:t>Child duplicate of parent</a:t>
            </a:r>
          </a:p>
          <a:p>
            <a:pPr lvl="2"/>
            <a:r>
              <a:rPr lang="en-US" dirty="0"/>
              <a:t>Child has a program loaded into it</a:t>
            </a:r>
          </a:p>
          <a:p>
            <a:pPr lvl="1"/>
            <a:r>
              <a:rPr lang="en-US" dirty="0"/>
              <a:t>UNIX examples</a:t>
            </a:r>
          </a:p>
          <a:p>
            <a:pPr lvl="2"/>
            <a:r>
              <a:rPr lang="en-US" b="1" dirty="0" smtClean="0"/>
              <a:t>fork</a:t>
            </a:r>
            <a:r>
              <a:rPr lang="en-US" dirty="0" smtClean="0"/>
              <a:t> </a:t>
            </a:r>
            <a:r>
              <a:rPr lang="en-US" dirty="0"/>
              <a:t>system call creates new process</a:t>
            </a:r>
          </a:p>
          <a:p>
            <a:pPr lvl="2"/>
            <a:r>
              <a:rPr lang="en-US" b="1" dirty="0"/>
              <a:t>exec</a:t>
            </a:r>
            <a:r>
              <a:rPr lang="en-US" dirty="0"/>
              <a:t> system call used after a </a:t>
            </a:r>
            <a:r>
              <a:rPr lang="en-US" b="1" dirty="0"/>
              <a:t>fork</a:t>
            </a:r>
            <a:r>
              <a:rPr lang="en-US" dirty="0"/>
              <a:t> to replace the process’ memory space with a new program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Process Creation</a:t>
            </a:r>
          </a:p>
        </p:txBody>
      </p:sp>
      <p:pic>
        <p:nvPicPr>
          <p:cNvPr id="134147" name="Picture 3"/>
          <p:cNvPicPr>
            <a:picLocks noChangeAspect="1" noChangeArrowheads="1"/>
          </p:cNvPicPr>
          <p:nvPr/>
        </p:nvPicPr>
        <p:blipFill>
          <a:blip r:embed="rId2" cstate="print"/>
          <a:srcRect l="383" t="33247" r="575" b="33249"/>
          <a:stretch>
            <a:fillRect/>
          </a:stretch>
        </p:blipFill>
        <p:spPr bwMode="auto">
          <a:xfrm>
            <a:off x="1346200" y="2095500"/>
            <a:ext cx="6557963" cy="1663700"/>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Process Termination</a:t>
            </a:r>
          </a:p>
        </p:txBody>
      </p:sp>
      <p:sp>
        <p:nvSpPr>
          <p:cNvPr id="40963" name="Rectangle 3"/>
          <p:cNvSpPr>
            <a:spLocks noGrp="1" noChangeArrowheads="1"/>
          </p:cNvSpPr>
          <p:nvPr>
            <p:ph sz="quarter" idx="1"/>
          </p:nvPr>
        </p:nvSpPr>
        <p:spPr/>
        <p:txBody>
          <a:bodyPr>
            <a:normAutofit/>
          </a:bodyPr>
          <a:lstStyle/>
          <a:p>
            <a:r>
              <a:rPr lang="en-US"/>
              <a:t>Process executes last statement and asks the operating system to delete it (</a:t>
            </a:r>
            <a:r>
              <a:rPr lang="en-US" b="1"/>
              <a:t>exit</a:t>
            </a:r>
            <a:r>
              <a:rPr lang="en-US"/>
              <a:t>)</a:t>
            </a:r>
          </a:p>
          <a:p>
            <a:pPr lvl="1"/>
            <a:r>
              <a:rPr lang="en-US"/>
              <a:t>Output data from child to parent (via </a:t>
            </a:r>
            <a:r>
              <a:rPr lang="en-US" b="1"/>
              <a:t>wait</a:t>
            </a:r>
            <a:r>
              <a:rPr lang="en-US"/>
              <a:t>)</a:t>
            </a:r>
          </a:p>
          <a:p>
            <a:pPr lvl="1"/>
            <a:r>
              <a:rPr lang="en-US"/>
              <a:t>Process’ resources are deallocated by operating system</a:t>
            </a:r>
          </a:p>
          <a:p>
            <a:r>
              <a:rPr lang="en-US"/>
              <a:t>Parent may terminate execution of children processes (</a:t>
            </a:r>
            <a:r>
              <a:rPr lang="en-US" b="1"/>
              <a:t>abort</a:t>
            </a:r>
            <a:r>
              <a:rPr lang="en-US"/>
              <a:t>)</a:t>
            </a:r>
          </a:p>
          <a:p>
            <a:pPr lvl="1"/>
            <a:r>
              <a:rPr lang="en-US"/>
              <a:t>Child has exceeded allocated resources</a:t>
            </a:r>
          </a:p>
          <a:p>
            <a:pPr lvl="1"/>
            <a:r>
              <a:rPr lang="en-US"/>
              <a:t>Task assigned to child is no longer required</a:t>
            </a:r>
          </a:p>
          <a:p>
            <a:pPr lvl="1"/>
            <a:r>
              <a:rPr lang="en-US"/>
              <a:t>If parent is exiting</a:t>
            </a:r>
          </a:p>
          <a:p>
            <a:pPr lvl="2"/>
            <a:r>
              <a:rPr lang="en-US"/>
              <a:t>Some operating system do not allow child to continue if its parent terminates</a:t>
            </a:r>
          </a:p>
          <a:p>
            <a:pPr lvl="3"/>
            <a:r>
              <a:rPr lang="en-US"/>
              <a:t>All children terminated - </a:t>
            </a:r>
            <a:r>
              <a:rPr lang="en-US" i="1"/>
              <a:t>cascading termination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Operating System Services </a:t>
            </a:r>
            <a:endParaRPr lang="en-US" dirty="0"/>
          </a:p>
        </p:txBody>
      </p:sp>
      <p:sp>
        <p:nvSpPr>
          <p:cNvPr id="2" name="Content Placeholder 1"/>
          <p:cNvSpPr>
            <a:spLocks noGrp="1"/>
          </p:cNvSpPr>
          <p:nvPr>
            <p:ph sz="quarter" idx="1"/>
          </p:nvPr>
        </p:nvSpPr>
        <p:spPr/>
        <p:txBody>
          <a:bodyPr/>
          <a:lstStyle/>
          <a:p>
            <a:r>
              <a:rPr lang="en-US" dirty="0" smtClean="0"/>
              <a:t>Create(</a:t>
            </a:r>
            <a:r>
              <a:rPr lang="en-US" dirty="0" err="1" smtClean="0"/>
              <a:t>pid,attr</a:t>
            </a:r>
            <a:r>
              <a:rPr lang="en-US" dirty="0" smtClean="0"/>
              <a:t>)</a:t>
            </a:r>
          </a:p>
          <a:p>
            <a:r>
              <a:rPr lang="en-US" dirty="0" smtClean="0"/>
              <a:t>Delete(</a:t>
            </a:r>
            <a:r>
              <a:rPr lang="en-US" dirty="0" err="1" smtClean="0"/>
              <a:t>pid</a:t>
            </a:r>
            <a:r>
              <a:rPr lang="en-US" dirty="0" smtClean="0"/>
              <a:t>)</a:t>
            </a:r>
          </a:p>
          <a:p>
            <a:r>
              <a:rPr lang="en-US" dirty="0" smtClean="0"/>
              <a:t>Abort(</a:t>
            </a:r>
            <a:r>
              <a:rPr lang="en-US" dirty="0" err="1" smtClean="0"/>
              <a:t>pid</a:t>
            </a:r>
            <a:r>
              <a:rPr lang="en-US" dirty="0" smtClean="0"/>
              <a:t>)</a:t>
            </a:r>
          </a:p>
          <a:p>
            <a:r>
              <a:rPr lang="en-US" dirty="0" smtClean="0"/>
              <a:t>Fork/Join</a:t>
            </a:r>
          </a:p>
          <a:p>
            <a:r>
              <a:rPr lang="en-US" dirty="0" smtClean="0"/>
              <a:t>Suspend(</a:t>
            </a:r>
            <a:r>
              <a:rPr lang="en-US" dirty="0" err="1" smtClean="0"/>
              <a:t>pid</a:t>
            </a:r>
            <a:r>
              <a:rPr lang="en-US" dirty="0" smtClean="0"/>
              <a:t>)</a:t>
            </a:r>
          </a:p>
          <a:p>
            <a:r>
              <a:rPr lang="en-US" dirty="0" smtClean="0"/>
              <a:t>Resume(</a:t>
            </a:r>
            <a:r>
              <a:rPr lang="en-US" dirty="0" err="1" smtClean="0"/>
              <a:t>pid</a:t>
            </a:r>
            <a:r>
              <a:rPr lang="en-US" dirty="0" smtClean="0"/>
              <a:t>)</a:t>
            </a:r>
          </a:p>
          <a:p>
            <a:r>
              <a:rPr lang="en-US" dirty="0" smtClean="0"/>
              <a:t>Delay(</a:t>
            </a:r>
            <a:r>
              <a:rPr lang="en-US" dirty="0" err="1" smtClean="0"/>
              <a:t>pid,time</a:t>
            </a:r>
            <a:r>
              <a:rPr lang="en-US" dirty="0" smtClean="0"/>
              <a:t>)</a:t>
            </a:r>
          </a:p>
          <a:p>
            <a:r>
              <a:rPr lang="en-US" dirty="0" err="1" smtClean="0"/>
              <a:t>Get_Attributes</a:t>
            </a:r>
            <a:r>
              <a:rPr lang="en-US" dirty="0" smtClean="0"/>
              <a:t>(</a:t>
            </a:r>
            <a:r>
              <a:rPr lang="en-US" dirty="0" err="1" smtClean="0"/>
              <a:t>pid,attrset</a:t>
            </a:r>
            <a:r>
              <a:rPr lang="en-US" dirty="0" smtClean="0"/>
              <a:t>)</a:t>
            </a:r>
          </a:p>
          <a:p>
            <a:r>
              <a:rPr lang="en-US" dirty="0" err="1" smtClean="0"/>
              <a:t>Change_Priority</a:t>
            </a:r>
            <a:r>
              <a:rPr lang="en-US" dirty="0" smtClean="0"/>
              <a:t>(</a:t>
            </a:r>
            <a:r>
              <a:rPr lang="en-US" dirty="0" err="1" smtClean="0"/>
              <a:t>pid</a:t>
            </a:r>
            <a:r>
              <a:rPr lang="en-US" dirty="0" smtClean="0"/>
              <a:t>, new priority)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mtClean="0"/>
              <a:t>CPU Scheduling</a:t>
            </a:r>
          </a:p>
        </p:txBody>
      </p:sp>
    </p:spTree>
    <p:extLst>
      <p:ext uri="{BB962C8B-B14F-4D97-AF65-F5344CB8AC3E}">
        <p14:creationId xmlns:p14="http://schemas.microsoft.com/office/powerpoint/2010/main" val="358905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Basic Concepts</a:t>
            </a:r>
          </a:p>
        </p:txBody>
      </p:sp>
      <p:sp>
        <p:nvSpPr>
          <p:cNvPr id="10243" name="Rectangle 3"/>
          <p:cNvSpPr>
            <a:spLocks noGrp="1" noChangeArrowheads="1"/>
          </p:cNvSpPr>
          <p:nvPr>
            <p:ph sz="quarter" idx="1"/>
          </p:nvPr>
        </p:nvSpPr>
        <p:spPr>
          <a:xfrm>
            <a:off x="900113" y="1947863"/>
            <a:ext cx="7351712" cy="3429000"/>
          </a:xfrm>
        </p:spPr>
        <p:txBody>
          <a:bodyPr/>
          <a:lstStyle/>
          <a:p>
            <a:r>
              <a:rPr lang="en-US" smtClean="0"/>
              <a:t>Maximum CPU utilization obtained with multiprogramming</a:t>
            </a:r>
          </a:p>
          <a:p>
            <a:r>
              <a:rPr lang="en-US" smtClean="0"/>
              <a:t>CPU–I/O Burst Cycle – Process execution consists of a </a:t>
            </a:r>
            <a:r>
              <a:rPr lang="en-US" i="1" smtClean="0"/>
              <a:t>cycle</a:t>
            </a:r>
            <a:r>
              <a:rPr lang="en-US" smtClean="0"/>
              <a:t> of CPU execution and I/O wait</a:t>
            </a:r>
          </a:p>
          <a:p>
            <a:pPr lvl="1"/>
            <a:r>
              <a:rPr lang="en-US" smtClean="0"/>
              <a:t>CPU burst distributionFor I/O bound process: very short CPU bursts</a:t>
            </a:r>
          </a:p>
          <a:p>
            <a:pPr lvl="1"/>
            <a:r>
              <a:rPr lang="en-US" smtClean="0"/>
              <a:t>For CPU bound process: few very long CPU bursts</a:t>
            </a:r>
          </a:p>
          <a:p>
            <a:endParaRPr lang="en-US" smtClean="0"/>
          </a:p>
        </p:txBody>
      </p:sp>
    </p:spTree>
    <p:extLst>
      <p:ext uri="{BB962C8B-B14F-4D97-AF65-F5344CB8AC3E}">
        <p14:creationId xmlns:p14="http://schemas.microsoft.com/office/powerpoint/2010/main" val="254227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04875" y="376238"/>
            <a:ext cx="7924800" cy="457200"/>
          </a:xfrm>
        </p:spPr>
        <p:txBody>
          <a:bodyPr>
            <a:normAutofit fontScale="90000"/>
          </a:bodyPr>
          <a:lstStyle/>
          <a:p>
            <a:pPr fontAlgn="auto">
              <a:spcAft>
                <a:spcPts val="0"/>
              </a:spcAft>
              <a:defRPr/>
            </a:pPr>
            <a:r>
              <a:rPr lang="en-US" sz="2800"/>
              <a:t>Alternating Sequence of CPU And I/O Bursts</a:t>
            </a:r>
          </a:p>
        </p:txBody>
      </p:sp>
      <p:pic>
        <p:nvPicPr>
          <p:cNvPr id="11267" name="Picture 6"/>
          <p:cNvPicPr>
            <a:picLocks noChangeAspect="1" noChangeArrowheads="1"/>
          </p:cNvPicPr>
          <p:nvPr/>
        </p:nvPicPr>
        <p:blipFill>
          <a:blip r:embed="rId2"/>
          <a:srcRect l="30032" t="789" r="30032" b="1576"/>
          <a:stretch>
            <a:fillRect/>
          </a:stretch>
        </p:blipFill>
        <p:spPr bwMode="auto">
          <a:xfrm>
            <a:off x="3200400" y="1468438"/>
            <a:ext cx="2543175" cy="4662487"/>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275694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Histogram of CPU-burst Times</a:t>
            </a:r>
          </a:p>
        </p:txBody>
      </p:sp>
      <p:pic>
        <p:nvPicPr>
          <p:cNvPr id="12291" name="Picture 7"/>
          <p:cNvPicPr>
            <a:picLocks noChangeAspect="1" noChangeArrowheads="1"/>
          </p:cNvPicPr>
          <p:nvPr/>
        </p:nvPicPr>
        <p:blipFill>
          <a:blip r:embed="rId2"/>
          <a:srcRect l="626" t="6123" r="418" b="6123"/>
          <a:stretch>
            <a:fillRect/>
          </a:stretch>
        </p:blipFill>
        <p:spPr bwMode="auto">
          <a:xfrm>
            <a:off x="1654175" y="1812925"/>
            <a:ext cx="5702300" cy="3792538"/>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47513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CPU Scheduler</a:t>
            </a:r>
          </a:p>
        </p:txBody>
      </p:sp>
      <p:sp>
        <p:nvSpPr>
          <p:cNvPr id="13315" name="Rectangle 3"/>
          <p:cNvSpPr>
            <a:spLocks noGrp="1" noChangeArrowheads="1"/>
          </p:cNvSpPr>
          <p:nvPr>
            <p:ph sz="quarter" idx="1"/>
          </p:nvPr>
        </p:nvSpPr>
        <p:spPr>
          <a:xfrm>
            <a:off x="457200" y="1219200"/>
            <a:ext cx="8229600" cy="4937125"/>
          </a:xfrm>
        </p:spPr>
        <p:txBody>
          <a:bodyPr/>
          <a:lstStyle/>
          <a:p>
            <a:r>
              <a:rPr lang="en-US" smtClean="0"/>
              <a:t>Selects from among the processes in memory that are ready to execute, and allocates the CPU to one of them</a:t>
            </a:r>
          </a:p>
          <a:p>
            <a:r>
              <a:rPr lang="en-US" smtClean="0"/>
              <a:t>CPU scheduling decisions may take place when a process:</a:t>
            </a:r>
          </a:p>
          <a:p>
            <a:pPr lvl="1">
              <a:buFont typeface="Monotype Sorts" pitchFamily="2" charset="2"/>
              <a:buNone/>
            </a:pPr>
            <a:r>
              <a:rPr lang="en-US" smtClean="0">
                <a:solidFill>
                  <a:srgbClr val="CC6600"/>
                </a:solidFill>
              </a:rPr>
              <a:t>1.	</a:t>
            </a:r>
            <a:r>
              <a:rPr lang="en-US" smtClean="0"/>
              <a:t>Switches from running to waiting state</a:t>
            </a:r>
          </a:p>
          <a:p>
            <a:pPr lvl="1">
              <a:buFont typeface="Monotype Sorts" pitchFamily="2" charset="2"/>
              <a:buNone/>
            </a:pPr>
            <a:r>
              <a:rPr lang="en-US" smtClean="0">
                <a:solidFill>
                  <a:srgbClr val="CC6600"/>
                </a:solidFill>
              </a:rPr>
              <a:t>2.</a:t>
            </a:r>
            <a:r>
              <a:rPr lang="en-US" smtClean="0"/>
              <a:t>	Switches from running to ready state</a:t>
            </a:r>
          </a:p>
          <a:p>
            <a:pPr lvl="1">
              <a:buFont typeface="Monotype Sorts" pitchFamily="2" charset="2"/>
              <a:buNone/>
            </a:pPr>
            <a:r>
              <a:rPr lang="en-US" smtClean="0">
                <a:solidFill>
                  <a:srgbClr val="CC6600"/>
                </a:solidFill>
              </a:rPr>
              <a:t>3.</a:t>
            </a:r>
            <a:r>
              <a:rPr lang="en-US" smtClean="0"/>
              <a:t>	Switches from waiting to ready</a:t>
            </a:r>
          </a:p>
          <a:p>
            <a:pPr lvl="1">
              <a:buFont typeface="Monotype Sorts" pitchFamily="2" charset="2"/>
              <a:buNone/>
            </a:pPr>
            <a:r>
              <a:rPr lang="en-US" smtClean="0">
                <a:solidFill>
                  <a:srgbClr val="CC6600"/>
                </a:solidFill>
              </a:rPr>
              <a:t>4.</a:t>
            </a:r>
            <a:r>
              <a:rPr lang="en-US" smtClean="0"/>
              <a:t>	Terminates</a:t>
            </a:r>
          </a:p>
          <a:p>
            <a:r>
              <a:rPr lang="en-US" smtClean="0"/>
              <a:t>Scheduling under 1 and 4 is </a:t>
            </a:r>
            <a:r>
              <a:rPr lang="en-US" i="1" smtClean="0"/>
              <a:t>nonpreemptive</a:t>
            </a:r>
            <a:endParaRPr lang="en-US" smtClean="0"/>
          </a:p>
          <a:p>
            <a:r>
              <a:rPr lang="en-US" smtClean="0"/>
              <a:t>All other scheduling is </a:t>
            </a:r>
            <a:r>
              <a:rPr lang="en-US" i="1" smtClean="0"/>
              <a:t>preemptive</a:t>
            </a:r>
            <a:endParaRPr lang="en-US" smtClean="0"/>
          </a:p>
        </p:txBody>
      </p:sp>
    </p:spTree>
    <p:extLst>
      <p:ext uri="{BB962C8B-B14F-4D97-AF65-F5344CB8AC3E}">
        <p14:creationId xmlns:p14="http://schemas.microsoft.com/office/powerpoint/2010/main" val="252713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Dispatcher</a:t>
            </a:r>
          </a:p>
        </p:txBody>
      </p:sp>
      <p:sp>
        <p:nvSpPr>
          <p:cNvPr id="14339" name="Rectangle 3"/>
          <p:cNvSpPr>
            <a:spLocks noGrp="1" noChangeArrowheads="1"/>
          </p:cNvSpPr>
          <p:nvPr>
            <p:ph sz="quarter" idx="1"/>
          </p:nvPr>
        </p:nvSpPr>
        <p:spPr>
          <a:xfrm>
            <a:off x="827088" y="1382713"/>
            <a:ext cx="7351712" cy="4483100"/>
          </a:xfrm>
        </p:spPr>
        <p:txBody>
          <a:bodyPr/>
          <a:lstStyle/>
          <a:p>
            <a:r>
              <a:rPr lang="en-US" smtClean="0"/>
              <a:t>Dispatcher module gives control of the CPU to the process selected by the short-term scheduler; this involves:</a:t>
            </a:r>
          </a:p>
          <a:p>
            <a:pPr lvl="1"/>
            <a:r>
              <a:rPr lang="en-US" smtClean="0"/>
              <a:t>switching context</a:t>
            </a:r>
          </a:p>
          <a:p>
            <a:pPr lvl="1"/>
            <a:r>
              <a:rPr lang="en-US" smtClean="0"/>
              <a:t>switching to user mode</a:t>
            </a:r>
          </a:p>
          <a:p>
            <a:pPr lvl="1"/>
            <a:r>
              <a:rPr lang="en-US" smtClean="0"/>
              <a:t>jumping to the proper location in the user program to restart that program</a:t>
            </a:r>
          </a:p>
          <a:p>
            <a:r>
              <a:rPr lang="en-US" i="1" smtClean="0"/>
              <a:t>Dispatch latency</a:t>
            </a:r>
            <a:r>
              <a:rPr lang="en-US" smtClean="0"/>
              <a:t> – time it takes for the dispatcher to stop one process and start another running</a:t>
            </a:r>
          </a:p>
        </p:txBody>
      </p:sp>
    </p:spTree>
    <p:extLst>
      <p:ext uri="{BB962C8B-B14F-4D97-AF65-F5344CB8AC3E}">
        <p14:creationId xmlns:p14="http://schemas.microsoft.com/office/powerpoint/2010/main" val="77678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Vs Process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0417" y="1239496"/>
            <a:ext cx="4763165" cy="4896533"/>
          </a:xfrm>
        </p:spPr>
      </p:pic>
    </p:spTree>
    <p:extLst>
      <p:ext uri="{BB962C8B-B14F-4D97-AF65-F5344CB8AC3E}">
        <p14:creationId xmlns:p14="http://schemas.microsoft.com/office/powerpoint/2010/main" val="4286156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Scheduling Criteria</a:t>
            </a:r>
          </a:p>
        </p:txBody>
      </p:sp>
      <p:sp>
        <p:nvSpPr>
          <p:cNvPr id="34819" name="Rectangle 3"/>
          <p:cNvSpPr>
            <a:spLocks noGrp="1" noChangeArrowheads="1"/>
          </p:cNvSpPr>
          <p:nvPr>
            <p:ph sz="quarter" idx="1"/>
          </p:nvPr>
        </p:nvSpPr>
        <p:spPr>
          <a:xfrm>
            <a:off x="841375" y="1874838"/>
            <a:ext cx="6584950" cy="3783012"/>
          </a:xfrm>
        </p:spPr>
        <p:txBody>
          <a:bodyPr>
            <a:normAutofit fontScale="85000" lnSpcReduction="10000"/>
          </a:bodyPr>
          <a:lstStyle/>
          <a:p>
            <a:pPr marL="274320" indent="-274320" fontAlgn="auto">
              <a:spcBef>
                <a:spcPts val="580"/>
              </a:spcBef>
              <a:spcAft>
                <a:spcPts val="0"/>
              </a:spcAft>
              <a:buFont typeface="Wingdings 2"/>
              <a:buChar char=""/>
              <a:defRPr/>
            </a:pPr>
            <a:r>
              <a:rPr lang="en-US" dirty="0"/>
              <a:t>CPU utilization – keep the CPU as busy as possible</a:t>
            </a:r>
          </a:p>
          <a:p>
            <a:pPr marL="274320" indent="-274320" fontAlgn="auto">
              <a:spcBef>
                <a:spcPts val="580"/>
              </a:spcBef>
              <a:spcAft>
                <a:spcPts val="0"/>
              </a:spcAft>
              <a:buFont typeface="Wingdings 2"/>
              <a:buChar char=""/>
              <a:defRPr/>
            </a:pPr>
            <a:r>
              <a:rPr lang="en-US" dirty="0"/>
              <a:t>Throughput – # of processes that complete their execution per time unit</a:t>
            </a:r>
          </a:p>
          <a:p>
            <a:pPr marL="274320" indent="-274320" fontAlgn="auto">
              <a:spcBef>
                <a:spcPts val="580"/>
              </a:spcBef>
              <a:spcAft>
                <a:spcPts val="0"/>
              </a:spcAft>
              <a:buFont typeface="Wingdings 2"/>
              <a:buChar char=""/>
              <a:defRPr/>
            </a:pPr>
            <a:r>
              <a:rPr lang="en-US" dirty="0"/>
              <a:t>Turnaround time – amount of time to execute a particular process</a:t>
            </a:r>
          </a:p>
          <a:p>
            <a:pPr marL="274320" indent="-274320" fontAlgn="auto">
              <a:spcBef>
                <a:spcPts val="580"/>
              </a:spcBef>
              <a:spcAft>
                <a:spcPts val="0"/>
              </a:spcAft>
              <a:buFont typeface="Wingdings 2"/>
              <a:buChar char=""/>
              <a:defRPr/>
            </a:pPr>
            <a:r>
              <a:rPr lang="en-US" dirty="0"/>
              <a:t>Waiting time – amount of time a process has been waiting in the ready queue</a:t>
            </a:r>
          </a:p>
          <a:p>
            <a:pPr marL="274320" indent="-274320" fontAlgn="auto">
              <a:spcBef>
                <a:spcPts val="580"/>
              </a:spcBef>
              <a:spcAft>
                <a:spcPts val="0"/>
              </a:spcAft>
              <a:buFont typeface="Wingdings 2"/>
              <a:buChar char=""/>
              <a:defRPr/>
            </a:pPr>
            <a:r>
              <a:rPr lang="en-US" dirty="0"/>
              <a:t>Response time – amount of time it takes from when a request was submitted until the first response is produced, </a:t>
            </a:r>
            <a:r>
              <a:rPr lang="en-US" b="1" dirty="0"/>
              <a:t>not</a:t>
            </a:r>
            <a:r>
              <a:rPr lang="en-US" dirty="0"/>
              <a:t> output  (for time-sharing environment)</a:t>
            </a:r>
          </a:p>
        </p:txBody>
      </p:sp>
    </p:spTree>
    <p:extLst>
      <p:ext uri="{BB962C8B-B14F-4D97-AF65-F5344CB8AC3E}">
        <p14:creationId xmlns:p14="http://schemas.microsoft.com/office/powerpoint/2010/main" val="421374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Optimization Criteria</a:t>
            </a:r>
          </a:p>
        </p:txBody>
      </p:sp>
      <p:sp>
        <p:nvSpPr>
          <p:cNvPr id="16387" name="Rectangle 3"/>
          <p:cNvSpPr>
            <a:spLocks noGrp="1" noChangeArrowheads="1"/>
          </p:cNvSpPr>
          <p:nvPr>
            <p:ph sz="quarter" idx="1"/>
          </p:nvPr>
        </p:nvSpPr>
        <p:spPr>
          <a:xfrm>
            <a:off x="827088" y="1439863"/>
            <a:ext cx="7351712" cy="4483100"/>
          </a:xfrm>
        </p:spPr>
        <p:txBody>
          <a:bodyPr/>
          <a:lstStyle/>
          <a:p>
            <a:r>
              <a:rPr lang="en-US" smtClean="0"/>
              <a:t>Max CPU utilization</a:t>
            </a:r>
          </a:p>
          <a:p>
            <a:r>
              <a:rPr lang="en-US" smtClean="0"/>
              <a:t>Max throughput</a:t>
            </a:r>
          </a:p>
          <a:p>
            <a:r>
              <a:rPr lang="en-US" smtClean="0"/>
              <a:t>Min turnaround time </a:t>
            </a:r>
          </a:p>
          <a:p>
            <a:r>
              <a:rPr lang="en-US" smtClean="0"/>
              <a:t>Min waiting time </a:t>
            </a:r>
          </a:p>
          <a:p>
            <a:r>
              <a:rPr lang="en-US" smtClean="0"/>
              <a:t>Min response time</a:t>
            </a:r>
          </a:p>
        </p:txBody>
      </p:sp>
    </p:spTree>
    <p:extLst>
      <p:ext uri="{BB962C8B-B14F-4D97-AF65-F5344CB8AC3E}">
        <p14:creationId xmlns:p14="http://schemas.microsoft.com/office/powerpoint/2010/main" val="4136881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Scheduling Algorithms</a:t>
            </a:r>
          </a:p>
        </p:txBody>
      </p:sp>
      <p:sp>
        <p:nvSpPr>
          <p:cNvPr id="3" name="Text Placeholder 2"/>
          <p:cNvSpPr>
            <a:spLocks noGrp="1"/>
          </p:cNvSpPr>
          <p:nvPr>
            <p:ph type="body" idx="1"/>
          </p:nvPr>
        </p:nvSpPr>
        <p:spPr/>
        <p:txBody>
          <a:bodyPr>
            <a:normAutofit/>
          </a:bodyPr>
          <a:lstStyle/>
          <a:p>
            <a:pPr fontAlgn="auto">
              <a:spcBef>
                <a:spcPts val="580"/>
              </a:spcBef>
              <a:spcAft>
                <a:spcPts val="0"/>
              </a:spcAft>
              <a:buFont typeface="Wingdings 2"/>
              <a:buNone/>
              <a:defRPr/>
            </a:pPr>
            <a:endParaRPr lang="en-US" dirty="0"/>
          </a:p>
        </p:txBody>
      </p:sp>
    </p:spTree>
    <p:extLst>
      <p:ext uri="{BB962C8B-B14F-4D97-AF65-F5344CB8AC3E}">
        <p14:creationId xmlns:p14="http://schemas.microsoft.com/office/powerpoint/2010/main" val="396821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First Come First Serve (FCFS)</a:t>
            </a:r>
          </a:p>
        </p:txBody>
      </p:sp>
      <p:sp>
        <p:nvSpPr>
          <p:cNvPr id="18435" name="Content Placeholder 2"/>
          <p:cNvSpPr>
            <a:spLocks noGrp="1"/>
          </p:cNvSpPr>
          <p:nvPr>
            <p:ph sz="quarter" idx="1"/>
          </p:nvPr>
        </p:nvSpPr>
        <p:spPr>
          <a:xfrm>
            <a:off x="457200" y="1219200"/>
            <a:ext cx="8229600" cy="4937125"/>
          </a:xfrm>
        </p:spPr>
        <p:txBody>
          <a:bodyPr/>
          <a:lstStyle/>
          <a:p>
            <a:r>
              <a:rPr lang="en-US" smtClean="0"/>
              <a:t>The process that requests the CPU is allocated the CPU first.</a:t>
            </a:r>
          </a:p>
          <a:p>
            <a:r>
              <a:rPr lang="en-US" smtClean="0"/>
              <a:t>Easy implementation</a:t>
            </a:r>
          </a:p>
          <a:p>
            <a:r>
              <a:rPr lang="en-US" smtClean="0"/>
              <a:t>Using FIFO Queue</a:t>
            </a:r>
          </a:p>
          <a:p>
            <a:endParaRPr lang="en-US" smtClean="0"/>
          </a:p>
        </p:txBody>
      </p:sp>
    </p:spTree>
    <p:extLst>
      <p:ext uri="{BB962C8B-B14F-4D97-AF65-F5344CB8AC3E}">
        <p14:creationId xmlns:p14="http://schemas.microsoft.com/office/powerpoint/2010/main" val="19199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54050" y="355600"/>
            <a:ext cx="8340725" cy="457200"/>
          </a:xfrm>
        </p:spPr>
        <p:txBody>
          <a:bodyPr>
            <a:normAutofit fontScale="90000"/>
          </a:bodyPr>
          <a:lstStyle/>
          <a:p>
            <a:pPr fontAlgn="auto">
              <a:spcAft>
                <a:spcPts val="0"/>
              </a:spcAft>
              <a:defRPr/>
            </a:pPr>
            <a:r>
              <a:rPr lang="en-US" sz="2800"/>
              <a:t>First-Come, First-Served (FCFS) Scheduling</a:t>
            </a:r>
          </a:p>
        </p:txBody>
      </p:sp>
      <p:sp>
        <p:nvSpPr>
          <p:cNvPr id="36867" name="Rectangle 3"/>
          <p:cNvSpPr>
            <a:spLocks noGrp="1" noChangeArrowheads="1"/>
          </p:cNvSpPr>
          <p:nvPr>
            <p:ph sz="quarter" idx="1"/>
          </p:nvPr>
        </p:nvSpPr>
        <p:spPr>
          <a:xfrm>
            <a:off x="757238" y="1390650"/>
            <a:ext cx="7566025" cy="4114800"/>
          </a:xfrm>
        </p:spPr>
        <p:txBody>
          <a:bodyPr>
            <a:normAutofit fontScale="92500" lnSpcReduction="10000"/>
          </a:bodyPr>
          <a:lstStyle/>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sz="1600"/>
              <a:t>		</a:t>
            </a:r>
            <a:r>
              <a:rPr lang="en-US" u="sng"/>
              <a:t>Process</a:t>
            </a:r>
            <a:r>
              <a:rPr lang="en-US"/>
              <a:t>	</a:t>
            </a:r>
            <a:r>
              <a:rPr lang="en-US" u="sng"/>
              <a:t>Burst Time	</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1</a:t>
            </a:r>
            <a:r>
              <a:rPr lang="en-US"/>
              <a:t>	24</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2</a:t>
            </a:r>
            <a:r>
              <a:rPr lang="en-US"/>
              <a:t> 	3</a:t>
            </a:r>
          </a:p>
          <a:p>
            <a:pPr marL="274320" indent="-274320" fontAlgn="auto">
              <a:lnSpc>
                <a:spcPct val="90000"/>
              </a:lnSpc>
              <a:spcBef>
                <a:spcPts val="580"/>
              </a:spcBef>
              <a:spcAft>
                <a:spcPts val="0"/>
              </a:spcAft>
              <a:buFont typeface="Monotype Sorts" pitchFamily="2" charset="2"/>
              <a:buNone/>
              <a:tabLst>
                <a:tab pos="3032125" algn="ctr"/>
                <a:tab pos="4635500" algn="ctr"/>
              </a:tabLst>
              <a:defRPr/>
            </a:pPr>
            <a:r>
              <a:rPr lang="en-US"/>
              <a:t>		 </a:t>
            </a:r>
            <a:r>
              <a:rPr lang="en-US" i="1"/>
              <a:t>P</a:t>
            </a:r>
            <a:r>
              <a:rPr lang="en-US" i="1" baseline="-25000"/>
              <a:t>3	 </a:t>
            </a:r>
            <a:r>
              <a:rPr lang="en-US"/>
              <a:t>3</a:t>
            </a:r>
            <a:r>
              <a:rPr lang="en-US" i="1" baseline="-25000"/>
              <a:t> </a:t>
            </a:r>
          </a:p>
          <a:p>
            <a:pPr marL="274320" indent="-274320" fontAlgn="auto">
              <a:lnSpc>
                <a:spcPct val="90000"/>
              </a:lnSpc>
              <a:spcBef>
                <a:spcPts val="580"/>
              </a:spcBef>
              <a:spcAft>
                <a:spcPts val="0"/>
              </a:spcAft>
              <a:buFont typeface="Wingdings 2"/>
              <a:buChar char=""/>
              <a:tabLst>
                <a:tab pos="3032125" algn="ctr"/>
                <a:tab pos="4635500" algn="ctr"/>
              </a:tabLst>
              <a:defRPr/>
            </a:pPr>
            <a:r>
              <a:rPr lang="en-US"/>
              <a:t>Suppose that the processes arrive in the order: </a:t>
            </a:r>
            <a:r>
              <a:rPr lang="en-US" i="1"/>
              <a:t>P</a:t>
            </a:r>
            <a:r>
              <a:rPr lang="en-US" i="1" baseline="-25000"/>
              <a:t>1</a:t>
            </a:r>
            <a:r>
              <a:rPr lang="en-US"/>
              <a:t> , </a:t>
            </a:r>
            <a:r>
              <a:rPr lang="en-US" i="1"/>
              <a:t>P</a:t>
            </a:r>
            <a:r>
              <a:rPr lang="en-US" i="1" baseline="-25000"/>
              <a:t>2</a:t>
            </a:r>
            <a:r>
              <a:rPr lang="en-US"/>
              <a:t> , </a:t>
            </a:r>
            <a:r>
              <a:rPr lang="en-US" i="1"/>
              <a:t>P</a:t>
            </a:r>
            <a:r>
              <a:rPr lang="en-US" i="1" baseline="-25000"/>
              <a:t>3  </a:t>
            </a:r>
            <a:br>
              <a:rPr lang="en-US" i="1" baseline="-25000"/>
            </a:br>
            <a:r>
              <a:rPr lang="en-US"/>
              <a:t>The Gantt Chart for the schedule is:</a:t>
            </a:r>
            <a:br>
              <a:rPr lang="en-US"/>
            </a:br>
            <a:r>
              <a:rPr lang="en-US" sz="1600"/>
              <a:t/>
            </a:r>
            <a:br>
              <a:rPr lang="en-US" sz="1600"/>
            </a:br>
            <a:r>
              <a:rPr lang="en-US" sz="1600"/>
              <a:t/>
            </a:r>
            <a:br>
              <a:rPr lang="en-US" sz="1600"/>
            </a:br>
            <a:r>
              <a:rPr lang="en-US" sz="1600"/>
              <a:t/>
            </a:r>
            <a:br>
              <a:rPr lang="en-US" sz="1600"/>
            </a:br>
            <a:r>
              <a:rPr lang="en-US" sz="1600"/>
              <a:t/>
            </a:r>
            <a:br>
              <a:rPr lang="en-US" sz="1600"/>
            </a:br>
            <a:endParaRPr lang="en-US" sz="1600"/>
          </a:p>
          <a:p>
            <a:pPr marL="274320" indent="-274320" fontAlgn="auto">
              <a:lnSpc>
                <a:spcPct val="90000"/>
              </a:lnSpc>
              <a:spcBef>
                <a:spcPts val="580"/>
              </a:spcBef>
              <a:spcAft>
                <a:spcPts val="0"/>
              </a:spcAft>
              <a:buFont typeface="Monotype Sorts" pitchFamily="2" charset="2"/>
              <a:buNone/>
              <a:tabLst>
                <a:tab pos="3032125" algn="ctr"/>
                <a:tab pos="4635500" algn="ctr"/>
              </a:tabLst>
              <a:defRPr/>
            </a:pPr>
            <a:endParaRPr lang="en-US" sz="1600"/>
          </a:p>
          <a:p>
            <a:pPr marL="274320" indent="-274320" fontAlgn="auto">
              <a:lnSpc>
                <a:spcPct val="90000"/>
              </a:lnSpc>
              <a:spcBef>
                <a:spcPts val="580"/>
              </a:spcBef>
              <a:spcAft>
                <a:spcPts val="0"/>
              </a:spcAft>
              <a:buFont typeface="Wingdings 2"/>
              <a:buChar char=""/>
              <a:tabLst>
                <a:tab pos="3032125" algn="ctr"/>
                <a:tab pos="4635500" algn="ctr"/>
              </a:tabLst>
              <a:defRPr/>
            </a:pPr>
            <a:r>
              <a:rPr lang="en-US"/>
              <a:t>Waiting time for </a:t>
            </a:r>
            <a:r>
              <a:rPr lang="en-US" i="1"/>
              <a:t>P</a:t>
            </a:r>
            <a:r>
              <a:rPr lang="en-US" i="1" baseline="-25000"/>
              <a:t>1</a:t>
            </a:r>
            <a:r>
              <a:rPr lang="en-US"/>
              <a:t>  = 0; </a:t>
            </a:r>
            <a:r>
              <a:rPr lang="en-US" i="1"/>
              <a:t>P</a:t>
            </a:r>
            <a:r>
              <a:rPr lang="en-US" i="1" baseline="-25000"/>
              <a:t>2</a:t>
            </a:r>
            <a:r>
              <a:rPr lang="en-US"/>
              <a:t>  = 24; </a:t>
            </a:r>
            <a:r>
              <a:rPr lang="en-US" i="1"/>
              <a:t>P</a:t>
            </a:r>
            <a:r>
              <a:rPr lang="en-US" i="1" baseline="-25000"/>
              <a:t>3 </a:t>
            </a:r>
            <a:r>
              <a:rPr lang="en-US"/>
              <a:t>= 27</a:t>
            </a:r>
          </a:p>
          <a:p>
            <a:pPr marL="274320" indent="-274320" fontAlgn="auto">
              <a:lnSpc>
                <a:spcPct val="90000"/>
              </a:lnSpc>
              <a:spcBef>
                <a:spcPts val="580"/>
              </a:spcBef>
              <a:spcAft>
                <a:spcPts val="0"/>
              </a:spcAft>
              <a:buFont typeface="Wingdings 2"/>
              <a:buChar char=""/>
              <a:tabLst>
                <a:tab pos="3032125" algn="ctr"/>
                <a:tab pos="4635500" algn="ctr"/>
              </a:tabLst>
              <a:defRPr/>
            </a:pPr>
            <a:r>
              <a:rPr lang="en-US"/>
              <a:t>Average waiting time:  (0 + 24 + 27)/3 = 17</a:t>
            </a:r>
          </a:p>
        </p:txBody>
      </p:sp>
      <p:grpSp>
        <p:nvGrpSpPr>
          <p:cNvPr id="19460" name="Group 18"/>
          <p:cNvGrpSpPr>
            <a:grpSpLocks/>
          </p:cNvGrpSpPr>
          <p:nvPr/>
        </p:nvGrpSpPr>
        <p:grpSpPr bwMode="auto">
          <a:xfrm>
            <a:off x="1684338" y="3578225"/>
            <a:ext cx="5556250" cy="1128713"/>
            <a:chOff x="856" y="2688"/>
            <a:chExt cx="3500" cy="711"/>
          </a:xfrm>
        </p:grpSpPr>
        <p:sp>
          <p:nvSpPr>
            <p:cNvPr id="19461"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462" name="Text Box 5"/>
            <p:cNvSpPr txBox="1">
              <a:spLocks noChangeArrowheads="1"/>
            </p:cNvSpPr>
            <p:nvPr/>
          </p:nvSpPr>
          <p:spPr bwMode="auto">
            <a:xfrm>
              <a:off x="1776"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19463" name="Text Box 6"/>
            <p:cNvSpPr txBox="1">
              <a:spLocks noChangeArrowheads="1"/>
            </p:cNvSpPr>
            <p:nvPr/>
          </p:nvSpPr>
          <p:spPr bwMode="auto">
            <a:xfrm>
              <a:off x="3264"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19464" name="Text Box 7"/>
            <p:cNvSpPr txBox="1">
              <a:spLocks noChangeArrowheads="1"/>
            </p:cNvSpPr>
            <p:nvPr/>
          </p:nvSpPr>
          <p:spPr bwMode="auto">
            <a:xfrm>
              <a:off x="3840" y="2736"/>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19465" name="Line 8"/>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IN"/>
            </a:p>
          </p:txBody>
        </p:sp>
        <p:sp>
          <p:nvSpPr>
            <p:cNvPr id="19466" name="Line 9"/>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IN"/>
            </a:p>
          </p:txBody>
        </p:sp>
        <p:sp>
          <p:nvSpPr>
            <p:cNvPr id="19467" name="Line 10"/>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IN"/>
            </a:p>
          </p:txBody>
        </p:sp>
        <p:sp>
          <p:nvSpPr>
            <p:cNvPr id="19468" name="Line 11"/>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IN"/>
            </a:p>
          </p:txBody>
        </p:sp>
        <p:sp>
          <p:nvSpPr>
            <p:cNvPr id="19469" name="Line 12"/>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IN"/>
            </a:p>
          </p:txBody>
        </p:sp>
        <p:sp>
          <p:nvSpPr>
            <p:cNvPr id="19470" name="Line 13"/>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IN"/>
            </a:p>
          </p:txBody>
        </p:sp>
        <p:sp>
          <p:nvSpPr>
            <p:cNvPr id="19471" name="Text Box 14"/>
            <p:cNvSpPr txBox="1">
              <a:spLocks noChangeArrowheads="1"/>
            </p:cNvSpPr>
            <p:nvPr/>
          </p:nvSpPr>
          <p:spPr bwMode="auto">
            <a:xfrm>
              <a:off x="2928" y="3168"/>
              <a:ext cx="276" cy="231"/>
            </a:xfrm>
            <a:prstGeom prst="rect">
              <a:avLst/>
            </a:prstGeom>
            <a:noFill/>
            <a:ln w="9525">
              <a:noFill/>
              <a:miter lim="800000"/>
              <a:headEnd/>
              <a:tailEnd/>
            </a:ln>
          </p:spPr>
          <p:txBody>
            <a:bodyPr wrap="none" anchor="ctr">
              <a:spAutoFit/>
            </a:bodyPr>
            <a:lstStyle/>
            <a:p>
              <a:pPr algn="ctr">
                <a:spcBef>
                  <a:spcPct val="50000"/>
                </a:spcBef>
              </a:pPr>
              <a:r>
                <a:rPr lang="en-US"/>
                <a:t>24</a:t>
              </a:r>
            </a:p>
          </p:txBody>
        </p:sp>
        <p:sp>
          <p:nvSpPr>
            <p:cNvPr id="19472" name="Text Box 15"/>
            <p:cNvSpPr txBox="1">
              <a:spLocks noChangeArrowheads="1"/>
            </p:cNvSpPr>
            <p:nvPr/>
          </p:nvSpPr>
          <p:spPr bwMode="auto">
            <a:xfrm>
              <a:off x="3504" y="3168"/>
              <a:ext cx="276" cy="231"/>
            </a:xfrm>
            <a:prstGeom prst="rect">
              <a:avLst/>
            </a:prstGeom>
            <a:noFill/>
            <a:ln w="9525">
              <a:noFill/>
              <a:miter lim="800000"/>
              <a:headEnd/>
              <a:tailEnd/>
            </a:ln>
          </p:spPr>
          <p:txBody>
            <a:bodyPr wrap="none" anchor="ctr">
              <a:spAutoFit/>
            </a:bodyPr>
            <a:lstStyle/>
            <a:p>
              <a:pPr algn="ctr">
                <a:spcBef>
                  <a:spcPct val="50000"/>
                </a:spcBef>
              </a:pPr>
              <a:r>
                <a:rPr lang="en-US"/>
                <a:t>27</a:t>
              </a:r>
            </a:p>
          </p:txBody>
        </p:sp>
        <p:sp>
          <p:nvSpPr>
            <p:cNvPr id="19473" name="Text Box 16"/>
            <p:cNvSpPr txBox="1">
              <a:spLocks noChangeArrowheads="1"/>
            </p:cNvSpPr>
            <p:nvPr/>
          </p:nvSpPr>
          <p:spPr bwMode="auto">
            <a:xfrm>
              <a:off x="4080" y="3168"/>
              <a:ext cx="276" cy="231"/>
            </a:xfrm>
            <a:prstGeom prst="rect">
              <a:avLst/>
            </a:prstGeom>
            <a:noFill/>
            <a:ln w="9525">
              <a:noFill/>
              <a:miter lim="800000"/>
              <a:headEnd/>
              <a:tailEnd/>
            </a:ln>
          </p:spPr>
          <p:txBody>
            <a:bodyPr wrap="none" anchor="ctr">
              <a:spAutoFit/>
            </a:bodyPr>
            <a:lstStyle/>
            <a:p>
              <a:pPr algn="ctr">
                <a:spcBef>
                  <a:spcPct val="50000"/>
                </a:spcBef>
              </a:pPr>
              <a:r>
                <a:rPr lang="en-US"/>
                <a:t>30</a:t>
              </a:r>
            </a:p>
          </p:txBody>
        </p:sp>
        <p:sp>
          <p:nvSpPr>
            <p:cNvPr id="19474" name="Text Box 17"/>
            <p:cNvSpPr txBox="1">
              <a:spLocks noChangeArrowheads="1"/>
            </p:cNvSpPr>
            <p:nvPr/>
          </p:nvSpPr>
          <p:spPr bwMode="auto">
            <a:xfrm>
              <a:off x="856" y="3168"/>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grpSp>
    </p:spTree>
    <p:extLst>
      <p:ext uri="{BB962C8B-B14F-4D97-AF65-F5344CB8AC3E}">
        <p14:creationId xmlns:p14="http://schemas.microsoft.com/office/powerpoint/2010/main" val="2278130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FCFS Scheduling (Cont.)</a:t>
            </a:r>
          </a:p>
        </p:txBody>
      </p:sp>
      <p:sp>
        <p:nvSpPr>
          <p:cNvPr id="37891"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Bef>
                <a:spcPts val="580"/>
              </a:spcBef>
              <a:spcAft>
                <a:spcPts val="0"/>
              </a:spcAft>
              <a:buFont typeface="Monotype Sorts" pitchFamily="2" charset="2"/>
              <a:buNone/>
              <a:tabLst>
                <a:tab pos="3651250" algn="ctr"/>
              </a:tabLst>
              <a:defRPr/>
            </a:pPr>
            <a:r>
              <a:rPr lang="en-US"/>
              <a:t>Suppose that the processes arrive in the order</a:t>
            </a:r>
          </a:p>
          <a:p>
            <a:pPr marL="274320" indent="-274320" fontAlgn="auto">
              <a:spcBef>
                <a:spcPts val="580"/>
              </a:spcBef>
              <a:spcAft>
                <a:spcPts val="0"/>
              </a:spcAft>
              <a:buFont typeface="Monotype Sorts" pitchFamily="2" charset="2"/>
              <a:buNone/>
              <a:tabLst>
                <a:tab pos="3651250" algn="ctr"/>
              </a:tabLst>
              <a:defRPr/>
            </a:pPr>
            <a:r>
              <a:rPr lang="en-US"/>
              <a:t>		 </a:t>
            </a:r>
            <a:r>
              <a:rPr lang="en-US" i="1"/>
              <a:t>P</a:t>
            </a:r>
            <a:r>
              <a:rPr lang="en-US" i="1" baseline="-25000"/>
              <a:t>2</a:t>
            </a:r>
            <a:r>
              <a:rPr lang="en-US"/>
              <a:t> , </a:t>
            </a:r>
            <a:r>
              <a:rPr lang="en-US" i="1"/>
              <a:t>P</a:t>
            </a:r>
            <a:r>
              <a:rPr lang="en-US" i="1" baseline="-25000"/>
              <a:t>3</a:t>
            </a:r>
            <a:r>
              <a:rPr lang="en-US"/>
              <a:t> , </a:t>
            </a:r>
            <a:r>
              <a:rPr lang="en-US" i="1"/>
              <a:t>P</a:t>
            </a:r>
            <a:r>
              <a:rPr lang="en-US" i="1" baseline="-25000"/>
              <a:t>1</a:t>
            </a:r>
            <a:r>
              <a:rPr lang="en-US"/>
              <a:t> </a:t>
            </a:r>
          </a:p>
          <a:p>
            <a:pPr marL="274320" indent="-274320" fontAlgn="auto">
              <a:spcBef>
                <a:spcPts val="580"/>
              </a:spcBef>
              <a:spcAft>
                <a:spcPts val="0"/>
              </a:spcAft>
              <a:buFont typeface="Wingdings 2"/>
              <a:buChar char=""/>
              <a:tabLst>
                <a:tab pos="3651250" algn="ctr"/>
              </a:tabLst>
              <a:defRPr/>
            </a:pPr>
            <a:r>
              <a:rPr lang="en-US"/>
              <a:t>The Gantt chart for the schedule is:</a:t>
            </a:r>
            <a:br>
              <a:rPr lang="en-US"/>
            </a:b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endParaRPr lang="en-US"/>
          </a:p>
          <a:p>
            <a:pPr marL="274320" indent="-274320" fontAlgn="auto">
              <a:spcBef>
                <a:spcPts val="580"/>
              </a:spcBef>
              <a:spcAft>
                <a:spcPts val="0"/>
              </a:spcAft>
              <a:buFont typeface="Wingdings 2"/>
              <a:buChar char=""/>
              <a:tabLst>
                <a:tab pos="3651250" algn="ctr"/>
              </a:tabLst>
              <a:defRPr/>
            </a:pPr>
            <a:r>
              <a:rPr lang="en-US"/>
              <a:t>Waiting time for </a:t>
            </a:r>
            <a:r>
              <a:rPr lang="en-US" i="1"/>
              <a:t>P</a:t>
            </a:r>
            <a:r>
              <a:rPr lang="en-US" i="1" baseline="-25000"/>
              <a:t>1 </a:t>
            </a:r>
            <a:r>
              <a:rPr lang="en-US" i="1"/>
              <a:t>=</a:t>
            </a:r>
            <a:r>
              <a:rPr lang="en-US"/>
              <a:t> 6</a:t>
            </a:r>
            <a:r>
              <a:rPr lang="en-US" i="1"/>
              <a:t>;</a:t>
            </a:r>
            <a:r>
              <a:rPr lang="en-US" i="1" baseline="-25000"/>
              <a:t> </a:t>
            </a:r>
            <a:r>
              <a:rPr lang="en-US" i="1"/>
              <a:t>P</a:t>
            </a:r>
            <a:r>
              <a:rPr lang="en-US" i="1" baseline="-25000"/>
              <a:t>2</a:t>
            </a:r>
            <a:r>
              <a:rPr lang="en-US"/>
              <a:t> = 0</a:t>
            </a:r>
            <a:r>
              <a:rPr lang="en-US" i="1" baseline="-25000"/>
              <a:t>; </a:t>
            </a:r>
            <a:r>
              <a:rPr lang="en-US" i="1"/>
              <a:t>P</a:t>
            </a:r>
            <a:r>
              <a:rPr lang="en-US" i="1" baseline="-25000"/>
              <a:t>3 </a:t>
            </a:r>
            <a:r>
              <a:rPr lang="en-US" i="1"/>
              <a:t>= </a:t>
            </a:r>
            <a:r>
              <a:rPr lang="en-US"/>
              <a:t>3</a:t>
            </a:r>
            <a:endParaRPr lang="en-US" i="1"/>
          </a:p>
          <a:p>
            <a:pPr marL="274320" indent="-274320" fontAlgn="auto">
              <a:spcBef>
                <a:spcPts val="580"/>
              </a:spcBef>
              <a:spcAft>
                <a:spcPts val="0"/>
              </a:spcAft>
              <a:buFont typeface="Wingdings 2"/>
              <a:buChar char=""/>
              <a:tabLst>
                <a:tab pos="3651250" algn="ctr"/>
              </a:tabLst>
              <a:defRPr/>
            </a:pPr>
            <a:r>
              <a:rPr lang="en-US"/>
              <a:t>Average waiting time:   (6 + 0 + 3)/3 = 3</a:t>
            </a:r>
          </a:p>
          <a:p>
            <a:pPr marL="274320" indent="-274320" fontAlgn="auto">
              <a:spcBef>
                <a:spcPts val="580"/>
              </a:spcBef>
              <a:spcAft>
                <a:spcPts val="0"/>
              </a:spcAft>
              <a:buFont typeface="Wingdings 2"/>
              <a:buChar char=""/>
              <a:tabLst>
                <a:tab pos="3651250" algn="ctr"/>
              </a:tabLst>
              <a:defRPr/>
            </a:pPr>
            <a:r>
              <a:rPr lang="en-US"/>
              <a:t>Much better than previous case</a:t>
            </a:r>
          </a:p>
          <a:p>
            <a:pPr marL="274320" indent="-274320" fontAlgn="auto">
              <a:spcBef>
                <a:spcPts val="580"/>
              </a:spcBef>
              <a:spcAft>
                <a:spcPts val="0"/>
              </a:spcAft>
              <a:buFont typeface="Wingdings 2"/>
              <a:buChar char=""/>
              <a:tabLst>
                <a:tab pos="3651250" algn="ctr"/>
              </a:tabLst>
              <a:defRPr/>
            </a:pPr>
            <a:r>
              <a:rPr lang="en-US" i="1"/>
              <a:t>Convoy effect</a:t>
            </a:r>
            <a:r>
              <a:rPr lang="en-US"/>
              <a:t> short process behind long process</a:t>
            </a:r>
          </a:p>
        </p:txBody>
      </p:sp>
      <p:grpSp>
        <p:nvGrpSpPr>
          <p:cNvPr id="20484" name="Group 20"/>
          <p:cNvGrpSpPr>
            <a:grpSpLocks/>
          </p:cNvGrpSpPr>
          <p:nvPr/>
        </p:nvGrpSpPr>
        <p:grpSpPr bwMode="auto">
          <a:xfrm>
            <a:off x="1889125" y="2605088"/>
            <a:ext cx="5575300" cy="1128712"/>
            <a:chOff x="852" y="1650"/>
            <a:chExt cx="3512" cy="711"/>
          </a:xfrm>
        </p:grpSpPr>
        <p:sp>
          <p:nvSpPr>
            <p:cNvPr id="20485" name="Rectangle 6"/>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486" name="Text Box 7"/>
            <p:cNvSpPr txBox="1">
              <a:spLocks noChangeArrowheads="1"/>
            </p:cNvSpPr>
            <p:nvPr/>
          </p:nvSpPr>
          <p:spPr bwMode="auto">
            <a:xfrm flipH="1">
              <a:off x="3179"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0487" name="Text Box 8"/>
            <p:cNvSpPr txBox="1">
              <a:spLocks noChangeArrowheads="1"/>
            </p:cNvSpPr>
            <p:nvPr/>
          </p:nvSpPr>
          <p:spPr bwMode="auto">
            <a:xfrm flipH="1">
              <a:off x="1691"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0488" name="Text Box 9"/>
            <p:cNvSpPr txBox="1">
              <a:spLocks noChangeArrowheads="1"/>
            </p:cNvSpPr>
            <p:nvPr/>
          </p:nvSpPr>
          <p:spPr bwMode="auto">
            <a:xfrm flipH="1">
              <a:off x="1115" y="1698"/>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0489" name="Line 10"/>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IN"/>
            </a:p>
          </p:txBody>
        </p:sp>
        <p:sp>
          <p:nvSpPr>
            <p:cNvPr id="20490" name="Line 11"/>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IN"/>
            </a:p>
          </p:txBody>
        </p:sp>
        <p:sp>
          <p:nvSpPr>
            <p:cNvPr id="20491" name="Line 12"/>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IN"/>
            </a:p>
          </p:txBody>
        </p:sp>
        <p:sp>
          <p:nvSpPr>
            <p:cNvPr id="20492" name="Line 13"/>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IN"/>
            </a:p>
          </p:txBody>
        </p:sp>
        <p:sp>
          <p:nvSpPr>
            <p:cNvPr id="20493" name="Line 14"/>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IN"/>
            </a:p>
          </p:txBody>
        </p:sp>
        <p:sp>
          <p:nvSpPr>
            <p:cNvPr id="20494" name="Line 15"/>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IN"/>
            </a:p>
          </p:txBody>
        </p:sp>
        <p:sp>
          <p:nvSpPr>
            <p:cNvPr id="20495" name="Text Box 16"/>
            <p:cNvSpPr txBox="1">
              <a:spLocks noChangeArrowheads="1"/>
            </p:cNvSpPr>
            <p:nvPr/>
          </p:nvSpPr>
          <p:spPr bwMode="auto">
            <a:xfrm flipH="1">
              <a:off x="2056" y="2130"/>
              <a:ext cx="196" cy="231"/>
            </a:xfrm>
            <a:prstGeom prst="rect">
              <a:avLst/>
            </a:prstGeom>
            <a:noFill/>
            <a:ln w="9525">
              <a:noFill/>
              <a:miter lim="800000"/>
              <a:headEnd/>
              <a:tailEnd/>
            </a:ln>
          </p:spPr>
          <p:txBody>
            <a:bodyPr wrap="none" anchor="ctr">
              <a:spAutoFit/>
            </a:bodyPr>
            <a:lstStyle/>
            <a:p>
              <a:pPr algn="ctr">
                <a:spcBef>
                  <a:spcPct val="50000"/>
                </a:spcBef>
              </a:pPr>
              <a:r>
                <a:rPr lang="en-US"/>
                <a:t>6</a:t>
              </a:r>
            </a:p>
          </p:txBody>
        </p:sp>
        <p:sp>
          <p:nvSpPr>
            <p:cNvPr id="20496" name="Text Box 17"/>
            <p:cNvSpPr txBox="1">
              <a:spLocks noChangeArrowheads="1"/>
            </p:cNvSpPr>
            <p:nvPr/>
          </p:nvSpPr>
          <p:spPr bwMode="auto">
            <a:xfrm flipH="1">
              <a:off x="1480" y="2130"/>
              <a:ext cx="196" cy="231"/>
            </a:xfrm>
            <a:prstGeom prst="rect">
              <a:avLst/>
            </a:prstGeom>
            <a:noFill/>
            <a:ln w="9525">
              <a:noFill/>
              <a:miter lim="800000"/>
              <a:headEnd/>
              <a:tailEnd/>
            </a:ln>
          </p:spPr>
          <p:txBody>
            <a:bodyPr wrap="none" anchor="ctr">
              <a:spAutoFit/>
            </a:bodyPr>
            <a:lstStyle/>
            <a:p>
              <a:pPr algn="ctr">
                <a:spcBef>
                  <a:spcPct val="50000"/>
                </a:spcBef>
              </a:pPr>
              <a:r>
                <a:rPr lang="en-US"/>
                <a:t>3</a:t>
              </a:r>
            </a:p>
          </p:txBody>
        </p:sp>
        <p:sp>
          <p:nvSpPr>
            <p:cNvPr id="20497" name="Text Box 18"/>
            <p:cNvSpPr txBox="1">
              <a:spLocks noChangeArrowheads="1"/>
            </p:cNvSpPr>
            <p:nvPr/>
          </p:nvSpPr>
          <p:spPr bwMode="auto">
            <a:xfrm flipH="1">
              <a:off x="4088" y="2130"/>
              <a:ext cx="276" cy="231"/>
            </a:xfrm>
            <a:prstGeom prst="rect">
              <a:avLst/>
            </a:prstGeom>
            <a:noFill/>
            <a:ln w="9525">
              <a:noFill/>
              <a:miter lim="800000"/>
              <a:headEnd/>
              <a:tailEnd/>
            </a:ln>
          </p:spPr>
          <p:txBody>
            <a:bodyPr wrap="none" anchor="ctr">
              <a:spAutoFit/>
            </a:bodyPr>
            <a:lstStyle/>
            <a:p>
              <a:pPr algn="ctr">
                <a:spcBef>
                  <a:spcPct val="50000"/>
                </a:spcBef>
              </a:pPr>
              <a:r>
                <a:rPr lang="en-US"/>
                <a:t>30</a:t>
              </a:r>
            </a:p>
          </p:txBody>
        </p:sp>
        <p:sp>
          <p:nvSpPr>
            <p:cNvPr id="20498" name="Text Box 19"/>
            <p:cNvSpPr txBox="1">
              <a:spLocks noChangeArrowheads="1"/>
            </p:cNvSpPr>
            <p:nvPr/>
          </p:nvSpPr>
          <p:spPr bwMode="auto">
            <a:xfrm flipH="1">
              <a:off x="852" y="2130"/>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grpSp>
    </p:spTree>
    <p:extLst>
      <p:ext uri="{BB962C8B-B14F-4D97-AF65-F5344CB8AC3E}">
        <p14:creationId xmlns:p14="http://schemas.microsoft.com/office/powerpoint/2010/main" val="3355431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Shortest-Job-First (SJR) Scheduling</a:t>
            </a:r>
          </a:p>
        </p:txBody>
      </p:sp>
      <p:sp>
        <p:nvSpPr>
          <p:cNvPr id="21507" name="Rectangle 3"/>
          <p:cNvSpPr>
            <a:spLocks noGrp="1" noChangeArrowheads="1"/>
          </p:cNvSpPr>
          <p:nvPr>
            <p:ph sz="quarter" idx="1"/>
          </p:nvPr>
        </p:nvSpPr>
        <p:spPr>
          <a:xfrm>
            <a:off x="457200" y="1219200"/>
            <a:ext cx="8229600" cy="4937125"/>
          </a:xfrm>
        </p:spPr>
        <p:txBody>
          <a:bodyPr/>
          <a:lstStyle/>
          <a:p>
            <a:pPr>
              <a:spcBef>
                <a:spcPts val="575"/>
              </a:spcBef>
              <a:buFont typeface="Wingdings 2" pitchFamily="18" charset="2"/>
              <a:buChar char=""/>
            </a:pPr>
            <a:r>
              <a:rPr lang="en-US" smtClean="0"/>
              <a:t>Associate with each process the length of its next CPU burst.  Use these lengths to schedule the process with the shortest time</a:t>
            </a:r>
          </a:p>
          <a:p>
            <a:pPr>
              <a:spcBef>
                <a:spcPts val="575"/>
              </a:spcBef>
              <a:buFont typeface="Wingdings 2" pitchFamily="18" charset="2"/>
              <a:buChar char=""/>
            </a:pPr>
            <a:r>
              <a:rPr lang="en-US" smtClean="0"/>
              <a:t>Two schemes: </a:t>
            </a:r>
          </a:p>
          <a:p>
            <a:pPr lvl="1">
              <a:spcBef>
                <a:spcPts val="375"/>
              </a:spcBef>
              <a:buFont typeface="Wingdings 2" pitchFamily="18" charset="2"/>
              <a:buChar char=""/>
            </a:pPr>
            <a:r>
              <a:rPr lang="en-US" smtClean="0"/>
              <a:t>nonpreemptive – once CPU given to the process it cannot be preempted until completes its CPU burst</a:t>
            </a:r>
          </a:p>
          <a:p>
            <a:pPr lvl="1">
              <a:spcBef>
                <a:spcPts val="375"/>
              </a:spcBef>
              <a:buFont typeface="Wingdings 2" pitchFamily="18" charset="2"/>
              <a:buChar char=""/>
            </a:pPr>
            <a:r>
              <a:rPr lang="en-US" smtClean="0"/>
              <a:t>preemptive – if a new process arrives with CPU burst length less than remaining time of current executing process, preempt.  This scheme is know as the </a:t>
            </a:r>
            <a:br>
              <a:rPr lang="en-US" smtClean="0"/>
            </a:br>
            <a:r>
              <a:rPr lang="en-US" smtClean="0"/>
              <a:t>Shortest-Remaining-Time-First (SRTF)</a:t>
            </a:r>
          </a:p>
          <a:p>
            <a:pPr>
              <a:spcBef>
                <a:spcPts val="575"/>
              </a:spcBef>
              <a:buFont typeface="Wingdings 2" pitchFamily="18" charset="2"/>
              <a:buChar char=""/>
            </a:pPr>
            <a:r>
              <a:rPr lang="en-US" smtClean="0"/>
              <a:t>SJF is optimal – gives minimum average waiting time for a given set of processes</a:t>
            </a:r>
          </a:p>
        </p:txBody>
      </p:sp>
    </p:spTree>
    <p:extLst>
      <p:ext uri="{BB962C8B-B14F-4D97-AF65-F5344CB8AC3E}">
        <p14:creationId xmlns:p14="http://schemas.microsoft.com/office/powerpoint/2010/main" val="2431710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noFill/>
        </p:spPr>
        <p:txBody>
          <a:bodyPr anchor="ctr"/>
          <a:lstStyle/>
          <a:p>
            <a:r>
              <a:rPr lang="en-US" smtClean="0"/>
              <a:t>Example of Non-Preemptive SJF</a:t>
            </a:r>
          </a:p>
        </p:txBody>
      </p:sp>
      <p:sp>
        <p:nvSpPr>
          <p:cNvPr id="40963"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u="sng"/>
              <a:t>Process	Arrival Time</a:t>
            </a:r>
            <a:r>
              <a:rPr lang="en-US"/>
              <a:t>	</a:t>
            </a:r>
            <a:r>
              <a:rPr lang="en-US" u="sng"/>
              <a:t>Burst Time</a:t>
            </a:r>
            <a:endParaRPr lang="en-US"/>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1</a:t>
            </a:r>
            <a:r>
              <a:rPr lang="en-US"/>
              <a:t>	0.0	7</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2	</a:t>
            </a:r>
            <a:r>
              <a:rPr lang="en-US"/>
              <a:t>2.0	4</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3</a:t>
            </a:r>
            <a:r>
              <a:rPr lang="en-US"/>
              <a:t>	4.0	1</a:t>
            </a:r>
          </a:p>
          <a:p>
            <a:pPr marL="274320" indent="-274320" fontAlgn="auto">
              <a:spcBef>
                <a:spcPts val="580"/>
              </a:spcBef>
              <a:spcAft>
                <a:spcPts val="0"/>
              </a:spcAft>
              <a:buFont typeface="Monotype Sorts" pitchFamily="2" charset="2"/>
              <a:buNone/>
              <a:tabLst>
                <a:tab pos="1603375" algn="ctr"/>
                <a:tab pos="3254375" algn="ctr"/>
                <a:tab pos="5143500" algn="ctr"/>
              </a:tabLst>
              <a:defRPr/>
            </a:pPr>
            <a:r>
              <a:rPr lang="en-US"/>
              <a:t>		 </a:t>
            </a:r>
            <a:r>
              <a:rPr lang="en-US" i="1"/>
              <a:t>P</a:t>
            </a:r>
            <a:r>
              <a:rPr lang="en-US" i="1" baseline="-25000"/>
              <a:t>4</a:t>
            </a:r>
            <a:r>
              <a:rPr lang="en-US"/>
              <a:t>	5.0	4</a:t>
            </a:r>
          </a:p>
          <a:p>
            <a:pPr marL="274320" indent="-274320" fontAlgn="auto">
              <a:spcBef>
                <a:spcPts val="580"/>
              </a:spcBef>
              <a:spcAft>
                <a:spcPts val="0"/>
              </a:spcAft>
              <a:buFont typeface="Wingdings 2"/>
              <a:buChar char=""/>
              <a:tabLst>
                <a:tab pos="1603375" algn="ctr"/>
                <a:tab pos="3254375" algn="ctr"/>
                <a:tab pos="5143500" algn="ctr"/>
              </a:tabLst>
              <a:defRPr/>
            </a:pPr>
            <a:r>
              <a:rPr lang="en-US"/>
              <a:t>SJF (non-preemptive)</a:t>
            </a:r>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endParaRPr lang="en-US"/>
          </a:p>
          <a:p>
            <a:pPr marL="274320" indent="-274320" fontAlgn="auto">
              <a:spcBef>
                <a:spcPts val="580"/>
              </a:spcBef>
              <a:spcAft>
                <a:spcPts val="0"/>
              </a:spcAft>
              <a:buFont typeface="Wingdings 2"/>
              <a:buChar char=""/>
              <a:tabLst>
                <a:tab pos="1603375" algn="ctr"/>
                <a:tab pos="3254375" algn="ctr"/>
                <a:tab pos="5143500" algn="ctr"/>
              </a:tabLst>
              <a:defRPr/>
            </a:pPr>
            <a:r>
              <a:rPr lang="en-US"/>
              <a:t>Average waiting time = (0 + 6 + 3 + 7)/4  = 4</a:t>
            </a:r>
            <a:endParaRPr lang="en-US" i="1" baseline="-25000"/>
          </a:p>
        </p:txBody>
      </p:sp>
      <p:grpSp>
        <p:nvGrpSpPr>
          <p:cNvPr id="22532" name="Group 37"/>
          <p:cNvGrpSpPr>
            <a:grpSpLocks/>
          </p:cNvGrpSpPr>
          <p:nvPr/>
        </p:nvGrpSpPr>
        <p:grpSpPr bwMode="auto">
          <a:xfrm>
            <a:off x="2028825" y="4140200"/>
            <a:ext cx="5575300" cy="1128713"/>
            <a:chOff x="864" y="2325"/>
            <a:chExt cx="3512" cy="711"/>
          </a:xfrm>
        </p:grpSpPr>
        <p:sp>
          <p:nvSpPr>
            <p:cNvPr id="22533"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534" name="Text Box 6"/>
            <p:cNvSpPr txBox="1">
              <a:spLocks noChangeArrowheads="1"/>
            </p:cNvSpPr>
            <p:nvPr/>
          </p:nvSpPr>
          <p:spPr bwMode="auto">
            <a:xfrm flipH="1">
              <a:off x="1392"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2535" name="Text Box 7"/>
            <p:cNvSpPr txBox="1">
              <a:spLocks noChangeArrowheads="1"/>
            </p:cNvSpPr>
            <p:nvPr/>
          </p:nvSpPr>
          <p:spPr bwMode="auto">
            <a:xfrm flipH="1">
              <a:off x="2400"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2536" name="Text Box 8"/>
            <p:cNvSpPr txBox="1">
              <a:spLocks noChangeArrowheads="1"/>
            </p:cNvSpPr>
            <p:nvPr/>
          </p:nvSpPr>
          <p:spPr bwMode="auto">
            <a:xfrm flipH="1">
              <a:off x="2976"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2537" name="Line 9"/>
            <p:cNvSpPr>
              <a:spLocks noChangeShapeType="1"/>
            </p:cNvSpPr>
            <p:nvPr/>
          </p:nvSpPr>
          <p:spPr bwMode="auto">
            <a:xfrm flipH="1">
              <a:off x="4272" y="2709"/>
              <a:ext cx="0" cy="144"/>
            </a:xfrm>
            <a:prstGeom prst="line">
              <a:avLst/>
            </a:prstGeom>
            <a:noFill/>
            <a:ln w="9525">
              <a:solidFill>
                <a:schemeClr val="tx1"/>
              </a:solidFill>
              <a:round/>
              <a:headEnd/>
              <a:tailEnd/>
            </a:ln>
          </p:spPr>
          <p:txBody>
            <a:bodyPr wrap="none" anchor="ctr"/>
            <a:lstStyle/>
            <a:p>
              <a:endParaRPr lang="en-IN"/>
            </a:p>
          </p:txBody>
        </p:sp>
        <p:sp>
          <p:nvSpPr>
            <p:cNvPr id="22538" name="Line 10"/>
            <p:cNvSpPr>
              <a:spLocks noChangeShapeType="1"/>
            </p:cNvSpPr>
            <p:nvPr/>
          </p:nvSpPr>
          <p:spPr bwMode="auto">
            <a:xfrm flipH="1">
              <a:off x="960" y="2709"/>
              <a:ext cx="0" cy="144"/>
            </a:xfrm>
            <a:prstGeom prst="line">
              <a:avLst/>
            </a:prstGeom>
            <a:noFill/>
            <a:ln w="9525">
              <a:solidFill>
                <a:schemeClr val="tx1"/>
              </a:solidFill>
              <a:round/>
              <a:headEnd/>
              <a:tailEnd/>
            </a:ln>
          </p:spPr>
          <p:txBody>
            <a:bodyPr wrap="none" anchor="ctr"/>
            <a:lstStyle/>
            <a:p>
              <a:endParaRPr lang="en-IN"/>
            </a:p>
          </p:txBody>
        </p:sp>
        <p:sp>
          <p:nvSpPr>
            <p:cNvPr id="22539" name="Line 11"/>
            <p:cNvSpPr>
              <a:spLocks noChangeShapeType="1"/>
            </p:cNvSpPr>
            <p:nvPr/>
          </p:nvSpPr>
          <p:spPr bwMode="auto">
            <a:xfrm flipH="1">
              <a:off x="2688" y="2325"/>
              <a:ext cx="0" cy="384"/>
            </a:xfrm>
            <a:prstGeom prst="line">
              <a:avLst/>
            </a:prstGeom>
            <a:noFill/>
            <a:ln w="9525">
              <a:solidFill>
                <a:schemeClr val="tx1"/>
              </a:solidFill>
              <a:round/>
              <a:headEnd/>
              <a:tailEnd/>
            </a:ln>
          </p:spPr>
          <p:txBody>
            <a:bodyPr wrap="none" anchor="ctr"/>
            <a:lstStyle/>
            <a:p>
              <a:endParaRPr lang="en-IN"/>
            </a:p>
          </p:txBody>
        </p:sp>
        <p:sp>
          <p:nvSpPr>
            <p:cNvPr id="22540" name="Line 12"/>
            <p:cNvSpPr>
              <a:spLocks noChangeShapeType="1"/>
            </p:cNvSpPr>
            <p:nvPr/>
          </p:nvSpPr>
          <p:spPr bwMode="auto">
            <a:xfrm flipH="1">
              <a:off x="2400" y="2325"/>
              <a:ext cx="0" cy="384"/>
            </a:xfrm>
            <a:prstGeom prst="line">
              <a:avLst/>
            </a:prstGeom>
            <a:noFill/>
            <a:ln w="9525">
              <a:solidFill>
                <a:schemeClr val="tx1"/>
              </a:solidFill>
              <a:round/>
              <a:headEnd/>
              <a:tailEnd/>
            </a:ln>
          </p:spPr>
          <p:txBody>
            <a:bodyPr wrap="none" anchor="ctr"/>
            <a:lstStyle/>
            <a:p>
              <a:endParaRPr lang="en-IN"/>
            </a:p>
          </p:txBody>
        </p:sp>
        <p:sp>
          <p:nvSpPr>
            <p:cNvPr id="22541" name="Line 13"/>
            <p:cNvSpPr>
              <a:spLocks noChangeShapeType="1"/>
            </p:cNvSpPr>
            <p:nvPr/>
          </p:nvSpPr>
          <p:spPr bwMode="auto">
            <a:xfrm flipH="1">
              <a:off x="2400" y="2709"/>
              <a:ext cx="0" cy="144"/>
            </a:xfrm>
            <a:prstGeom prst="line">
              <a:avLst/>
            </a:prstGeom>
            <a:noFill/>
            <a:ln w="9525">
              <a:solidFill>
                <a:schemeClr val="tx1"/>
              </a:solidFill>
              <a:round/>
              <a:headEnd/>
              <a:tailEnd/>
            </a:ln>
          </p:spPr>
          <p:txBody>
            <a:bodyPr wrap="none" anchor="ctr"/>
            <a:lstStyle/>
            <a:p>
              <a:endParaRPr lang="en-IN"/>
            </a:p>
          </p:txBody>
        </p:sp>
        <p:sp>
          <p:nvSpPr>
            <p:cNvPr id="22542" name="Line 14"/>
            <p:cNvSpPr>
              <a:spLocks noChangeShapeType="1"/>
            </p:cNvSpPr>
            <p:nvPr/>
          </p:nvSpPr>
          <p:spPr bwMode="auto">
            <a:xfrm flipH="1">
              <a:off x="1392" y="2638"/>
              <a:ext cx="0" cy="144"/>
            </a:xfrm>
            <a:prstGeom prst="line">
              <a:avLst/>
            </a:prstGeom>
            <a:noFill/>
            <a:ln w="9525">
              <a:solidFill>
                <a:schemeClr val="tx1"/>
              </a:solidFill>
              <a:round/>
              <a:headEnd/>
              <a:tailEnd/>
            </a:ln>
          </p:spPr>
          <p:txBody>
            <a:bodyPr wrap="none" anchor="ctr"/>
            <a:lstStyle/>
            <a:p>
              <a:endParaRPr lang="en-IN"/>
            </a:p>
          </p:txBody>
        </p:sp>
        <p:sp>
          <p:nvSpPr>
            <p:cNvPr id="22543" name="Text Box 15"/>
            <p:cNvSpPr txBox="1">
              <a:spLocks noChangeArrowheads="1"/>
            </p:cNvSpPr>
            <p:nvPr/>
          </p:nvSpPr>
          <p:spPr bwMode="auto">
            <a:xfrm flipH="1">
              <a:off x="2304" y="2805"/>
              <a:ext cx="196" cy="231"/>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22544" name="Text Box 16"/>
            <p:cNvSpPr txBox="1">
              <a:spLocks noChangeArrowheads="1"/>
            </p:cNvSpPr>
            <p:nvPr/>
          </p:nvSpPr>
          <p:spPr bwMode="auto">
            <a:xfrm flipH="1">
              <a:off x="1492" y="2805"/>
              <a:ext cx="196" cy="231"/>
            </a:xfrm>
            <a:prstGeom prst="rect">
              <a:avLst/>
            </a:prstGeom>
            <a:noFill/>
            <a:ln w="9525">
              <a:noFill/>
              <a:miter lim="800000"/>
              <a:headEnd/>
              <a:tailEnd/>
            </a:ln>
          </p:spPr>
          <p:txBody>
            <a:bodyPr wrap="none" anchor="ctr">
              <a:spAutoFit/>
            </a:bodyPr>
            <a:lstStyle/>
            <a:p>
              <a:pPr algn="ctr">
                <a:spcBef>
                  <a:spcPct val="50000"/>
                </a:spcBef>
              </a:pPr>
              <a:r>
                <a:rPr lang="en-US"/>
                <a:t>3</a:t>
              </a:r>
            </a:p>
          </p:txBody>
        </p:sp>
        <p:sp>
          <p:nvSpPr>
            <p:cNvPr id="22545" name="Text Box 17"/>
            <p:cNvSpPr txBox="1">
              <a:spLocks noChangeArrowheads="1"/>
            </p:cNvSpPr>
            <p:nvPr/>
          </p:nvSpPr>
          <p:spPr bwMode="auto">
            <a:xfrm flipH="1">
              <a:off x="4100" y="2805"/>
              <a:ext cx="276" cy="231"/>
            </a:xfrm>
            <a:prstGeom prst="rect">
              <a:avLst/>
            </a:prstGeom>
            <a:noFill/>
            <a:ln w="9525">
              <a:noFill/>
              <a:miter lim="800000"/>
              <a:headEnd/>
              <a:tailEnd/>
            </a:ln>
          </p:spPr>
          <p:txBody>
            <a:bodyPr wrap="none" anchor="ctr">
              <a:spAutoFit/>
            </a:bodyPr>
            <a:lstStyle/>
            <a:p>
              <a:pPr algn="ctr">
                <a:spcBef>
                  <a:spcPct val="50000"/>
                </a:spcBef>
              </a:pPr>
              <a:r>
                <a:rPr lang="en-US"/>
                <a:t>16</a:t>
              </a:r>
            </a:p>
          </p:txBody>
        </p:sp>
        <p:sp>
          <p:nvSpPr>
            <p:cNvPr id="22546" name="Text Box 18"/>
            <p:cNvSpPr txBox="1">
              <a:spLocks noChangeArrowheads="1"/>
            </p:cNvSpPr>
            <p:nvPr/>
          </p:nvSpPr>
          <p:spPr bwMode="auto">
            <a:xfrm flipH="1">
              <a:off x="864" y="2805"/>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2547" name="Text Box 20"/>
            <p:cNvSpPr txBox="1">
              <a:spLocks noChangeArrowheads="1"/>
            </p:cNvSpPr>
            <p:nvPr/>
          </p:nvSpPr>
          <p:spPr bwMode="auto">
            <a:xfrm flipH="1">
              <a:off x="3696" y="2373"/>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22548" name="Line 21"/>
            <p:cNvSpPr>
              <a:spLocks noChangeShapeType="1"/>
            </p:cNvSpPr>
            <p:nvPr/>
          </p:nvSpPr>
          <p:spPr bwMode="auto">
            <a:xfrm flipH="1">
              <a:off x="3456" y="2325"/>
              <a:ext cx="0" cy="384"/>
            </a:xfrm>
            <a:prstGeom prst="line">
              <a:avLst/>
            </a:prstGeom>
            <a:noFill/>
            <a:ln w="9525">
              <a:solidFill>
                <a:schemeClr val="tx1"/>
              </a:solidFill>
              <a:round/>
              <a:headEnd/>
              <a:tailEnd/>
            </a:ln>
          </p:spPr>
          <p:txBody>
            <a:bodyPr wrap="none" anchor="ctr"/>
            <a:lstStyle/>
            <a:p>
              <a:endParaRPr lang="en-IN"/>
            </a:p>
          </p:txBody>
        </p:sp>
        <p:sp>
          <p:nvSpPr>
            <p:cNvPr id="22549" name="Line 22"/>
            <p:cNvSpPr>
              <a:spLocks noChangeShapeType="1"/>
            </p:cNvSpPr>
            <p:nvPr/>
          </p:nvSpPr>
          <p:spPr bwMode="auto">
            <a:xfrm flipH="1">
              <a:off x="1152" y="2638"/>
              <a:ext cx="0" cy="144"/>
            </a:xfrm>
            <a:prstGeom prst="line">
              <a:avLst/>
            </a:prstGeom>
            <a:noFill/>
            <a:ln w="9525">
              <a:solidFill>
                <a:schemeClr val="tx1"/>
              </a:solidFill>
              <a:round/>
              <a:headEnd/>
              <a:tailEnd/>
            </a:ln>
          </p:spPr>
          <p:txBody>
            <a:bodyPr wrap="none" anchor="ctr"/>
            <a:lstStyle/>
            <a:p>
              <a:endParaRPr lang="en-IN"/>
            </a:p>
          </p:txBody>
        </p:sp>
        <p:sp>
          <p:nvSpPr>
            <p:cNvPr id="22550" name="Line 23"/>
            <p:cNvSpPr>
              <a:spLocks noChangeShapeType="1"/>
            </p:cNvSpPr>
            <p:nvPr/>
          </p:nvSpPr>
          <p:spPr bwMode="auto">
            <a:xfrm flipH="1">
              <a:off x="1632" y="2638"/>
              <a:ext cx="0" cy="144"/>
            </a:xfrm>
            <a:prstGeom prst="line">
              <a:avLst/>
            </a:prstGeom>
            <a:noFill/>
            <a:ln w="9525">
              <a:solidFill>
                <a:schemeClr val="tx1"/>
              </a:solidFill>
              <a:round/>
              <a:headEnd/>
              <a:tailEnd/>
            </a:ln>
          </p:spPr>
          <p:txBody>
            <a:bodyPr wrap="none" anchor="ctr"/>
            <a:lstStyle/>
            <a:p>
              <a:endParaRPr lang="en-IN"/>
            </a:p>
          </p:txBody>
        </p:sp>
        <p:sp>
          <p:nvSpPr>
            <p:cNvPr id="22551" name="Line 24"/>
            <p:cNvSpPr>
              <a:spLocks noChangeShapeType="1"/>
            </p:cNvSpPr>
            <p:nvPr/>
          </p:nvSpPr>
          <p:spPr bwMode="auto">
            <a:xfrm flipH="1">
              <a:off x="1872" y="2638"/>
              <a:ext cx="0" cy="144"/>
            </a:xfrm>
            <a:prstGeom prst="line">
              <a:avLst/>
            </a:prstGeom>
            <a:noFill/>
            <a:ln w="9525">
              <a:solidFill>
                <a:schemeClr val="tx1"/>
              </a:solidFill>
              <a:round/>
              <a:headEnd/>
              <a:tailEnd/>
            </a:ln>
          </p:spPr>
          <p:txBody>
            <a:bodyPr wrap="none" anchor="ctr"/>
            <a:lstStyle/>
            <a:p>
              <a:endParaRPr lang="en-IN"/>
            </a:p>
          </p:txBody>
        </p:sp>
        <p:sp>
          <p:nvSpPr>
            <p:cNvPr id="22552" name="Line 25"/>
            <p:cNvSpPr>
              <a:spLocks noChangeShapeType="1"/>
            </p:cNvSpPr>
            <p:nvPr/>
          </p:nvSpPr>
          <p:spPr bwMode="auto">
            <a:xfrm flipH="1">
              <a:off x="2064" y="2638"/>
              <a:ext cx="0" cy="144"/>
            </a:xfrm>
            <a:prstGeom prst="line">
              <a:avLst/>
            </a:prstGeom>
            <a:noFill/>
            <a:ln w="9525">
              <a:solidFill>
                <a:schemeClr val="tx1"/>
              </a:solidFill>
              <a:round/>
              <a:headEnd/>
              <a:tailEnd/>
            </a:ln>
          </p:spPr>
          <p:txBody>
            <a:bodyPr wrap="none" anchor="ctr"/>
            <a:lstStyle/>
            <a:p>
              <a:endParaRPr lang="en-IN"/>
            </a:p>
          </p:txBody>
        </p:sp>
        <p:sp>
          <p:nvSpPr>
            <p:cNvPr id="22553" name="Line 26"/>
            <p:cNvSpPr>
              <a:spLocks noChangeShapeType="1"/>
            </p:cNvSpPr>
            <p:nvPr/>
          </p:nvSpPr>
          <p:spPr bwMode="auto">
            <a:xfrm flipH="1">
              <a:off x="2256" y="2638"/>
              <a:ext cx="0" cy="144"/>
            </a:xfrm>
            <a:prstGeom prst="line">
              <a:avLst/>
            </a:prstGeom>
            <a:noFill/>
            <a:ln w="9525">
              <a:solidFill>
                <a:schemeClr val="tx1"/>
              </a:solidFill>
              <a:round/>
              <a:headEnd/>
              <a:tailEnd/>
            </a:ln>
          </p:spPr>
          <p:txBody>
            <a:bodyPr wrap="none" anchor="ctr"/>
            <a:lstStyle/>
            <a:p>
              <a:endParaRPr lang="en-IN"/>
            </a:p>
          </p:txBody>
        </p:sp>
        <p:sp>
          <p:nvSpPr>
            <p:cNvPr id="22554" name="Line 27"/>
            <p:cNvSpPr>
              <a:spLocks noChangeShapeType="1"/>
            </p:cNvSpPr>
            <p:nvPr/>
          </p:nvSpPr>
          <p:spPr bwMode="auto">
            <a:xfrm flipH="1">
              <a:off x="2688" y="2709"/>
              <a:ext cx="0" cy="144"/>
            </a:xfrm>
            <a:prstGeom prst="line">
              <a:avLst/>
            </a:prstGeom>
            <a:noFill/>
            <a:ln w="9525">
              <a:solidFill>
                <a:schemeClr val="tx1"/>
              </a:solidFill>
              <a:round/>
              <a:headEnd/>
              <a:tailEnd/>
            </a:ln>
          </p:spPr>
          <p:txBody>
            <a:bodyPr wrap="none" anchor="ctr"/>
            <a:lstStyle/>
            <a:p>
              <a:endParaRPr lang="en-IN"/>
            </a:p>
          </p:txBody>
        </p:sp>
        <p:sp>
          <p:nvSpPr>
            <p:cNvPr id="22555" name="Text Box 28"/>
            <p:cNvSpPr txBox="1">
              <a:spLocks noChangeArrowheads="1"/>
            </p:cNvSpPr>
            <p:nvPr/>
          </p:nvSpPr>
          <p:spPr bwMode="auto">
            <a:xfrm flipH="1">
              <a:off x="2592" y="2805"/>
              <a:ext cx="196" cy="231"/>
            </a:xfrm>
            <a:prstGeom prst="rect">
              <a:avLst/>
            </a:prstGeom>
            <a:noFill/>
            <a:ln w="9525">
              <a:noFill/>
              <a:miter lim="800000"/>
              <a:headEnd/>
              <a:tailEnd/>
            </a:ln>
          </p:spPr>
          <p:txBody>
            <a:bodyPr wrap="none" anchor="ctr">
              <a:spAutoFit/>
            </a:bodyPr>
            <a:lstStyle/>
            <a:p>
              <a:pPr algn="ctr">
                <a:spcBef>
                  <a:spcPct val="50000"/>
                </a:spcBef>
              </a:pPr>
              <a:r>
                <a:rPr lang="en-US"/>
                <a:t>8</a:t>
              </a:r>
            </a:p>
          </p:txBody>
        </p:sp>
        <p:sp>
          <p:nvSpPr>
            <p:cNvPr id="22556" name="Line 29"/>
            <p:cNvSpPr>
              <a:spLocks noChangeShapeType="1"/>
            </p:cNvSpPr>
            <p:nvPr/>
          </p:nvSpPr>
          <p:spPr bwMode="auto">
            <a:xfrm flipH="1">
              <a:off x="2928" y="2638"/>
              <a:ext cx="0" cy="144"/>
            </a:xfrm>
            <a:prstGeom prst="line">
              <a:avLst/>
            </a:prstGeom>
            <a:noFill/>
            <a:ln w="9525">
              <a:solidFill>
                <a:schemeClr val="tx1"/>
              </a:solidFill>
              <a:round/>
              <a:headEnd/>
              <a:tailEnd/>
            </a:ln>
          </p:spPr>
          <p:txBody>
            <a:bodyPr wrap="none" anchor="ctr"/>
            <a:lstStyle/>
            <a:p>
              <a:endParaRPr lang="en-IN"/>
            </a:p>
          </p:txBody>
        </p:sp>
        <p:sp>
          <p:nvSpPr>
            <p:cNvPr id="22557" name="Line 30"/>
            <p:cNvSpPr>
              <a:spLocks noChangeShapeType="1"/>
            </p:cNvSpPr>
            <p:nvPr/>
          </p:nvSpPr>
          <p:spPr bwMode="auto">
            <a:xfrm flipH="1">
              <a:off x="3120" y="2638"/>
              <a:ext cx="0" cy="144"/>
            </a:xfrm>
            <a:prstGeom prst="line">
              <a:avLst/>
            </a:prstGeom>
            <a:noFill/>
            <a:ln w="9525">
              <a:solidFill>
                <a:schemeClr val="tx1"/>
              </a:solidFill>
              <a:round/>
              <a:headEnd/>
              <a:tailEnd/>
            </a:ln>
          </p:spPr>
          <p:txBody>
            <a:bodyPr wrap="none" anchor="ctr"/>
            <a:lstStyle/>
            <a:p>
              <a:endParaRPr lang="en-IN"/>
            </a:p>
          </p:txBody>
        </p:sp>
        <p:sp>
          <p:nvSpPr>
            <p:cNvPr id="22558" name="Line 31"/>
            <p:cNvSpPr>
              <a:spLocks noChangeShapeType="1"/>
            </p:cNvSpPr>
            <p:nvPr/>
          </p:nvSpPr>
          <p:spPr bwMode="auto">
            <a:xfrm flipH="1">
              <a:off x="3312" y="2638"/>
              <a:ext cx="0" cy="144"/>
            </a:xfrm>
            <a:prstGeom prst="line">
              <a:avLst/>
            </a:prstGeom>
            <a:noFill/>
            <a:ln w="9525">
              <a:solidFill>
                <a:schemeClr val="tx1"/>
              </a:solidFill>
              <a:round/>
              <a:headEnd/>
              <a:tailEnd/>
            </a:ln>
          </p:spPr>
          <p:txBody>
            <a:bodyPr wrap="none" anchor="ctr"/>
            <a:lstStyle/>
            <a:p>
              <a:endParaRPr lang="en-IN"/>
            </a:p>
          </p:txBody>
        </p:sp>
        <p:sp>
          <p:nvSpPr>
            <p:cNvPr id="22559" name="Line 32"/>
            <p:cNvSpPr>
              <a:spLocks noChangeShapeType="1"/>
            </p:cNvSpPr>
            <p:nvPr/>
          </p:nvSpPr>
          <p:spPr bwMode="auto">
            <a:xfrm flipH="1">
              <a:off x="3456" y="2709"/>
              <a:ext cx="0" cy="144"/>
            </a:xfrm>
            <a:prstGeom prst="line">
              <a:avLst/>
            </a:prstGeom>
            <a:noFill/>
            <a:ln w="9525">
              <a:solidFill>
                <a:schemeClr val="tx1"/>
              </a:solidFill>
              <a:round/>
              <a:headEnd/>
              <a:tailEnd/>
            </a:ln>
          </p:spPr>
          <p:txBody>
            <a:bodyPr wrap="none" anchor="ctr"/>
            <a:lstStyle/>
            <a:p>
              <a:endParaRPr lang="en-IN"/>
            </a:p>
          </p:txBody>
        </p:sp>
        <p:sp>
          <p:nvSpPr>
            <p:cNvPr id="22560" name="Text Box 33"/>
            <p:cNvSpPr txBox="1">
              <a:spLocks noChangeArrowheads="1"/>
            </p:cNvSpPr>
            <p:nvPr/>
          </p:nvSpPr>
          <p:spPr bwMode="auto">
            <a:xfrm flipH="1">
              <a:off x="3312" y="2805"/>
              <a:ext cx="276" cy="231"/>
            </a:xfrm>
            <a:prstGeom prst="rect">
              <a:avLst/>
            </a:prstGeom>
            <a:noFill/>
            <a:ln w="9525">
              <a:noFill/>
              <a:miter lim="800000"/>
              <a:headEnd/>
              <a:tailEnd/>
            </a:ln>
          </p:spPr>
          <p:txBody>
            <a:bodyPr wrap="none" anchor="ctr">
              <a:spAutoFit/>
            </a:bodyPr>
            <a:lstStyle/>
            <a:p>
              <a:pPr algn="ctr">
                <a:spcBef>
                  <a:spcPct val="50000"/>
                </a:spcBef>
              </a:pPr>
              <a:r>
                <a:rPr lang="en-US"/>
                <a:t>12</a:t>
              </a:r>
            </a:p>
          </p:txBody>
        </p:sp>
        <p:sp>
          <p:nvSpPr>
            <p:cNvPr id="22561" name="Line 34"/>
            <p:cNvSpPr>
              <a:spLocks noChangeShapeType="1"/>
            </p:cNvSpPr>
            <p:nvPr/>
          </p:nvSpPr>
          <p:spPr bwMode="auto">
            <a:xfrm flipH="1">
              <a:off x="3696" y="2638"/>
              <a:ext cx="0" cy="144"/>
            </a:xfrm>
            <a:prstGeom prst="line">
              <a:avLst/>
            </a:prstGeom>
            <a:noFill/>
            <a:ln w="9525">
              <a:solidFill>
                <a:schemeClr val="tx1"/>
              </a:solidFill>
              <a:round/>
              <a:headEnd/>
              <a:tailEnd/>
            </a:ln>
          </p:spPr>
          <p:txBody>
            <a:bodyPr wrap="none" anchor="ctr"/>
            <a:lstStyle/>
            <a:p>
              <a:endParaRPr lang="en-IN"/>
            </a:p>
          </p:txBody>
        </p:sp>
        <p:sp>
          <p:nvSpPr>
            <p:cNvPr id="22562" name="Line 35"/>
            <p:cNvSpPr>
              <a:spLocks noChangeShapeType="1"/>
            </p:cNvSpPr>
            <p:nvPr/>
          </p:nvSpPr>
          <p:spPr bwMode="auto">
            <a:xfrm flipH="1">
              <a:off x="3888" y="2638"/>
              <a:ext cx="0" cy="144"/>
            </a:xfrm>
            <a:prstGeom prst="line">
              <a:avLst/>
            </a:prstGeom>
            <a:noFill/>
            <a:ln w="9525">
              <a:solidFill>
                <a:schemeClr val="tx1"/>
              </a:solidFill>
              <a:round/>
              <a:headEnd/>
              <a:tailEnd/>
            </a:ln>
          </p:spPr>
          <p:txBody>
            <a:bodyPr wrap="none" anchor="ctr"/>
            <a:lstStyle/>
            <a:p>
              <a:endParaRPr lang="en-IN"/>
            </a:p>
          </p:txBody>
        </p:sp>
        <p:sp>
          <p:nvSpPr>
            <p:cNvPr id="22563" name="Line 36"/>
            <p:cNvSpPr>
              <a:spLocks noChangeShapeType="1"/>
            </p:cNvSpPr>
            <p:nvPr/>
          </p:nvSpPr>
          <p:spPr bwMode="auto">
            <a:xfrm flipH="1">
              <a:off x="4080" y="2638"/>
              <a:ext cx="0" cy="144"/>
            </a:xfrm>
            <a:prstGeom prst="line">
              <a:avLst/>
            </a:prstGeom>
            <a:noFill/>
            <a:ln w="9525">
              <a:solidFill>
                <a:schemeClr val="tx1"/>
              </a:solidFill>
              <a:round/>
              <a:headEnd/>
              <a:tailEnd/>
            </a:ln>
          </p:spPr>
          <p:txBody>
            <a:bodyPr wrap="none" anchor="ctr"/>
            <a:lstStyle/>
            <a:p>
              <a:endParaRPr lang="en-IN"/>
            </a:p>
          </p:txBody>
        </p:sp>
      </p:grpSp>
    </p:spTree>
    <p:extLst>
      <p:ext uri="{BB962C8B-B14F-4D97-AF65-F5344CB8AC3E}">
        <p14:creationId xmlns:p14="http://schemas.microsoft.com/office/powerpoint/2010/main" val="279082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Example of Preemptive SJF</a:t>
            </a:r>
          </a:p>
        </p:txBody>
      </p:sp>
      <p:sp>
        <p:nvSpPr>
          <p:cNvPr id="20483" name="Rectangle 36"/>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u="sng" smtClean="0"/>
              <a:t>Process	Arrival Time</a:t>
            </a:r>
            <a:r>
              <a:rPr lang="en-US" smtClean="0"/>
              <a:t>	</a:t>
            </a:r>
            <a:r>
              <a:rPr lang="en-US" u="sng" smtClean="0"/>
              <a:t>Burst Time</a:t>
            </a:r>
            <a:endParaRPr lang="en-US" smtClean="0"/>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1</a:t>
            </a:r>
            <a:r>
              <a:rPr lang="en-US" smtClean="0"/>
              <a:t>	0.0	7</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2	</a:t>
            </a:r>
            <a:r>
              <a:rPr lang="en-US" smtClean="0"/>
              <a:t>2.0	4</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3</a:t>
            </a:r>
            <a:r>
              <a:rPr lang="en-US" smtClean="0"/>
              <a:t>	4.0	1</a:t>
            </a:r>
          </a:p>
          <a:p>
            <a:pPr marL="274320" indent="-274320" fontAlgn="auto">
              <a:spcAft>
                <a:spcPts val="0"/>
              </a:spcAft>
              <a:buFont typeface="Monotype Sorts" pitchFamily="2" charset="2"/>
              <a:buNone/>
              <a:tabLst>
                <a:tab pos="1603375" algn="ctr"/>
                <a:tab pos="3254375" algn="ctr"/>
                <a:tab pos="5143500" algn="ctr"/>
              </a:tabLst>
              <a:defRPr/>
            </a:pPr>
            <a:r>
              <a:rPr lang="en-US" smtClean="0"/>
              <a:t>		 </a:t>
            </a:r>
            <a:r>
              <a:rPr lang="en-US" i="1" smtClean="0"/>
              <a:t>P</a:t>
            </a:r>
            <a:r>
              <a:rPr lang="en-US" i="1" baseline="-25000" smtClean="0"/>
              <a:t>4</a:t>
            </a:r>
            <a:r>
              <a:rPr lang="en-US" smtClean="0"/>
              <a:t>	5.0	4</a:t>
            </a:r>
          </a:p>
          <a:p>
            <a:pPr marL="274320" indent="-274320" fontAlgn="auto">
              <a:spcAft>
                <a:spcPts val="0"/>
              </a:spcAft>
              <a:buFont typeface="Wingdings 3"/>
              <a:buChar char=""/>
              <a:tabLst>
                <a:tab pos="1603375" algn="ctr"/>
                <a:tab pos="3254375" algn="ctr"/>
                <a:tab pos="5143500" algn="ctr"/>
              </a:tabLst>
              <a:defRPr/>
            </a:pPr>
            <a:r>
              <a:rPr lang="en-US" smtClean="0"/>
              <a:t>SJF (preemptive)</a:t>
            </a:r>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endParaRPr lang="en-US" smtClean="0"/>
          </a:p>
          <a:p>
            <a:pPr marL="274320" indent="-274320" fontAlgn="auto">
              <a:spcAft>
                <a:spcPts val="0"/>
              </a:spcAft>
              <a:buFont typeface="Wingdings 3"/>
              <a:buChar char=""/>
              <a:tabLst>
                <a:tab pos="1603375" algn="ctr"/>
                <a:tab pos="3254375" algn="ctr"/>
                <a:tab pos="5143500" algn="ctr"/>
              </a:tabLst>
              <a:defRPr/>
            </a:pPr>
            <a:r>
              <a:rPr lang="en-US" smtClean="0"/>
              <a:t>Average waiting time = (9 + 1 + 0 +2)/4 = 3</a:t>
            </a:r>
            <a:endParaRPr lang="en-US" i="1" baseline="-25000" smtClean="0"/>
          </a:p>
        </p:txBody>
      </p:sp>
      <p:grpSp>
        <p:nvGrpSpPr>
          <p:cNvPr id="23556" name="Group 74"/>
          <p:cNvGrpSpPr>
            <a:grpSpLocks/>
          </p:cNvGrpSpPr>
          <p:nvPr/>
        </p:nvGrpSpPr>
        <p:grpSpPr bwMode="auto">
          <a:xfrm>
            <a:off x="1444625" y="4435475"/>
            <a:ext cx="5924550" cy="1204913"/>
            <a:chOff x="864" y="2364"/>
            <a:chExt cx="3732" cy="759"/>
          </a:xfrm>
        </p:grpSpPr>
        <p:sp>
          <p:nvSpPr>
            <p:cNvPr id="23557" name="Rectangle 37"/>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3558" name="Text Box 38"/>
            <p:cNvSpPr txBox="1">
              <a:spLocks noChangeArrowheads="1"/>
            </p:cNvSpPr>
            <p:nvPr/>
          </p:nvSpPr>
          <p:spPr bwMode="auto">
            <a:xfrm flipH="1">
              <a:off x="1008"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3559" name="Text Box 39"/>
            <p:cNvSpPr txBox="1">
              <a:spLocks noChangeArrowheads="1"/>
            </p:cNvSpPr>
            <p:nvPr/>
          </p:nvSpPr>
          <p:spPr bwMode="auto">
            <a:xfrm flipH="1">
              <a:off x="1824"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3</a:t>
              </a:r>
              <a:endParaRPr lang="en-US"/>
            </a:p>
          </p:txBody>
        </p:sp>
        <p:sp>
          <p:nvSpPr>
            <p:cNvPr id="23560" name="Text Box 40"/>
            <p:cNvSpPr txBox="1">
              <a:spLocks noChangeArrowheads="1"/>
            </p:cNvSpPr>
            <p:nvPr/>
          </p:nvSpPr>
          <p:spPr bwMode="auto">
            <a:xfrm flipH="1">
              <a:off x="1488"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3561" name="Line 41"/>
            <p:cNvSpPr>
              <a:spLocks noChangeShapeType="1"/>
            </p:cNvSpPr>
            <p:nvPr/>
          </p:nvSpPr>
          <p:spPr bwMode="auto">
            <a:xfrm flipH="1">
              <a:off x="4452" y="2748"/>
              <a:ext cx="0" cy="144"/>
            </a:xfrm>
            <a:prstGeom prst="line">
              <a:avLst/>
            </a:prstGeom>
            <a:noFill/>
            <a:ln w="9525">
              <a:solidFill>
                <a:schemeClr val="tx1"/>
              </a:solidFill>
              <a:round/>
              <a:headEnd/>
              <a:tailEnd/>
            </a:ln>
          </p:spPr>
          <p:txBody>
            <a:bodyPr wrap="none" anchor="ctr"/>
            <a:lstStyle/>
            <a:p>
              <a:endParaRPr lang="en-IN"/>
            </a:p>
          </p:txBody>
        </p:sp>
        <p:sp>
          <p:nvSpPr>
            <p:cNvPr id="23562" name="Line 42"/>
            <p:cNvSpPr>
              <a:spLocks noChangeShapeType="1"/>
            </p:cNvSpPr>
            <p:nvPr/>
          </p:nvSpPr>
          <p:spPr bwMode="auto">
            <a:xfrm flipH="1">
              <a:off x="960" y="2757"/>
              <a:ext cx="0" cy="144"/>
            </a:xfrm>
            <a:prstGeom prst="line">
              <a:avLst/>
            </a:prstGeom>
            <a:noFill/>
            <a:ln w="9525">
              <a:solidFill>
                <a:schemeClr val="tx1"/>
              </a:solidFill>
              <a:round/>
              <a:headEnd/>
              <a:tailEnd/>
            </a:ln>
          </p:spPr>
          <p:txBody>
            <a:bodyPr wrap="none" anchor="ctr"/>
            <a:lstStyle/>
            <a:p>
              <a:endParaRPr lang="en-IN"/>
            </a:p>
          </p:txBody>
        </p:sp>
        <p:sp>
          <p:nvSpPr>
            <p:cNvPr id="23563" name="Line 43"/>
            <p:cNvSpPr>
              <a:spLocks noChangeShapeType="1"/>
            </p:cNvSpPr>
            <p:nvPr/>
          </p:nvSpPr>
          <p:spPr bwMode="auto">
            <a:xfrm flipH="1">
              <a:off x="2688" y="2373"/>
              <a:ext cx="0" cy="384"/>
            </a:xfrm>
            <a:prstGeom prst="line">
              <a:avLst/>
            </a:prstGeom>
            <a:noFill/>
            <a:ln w="9525">
              <a:solidFill>
                <a:schemeClr val="tx1"/>
              </a:solidFill>
              <a:round/>
              <a:headEnd/>
              <a:tailEnd/>
            </a:ln>
          </p:spPr>
          <p:txBody>
            <a:bodyPr wrap="none" anchor="ctr"/>
            <a:lstStyle/>
            <a:p>
              <a:endParaRPr lang="en-IN"/>
            </a:p>
          </p:txBody>
        </p:sp>
        <p:sp>
          <p:nvSpPr>
            <p:cNvPr id="23564" name="Line 44"/>
            <p:cNvSpPr>
              <a:spLocks noChangeShapeType="1"/>
            </p:cNvSpPr>
            <p:nvPr/>
          </p:nvSpPr>
          <p:spPr bwMode="auto">
            <a:xfrm flipH="1">
              <a:off x="1344" y="2364"/>
              <a:ext cx="0" cy="576"/>
            </a:xfrm>
            <a:prstGeom prst="line">
              <a:avLst/>
            </a:prstGeom>
            <a:noFill/>
            <a:ln w="9525">
              <a:solidFill>
                <a:schemeClr val="tx1"/>
              </a:solidFill>
              <a:round/>
              <a:headEnd/>
              <a:tailEnd/>
            </a:ln>
          </p:spPr>
          <p:txBody>
            <a:bodyPr wrap="none" anchor="ctr"/>
            <a:lstStyle/>
            <a:p>
              <a:endParaRPr lang="en-IN"/>
            </a:p>
          </p:txBody>
        </p:sp>
        <p:sp>
          <p:nvSpPr>
            <p:cNvPr id="23565" name="Line 45"/>
            <p:cNvSpPr>
              <a:spLocks noChangeShapeType="1"/>
            </p:cNvSpPr>
            <p:nvPr/>
          </p:nvSpPr>
          <p:spPr bwMode="auto">
            <a:xfrm flipH="1">
              <a:off x="2400" y="2757"/>
              <a:ext cx="0" cy="144"/>
            </a:xfrm>
            <a:prstGeom prst="line">
              <a:avLst/>
            </a:prstGeom>
            <a:noFill/>
            <a:ln w="9525">
              <a:solidFill>
                <a:schemeClr val="tx1"/>
              </a:solidFill>
              <a:round/>
              <a:headEnd/>
              <a:tailEnd/>
            </a:ln>
          </p:spPr>
          <p:txBody>
            <a:bodyPr wrap="none" anchor="ctr"/>
            <a:lstStyle/>
            <a:p>
              <a:endParaRPr lang="en-IN"/>
            </a:p>
          </p:txBody>
        </p:sp>
        <p:sp>
          <p:nvSpPr>
            <p:cNvPr id="23566" name="Text Box 47"/>
            <p:cNvSpPr txBox="1">
              <a:spLocks noChangeArrowheads="1"/>
            </p:cNvSpPr>
            <p:nvPr/>
          </p:nvSpPr>
          <p:spPr bwMode="auto">
            <a:xfrm flipH="1">
              <a:off x="1728" y="2892"/>
              <a:ext cx="196" cy="231"/>
            </a:xfrm>
            <a:prstGeom prst="rect">
              <a:avLst/>
            </a:prstGeom>
            <a:noFill/>
            <a:ln w="9525">
              <a:noFill/>
              <a:miter lim="800000"/>
              <a:headEnd/>
              <a:tailEnd/>
            </a:ln>
          </p:spPr>
          <p:txBody>
            <a:bodyPr wrap="none" anchor="ctr">
              <a:spAutoFit/>
            </a:bodyPr>
            <a:lstStyle/>
            <a:p>
              <a:pPr algn="ctr">
                <a:spcBef>
                  <a:spcPct val="50000"/>
                </a:spcBef>
              </a:pPr>
              <a:r>
                <a:rPr lang="en-US"/>
                <a:t>4</a:t>
              </a:r>
            </a:p>
          </p:txBody>
        </p:sp>
        <p:sp>
          <p:nvSpPr>
            <p:cNvPr id="23567" name="Text Box 48"/>
            <p:cNvSpPr txBox="1">
              <a:spLocks noChangeArrowheads="1"/>
            </p:cNvSpPr>
            <p:nvPr/>
          </p:nvSpPr>
          <p:spPr bwMode="auto">
            <a:xfrm flipH="1">
              <a:off x="1248" y="2892"/>
              <a:ext cx="196" cy="231"/>
            </a:xfrm>
            <a:prstGeom prst="rect">
              <a:avLst/>
            </a:prstGeom>
            <a:noFill/>
            <a:ln w="9525">
              <a:noFill/>
              <a:miter lim="800000"/>
              <a:headEnd/>
              <a:tailEnd/>
            </a:ln>
          </p:spPr>
          <p:txBody>
            <a:bodyPr wrap="none" anchor="ctr">
              <a:spAutoFit/>
            </a:bodyPr>
            <a:lstStyle/>
            <a:p>
              <a:pPr algn="ctr">
                <a:spcBef>
                  <a:spcPct val="50000"/>
                </a:spcBef>
              </a:pPr>
              <a:r>
                <a:rPr lang="en-US"/>
                <a:t>2</a:t>
              </a:r>
            </a:p>
          </p:txBody>
        </p:sp>
        <p:sp>
          <p:nvSpPr>
            <p:cNvPr id="23568" name="Text Box 49"/>
            <p:cNvSpPr txBox="1">
              <a:spLocks noChangeArrowheads="1"/>
            </p:cNvSpPr>
            <p:nvPr/>
          </p:nvSpPr>
          <p:spPr bwMode="auto">
            <a:xfrm flipH="1">
              <a:off x="3312" y="2844"/>
              <a:ext cx="276" cy="231"/>
            </a:xfrm>
            <a:prstGeom prst="rect">
              <a:avLst/>
            </a:prstGeom>
            <a:noFill/>
            <a:ln w="9525">
              <a:noFill/>
              <a:miter lim="800000"/>
              <a:headEnd/>
              <a:tailEnd/>
            </a:ln>
          </p:spPr>
          <p:txBody>
            <a:bodyPr wrap="none" anchor="ctr">
              <a:spAutoFit/>
            </a:bodyPr>
            <a:lstStyle/>
            <a:p>
              <a:pPr algn="ctr">
                <a:spcBef>
                  <a:spcPct val="50000"/>
                </a:spcBef>
              </a:pPr>
              <a:r>
                <a:rPr lang="en-US"/>
                <a:t>11</a:t>
              </a:r>
            </a:p>
          </p:txBody>
        </p:sp>
        <p:sp>
          <p:nvSpPr>
            <p:cNvPr id="23569" name="Text Box 50"/>
            <p:cNvSpPr txBox="1">
              <a:spLocks noChangeArrowheads="1"/>
            </p:cNvSpPr>
            <p:nvPr/>
          </p:nvSpPr>
          <p:spPr bwMode="auto">
            <a:xfrm flipH="1">
              <a:off x="864" y="2853"/>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3570" name="Text Box 51"/>
            <p:cNvSpPr txBox="1">
              <a:spLocks noChangeArrowheads="1"/>
            </p:cNvSpPr>
            <p:nvPr/>
          </p:nvSpPr>
          <p:spPr bwMode="auto">
            <a:xfrm flipH="1">
              <a:off x="2976"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4</a:t>
              </a:r>
              <a:endParaRPr lang="en-US"/>
            </a:p>
          </p:txBody>
        </p:sp>
        <p:sp>
          <p:nvSpPr>
            <p:cNvPr id="23571" name="Line 52"/>
            <p:cNvSpPr>
              <a:spLocks noChangeShapeType="1"/>
            </p:cNvSpPr>
            <p:nvPr/>
          </p:nvSpPr>
          <p:spPr bwMode="auto">
            <a:xfrm flipH="1">
              <a:off x="3456" y="2373"/>
              <a:ext cx="0" cy="384"/>
            </a:xfrm>
            <a:prstGeom prst="line">
              <a:avLst/>
            </a:prstGeom>
            <a:noFill/>
            <a:ln w="9525">
              <a:solidFill>
                <a:schemeClr val="tx1"/>
              </a:solidFill>
              <a:round/>
              <a:headEnd/>
              <a:tailEnd/>
            </a:ln>
          </p:spPr>
          <p:txBody>
            <a:bodyPr wrap="none" anchor="ctr"/>
            <a:lstStyle/>
            <a:p>
              <a:endParaRPr lang="en-IN"/>
            </a:p>
          </p:txBody>
        </p:sp>
        <p:sp>
          <p:nvSpPr>
            <p:cNvPr id="23572" name="Line 53"/>
            <p:cNvSpPr>
              <a:spLocks noChangeShapeType="1"/>
            </p:cNvSpPr>
            <p:nvPr/>
          </p:nvSpPr>
          <p:spPr bwMode="auto">
            <a:xfrm flipH="1">
              <a:off x="1152" y="2686"/>
              <a:ext cx="0" cy="144"/>
            </a:xfrm>
            <a:prstGeom prst="line">
              <a:avLst/>
            </a:prstGeom>
            <a:noFill/>
            <a:ln w="9525">
              <a:solidFill>
                <a:schemeClr val="tx1"/>
              </a:solidFill>
              <a:round/>
              <a:headEnd/>
              <a:tailEnd/>
            </a:ln>
          </p:spPr>
          <p:txBody>
            <a:bodyPr wrap="none" anchor="ctr"/>
            <a:lstStyle/>
            <a:p>
              <a:endParaRPr lang="en-IN"/>
            </a:p>
          </p:txBody>
        </p:sp>
        <p:sp>
          <p:nvSpPr>
            <p:cNvPr id="23573" name="Line 54"/>
            <p:cNvSpPr>
              <a:spLocks noChangeShapeType="1"/>
            </p:cNvSpPr>
            <p:nvPr/>
          </p:nvSpPr>
          <p:spPr bwMode="auto">
            <a:xfrm flipH="1">
              <a:off x="1632" y="2686"/>
              <a:ext cx="0" cy="144"/>
            </a:xfrm>
            <a:prstGeom prst="line">
              <a:avLst/>
            </a:prstGeom>
            <a:noFill/>
            <a:ln w="9525">
              <a:solidFill>
                <a:schemeClr val="tx1"/>
              </a:solidFill>
              <a:round/>
              <a:headEnd/>
              <a:tailEnd/>
            </a:ln>
          </p:spPr>
          <p:txBody>
            <a:bodyPr wrap="none" anchor="ctr"/>
            <a:lstStyle/>
            <a:p>
              <a:endParaRPr lang="en-IN"/>
            </a:p>
          </p:txBody>
        </p:sp>
        <p:sp>
          <p:nvSpPr>
            <p:cNvPr id="23574" name="Line 58"/>
            <p:cNvSpPr>
              <a:spLocks noChangeShapeType="1"/>
            </p:cNvSpPr>
            <p:nvPr/>
          </p:nvSpPr>
          <p:spPr bwMode="auto">
            <a:xfrm flipH="1">
              <a:off x="2688" y="2757"/>
              <a:ext cx="0" cy="144"/>
            </a:xfrm>
            <a:prstGeom prst="line">
              <a:avLst/>
            </a:prstGeom>
            <a:noFill/>
            <a:ln w="9525">
              <a:solidFill>
                <a:schemeClr val="tx1"/>
              </a:solidFill>
              <a:round/>
              <a:headEnd/>
              <a:tailEnd/>
            </a:ln>
          </p:spPr>
          <p:txBody>
            <a:bodyPr wrap="none" anchor="ctr"/>
            <a:lstStyle/>
            <a:p>
              <a:endParaRPr lang="en-IN"/>
            </a:p>
          </p:txBody>
        </p:sp>
        <p:sp>
          <p:nvSpPr>
            <p:cNvPr id="23575" name="Text Box 59"/>
            <p:cNvSpPr txBox="1">
              <a:spLocks noChangeArrowheads="1"/>
            </p:cNvSpPr>
            <p:nvPr/>
          </p:nvSpPr>
          <p:spPr bwMode="auto">
            <a:xfrm flipH="1">
              <a:off x="2064" y="2892"/>
              <a:ext cx="196" cy="231"/>
            </a:xfrm>
            <a:prstGeom prst="rect">
              <a:avLst/>
            </a:prstGeom>
            <a:noFill/>
            <a:ln w="9525">
              <a:noFill/>
              <a:miter lim="800000"/>
              <a:headEnd/>
              <a:tailEnd/>
            </a:ln>
          </p:spPr>
          <p:txBody>
            <a:bodyPr wrap="none" anchor="ctr">
              <a:spAutoFit/>
            </a:bodyPr>
            <a:lstStyle/>
            <a:p>
              <a:pPr algn="ctr">
                <a:spcBef>
                  <a:spcPct val="50000"/>
                </a:spcBef>
              </a:pPr>
              <a:r>
                <a:rPr lang="en-US"/>
                <a:t>5</a:t>
              </a:r>
            </a:p>
          </p:txBody>
        </p:sp>
        <p:sp>
          <p:nvSpPr>
            <p:cNvPr id="23576" name="Line 60"/>
            <p:cNvSpPr>
              <a:spLocks noChangeShapeType="1"/>
            </p:cNvSpPr>
            <p:nvPr/>
          </p:nvSpPr>
          <p:spPr bwMode="auto">
            <a:xfrm flipH="1">
              <a:off x="2928" y="2686"/>
              <a:ext cx="0" cy="144"/>
            </a:xfrm>
            <a:prstGeom prst="line">
              <a:avLst/>
            </a:prstGeom>
            <a:noFill/>
            <a:ln w="9525">
              <a:solidFill>
                <a:schemeClr val="tx1"/>
              </a:solidFill>
              <a:round/>
              <a:headEnd/>
              <a:tailEnd/>
            </a:ln>
          </p:spPr>
          <p:txBody>
            <a:bodyPr wrap="none" anchor="ctr"/>
            <a:lstStyle/>
            <a:p>
              <a:endParaRPr lang="en-IN"/>
            </a:p>
          </p:txBody>
        </p:sp>
        <p:sp>
          <p:nvSpPr>
            <p:cNvPr id="23577" name="Line 61"/>
            <p:cNvSpPr>
              <a:spLocks noChangeShapeType="1"/>
            </p:cNvSpPr>
            <p:nvPr/>
          </p:nvSpPr>
          <p:spPr bwMode="auto">
            <a:xfrm flipH="1">
              <a:off x="3120" y="2686"/>
              <a:ext cx="0" cy="144"/>
            </a:xfrm>
            <a:prstGeom prst="line">
              <a:avLst/>
            </a:prstGeom>
            <a:noFill/>
            <a:ln w="9525">
              <a:solidFill>
                <a:schemeClr val="tx1"/>
              </a:solidFill>
              <a:round/>
              <a:headEnd/>
              <a:tailEnd/>
            </a:ln>
          </p:spPr>
          <p:txBody>
            <a:bodyPr wrap="none" anchor="ctr"/>
            <a:lstStyle/>
            <a:p>
              <a:endParaRPr lang="en-IN"/>
            </a:p>
          </p:txBody>
        </p:sp>
        <p:sp>
          <p:nvSpPr>
            <p:cNvPr id="23578" name="Line 62"/>
            <p:cNvSpPr>
              <a:spLocks noChangeShapeType="1"/>
            </p:cNvSpPr>
            <p:nvPr/>
          </p:nvSpPr>
          <p:spPr bwMode="auto">
            <a:xfrm flipH="1">
              <a:off x="3312" y="2686"/>
              <a:ext cx="0" cy="144"/>
            </a:xfrm>
            <a:prstGeom prst="line">
              <a:avLst/>
            </a:prstGeom>
            <a:noFill/>
            <a:ln w="9525">
              <a:solidFill>
                <a:schemeClr val="tx1"/>
              </a:solidFill>
              <a:round/>
              <a:headEnd/>
              <a:tailEnd/>
            </a:ln>
          </p:spPr>
          <p:txBody>
            <a:bodyPr wrap="none" anchor="ctr"/>
            <a:lstStyle/>
            <a:p>
              <a:endParaRPr lang="en-IN"/>
            </a:p>
          </p:txBody>
        </p:sp>
        <p:sp>
          <p:nvSpPr>
            <p:cNvPr id="23579" name="Line 63"/>
            <p:cNvSpPr>
              <a:spLocks noChangeShapeType="1"/>
            </p:cNvSpPr>
            <p:nvPr/>
          </p:nvSpPr>
          <p:spPr bwMode="auto">
            <a:xfrm flipH="1">
              <a:off x="3456" y="2757"/>
              <a:ext cx="0" cy="144"/>
            </a:xfrm>
            <a:prstGeom prst="line">
              <a:avLst/>
            </a:prstGeom>
            <a:noFill/>
            <a:ln w="9525">
              <a:solidFill>
                <a:schemeClr val="tx1"/>
              </a:solidFill>
              <a:round/>
              <a:headEnd/>
              <a:tailEnd/>
            </a:ln>
          </p:spPr>
          <p:txBody>
            <a:bodyPr wrap="none" anchor="ctr"/>
            <a:lstStyle/>
            <a:p>
              <a:endParaRPr lang="en-IN"/>
            </a:p>
          </p:txBody>
        </p:sp>
        <p:sp>
          <p:nvSpPr>
            <p:cNvPr id="23580" name="Text Box 64"/>
            <p:cNvSpPr txBox="1">
              <a:spLocks noChangeArrowheads="1"/>
            </p:cNvSpPr>
            <p:nvPr/>
          </p:nvSpPr>
          <p:spPr bwMode="auto">
            <a:xfrm flipH="1">
              <a:off x="2592" y="2892"/>
              <a:ext cx="196" cy="231"/>
            </a:xfrm>
            <a:prstGeom prst="rect">
              <a:avLst/>
            </a:prstGeom>
            <a:noFill/>
            <a:ln w="9525">
              <a:noFill/>
              <a:miter lim="800000"/>
              <a:headEnd/>
              <a:tailEnd/>
            </a:ln>
          </p:spPr>
          <p:txBody>
            <a:bodyPr wrap="none" anchor="ctr">
              <a:spAutoFit/>
            </a:bodyPr>
            <a:lstStyle/>
            <a:p>
              <a:pPr algn="ctr">
                <a:spcBef>
                  <a:spcPct val="50000"/>
                </a:spcBef>
              </a:pPr>
              <a:r>
                <a:rPr lang="en-US"/>
                <a:t>7</a:t>
              </a:r>
            </a:p>
          </p:txBody>
        </p:sp>
        <p:sp>
          <p:nvSpPr>
            <p:cNvPr id="23581" name="Line 65"/>
            <p:cNvSpPr>
              <a:spLocks noChangeShapeType="1"/>
            </p:cNvSpPr>
            <p:nvPr/>
          </p:nvSpPr>
          <p:spPr bwMode="auto">
            <a:xfrm flipH="1">
              <a:off x="3696" y="2686"/>
              <a:ext cx="0" cy="144"/>
            </a:xfrm>
            <a:prstGeom prst="line">
              <a:avLst/>
            </a:prstGeom>
            <a:noFill/>
            <a:ln w="9525">
              <a:solidFill>
                <a:schemeClr val="tx1"/>
              </a:solidFill>
              <a:round/>
              <a:headEnd/>
              <a:tailEnd/>
            </a:ln>
          </p:spPr>
          <p:txBody>
            <a:bodyPr wrap="none" anchor="ctr"/>
            <a:lstStyle/>
            <a:p>
              <a:endParaRPr lang="en-IN"/>
            </a:p>
          </p:txBody>
        </p:sp>
        <p:sp>
          <p:nvSpPr>
            <p:cNvPr id="23582" name="Line 66"/>
            <p:cNvSpPr>
              <a:spLocks noChangeShapeType="1"/>
            </p:cNvSpPr>
            <p:nvPr/>
          </p:nvSpPr>
          <p:spPr bwMode="auto">
            <a:xfrm flipH="1">
              <a:off x="3888" y="2686"/>
              <a:ext cx="0" cy="144"/>
            </a:xfrm>
            <a:prstGeom prst="line">
              <a:avLst/>
            </a:prstGeom>
            <a:noFill/>
            <a:ln w="9525">
              <a:solidFill>
                <a:schemeClr val="tx1"/>
              </a:solidFill>
              <a:round/>
              <a:headEnd/>
              <a:tailEnd/>
            </a:ln>
          </p:spPr>
          <p:txBody>
            <a:bodyPr wrap="none" anchor="ctr"/>
            <a:lstStyle/>
            <a:p>
              <a:endParaRPr lang="en-IN"/>
            </a:p>
          </p:txBody>
        </p:sp>
        <p:sp>
          <p:nvSpPr>
            <p:cNvPr id="23583" name="Line 67"/>
            <p:cNvSpPr>
              <a:spLocks noChangeShapeType="1"/>
            </p:cNvSpPr>
            <p:nvPr/>
          </p:nvSpPr>
          <p:spPr bwMode="auto">
            <a:xfrm flipH="1">
              <a:off x="4080" y="2686"/>
              <a:ext cx="0" cy="144"/>
            </a:xfrm>
            <a:prstGeom prst="line">
              <a:avLst/>
            </a:prstGeom>
            <a:noFill/>
            <a:ln w="9525">
              <a:solidFill>
                <a:schemeClr val="tx1"/>
              </a:solidFill>
              <a:round/>
              <a:headEnd/>
              <a:tailEnd/>
            </a:ln>
          </p:spPr>
          <p:txBody>
            <a:bodyPr wrap="none" anchor="ctr"/>
            <a:lstStyle/>
            <a:p>
              <a:endParaRPr lang="en-IN"/>
            </a:p>
          </p:txBody>
        </p:sp>
        <p:sp>
          <p:nvSpPr>
            <p:cNvPr id="23584" name="Line 68"/>
            <p:cNvSpPr>
              <a:spLocks noChangeShapeType="1"/>
            </p:cNvSpPr>
            <p:nvPr/>
          </p:nvSpPr>
          <p:spPr bwMode="auto">
            <a:xfrm flipH="1">
              <a:off x="1824" y="2364"/>
              <a:ext cx="0" cy="576"/>
            </a:xfrm>
            <a:prstGeom prst="line">
              <a:avLst/>
            </a:prstGeom>
            <a:noFill/>
            <a:ln w="9525">
              <a:solidFill>
                <a:schemeClr val="tx1"/>
              </a:solidFill>
              <a:round/>
              <a:headEnd/>
              <a:tailEnd/>
            </a:ln>
          </p:spPr>
          <p:txBody>
            <a:bodyPr wrap="none" anchor="ctr"/>
            <a:lstStyle/>
            <a:p>
              <a:endParaRPr lang="en-IN"/>
            </a:p>
          </p:txBody>
        </p:sp>
        <p:sp>
          <p:nvSpPr>
            <p:cNvPr id="23585" name="Line 69"/>
            <p:cNvSpPr>
              <a:spLocks noChangeShapeType="1"/>
            </p:cNvSpPr>
            <p:nvPr/>
          </p:nvSpPr>
          <p:spPr bwMode="auto">
            <a:xfrm flipH="1">
              <a:off x="2160" y="2364"/>
              <a:ext cx="0" cy="576"/>
            </a:xfrm>
            <a:prstGeom prst="line">
              <a:avLst/>
            </a:prstGeom>
            <a:noFill/>
            <a:ln w="9525">
              <a:solidFill>
                <a:schemeClr val="tx1"/>
              </a:solidFill>
              <a:round/>
              <a:headEnd/>
              <a:tailEnd/>
            </a:ln>
          </p:spPr>
          <p:txBody>
            <a:bodyPr wrap="none" anchor="ctr"/>
            <a:lstStyle/>
            <a:p>
              <a:endParaRPr lang="en-IN"/>
            </a:p>
          </p:txBody>
        </p:sp>
        <p:sp>
          <p:nvSpPr>
            <p:cNvPr id="23586" name="Text Box 70"/>
            <p:cNvSpPr txBox="1">
              <a:spLocks noChangeArrowheads="1"/>
            </p:cNvSpPr>
            <p:nvPr/>
          </p:nvSpPr>
          <p:spPr bwMode="auto">
            <a:xfrm flipH="1">
              <a:off x="2256"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2</a:t>
              </a:r>
              <a:endParaRPr lang="en-US"/>
            </a:p>
          </p:txBody>
        </p:sp>
        <p:sp>
          <p:nvSpPr>
            <p:cNvPr id="23587" name="Text Box 71"/>
            <p:cNvSpPr txBox="1">
              <a:spLocks noChangeArrowheads="1"/>
            </p:cNvSpPr>
            <p:nvPr/>
          </p:nvSpPr>
          <p:spPr bwMode="auto">
            <a:xfrm flipH="1">
              <a:off x="3840" y="2412"/>
              <a:ext cx="265" cy="231"/>
            </a:xfrm>
            <a:prstGeom prst="rect">
              <a:avLst/>
            </a:prstGeom>
            <a:noFill/>
            <a:ln w="9525">
              <a:noFill/>
              <a:miter lim="800000"/>
              <a:headEnd/>
              <a:tailEnd/>
            </a:ln>
          </p:spPr>
          <p:txBody>
            <a:bodyPr wrap="none" anchor="ctr">
              <a:spAutoFit/>
            </a:bodyPr>
            <a:lstStyle/>
            <a:p>
              <a:pPr algn="ctr">
                <a:spcBef>
                  <a:spcPct val="50000"/>
                </a:spcBef>
              </a:pPr>
              <a:r>
                <a:rPr lang="en-US"/>
                <a:t>P</a:t>
              </a:r>
              <a:r>
                <a:rPr lang="en-US" baseline="-25000"/>
                <a:t>1</a:t>
              </a:r>
              <a:endParaRPr lang="en-US"/>
            </a:p>
          </p:txBody>
        </p:sp>
        <p:sp>
          <p:nvSpPr>
            <p:cNvPr id="23588" name="Line 72"/>
            <p:cNvSpPr>
              <a:spLocks noChangeShapeType="1"/>
            </p:cNvSpPr>
            <p:nvPr/>
          </p:nvSpPr>
          <p:spPr bwMode="auto">
            <a:xfrm flipH="1">
              <a:off x="4272" y="2686"/>
              <a:ext cx="0" cy="144"/>
            </a:xfrm>
            <a:prstGeom prst="line">
              <a:avLst/>
            </a:prstGeom>
            <a:noFill/>
            <a:ln w="9525">
              <a:solidFill>
                <a:schemeClr val="tx1"/>
              </a:solidFill>
              <a:round/>
              <a:headEnd/>
              <a:tailEnd/>
            </a:ln>
          </p:spPr>
          <p:txBody>
            <a:bodyPr wrap="none" anchor="ctr"/>
            <a:lstStyle/>
            <a:p>
              <a:endParaRPr lang="en-IN"/>
            </a:p>
          </p:txBody>
        </p:sp>
        <p:sp>
          <p:nvSpPr>
            <p:cNvPr id="23589" name="Text Box 73"/>
            <p:cNvSpPr txBox="1">
              <a:spLocks noChangeArrowheads="1"/>
            </p:cNvSpPr>
            <p:nvPr/>
          </p:nvSpPr>
          <p:spPr bwMode="auto">
            <a:xfrm flipH="1">
              <a:off x="4320" y="2844"/>
              <a:ext cx="276" cy="231"/>
            </a:xfrm>
            <a:prstGeom prst="rect">
              <a:avLst/>
            </a:prstGeom>
            <a:noFill/>
            <a:ln w="9525">
              <a:noFill/>
              <a:miter lim="800000"/>
              <a:headEnd/>
              <a:tailEnd/>
            </a:ln>
          </p:spPr>
          <p:txBody>
            <a:bodyPr wrap="none" anchor="ctr">
              <a:spAutoFit/>
            </a:bodyPr>
            <a:lstStyle/>
            <a:p>
              <a:pPr algn="ctr">
                <a:spcBef>
                  <a:spcPct val="50000"/>
                </a:spcBef>
              </a:pPr>
              <a:r>
                <a:rPr lang="en-US"/>
                <a:t>16</a:t>
              </a:r>
            </a:p>
          </p:txBody>
        </p:sp>
      </p:grpSp>
    </p:spTree>
    <p:extLst>
      <p:ext uri="{BB962C8B-B14F-4D97-AF65-F5344CB8AC3E}">
        <p14:creationId xmlns:p14="http://schemas.microsoft.com/office/powerpoint/2010/main" val="999586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Priority Scheduling</a:t>
            </a:r>
          </a:p>
        </p:txBody>
      </p:sp>
      <p:sp>
        <p:nvSpPr>
          <p:cNvPr id="21507" name="Rectangle 3"/>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US" smtClean="0"/>
              <a:t>A priority number (integer) is associated with each process</a:t>
            </a:r>
          </a:p>
          <a:p>
            <a:pPr marL="274320" indent="-274320" fontAlgn="auto">
              <a:spcAft>
                <a:spcPts val="0"/>
              </a:spcAft>
              <a:buFont typeface="Wingdings 3"/>
              <a:buChar char=""/>
              <a:defRPr/>
            </a:pPr>
            <a:r>
              <a:rPr lang="en-US" smtClean="0"/>
              <a:t>The CPU is allocated to the process with the highest priority (smallest integer </a:t>
            </a:r>
            <a:r>
              <a:rPr lang="en-US" smtClean="0">
                <a:sym typeface="Symbol" pitchFamily="18" charset="2"/>
              </a:rPr>
              <a:t> highest priority)</a:t>
            </a:r>
          </a:p>
          <a:p>
            <a:pPr marL="548640" lvl="1" indent="-274320" fontAlgn="auto">
              <a:spcAft>
                <a:spcPts val="0"/>
              </a:spcAft>
              <a:buFont typeface="Wingdings 3"/>
              <a:buChar char=""/>
              <a:defRPr/>
            </a:pPr>
            <a:r>
              <a:rPr lang="en-US" smtClean="0"/>
              <a:t>Preemptive</a:t>
            </a:r>
          </a:p>
          <a:p>
            <a:pPr marL="548640" lvl="1" indent="-274320" fontAlgn="auto">
              <a:spcAft>
                <a:spcPts val="0"/>
              </a:spcAft>
              <a:buFont typeface="Wingdings 3"/>
              <a:buChar char=""/>
              <a:defRPr/>
            </a:pPr>
            <a:r>
              <a:rPr lang="en-US" smtClean="0"/>
              <a:t>nonpreemptive</a:t>
            </a:r>
          </a:p>
          <a:p>
            <a:pPr marL="274320" indent="-274320" fontAlgn="auto">
              <a:spcAft>
                <a:spcPts val="0"/>
              </a:spcAft>
              <a:buFont typeface="Wingdings 3"/>
              <a:buChar char=""/>
              <a:defRPr/>
            </a:pPr>
            <a:r>
              <a:rPr lang="en-US" smtClean="0"/>
              <a:t>SJF is a priority scheduling where priority is the predicted next CPU burst time</a:t>
            </a:r>
          </a:p>
          <a:p>
            <a:pPr marL="274320" indent="-274320" fontAlgn="auto">
              <a:spcAft>
                <a:spcPts val="0"/>
              </a:spcAft>
              <a:buFont typeface="Wingdings 3"/>
              <a:buChar char=""/>
              <a:defRPr/>
            </a:pPr>
            <a:r>
              <a:rPr lang="en-US" smtClean="0"/>
              <a:t>Problem </a:t>
            </a:r>
            <a:r>
              <a:rPr lang="en-US" smtClean="0">
                <a:sym typeface="Symbol" pitchFamily="18" charset="2"/>
              </a:rPr>
              <a:t> Starvation – low priority processes may never execute</a:t>
            </a:r>
          </a:p>
          <a:p>
            <a:pPr marL="274320" indent="-274320" fontAlgn="auto">
              <a:spcAft>
                <a:spcPts val="0"/>
              </a:spcAft>
              <a:buFont typeface="Wingdings 3"/>
              <a:buChar char=""/>
              <a:defRPr/>
            </a:pPr>
            <a:r>
              <a:rPr lang="en-US" smtClean="0">
                <a:sym typeface="Symbol" pitchFamily="18" charset="2"/>
              </a:rPr>
              <a:t>Solution  Aging – as time progresses increase the priority of the process</a:t>
            </a:r>
          </a:p>
        </p:txBody>
      </p:sp>
    </p:spTree>
    <p:extLst>
      <p:ext uri="{BB962C8B-B14F-4D97-AF65-F5344CB8AC3E}">
        <p14:creationId xmlns:p14="http://schemas.microsoft.com/office/powerpoint/2010/main" val="30174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Vs Program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90750" y="1239837"/>
            <a:ext cx="4762500" cy="4895850"/>
          </a:xfrm>
        </p:spPr>
      </p:pic>
    </p:spTree>
    <p:extLst>
      <p:ext uri="{BB962C8B-B14F-4D97-AF65-F5344CB8AC3E}">
        <p14:creationId xmlns:p14="http://schemas.microsoft.com/office/powerpoint/2010/main" val="2793338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Round Robin (RR)</a:t>
            </a:r>
          </a:p>
        </p:txBody>
      </p:sp>
      <p:sp>
        <p:nvSpPr>
          <p:cNvPr id="22531" name="Rectangle 3"/>
          <p:cNvSpPr>
            <a:spLocks noGrp="1" noChangeArrowheads="1"/>
          </p:cNvSpPr>
          <p:nvPr>
            <p:ph sz="quarter" idx="1"/>
          </p:nvPr>
        </p:nvSpPr>
        <p:spPr>
          <a:xfrm>
            <a:off x="812800" y="1397000"/>
            <a:ext cx="7061200" cy="4483100"/>
          </a:xfrm>
        </p:spPr>
        <p:txBody>
          <a:bodyPr>
            <a:normAutofit fontScale="92500" lnSpcReduction="10000"/>
          </a:bodyPr>
          <a:lstStyle/>
          <a:p>
            <a:pPr marL="274320" indent="-274320" fontAlgn="auto">
              <a:spcAft>
                <a:spcPts val="0"/>
              </a:spcAft>
              <a:buFont typeface="Wingdings 3"/>
              <a:buChar char=""/>
              <a:defRPr/>
            </a:pPr>
            <a:r>
              <a:rPr lang="en-US" smtClean="0"/>
              <a:t>Each process gets a small unit of CPU time (</a:t>
            </a:r>
            <a:r>
              <a:rPr lang="en-US" i="1" smtClean="0"/>
              <a:t>time quantum</a:t>
            </a:r>
            <a:r>
              <a:rPr lang="en-US" smtClean="0"/>
              <a:t>), usually 10-100 milliseconds.  After this time has elapsed, the process is preempted and added to the end of the ready queue.</a:t>
            </a:r>
          </a:p>
          <a:p>
            <a:pPr marL="274320" indent="-274320" fontAlgn="auto">
              <a:spcAft>
                <a:spcPts val="0"/>
              </a:spcAft>
              <a:buFont typeface="Wingdings 3"/>
              <a:buChar char=""/>
              <a:defRPr/>
            </a:pPr>
            <a:r>
              <a:rPr lang="en-US" smtClean="0"/>
              <a:t>If there are </a:t>
            </a:r>
            <a:r>
              <a:rPr lang="en-US" i="1" smtClean="0"/>
              <a:t>n</a:t>
            </a:r>
            <a:r>
              <a:rPr lang="en-US" smtClean="0"/>
              <a:t> processes in the ready queue and the time quantum is </a:t>
            </a:r>
            <a:r>
              <a:rPr lang="en-US" i="1" smtClean="0"/>
              <a:t>q</a:t>
            </a:r>
            <a:r>
              <a:rPr lang="en-US" smtClean="0"/>
              <a:t>, then each process gets 1/</a:t>
            </a:r>
            <a:r>
              <a:rPr lang="en-US" i="1" smtClean="0"/>
              <a:t>n</a:t>
            </a:r>
            <a:r>
              <a:rPr lang="en-US" smtClean="0"/>
              <a:t> of the CPU time in chunks of at most </a:t>
            </a:r>
            <a:r>
              <a:rPr lang="en-US" i="1" smtClean="0"/>
              <a:t>q</a:t>
            </a:r>
            <a:r>
              <a:rPr lang="en-US" smtClean="0"/>
              <a:t> time units at once.  No process waits more than (</a:t>
            </a:r>
            <a:r>
              <a:rPr lang="en-US" i="1" smtClean="0"/>
              <a:t>n</a:t>
            </a:r>
            <a:r>
              <a:rPr lang="en-US" smtClean="0"/>
              <a:t>-1)</a:t>
            </a:r>
            <a:r>
              <a:rPr lang="en-US" i="1" smtClean="0"/>
              <a:t>q </a:t>
            </a:r>
            <a:r>
              <a:rPr lang="en-US" smtClean="0"/>
              <a:t>time units.</a:t>
            </a:r>
          </a:p>
          <a:p>
            <a:pPr marL="274320" indent="-274320" fontAlgn="auto">
              <a:spcAft>
                <a:spcPts val="0"/>
              </a:spcAft>
              <a:buFont typeface="Wingdings 3"/>
              <a:buChar char=""/>
              <a:defRPr/>
            </a:pPr>
            <a:r>
              <a:rPr lang="en-US" smtClean="0"/>
              <a:t>Performance</a:t>
            </a:r>
          </a:p>
          <a:p>
            <a:pPr marL="548640" lvl="1" indent="-274320" fontAlgn="auto">
              <a:spcAft>
                <a:spcPts val="0"/>
              </a:spcAft>
              <a:buFont typeface="Wingdings 3"/>
              <a:buChar char=""/>
              <a:defRPr/>
            </a:pPr>
            <a:r>
              <a:rPr lang="en-US" i="1" smtClean="0"/>
              <a:t>q</a:t>
            </a:r>
            <a:r>
              <a:rPr lang="en-US" smtClean="0"/>
              <a:t> large </a:t>
            </a:r>
            <a:r>
              <a:rPr lang="en-US" smtClean="0">
                <a:sym typeface="Symbol" pitchFamily="18" charset="2"/>
              </a:rPr>
              <a:t> FIFO</a:t>
            </a:r>
          </a:p>
          <a:p>
            <a:pPr marL="548640" lvl="1" indent="-274320" fontAlgn="auto">
              <a:spcAft>
                <a:spcPts val="0"/>
              </a:spcAft>
              <a:buFont typeface="Wingdings 3"/>
              <a:buChar char=""/>
              <a:defRPr/>
            </a:pPr>
            <a:r>
              <a:rPr lang="en-US" i="1" smtClean="0">
                <a:sym typeface="Symbol" pitchFamily="18" charset="2"/>
              </a:rPr>
              <a:t>q </a:t>
            </a:r>
            <a:r>
              <a:rPr lang="en-US" smtClean="0">
                <a:sym typeface="Symbol" pitchFamily="18" charset="2"/>
              </a:rPr>
              <a:t>small  </a:t>
            </a:r>
            <a:r>
              <a:rPr lang="en-US" i="1" smtClean="0">
                <a:sym typeface="Symbol" pitchFamily="18" charset="2"/>
              </a:rPr>
              <a:t>q </a:t>
            </a:r>
            <a:r>
              <a:rPr lang="en-US" smtClean="0">
                <a:sym typeface="Symbol" pitchFamily="18" charset="2"/>
              </a:rPr>
              <a:t>must be large with respect to context switch, otherwise overhead is too high</a:t>
            </a:r>
          </a:p>
        </p:txBody>
      </p:sp>
    </p:spTree>
    <p:extLst>
      <p:ext uri="{BB962C8B-B14F-4D97-AF65-F5344CB8AC3E}">
        <p14:creationId xmlns:p14="http://schemas.microsoft.com/office/powerpoint/2010/main" val="1685106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8054975" cy="844550"/>
          </a:xfrm>
        </p:spPr>
        <p:txBody>
          <a:bodyPr/>
          <a:lstStyle/>
          <a:p>
            <a:r>
              <a:rPr lang="en-US" sz="2400" smtClean="0"/>
              <a:t>Example of RR with Time Quantum = 20</a:t>
            </a:r>
          </a:p>
        </p:txBody>
      </p:sp>
      <p:sp>
        <p:nvSpPr>
          <p:cNvPr id="23555" name="Rectangle 3"/>
          <p:cNvSpPr>
            <a:spLocks noGrp="1" noChangeArrowheads="1"/>
          </p:cNvSpPr>
          <p:nvPr>
            <p:ph sz="quarter" idx="1"/>
          </p:nvPr>
        </p:nvSpPr>
        <p:spPr>
          <a:xfrm>
            <a:off x="827088" y="1511300"/>
            <a:ext cx="7351712" cy="4003675"/>
          </a:xfrm>
        </p:spPr>
        <p:txBody>
          <a:bodyPr>
            <a:normAutofit lnSpcReduction="10000"/>
          </a:bodyPr>
          <a:lstStyle/>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u="sng" smtClean="0"/>
              <a:t>Process</a:t>
            </a:r>
            <a:r>
              <a:rPr lang="en-US" smtClean="0"/>
              <a:t>	</a:t>
            </a:r>
            <a:r>
              <a:rPr lang="en-US" u="sng" smtClean="0"/>
              <a:t>Burst Time</a:t>
            </a:r>
          </a:p>
          <a:p>
            <a:pPr marL="274320" indent="-274320" fontAlgn="auto">
              <a:lnSpc>
                <a:spcPct val="90000"/>
              </a:lnSpc>
              <a:spcAft>
                <a:spcPts val="0"/>
              </a:spcAft>
              <a:buFont typeface="Monotype Sorts" pitchFamily="2" charset="2"/>
              <a:buNone/>
              <a:tabLst>
                <a:tab pos="2222500" algn="ctr"/>
                <a:tab pos="3997325" algn="ctr"/>
              </a:tabLst>
              <a:defRPr/>
            </a:pPr>
            <a:r>
              <a:rPr lang="en-US" i="1" smtClean="0"/>
              <a:t>		P</a:t>
            </a:r>
            <a:r>
              <a:rPr lang="en-US" i="1" baseline="-25000" smtClean="0"/>
              <a:t>1	</a:t>
            </a:r>
            <a:r>
              <a:rPr lang="en-US" smtClean="0"/>
              <a:t>53</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2	 </a:t>
            </a:r>
            <a:r>
              <a:rPr lang="en-US" smtClean="0"/>
              <a:t>17</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3	</a:t>
            </a:r>
            <a:r>
              <a:rPr lang="en-US" smtClean="0"/>
              <a:t>68</a:t>
            </a:r>
          </a:p>
          <a:p>
            <a:pPr marL="274320" indent="-274320" fontAlgn="auto">
              <a:lnSpc>
                <a:spcPct val="90000"/>
              </a:lnSpc>
              <a:spcAft>
                <a:spcPts val="0"/>
              </a:spcAft>
              <a:buFont typeface="Monotype Sorts" pitchFamily="2" charset="2"/>
              <a:buNone/>
              <a:tabLst>
                <a:tab pos="2222500" algn="ctr"/>
                <a:tab pos="3997325" algn="ctr"/>
              </a:tabLst>
              <a:defRPr/>
            </a:pPr>
            <a:r>
              <a:rPr lang="en-US" smtClean="0"/>
              <a:t>		 </a:t>
            </a:r>
            <a:r>
              <a:rPr lang="en-US" i="1" smtClean="0"/>
              <a:t>P</a:t>
            </a:r>
            <a:r>
              <a:rPr lang="en-US" i="1" baseline="-25000" smtClean="0"/>
              <a:t>4	 </a:t>
            </a:r>
            <a:r>
              <a:rPr lang="en-US" smtClean="0"/>
              <a:t>24</a:t>
            </a:r>
          </a:p>
          <a:p>
            <a:pPr marL="274320" indent="-274320" fontAlgn="auto">
              <a:lnSpc>
                <a:spcPct val="90000"/>
              </a:lnSpc>
              <a:spcAft>
                <a:spcPts val="0"/>
              </a:spcAft>
              <a:buFont typeface="Wingdings 3"/>
              <a:buChar char=""/>
              <a:tabLst>
                <a:tab pos="2222500" algn="ctr"/>
                <a:tab pos="3997325" algn="ctr"/>
              </a:tabLst>
              <a:defRPr/>
            </a:pPr>
            <a:r>
              <a:rPr lang="en-US" smtClean="0"/>
              <a:t>The Gantt chart is: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grpSp>
        <p:nvGrpSpPr>
          <p:cNvPr id="26628" name="Group 27"/>
          <p:cNvGrpSpPr>
            <a:grpSpLocks/>
          </p:cNvGrpSpPr>
          <p:nvPr/>
        </p:nvGrpSpPr>
        <p:grpSpPr bwMode="auto">
          <a:xfrm>
            <a:off x="1609725" y="4300538"/>
            <a:ext cx="6051550" cy="976312"/>
            <a:chOff x="1056" y="2640"/>
            <a:chExt cx="3812" cy="615"/>
          </a:xfrm>
        </p:grpSpPr>
        <p:grpSp>
          <p:nvGrpSpPr>
            <p:cNvPr id="26629" name="Group 14"/>
            <p:cNvGrpSpPr>
              <a:grpSpLocks/>
            </p:cNvGrpSpPr>
            <p:nvPr/>
          </p:nvGrpSpPr>
          <p:grpSpPr bwMode="auto">
            <a:xfrm>
              <a:off x="1152" y="2640"/>
              <a:ext cx="3552" cy="384"/>
              <a:chOff x="1152" y="2736"/>
              <a:chExt cx="2880" cy="288"/>
            </a:xfrm>
          </p:grpSpPr>
          <p:sp>
            <p:nvSpPr>
              <p:cNvPr id="26641"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endParaRPr lang="en-US"/>
              </a:p>
            </p:txBody>
          </p:sp>
          <p:sp>
            <p:nvSpPr>
              <p:cNvPr id="26642"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2</a:t>
                </a:r>
              </a:p>
            </p:txBody>
          </p:sp>
          <p:sp>
            <p:nvSpPr>
              <p:cNvPr id="26643"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44"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26645"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26646"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47"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4</a:t>
                </a:r>
              </a:p>
            </p:txBody>
          </p:sp>
          <p:sp>
            <p:nvSpPr>
              <p:cNvPr id="26648"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1</a:t>
                </a:r>
              </a:p>
            </p:txBody>
          </p:sp>
          <p:sp>
            <p:nvSpPr>
              <p:cNvPr id="26649"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sp>
            <p:nvSpPr>
              <p:cNvPr id="26650"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t>P</a:t>
                </a:r>
                <a:r>
                  <a:rPr lang="en-US" baseline="-25000"/>
                  <a:t>3</a:t>
                </a:r>
              </a:p>
            </p:txBody>
          </p:sp>
        </p:grpSp>
        <p:sp>
          <p:nvSpPr>
            <p:cNvPr id="26630" name="Text Box 15"/>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a:spcBef>
                  <a:spcPct val="50000"/>
                </a:spcBef>
              </a:pPr>
              <a:r>
                <a:rPr lang="en-US"/>
                <a:t>0</a:t>
              </a:r>
            </a:p>
          </p:txBody>
        </p:sp>
        <p:sp>
          <p:nvSpPr>
            <p:cNvPr id="26631" name="Text Box 16"/>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a:spcBef>
                  <a:spcPct val="50000"/>
                </a:spcBef>
              </a:pPr>
              <a:r>
                <a:rPr lang="en-US"/>
                <a:t>20</a:t>
              </a:r>
            </a:p>
          </p:txBody>
        </p:sp>
        <p:sp>
          <p:nvSpPr>
            <p:cNvPr id="26632" name="Text Box 17"/>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a:spcBef>
                  <a:spcPct val="50000"/>
                </a:spcBef>
              </a:pPr>
              <a:r>
                <a:rPr lang="en-US"/>
                <a:t>37</a:t>
              </a:r>
            </a:p>
          </p:txBody>
        </p:sp>
        <p:sp>
          <p:nvSpPr>
            <p:cNvPr id="26633" name="Text Box 18"/>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a:spcBef>
                  <a:spcPct val="50000"/>
                </a:spcBef>
              </a:pPr>
              <a:r>
                <a:rPr lang="en-US"/>
                <a:t>57</a:t>
              </a:r>
            </a:p>
          </p:txBody>
        </p:sp>
        <p:sp>
          <p:nvSpPr>
            <p:cNvPr id="26634" name="Text Box 19"/>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a:spcBef>
                  <a:spcPct val="50000"/>
                </a:spcBef>
              </a:pPr>
              <a:r>
                <a:rPr lang="en-US"/>
                <a:t>77</a:t>
              </a:r>
            </a:p>
          </p:txBody>
        </p:sp>
        <p:sp>
          <p:nvSpPr>
            <p:cNvPr id="26635" name="Text Box 20"/>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a:spcBef>
                  <a:spcPct val="50000"/>
                </a:spcBef>
              </a:pPr>
              <a:r>
                <a:rPr lang="en-US"/>
                <a:t>97</a:t>
              </a:r>
            </a:p>
          </p:txBody>
        </p:sp>
        <p:sp>
          <p:nvSpPr>
            <p:cNvPr id="26636" name="Text Box 21"/>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a:spcBef>
                  <a:spcPct val="50000"/>
                </a:spcBef>
              </a:pPr>
              <a:r>
                <a:rPr lang="en-US"/>
                <a:t>117</a:t>
              </a:r>
            </a:p>
          </p:txBody>
        </p:sp>
        <p:sp>
          <p:nvSpPr>
            <p:cNvPr id="26637" name="Text Box 22"/>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a:spcBef>
                  <a:spcPct val="50000"/>
                </a:spcBef>
              </a:pPr>
              <a:r>
                <a:rPr lang="en-US"/>
                <a:t>121</a:t>
              </a:r>
            </a:p>
          </p:txBody>
        </p:sp>
        <p:sp>
          <p:nvSpPr>
            <p:cNvPr id="26638"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a:spcBef>
                  <a:spcPct val="50000"/>
                </a:spcBef>
              </a:pPr>
              <a:r>
                <a:rPr lang="en-US"/>
                <a:t>134</a:t>
              </a:r>
            </a:p>
          </p:txBody>
        </p:sp>
        <p:sp>
          <p:nvSpPr>
            <p:cNvPr id="26639"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a:spcBef>
                  <a:spcPct val="50000"/>
                </a:spcBef>
              </a:pPr>
              <a:r>
                <a:rPr lang="en-US"/>
                <a:t>154</a:t>
              </a:r>
            </a:p>
          </p:txBody>
        </p:sp>
        <p:sp>
          <p:nvSpPr>
            <p:cNvPr id="26640"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a:spcBef>
                  <a:spcPct val="50000"/>
                </a:spcBef>
              </a:pPr>
              <a:r>
                <a:rPr lang="en-US"/>
                <a:t>162</a:t>
              </a:r>
            </a:p>
          </p:txBody>
        </p:sp>
      </p:grpSp>
    </p:spTree>
    <p:extLst>
      <p:ext uri="{BB962C8B-B14F-4D97-AF65-F5344CB8AC3E}">
        <p14:creationId xmlns:p14="http://schemas.microsoft.com/office/powerpoint/2010/main" val="4195931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25525" y="385763"/>
            <a:ext cx="7829550" cy="457200"/>
          </a:xfrm>
        </p:spPr>
        <p:txBody>
          <a:bodyPr>
            <a:normAutofit fontScale="90000"/>
          </a:bodyPr>
          <a:lstStyle/>
          <a:p>
            <a:pPr fontAlgn="auto">
              <a:spcAft>
                <a:spcPts val="0"/>
              </a:spcAft>
              <a:defRPr/>
            </a:pPr>
            <a:r>
              <a:rPr lang="en-US" sz="3000" smtClean="0"/>
              <a:t>Time Quantum and Context Switch Time</a:t>
            </a:r>
          </a:p>
        </p:txBody>
      </p:sp>
      <p:pic>
        <p:nvPicPr>
          <p:cNvPr id="27651" name="Picture 6"/>
          <p:cNvPicPr>
            <a:picLocks noChangeAspect="1" noChangeArrowheads="1"/>
          </p:cNvPicPr>
          <p:nvPr/>
        </p:nvPicPr>
        <p:blipFill>
          <a:blip r:embed="rId2"/>
          <a:srcRect l="380" t="22278" r="569" b="22531"/>
          <a:stretch>
            <a:fillRect/>
          </a:stretch>
        </p:blipFill>
        <p:spPr bwMode="auto">
          <a:xfrm>
            <a:off x="1333500" y="2049463"/>
            <a:ext cx="6624638" cy="276860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3150463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6275" y="306388"/>
            <a:ext cx="8385175" cy="457200"/>
          </a:xfrm>
        </p:spPr>
        <p:txBody>
          <a:bodyPr>
            <a:normAutofit fontScale="90000"/>
          </a:bodyPr>
          <a:lstStyle/>
          <a:p>
            <a:pPr fontAlgn="auto">
              <a:spcAft>
                <a:spcPts val="0"/>
              </a:spcAft>
              <a:defRPr/>
            </a:pPr>
            <a:r>
              <a:rPr lang="en-US" sz="2700" smtClean="0"/>
              <a:t>Turnaround Time Varies With The Time Quantum</a:t>
            </a:r>
          </a:p>
        </p:txBody>
      </p:sp>
      <p:pic>
        <p:nvPicPr>
          <p:cNvPr id="28675" name="Picture 6"/>
          <p:cNvPicPr>
            <a:picLocks noChangeAspect="1" noChangeArrowheads="1"/>
          </p:cNvPicPr>
          <p:nvPr/>
        </p:nvPicPr>
        <p:blipFill>
          <a:blip r:embed="rId2"/>
          <a:srcRect l="5371" t="768" r="5179" b="1022"/>
          <a:stretch>
            <a:fillRect/>
          </a:stretch>
        </p:blipFill>
        <p:spPr bwMode="auto">
          <a:xfrm>
            <a:off x="1985963" y="1739900"/>
            <a:ext cx="5024437" cy="4137025"/>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318358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96913" y="215900"/>
            <a:ext cx="7772400" cy="757238"/>
          </a:xfrm>
        </p:spPr>
        <p:txBody>
          <a:bodyPr/>
          <a:lstStyle/>
          <a:p>
            <a:r>
              <a:rPr lang="en-US" smtClean="0"/>
              <a:t>Multilevel Queue</a:t>
            </a:r>
          </a:p>
        </p:txBody>
      </p:sp>
      <p:sp>
        <p:nvSpPr>
          <p:cNvPr id="26627" name="Rectangle 3"/>
          <p:cNvSpPr>
            <a:spLocks noGrp="1" noChangeArrowheads="1"/>
          </p:cNvSpPr>
          <p:nvPr>
            <p:ph sz="quarter" idx="1"/>
          </p:nvPr>
        </p:nvSpPr>
        <p:spPr>
          <a:xfrm>
            <a:off x="769938" y="1303338"/>
            <a:ext cx="7772400" cy="4572000"/>
          </a:xfrm>
        </p:spPr>
        <p:txBody>
          <a:bodyPr>
            <a:normAutofit fontScale="92500" lnSpcReduction="10000"/>
          </a:bodyPr>
          <a:lstStyle/>
          <a:p>
            <a:pPr marL="274320" indent="-274320" fontAlgn="auto">
              <a:spcAft>
                <a:spcPts val="0"/>
              </a:spcAft>
              <a:buFont typeface="Wingdings 3"/>
              <a:buChar char=""/>
              <a:defRPr/>
            </a:pPr>
            <a:r>
              <a:rPr lang="en-US" dirty="0" smtClean="0"/>
              <a:t>Ready queue is partitioned into separate queues:</a:t>
            </a:r>
            <a:br>
              <a:rPr lang="en-US" dirty="0" smtClean="0"/>
            </a:br>
            <a:r>
              <a:rPr lang="en-US" dirty="0" smtClean="0"/>
              <a:t>foreground (interactive)</a:t>
            </a:r>
            <a:br>
              <a:rPr lang="en-US" dirty="0" smtClean="0"/>
            </a:br>
            <a:r>
              <a:rPr lang="en-US" dirty="0" smtClean="0"/>
              <a:t>background (batch)</a:t>
            </a:r>
          </a:p>
          <a:p>
            <a:pPr marL="274320" indent="-274320" fontAlgn="auto">
              <a:spcAft>
                <a:spcPts val="0"/>
              </a:spcAft>
              <a:buFont typeface="Wingdings 3"/>
              <a:buChar char=""/>
              <a:defRPr/>
            </a:pPr>
            <a:r>
              <a:rPr lang="en-US" dirty="0" smtClean="0"/>
              <a:t>Each queue has its own scheduling algorithm</a:t>
            </a:r>
          </a:p>
          <a:p>
            <a:pPr marL="548640" lvl="1" indent="-274320" fontAlgn="auto">
              <a:spcAft>
                <a:spcPts val="0"/>
              </a:spcAft>
              <a:buFont typeface="Wingdings 3"/>
              <a:buChar char=""/>
              <a:defRPr/>
            </a:pPr>
            <a:r>
              <a:rPr lang="en-US" dirty="0" smtClean="0"/>
              <a:t>foreground – RR</a:t>
            </a:r>
          </a:p>
          <a:p>
            <a:pPr marL="548640" lvl="1" indent="-274320" fontAlgn="auto">
              <a:spcAft>
                <a:spcPts val="0"/>
              </a:spcAft>
              <a:buFont typeface="Wingdings 3"/>
              <a:buChar char=""/>
              <a:defRPr/>
            </a:pPr>
            <a:r>
              <a:rPr lang="en-US" dirty="0" smtClean="0"/>
              <a:t>background – FCFS</a:t>
            </a:r>
          </a:p>
          <a:p>
            <a:pPr marL="274320" indent="-274320" fontAlgn="auto">
              <a:spcAft>
                <a:spcPts val="0"/>
              </a:spcAft>
              <a:buFont typeface="Wingdings 3"/>
              <a:buChar char=""/>
              <a:defRPr/>
            </a:pPr>
            <a:r>
              <a:rPr lang="en-US" dirty="0" smtClean="0"/>
              <a:t>Scheduling must be done between the queues</a:t>
            </a:r>
          </a:p>
          <a:p>
            <a:pPr marL="548640" lvl="1" indent="-274320" fontAlgn="auto">
              <a:spcAft>
                <a:spcPts val="0"/>
              </a:spcAft>
              <a:buFont typeface="Wingdings 3"/>
              <a:buChar char=""/>
              <a:defRPr/>
            </a:pPr>
            <a:r>
              <a:rPr lang="en-US" dirty="0" smtClean="0"/>
              <a:t>Fixed priority scheduling; (i.e., serve all from foreground then from background).  Possibility of starvation.</a:t>
            </a:r>
          </a:p>
          <a:p>
            <a:pPr marL="548640" lvl="1" indent="-274320" fontAlgn="auto">
              <a:spcAft>
                <a:spcPts val="0"/>
              </a:spcAft>
              <a:buFont typeface="Wingdings 3"/>
              <a:buChar char=""/>
              <a:defRPr/>
            </a:pPr>
            <a:r>
              <a:rPr lang="en-US" dirty="0" smtClean="0"/>
              <a:t>Time slice – each queue gets a certain amount of CPU time which it can schedule amongst its processes; i.e., 80% to foreground in RR</a:t>
            </a:r>
          </a:p>
          <a:p>
            <a:pPr marL="548640" lvl="1" indent="-274320" fontAlgn="auto">
              <a:spcAft>
                <a:spcPts val="0"/>
              </a:spcAft>
              <a:buFont typeface="Wingdings 3"/>
              <a:buChar char=""/>
              <a:defRPr/>
            </a:pPr>
            <a:r>
              <a:rPr lang="en-US" dirty="0" smtClean="0"/>
              <a:t>20% to background in FCFS </a:t>
            </a:r>
          </a:p>
        </p:txBody>
      </p:sp>
    </p:spTree>
    <p:extLst>
      <p:ext uri="{BB962C8B-B14F-4D97-AF65-F5344CB8AC3E}">
        <p14:creationId xmlns:p14="http://schemas.microsoft.com/office/powerpoint/2010/main" val="51552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Multilevel Queue Scheduling</a:t>
            </a:r>
          </a:p>
        </p:txBody>
      </p:sp>
      <p:pic>
        <p:nvPicPr>
          <p:cNvPr id="30723" name="Picture 6"/>
          <p:cNvPicPr>
            <a:picLocks noChangeAspect="1" noChangeArrowheads="1"/>
          </p:cNvPicPr>
          <p:nvPr/>
        </p:nvPicPr>
        <p:blipFill>
          <a:blip r:embed="rId2"/>
          <a:srcRect l="232" t="6743" r="459" b="6743"/>
          <a:stretch>
            <a:fillRect/>
          </a:stretch>
        </p:blipFill>
        <p:spPr bwMode="auto">
          <a:xfrm>
            <a:off x="1722438" y="1914525"/>
            <a:ext cx="5511800" cy="3622675"/>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2178431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Multilevel Feedback Queue</a:t>
            </a:r>
          </a:p>
        </p:txBody>
      </p:sp>
      <p:sp>
        <p:nvSpPr>
          <p:cNvPr id="31747" name="Rectangle 3"/>
          <p:cNvSpPr>
            <a:spLocks noGrp="1" noChangeArrowheads="1"/>
          </p:cNvSpPr>
          <p:nvPr>
            <p:ph sz="quarter" idx="1"/>
          </p:nvPr>
        </p:nvSpPr>
        <p:spPr>
          <a:xfrm>
            <a:off x="827088" y="1468438"/>
            <a:ext cx="7351712" cy="4483100"/>
          </a:xfrm>
        </p:spPr>
        <p:txBody>
          <a:bodyPr/>
          <a:lstStyle/>
          <a:p>
            <a:r>
              <a:rPr lang="en-US" smtClean="0"/>
              <a:t>A process can move between the various queues; aging can be implemented this way</a:t>
            </a:r>
          </a:p>
          <a:p>
            <a:r>
              <a:rPr lang="en-US" smtClean="0"/>
              <a:t>Multilevel-feedback-queue scheduler defined by the following parameters:</a:t>
            </a:r>
          </a:p>
          <a:p>
            <a:pPr lvl="1"/>
            <a:r>
              <a:rPr lang="en-US" smtClean="0"/>
              <a:t>number of queues</a:t>
            </a:r>
          </a:p>
          <a:p>
            <a:pPr lvl="1"/>
            <a:r>
              <a:rPr lang="en-US" smtClean="0"/>
              <a:t>scheduling algorithms for each queue</a:t>
            </a:r>
          </a:p>
          <a:p>
            <a:pPr lvl="1"/>
            <a:r>
              <a:rPr lang="en-US" smtClean="0"/>
              <a:t>method used to determine when to upgrade a process</a:t>
            </a:r>
          </a:p>
          <a:p>
            <a:pPr lvl="1"/>
            <a:r>
              <a:rPr lang="en-US" smtClean="0"/>
              <a:t>method used to determine when to demote a process</a:t>
            </a:r>
          </a:p>
          <a:p>
            <a:pPr lvl="1"/>
            <a:r>
              <a:rPr lang="en-US" smtClean="0"/>
              <a:t>method used to determine which queue a process will enter when that process needs service</a:t>
            </a:r>
          </a:p>
        </p:txBody>
      </p:sp>
    </p:spTree>
    <p:extLst>
      <p:ext uri="{BB962C8B-B14F-4D97-AF65-F5344CB8AC3E}">
        <p14:creationId xmlns:p14="http://schemas.microsoft.com/office/powerpoint/2010/main" val="7304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31888" y="319088"/>
            <a:ext cx="7772400" cy="844550"/>
          </a:xfrm>
        </p:spPr>
        <p:txBody>
          <a:bodyPr>
            <a:normAutofit fontScale="90000"/>
          </a:bodyPr>
          <a:lstStyle/>
          <a:p>
            <a:pPr fontAlgn="auto">
              <a:spcAft>
                <a:spcPts val="0"/>
              </a:spcAft>
              <a:defRPr/>
            </a:pPr>
            <a:r>
              <a:rPr lang="en-US" smtClean="0"/>
              <a:t>Example of Multilevel Feedback Queue</a:t>
            </a:r>
          </a:p>
        </p:txBody>
      </p:sp>
      <p:sp>
        <p:nvSpPr>
          <p:cNvPr id="32771" name="Rectangle 3"/>
          <p:cNvSpPr>
            <a:spLocks noGrp="1" noChangeArrowheads="1"/>
          </p:cNvSpPr>
          <p:nvPr>
            <p:ph sz="quarter" idx="1"/>
          </p:nvPr>
        </p:nvSpPr>
        <p:spPr>
          <a:xfrm>
            <a:off x="457200" y="1219200"/>
            <a:ext cx="8229600" cy="4937125"/>
          </a:xfrm>
        </p:spPr>
        <p:txBody>
          <a:bodyPr/>
          <a:lstStyle/>
          <a:p>
            <a:r>
              <a:rPr lang="en-US" smtClean="0"/>
              <a:t>Three queues: </a:t>
            </a:r>
          </a:p>
          <a:p>
            <a:pPr lvl="1"/>
            <a:r>
              <a:rPr lang="en-US" i="1" smtClean="0"/>
              <a:t>Q</a:t>
            </a:r>
            <a:r>
              <a:rPr lang="en-US" baseline="-25000" smtClean="0"/>
              <a:t>0</a:t>
            </a:r>
            <a:r>
              <a:rPr lang="en-US" smtClean="0"/>
              <a:t> – RR with time quantum 8 milliseconds</a:t>
            </a:r>
          </a:p>
          <a:p>
            <a:pPr lvl="1"/>
            <a:r>
              <a:rPr lang="en-US" i="1" smtClean="0"/>
              <a:t>Q</a:t>
            </a:r>
            <a:r>
              <a:rPr lang="en-US" baseline="-25000" smtClean="0"/>
              <a:t>1</a:t>
            </a:r>
            <a:r>
              <a:rPr lang="en-US" smtClean="0"/>
              <a:t> – RR time quantum 16 milliseconds</a:t>
            </a:r>
          </a:p>
          <a:p>
            <a:pPr lvl="1"/>
            <a:r>
              <a:rPr lang="en-US" i="1" smtClean="0"/>
              <a:t>Q</a:t>
            </a:r>
            <a:r>
              <a:rPr lang="en-US" baseline="-25000" smtClean="0"/>
              <a:t>2</a:t>
            </a:r>
            <a:r>
              <a:rPr lang="en-US" smtClean="0"/>
              <a:t> – FCFS</a:t>
            </a:r>
          </a:p>
          <a:p>
            <a:r>
              <a:rPr lang="en-US" smtClean="0"/>
              <a:t>Scheduling</a:t>
            </a:r>
          </a:p>
          <a:p>
            <a:pPr lvl="1"/>
            <a:r>
              <a:rPr lang="en-US" smtClean="0"/>
              <a:t>A new job enters queue </a:t>
            </a:r>
            <a:r>
              <a:rPr lang="en-US" i="1" smtClean="0"/>
              <a:t>Q</a:t>
            </a:r>
            <a:r>
              <a:rPr lang="en-US" i="1" baseline="-25000" smtClean="0"/>
              <a:t>0</a:t>
            </a:r>
            <a:r>
              <a:rPr lang="en-US" i="1" smtClean="0"/>
              <a:t> </a:t>
            </a:r>
            <a:r>
              <a:rPr lang="en-US" smtClean="0"/>
              <a:t>which is served</a:t>
            </a:r>
            <a:r>
              <a:rPr lang="en-US" i="1" smtClean="0"/>
              <a:t> </a:t>
            </a:r>
            <a:r>
              <a:rPr lang="en-US" smtClean="0"/>
              <a:t>FCFS. When it gains CPU, job receives 8 milliseconds.  If it does not finish in 8 milliseconds, job is moved to queue </a:t>
            </a:r>
            <a:r>
              <a:rPr lang="en-US" i="1" smtClean="0"/>
              <a:t>Q</a:t>
            </a:r>
            <a:r>
              <a:rPr lang="en-US" baseline="-25000" smtClean="0"/>
              <a:t>1</a:t>
            </a:r>
            <a:r>
              <a:rPr lang="en-US" smtClean="0"/>
              <a:t>.</a:t>
            </a:r>
          </a:p>
          <a:p>
            <a:pPr lvl="1"/>
            <a:r>
              <a:rPr lang="en-US" smtClean="0"/>
              <a:t>At </a:t>
            </a:r>
            <a:r>
              <a:rPr lang="en-US" i="1" smtClean="0"/>
              <a:t>Q</a:t>
            </a:r>
            <a:r>
              <a:rPr lang="en-US" baseline="-25000" smtClean="0"/>
              <a:t>1</a:t>
            </a:r>
            <a:r>
              <a:rPr lang="en-US" smtClean="0"/>
              <a:t> job is again served FCFS and receives 16 additional milliseconds.  If it still does not complete, it is preempted and moved to queue </a:t>
            </a:r>
            <a:r>
              <a:rPr lang="en-US" i="1" smtClean="0"/>
              <a:t>Q</a:t>
            </a:r>
            <a:r>
              <a:rPr lang="en-US" baseline="-25000" smtClean="0"/>
              <a:t>2</a:t>
            </a:r>
            <a:r>
              <a:rPr lang="en-US" smtClean="0"/>
              <a:t>.</a:t>
            </a:r>
          </a:p>
        </p:txBody>
      </p:sp>
    </p:spTree>
    <p:extLst>
      <p:ext uri="{BB962C8B-B14F-4D97-AF65-F5344CB8AC3E}">
        <p14:creationId xmlns:p14="http://schemas.microsoft.com/office/powerpoint/2010/main" val="2314087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Multilevel Feedback Queues</a:t>
            </a:r>
          </a:p>
        </p:txBody>
      </p:sp>
      <p:pic>
        <p:nvPicPr>
          <p:cNvPr id="33795" name="Picture 4"/>
          <p:cNvPicPr>
            <a:picLocks noChangeAspect="1" noChangeArrowheads="1"/>
          </p:cNvPicPr>
          <p:nvPr/>
        </p:nvPicPr>
        <p:blipFill>
          <a:blip r:embed="rId2"/>
          <a:srcRect l="610" t="10027" r="1016" b="9756"/>
          <a:stretch>
            <a:fillRect/>
          </a:stretch>
        </p:blipFill>
        <p:spPr bwMode="auto">
          <a:xfrm>
            <a:off x="1727200" y="2209800"/>
            <a:ext cx="5554663" cy="339725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151554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Multiple-Processor Scheduling</a:t>
            </a:r>
          </a:p>
        </p:txBody>
      </p:sp>
      <p:sp>
        <p:nvSpPr>
          <p:cNvPr id="31747" name="Rectangle 3"/>
          <p:cNvSpPr>
            <a:spLocks noGrp="1" noChangeArrowheads="1"/>
          </p:cNvSpPr>
          <p:nvPr>
            <p:ph sz="quarter" idx="1"/>
          </p:nvPr>
        </p:nvSpPr>
        <p:spPr>
          <a:xfrm>
            <a:off x="827088" y="1411288"/>
            <a:ext cx="6321425" cy="4410075"/>
          </a:xfrm>
        </p:spPr>
        <p:txBody>
          <a:bodyPr>
            <a:normAutofit lnSpcReduction="10000"/>
          </a:bodyPr>
          <a:lstStyle/>
          <a:p>
            <a:pPr marL="274320" indent="-274320" fontAlgn="auto">
              <a:spcAft>
                <a:spcPts val="0"/>
              </a:spcAft>
              <a:buFont typeface="Wingdings 3"/>
              <a:buChar char=""/>
              <a:defRPr/>
            </a:pPr>
            <a:r>
              <a:rPr lang="en-US" smtClean="0"/>
              <a:t>CPU scheduling more complex when multiple CPUs are available</a:t>
            </a:r>
          </a:p>
          <a:p>
            <a:pPr marL="274320" indent="-274320" fontAlgn="auto">
              <a:spcAft>
                <a:spcPts val="0"/>
              </a:spcAft>
              <a:buFont typeface="Wingdings 3"/>
              <a:buChar char=""/>
              <a:defRPr/>
            </a:pPr>
            <a:r>
              <a:rPr lang="en-US" i="1" smtClean="0"/>
              <a:t>Homogeneous processors</a:t>
            </a:r>
            <a:r>
              <a:rPr lang="en-US" smtClean="0"/>
              <a:t> within a multiprocessor</a:t>
            </a:r>
          </a:p>
          <a:p>
            <a:pPr marL="274320" indent="-274320" fontAlgn="auto">
              <a:spcAft>
                <a:spcPts val="0"/>
              </a:spcAft>
              <a:buFont typeface="Wingdings 3"/>
              <a:buChar char=""/>
              <a:defRPr/>
            </a:pPr>
            <a:r>
              <a:rPr lang="en-US" i="1" smtClean="0"/>
              <a:t>Load sharing</a:t>
            </a:r>
            <a:r>
              <a:rPr lang="en-US" smtClean="0"/>
              <a:t> </a:t>
            </a:r>
          </a:p>
          <a:p>
            <a:pPr marL="548640" lvl="1" indent="-274320" fontAlgn="auto">
              <a:spcAft>
                <a:spcPts val="0"/>
              </a:spcAft>
              <a:buFont typeface="Wingdings 3"/>
              <a:buChar char=""/>
              <a:defRPr/>
            </a:pPr>
            <a:r>
              <a:rPr lang="en-US" smtClean="0"/>
              <a:t>Self scheduling</a:t>
            </a:r>
          </a:p>
          <a:p>
            <a:pPr marL="548640" lvl="1" indent="-274320" fontAlgn="auto">
              <a:spcAft>
                <a:spcPts val="0"/>
              </a:spcAft>
              <a:buFont typeface="Wingdings 3"/>
              <a:buChar char=""/>
              <a:defRPr/>
            </a:pPr>
            <a:r>
              <a:rPr lang="en-US" smtClean="0"/>
              <a:t>Master/slave scheduling</a:t>
            </a:r>
          </a:p>
          <a:p>
            <a:pPr marL="274320" indent="-274320" fontAlgn="auto">
              <a:spcAft>
                <a:spcPts val="0"/>
              </a:spcAft>
              <a:buFont typeface="Wingdings 3"/>
              <a:buChar char=""/>
              <a:defRPr/>
            </a:pPr>
            <a:r>
              <a:rPr lang="en-US" i="1" smtClean="0"/>
              <a:t>Asymmetric multiprocessing</a:t>
            </a:r>
            <a:r>
              <a:rPr lang="en-US" smtClean="0"/>
              <a:t> – only one processor accesses the system data structures, alleviating the need for data sharing</a:t>
            </a:r>
          </a:p>
        </p:txBody>
      </p:sp>
    </p:spTree>
    <p:extLst>
      <p:ext uri="{BB962C8B-B14F-4D97-AF65-F5344CB8AC3E}">
        <p14:creationId xmlns:p14="http://schemas.microsoft.com/office/powerpoint/2010/main" val="100656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9328" y="124691"/>
            <a:ext cx="8748796" cy="6733309"/>
          </a:xfrm>
        </p:spPr>
      </p:pic>
    </p:spTree>
    <p:extLst>
      <p:ext uri="{BB962C8B-B14F-4D97-AF65-F5344CB8AC3E}">
        <p14:creationId xmlns:p14="http://schemas.microsoft.com/office/powerpoint/2010/main" val="7421802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Real-Time Scheduling</a:t>
            </a:r>
          </a:p>
        </p:txBody>
      </p:sp>
      <p:sp>
        <p:nvSpPr>
          <p:cNvPr id="32771" name="Rectangle 3"/>
          <p:cNvSpPr>
            <a:spLocks noGrp="1" noChangeArrowheads="1"/>
          </p:cNvSpPr>
          <p:nvPr>
            <p:ph sz="quarter" idx="1"/>
          </p:nvPr>
        </p:nvSpPr>
        <p:spPr>
          <a:xfrm>
            <a:off x="827088" y="1468438"/>
            <a:ext cx="5943600" cy="4395787"/>
          </a:xfrm>
        </p:spPr>
        <p:txBody>
          <a:bodyPr>
            <a:normAutofit fontScale="92500" lnSpcReduction="10000"/>
          </a:bodyPr>
          <a:lstStyle/>
          <a:p>
            <a:pPr marL="274320" indent="-274320" fontAlgn="auto">
              <a:spcAft>
                <a:spcPts val="0"/>
              </a:spcAft>
              <a:buFont typeface="Wingdings 3"/>
              <a:buChar char=""/>
              <a:defRPr/>
            </a:pPr>
            <a:r>
              <a:rPr lang="en-US" i="1" smtClean="0"/>
              <a:t>Hard real-time</a:t>
            </a:r>
            <a:r>
              <a:rPr lang="en-US" smtClean="0"/>
              <a:t> systems – required to complete a critical task within a guaranteed amount of time</a:t>
            </a:r>
          </a:p>
          <a:p>
            <a:pPr marL="548640" lvl="1" indent="-274320" fontAlgn="auto">
              <a:spcAft>
                <a:spcPts val="0"/>
              </a:spcAft>
              <a:buFont typeface="Wingdings 3"/>
              <a:buChar char=""/>
              <a:defRPr/>
            </a:pPr>
            <a:r>
              <a:rPr lang="en-US" smtClean="0"/>
              <a:t>Resource reservation</a:t>
            </a:r>
          </a:p>
          <a:p>
            <a:pPr marL="274320" indent="-274320" fontAlgn="auto">
              <a:spcAft>
                <a:spcPts val="0"/>
              </a:spcAft>
              <a:buFont typeface="Wingdings 3"/>
              <a:buChar char=""/>
              <a:defRPr/>
            </a:pPr>
            <a:r>
              <a:rPr lang="en-US" i="1" smtClean="0"/>
              <a:t>Soft real-time</a:t>
            </a:r>
            <a:r>
              <a:rPr lang="en-US" smtClean="0"/>
              <a:t> computing – requires that critical processes receive priority over less fortunate ones</a:t>
            </a:r>
          </a:p>
          <a:p>
            <a:pPr marL="548640" lvl="1" indent="-274320" fontAlgn="auto">
              <a:spcAft>
                <a:spcPts val="0"/>
              </a:spcAft>
              <a:buFont typeface="Wingdings 3"/>
              <a:buChar char=""/>
              <a:defRPr/>
            </a:pPr>
            <a:r>
              <a:rPr lang="en-US" smtClean="0"/>
              <a:t>Aging not allowed</a:t>
            </a:r>
          </a:p>
          <a:p>
            <a:pPr marL="548640" lvl="1" indent="-274320" fontAlgn="auto">
              <a:spcAft>
                <a:spcPts val="0"/>
              </a:spcAft>
              <a:buFont typeface="Wingdings 3"/>
              <a:buChar char=""/>
              <a:defRPr/>
            </a:pPr>
            <a:r>
              <a:rPr lang="en-US" smtClean="0"/>
              <a:t>Dispatch latency small</a:t>
            </a:r>
          </a:p>
          <a:p>
            <a:pPr marL="548640" lvl="1" indent="-274320" fontAlgn="auto">
              <a:spcAft>
                <a:spcPts val="0"/>
              </a:spcAft>
              <a:buFont typeface="Wingdings 3"/>
              <a:buChar char=""/>
              <a:defRPr/>
            </a:pPr>
            <a:r>
              <a:rPr lang="en-US" smtClean="0"/>
              <a:t>Preemption points-at safe locations</a:t>
            </a:r>
          </a:p>
          <a:p>
            <a:pPr marL="548640" lvl="1" indent="-274320" fontAlgn="auto">
              <a:spcAft>
                <a:spcPts val="0"/>
              </a:spcAft>
              <a:buFont typeface="Wingdings 3"/>
              <a:buChar char=""/>
              <a:defRPr/>
            </a:pPr>
            <a:r>
              <a:rPr lang="en-US" smtClean="0"/>
              <a:t>Priority inversion—priority inheritance protocol</a:t>
            </a:r>
          </a:p>
        </p:txBody>
      </p:sp>
    </p:spTree>
    <p:extLst>
      <p:ext uri="{BB962C8B-B14F-4D97-AF65-F5344CB8AC3E}">
        <p14:creationId xmlns:p14="http://schemas.microsoft.com/office/powerpoint/2010/main" val="1349490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Dispatch Latency</a:t>
            </a:r>
          </a:p>
        </p:txBody>
      </p:sp>
      <p:pic>
        <p:nvPicPr>
          <p:cNvPr id="36867" name="Picture 3"/>
          <p:cNvPicPr>
            <a:picLocks noChangeAspect="1" noChangeArrowheads="1"/>
          </p:cNvPicPr>
          <p:nvPr/>
        </p:nvPicPr>
        <p:blipFill>
          <a:blip r:embed="rId2"/>
          <a:srcRect l="28979" t="16327" r="30817" b="50131"/>
          <a:stretch>
            <a:fillRect/>
          </a:stretch>
        </p:blipFill>
        <p:spPr bwMode="auto">
          <a:xfrm>
            <a:off x="1452563" y="1668463"/>
            <a:ext cx="6154737" cy="410845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4121495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Algorithm Evaluation</a:t>
            </a:r>
          </a:p>
        </p:txBody>
      </p:sp>
      <p:sp>
        <p:nvSpPr>
          <p:cNvPr id="37891" name="Rectangle 3"/>
          <p:cNvSpPr>
            <a:spLocks noGrp="1" noChangeArrowheads="1"/>
          </p:cNvSpPr>
          <p:nvPr>
            <p:ph sz="quarter" idx="1"/>
          </p:nvPr>
        </p:nvSpPr>
        <p:spPr>
          <a:xfrm>
            <a:off x="827088" y="1382713"/>
            <a:ext cx="6350000" cy="4643437"/>
          </a:xfrm>
        </p:spPr>
        <p:txBody>
          <a:bodyPr/>
          <a:lstStyle/>
          <a:p>
            <a:r>
              <a:rPr lang="en-US" smtClean="0"/>
              <a:t>Define selection criteria</a:t>
            </a:r>
          </a:p>
          <a:p>
            <a:r>
              <a:rPr lang="en-US" smtClean="0"/>
              <a:t>Evaluate algorithms</a:t>
            </a:r>
          </a:p>
          <a:p>
            <a:pPr lvl="1"/>
            <a:r>
              <a:rPr lang="en-US" smtClean="0"/>
              <a:t>Deterministic modeling – takes a particular predetermined workload and defines the performance of each algorithm  for that workload</a:t>
            </a:r>
          </a:p>
          <a:p>
            <a:pPr lvl="1"/>
            <a:r>
              <a:rPr lang="en-US" smtClean="0"/>
              <a:t>Queueing models</a:t>
            </a:r>
          </a:p>
          <a:p>
            <a:pPr lvl="2"/>
            <a:r>
              <a:rPr lang="en-US" smtClean="0"/>
              <a:t>Queueing network analysis</a:t>
            </a:r>
          </a:p>
          <a:p>
            <a:pPr lvl="2"/>
            <a:r>
              <a:rPr lang="en-US" smtClean="0"/>
              <a:t>Little’s formula</a:t>
            </a:r>
          </a:p>
          <a:p>
            <a:pPr lvl="1"/>
            <a:r>
              <a:rPr lang="en-US" smtClean="0"/>
              <a:t>Simulation</a:t>
            </a:r>
          </a:p>
          <a:p>
            <a:pPr lvl="1"/>
            <a:r>
              <a:rPr lang="en-US" smtClean="0"/>
              <a:t>Implementation</a:t>
            </a:r>
          </a:p>
        </p:txBody>
      </p:sp>
    </p:spTree>
    <p:extLst>
      <p:ext uri="{BB962C8B-B14F-4D97-AF65-F5344CB8AC3E}">
        <p14:creationId xmlns:p14="http://schemas.microsoft.com/office/powerpoint/2010/main" val="14397014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2"/>
          <a:srcRect l="415" t="8588" r="624" b="9142"/>
          <a:stretch>
            <a:fillRect/>
          </a:stretch>
        </p:blipFill>
        <p:spPr bwMode="auto">
          <a:xfrm>
            <a:off x="1497013" y="1673225"/>
            <a:ext cx="6049962" cy="377190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2409069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Cooperating Processes</a:t>
            </a:r>
          </a:p>
        </p:txBody>
      </p:sp>
      <p:sp>
        <p:nvSpPr>
          <p:cNvPr id="41987" name="Rectangle 3"/>
          <p:cNvSpPr>
            <a:spLocks noGrp="1" noChangeArrowheads="1"/>
          </p:cNvSpPr>
          <p:nvPr>
            <p:ph sz="quarter" idx="1"/>
          </p:nvPr>
        </p:nvSpPr>
        <p:spPr/>
        <p:txBody>
          <a:bodyPr/>
          <a:lstStyle/>
          <a:p>
            <a:r>
              <a:rPr lang="en-US" b="1" dirty="0">
                <a:solidFill>
                  <a:schemeClr val="accent2">
                    <a:lumMod val="75000"/>
                  </a:schemeClr>
                </a:solidFill>
              </a:rPr>
              <a:t>Independent</a:t>
            </a:r>
            <a:r>
              <a:rPr lang="en-US" dirty="0">
                <a:solidFill>
                  <a:schemeClr val="accent2">
                    <a:lumMod val="75000"/>
                  </a:schemeClr>
                </a:solidFill>
              </a:rPr>
              <a:t> </a:t>
            </a:r>
            <a:r>
              <a:rPr lang="en-US" dirty="0"/>
              <a:t>process cannot affect or be affected by the execution of another process</a:t>
            </a:r>
          </a:p>
          <a:p>
            <a:r>
              <a:rPr lang="en-US" b="1" dirty="0">
                <a:solidFill>
                  <a:schemeClr val="accent2">
                    <a:lumMod val="75000"/>
                  </a:schemeClr>
                </a:solidFill>
              </a:rPr>
              <a:t>Cooperating</a:t>
            </a:r>
            <a:r>
              <a:rPr lang="en-US" dirty="0"/>
              <a:t> process can affect or be affected by the execution of another process</a:t>
            </a:r>
          </a:p>
          <a:p>
            <a:r>
              <a:rPr lang="en-US" dirty="0"/>
              <a:t>Advantages of process cooperation</a:t>
            </a:r>
          </a:p>
          <a:p>
            <a:pPr lvl="1"/>
            <a:r>
              <a:rPr lang="en-US" dirty="0"/>
              <a:t>Information sharing </a:t>
            </a:r>
          </a:p>
          <a:p>
            <a:pPr lvl="1"/>
            <a:r>
              <a:rPr lang="en-US" dirty="0"/>
              <a:t>Computation speed-up</a:t>
            </a:r>
          </a:p>
          <a:p>
            <a:pPr lvl="1"/>
            <a:r>
              <a:rPr lang="en-US" dirty="0"/>
              <a:t>Modularity</a:t>
            </a:r>
          </a:p>
          <a:p>
            <a:pPr lvl="1"/>
            <a:r>
              <a:rPr lang="en-US" dirty="0"/>
              <a:t>Convenience</a:t>
            </a:r>
          </a:p>
        </p:txBody>
      </p:sp>
    </p:spTree>
    <p:extLst>
      <p:ext uri="{BB962C8B-B14F-4D97-AF65-F5344CB8AC3E}">
        <p14:creationId xmlns:p14="http://schemas.microsoft.com/office/powerpoint/2010/main" val="1668256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Producer-Consumer Problem</a:t>
            </a:r>
          </a:p>
        </p:txBody>
      </p:sp>
      <p:sp>
        <p:nvSpPr>
          <p:cNvPr id="43011" name="Rectangle 3"/>
          <p:cNvSpPr>
            <a:spLocks noGrp="1" noChangeArrowheads="1"/>
          </p:cNvSpPr>
          <p:nvPr>
            <p:ph sz="quarter" idx="1"/>
          </p:nvPr>
        </p:nvSpPr>
        <p:spPr/>
        <p:txBody>
          <a:bodyPr/>
          <a:lstStyle/>
          <a:p>
            <a:r>
              <a:rPr lang="en-US" dirty="0"/>
              <a:t>Paradigm for cooperating processes, </a:t>
            </a:r>
            <a:r>
              <a:rPr lang="en-US" i="1" dirty="0"/>
              <a:t>producer</a:t>
            </a:r>
            <a:r>
              <a:rPr lang="en-US" dirty="0"/>
              <a:t> process produces information that is consumed by a </a:t>
            </a:r>
            <a:r>
              <a:rPr lang="en-US" i="1" dirty="0"/>
              <a:t>consumer</a:t>
            </a:r>
            <a:r>
              <a:rPr lang="en-US" dirty="0"/>
              <a:t> </a:t>
            </a:r>
            <a:r>
              <a:rPr lang="en-US" dirty="0" smtClean="0"/>
              <a:t>process</a:t>
            </a:r>
          </a:p>
          <a:p>
            <a:pPr lvl="1"/>
            <a:r>
              <a:rPr lang="en-US" dirty="0" smtClean="0"/>
              <a:t>Example: a print program produces characters that are consumed by printer driver</a:t>
            </a:r>
          </a:p>
          <a:p>
            <a:r>
              <a:rPr lang="en-US" dirty="0" smtClean="0"/>
              <a:t>To run concurrently</a:t>
            </a:r>
            <a:endParaRPr lang="en-US" dirty="0"/>
          </a:p>
          <a:p>
            <a:pPr lvl="1"/>
            <a:r>
              <a:rPr lang="en-US" i="1" dirty="0"/>
              <a:t>unbounded-buffer</a:t>
            </a:r>
            <a:r>
              <a:rPr lang="en-US" dirty="0"/>
              <a:t> places no practical limit on the size of the buffer</a:t>
            </a:r>
          </a:p>
          <a:p>
            <a:pPr lvl="1"/>
            <a:r>
              <a:rPr lang="en-US" i="1" dirty="0"/>
              <a:t>bounded-buffer</a:t>
            </a:r>
            <a:r>
              <a:rPr lang="en-US" dirty="0"/>
              <a:t> assumes that there is a fixed buffer size</a:t>
            </a:r>
          </a:p>
        </p:txBody>
      </p:sp>
    </p:spTree>
    <p:extLst>
      <p:ext uri="{BB962C8B-B14F-4D97-AF65-F5344CB8AC3E}">
        <p14:creationId xmlns:p14="http://schemas.microsoft.com/office/powerpoint/2010/main" val="593805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sz="2800" dirty="0"/>
              <a:t>Bounded-Buffer – Shared-Memory Solution</a:t>
            </a:r>
          </a:p>
        </p:txBody>
      </p:sp>
      <p:sp>
        <p:nvSpPr>
          <p:cNvPr id="44035" name="Rectangle 3"/>
          <p:cNvSpPr>
            <a:spLocks noGrp="1" noChangeArrowheads="1"/>
          </p:cNvSpPr>
          <p:nvPr>
            <p:ph sz="quarter" idx="1"/>
          </p:nvPr>
        </p:nvSpPr>
        <p:spPr/>
        <p:txBody>
          <a:bodyPr/>
          <a:lstStyle/>
          <a:p>
            <a:r>
              <a:rPr lang="en-US"/>
              <a:t>Shared data</a:t>
            </a:r>
          </a:p>
          <a:p>
            <a:pPr lvl="3">
              <a:buFontTx/>
              <a:buNone/>
            </a:pPr>
            <a:r>
              <a:rPr lang="en-US" sz="2000"/>
              <a:t>#define BUFFER_SIZE 10</a:t>
            </a:r>
          </a:p>
          <a:p>
            <a:pPr lvl="3">
              <a:buFontTx/>
              <a:buNone/>
            </a:pPr>
            <a:r>
              <a:rPr lang="en-US" sz="2000"/>
              <a:t>Typedef struct {</a:t>
            </a:r>
          </a:p>
          <a:p>
            <a:pPr lvl="3">
              <a:buFontTx/>
              <a:buNone/>
            </a:pPr>
            <a:r>
              <a:rPr lang="en-US" sz="2000"/>
              <a:t>	. . .</a:t>
            </a:r>
          </a:p>
          <a:p>
            <a:pPr lvl="3">
              <a:buFontTx/>
              <a:buNone/>
            </a:pPr>
            <a:r>
              <a:rPr lang="en-US" sz="2000"/>
              <a:t>} item;</a:t>
            </a:r>
          </a:p>
          <a:p>
            <a:pPr lvl="3">
              <a:buFontTx/>
              <a:buNone/>
            </a:pPr>
            <a:r>
              <a:rPr lang="en-US" sz="2000"/>
              <a:t>item buffer[BUFFER_SIZE];</a:t>
            </a:r>
          </a:p>
          <a:p>
            <a:pPr lvl="3">
              <a:buFontTx/>
              <a:buNone/>
            </a:pPr>
            <a:r>
              <a:rPr lang="en-US" sz="2000"/>
              <a:t>int in = 0;</a:t>
            </a:r>
          </a:p>
          <a:p>
            <a:pPr lvl="3">
              <a:buFontTx/>
              <a:buNone/>
            </a:pPr>
            <a:r>
              <a:rPr lang="en-US" sz="2000"/>
              <a:t>int out = 0;</a:t>
            </a:r>
          </a:p>
          <a:p>
            <a:r>
              <a:rPr lang="en-US"/>
              <a:t>Solution is correct, but can only use BUFFER_SIZE-1 elements</a:t>
            </a:r>
          </a:p>
          <a:p>
            <a:pPr lvl="3">
              <a:buFontTx/>
              <a:buNone/>
            </a:pPr>
            <a:endParaRPr lang="en-US" sz="2000" b="1"/>
          </a:p>
        </p:txBody>
      </p:sp>
    </p:spTree>
    <p:extLst>
      <p:ext uri="{BB962C8B-B14F-4D97-AF65-F5344CB8AC3E}">
        <p14:creationId xmlns:p14="http://schemas.microsoft.com/office/powerpoint/2010/main" val="539155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Bounded-Buffer – Producer Process </a:t>
            </a:r>
          </a:p>
        </p:txBody>
      </p:sp>
      <p:sp>
        <p:nvSpPr>
          <p:cNvPr id="45059" name="Rectangle 3"/>
          <p:cNvSpPr>
            <a:spLocks noGrp="1" noChangeArrowheads="1"/>
          </p:cNvSpPr>
          <p:nvPr>
            <p:ph sz="quarter" idx="1"/>
          </p:nvPr>
        </p:nvSpPr>
        <p:spPr/>
        <p:txBody>
          <a:bodyPr/>
          <a:lstStyle/>
          <a:p>
            <a:pPr>
              <a:buFont typeface="Monotype Sorts" pitchFamily="2" charset="2"/>
              <a:buNone/>
            </a:pPr>
            <a:endParaRPr lang="en-US" dirty="0"/>
          </a:p>
          <a:p>
            <a:pPr>
              <a:buFont typeface="Monotype Sorts" pitchFamily="2" charset="2"/>
              <a:buNone/>
            </a:pPr>
            <a:r>
              <a:rPr lang="en-US" dirty="0"/>
              <a:t>	item </a:t>
            </a:r>
            <a:r>
              <a:rPr lang="en-US" dirty="0" err="1"/>
              <a:t>nextProduced</a:t>
            </a:r>
            <a:r>
              <a:rPr lang="en-US" dirty="0"/>
              <a:t>;</a:t>
            </a:r>
            <a:br>
              <a:rPr lang="en-US" dirty="0"/>
            </a:br>
            <a:endParaRPr lang="en-US" dirty="0"/>
          </a:p>
          <a:p>
            <a:pPr>
              <a:buFont typeface="Monotype Sorts" pitchFamily="2" charset="2"/>
              <a:buNone/>
            </a:pPr>
            <a:r>
              <a:rPr lang="en-US" dirty="0"/>
              <a:t>	while (1) {</a:t>
            </a:r>
          </a:p>
          <a:p>
            <a:pPr>
              <a:buFont typeface="Monotype Sorts" pitchFamily="2" charset="2"/>
              <a:buNone/>
            </a:pPr>
            <a:r>
              <a:rPr lang="en-US" dirty="0"/>
              <a:t>		while (((in + 1) % BUFFER_SIZE) == out)</a:t>
            </a:r>
          </a:p>
          <a:p>
            <a:pPr>
              <a:buFont typeface="Monotype Sorts" pitchFamily="2" charset="2"/>
              <a:buNone/>
            </a:pPr>
            <a:r>
              <a:rPr lang="en-US" dirty="0"/>
              <a:t>			; /* do nothing */</a:t>
            </a:r>
          </a:p>
          <a:p>
            <a:pPr>
              <a:buFont typeface="Monotype Sorts" pitchFamily="2" charset="2"/>
              <a:buNone/>
            </a:pPr>
            <a:r>
              <a:rPr lang="en-US" dirty="0"/>
              <a:t>		buffer[in] = </a:t>
            </a:r>
            <a:r>
              <a:rPr lang="en-US" dirty="0" err="1"/>
              <a:t>nextProduced</a:t>
            </a:r>
            <a:r>
              <a:rPr lang="en-US" dirty="0"/>
              <a:t>;</a:t>
            </a:r>
          </a:p>
          <a:p>
            <a:pPr>
              <a:buFont typeface="Monotype Sorts" pitchFamily="2" charset="2"/>
              <a:buNone/>
            </a:pPr>
            <a:r>
              <a:rPr lang="en-US" dirty="0"/>
              <a:t>		in = (in + 1) % BUFFER_SIZE;</a:t>
            </a:r>
          </a:p>
          <a:p>
            <a:pPr>
              <a:buFont typeface="Monotype Sorts" pitchFamily="2" charset="2"/>
              <a:buNone/>
            </a:pPr>
            <a:r>
              <a:rPr lang="en-US" dirty="0"/>
              <a:t>	}</a:t>
            </a:r>
          </a:p>
          <a:p>
            <a:pPr>
              <a:buFont typeface="Monotype Sorts" pitchFamily="2" charset="2"/>
              <a:buNone/>
            </a:pPr>
            <a:endParaRPr lang="en-US" dirty="0"/>
          </a:p>
          <a:p>
            <a:pPr lvl="4">
              <a:buFontTx/>
              <a:buNone/>
            </a:pPr>
            <a:endParaRPr lang="en-US" sz="2000" dirty="0"/>
          </a:p>
        </p:txBody>
      </p:sp>
    </p:spTree>
    <p:extLst>
      <p:ext uri="{BB962C8B-B14F-4D97-AF65-F5344CB8AC3E}">
        <p14:creationId xmlns:p14="http://schemas.microsoft.com/office/powerpoint/2010/main" val="4220263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Bounded-Buffer – Consumer Process</a:t>
            </a:r>
          </a:p>
        </p:txBody>
      </p:sp>
      <p:sp>
        <p:nvSpPr>
          <p:cNvPr id="82947" name="Rectangle 3"/>
          <p:cNvSpPr>
            <a:spLocks noGrp="1" noChangeArrowheads="1"/>
          </p:cNvSpPr>
          <p:nvPr>
            <p:ph sz="quarter" idx="1"/>
          </p:nvPr>
        </p:nvSpPr>
        <p:spPr/>
        <p:txBody>
          <a:bodyPr>
            <a:normAutofit/>
          </a:bodyPr>
          <a:lstStyle/>
          <a:p>
            <a:pPr>
              <a:lnSpc>
                <a:spcPct val="90000"/>
              </a:lnSpc>
              <a:buFont typeface="Monotype Sorts" pitchFamily="2" charset="2"/>
              <a:buNone/>
            </a:pPr>
            <a:endParaRPr lang="en-US" sz="2400" dirty="0" smtClean="0"/>
          </a:p>
          <a:p>
            <a:pPr>
              <a:lnSpc>
                <a:spcPct val="90000"/>
              </a:lnSpc>
              <a:buFont typeface="Monotype Sorts" pitchFamily="2" charset="2"/>
              <a:buNone/>
            </a:pPr>
            <a:r>
              <a:rPr lang="en-US" sz="2400" dirty="0"/>
              <a:t>	item </a:t>
            </a:r>
            <a:r>
              <a:rPr lang="en-US" sz="2400" dirty="0" err="1"/>
              <a:t>nextConsumed</a:t>
            </a:r>
            <a:r>
              <a:rPr lang="en-US" sz="2400" dirty="0"/>
              <a:t>;</a:t>
            </a:r>
            <a:br>
              <a:rPr lang="en-US" sz="2400" dirty="0"/>
            </a:br>
            <a:endParaRPr lang="en-US" sz="2400" dirty="0"/>
          </a:p>
          <a:p>
            <a:pPr>
              <a:lnSpc>
                <a:spcPct val="90000"/>
              </a:lnSpc>
              <a:buFont typeface="Monotype Sorts" pitchFamily="2" charset="2"/>
              <a:buNone/>
            </a:pPr>
            <a:r>
              <a:rPr lang="en-US" sz="2400" dirty="0"/>
              <a:t>	while (1) {</a:t>
            </a:r>
          </a:p>
          <a:p>
            <a:pPr>
              <a:lnSpc>
                <a:spcPct val="90000"/>
              </a:lnSpc>
              <a:buFont typeface="Monotype Sorts" pitchFamily="2" charset="2"/>
              <a:buNone/>
            </a:pPr>
            <a:r>
              <a:rPr lang="en-US" sz="2400" dirty="0"/>
              <a:t>		while (in == out)</a:t>
            </a:r>
          </a:p>
          <a:p>
            <a:pPr>
              <a:lnSpc>
                <a:spcPct val="90000"/>
              </a:lnSpc>
              <a:buFont typeface="Monotype Sorts" pitchFamily="2" charset="2"/>
              <a:buNone/>
            </a:pPr>
            <a:r>
              <a:rPr lang="en-US" sz="2400" dirty="0"/>
              <a:t>			; /* do nothing */</a:t>
            </a:r>
          </a:p>
          <a:p>
            <a:pPr>
              <a:lnSpc>
                <a:spcPct val="90000"/>
              </a:lnSpc>
              <a:buFont typeface="Monotype Sorts" pitchFamily="2" charset="2"/>
              <a:buNone/>
            </a:pPr>
            <a:r>
              <a:rPr lang="en-US" sz="2400" dirty="0"/>
              <a:t>		</a:t>
            </a:r>
            <a:r>
              <a:rPr lang="en-US" sz="2400" dirty="0" err="1"/>
              <a:t>nextConsumed</a:t>
            </a:r>
            <a:r>
              <a:rPr lang="en-US" sz="2400" dirty="0"/>
              <a:t> = buffer[out];</a:t>
            </a:r>
          </a:p>
          <a:p>
            <a:pPr>
              <a:lnSpc>
                <a:spcPct val="90000"/>
              </a:lnSpc>
              <a:buFont typeface="Monotype Sorts" pitchFamily="2" charset="2"/>
              <a:buNone/>
            </a:pPr>
            <a:r>
              <a:rPr lang="en-US" sz="2400" dirty="0"/>
              <a:t>		out = (out + 1) % BUFFER_SIZE;</a:t>
            </a:r>
          </a:p>
          <a:p>
            <a:pPr>
              <a:lnSpc>
                <a:spcPct val="90000"/>
              </a:lnSpc>
              <a:buFont typeface="Monotype Sorts" pitchFamily="2" charset="2"/>
              <a:buNone/>
            </a:pPr>
            <a:r>
              <a:rPr lang="en-US" sz="2400" dirty="0"/>
              <a:t>	}</a:t>
            </a:r>
          </a:p>
          <a:p>
            <a:pPr>
              <a:lnSpc>
                <a:spcPct val="90000"/>
              </a:lnSpc>
              <a:buFont typeface="Monotype Sorts" pitchFamily="2" charset="2"/>
              <a:buNone/>
            </a:pPr>
            <a:endParaRPr lang="en-US" sz="2400" dirty="0"/>
          </a:p>
          <a:p>
            <a:pPr>
              <a:lnSpc>
                <a:spcPct val="90000"/>
              </a:lnSpc>
              <a:buFont typeface="Monotype Sorts" pitchFamily="2" charset="2"/>
              <a:buNone/>
            </a:pPr>
            <a:endParaRPr lang="en-US" sz="2400" dirty="0"/>
          </a:p>
          <a:p>
            <a:pPr>
              <a:lnSpc>
                <a:spcPct val="90000"/>
              </a:lnSpc>
              <a:buFont typeface="Monotype Sorts" pitchFamily="2" charset="2"/>
              <a:buNone/>
            </a:pPr>
            <a:r>
              <a:rPr lang="en-US" sz="2400" dirty="0"/>
              <a:t>	</a:t>
            </a:r>
          </a:p>
          <a:p>
            <a:pPr lvl="4">
              <a:lnSpc>
                <a:spcPct val="90000"/>
              </a:lnSpc>
              <a:buFontTx/>
              <a:buNone/>
            </a:pPr>
            <a:endParaRPr lang="en-US" sz="2000" dirty="0"/>
          </a:p>
        </p:txBody>
      </p:sp>
    </p:spTree>
    <p:extLst>
      <p:ext uri="{BB962C8B-B14F-4D97-AF65-F5344CB8AC3E}">
        <p14:creationId xmlns:p14="http://schemas.microsoft.com/office/powerpoint/2010/main" val="3358901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Interprocess Communication (IPC)</a:t>
            </a:r>
          </a:p>
        </p:txBody>
      </p:sp>
      <p:sp>
        <p:nvSpPr>
          <p:cNvPr id="46083" name="Rectangle 3"/>
          <p:cNvSpPr>
            <a:spLocks noGrp="1" noChangeArrowheads="1"/>
          </p:cNvSpPr>
          <p:nvPr>
            <p:ph sz="quarter" idx="1"/>
          </p:nvPr>
        </p:nvSpPr>
        <p:spPr/>
        <p:txBody>
          <a:bodyPr>
            <a:normAutofit lnSpcReduction="10000"/>
          </a:bodyPr>
          <a:lstStyle/>
          <a:p>
            <a:pPr>
              <a:lnSpc>
                <a:spcPct val="90000"/>
              </a:lnSpc>
            </a:pPr>
            <a:r>
              <a:rPr lang="en-US" dirty="0"/>
              <a:t>Mechanism for processes to communicate and to synchronize their actions</a:t>
            </a:r>
          </a:p>
          <a:p>
            <a:pPr>
              <a:lnSpc>
                <a:spcPct val="90000"/>
              </a:lnSpc>
            </a:pPr>
            <a:r>
              <a:rPr lang="en-US" dirty="0"/>
              <a:t>Message system – processes communicate with each other without resorting to shared variables</a:t>
            </a:r>
          </a:p>
          <a:p>
            <a:pPr>
              <a:lnSpc>
                <a:spcPct val="90000"/>
              </a:lnSpc>
            </a:pPr>
            <a:r>
              <a:rPr lang="en-US" dirty="0"/>
              <a:t>IPC facility provides two operations:</a:t>
            </a:r>
          </a:p>
          <a:p>
            <a:pPr lvl="1">
              <a:lnSpc>
                <a:spcPct val="90000"/>
              </a:lnSpc>
            </a:pPr>
            <a:r>
              <a:rPr lang="en-US" b="1" dirty="0"/>
              <a:t>send</a:t>
            </a:r>
            <a:r>
              <a:rPr lang="en-US" dirty="0"/>
              <a:t>(</a:t>
            </a:r>
            <a:r>
              <a:rPr lang="en-US" i="1" dirty="0"/>
              <a:t>message</a:t>
            </a:r>
            <a:r>
              <a:rPr lang="en-US" dirty="0"/>
              <a:t>) – message size fixed or variable </a:t>
            </a:r>
          </a:p>
          <a:p>
            <a:pPr lvl="1">
              <a:lnSpc>
                <a:spcPct val="90000"/>
              </a:lnSpc>
            </a:pPr>
            <a:r>
              <a:rPr lang="en-US" b="1" dirty="0"/>
              <a:t>receive</a:t>
            </a:r>
            <a:r>
              <a:rPr lang="en-US" dirty="0"/>
              <a:t>(</a:t>
            </a:r>
            <a:r>
              <a:rPr lang="en-US" i="1" dirty="0"/>
              <a:t>message</a:t>
            </a:r>
            <a:r>
              <a:rPr lang="en-US" dirty="0"/>
              <a:t>)</a:t>
            </a:r>
          </a:p>
          <a:p>
            <a:pPr>
              <a:lnSpc>
                <a:spcPct val="90000"/>
              </a:lnSpc>
            </a:pPr>
            <a:r>
              <a:rPr lang="en-US" dirty="0"/>
              <a:t>If </a:t>
            </a:r>
            <a:r>
              <a:rPr lang="en-US" i="1" dirty="0"/>
              <a:t>P</a:t>
            </a:r>
            <a:r>
              <a:rPr lang="en-US" dirty="0"/>
              <a:t> and </a:t>
            </a:r>
            <a:r>
              <a:rPr lang="en-US" i="1" dirty="0"/>
              <a:t>Q</a:t>
            </a:r>
            <a:r>
              <a:rPr lang="en-US" dirty="0"/>
              <a:t> wish to communicate, they need to:</a:t>
            </a:r>
          </a:p>
          <a:p>
            <a:pPr lvl="1">
              <a:lnSpc>
                <a:spcPct val="90000"/>
              </a:lnSpc>
            </a:pPr>
            <a:r>
              <a:rPr lang="en-US" dirty="0"/>
              <a:t>establish a </a:t>
            </a:r>
            <a:r>
              <a:rPr lang="en-US" i="1" dirty="0"/>
              <a:t>communication</a:t>
            </a:r>
            <a:r>
              <a:rPr lang="en-US" dirty="0"/>
              <a:t> </a:t>
            </a:r>
            <a:r>
              <a:rPr lang="en-US" i="1" dirty="0"/>
              <a:t>link</a:t>
            </a:r>
            <a:r>
              <a:rPr lang="en-US" dirty="0"/>
              <a:t> between them</a:t>
            </a:r>
          </a:p>
          <a:p>
            <a:pPr lvl="1">
              <a:lnSpc>
                <a:spcPct val="90000"/>
              </a:lnSpc>
            </a:pPr>
            <a:r>
              <a:rPr lang="en-US" dirty="0"/>
              <a:t>exchange messages via send/receive</a:t>
            </a:r>
          </a:p>
          <a:p>
            <a:pPr>
              <a:lnSpc>
                <a:spcPct val="90000"/>
              </a:lnSpc>
            </a:pPr>
            <a:r>
              <a:rPr lang="en-US" dirty="0"/>
              <a:t>Implementation of communication link</a:t>
            </a:r>
          </a:p>
          <a:p>
            <a:pPr lvl="1">
              <a:lnSpc>
                <a:spcPct val="90000"/>
              </a:lnSpc>
            </a:pPr>
            <a:r>
              <a:rPr lang="en-US" dirty="0"/>
              <a:t>physical (e.g., shared memory, hardware bus)</a:t>
            </a:r>
          </a:p>
          <a:p>
            <a:pPr lvl="1">
              <a:lnSpc>
                <a:spcPct val="90000"/>
              </a:lnSpc>
            </a:pPr>
            <a:r>
              <a:rPr lang="en-US" dirty="0"/>
              <a:t>logical (e.g., logical properties)</a:t>
            </a:r>
          </a:p>
        </p:txBody>
      </p:sp>
    </p:spTree>
    <p:extLst>
      <p:ext uri="{BB962C8B-B14F-4D97-AF65-F5344CB8AC3E}">
        <p14:creationId xmlns:p14="http://schemas.microsoft.com/office/powerpoint/2010/main" val="277366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56771" y="562429"/>
            <a:ext cx="7092950" cy="609600"/>
          </a:xfrm>
        </p:spPr>
        <p:txBody>
          <a:bodyPr>
            <a:normAutofit/>
          </a:bodyPr>
          <a:lstStyle/>
          <a:p>
            <a:r>
              <a:rPr lang="en-US" dirty="0"/>
              <a:t>Process Concept</a:t>
            </a:r>
          </a:p>
        </p:txBody>
      </p:sp>
      <p:sp>
        <p:nvSpPr>
          <p:cNvPr id="31747" name="Rectangle 3"/>
          <p:cNvSpPr>
            <a:spLocks noGrp="1" noChangeArrowheads="1"/>
          </p:cNvSpPr>
          <p:nvPr>
            <p:ph sz="quarter" idx="1"/>
          </p:nvPr>
        </p:nvSpPr>
        <p:spPr>
          <a:xfrm>
            <a:off x="827087" y="1295400"/>
            <a:ext cx="6952569" cy="4307114"/>
          </a:xfrm>
        </p:spPr>
        <p:txBody>
          <a:bodyPr>
            <a:normAutofit/>
          </a:bodyPr>
          <a:lstStyle/>
          <a:p>
            <a:pPr>
              <a:lnSpc>
                <a:spcPct val="90000"/>
              </a:lnSpc>
            </a:pPr>
            <a:r>
              <a:rPr lang="en-US" i="1" dirty="0" smtClean="0"/>
              <a:t>Job</a:t>
            </a:r>
            <a:r>
              <a:rPr lang="en-US" dirty="0" smtClean="0"/>
              <a:t> </a:t>
            </a:r>
            <a:r>
              <a:rPr lang="en-US" dirty="0"/>
              <a:t>and </a:t>
            </a:r>
            <a:r>
              <a:rPr lang="en-US" i="1" dirty="0" smtClean="0"/>
              <a:t>process</a:t>
            </a:r>
            <a:endParaRPr lang="en-US" dirty="0"/>
          </a:p>
          <a:p>
            <a:pPr>
              <a:lnSpc>
                <a:spcPct val="90000"/>
              </a:lnSpc>
            </a:pPr>
            <a:r>
              <a:rPr lang="en-US" dirty="0"/>
              <a:t>Process – a program in execution; process execution must progress in sequential fashion</a:t>
            </a:r>
          </a:p>
          <a:p>
            <a:pPr>
              <a:lnSpc>
                <a:spcPct val="90000"/>
              </a:lnSpc>
            </a:pPr>
            <a:r>
              <a:rPr lang="en-US" dirty="0"/>
              <a:t>A process includes:</a:t>
            </a:r>
          </a:p>
          <a:p>
            <a:pPr lvl="1">
              <a:lnSpc>
                <a:spcPct val="90000"/>
              </a:lnSpc>
            </a:pPr>
            <a:r>
              <a:rPr lang="en-US" dirty="0"/>
              <a:t>program counter </a:t>
            </a:r>
          </a:p>
          <a:p>
            <a:pPr lvl="1">
              <a:lnSpc>
                <a:spcPct val="90000"/>
              </a:lnSpc>
            </a:pPr>
            <a:r>
              <a:rPr lang="en-US" dirty="0"/>
              <a:t>stack</a:t>
            </a:r>
          </a:p>
          <a:p>
            <a:pPr lvl="1">
              <a:lnSpc>
                <a:spcPct val="90000"/>
              </a:lnSpc>
            </a:pPr>
            <a:r>
              <a:rPr lang="en-US" dirty="0"/>
              <a:t>data section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Direct Communication</a:t>
            </a:r>
          </a:p>
        </p:txBody>
      </p:sp>
      <p:sp>
        <p:nvSpPr>
          <p:cNvPr id="48131" name="Rectangle 3"/>
          <p:cNvSpPr>
            <a:spLocks noGrp="1" noChangeArrowheads="1"/>
          </p:cNvSpPr>
          <p:nvPr>
            <p:ph sz="quarter" idx="1"/>
          </p:nvPr>
        </p:nvSpPr>
        <p:spPr/>
        <p:txBody>
          <a:bodyPr/>
          <a:lstStyle/>
          <a:p>
            <a:r>
              <a:rPr lang="en-US"/>
              <a:t>Processes must name each other explicitly:</a:t>
            </a:r>
          </a:p>
          <a:p>
            <a:pPr lvl="1"/>
            <a:r>
              <a:rPr lang="en-US" b="1"/>
              <a:t>send</a:t>
            </a:r>
            <a:r>
              <a:rPr lang="en-US"/>
              <a:t> (</a:t>
            </a:r>
            <a:r>
              <a:rPr lang="en-US" i="1"/>
              <a:t>P, message</a:t>
            </a:r>
            <a:r>
              <a:rPr lang="en-US"/>
              <a:t>) – send a message to process P</a:t>
            </a:r>
          </a:p>
          <a:p>
            <a:pPr lvl="1"/>
            <a:r>
              <a:rPr lang="en-US" b="1"/>
              <a:t>receive</a:t>
            </a:r>
            <a:r>
              <a:rPr lang="en-US"/>
              <a:t>(</a:t>
            </a:r>
            <a:r>
              <a:rPr lang="en-US" i="1"/>
              <a:t>Q, message</a:t>
            </a:r>
            <a:r>
              <a:rPr lang="en-US"/>
              <a:t>) – receive a message from process Q</a:t>
            </a:r>
          </a:p>
          <a:p>
            <a:r>
              <a:rPr lang="en-US"/>
              <a:t>Properties of communication link</a:t>
            </a:r>
          </a:p>
          <a:p>
            <a:pPr lvl="1"/>
            <a:r>
              <a:rPr lang="en-US"/>
              <a:t>Links are established automatically</a:t>
            </a:r>
          </a:p>
          <a:p>
            <a:pPr lvl="1"/>
            <a:r>
              <a:rPr lang="en-US"/>
              <a:t>A link is associated with exactly one pair of communicating processes</a:t>
            </a:r>
          </a:p>
          <a:p>
            <a:pPr lvl="1"/>
            <a:r>
              <a:rPr lang="en-US"/>
              <a:t>Between each pair there exists exactly one link</a:t>
            </a:r>
          </a:p>
          <a:p>
            <a:pPr lvl="1"/>
            <a:r>
              <a:rPr lang="en-US"/>
              <a:t>The link may be unidirectional, but is usually bi-directional</a:t>
            </a:r>
          </a:p>
        </p:txBody>
      </p:sp>
    </p:spTree>
    <p:extLst>
      <p:ext uri="{BB962C8B-B14F-4D97-AF65-F5344CB8AC3E}">
        <p14:creationId xmlns:p14="http://schemas.microsoft.com/office/powerpoint/2010/main" val="4229718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Indirect Communication</a:t>
            </a:r>
          </a:p>
        </p:txBody>
      </p:sp>
      <p:sp>
        <p:nvSpPr>
          <p:cNvPr id="49155" name="Rectangle 3"/>
          <p:cNvSpPr>
            <a:spLocks noGrp="1" noChangeArrowheads="1"/>
          </p:cNvSpPr>
          <p:nvPr>
            <p:ph sz="quarter" idx="1"/>
          </p:nvPr>
        </p:nvSpPr>
        <p:spPr/>
        <p:txBody>
          <a:bodyPr>
            <a:normAutofit/>
          </a:bodyPr>
          <a:lstStyle/>
          <a:p>
            <a:r>
              <a:rPr lang="en-US"/>
              <a:t>Messages are directed and received from mailboxes (also referred to as ports)</a:t>
            </a:r>
          </a:p>
          <a:p>
            <a:pPr lvl="1"/>
            <a:r>
              <a:rPr lang="en-US"/>
              <a:t>Each mailbox has a unique id</a:t>
            </a:r>
          </a:p>
          <a:p>
            <a:pPr lvl="1"/>
            <a:r>
              <a:rPr lang="en-US"/>
              <a:t>Processes can communicate only if they share a mailbox</a:t>
            </a:r>
          </a:p>
          <a:p>
            <a:r>
              <a:rPr lang="en-US"/>
              <a:t>Properties of communication link</a:t>
            </a:r>
          </a:p>
          <a:p>
            <a:pPr lvl="1"/>
            <a:r>
              <a:rPr lang="en-US"/>
              <a:t>Link established only if processes share a common mailbox</a:t>
            </a:r>
          </a:p>
          <a:p>
            <a:pPr lvl="1"/>
            <a:r>
              <a:rPr lang="en-US"/>
              <a:t>A link may be associated with many processes</a:t>
            </a:r>
          </a:p>
          <a:p>
            <a:pPr lvl="1"/>
            <a:r>
              <a:rPr lang="en-US"/>
              <a:t>Each pair of processes may share several communication links</a:t>
            </a:r>
          </a:p>
          <a:p>
            <a:pPr lvl="1"/>
            <a:r>
              <a:rPr lang="en-US"/>
              <a:t>Link may be unidirectional or bi-directional</a:t>
            </a:r>
          </a:p>
        </p:txBody>
      </p:sp>
    </p:spTree>
    <p:extLst>
      <p:ext uri="{BB962C8B-B14F-4D97-AF65-F5344CB8AC3E}">
        <p14:creationId xmlns:p14="http://schemas.microsoft.com/office/powerpoint/2010/main" val="2498916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Indirect Communication</a:t>
            </a:r>
          </a:p>
        </p:txBody>
      </p:sp>
      <p:sp>
        <p:nvSpPr>
          <p:cNvPr id="83971" name="Rectangle 3"/>
          <p:cNvSpPr>
            <a:spLocks noGrp="1" noChangeArrowheads="1"/>
          </p:cNvSpPr>
          <p:nvPr>
            <p:ph sz="quarter" idx="1"/>
          </p:nvPr>
        </p:nvSpPr>
        <p:spPr/>
        <p:txBody>
          <a:bodyPr>
            <a:normAutofit/>
          </a:bodyPr>
          <a:lstStyle/>
          <a:p>
            <a:r>
              <a:rPr lang="en-US"/>
              <a:t>Operations</a:t>
            </a:r>
          </a:p>
          <a:p>
            <a:pPr lvl="1"/>
            <a:r>
              <a:rPr lang="en-US"/>
              <a:t>create a new mailbox</a:t>
            </a:r>
          </a:p>
          <a:p>
            <a:pPr lvl="1"/>
            <a:r>
              <a:rPr lang="en-US"/>
              <a:t>send and receive messages through mailbox</a:t>
            </a:r>
          </a:p>
          <a:p>
            <a:pPr lvl="1"/>
            <a:r>
              <a:rPr lang="en-US"/>
              <a:t>destroy a mailbox</a:t>
            </a:r>
          </a:p>
          <a:p>
            <a:r>
              <a:rPr lang="en-US"/>
              <a:t>Primitives are defined as:</a:t>
            </a:r>
          </a:p>
          <a:p>
            <a:pPr>
              <a:buFont typeface="Monotype Sorts" pitchFamily="2" charset="2"/>
              <a:buNone/>
            </a:pPr>
            <a:r>
              <a:rPr lang="en-US"/>
              <a:t>	</a:t>
            </a:r>
            <a:r>
              <a:rPr lang="en-US" b="1"/>
              <a:t>send</a:t>
            </a:r>
            <a:r>
              <a:rPr lang="en-US"/>
              <a:t>(</a:t>
            </a:r>
            <a:r>
              <a:rPr lang="en-US" i="1"/>
              <a:t>A, message</a:t>
            </a:r>
            <a:r>
              <a:rPr lang="en-US"/>
              <a:t>) – send a message to mailbox A</a:t>
            </a:r>
          </a:p>
          <a:p>
            <a:pPr>
              <a:buFont typeface="Monotype Sorts" pitchFamily="2" charset="2"/>
              <a:buNone/>
            </a:pPr>
            <a:r>
              <a:rPr lang="en-US"/>
              <a:t>	</a:t>
            </a:r>
            <a:r>
              <a:rPr lang="en-US" b="1"/>
              <a:t>receive</a:t>
            </a:r>
            <a:r>
              <a:rPr lang="en-US"/>
              <a:t>(</a:t>
            </a:r>
            <a:r>
              <a:rPr lang="en-US" i="1"/>
              <a:t>A, message</a:t>
            </a:r>
            <a:r>
              <a:rPr lang="en-US"/>
              <a:t>) – receive a message from mailbox A</a:t>
            </a:r>
          </a:p>
        </p:txBody>
      </p:sp>
    </p:spTree>
    <p:extLst>
      <p:ext uri="{BB962C8B-B14F-4D97-AF65-F5344CB8AC3E}">
        <p14:creationId xmlns:p14="http://schemas.microsoft.com/office/powerpoint/2010/main" val="37891559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Indirect Communication</a:t>
            </a:r>
          </a:p>
        </p:txBody>
      </p:sp>
      <p:sp>
        <p:nvSpPr>
          <p:cNvPr id="50179" name="Rectangle 3"/>
          <p:cNvSpPr>
            <a:spLocks noGrp="1" noChangeArrowheads="1"/>
          </p:cNvSpPr>
          <p:nvPr>
            <p:ph sz="quarter" idx="1"/>
          </p:nvPr>
        </p:nvSpPr>
        <p:spPr/>
        <p:txBody>
          <a:bodyPr/>
          <a:lstStyle/>
          <a:p>
            <a:r>
              <a:rPr lang="en-US"/>
              <a:t>Mailbox sharing</a:t>
            </a:r>
          </a:p>
          <a:p>
            <a:pPr lvl="1"/>
            <a:r>
              <a:rPr lang="en-US" i="1"/>
              <a:t>P</a:t>
            </a:r>
            <a:r>
              <a:rPr lang="en-US" i="1" baseline="-25000"/>
              <a:t>1</a:t>
            </a:r>
            <a:r>
              <a:rPr lang="en-US" i="1"/>
              <a:t>, P</a:t>
            </a:r>
            <a:r>
              <a:rPr lang="en-US" i="1" baseline="-25000"/>
              <a:t>2</a:t>
            </a:r>
            <a:r>
              <a:rPr lang="en-US" i="1"/>
              <a:t>,</a:t>
            </a:r>
            <a:r>
              <a:rPr lang="en-US"/>
              <a:t> and</a:t>
            </a:r>
            <a:r>
              <a:rPr lang="en-US" i="1"/>
              <a:t> P</a:t>
            </a:r>
            <a:r>
              <a:rPr lang="en-US" i="1" baseline="-25000"/>
              <a:t>3</a:t>
            </a:r>
            <a:r>
              <a:rPr lang="en-US"/>
              <a:t> share mailbox A</a:t>
            </a:r>
          </a:p>
          <a:p>
            <a:pPr lvl="1"/>
            <a:r>
              <a:rPr lang="en-US" i="1"/>
              <a:t>P</a:t>
            </a:r>
            <a:r>
              <a:rPr lang="en-US" i="1" baseline="-25000"/>
              <a:t>1</a:t>
            </a:r>
            <a:r>
              <a:rPr lang="en-US"/>
              <a:t>, sends; </a:t>
            </a:r>
            <a:r>
              <a:rPr lang="en-US" i="1"/>
              <a:t>P</a:t>
            </a:r>
            <a:r>
              <a:rPr lang="en-US" i="1" baseline="-25000"/>
              <a:t>2</a:t>
            </a:r>
            <a:r>
              <a:rPr lang="en-US" i="1"/>
              <a:t> </a:t>
            </a:r>
            <a:r>
              <a:rPr lang="en-US"/>
              <a:t>and</a:t>
            </a:r>
            <a:r>
              <a:rPr lang="en-US" i="1"/>
              <a:t> P</a:t>
            </a:r>
            <a:r>
              <a:rPr lang="en-US" i="1" baseline="-25000"/>
              <a:t>3</a:t>
            </a:r>
            <a:r>
              <a:rPr lang="en-US"/>
              <a:t> receive</a:t>
            </a:r>
          </a:p>
          <a:p>
            <a:pPr lvl="1"/>
            <a:r>
              <a:rPr lang="en-US"/>
              <a:t>Who gets the message?</a:t>
            </a:r>
          </a:p>
          <a:p>
            <a:r>
              <a:rPr lang="en-US"/>
              <a:t>Solutions</a:t>
            </a:r>
          </a:p>
          <a:p>
            <a:pPr lvl="1"/>
            <a:r>
              <a:rPr lang="en-US"/>
              <a:t>Allow a link to be associated with at most two processes</a:t>
            </a:r>
          </a:p>
          <a:p>
            <a:pPr lvl="1"/>
            <a:r>
              <a:rPr lang="en-US"/>
              <a:t>Allow only one process at a time to execute a receive operation</a:t>
            </a:r>
          </a:p>
          <a:p>
            <a:pPr lvl="1"/>
            <a:r>
              <a:rPr lang="en-US"/>
              <a:t>Allow the system to select arbitrarily the receiver.  Sender is notified who the receiver was.</a:t>
            </a:r>
          </a:p>
        </p:txBody>
      </p:sp>
    </p:spTree>
    <p:extLst>
      <p:ext uri="{BB962C8B-B14F-4D97-AF65-F5344CB8AC3E}">
        <p14:creationId xmlns:p14="http://schemas.microsoft.com/office/powerpoint/2010/main" val="3542587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Synchronization</a:t>
            </a:r>
          </a:p>
        </p:txBody>
      </p:sp>
      <p:sp>
        <p:nvSpPr>
          <p:cNvPr id="84995" name="Rectangle 3"/>
          <p:cNvSpPr>
            <a:spLocks noGrp="1" noChangeArrowheads="1"/>
          </p:cNvSpPr>
          <p:nvPr>
            <p:ph sz="quarter" idx="1"/>
          </p:nvPr>
        </p:nvSpPr>
        <p:spPr/>
        <p:txBody>
          <a:bodyPr/>
          <a:lstStyle/>
          <a:p>
            <a:pPr marL="381000" indent="-381000"/>
            <a:r>
              <a:rPr lang="en-US" dirty="0"/>
              <a:t>Message passing may be either blocking or non-blocking</a:t>
            </a:r>
          </a:p>
          <a:p>
            <a:pPr marL="381000" indent="-381000"/>
            <a:r>
              <a:rPr lang="en-US" b="1" dirty="0"/>
              <a:t>Blocking</a:t>
            </a:r>
            <a:r>
              <a:rPr lang="en-US" dirty="0"/>
              <a:t> is considered </a:t>
            </a:r>
            <a:r>
              <a:rPr lang="en-US" b="1" dirty="0"/>
              <a:t>synchronous</a:t>
            </a:r>
          </a:p>
          <a:p>
            <a:pPr marL="800100" lvl="1" indent="-342900"/>
            <a:r>
              <a:rPr lang="en-US" b="1" dirty="0"/>
              <a:t>Blocking send </a:t>
            </a:r>
            <a:r>
              <a:rPr lang="en-US" dirty="0"/>
              <a:t>has the sender block until the message is received</a:t>
            </a:r>
          </a:p>
          <a:p>
            <a:pPr marL="800100" lvl="1" indent="-342900"/>
            <a:r>
              <a:rPr lang="en-US" b="1" dirty="0"/>
              <a:t>Blocking receive </a:t>
            </a:r>
            <a:r>
              <a:rPr lang="en-US" dirty="0"/>
              <a:t>has the receiver block until a message is available</a:t>
            </a:r>
          </a:p>
          <a:p>
            <a:pPr marL="381000" indent="-381000"/>
            <a:r>
              <a:rPr lang="en-US" b="1" dirty="0"/>
              <a:t>Non-blocking</a:t>
            </a:r>
            <a:r>
              <a:rPr lang="en-US" dirty="0"/>
              <a:t> is considered </a:t>
            </a:r>
            <a:r>
              <a:rPr lang="en-US" b="1" dirty="0"/>
              <a:t>asynchronous</a:t>
            </a:r>
          </a:p>
          <a:p>
            <a:pPr marL="800100" lvl="1" indent="-342900"/>
            <a:r>
              <a:rPr lang="en-US" b="1" dirty="0"/>
              <a:t>Non-blocking </a:t>
            </a:r>
            <a:r>
              <a:rPr lang="en-US" dirty="0"/>
              <a:t>send has the sender send the message and continue</a:t>
            </a:r>
          </a:p>
          <a:p>
            <a:pPr marL="800100" lvl="1" indent="-342900"/>
            <a:r>
              <a:rPr lang="en-US" b="1" dirty="0"/>
              <a:t>Non-blocking </a:t>
            </a:r>
            <a:r>
              <a:rPr lang="en-US" dirty="0"/>
              <a:t>receive has the receiver receive a valid message or null</a:t>
            </a:r>
          </a:p>
        </p:txBody>
      </p:sp>
    </p:spTree>
    <p:extLst>
      <p:ext uri="{BB962C8B-B14F-4D97-AF65-F5344CB8AC3E}">
        <p14:creationId xmlns:p14="http://schemas.microsoft.com/office/powerpoint/2010/main" val="412778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Buffering</a:t>
            </a:r>
          </a:p>
        </p:txBody>
      </p:sp>
      <p:sp>
        <p:nvSpPr>
          <p:cNvPr id="51203" name="Rectangle 3"/>
          <p:cNvSpPr>
            <a:spLocks noGrp="1" noChangeArrowheads="1"/>
          </p:cNvSpPr>
          <p:nvPr>
            <p:ph sz="quarter" idx="1"/>
          </p:nvPr>
        </p:nvSpPr>
        <p:spPr/>
        <p:txBody>
          <a:bodyPr/>
          <a:lstStyle/>
          <a:p>
            <a:r>
              <a:rPr lang="en-US" dirty="0"/>
              <a:t>Queue of messages attached to the link; implemented in one of three ways</a:t>
            </a:r>
          </a:p>
          <a:p>
            <a:pPr lvl="1">
              <a:buFont typeface="Monotype Sorts" pitchFamily="2" charset="2"/>
              <a:buNone/>
            </a:pPr>
            <a:r>
              <a:rPr lang="en-US" dirty="0">
                <a:solidFill>
                  <a:srgbClr val="CC6600"/>
                </a:solidFill>
              </a:rPr>
              <a:t>1.</a:t>
            </a:r>
            <a:r>
              <a:rPr lang="en-US" dirty="0"/>
              <a:t>	Zero capacity – 0 messages</a:t>
            </a:r>
            <a:br>
              <a:rPr lang="en-US" dirty="0"/>
            </a:br>
            <a:r>
              <a:rPr lang="en-US" dirty="0"/>
              <a:t>Sender must wait for </a:t>
            </a:r>
            <a:r>
              <a:rPr lang="en-US" dirty="0" smtClean="0"/>
              <a:t>receiver</a:t>
            </a:r>
            <a:endParaRPr lang="en-US" dirty="0"/>
          </a:p>
          <a:p>
            <a:pPr lvl="1">
              <a:buFont typeface="Monotype Sorts" pitchFamily="2" charset="2"/>
              <a:buNone/>
            </a:pPr>
            <a:r>
              <a:rPr lang="en-US" dirty="0">
                <a:solidFill>
                  <a:srgbClr val="CC6600"/>
                </a:solidFill>
              </a:rPr>
              <a:t>2.</a:t>
            </a:r>
            <a:r>
              <a:rPr lang="en-US" dirty="0"/>
              <a:t>	Bounded capacity – finite length of </a:t>
            </a:r>
            <a:r>
              <a:rPr lang="en-US" i="1" dirty="0"/>
              <a:t>n</a:t>
            </a:r>
            <a:r>
              <a:rPr lang="en-US" dirty="0"/>
              <a:t> messages</a:t>
            </a:r>
            <a:br>
              <a:rPr lang="en-US" dirty="0"/>
            </a:br>
            <a:r>
              <a:rPr lang="en-US" dirty="0"/>
              <a:t>Sender must wait if link full</a:t>
            </a:r>
          </a:p>
          <a:p>
            <a:pPr lvl="1">
              <a:buFont typeface="Monotype Sorts" pitchFamily="2" charset="2"/>
              <a:buNone/>
            </a:pPr>
            <a:r>
              <a:rPr lang="en-US" dirty="0">
                <a:solidFill>
                  <a:srgbClr val="CC6600"/>
                </a:solidFill>
              </a:rPr>
              <a:t>3.</a:t>
            </a:r>
            <a:r>
              <a:rPr lang="en-US" dirty="0"/>
              <a:t>	Unbounded capacity – infinite length </a:t>
            </a:r>
            <a:br>
              <a:rPr lang="en-US" dirty="0"/>
            </a:br>
            <a:r>
              <a:rPr lang="en-US" dirty="0"/>
              <a:t>Sender never waits</a:t>
            </a:r>
          </a:p>
        </p:txBody>
      </p:sp>
    </p:spTree>
    <p:extLst>
      <p:ext uri="{BB962C8B-B14F-4D97-AF65-F5344CB8AC3E}">
        <p14:creationId xmlns:p14="http://schemas.microsoft.com/office/powerpoint/2010/main" val="987165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Client-Server Communication</a:t>
            </a:r>
          </a:p>
        </p:txBody>
      </p:sp>
      <p:sp>
        <p:nvSpPr>
          <p:cNvPr id="86019" name="Rectangle 3"/>
          <p:cNvSpPr>
            <a:spLocks noGrp="1" noChangeArrowheads="1"/>
          </p:cNvSpPr>
          <p:nvPr>
            <p:ph type="body" idx="1"/>
          </p:nvPr>
        </p:nvSpPr>
        <p:spPr/>
        <p:txBody>
          <a:bodyPr/>
          <a:lstStyle/>
          <a:p>
            <a:r>
              <a:rPr lang="en-US"/>
              <a:t>Sockets</a:t>
            </a:r>
          </a:p>
          <a:p>
            <a:r>
              <a:rPr lang="en-US"/>
              <a:t>Remote Procedure Calls</a:t>
            </a:r>
          </a:p>
          <a:p>
            <a:r>
              <a:rPr lang="en-US"/>
              <a:t>Remote Method Invocation (Java)</a:t>
            </a:r>
          </a:p>
        </p:txBody>
      </p:sp>
    </p:spTree>
    <p:extLst>
      <p:ext uri="{BB962C8B-B14F-4D97-AF65-F5344CB8AC3E}">
        <p14:creationId xmlns:p14="http://schemas.microsoft.com/office/powerpoint/2010/main" val="250423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Sockets</a:t>
            </a:r>
          </a:p>
        </p:txBody>
      </p:sp>
      <p:sp>
        <p:nvSpPr>
          <p:cNvPr id="87043" name="Rectangle 3"/>
          <p:cNvSpPr>
            <a:spLocks noGrp="1" noChangeArrowheads="1"/>
          </p:cNvSpPr>
          <p:nvPr>
            <p:ph type="body" idx="1"/>
          </p:nvPr>
        </p:nvSpPr>
        <p:spPr/>
        <p:txBody>
          <a:bodyPr/>
          <a:lstStyle/>
          <a:p>
            <a:r>
              <a:rPr lang="en-US"/>
              <a:t>A socket is defined as an </a:t>
            </a:r>
            <a:r>
              <a:rPr lang="en-US" i="1"/>
              <a:t>endpoint for communication</a:t>
            </a:r>
            <a:endParaRPr lang="en-US"/>
          </a:p>
          <a:p>
            <a:r>
              <a:rPr lang="en-US"/>
              <a:t>Concatenation of IP address and port</a:t>
            </a:r>
          </a:p>
          <a:p>
            <a:r>
              <a:rPr lang="en-US"/>
              <a:t>The socket </a:t>
            </a:r>
            <a:r>
              <a:rPr lang="en-US" b="1"/>
              <a:t>161.25.19.8:1625</a:t>
            </a:r>
            <a:r>
              <a:rPr lang="en-US"/>
              <a:t> refers to port </a:t>
            </a:r>
            <a:r>
              <a:rPr lang="en-US" b="1"/>
              <a:t>1625</a:t>
            </a:r>
            <a:r>
              <a:rPr lang="en-US"/>
              <a:t> on host </a:t>
            </a:r>
            <a:r>
              <a:rPr lang="en-US" b="1"/>
              <a:t>161.25.19.8</a:t>
            </a:r>
          </a:p>
          <a:p>
            <a:r>
              <a:rPr lang="en-US"/>
              <a:t>Communication consists between a pair of sockets</a:t>
            </a:r>
          </a:p>
        </p:txBody>
      </p:sp>
    </p:spTree>
    <p:extLst>
      <p:ext uri="{BB962C8B-B14F-4D97-AF65-F5344CB8AC3E}">
        <p14:creationId xmlns:p14="http://schemas.microsoft.com/office/powerpoint/2010/main" val="2188084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Socket </a:t>
            </a:r>
            <a:r>
              <a:rPr lang="en-US" dirty="0" smtClean="0"/>
              <a:t>Communication</a:t>
            </a:r>
            <a:endParaRPr 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82923" y="1300971"/>
            <a:ext cx="6578154" cy="477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305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Remote Procedure Calls</a:t>
            </a:r>
          </a:p>
        </p:txBody>
      </p:sp>
      <p:sp>
        <p:nvSpPr>
          <p:cNvPr id="88067" name="Rectangle 3"/>
          <p:cNvSpPr>
            <a:spLocks noGrp="1" noChangeArrowheads="1"/>
          </p:cNvSpPr>
          <p:nvPr>
            <p:ph sz="quarter" idx="1"/>
          </p:nvPr>
        </p:nvSpPr>
        <p:spPr/>
        <p:txBody>
          <a:bodyPr/>
          <a:lstStyle/>
          <a:p>
            <a:r>
              <a:rPr lang="en-US"/>
              <a:t>Remote procedure call (RPC) abstracts procedure calls between processes on networked systems.</a:t>
            </a:r>
          </a:p>
          <a:p>
            <a:r>
              <a:rPr lang="en-US" b="1"/>
              <a:t>Stubs</a:t>
            </a:r>
            <a:r>
              <a:rPr lang="en-US"/>
              <a:t> – client-side proxy for the actual procedure on the server.</a:t>
            </a:r>
          </a:p>
          <a:p>
            <a:r>
              <a:rPr lang="en-US"/>
              <a:t>The client-side stub locates the server and </a:t>
            </a:r>
            <a:r>
              <a:rPr lang="en-US" i="1"/>
              <a:t>marshalls</a:t>
            </a:r>
            <a:r>
              <a:rPr lang="en-US"/>
              <a:t> the parameters.</a:t>
            </a:r>
          </a:p>
          <a:p>
            <a:r>
              <a:rPr lang="en-US"/>
              <a:t>The server-side stub receives this message, unpacks the marshalled parameters, and peforms the procedure on the server.</a:t>
            </a:r>
          </a:p>
        </p:txBody>
      </p:sp>
    </p:spTree>
    <p:extLst>
      <p:ext uri="{BB962C8B-B14F-4D97-AF65-F5344CB8AC3E}">
        <p14:creationId xmlns:p14="http://schemas.microsoft.com/office/powerpoint/2010/main" val="71382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28600"/>
            <a:ext cx="7023100" cy="609600"/>
          </a:xfrm>
        </p:spPr>
        <p:txBody>
          <a:bodyPr>
            <a:normAutofit/>
          </a:bodyPr>
          <a:lstStyle/>
          <a:p>
            <a:r>
              <a:rPr lang="en-US"/>
              <a:t>Process State</a:t>
            </a:r>
          </a:p>
        </p:txBody>
      </p:sp>
      <p:sp>
        <p:nvSpPr>
          <p:cNvPr id="32771" name="Rectangle 3"/>
          <p:cNvSpPr>
            <a:spLocks noGrp="1" noChangeArrowheads="1"/>
          </p:cNvSpPr>
          <p:nvPr>
            <p:ph sz="quarter" idx="1"/>
          </p:nvPr>
        </p:nvSpPr>
        <p:spPr>
          <a:xfrm>
            <a:off x="275771" y="1295400"/>
            <a:ext cx="8418285" cy="3784600"/>
          </a:xfrm>
        </p:spPr>
        <p:txBody>
          <a:bodyPr>
            <a:noAutofit/>
          </a:bodyPr>
          <a:lstStyle/>
          <a:p>
            <a:r>
              <a:rPr lang="en-US" sz="2400" dirty="0"/>
              <a:t>As a process executes, it changes </a:t>
            </a:r>
            <a:r>
              <a:rPr lang="en-US" sz="2400" i="1" dirty="0"/>
              <a:t>state</a:t>
            </a:r>
            <a:endParaRPr lang="en-US" sz="2400" dirty="0"/>
          </a:p>
          <a:p>
            <a:pPr lvl="1"/>
            <a:r>
              <a:rPr lang="en-US" sz="2400" b="1" dirty="0"/>
              <a:t>new</a:t>
            </a:r>
            <a:r>
              <a:rPr lang="en-US" sz="2400" dirty="0"/>
              <a:t>:  The process is being created</a:t>
            </a:r>
          </a:p>
          <a:p>
            <a:pPr lvl="1"/>
            <a:r>
              <a:rPr lang="en-US" sz="2400" b="1" dirty="0"/>
              <a:t>running</a:t>
            </a:r>
            <a:r>
              <a:rPr lang="en-US" sz="2400" dirty="0"/>
              <a:t>:  Instructions are being executed</a:t>
            </a:r>
          </a:p>
          <a:p>
            <a:pPr lvl="1"/>
            <a:r>
              <a:rPr lang="en-US" sz="2400" b="1" dirty="0"/>
              <a:t>waiting</a:t>
            </a:r>
            <a:r>
              <a:rPr lang="en-US" sz="2400" dirty="0"/>
              <a:t>:  The process is waiting for some event to occur</a:t>
            </a:r>
          </a:p>
          <a:p>
            <a:pPr lvl="1"/>
            <a:r>
              <a:rPr lang="en-US" sz="2400" b="1" dirty="0"/>
              <a:t>ready</a:t>
            </a:r>
            <a:r>
              <a:rPr lang="en-US" sz="2400" dirty="0"/>
              <a:t>:  The process is waiting to be assigned to a process</a:t>
            </a:r>
          </a:p>
          <a:p>
            <a:pPr lvl="1"/>
            <a:r>
              <a:rPr lang="en-US" sz="2400" b="1" dirty="0"/>
              <a:t>terminated</a:t>
            </a:r>
            <a:r>
              <a:rPr lang="en-US" sz="2400" dirty="0"/>
              <a:t>:  The process has finished execution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Remote Method Invocation</a:t>
            </a:r>
          </a:p>
        </p:txBody>
      </p:sp>
      <p:sp>
        <p:nvSpPr>
          <p:cNvPr id="89091" name="Rectangle 3"/>
          <p:cNvSpPr>
            <a:spLocks noGrp="1" noChangeArrowheads="1"/>
          </p:cNvSpPr>
          <p:nvPr>
            <p:ph sz="quarter" idx="1"/>
          </p:nvPr>
        </p:nvSpPr>
        <p:spPr/>
        <p:txBody>
          <a:bodyPr/>
          <a:lstStyle/>
          <a:p>
            <a:r>
              <a:rPr lang="en-US" dirty="0"/>
              <a:t>Remote Method Invocation (RMI) is a Java mechanism similar to RPCs.</a:t>
            </a:r>
          </a:p>
          <a:p>
            <a:r>
              <a:rPr lang="en-US" dirty="0"/>
              <a:t>RMI allows a Java program on one machine to invoke a method on a remote object.</a:t>
            </a:r>
          </a:p>
        </p:txBody>
      </p:sp>
      <p:pic>
        <p:nvPicPr>
          <p:cNvPr id="89093" name="Picture 5"/>
          <p:cNvPicPr>
            <a:picLocks noChangeAspect="1" noChangeArrowheads="1"/>
          </p:cNvPicPr>
          <p:nvPr/>
        </p:nvPicPr>
        <p:blipFill>
          <a:blip r:embed="rId2"/>
          <a:srcRect l="365" t="25000" r="363" b="25000"/>
          <a:stretch>
            <a:fillRect/>
          </a:stretch>
        </p:blipFill>
        <p:spPr bwMode="auto">
          <a:xfrm>
            <a:off x="1209675" y="3194050"/>
            <a:ext cx="6926263" cy="2616200"/>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2942152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smtClean="0"/>
              <a:t>Process Synchronization</a:t>
            </a:r>
          </a:p>
        </p:txBody>
      </p:sp>
    </p:spTree>
    <p:extLst>
      <p:ext uri="{BB962C8B-B14F-4D97-AF65-F5344CB8AC3E}">
        <p14:creationId xmlns:p14="http://schemas.microsoft.com/office/powerpoint/2010/main" val="1227537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457200" y="196850"/>
            <a:ext cx="8229600" cy="848179"/>
          </a:xfrm>
        </p:spPr>
        <p:txBody>
          <a:bodyPr/>
          <a:lstStyle/>
          <a:p>
            <a:pPr eaLnBrk="1" hangingPunct="1"/>
            <a:r>
              <a:rPr lang="en-US" dirty="0" smtClean="0"/>
              <a:t>Background</a:t>
            </a:r>
          </a:p>
        </p:txBody>
      </p:sp>
      <p:sp>
        <p:nvSpPr>
          <p:cNvPr id="6147" name="Rectangle 5"/>
          <p:cNvSpPr>
            <a:spLocks noGrp="1" noChangeArrowheads="1"/>
          </p:cNvSpPr>
          <p:nvPr>
            <p:ph sz="quarter" idx="1"/>
          </p:nvPr>
        </p:nvSpPr>
        <p:spPr>
          <a:xfrm>
            <a:off x="827088" y="1365250"/>
            <a:ext cx="6383337" cy="4860925"/>
          </a:xfrm>
        </p:spPr>
        <p:txBody>
          <a:bodyPr>
            <a:normAutofit fontScale="92500" lnSpcReduction="10000"/>
          </a:bodyPr>
          <a:lstStyle/>
          <a:p>
            <a:pPr marL="274320" indent="-274320" eaLnBrk="1" fontAlgn="auto" hangingPunct="1">
              <a:spcBef>
                <a:spcPts val="580"/>
              </a:spcBef>
              <a:spcAft>
                <a:spcPts val="0"/>
              </a:spcAft>
              <a:buFont typeface="Wingdings 2"/>
              <a:buChar char=""/>
              <a:defRPr/>
            </a:pPr>
            <a:r>
              <a:rPr lang="en-US" dirty="0" smtClean="0"/>
              <a:t>Concurrent access to shared data may result in data inconsistency</a:t>
            </a:r>
          </a:p>
          <a:p>
            <a:pPr marL="274320" indent="-274320" eaLnBrk="1" fontAlgn="auto" hangingPunct="1">
              <a:spcBef>
                <a:spcPts val="580"/>
              </a:spcBef>
              <a:spcAft>
                <a:spcPts val="0"/>
              </a:spcAft>
              <a:buFont typeface="Wingdings 2"/>
              <a:buChar char=""/>
              <a:defRPr/>
            </a:pPr>
            <a:r>
              <a:rPr lang="en-US" dirty="0" smtClean="0"/>
              <a:t>Maintaining data consistency requires mechanisms to ensure the orderly execution of cooperating processes</a:t>
            </a:r>
          </a:p>
          <a:p>
            <a:pPr marL="274320" indent="-274320" eaLnBrk="1" fontAlgn="auto" hangingPunct="1">
              <a:spcBef>
                <a:spcPts val="580"/>
              </a:spcBef>
              <a:spcAft>
                <a:spcPts val="0"/>
              </a:spcAft>
              <a:buFont typeface="Wingdings 2"/>
              <a:buChar char=""/>
              <a:defRPr/>
            </a:pPr>
            <a:r>
              <a:rPr lang="en-US" dirty="0" smtClean="0"/>
              <a:t>Suppose that we wanted to provide a solution to the consumer-producer problem that fills </a:t>
            </a:r>
            <a:r>
              <a:rPr lang="en-US" dirty="0" smtClean="0">
                <a:solidFill>
                  <a:srgbClr val="FF0000"/>
                </a:solidFill>
              </a:rPr>
              <a:t>all </a:t>
            </a:r>
            <a:r>
              <a:rPr lang="en-US" dirty="0" smtClean="0"/>
              <a:t>the buffers. We can do so by having an integer </a:t>
            </a:r>
            <a:r>
              <a:rPr lang="en-US" dirty="0" smtClean="0">
                <a:solidFill>
                  <a:srgbClr val="FF0000"/>
                </a:solidFill>
              </a:rPr>
              <a:t>count</a:t>
            </a:r>
            <a:r>
              <a:rPr lang="en-US" dirty="0" smtClean="0"/>
              <a:t> that keeps track of the number of full buffers.  Initially, count 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2327061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Producer </a:t>
            </a:r>
          </a:p>
        </p:txBody>
      </p:sp>
      <p:sp>
        <p:nvSpPr>
          <p:cNvPr id="7171" name="Rectangle 3"/>
          <p:cNvSpPr>
            <a:spLocks noGrp="1" noChangeArrowheads="1"/>
          </p:cNvSpPr>
          <p:nvPr>
            <p:ph sz="quarter" idx="1"/>
          </p:nvPr>
        </p:nvSpPr>
        <p:spPr>
          <a:xfrm>
            <a:off x="941388" y="1408113"/>
            <a:ext cx="6732587" cy="4557712"/>
          </a:xfrm>
        </p:spPr>
        <p:txBody>
          <a:bodyPr>
            <a:normAutofit lnSpcReduction="10000"/>
          </a:bodyPr>
          <a:lstStyle/>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while (true) </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produce an item and put in </a:t>
            </a:r>
            <a:r>
              <a:rPr lang="en-US" dirty="0" err="1" smtClean="0">
                <a:solidFill>
                  <a:srgbClr val="0000FF"/>
                </a:solidFill>
              </a:rPr>
              <a:t>nextProduced</a:t>
            </a:r>
            <a:endParaRPr lang="en-US" dirty="0" smtClean="0">
              <a:solidFill>
                <a:srgbClr val="0000FF"/>
              </a:solidFill>
            </a:endParaRP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while (count == BUFFER_SIZE)</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 do nothing</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buffer [in] = </a:t>
            </a:r>
            <a:r>
              <a:rPr lang="en-US" dirty="0" err="1" smtClean="0">
                <a:solidFill>
                  <a:srgbClr val="0000FF"/>
                </a:solidFill>
              </a:rPr>
              <a:t>nextProduced</a:t>
            </a:r>
            <a:r>
              <a:rPr lang="en-US" dirty="0" smtClean="0">
                <a:solidFill>
                  <a:srgbClr val="0000FF"/>
                </a:solidFill>
              </a:rPr>
              <a:t>;</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in = (in + 1) % BUFFER_SIZE;</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count++;</a:t>
            </a:r>
          </a:p>
          <a:p>
            <a:pPr marL="274320" indent="-274320" eaLnBrk="1" fontAlgn="auto" hangingPunct="1">
              <a:spcBef>
                <a:spcPts val="580"/>
              </a:spcBef>
              <a:spcAft>
                <a:spcPts val="0"/>
              </a:spcAft>
              <a:buFont typeface="Monotype Sorts" pitchFamily="2" charset="2"/>
              <a:buNone/>
              <a:defRPr/>
            </a:pPr>
            <a:r>
              <a:rPr lang="en-US" dirty="0" smtClean="0">
                <a:solidFill>
                  <a:srgbClr val="0000FF"/>
                </a:solidFill>
              </a:rPr>
              <a:t>	}   </a:t>
            </a:r>
          </a:p>
        </p:txBody>
      </p:sp>
    </p:spTree>
    <p:extLst>
      <p:ext uri="{BB962C8B-B14F-4D97-AF65-F5344CB8AC3E}">
        <p14:creationId xmlns:p14="http://schemas.microsoft.com/office/powerpoint/2010/main" val="7041091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Consumer</a:t>
            </a:r>
          </a:p>
        </p:txBody>
      </p:sp>
      <p:sp>
        <p:nvSpPr>
          <p:cNvPr id="17411" name="Rectangle 3"/>
          <p:cNvSpPr>
            <a:spLocks noGrp="1" noChangeArrowheads="1"/>
          </p:cNvSpPr>
          <p:nvPr>
            <p:ph sz="quarter" idx="1"/>
          </p:nvPr>
        </p:nvSpPr>
        <p:spPr>
          <a:xfrm>
            <a:off x="827088" y="1022350"/>
            <a:ext cx="6877050" cy="4860925"/>
          </a:xfrm>
        </p:spPr>
        <p:txBody>
          <a:bodyPr>
            <a:normAutofit lnSpcReduction="10000"/>
          </a:bodyPr>
          <a:lstStyle/>
          <a:p>
            <a:pPr eaLnBrk="1" hangingPunct="1">
              <a:buFont typeface="Monotype Sorts" pitchFamily="2" charset="2"/>
              <a:buNone/>
            </a:pPr>
            <a:endParaRPr lang="en-US" sz="2000" smtClean="0"/>
          </a:p>
          <a:p>
            <a:pPr eaLnBrk="1" hangingPunct="1">
              <a:buFont typeface="Monotype Sorts" pitchFamily="2" charset="2"/>
              <a:buNone/>
            </a:pPr>
            <a:r>
              <a:rPr lang="en-US" sz="2000" smtClean="0">
                <a:solidFill>
                  <a:srgbClr val="0000FF"/>
                </a:solidFill>
              </a:rPr>
              <a:t>    </a:t>
            </a:r>
            <a:r>
              <a:rPr lang="en-US" smtClean="0">
                <a:solidFill>
                  <a:srgbClr val="0000FF"/>
                </a:solidFill>
              </a:rPr>
              <a:t>while (1) </a:t>
            </a:r>
          </a:p>
          <a:p>
            <a:pPr eaLnBrk="1" hangingPunct="1">
              <a:buFont typeface="Monotype Sorts" pitchFamily="2" charset="2"/>
              <a:buNone/>
            </a:pPr>
            <a:r>
              <a:rPr lang="en-US" smtClean="0">
                <a:solidFill>
                  <a:srgbClr val="0000FF"/>
                </a:solidFill>
              </a:rPr>
              <a:t>      {</a:t>
            </a:r>
          </a:p>
          <a:p>
            <a:pPr eaLnBrk="1" hangingPunct="1">
              <a:buFont typeface="Monotype Sorts" pitchFamily="2" charset="2"/>
              <a:buNone/>
            </a:pPr>
            <a:r>
              <a:rPr lang="en-US" smtClean="0">
                <a:solidFill>
                  <a:srgbClr val="0000FF"/>
                </a:solidFill>
              </a:rPr>
              <a:t>			while (count == 0)</a:t>
            </a:r>
          </a:p>
          <a:p>
            <a:pPr eaLnBrk="1" hangingPunct="1">
              <a:buFont typeface="Monotype Sorts" pitchFamily="2" charset="2"/>
              <a:buNone/>
            </a:pPr>
            <a:r>
              <a:rPr lang="en-US" smtClean="0">
                <a:solidFill>
                  <a:srgbClr val="0000FF"/>
                </a:solidFill>
              </a:rPr>
              <a:t>				; // do nothing</a:t>
            </a:r>
          </a:p>
          <a:p>
            <a:pPr eaLnBrk="1" hangingPunct="1">
              <a:buFont typeface="Monotype Sorts" pitchFamily="2" charset="2"/>
              <a:buNone/>
            </a:pPr>
            <a:r>
              <a:rPr lang="en-US" smtClean="0">
                <a:solidFill>
                  <a:srgbClr val="0000FF"/>
                </a:solidFill>
              </a:rPr>
              <a:t>			nextConsumed =  buffer[out];</a:t>
            </a:r>
          </a:p>
          <a:p>
            <a:pPr eaLnBrk="1" hangingPunct="1">
              <a:buFont typeface="Monotype Sorts" pitchFamily="2" charset="2"/>
              <a:buNone/>
            </a:pPr>
            <a:r>
              <a:rPr lang="en-US" smtClean="0">
                <a:solidFill>
                  <a:srgbClr val="0000FF"/>
                </a:solidFill>
              </a:rPr>
              <a:t>			out = (out + 1) % BUFFER_SIZE;</a:t>
            </a:r>
          </a:p>
          <a:p>
            <a:pPr eaLnBrk="1" hangingPunct="1">
              <a:buFont typeface="Monotype Sorts" pitchFamily="2" charset="2"/>
              <a:buNone/>
            </a:pPr>
            <a:r>
              <a:rPr lang="en-US" smtClean="0">
                <a:solidFill>
                  <a:srgbClr val="0000FF"/>
                </a:solidFill>
              </a:rPr>
              <a:t>			count--;</a:t>
            </a:r>
          </a:p>
          <a:p>
            <a:pPr eaLnBrk="1" hangingPunct="1">
              <a:buFont typeface="Monotype Sorts" pitchFamily="2" charset="2"/>
              <a:buNone/>
            </a:pPr>
            <a:r>
              <a:rPr lang="en-US" smtClean="0">
                <a:solidFill>
                  <a:srgbClr val="0000FF"/>
                </a:solidFill>
              </a:rPr>
              <a:t>			/*  consume the item in nextConsumed</a:t>
            </a:r>
          </a:p>
          <a:p>
            <a:pPr eaLnBrk="1" hangingPunct="1">
              <a:buFont typeface="Monotype Sorts" pitchFamily="2" charset="2"/>
              <a:buNone/>
            </a:pPr>
            <a:r>
              <a:rPr lang="en-US" smtClean="0">
                <a:solidFill>
                  <a:srgbClr val="0000FF"/>
                </a:solidFill>
              </a:rPr>
              <a:t>	}</a:t>
            </a:r>
          </a:p>
        </p:txBody>
      </p:sp>
    </p:spTree>
    <p:extLst>
      <p:ext uri="{BB962C8B-B14F-4D97-AF65-F5344CB8AC3E}">
        <p14:creationId xmlns:p14="http://schemas.microsoft.com/office/powerpoint/2010/main" val="33903451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Bounded Buffer</a:t>
            </a:r>
          </a:p>
        </p:txBody>
      </p:sp>
      <p:sp>
        <p:nvSpPr>
          <p:cNvPr id="112643" name="Rectangle 3"/>
          <p:cNvSpPr>
            <a:spLocks noGrp="1" noChangeArrowheads="1"/>
          </p:cNvSpPr>
          <p:nvPr>
            <p:ph type="body" idx="1"/>
          </p:nvPr>
        </p:nvSpPr>
        <p:spPr/>
        <p:txBody>
          <a:bodyPr/>
          <a:lstStyle/>
          <a:p>
            <a:r>
              <a:rPr lang="en-US" dirty="0"/>
              <a:t>The statements</a:t>
            </a:r>
            <a:br>
              <a:rPr lang="en-US" dirty="0"/>
            </a:br>
            <a:r>
              <a:rPr lang="en-US" dirty="0"/>
              <a:t/>
            </a:r>
            <a:br>
              <a:rPr lang="en-US" dirty="0"/>
            </a:br>
            <a:r>
              <a:rPr lang="en-US" b="1" dirty="0"/>
              <a:t>counter++;</a:t>
            </a:r>
            <a:br>
              <a:rPr lang="en-US" b="1" dirty="0"/>
            </a:br>
            <a:r>
              <a:rPr lang="en-US" b="1" dirty="0"/>
              <a:t>counter--;</a:t>
            </a:r>
            <a:br>
              <a:rPr lang="en-US" b="1" dirty="0"/>
            </a:br>
            <a:r>
              <a:rPr lang="en-US" dirty="0"/>
              <a:t/>
            </a:r>
            <a:br>
              <a:rPr lang="en-US" dirty="0"/>
            </a:br>
            <a:r>
              <a:rPr lang="en-US" dirty="0"/>
              <a:t>must be performed </a:t>
            </a:r>
            <a:r>
              <a:rPr lang="en-US" i="1" dirty="0"/>
              <a:t>atomically</a:t>
            </a:r>
            <a:r>
              <a:rPr lang="en-US" dirty="0"/>
              <a:t>.</a:t>
            </a:r>
          </a:p>
          <a:p>
            <a:endParaRPr lang="en-US" dirty="0"/>
          </a:p>
          <a:p>
            <a:r>
              <a:rPr lang="en-US" dirty="0"/>
              <a:t>Atomic operation means an operation that completes in its entirety without interruption.</a:t>
            </a:r>
            <a:br>
              <a:rPr lang="en-US" dirty="0"/>
            </a:br>
            <a:endParaRPr lang="en-US" dirty="0"/>
          </a:p>
        </p:txBody>
      </p:sp>
    </p:spTree>
    <p:extLst>
      <p:ext uri="{BB962C8B-B14F-4D97-AF65-F5344CB8AC3E}">
        <p14:creationId xmlns:p14="http://schemas.microsoft.com/office/powerpoint/2010/main" val="22998597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smtClean="0"/>
              <a:t>Race Condition</a:t>
            </a:r>
          </a:p>
        </p:txBody>
      </p:sp>
      <p:sp>
        <p:nvSpPr>
          <p:cNvPr id="18435" name="Rectangle 1027"/>
          <p:cNvSpPr>
            <a:spLocks noGrp="1" noChangeArrowheads="1"/>
          </p:cNvSpPr>
          <p:nvPr>
            <p:ph sz="quarter" idx="1"/>
          </p:nvPr>
        </p:nvSpPr>
        <p:spPr>
          <a:xfrm>
            <a:off x="827088" y="1279525"/>
            <a:ext cx="8067675" cy="4818063"/>
          </a:xfrm>
        </p:spPr>
        <p:txBody>
          <a:bodyPr>
            <a:normAutofit/>
          </a:bodyPr>
          <a:lstStyle/>
          <a:p>
            <a:pPr eaLnBrk="1" hangingPunct="1">
              <a:lnSpc>
                <a:spcPct val="90000"/>
              </a:lnSpc>
            </a:pPr>
            <a:r>
              <a:rPr lang="en-US" sz="2400" dirty="0" smtClean="0">
                <a:solidFill>
                  <a:srgbClr val="0000FF"/>
                </a:solidFill>
              </a:rPr>
              <a:t>count++</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rgbClr val="0000FF"/>
                </a:solidFill>
              </a:rPr>
              <a:t>register1 = count</a:t>
            </a:r>
            <a:br>
              <a:rPr lang="en-US" sz="2400" dirty="0" smtClean="0">
                <a:solidFill>
                  <a:srgbClr val="0000FF"/>
                </a:solidFill>
              </a:rPr>
            </a:br>
            <a:r>
              <a:rPr lang="en-US" sz="2400" dirty="0" smtClean="0">
                <a:solidFill>
                  <a:srgbClr val="0000FF"/>
                </a:solidFill>
              </a:rPr>
              <a:t>     register1 = register1 + 1</a:t>
            </a:r>
            <a:br>
              <a:rPr lang="en-US" sz="2400" dirty="0" smtClean="0">
                <a:solidFill>
                  <a:srgbClr val="0000FF"/>
                </a:solidFill>
              </a:rPr>
            </a:br>
            <a:r>
              <a:rPr lang="en-US" sz="2400" dirty="0" smtClean="0">
                <a:solidFill>
                  <a:srgbClr val="0000FF"/>
                </a:solidFill>
              </a:rPr>
              <a:t>     count = register1</a:t>
            </a:r>
          </a:p>
          <a:p>
            <a:pPr eaLnBrk="1" hangingPunct="1">
              <a:lnSpc>
                <a:spcPct val="90000"/>
              </a:lnSpc>
            </a:pPr>
            <a:endParaRPr lang="en-US" sz="2400" dirty="0" smtClean="0">
              <a:solidFill>
                <a:schemeClr val="tx2"/>
              </a:solidFill>
            </a:endParaRPr>
          </a:p>
          <a:p>
            <a:pPr eaLnBrk="1" hangingPunct="1">
              <a:lnSpc>
                <a:spcPct val="90000"/>
              </a:lnSpc>
            </a:pPr>
            <a:r>
              <a:rPr lang="en-US" sz="2400" dirty="0" smtClean="0">
                <a:solidFill>
                  <a:schemeClr val="tx2"/>
                </a:solidFill>
              </a:rPr>
              <a:t>count--</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chemeClr val="tx2"/>
                </a:solidFill>
              </a:rPr>
              <a:t>register2 = count</a:t>
            </a:r>
            <a:br>
              <a:rPr lang="en-US" sz="2400" dirty="0" smtClean="0">
                <a:solidFill>
                  <a:schemeClr val="tx2"/>
                </a:solidFill>
              </a:rPr>
            </a:br>
            <a:r>
              <a:rPr lang="en-US" sz="2400" dirty="0" smtClean="0">
                <a:solidFill>
                  <a:schemeClr val="tx2"/>
                </a:solidFill>
              </a:rPr>
              <a:t>     register2 = register2 - 1</a:t>
            </a:r>
            <a:br>
              <a:rPr lang="en-US" sz="2400" dirty="0" smtClean="0">
                <a:solidFill>
                  <a:schemeClr val="tx2"/>
                </a:solidFill>
              </a:rPr>
            </a:br>
            <a:r>
              <a:rPr lang="en-US" sz="2400" dirty="0" smtClean="0">
                <a:solidFill>
                  <a:schemeClr val="tx2"/>
                </a:solidFill>
              </a:rPr>
              <a:t>     count = register2</a:t>
            </a:r>
          </a:p>
          <a:p>
            <a:pPr lvl="1" eaLnBrk="1" hangingPunct="1">
              <a:lnSpc>
                <a:spcPct val="90000"/>
              </a:lnSpc>
              <a:buFont typeface="Monotype Sorts" pitchFamily="2" charset="2"/>
              <a:buNone/>
            </a:pPr>
            <a:endParaRPr lang="en-US" sz="2400" dirty="0" smtClean="0"/>
          </a:p>
        </p:txBody>
      </p:sp>
    </p:spTree>
    <p:extLst>
      <p:ext uri="{BB962C8B-B14F-4D97-AF65-F5344CB8AC3E}">
        <p14:creationId xmlns:p14="http://schemas.microsoft.com/office/powerpoint/2010/main" val="734603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a:lnSpc>
                <a:spcPct val="90000"/>
              </a:lnSpc>
            </a:pPr>
            <a:r>
              <a:rPr lang="en-US" sz="2400" dirty="0" smtClean="0"/>
              <a:t>Consider this execution interleaving with “count = 5” initially:</a:t>
            </a:r>
          </a:p>
          <a:p>
            <a:pPr lvl="1">
              <a:lnSpc>
                <a:spcPct val="90000"/>
              </a:lnSpc>
              <a:buNone/>
            </a:pPr>
            <a:r>
              <a:rPr lang="en-US" sz="1600" dirty="0" smtClean="0"/>
              <a:t>	</a:t>
            </a:r>
          </a:p>
          <a:p>
            <a:pPr lvl="1">
              <a:lnSpc>
                <a:spcPct val="90000"/>
              </a:lnSpc>
              <a:buNone/>
            </a:pPr>
            <a:r>
              <a:rPr lang="en-US" sz="1600" dirty="0" smtClean="0"/>
              <a:t>	</a:t>
            </a:r>
            <a:r>
              <a:rPr lang="en-US" dirty="0" smtClean="0"/>
              <a:t>S0: producer execute </a:t>
            </a:r>
            <a:r>
              <a:rPr lang="en-US" dirty="0" smtClean="0">
                <a:solidFill>
                  <a:srgbClr val="0000FF"/>
                </a:solidFill>
              </a:rPr>
              <a:t>register1 = count</a:t>
            </a:r>
            <a:r>
              <a:rPr lang="en-US" dirty="0" smtClean="0"/>
              <a:t>   {register1 = 5}</a:t>
            </a:r>
            <a:br>
              <a:rPr lang="en-US" dirty="0" smtClean="0"/>
            </a:br>
            <a:r>
              <a:rPr lang="en-US" dirty="0" smtClean="0"/>
              <a:t>S1: producer execute </a:t>
            </a:r>
            <a:r>
              <a:rPr lang="en-US" dirty="0" smtClean="0">
                <a:solidFill>
                  <a:srgbClr val="0000FF"/>
                </a:solidFill>
              </a:rPr>
              <a:t>register1 = register1 + 1  </a:t>
            </a:r>
            <a:r>
              <a:rPr lang="en-US" dirty="0" smtClean="0"/>
              <a:t> {register1 = 6} </a:t>
            </a:r>
            <a:br>
              <a:rPr lang="en-US" dirty="0" smtClean="0"/>
            </a:br>
            <a:r>
              <a:rPr lang="en-US" dirty="0" smtClean="0"/>
              <a:t>S2: consumer execute register2 = count   {register2 = 5} </a:t>
            </a:r>
            <a:br>
              <a:rPr lang="en-US" dirty="0" smtClean="0"/>
            </a:br>
            <a:r>
              <a:rPr lang="en-US" dirty="0" smtClean="0"/>
              <a:t>S3: consumer execute register2 = register2 - 1   {register2 = 4} </a:t>
            </a:r>
            <a:br>
              <a:rPr lang="en-US" dirty="0" smtClean="0"/>
            </a:br>
            <a:r>
              <a:rPr lang="en-US" dirty="0" smtClean="0"/>
              <a:t>S4: producer execute </a:t>
            </a:r>
            <a:r>
              <a:rPr lang="en-US" dirty="0" smtClean="0">
                <a:solidFill>
                  <a:srgbClr val="0000FF"/>
                </a:solidFill>
              </a:rPr>
              <a:t>count = register1</a:t>
            </a:r>
            <a:r>
              <a:rPr lang="en-US" dirty="0" smtClean="0"/>
              <a:t>   {count = 6 } </a:t>
            </a:r>
            <a:br>
              <a:rPr lang="en-US" dirty="0" smtClean="0"/>
            </a:br>
            <a:r>
              <a:rPr lang="en-US" dirty="0" smtClean="0"/>
              <a:t>S5: consumer execute count = register2   {count = 4}</a:t>
            </a:r>
          </a:p>
        </p:txBody>
      </p:sp>
      <p:sp>
        <p:nvSpPr>
          <p:cNvPr id="4" name="Rectangle 3"/>
          <p:cNvSpPr/>
          <p:nvPr/>
        </p:nvSpPr>
        <p:spPr>
          <a:xfrm>
            <a:off x="1081313" y="4586292"/>
            <a:ext cx="7714343" cy="800219"/>
          </a:xfrm>
          <a:prstGeom prst="rect">
            <a:avLst/>
          </a:prstGeom>
        </p:spPr>
        <p:txBody>
          <a:bodyPr wrap="square">
            <a:spAutoFit/>
          </a:bodyPr>
          <a:lstStyle/>
          <a:p>
            <a:r>
              <a:rPr lang="en-US" sz="2300" dirty="0">
                <a:solidFill>
                  <a:srgbClr val="00B050"/>
                </a:solidFill>
                <a:latin typeface="+mn-lt"/>
              </a:rPr>
              <a:t>The value of count may be either 4 or 6, where the correct result should be 5.</a:t>
            </a:r>
          </a:p>
        </p:txBody>
      </p:sp>
    </p:spTree>
    <p:extLst>
      <p:ext uri="{BB962C8B-B14F-4D97-AF65-F5344CB8AC3E}">
        <p14:creationId xmlns:p14="http://schemas.microsoft.com/office/powerpoint/2010/main" val="4262414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a:t>
            </a:r>
            <a:endParaRPr lang="en-US" dirty="0"/>
          </a:p>
        </p:txBody>
      </p:sp>
      <p:sp>
        <p:nvSpPr>
          <p:cNvPr id="3" name="Content Placeholder 2"/>
          <p:cNvSpPr>
            <a:spLocks noGrp="1"/>
          </p:cNvSpPr>
          <p:nvPr>
            <p:ph sz="quarter" idx="2"/>
          </p:nvPr>
        </p:nvSpPr>
        <p:spPr>
          <a:xfrm>
            <a:off x="457200" y="1295400"/>
            <a:ext cx="4038600" cy="4876800"/>
          </a:xfrm>
        </p:spPr>
        <p:txBody>
          <a:bodyPr>
            <a:normAutofit/>
          </a:bodyPr>
          <a:lstStyle/>
          <a:p>
            <a:r>
              <a:rPr lang="en-US" dirty="0" smtClean="0"/>
              <a:t>Each process has a segment of code called a critical section, in which the process may change common variables, updating a table, writing a file and so on.</a:t>
            </a:r>
          </a:p>
          <a:p>
            <a:pPr lvl="1"/>
            <a:r>
              <a:rPr lang="en-US" dirty="0" smtClean="0"/>
              <a:t>Entry section</a:t>
            </a:r>
          </a:p>
          <a:p>
            <a:pPr lvl="1"/>
            <a:r>
              <a:rPr lang="en-US" dirty="0" smtClean="0"/>
              <a:t>Exit section</a:t>
            </a:r>
          </a:p>
          <a:p>
            <a:pPr lvl="1"/>
            <a:r>
              <a:rPr lang="en-US" dirty="0" smtClean="0"/>
              <a:t>Remainder section</a:t>
            </a:r>
            <a:endParaRPr lang="en-US" dirty="0"/>
          </a:p>
        </p:txBody>
      </p:sp>
      <p:sp>
        <p:nvSpPr>
          <p:cNvPr id="6" name="Content Placeholder 5"/>
          <p:cNvSpPr>
            <a:spLocks noGrp="1"/>
          </p:cNvSpPr>
          <p:nvPr>
            <p:ph sz="quarter" idx="4"/>
          </p:nvPr>
        </p:nvSpPr>
        <p:spPr>
          <a:xfrm>
            <a:off x="4648200" y="1371600"/>
            <a:ext cx="4038600" cy="4800600"/>
          </a:xfrm>
        </p:spPr>
        <p:txBody>
          <a:bodyPr/>
          <a:lstStyle/>
          <a:p>
            <a:pPr>
              <a:buNone/>
            </a:pPr>
            <a:r>
              <a:rPr lang="en-US" dirty="0" smtClean="0"/>
              <a:t>do</a:t>
            </a:r>
          </a:p>
          <a:p>
            <a:pPr>
              <a:buNone/>
            </a:pPr>
            <a:r>
              <a:rPr lang="en-US" dirty="0" smtClean="0"/>
              <a:t>{</a:t>
            </a:r>
          </a:p>
          <a:p>
            <a:pPr>
              <a:buNone/>
            </a:pPr>
            <a:r>
              <a:rPr lang="en-US" dirty="0" smtClean="0"/>
              <a:t>	</a:t>
            </a:r>
          </a:p>
          <a:p>
            <a:pPr>
              <a:buNone/>
            </a:pPr>
            <a:r>
              <a:rPr lang="en-US" dirty="0" smtClean="0"/>
              <a:t>	Critical section</a:t>
            </a:r>
          </a:p>
          <a:p>
            <a:pPr>
              <a:buNone/>
            </a:pPr>
            <a:r>
              <a:rPr lang="en-US" dirty="0" smtClean="0"/>
              <a:t>	</a:t>
            </a:r>
          </a:p>
          <a:p>
            <a:pPr>
              <a:buNone/>
            </a:pPr>
            <a:r>
              <a:rPr lang="en-US" dirty="0" smtClean="0"/>
              <a:t>	Remainder section</a:t>
            </a:r>
          </a:p>
          <a:p>
            <a:pPr>
              <a:buNone/>
            </a:pPr>
            <a:r>
              <a:rPr lang="en-US" dirty="0" smtClean="0"/>
              <a:t>}</a:t>
            </a:r>
          </a:p>
          <a:p>
            <a:pPr>
              <a:buNone/>
            </a:pPr>
            <a:r>
              <a:rPr lang="en-US" dirty="0" smtClean="0"/>
              <a:t>while (1);</a:t>
            </a:r>
          </a:p>
          <a:p>
            <a:endParaRPr lang="en-US" dirty="0"/>
          </a:p>
        </p:txBody>
      </p:sp>
      <p:sp>
        <p:nvSpPr>
          <p:cNvPr id="7" name="Rectangle 6"/>
          <p:cNvSpPr/>
          <p:nvPr/>
        </p:nvSpPr>
        <p:spPr>
          <a:xfrm>
            <a:off x="4953000" y="24384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entry section</a:t>
            </a:r>
            <a:endParaRPr lang="en-US" dirty="0">
              <a:solidFill>
                <a:schemeClr val="tx1"/>
              </a:solidFill>
            </a:endParaRPr>
          </a:p>
        </p:txBody>
      </p:sp>
      <p:sp>
        <p:nvSpPr>
          <p:cNvPr id="8" name="Rectangle 7"/>
          <p:cNvSpPr/>
          <p:nvPr/>
        </p:nvSpPr>
        <p:spPr>
          <a:xfrm>
            <a:off x="4953000" y="3352800"/>
            <a:ext cx="213360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Exit section</a:t>
            </a:r>
            <a:endParaRPr lang="en-US" dirty="0">
              <a:solidFill>
                <a:schemeClr val="tx1"/>
              </a:solidFill>
            </a:endParaRPr>
          </a:p>
        </p:txBody>
      </p:sp>
    </p:spTree>
    <p:extLst>
      <p:ext uri="{BB962C8B-B14F-4D97-AF65-F5344CB8AC3E}">
        <p14:creationId xmlns:p14="http://schemas.microsoft.com/office/powerpoint/2010/main" val="4251986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Solution to Critical-Section Problem</a:t>
            </a:r>
          </a:p>
        </p:txBody>
      </p:sp>
      <p:sp>
        <p:nvSpPr>
          <p:cNvPr id="10243" name="Rectangle 3"/>
          <p:cNvSpPr>
            <a:spLocks noGrp="1" noChangeArrowheads="1"/>
          </p:cNvSpPr>
          <p:nvPr>
            <p:ph sz="quarter" idx="1"/>
          </p:nvPr>
        </p:nvSpPr>
        <p:spPr>
          <a:xfrm>
            <a:off x="812800" y="1758950"/>
            <a:ext cx="7208838" cy="4483100"/>
          </a:xfrm>
        </p:spPr>
        <p:txBody>
          <a:bodyPr>
            <a:normAutofit fontScale="85000" lnSpcReduction="20000"/>
          </a:bodyPr>
          <a:lstStyle/>
          <a:p>
            <a:pPr marL="274320" indent="-274320" eaLnBrk="1" fontAlgn="auto" hangingPunct="1">
              <a:spcBef>
                <a:spcPts val="580"/>
              </a:spcBef>
              <a:spcAft>
                <a:spcPts val="0"/>
              </a:spcAft>
              <a:buFont typeface="Monotype Sorts" pitchFamily="2" charset="2"/>
              <a:buNone/>
              <a:defRPr/>
            </a:pPr>
            <a:r>
              <a:rPr lang="en-US" dirty="0" smtClean="0"/>
              <a:t>1.	</a:t>
            </a:r>
            <a:r>
              <a:rPr lang="en-US" dirty="0" smtClean="0">
                <a:solidFill>
                  <a:schemeClr val="tx2"/>
                </a:solidFill>
              </a:rPr>
              <a:t>Mutual Exclusion</a:t>
            </a:r>
            <a:r>
              <a:rPr lang="en-US" dirty="0" smtClean="0"/>
              <a:t> - If process </a:t>
            </a:r>
            <a:r>
              <a:rPr lang="en-US" dirty="0" smtClean="0">
                <a:solidFill>
                  <a:srgbClr val="0000FF"/>
                </a:solidFill>
              </a:rPr>
              <a:t>P</a:t>
            </a:r>
            <a:r>
              <a:rPr lang="en-US" baseline="-25000" dirty="0" smtClean="0">
                <a:solidFill>
                  <a:srgbClr val="0000FF"/>
                </a:solidFill>
              </a:rPr>
              <a:t>i</a:t>
            </a:r>
            <a:r>
              <a:rPr lang="en-US" dirty="0" smtClean="0"/>
              <a:t> is executing in its critical section, then no other processes can be executing in their critical sections</a:t>
            </a:r>
          </a:p>
          <a:p>
            <a:pPr marL="274320" indent="-274320" eaLnBrk="1" fontAlgn="auto" hangingPunct="1">
              <a:spcBef>
                <a:spcPts val="580"/>
              </a:spcBef>
              <a:spcAft>
                <a:spcPts val="0"/>
              </a:spcAft>
              <a:buFont typeface="Monotype Sorts" pitchFamily="2" charset="2"/>
              <a:buNone/>
              <a:defRPr/>
            </a:pPr>
            <a:r>
              <a:rPr lang="en-US" dirty="0" smtClean="0"/>
              <a:t>2.	</a:t>
            </a:r>
            <a:r>
              <a:rPr lang="en-US" dirty="0" smtClean="0">
                <a:solidFill>
                  <a:schemeClr val="tx2"/>
                </a:solidFill>
              </a:rPr>
              <a:t>Progress</a:t>
            </a:r>
            <a:r>
              <a:rPr lang="en-US" dirty="0" smtClean="0"/>
              <a:t> - If no process is executing in its critical section and there exist some processes that wish to enter their critical section, then the selection of the processes that will enter the critical section next cannot be postponed indefinitely</a:t>
            </a:r>
          </a:p>
          <a:p>
            <a:pPr marL="274320" indent="-274320" eaLnBrk="1" fontAlgn="auto" hangingPunct="1">
              <a:spcBef>
                <a:spcPts val="580"/>
              </a:spcBef>
              <a:spcAft>
                <a:spcPts val="0"/>
              </a:spcAft>
              <a:buFont typeface="Monotype Sorts" pitchFamily="2" charset="2"/>
              <a:buNone/>
              <a:defRPr/>
            </a:pPr>
            <a:r>
              <a:rPr lang="en-US" dirty="0" smtClean="0"/>
              <a:t>3.	</a:t>
            </a:r>
            <a:r>
              <a:rPr lang="en-US" dirty="0" smtClean="0">
                <a:solidFill>
                  <a:schemeClr val="tx2"/>
                </a:solidFill>
              </a:rPr>
              <a:t>Bounded Waiting</a:t>
            </a:r>
            <a:r>
              <a:rPr lang="en-US" dirty="0" smtClean="0"/>
              <a:t> -  A bound must exist on the number of times that other processes are allowed to enter their critical sections after a process has made a request to enter its critical section and before that request is granted</a:t>
            </a:r>
          </a:p>
          <a:p>
            <a:pPr marL="548640" lvl="1" eaLnBrk="1" fontAlgn="auto" hangingPunct="1">
              <a:spcBef>
                <a:spcPts val="370"/>
              </a:spcBef>
              <a:spcAft>
                <a:spcPts val="0"/>
              </a:spcAft>
              <a:buSzPct val="125000"/>
              <a:buFont typeface="Wingdings 2" pitchFamily="18" charset="2"/>
              <a:buChar char=""/>
              <a:defRPr/>
            </a:pPr>
            <a:r>
              <a:rPr lang="en-US" dirty="0" smtClean="0"/>
              <a:t>Assume that each process executes at a nonzero speed </a:t>
            </a:r>
          </a:p>
          <a:p>
            <a:pPr marL="548640" lvl="1" eaLnBrk="1" fontAlgn="auto" hangingPunct="1">
              <a:spcBef>
                <a:spcPts val="370"/>
              </a:spcBef>
              <a:spcAft>
                <a:spcPts val="0"/>
              </a:spcAft>
              <a:buSzPct val="125000"/>
              <a:buFont typeface="Wingdings 2" pitchFamily="18" charset="2"/>
              <a:buChar char=""/>
              <a:defRPr/>
            </a:pPr>
            <a:r>
              <a:rPr lang="en-US" dirty="0" smtClean="0"/>
              <a:t>No assumption concerning relative speed of the </a:t>
            </a:r>
            <a:r>
              <a:rPr lang="en-US" dirty="0" smtClean="0">
                <a:solidFill>
                  <a:srgbClr val="0000FF"/>
                </a:solidFill>
              </a:rPr>
              <a:t>N</a:t>
            </a:r>
            <a:r>
              <a:rPr lang="en-US" dirty="0" smtClean="0"/>
              <a:t> processes</a:t>
            </a:r>
          </a:p>
        </p:txBody>
      </p:sp>
    </p:spTree>
    <p:extLst>
      <p:ext uri="{BB962C8B-B14F-4D97-AF65-F5344CB8AC3E}">
        <p14:creationId xmlns:p14="http://schemas.microsoft.com/office/powerpoint/2010/main" val="416451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Diagram of Process State</a:t>
            </a:r>
          </a:p>
        </p:txBody>
      </p:sp>
      <p:pic>
        <p:nvPicPr>
          <p:cNvPr id="53256" name="Picture 8"/>
          <p:cNvPicPr>
            <a:picLocks noChangeAspect="1" noChangeArrowheads="1"/>
          </p:cNvPicPr>
          <p:nvPr/>
        </p:nvPicPr>
        <p:blipFill>
          <a:blip r:embed="rId2" cstate="print"/>
          <a:srcRect l="459" t="24142" r="690" b="24419"/>
          <a:stretch>
            <a:fillRect/>
          </a:stretch>
        </p:blipFill>
        <p:spPr bwMode="auto">
          <a:xfrm>
            <a:off x="1443038" y="2001838"/>
            <a:ext cx="6829425" cy="2665412"/>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0229" y="3091543"/>
            <a:ext cx="2496457" cy="508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96686" y="2206171"/>
            <a:ext cx="2525485" cy="435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2" name="Title 1"/>
          <p:cNvSpPr>
            <a:spLocks noGrp="1"/>
          </p:cNvSpPr>
          <p:nvPr>
            <p:ph type="title"/>
          </p:nvPr>
        </p:nvSpPr>
        <p:spPr/>
        <p:txBody>
          <a:bodyPr/>
          <a:lstStyle/>
          <a:p>
            <a:pPr eaLnBrk="1" hangingPunct="1"/>
            <a:r>
              <a:rPr lang="en-US" smtClean="0"/>
              <a:t>Two Process Solution-Algoritm-1</a:t>
            </a:r>
          </a:p>
        </p:txBody>
      </p:sp>
      <p:sp>
        <p:nvSpPr>
          <p:cNvPr id="20483" name="Content Placeholder 2"/>
          <p:cNvSpPr>
            <a:spLocks noGrp="1"/>
          </p:cNvSpPr>
          <p:nvPr>
            <p:ph sz="quarter" idx="1"/>
          </p:nvPr>
        </p:nvSpPr>
        <p:spPr>
          <a:ln>
            <a:solidFill>
              <a:srgbClr val="FFFF00"/>
            </a:solidFill>
          </a:ln>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while (turn!=</a:t>
            </a:r>
            <a:r>
              <a:rPr lang="en-US" dirty="0" err="1" smtClean="0">
                <a:solidFill>
                  <a:srgbClr val="FF0000"/>
                </a:solidFill>
              </a:rPr>
              <a:t>i</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turn=j;</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 while(1);</a:t>
            </a:r>
          </a:p>
        </p:txBody>
      </p:sp>
      <p:sp>
        <p:nvSpPr>
          <p:cNvPr id="4" name="Rectangle 3"/>
          <p:cNvSpPr txBox="1">
            <a:spLocks noChangeArrowheads="1"/>
          </p:cNvSpPr>
          <p:nvPr/>
        </p:nvSpPr>
        <p:spPr>
          <a:xfrm>
            <a:off x="4680858" y="1190171"/>
            <a:ext cx="4041648" cy="4937760"/>
          </a:xfrm>
          <a:prstGeom prst="rect">
            <a:avLst/>
          </a:prstGeom>
        </p:spPr>
        <p:txBody>
          <a:bodyPr vert="horz">
            <a:normAutofit/>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Two processes are numbered P0 and P1.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Pi and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Pj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Algorithm 1</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A common integer variable turn initialized to 0 or 1. If turn==</a:t>
            </a:r>
            <a:r>
              <a:rPr kumimoji="0" lang="en-US" sz="2300" b="0" i="0" u="none" strike="noStrike" kern="1200" cap="none" spc="0" normalizeH="0" baseline="0" noProof="0" dirty="0" err="1" smtClean="0">
                <a:ln>
                  <a:noFill/>
                </a:ln>
                <a:solidFill>
                  <a:schemeClr val="tx2"/>
                </a:solidFill>
                <a:effectLst/>
                <a:uLnTx/>
                <a:uFillTx/>
                <a:latin typeface="+mn-lt"/>
                <a:ea typeface="+mn-ea"/>
                <a:cs typeface="+mn-cs"/>
              </a:rPr>
              <a:t>i</a:t>
            </a:r>
            <a:r>
              <a:rPr kumimoji="0" lang="en-US" sz="2300" b="0" i="0" u="none" strike="noStrike" kern="1200" cap="none" spc="0" normalizeH="0" baseline="0" noProof="0" dirty="0" smtClean="0">
                <a:ln>
                  <a:noFill/>
                </a:ln>
                <a:solidFill>
                  <a:schemeClr val="tx2"/>
                </a:solidFill>
                <a:effectLst/>
                <a:uLnTx/>
                <a:uFillTx/>
                <a:latin typeface="+mn-lt"/>
                <a:ea typeface="+mn-ea"/>
                <a:cs typeface="+mn-cs"/>
              </a:rPr>
              <a:t> Process Pi is allowed to execute in its critical section. </a:t>
            </a: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tabLst>
                <a:tab pos="744538" algn="l"/>
                <a:tab pos="1025525" algn="l"/>
                <a:tab pos="126047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tabLst>
                <a:tab pos="744538" algn="l"/>
                <a:tab pos="1025525" algn="l"/>
                <a:tab pos="1260475" algn="l"/>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does not retain the sufficient information about the state of each process.</a:t>
            </a:r>
            <a:endParaRPr kumimoji="0" lang="en-US" sz="2300" b="0" i="0" u="none" strike="noStrike" kern="1200" cap="none" spc="0" normalizeH="0" baseline="0" noProof="0" dirty="0">
              <a:ln>
                <a:noFill/>
              </a:ln>
              <a:solidFill>
                <a:schemeClr val="tx2"/>
              </a:solidFill>
              <a:effectLst/>
              <a:uLnTx/>
              <a:uFillTx/>
              <a:latin typeface="+mn-lt"/>
              <a:ea typeface="+mn-ea"/>
              <a:cs typeface="+mn-cs"/>
            </a:endParaRPr>
          </a:p>
        </p:txBody>
      </p:sp>
    </p:spTree>
    <p:extLst>
      <p:ext uri="{BB962C8B-B14F-4D97-AF65-F5344CB8AC3E}">
        <p14:creationId xmlns:p14="http://schemas.microsoft.com/office/powerpoint/2010/main" val="13195112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2171" y="3556000"/>
            <a:ext cx="2598058" cy="522514"/>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40229" y="2206172"/>
            <a:ext cx="2409371" cy="943429"/>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06" name="Title 1"/>
          <p:cNvSpPr>
            <a:spLocks noGrp="1"/>
          </p:cNvSpPr>
          <p:nvPr>
            <p:ph type="title"/>
          </p:nvPr>
        </p:nvSpPr>
        <p:spPr/>
        <p:txBody>
          <a:bodyPr/>
          <a:lstStyle/>
          <a:p>
            <a:pPr eaLnBrk="1" hangingPunct="1"/>
            <a:r>
              <a:rPr lang="en-US" smtClean="0"/>
              <a:t>Algorithm-2</a:t>
            </a:r>
          </a:p>
        </p:txBody>
      </p:sp>
      <p:sp>
        <p:nvSpPr>
          <p:cNvPr id="21507" name="Content Placeholder 2"/>
          <p:cNvSpPr>
            <a:spLocks noGrp="1"/>
          </p:cNvSpPr>
          <p:nvPr>
            <p:ph sz="quarter" idx="1"/>
          </p:nvPr>
        </p:nvSpPr>
        <p:spPr/>
        <p:txBody>
          <a:bodyPr/>
          <a:lstStyle/>
          <a:p>
            <a:pPr eaLnBrk="1" hangingPunct="1"/>
            <a:r>
              <a:rPr lang="en-US" dirty="0" smtClean="0"/>
              <a:t>For Process pi</a:t>
            </a:r>
          </a:p>
          <a:p>
            <a:pPr eaLnBrk="1" hangingPunct="1"/>
            <a:r>
              <a:rPr lang="en-US" dirty="0" smtClean="0"/>
              <a:t>do {</a:t>
            </a:r>
          </a:p>
          <a:p>
            <a:pPr eaLnBrk="1" hangingPunct="1">
              <a:buFont typeface="Wingdings 2" pitchFamily="18" charset="2"/>
              <a:buNone/>
            </a:pPr>
            <a:r>
              <a:rPr lang="en-US" dirty="0" smtClean="0"/>
              <a:t>	</a:t>
            </a:r>
            <a:r>
              <a:rPr lang="en-US" dirty="0" smtClean="0">
                <a:solidFill>
                  <a:srgbClr val="FF0000"/>
                </a:solidFill>
              </a:rPr>
              <a:t>flag[</a:t>
            </a:r>
            <a:r>
              <a:rPr lang="en-US" dirty="0" err="1" smtClean="0">
                <a:solidFill>
                  <a:srgbClr val="FF0000"/>
                </a:solidFill>
              </a:rPr>
              <a:t>i</a:t>
            </a:r>
            <a:r>
              <a:rPr lang="en-US" dirty="0" smtClean="0">
                <a:solidFill>
                  <a:srgbClr val="FF0000"/>
                </a:solidFill>
              </a:rPr>
              <a:t>]=true;</a:t>
            </a:r>
          </a:p>
          <a:p>
            <a:pPr eaLnBrk="1" hangingPunct="1">
              <a:buFont typeface="Wingdings 2" pitchFamily="18" charset="2"/>
              <a:buNone/>
            </a:pPr>
            <a:r>
              <a:rPr lang="en-US" dirty="0" smtClean="0">
                <a:solidFill>
                  <a:srgbClr val="FF0000"/>
                </a:solidFill>
              </a:rPr>
              <a:t>	while(flag[j]);</a:t>
            </a:r>
          </a:p>
          <a:p>
            <a:pPr eaLnBrk="1" hangingPunct="1">
              <a:buFont typeface="Wingdings 2" pitchFamily="18" charset="2"/>
              <a:buNone/>
            </a:pPr>
            <a:r>
              <a:rPr lang="en-US" dirty="0" smtClean="0"/>
              <a:t>	</a:t>
            </a:r>
            <a:r>
              <a:rPr lang="en-US" b="1" i="1" dirty="0" smtClean="0">
                <a:solidFill>
                  <a:srgbClr val="0033CC"/>
                </a:solidFill>
              </a:rPr>
              <a:t>CRITICAL SECTION</a:t>
            </a:r>
          </a:p>
          <a:p>
            <a:pPr eaLnBrk="1" hangingPunct="1">
              <a:buFont typeface="Wingdings 2" pitchFamily="18" charset="2"/>
              <a:buNone/>
            </a:pPr>
            <a:r>
              <a:rPr lang="en-US" dirty="0" smtClean="0"/>
              <a:t>	</a:t>
            </a:r>
            <a:r>
              <a:rPr lang="en-US" dirty="0" smtClean="0">
                <a:solidFill>
                  <a:srgbClr val="FF0000"/>
                </a:solidFill>
              </a:rPr>
              <a:t> flag[</a:t>
            </a:r>
            <a:r>
              <a:rPr lang="en-US" dirty="0" err="1" smtClean="0">
                <a:solidFill>
                  <a:srgbClr val="FF0000"/>
                </a:solidFill>
              </a:rPr>
              <a:t>i</a:t>
            </a:r>
            <a:r>
              <a:rPr lang="en-US" dirty="0" smtClean="0">
                <a:solidFill>
                  <a:srgbClr val="FF0000"/>
                </a:solidFill>
              </a:rPr>
              <a:t>]=false;</a:t>
            </a:r>
          </a:p>
          <a:p>
            <a:pPr eaLnBrk="1" hangingPunct="1">
              <a:buFont typeface="Wingdings 2" pitchFamily="18" charset="2"/>
              <a:buNone/>
            </a:pPr>
            <a:r>
              <a:rPr lang="en-US" dirty="0" smtClean="0"/>
              <a:t>	</a:t>
            </a:r>
            <a:r>
              <a:rPr lang="en-US" i="1" dirty="0" smtClean="0">
                <a:solidFill>
                  <a:srgbClr val="0033CC"/>
                </a:solidFill>
              </a:rPr>
              <a:t>REMAINDER SECTION</a:t>
            </a:r>
          </a:p>
          <a:p>
            <a:pPr eaLnBrk="1" hangingPunct="1">
              <a:buFont typeface="Wingdings 2" pitchFamily="18" charset="2"/>
              <a:buNone/>
            </a:pPr>
            <a:r>
              <a:rPr lang="en-US" dirty="0" smtClean="0"/>
              <a:t>	}while(1)</a:t>
            </a:r>
          </a:p>
          <a:p>
            <a:pPr eaLnBrk="1" hangingPunct="1">
              <a:buFont typeface="Wingdings 2" pitchFamily="18" charset="2"/>
              <a:buNone/>
            </a:pPr>
            <a:r>
              <a:rPr lang="en-US" dirty="0" smtClean="0"/>
              <a:t>	</a:t>
            </a:r>
          </a:p>
        </p:txBody>
      </p:sp>
      <p:sp>
        <p:nvSpPr>
          <p:cNvPr id="4" name="Content Placeholder 2"/>
          <p:cNvSpPr txBox="1">
            <a:spLocks/>
          </p:cNvSpPr>
          <p:nvPr/>
        </p:nvSpPr>
        <p:spPr>
          <a:xfrm>
            <a:off x="5283200" y="1226457"/>
            <a:ext cx="3526971"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Disadvantage</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mutual exclusion is preserved</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progress requirement is not met</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t0: P0 sets flag[0]=true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t1:P1 sets flag[1]=true</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looping fore-ever</a:t>
            </a:r>
          </a:p>
          <a:p>
            <a:pPr marL="822960" marR="0" lvl="2" indent="-228600" algn="l" defTabSz="914400" rtl="0" eaLnBrk="1" fontAlgn="auto" latinLnBrk="0" hangingPunct="1">
              <a:lnSpc>
                <a:spcPct val="100000"/>
              </a:lnSpc>
              <a:spcBef>
                <a:spcPts val="500"/>
              </a:spcBef>
              <a:spcAft>
                <a:spcPts val="0"/>
              </a:spcAft>
              <a:buClr>
                <a:schemeClr val="bg1">
                  <a:shade val="50000"/>
                </a:schemeClr>
              </a:buClr>
              <a:buSzPct val="76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917218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Algorithm-3-Peterson’s Solution</a:t>
            </a:r>
          </a:p>
        </p:txBody>
      </p:sp>
      <p:sp>
        <p:nvSpPr>
          <p:cNvPr id="22531" name="Rectangle 3"/>
          <p:cNvSpPr>
            <a:spLocks noGrp="1" noChangeArrowheads="1"/>
          </p:cNvSpPr>
          <p:nvPr>
            <p:ph sz="quarter" idx="1"/>
          </p:nvPr>
        </p:nvSpPr>
        <p:spPr>
          <a:xfrm>
            <a:off x="827088" y="1602014"/>
            <a:ext cx="6618287" cy="4376738"/>
          </a:xfrm>
        </p:spPr>
        <p:txBody>
          <a:bodyPr>
            <a:normAutofit/>
          </a:bodyPr>
          <a:lstStyle/>
          <a:p>
            <a:pPr eaLnBrk="1" hangingPunct="1">
              <a:lnSpc>
                <a:spcPct val="90000"/>
              </a:lnSpc>
              <a:tabLst>
                <a:tab pos="744538" algn="l"/>
                <a:tab pos="1025525" algn="l"/>
                <a:tab pos="1260475" algn="l"/>
              </a:tabLst>
            </a:pPr>
            <a:r>
              <a:rPr lang="en-US" dirty="0" smtClean="0"/>
              <a:t>Two process solution</a:t>
            </a:r>
          </a:p>
          <a:p>
            <a:pPr eaLnBrk="1" hangingPunct="1">
              <a:lnSpc>
                <a:spcPct val="90000"/>
              </a:lnSpc>
              <a:tabLst>
                <a:tab pos="744538" algn="l"/>
                <a:tab pos="1025525" algn="l"/>
                <a:tab pos="1260475" algn="l"/>
              </a:tabLst>
            </a:pPr>
            <a:r>
              <a:rPr lang="en-US" dirty="0" smtClean="0"/>
              <a:t>The two processes share two variables:</a:t>
            </a:r>
          </a:p>
          <a:p>
            <a:pPr lvl="1" eaLnBrk="1" hangingPunct="1">
              <a:lnSpc>
                <a:spcPct val="90000"/>
              </a:lnSpc>
              <a:tabLst>
                <a:tab pos="744538" algn="l"/>
                <a:tab pos="1025525" algn="l"/>
                <a:tab pos="1260475" algn="l"/>
              </a:tabLst>
            </a:pPr>
            <a:r>
              <a:rPr lang="en-US" dirty="0" err="1" smtClean="0"/>
              <a:t>int</a:t>
            </a:r>
            <a:r>
              <a:rPr lang="en-US" dirty="0" smtClean="0">
                <a:solidFill>
                  <a:srgbClr val="FF0000"/>
                </a:solidFill>
              </a:rPr>
              <a:t> turn</a:t>
            </a:r>
            <a:r>
              <a:rPr lang="en-US" dirty="0" smtClean="0"/>
              <a:t>; </a:t>
            </a:r>
          </a:p>
          <a:p>
            <a:pPr lvl="1" eaLnBrk="1" hangingPunct="1">
              <a:lnSpc>
                <a:spcPct val="90000"/>
              </a:lnSpc>
              <a:tabLst>
                <a:tab pos="744538" algn="l"/>
                <a:tab pos="1025525" algn="l"/>
                <a:tab pos="1260475" algn="l"/>
              </a:tabLst>
            </a:pPr>
            <a:r>
              <a:rPr lang="en-US" dirty="0" smtClean="0"/>
              <a:t>Boolean </a:t>
            </a:r>
            <a:r>
              <a:rPr lang="en-US" dirty="0" smtClean="0">
                <a:solidFill>
                  <a:srgbClr val="FF0000"/>
                </a:solidFill>
              </a:rPr>
              <a:t>flag[2]</a:t>
            </a:r>
          </a:p>
          <a:p>
            <a:pPr eaLnBrk="1" hangingPunct="1">
              <a:lnSpc>
                <a:spcPct val="90000"/>
              </a:lnSpc>
              <a:tabLst>
                <a:tab pos="744538" algn="l"/>
                <a:tab pos="1025525" algn="l"/>
                <a:tab pos="1260475" algn="l"/>
              </a:tabLst>
            </a:pPr>
            <a:r>
              <a:rPr lang="en-US" dirty="0" smtClean="0"/>
              <a:t>The variable </a:t>
            </a:r>
            <a:r>
              <a:rPr lang="en-US" dirty="0" smtClean="0">
                <a:solidFill>
                  <a:srgbClr val="FF0000"/>
                </a:solidFill>
              </a:rPr>
              <a:t>turn</a:t>
            </a:r>
            <a:r>
              <a:rPr lang="en-US" dirty="0" smtClean="0"/>
              <a:t> indicates whose turn it is to enter the critical section.  </a:t>
            </a:r>
          </a:p>
          <a:p>
            <a:pPr eaLnBrk="1" hangingPunct="1">
              <a:lnSpc>
                <a:spcPct val="90000"/>
              </a:lnSpc>
              <a:tabLst>
                <a:tab pos="744538" algn="l"/>
                <a:tab pos="1025525" algn="l"/>
                <a:tab pos="1260475" algn="l"/>
              </a:tabLst>
            </a:pPr>
            <a:r>
              <a:rPr lang="en-US" dirty="0" smtClean="0"/>
              <a:t>The </a:t>
            </a:r>
            <a:r>
              <a:rPr lang="en-US" dirty="0" smtClean="0">
                <a:solidFill>
                  <a:srgbClr val="FF0000"/>
                </a:solidFill>
              </a:rPr>
              <a:t>flag</a:t>
            </a:r>
            <a:r>
              <a:rPr lang="en-US" dirty="0" smtClean="0"/>
              <a:t> array is used to indicate if a process is ready to enter the critical section. </a:t>
            </a:r>
            <a:r>
              <a:rPr lang="en-US" dirty="0" smtClean="0">
                <a:solidFill>
                  <a:srgbClr val="FF0000"/>
                </a:solidFill>
              </a:rPr>
              <a:t>flag[</a:t>
            </a:r>
            <a:r>
              <a:rPr lang="en-US" dirty="0" err="1" smtClean="0">
                <a:solidFill>
                  <a:srgbClr val="FF0000"/>
                </a:solidFill>
              </a:rPr>
              <a:t>i</a:t>
            </a:r>
            <a:r>
              <a:rPr lang="en-US" dirty="0" smtClean="0">
                <a:solidFill>
                  <a:srgbClr val="FF0000"/>
                </a:solidFill>
              </a:rPr>
              <a:t>] </a:t>
            </a:r>
            <a:r>
              <a:rPr lang="en-US" dirty="0" smtClean="0"/>
              <a:t>= true implies that process </a:t>
            </a:r>
            <a:r>
              <a:rPr lang="en-US" dirty="0" smtClean="0">
                <a:solidFill>
                  <a:srgbClr val="0000FF"/>
                </a:solidFill>
              </a:rPr>
              <a:t>P</a:t>
            </a:r>
            <a:r>
              <a:rPr lang="en-US" baseline="-25000" dirty="0" smtClean="0">
                <a:solidFill>
                  <a:srgbClr val="0000FF"/>
                </a:solidFill>
              </a:rPr>
              <a:t>i</a:t>
            </a:r>
            <a:r>
              <a:rPr lang="en-US" dirty="0" smtClean="0"/>
              <a:t> is ready!</a:t>
            </a:r>
          </a:p>
        </p:txBody>
      </p:sp>
    </p:spTree>
    <p:extLst>
      <p:ext uri="{BB962C8B-B14F-4D97-AF65-F5344CB8AC3E}">
        <p14:creationId xmlns:p14="http://schemas.microsoft.com/office/powerpoint/2010/main" val="33372479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2000" y="3468914"/>
            <a:ext cx="3381829" cy="580572"/>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944914" y="1640114"/>
            <a:ext cx="3454400" cy="1320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54" name="Rectangle 2"/>
          <p:cNvSpPr>
            <a:spLocks noGrp="1" noChangeArrowheads="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
        <p:nvSpPr>
          <p:cNvPr id="23555" name="Rectangle 3"/>
          <p:cNvSpPr>
            <a:spLocks noGrp="1" noChangeArrowheads="1"/>
          </p:cNvSpPr>
          <p:nvPr>
            <p:ph sz="quarter" idx="1"/>
          </p:nvPr>
        </p:nvSpPr>
        <p:spPr>
          <a:xfrm>
            <a:off x="838200" y="1457325"/>
            <a:ext cx="6672263" cy="4413250"/>
          </a:xfrm>
        </p:spPr>
        <p:txBody>
          <a:bodyPr>
            <a:normAutofit fontScale="92500" lnSpcReduction="20000"/>
          </a:bodyPr>
          <a:lstStyle/>
          <a:p>
            <a:pPr eaLnBrk="1" hangingPunct="1">
              <a:lnSpc>
                <a:spcPct val="90000"/>
              </a:lnSpc>
              <a:buFont typeface="Monotype Sorts" pitchFamily="2" charset="2"/>
              <a:buNone/>
            </a:pPr>
            <a:r>
              <a:rPr lang="en-US" sz="2400" dirty="0" smtClean="0">
                <a:solidFill>
                  <a:srgbClr val="0000FF"/>
                </a:solidFill>
              </a:rPr>
              <a:t>	</a:t>
            </a:r>
            <a:r>
              <a:rPr lang="en-US" sz="2400" dirty="0" smtClean="0"/>
              <a:t>do {</a:t>
            </a: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TRUE;</a:t>
            </a:r>
          </a:p>
          <a:p>
            <a:pPr eaLnBrk="1" hangingPunct="1">
              <a:lnSpc>
                <a:spcPct val="90000"/>
              </a:lnSpc>
              <a:buFont typeface="Monotype Sorts" pitchFamily="2" charset="2"/>
              <a:buNone/>
            </a:pPr>
            <a:r>
              <a:rPr lang="en-US" sz="2400" dirty="0" smtClean="0">
                <a:solidFill>
                  <a:srgbClr val="FF0000"/>
                </a:solidFill>
              </a:rPr>
              <a:t>               turn = j;</a:t>
            </a:r>
          </a:p>
          <a:p>
            <a:pPr eaLnBrk="1" hangingPunct="1">
              <a:lnSpc>
                <a:spcPct val="90000"/>
              </a:lnSpc>
              <a:buFont typeface="Monotype Sorts" pitchFamily="2" charset="2"/>
              <a:buNone/>
            </a:pPr>
            <a:r>
              <a:rPr lang="en-US" sz="2400" dirty="0" smtClean="0">
                <a:solidFill>
                  <a:srgbClr val="FF0000"/>
                </a:solidFill>
              </a:rPr>
              <a:t>               while ( flag[j] &amp;&amp; turn == j);</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b="1" i="1" dirty="0" smtClean="0">
                <a:solidFill>
                  <a:srgbClr val="0000FF"/>
                </a:solidFill>
              </a:rPr>
              <a:t>                     CRITICAL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FF0000"/>
                </a:solidFill>
              </a:rPr>
              <a:t>               flag[</a:t>
            </a:r>
            <a:r>
              <a:rPr lang="en-US" sz="2400" dirty="0" err="1" smtClean="0">
                <a:solidFill>
                  <a:srgbClr val="FF0000"/>
                </a:solidFill>
              </a:rPr>
              <a:t>i</a:t>
            </a:r>
            <a:r>
              <a:rPr lang="en-US" sz="2400" dirty="0" smtClean="0">
                <a:solidFill>
                  <a:srgbClr val="FF0000"/>
                </a:solidFill>
              </a:rPr>
              <a:t>] = FALSE;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i="1" dirty="0" smtClean="0">
                <a:solidFill>
                  <a:srgbClr val="0000FF"/>
                </a:solidFill>
              </a:rPr>
              <a:t>                       REMAINDER SECTION</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t>          } while (TRUE);</a:t>
            </a:r>
          </a:p>
          <a:p>
            <a:pPr eaLnBrk="1" hangingPunct="1">
              <a:lnSpc>
                <a:spcPct val="90000"/>
              </a:lnSpc>
              <a:buFont typeface="Monotype Sorts" pitchFamily="2" charset="2"/>
              <a:buNone/>
            </a:pPr>
            <a:endParaRPr lang="en-US" sz="2400" dirty="0" smtClean="0">
              <a:solidFill>
                <a:srgbClr val="0000FF"/>
              </a:solidFill>
            </a:endParaRPr>
          </a:p>
          <a:p>
            <a:pPr eaLnBrk="1" hangingPunct="1">
              <a:lnSpc>
                <a:spcPct val="90000"/>
              </a:lnSpc>
              <a:buFont typeface="Monotype Sorts" pitchFamily="2" charset="2"/>
              <a:buNone/>
            </a:pPr>
            <a:r>
              <a:rPr lang="en-US" sz="2400" dirty="0" smtClean="0">
                <a:solidFill>
                  <a:srgbClr val="0000FF"/>
                </a:solidFill>
              </a:rPr>
              <a:t>	</a:t>
            </a:r>
          </a:p>
        </p:txBody>
      </p:sp>
    </p:spTree>
    <p:extLst>
      <p:ext uri="{BB962C8B-B14F-4D97-AF65-F5344CB8AC3E}">
        <p14:creationId xmlns:p14="http://schemas.microsoft.com/office/powerpoint/2010/main" val="23332295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Multiple Process Solution</a:t>
            </a:r>
          </a:p>
        </p:txBody>
      </p:sp>
      <p:sp>
        <p:nvSpPr>
          <p:cNvPr id="24579" name="Content Placeholder 2"/>
          <p:cNvSpPr>
            <a:spLocks noGrp="1"/>
          </p:cNvSpPr>
          <p:nvPr>
            <p:ph sz="quarter" idx="1"/>
          </p:nvPr>
        </p:nvSpPr>
        <p:spPr>
          <a:xfrm>
            <a:off x="914400" y="1447800"/>
            <a:ext cx="7772400" cy="4953000"/>
          </a:xfrm>
        </p:spPr>
        <p:txBody>
          <a:bodyPr/>
          <a:lstStyle/>
          <a:p>
            <a:pPr eaLnBrk="1" hangingPunct="1"/>
            <a:r>
              <a:rPr lang="en-US" smtClean="0"/>
              <a:t>Bakery Algorithm</a:t>
            </a:r>
          </a:p>
          <a:p>
            <a:pPr lvl="1" eaLnBrk="1" hangingPunct="1"/>
            <a:r>
              <a:rPr lang="en-US" smtClean="0"/>
              <a:t>Data structures used</a:t>
            </a:r>
          </a:p>
          <a:p>
            <a:pPr lvl="2" eaLnBrk="1" hangingPunct="1"/>
            <a:r>
              <a:rPr lang="en-US" smtClean="0"/>
              <a:t>Boolean choosing[n];</a:t>
            </a:r>
          </a:p>
          <a:p>
            <a:pPr lvl="2" eaLnBrk="1" hangingPunct="1">
              <a:buFont typeface="Wingdings 2" pitchFamily="18" charset="2"/>
              <a:buNone/>
            </a:pPr>
            <a:r>
              <a:rPr lang="en-US" smtClean="0"/>
              <a:t>	int number[n]</a:t>
            </a:r>
          </a:p>
          <a:p>
            <a:pPr lvl="2" eaLnBrk="1" hangingPunct="1">
              <a:buFont typeface="Wingdings 2" pitchFamily="18" charset="2"/>
              <a:buNone/>
            </a:pPr>
            <a:r>
              <a:rPr lang="en-US" smtClean="0"/>
              <a:t>			- intialized to false and 0 respectively</a:t>
            </a:r>
          </a:p>
          <a:p>
            <a:pPr lvl="1" eaLnBrk="1" hangingPunct="1"/>
            <a:r>
              <a:rPr lang="en-US" smtClean="0"/>
              <a:t>Notations used</a:t>
            </a:r>
          </a:p>
          <a:p>
            <a:pPr lvl="2" eaLnBrk="1" hangingPunct="1"/>
            <a:r>
              <a:rPr lang="en-US" smtClean="0"/>
              <a:t>(a,b)&lt;(c,d) ifa&lt;c or  a==c and b&lt;d</a:t>
            </a:r>
          </a:p>
          <a:p>
            <a:pPr lvl="2" eaLnBrk="1" hangingPunct="1"/>
            <a:r>
              <a:rPr lang="en-US" smtClean="0"/>
              <a:t>Max(a</a:t>
            </a:r>
            <a:r>
              <a:rPr lang="en-US" baseline="-25000" smtClean="0"/>
              <a:t>0</a:t>
            </a:r>
            <a:r>
              <a:rPr lang="en-US" smtClean="0"/>
              <a:t>,…a</a:t>
            </a:r>
            <a:r>
              <a:rPr lang="en-US" baseline="-25000" smtClean="0"/>
              <a:t>n-1) </a:t>
            </a:r>
            <a:r>
              <a:rPr lang="en-US" smtClean="0"/>
              <a:t>is a number k,such that k&gt;=a</a:t>
            </a:r>
            <a:r>
              <a:rPr lang="en-US" baseline="-25000" smtClean="0"/>
              <a:t>i </a:t>
            </a:r>
            <a:r>
              <a:rPr lang="en-US" smtClean="0"/>
              <a:t>for i=0,…n-1</a:t>
            </a:r>
            <a:endParaRPr lang="en-US" baseline="-25000" smtClean="0"/>
          </a:p>
        </p:txBody>
      </p:sp>
    </p:spTree>
    <p:extLst>
      <p:ext uri="{BB962C8B-B14F-4D97-AF65-F5344CB8AC3E}">
        <p14:creationId xmlns:p14="http://schemas.microsoft.com/office/powerpoint/2010/main" val="42620018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43" y="4586514"/>
            <a:ext cx="7460343" cy="464457"/>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62857" y="1132115"/>
            <a:ext cx="7532914" cy="25254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02" name="Content Placeholder 2"/>
          <p:cNvSpPr>
            <a:spLocks noGrp="1"/>
          </p:cNvSpPr>
          <p:nvPr>
            <p:ph sz="quarter" idx="1"/>
          </p:nvPr>
        </p:nvSpPr>
        <p:spPr>
          <a:xfrm>
            <a:off x="203200" y="257175"/>
            <a:ext cx="8455025" cy="6318250"/>
          </a:xfrm>
        </p:spPr>
        <p:txBody>
          <a:bodyPr>
            <a:normAutofit/>
          </a:bodyPr>
          <a:lstStyle/>
          <a:p>
            <a:pPr eaLnBrk="1" hangingPunct="1">
              <a:buFont typeface="Wingdings 2" pitchFamily="18" charset="2"/>
              <a:buNone/>
            </a:pPr>
            <a:r>
              <a:rPr lang="en-US" dirty="0" smtClean="0"/>
              <a:t>do</a:t>
            </a:r>
          </a:p>
          <a:p>
            <a:pPr eaLnBrk="1" hangingPunct="1">
              <a:buFont typeface="Wingdings 2" pitchFamily="18" charset="2"/>
              <a:buNone/>
            </a:pPr>
            <a:r>
              <a:rPr lang="en-US" dirty="0" smtClean="0"/>
              <a:t>{</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]=true;</a:t>
            </a:r>
          </a:p>
          <a:p>
            <a:pPr lvl="1">
              <a:buFont typeface="Wingdings 2" pitchFamily="18" charset="2"/>
              <a:buNone/>
            </a:pPr>
            <a:r>
              <a:rPr lang="en-US" dirty="0" smtClean="0">
                <a:solidFill>
                  <a:srgbClr val="FF0000"/>
                </a:solidFill>
              </a:rPr>
              <a:t>Number[</a:t>
            </a:r>
            <a:r>
              <a:rPr lang="en-US" dirty="0" err="1" smtClean="0">
                <a:solidFill>
                  <a:srgbClr val="FF0000"/>
                </a:solidFill>
              </a:rPr>
              <a:t>i</a:t>
            </a:r>
            <a:r>
              <a:rPr lang="en-US" dirty="0" smtClean="0">
                <a:solidFill>
                  <a:srgbClr val="FF0000"/>
                </a:solidFill>
              </a:rPr>
              <a:t>]=max(number[0],number[1],…number[n-1])+1;</a:t>
            </a:r>
          </a:p>
          <a:p>
            <a:pPr lvl="1">
              <a:buFont typeface="Wingdings 2" pitchFamily="18" charset="2"/>
              <a:buNone/>
            </a:pPr>
            <a:r>
              <a:rPr lang="en-US" dirty="0" smtClean="0">
                <a:solidFill>
                  <a:srgbClr val="FF0000"/>
                </a:solidFill>
              </a:rPr>
              <a:t>Choosing[</a:t>
            </a:r>
            <a:r>
              <a:rPr lang="en-US" dirty="0" err="1" smtClean="0">
                <a:solidFill>
                  <a:srgbClr val="FF0000"/>
                </a:solidFill>
              </a:rPr>
              <a:t>i</a:t>
            </a:r>
            <a:r>
              <a:rPr lang="en-US" dirty="0" smtClean="0">
                <a:solidFill>
                  <a:srgbClr val="FF0000"/>
                </a:solidFill>
              </a:rPr>
              <a:t>]=false;</a:t>
            </a:r>
          </a:p>
          <a:p>
            <a:pPr lvl="1">
              <a:buFont typeface="Wingdings 2" pitchFamily="18" charset="2"/>
              <a:buNone/>
            </a:pPr>
            <a:r>
              <a:rPr lang="en-US" dirty="0" smtClean="0">
                <a:solidFill>
                  <a:srgbClr val="FF0000"/>
                </a:solidFill>
              </a:rPr>
              <a:t>for(j=0;j&lt;</a:t>
            </a:r>
            <a:r>
              <a:rPr lang="en-US" dirty="0" err="1" smtClean="0">
                <a:solidFill>
                  <a:srgbClr val="FF0000"/>
                </a:solidFill>
              </a:rPr>
              <a:t>n;j</a:t>
            </a:r>
            <a:r>
              <a:rPr lang="en-US" dirty="0" smtClean="0">
                <a:solidFill>
                  <a:srgbClr val="FF0000"/>
                </a:solidFill>
              </a:rPr>
              <a:t>++) {</a:t>
            </a:r>
          </a:p>
          <a:p>
            <a:pPr lvl="1">
              <a:buFont typeface="Wingdings 2" pitchFamily="18" charset="2"/>
              <a:buNone/>
            </a:pPr>
            <a:r>
              <a:rPr lang="en-US" dirty="0" smtClean="0">
                <a:solidFill>
                  <a:srgbClr val="FF0000"/>
                </a:solidFill>
              </a:rPr>
              <a:t>	while(choosing[j]);</a:t>
            </a:r>
          </a:p>
          <a:p>
            <a:pPr lvl="1">
              <a:buFont typeface="Wingdings 2" pitchFamily="18" charset="2"/>
              <a:buNone/>
            </a:pPr>
            <a:r>
              <a:rPr lang="en-US" dirty="0" smtClean="0">
                <a:solidFill>
                  <a:srgbClr val="FF0000"/>
                </a:solidFill>
              </a:rPr>
              <a:t>	while(number[j]!=0)&amp;&amp;(number[j],j)&lt;number[</a:t>
            </a:r>
            <a:r>
              <a:rPr lang="en-US" dirty="0" err="1" smtClean="0">
                <a:solidFill>
                  <a:srgbClr val="FF0000"/>
                </a:solidFill>
              </a:rPr>
              <a:t>i</a:t>
            </a:r>
            <a:r>
              <a:rPr lang="en-US" dirty="0" smtClean="0">
                <a:solidFill>
                  <a:srgbClr val="FF0000"/>
                </a:solidFill>
              </a:rPr>
              <a:t>],</a:t>
            </a:r>
            <a:r>
              <a:rPr lang="en-US" dirty="0" err="1" smtClean="0">
                <a:solidFill>
                  <a:srgbClr val="FF0000"/>
                </a:solidFill>
              </a:rPr>
              <a:t>i</a:t>
            </a:r>
            <a:r>
              <a:rPr lang="en-US" dirty="0" smtClean="0">
                <a:solidFill>
                  <a:srgbClr val="FF0000"/>
                </a:solidFill>
              </a:rPr>
              <a:t>));</a:t>
            </a:r>
          </a:p>
          <a:p>
            <a:pPr lvl="1">
              <a:buFont typeface="Wingdings 2" pitchFamily="18" charset="2"/>
              <a:buNone/>
            </a:pPr>
            <a:r>
              <a:rPr lang="en-US" dirty="0" smtClean="0"/>
              <a:t>			</a:t>
            </a:r>
            <a:r>
              <a:rPr lang="en-US" dirty="0" smtClean="0">
                <a:solidFill>
                  <a:srgbClr val="FF0000"/>
                </a:solidFill>
              </a:rPr>
              <a:t>}</a:t>
            </a:r>
          </a:p>
          <a:p>
            <a:pPr eaLnBrk="1" hangingPunct="1">
              <a:buFont typeface="Wingdings 2" pitchFamily="18" charset="2"/>
              <a:buNone/>
            </a:pPr>
            <a:r>
              <a:rPr lang="en-US" dirty="0" smtClean="0"/>
              <a:t> </a:t>
            </a:r>
            <a:r>
              <a:rPr lang="en-US" b="1" i="1" dirty="0" smtClean="0">
                <a:solidFill>
                  <a:srgbClr val="0033CC"/>
                </a:solidFill>
              </a:rPr>
              <a:t>	 CRITICAL SECTION</a:t>
            </a:r>
          </a:p>
          <a:p>
            <a:pPr eaLnBrk="1" hangingPunct="1">
              <a:buFont typeface="Wingdings 2" pitchFamily="18" charset="2"/>
              <a:buNone/>
            </a:pPr>
            <a:r>
              <a:rPr lang="en-US" dirty="0" smtClean="0"/>
              <a:t>	</a:t>
            </a:r>
            <a:r>
              <a:rPr lang="en-US" dirty="0" smtClean="0">
                <a:solidFill>
                  <a:srgbClr val="FF0000"/>
                </a:solidFill>
              </a:rPr>
              <a:t>number[</a:t>
            </a:r>
            <a:r>
              <a:rPr lang="en-US" dirty="0" err="1" smtClean="0">
                <a:solidFill>
                  <a:srgbClr val="FF0000"/>
                </a:solidFill>
              </a:rPr>
              <a:t>i</a:t>
            </a:r>
            <a:r>
              <a:rPr lang="en-US" dirty="0" smtClean="0">
                <a:solidFill>
                  <a:srgbClr val="FF0000"/>
                </a:solidFill>
              </a:rPr>
              <a:t>]=0;</a:t>
            </a:r>
          </a:p>
          <a:p>
            <a:pPr eaLnBrk="1" hangingPunct="1">
              <a:buFont typeface="Wingdings 2" pitchFamily="18" charset="2"/>
              <a:buNone/>
            </a:pPr>
            <a:r>
              <a:rPr lang="en-US" dirty="0" smtClean="0"/>
              <a:t>	</a:t>
            </a:r>
            <a:r>
              <a:rPr lang="en-US" i="1" dirty="0" smtClean="0">
                <a:solidFill>
                  <a:srgbClr val="0033CC"/>
                </a:solidFill>
              </a:rPr>
              <a:t> REMAINDER SECTIION</a:t>
            </a:r>
          </a:p>
          <a:p>
            <a:pPr eaLnBrk="1" hangingPunct="1">
              <a:buFont typeface="Wingdings 2" pitchFamily="18" charset="2"/>
              <a:buNone/>
            </a:pPr>
            <a:r>
              <a:rPr lang="en-US" dirty="0" smtClean="0"/>
              <a:t>}while(1);</a:t>
            </a:r>
          </a:p>
        </p:txBody>
      </p:sp>
    </p:spTree>
    <p:extLst>
      <p:ext uri="{BB962C8B-B14F-4D97-AF65-F5344CB8AC3E}">
        <p14:creationId xmlns:p14="http://schemas.microsoft.com/office/powerpoint/2010/main" val="16373043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Synchronization Hardware</a:t>
            </a:r>
          </a:p>
        </p:txBody>
      </p:sp>
      <p:sp>
        <p:nvSpPr>
          <p:cNvPr id="13315" name="Rectangle 3"/>
          <p:cNvSpPr>
            <a:spLocks noGrp="1" noChangeArrowheads="1"/>
          </p:cNvSpPr>
          <p:nvPr>
            <p:ph sz="quarter" idx="1"/>
          </p:nvPr>
        </p:nvSpPr>
        <p:spPr>
          <a:xfrm>
            <a:off x="1089025" y="1762125"/>
            <a:ext cx="6618288" cy="4376738"/>
          </a:xfrm>
        </p:spPr>
        <p:txBody>
          <a:bodyPr>
            <a:normAutofit lnSpcReduction="1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Many systems provide hardware support for critical section code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err="1" smtClean="0"/>
              <a:t>Uniprocessors</a:t>
            </a:r>
            <a:r>
              <a:rPr lang="en-US" dirty="0" smtClean="0"/>
              <a:t> – could disable interrupts</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Currently running code would execute without preemption</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Generally too inefficient on multiprocessor systems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t>Operating systems using this not broadly scalable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Modern machines provide special atomic hardware instructions</a:t>
            </a:r>
          </a:p>
          <a:p>
            <a:pPr marL="822960" lvl="2" eaLnBrk="1" fontAlgn="auto" hangingPunct="1">
              <a:lnSpc>
                <a:spcPct val="90000"/>
              </a:lnSpc>
              <a:spcBef>
                <a:spcPts val="370"/>
              </a:spcBef>
              <a:spcAft>
                <a:spcPts val="0"/>
              </a:spcAft>
              <a:buClr>
                <a:schemeClr val="accent1">
                  <a:tint val="60000"/>
                </a:schemeClr>
              </a:buClr>
              <a:buFont typeface="Wingdings 2"/>
              <a:buChar char=""/>
              <a:tabLst>
                <a:tab pos="744538" algn="l"/>
                <a:tab pos="1025525" algn="l"/>
                <a:tab pos="1260475" algn="l"/>
              </a:tabLst>
              <a:defRPr/>
            </a:pPr>
            <a:r>
              <a:rPr lang="en-US" dirty="0" smtClean="0">
                <a:solidFill>
                  <a:schemeClr val="tx2"/>
                </a:solidFill>
              </a:rPr>
              <a:t>Atomic = non-</a:t>
            </a:r>
            <a:r>
              <a:rPr lang="en-US" dirty="0" err="1" smtClean="0">
                <a:solidFill>
                  <a:schemeClr val="tx2"/>
                </a:solidFill>
              </a:rPr>
              <a:t>interruptable</a:t>
            </a:r>
            <a:endParaRPr lang="en-US" dirty="0" smtClean="0">
              <a:solidFill>
                <a:schemeClr val="tx2"/>
              </a:solidFill>
            </a:endParaRP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Either test memory word and set value</a:t>
            </a:r>
          </a:p>
          <a:p>
            <a:pPr marL="548640" lvl="1" eaLnBrk="1" fontAlgn="auto" hangingPunct="1">
              <a:lnSpc>
                <a:spcPct val="90000"/>
              </a:lnSpc>
              <a:spcBef>
                <a:spcPts val="370"/>
              </a:spcBef>
              <a:spcAft>
                <a:spcPts val="0"/>
              </a:spcAft>
              <a:buFont typeface="Wingdings 2"/>
              <a:buChar char=""/>
              <a:tabLst>
                <a:tab pos="744538" algn="l"/>
                <a:tab pos="1025525" algn="l"/>
                <a:tab pos="1260475" algn="l"/>
              </a:tabLst>
              <a:defRPr/>
            </a:pPr>
            <a:r>
              <a:rPr lang="en-US" dirty="0" smtClean="0"/>
              <a:t>Or swap contents of two memory words</a:t>
            </a:r>
          </a:p>
        </p:txBody>
      </p:sp>
    </p:spTree>
    <p:extLst>
      <p:ext uri="{BB962C8B-B14F-4D97-AF65-F5344CB8AC3E}">
        <p14:creationId xmlns:p14="http://schemas.microsoft.com/office/powerpoint/2010/main" val="10715526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Hardware</a:t>
            </a:r>
            <a:endParaRPr lang="en-US" dirty="0"/>
          </a:p>
        </p:txBody>
      </p:sp>
      <p:sp>
        <p:nvSpPr>
          <p:cNvPr id="3" name="Content Placeholder 2"/>
          <p:cNvSpPr>
            <a:spLocks noGrp="1"/>
          </p:cNvSpPr>
          <p:nvPr>
            <p:ph sz="quarter" idx="1"/>
          </p:nvPr>
        </p:nvSpPr>
        <p:spPr/>
        <p:txBody>
          <a:bodyPr/>
          <a:lstStyle/>
          <a:p>
            <a:pPr>
              <a:lnSpc>
                <a:spcPct val="90000"/>
              </a:lnSpc>
              <a:tabLst>
                <a:tab pos="744538" algn="l"/>
                <a:tab pos="1025525" algn="l"/>
                <a:tab pos="1260475" algn="l"/>
              </a:tabLst>
            </a:pPr>
            <a:r>
              <a:rPr lang="en-US" dirty="0" smtClean="0"/>
              <a:t>Either test memory word and set value</a:t>
            </a:r>
          </a:p>
          <a:p>
            <a:pPr lvl="1">
              <a:lnSpc>
                <a:spcPct val="90000"/>
              </a:lnSpc>
              <a:tabLst>
                <a:tab pos="744538" algn="l"/>
                <a:tab pos="1025525" algn="l"/>
                <a:tab pos="1260475" algn="l"/>
              </a:tabLst>
            </a:pPr>
            <a:r>
              <a:rPr lang="en-US" dirty="0"/>
              <a:t>the test-and-set instruction is an instruction used to write to a memory location and return its old value as a single atomic (i.e., non-interruptible) operation. </a:t>
            </a:r>
            <a:endParaRPr lang="en-US" dirty="0" smtClean="0"/>
          </a:p>
          <a:p>
            <a:pPr lvl="1">
              <a:lnSpc>
                <a:spcPct val="90000"/>
              </a:lnSpc>
              <a:tabLst>
                <a:tab pos="744538" algn="l"/>
                <a:tab pos="1025525" algn="l"/>
                <a:tab pos="1260475" algn="l"/>
              </a:tabLst>
            </a:pPr>
            <a:r>
              <a:rPr lang="en-US" dirty="0" smtClean="0"/>
              <a:t>If </a:t>
            </a:r>
            <a:r>
              <a:rPr lang="en-US" dirty="0"/>
              <a:t>multiple processes may access the same memory, and if a process is currently performing a test-and-set, no other process may begin another test-and-set until the first process is </a:t>
            </a:r>
            <a:r>
              <a:rPr lang="en-US" dirty="0" smtClean="0"/>
              <a:t>done.</a:t>
            </a:r>
          </a:p>
          <a:p>
            <a:pPr marL="274320" lvl="1">
              <a:lnSpc>
                <a:spcPct val="90000"/>
              </a:lnSpc>
              <a:spcBef>
                <a:spcPts val="600"/>
              </a:spcBef>
              <a:buClr>
                <a:schemeClr val="accent1"/>
              </a:buClr>
              <a:tabLst>
                <a:tab pos="744538" algn="l"/>
                <a:tab pos="1025525" algn="l"/>
                <a:tab pos="1260475" algn="l"/>
              </a:tabLst>
            </a:pPr>
            <a:r>
              <a:rPr lang="en-US" sz="2600" dirty="0">
                <a:solidFill>
                  <a:schemeClr val="tx1"/>
                </a:solidFill>
              </a:rPr>
              <a:t>Or swap contents of two memory words</a:t>
            </a:r>
          </a:p>
          <a:p>
            <a:pPr lvl="1">
              <a:lnSpc>
                <a:spcPct val="90000"/>
              </a:lnSpc>
              <a:tabLst>
                <a:tab pos="744538" algn="l"/>
                <a:tab pos="1025525" algn="l"/>
                <a:tab pos="1260475" algn="l"/>
              </a:tabLst>
            </a:pPr>
            <a:r>
              <a:rPr lang="en-US" dirty="0" smtClean="0"/>
              <a:t>swap a special instruction that atomically compares the contents of a memory location to a given value and, if they are the same, modifies the contents of that memory location to a given new value. The result of the operation must indicate whether it performed the substitution</a:t>
            </a:r>
          </a:p>
          <a:p>
            <a:endParaRPr lang="en-US" dirty="0"/>
          </a:p>
        </p:txBody>
      </p:sp>
    </p:spTree>
    <p:extLst>
      <p:ext uri="{BB962C8B-B14F-4D97-AF65-F5344CB8AC3E}">
        <p14:creationId xmlns:p14="http://schemas.microsoft.com/office/powerpoint/2010/main" val="1312026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TestAndndSet Instruction </a:t>
            </a:r>
          </a:p>
        </p:txBody>
      </p:sp>
      <p:sp>
        <p:nvSpPr>
          <p:cNvPr id="27651"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boolean TestAndSet (boolean *target)</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rv = *target;</a:t>
            </a:r>
          </a:p>
          <a:p>
            <a:pPr eaLnBrk="1" hangingPunct="1">
              <a:lnSpc>
                <a:spcPct val="90000"/>
              </a:lnSpc>
              <a:buFont typeface="Monotype Sorts" pitchFamily="2" charset="2"/>
              <a:buNone/>
              <a:tabLst>
                <a:tab pos="744538" algn="l"/>
                <a:tab pos="1025525" algn="l"/>
                <a:tab pos="1260475" algn="l"/>
              </a:tabLst>
            </a:pPr>
            <a:r>
              <a:rPr lang="en-US" smtClean="0"/>
              <a:t>               *target = TRUE;</a:t>
            </a:r>
          </a:p>
          <a:p>
            <a:pPr eaLnBrk="1" hangingPunct="1">
              <a:lnSpc>
                <a:spcPct val="90000"/>
              </a:lnSpc>
              <a:buFont typeface="Monotype Sorts" pitchFamily="2" charset="2"/>
              <a:buNone/>
              <a:tabLst>
                <a:tab pos="744538" algn="l"/>
                <a:tab pos="1025525" algn="l"/>
                <a:tab pos="1260475" algn="l"/>
              </a:tabLst>
            </a:pPr>
            <a:r>
              <a:rPr lang="en-US" smtClean="0"/>
              <a:t>               return rv:</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extLst>
      <p:ext uri="{BB962C8B-B14F-4D97-AF65-F5344CB8AC3E}">
        <p14:creationId xmlns:p14="http://schemas.microsoft.com/office/powerpoint/2010/main" val="40880074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4285" y="3991429"/>
            <a:ext cx="403497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814286" y="2481943"/>
            <a:ext cx="3889828"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674" name="Rectangle 2"/>
          <p:cNvSpPr>
            <a:spLocks noGrp="1" noChangeArrowheads="1"/>
          </p:cNvSpPr>
          <p:nvPr>
            <p:ph type="title"/>
          </p:nvPr>
        </p:nvSpPr>
        <p:spPr/>
        <p:txBody>
          <a:bodyPr/>
          <a:lstStyle/>
          <a:p>
            <a:pPr eaLnBrk="1" hangingPunct="1"/>
            <a:r>
              <a:rPr lang="en-US" smtClean="0"/>
              <a:t>Solution using TestAndSet</a:t>
            </a:r>
          </a:p>
        </p:txBody>
      </p:sp>
      <p:sp>
        <p:nvSpPr>
          <p:cNvPr id="15363" name="Rectangle 3"/>
          <p:cNvSpPr>
            <a:spLocks noGrp="1" noChangeArrowheads="1"/>
          </p:cNvSpPr>
          <p:nvPr>
            <p:ph sz="quarter" idx="1"/>
          </p:nvPr>
        </p:nvSpPr>
        <p:spPr>
          <a:xfrm>
            <a:off x="827088" y="1354138"/>
            <a:ext cx="6865937" cy="5030787"/>
          </a:xfrm>
        </p:spPr>
        <p:txBody>
          <a:bodyPr>
            <a:normAutofit fontScale="850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a:t>
            </a:r>
            <a:r>
              <a:rPr lang="en-US" dirty="0" err="1" smtClean="0"/>
              <a:t>boolean</a:t>
            </a:r>
            <a:r>
              <a:rPr lang="en-US" dirty="0" smtClean="0"/>
              <a:t> variable lock., initialized to false.</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a:t>
            </a:r>
            <a:r>
              <a:rPr lang="en-US" dirty="0" err="1" smtClean="0"/>
              <a:t>TestAndSet</a:t>
            </a:r>
            <a:r>
              <a:rPr lang="en-US" dirty="0" smtClean="0"/>
              <a:t> (&amp;lock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 do nothing</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extLst>
      <p:ext uri="{BB962C8B-B14F-4D97-AF65-F5344CB8AC3E}">
        <p14:creationId xmlns:p14="http://schemas.microsoft.com/office/powerpoint/2010/main" val="307951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Process Control Block (PCB)</a:t>
            </a:r>
          </a:p>
        </p:txBody>
      </p:sp>
      <p:sp>
        <p:nvSpPr>
          <p:cNvPr id="33795" name="Rectangle 3"/>
          <p:cNvSpPr>
            <a:spLocks noGrp="1" noChangeArrowheads="1"/>
          </p:cNvSpPr>
          <p:nvPr>
            <p:ph sz="quarter" idx="1"/>
          </p:nvPr>
        </p:nvSpPr>
        <p:spPr>
          <a:xfrm>
            <a:off x="827087" y="1440543"/>
            <a:ext cx="7358969" cy="4684486"/>
          </a:xfrm>
        </p:spPr>
        <p:txBody>
          <a:bodyPr>
            <a:normAutofit fontScale="92500" lnSpcReduction="20000"/>
          </a:bodyPr>
          <a:lstStyle/>
          <a:p>
            <a:pPr>
              <a:buFont typeface="Monotype Sorts" pitchFamily="2" charset="2"/>
              <a:buNone/>
            </a:pPr>
            <a:r>
              <a:rPr lang="en-US" dirty="0"/>
              <a:t>Information associated with each </a:t>
            </a:r>
            <a:r>
              <a:rPr lang="en-US" dirty="0" smtClean="0"/>
              <a:t>process</a:t>
            </a:r>
          </a:p>
          <a:p>
            <a:pPr>
              <a:buFont typeface="Monotype Sorts" pitchFamily="2" charset="2"/>
              <a:buNone/>
            </a:pPr>
            <a:endParaRPr lang="en-US" dirty="0"/>
          </a:p>
          <a:p>
            <a:r>
              <a:rPr lang="en-US" dirty="0" smtClean="0"/>
              <a:t>Process name</a:t>
            </a:r>
          </a:p>
          <a:p>
            <a:r>
              <a:rPr lang="en-US" dirty="0" smtClean="0"/>
              <a:t>Process state</a:t>
            </a:r>
          </a:p>
          <a:p>
            <a:r>
              <a:rPr lang="en-US" dirty="0" smtClean="0"/>
              <a:t>Program counter</a:t>
            </a:r>
          </a:p>
          <a:p>
            <a:r>
              <a:rPr lang="en-US" dirty="0" smtClean="0"/>
              <a:t>Priority</a:t>
            </a:r>
            <a:endParaRPr lang="en-US" dirty="0"/>
          </a:p>
          <a:p>
            <a:r>
              <a:rPr lang="en-US" dirty="0"/>
              <a:t>CPU </a:t>
            </a:r>
            <a:r>
              <a:rPr lang="en-US" dirty="0" smtClean="0"/>
              <a:t>registers(hardware state)</a:t>
            </a:r>
            <a:endParaRPr lang="en-US" dirty="0"/>
          </a:p>
          <a:p>
            <a:r>
              <a:rPr lang="en-US" dirty="0"/>
              <a:t>CPU scheduling information</a:t>
            </a:r>
          </a:p>
          <a:p>
            <a:r>
              <a:rPr lang="en-US" dirty="0"/>
              <a:t>Memory-management information</a:t>
            </a:r>
          </a:p>
          <a:p>
            <a:r>
              <a:rPr lang="en-US" dirty="0"/>
              <a:t>Accounting information</a:t>
            </a:r>
          </a:p>
          <a:p>
            <a:r>
              <a:rPr lang="en-US" dirty="0"/>
              <a:t>I/O status </a:t>
            </a:r>
            <a:r>
              <a:rPr lang="en-US" dirty="0" smtClean="0"/>
              <a:t>information</a:t>
            </a:r>
          </a:p>
          <a:p>
            <a:r>
              <a:rPr lang="en-US" dirty="0" smtClean="0"/>
              <a:t>File Management information</a:t>
            </a:r>
            <a:endParaRPr lang="en-US" dirty="0"/>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Swap  Instruction</a:t>
            </a:r>
          </a:p>
        </p:txBody>
      </p:sp>
      <p:sp>
        <p:nvSpPr>
          <p:cNvPr id="29699" name="Rectangle 3"/>
          <p:cNvSpPr>
            <a:spLocks noGrp="1" noChangeArrowheads="1"/>
          </p:cNvSpPr>
          <p:nvPr>
            <p:ph sz="quarter" idx="1"/>
          </p:nvPr>
        </p:nvSpPr>
        <p:spPr>
          <a:xfrm>
            <a:off x="827088" y="1282700"/>
            <a:ext cx="6618287" cy="4376738"/>
          </a:xfrm>
        </p:spPr>
        <p:txBody>
          <a:bodyPr/>
          <a:lstStyle/>
          <a:p>
            <a:pPr eaLnBrk="1" hangingPunct="1">
              <a:lnSpc>
                <a:spcPct val="90000"/>
              </a:lnSpc>
              <a:buFont typeface="Monotype Sorts" pitchFamily="2" charset="2"/>
              <a:buNone/>
              <a:tabLst>
                <a:tab pos="744538" algn="l"/>
                <a:tab pos="1025525" algn="l"/>
                <a:tab pos="1260475" algn="l"/>
              </a:tabLst>
            </a:pPr>
            <a:endParaRPr lang="en-US" smtClean="0"/>
          </a:p>
          <a:p>
            <a:pPr eaLnBrk="1" hangingPunct="1">
              <a:lnSpc>
                <a:spcPct val="90000"/>
              </a:lnSpc>
              <a:tabLst>
                <a:tab pos="744538" algn="l"/>
                <a:tab pos="1025525" algn="l"/>
                <a:tab pos="1260475" algn="l"/>
              </a:tabLst>
            </a:pPr>
            <a:r>
              <a:rPr lang="en-US" smtClean="0"/>
              <a:t>Definition:</a:t>
            </a:r>
          </a:p>
          <a:p>
            <a:pPr eaLnBrk="1" hangingPunct="1">
              <a:lnSpc>
                <a:spcPct val="90000"/>
              </a:lnSpc>
              <a:tabLst>
                <a:tab pos="744538" algn="l"/>
                <a:tab pos="1025525" algn="l"/>
                <a:tab pos="1260475" algn="l"/>
              </a:tabLst>
            </a:pPr>
            <a:endParaRPr lang="en-US" smtClean="0"/>
          </a:p>
          <a:p>
            <a:pPr eaLnBrk="1" hangingPunct="1">
              <a:lnSpc>
                <a:spcPct val="90000"/>
              </a:lnSpc>
              <a:buFont typeface="Monotype Sorts" pitchFamily="2" charset="2"/>
              <a:buNone/>
              <a:tabLst>
                <a:tab pos="744538" algn="l"/>
                <a:tab pos="1025525" algn="l"/>
                <a:tab pos="1260475" algn="l"/>
              </a:tabLst>
            </a:pPr>
            <a:r>
              <a:rPr lang="en-US" smtClean="0"/>
              <a:t>         void Swap (boolean *a, boolean *b)</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r>
              <a:rPr lang="en-US" smtClean="0"/>
              <a:t>               boolean temp = *a;</a:t>
            </a:r>
          </a:p>
          <a:p>
            <a:pPr eaLnBrk="1" hangingPunct="1">
              <a:lnSpc>
                <a:spcPct val="90000"/>
              </a:lnSpc>
              <a:buFont typeface="Monotype Sorts" pitchFamily="2" charset="2"/>
              <a:buNone/>
              <a:tabLst>
                <a:tab pos="744538" algn="l"/>
                <a:tab pos="1025525" algn="l"/>
                <a:tab pos="1260475" algn="l"/>
              </a:tabLst>
            </a:pPr>
            <a:r>
              <a:rPr lang="en-US" smtClean="0"/>
              <a:t>               *a = *b;</a:t>
            </a:r>
          </a:p>
          <a:p>
            <a:pPr eaLnBrk="1" hangingPunct="1">
              <a:lnSpc>
                <a:spcPct val="90000"/>
              </a:lnSpc>
              <a:buFont typeface="Monotype Sorts" pitchFamily="2" charset="2"/>
              <a:buNone/>
              <a:tabLst>
                <a:tab pos="744538" algn="l"/>
                <a:tab pos="1025525" algn="l"/>
                <a:tab pos="1260475" algn="l"/>
              </a:tabLst>
            </a:pPr>
            <a:r>
              <a:rPr lang="en-US" smtClean="0"/>
              <a:t>               *b = temp:</a:t>
            </a:r>
          </a:p>
          <a:p>
            <a:pPr eaLnBrk="1" hangingPunct="1">
              <a:lnSpc>
                <a:spcPct val="90000"/>
              </a:lnSpc>
              <a:buFont typeface="Monotype Sorts" pitchFamily="2" charset="2"/>
              <a:buNone/>
              <a:tabLst>
                <a:tab pos="744538" algn="l"/>
                <a:tab pos="1025525" algn="l"/>
                <a:tab pos="1260475" algn="l"/>
              </a:tabLst>
            </a:pPr>
            <a:r>
              <a:rPr lang="en-US" smtClean="0"/>
              <a:t>          }</a:t>
            </a:r>
          </a:p>
          <a:p>
            <a:pPr eaLnBrk="1" hangingPunct="1">
              <a:lnSpc>
                <a:spcPct val="90000"/>
              </a:lnSpc>
              <a:buFont typeface="Monotype Sorts" pitchFamily="2" charset="2"/>
              <a:buNone/>
              <a:tabLst>
                <a:tab pos="744538" algn="l"/>
                <a:tab pos="1025525" algn="l"/>
                <a:tab pos="1260475" algn="l"/>
              </a:tabLst>
            </a:pPr>
            <a:endParaRPr lang="en-US" smtClean="0"/>
          </a:p>
        </p:txBody>
      </p:sp>
    </p:spTree>
    <p:extLst>
      <p:ext uri="{BB962C8B-B14F-4D97-AF65-F5344CB8AC3E}">
        <p14:creationId xmlns:p14="http://schemas.microsoft.com/office/powerpoint/2010/main" val="2719242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20686" y="4267200"/>
            <a:ext cx="3207657" cy="55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2249714" y="2539999"/>
            <a:ext cx="3091543" cy="928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22" name="Rectangle 2"/>
          <p:cNvSpPr>
            <a:spLocks noGrp="1" noChangeArrowheads="1"/>
          </p:cNvSpPr>
          <p:nvPr>
            <p:ph type="title"/>
          </p:nvPr>
        </p:nvSpPr>
        <p:spPr/>
        <p:txBody>
          <a:bodyPr/>
          <a:lstStyle/>
          <a:p>
            <a:pPr eaLnBrk="1" hangingPunct="1"/>
            <a:r>
              <a:rPr lang="en-US" smtClean="0"/>
              <a:t>Solution using Swap</a:t>
            </a:r>
          </a:p>
        </p:txBody>
      </p:sp>
      <p:sp>
        <p:nvSpPr>
          <p:cNvPr id="17411" name="Rectangle 3"/>
          <p:cNvSpPr>
            <a:spLocks noGrp="1" noChangeArrowheads="1"/>
          </p:cNvSpPr>
          <p:nvPr>
            <p:ph sz="quarter" idx="1"/>
          </p:nvPr>
        </p:nvSpPr>
        <p:spPr>
          <a:xfrm>
            <a:off x="1030288" y="1501775"/>
            <a:ext cx="6865937" cy="5030788"/>
          </a:xfrm>
        </p:spPr>
        <p:txBody>
          <a:bodyPr>
            <a:normAutofit fontScale="77500" lnSpcReduction="20000"/>
          </a:bodyPr>
          <a:lstStyle/>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Shared Boolean variable lock initialized to FALSE; Each process has a local Boolean variable key.</a:t>
            </a:r>
          </a:p>
          <a:p>
            <a:pPr marL="274320" indent="-274320" eaLnBrk="1" fontAlgn="auto" hangingPunct="1">
              <a:lnSpc>
                <a:spcPct val="90000"/>
              </a:lnSpc>
              <a:spcBef>
                <a:spcPts val="580"/>
              </a:spcBef>
              <a:spcAft>
                <a:spcPts val="0"/>
              </a:spcAft>
              <a:buFont typeface="Wingdings 2"/>
              <a:buChar char=""/>
              <a:tabLst>
                <a:tab pos="744538" algn="l"/>
                <a:tab pos="1025525" algn="l"/>
                <a:tab pos="1260475" algn="l"/>
              </a:tabLst>
              <a:defRPr/>
            </a:pPr>
            <a:r>
              <a:rPr lang="en-US" dirty="0" smtClean="0"/>
              <a:t>Solution: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do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while ( key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Swap (&amp;lock, &amp;key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critical section</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lock = FALSE;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remainder section </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 while ( TRUE);</a:t>
            </a:r>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endParaRPr lang="en-US" dirty="0" smtClean="0"/>
          </a:p>
          <a:p>
            <a:pPr marL="274320" indent="-274320" eaLnBrk="1" fontAlgn="auto" hangingPunct="1">
              <a:lnSpc>
                <a:spcPct val="90000"/>
              </a:lnSpc>
              <a:spcBef>
                <a:spcPts val="580"/>
              </a:spcBef>
              <a:spcAft>
                <a:spcPts val="0"/>
              </a:spcAft>
              <a:buFont typeface="Monotype Sorts" pitchFamily="2" charset="2"/>
              <a:buNone/>
              <a:tabLst>
                <a:tab pos="744538" algn="l"/>
                <a:tab pos="1025525" algn="l"/>
                <a:tab pos="1260475" algn="l"/>
              </a:tabLst>
              <a:defRPr/>
            </a:pPr>
            <a:r>
              <a:rPr lang="en-US" dirty="0" smtClean="0"/>
              <a:t>               </a:t>
            </a:r>
          </a:p>
        </p:txBody>
      </p:sp>
    </p:spTree>
    <p:extLst>
      <p:ext uri="{BB962C8B-B14F-4D97-AF65-F5344CB8AC3E}">
        <p14:creationId xmlns:p14="http://schemas.microsoft.com/office/powerpoint/2010/main" val="10279940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8572" y="3526971"/>
            <a:ext cx="2409371" cy="2032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103086" y="1538514"/>
            <a:ext cx="2278743" cy="1407886"/>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746" name="Title 1"/>
          <p:cNvSpPr>
            <a:spLocks noGrp="1"/>
          </p:cNvSpPr>
          <p:nvPr>
            <p:ph type="title"/>
          </p:nvPr>
        </p:nvSpPr>
        <p:spPr>
          <a:xfrm>
            <a:off x="696460" y="464457"/>
            <a:ext cx="7772400" cy="446088"/>
          </a:xfrm>
        </p:spPr>
        <p:txBody>
          <a:bodyPr/>
          <a:lstStyle/>
          <a:p>
            <a:r>
              <a:rPr lang="en-US" sz="2000" b="1" dirty="0" smtClean="0"/>
              <a:t>Bounded –waiting mutual exclusion with </a:t>
            </a:r>
            <a:r>
              <a:rPr lang="en-US" sz="2000" b="1" dirty="0" err="1" smtClean="0"/>
              <a:t>TestAndSet</a:t>
            </a:r>
            <a:endParaRPr lang="en-US" sz="2000" b="1" dirty="0" smtClean="0"/>
          </a:p>
        </p:txBody>
      </p:sp>
      <p:sp>
        <p:nvSpPr>
          <p:cNvPr id="31747" name="Content Placeholder 2"/>
          <p:cNvSpPr>
            <a:spLocks noGrp="1"/>
          </p:cNvSpPr>
          <p:nvPr>
            <p:ph sz="quarter" idx="1"/>
          </p:nvPr>
        </p:nvSpPr>
        <p:spPr>
          <a:xfrm>
            <a:off x="855663" y="1262742"/>
            <a:ext cx="7475537" cy="5239657"/>
          </a:xfrm>
        </p:spPr>
        <p:txBody>
          <a:bodyPr>
            <a:normAutofit fontScale="85000" lnSpcReduction="20000"/>
          </a:bodyPr>
          <a:lstStyle/>
          <a:p>
            <a:pPr>
              <a:buFont typeface="Wingdings 2" pitchFamily="18" charset="2"/>
              <a:buNone/>
            </a:pPr>
            <a:r>
              <a:rPr lang="en-US" sz="2000" dirty="0" smtClean="0"/>
              <a:t>do {</a:t>
            </a:r>
          </a:p>
          <a:p>
            <a:pPr>
              <a:buFont typeface="Wingdings 2" pitchFamily="18" charset="2"/>
              <a:buNone/>
            </a:pPr>
            <a:r>
              <a:rPr lang="en-US" sz="2000" dirty="0" smtClean="0"/>
              <a:t>	</a:t>
            </a:r>
            <a:r>
              <a:rPr lang="en-US" sz="2000" dirty="0" smtClean="0">
                <a:solidFill>
                  <a:srgbClr val="FF0000"/>
                </a:solidFill>
              </a:rPr>
              <a:t>waiting[</a:t>
            </a:r>
            <a:r>
              <a:rPr lang="en-US" sz="2000" dirty="0" err="1" smtClean="0">
                <a:solidFill>
                  <a:srgbClr val="FF0000"/>
                </a:solidFill>
              </a:rPr>
              <a:t>i</a:t>
            </a:r>
            <a:r>
              <a:rPr lang="en-US" sz="2000" dirty="0" smtClean="0">
                <a:solidFill>
                  <a:srgbClr val="FF0000"/>
                </a:solidFill>
              </a:rPr>
              <a:t>]=true;</a:t>
            </a:r>
          </a:p>
          <a:p>
            <a:pPr>
              <a:buFont typeface="Wingdings 2" pitchFamily="18" charset="2"/>
              <a:buNone/>
            </a:pPr>
            <a:r>
              <a:rPr lang="en-US" sz="2000" dirty="0" smtClean="0">
                <a:solidFill>
                  <a:srgbClr val="FF0000"/>
                </a:solidFill>
              </a:rPr>
              <a:t>	key = true</a:t>
            </a:r>
          </a:p>
          <a:p>
            <a:pPr>
              <a:buFont typeface="Wingdings 2" pitchFamily="18" charset="2"/>
              <a:buNone/>
            </a:pPr>
            <a:r>
              <a:rPr lang="en-US" sz="2000" dirty="0" smtClean="0">
                <a:solidFill>
                  <a:srgbClr val="FF0000"/>
                </a:solidFill>
              </a:rPr>
              <a:t>	while (waiting[</a:t>
            </a:r>
            <a:r>
              <a:rPr lang="en-US" sz="2000" dirty="0" err="1" smtClean="0">
                <a:solidFill>
                  <a:srgbClr val="FF0000"/>
                </a:solidFill>
              </a:rPr>
              <a:t>i</a:t>
            </a:r>
            <a:r>
              <a:rPr lang="en-US" sz="2000" dirty="0" smtClean="0">
                <a:solidFill>
                  <a:srgbClr val="FF0000"/>
                </a:solidFill>
              </a:rPr>
              <a:t>])&amp;&amp;key)</a:t>
            </a:r>
          </a:p>
          <a:p>
            <a:pPr>
              <a:buFont typeface="Wingdings 2" pitchFamily="18" charset="2"/>
              <a:buNone/>
            </a:pPr>
            <a:r>
              <a:rPr lang="en-US" sz="2000" dirty="0" smtClean="0">
                <a:solidFill>
                  <a:srgbClr val="FF0000"/>
                </a:solidFill>
              </a:rPr>
              <a:t>	key= </a:t>
            </a:r>
            <a:r>
              <a:rPr lang="en-US" sz="2000" dirty="0" err="1" smtClean="0">
                <a:solidFill>
                  <a:srgbClr val="FF0000"/>
                </a:solidFill>
              </a:rPr>
              <a:t>TestAnd</a:t>
            </a:r>
            <a:r>
              <a:rPr lang="en-US" sz="2000" dirty="0" smtClean="0">
                <a:solidFill>
                  <a:srgbClr val="FF0000"/>
                </a:solidFill>
              </a:rPr>
              <a:t> Set(lock);</a:t>
            </a:r>
          </a:p>
          <a:p>
            <a:pPr>
              <a:buFont typeface="Wingdings 2" pitchFamily="18" charset="2"/>
              <a:buNone/>
            </a:pPr>
            <a:r>
              <a:rPr lang="en-US" sz="2000" dirty="0" smtClean="0">
                <a:solidFill>
                  <a:srgbClr val="FF0000"/>
                </a:solidFill>
              </a:rPr>
              <a:t>	waiting[</a:t>
            </a:r>
            <a:r>
              <a:rPr lang="en-US" sz="2000" dirty="0" err="1" smtClean="0">
                <a:solidFill>
                  <a:srgbClr val="FF0000"/>
                </a:solidFill>
              </a:rPr>
              <a:t>i</a:t>
            </a:r>
            <a:r>
              <a:rPr lang="en-US" sz="2000" dirty="0" smtClean="0">
                <a:solidFill>
                  <a:srgbClr val="FF0000"/>
                </a:solidFill>
              </a:rPr>
              <a:t>]=false;</a:t>
            </a:r>
          </a:p>
          <a:p>
            <a:pPr>
              <a:buFont typeface="Wingdings 2" pitchFamily="18" charset="2"/>
              <a:buNone/>
            </a:pPr>
            <a:r>
              <a:rPr lang="en-US" sz="2000" dirty="0" smtClean="0"/>
              <a:t>	}</a:t>
            </a:r>
          </a:p>
          <a:p>
            <a:pPr>
              <a:buFont typeface="Wingdings 2" pitchFamily="18" charset="2"/>
              <a:buNone/>
            </a:pPr>
            <a:r>
              <a:rPr lang="en-US" sz="2000" dirty="0" smtClean="0">
                <a:solidFill>
                  <a:srgbClr val="0033CC"/>
                </a:solidFill>
              </a:rPr>
              <a:t>	Critical Section</a:t>
            </a:r>
          </a:p>
          <a:p>
            <a:pPr>
              <a:buFont typeface="Wingdings 2" pitchFamily="18" charset="2"/>
              <a:buNone/>
            </a:pPr>
            <a:r>
              <a:rPr lang="en-US" sz="2000" dirty="0" smtClean="0">
                <a:solidFill>
                  <a:srgbClr val="FF0000"/>
                </a:solidFill>
              </a:rPr>
              <a:t>	J=(i+1)%n;</a:t>
            </a:r>
          </a:p>
          <a:p>
            <a:pPr>
              <a:buFont typeface="Wingdings 2" pitchFamily="18" charset="2"/>
              <a:buNone/>
            </a:pPr>
            <a:r>
              <a:rPr lang="en-US" sz="2000" dirty="0" smtClean="0">
                <a:solidFill>
                  <a:srgbClr val="FF0000"/>
                </a:solidFill>
              </a:rPr>
              <a:t>	While((j!=</a:t>
            </a:r>
            <a:r>
              <a:rPr lang="en-US" sz="2000" dirty="0" err="1" smtClean="0">
                <a:solidFill>
                  <a:srgbClr val="FF0000"/>
                </a:solidFill>
              </a:rPr>
              <a:t>i</a:t>
            </a:r>
            <a:r>
              <a:rPr lang="en-US" sz="2000" dirty="0" smtClean="0">
                <a:solidFill>
                  <a:srgbClr val="FF0000"/>
                </a:solidFill>
              </a:rPr>
              <a:t>)&amp;&amp;!waiting[j])</a:t>
            </a:r>
          </a:p>
          <a:p>
            <a:pPr>
              <a:buFont typeface="Wingdings 2" pitchFamily="18" charset="2"/>
              <a:buNone/>
            </a:pPr>
            <a:r>
              <a:rPr lang="en-US" sz="2000" dirty="0" smtClean="0">
                <a:solidFill>
                  <a:srgbClr val="FF0000"/>
                </a:solidFill>
              </a:rPr>
              <a:t>	J=(j+1)%n;</a:t>
            </a:r>
          </a:p>
          <a:p>
            <a:pPr>
              <a:buFont typeface="Wingdings 2" pitchFamily="18" charset="2"/>
              <a:buNone/>
            </a:pPr>
            <a:r>
              <a:rPr lang="en-US" sz="2000" dirty="0" smtClean="0">
                <a:solidFill>
                  <a:srgbClr val="FF0000"/>
                </a:solidFill>
              </a:rPr>
              <a:t>	If(j==</a:t>
            </a:r>
            <a:r>
              <a:rPr lang="en-US" sz="2000" dirty="0" err="1" smtClean="0">
                <a:solidFill>
                  <a:srgbClr val="FF0000"/>
                </a:solidFill>
              </a:rPr>
              <a:t>i</a:t>
            </a:r>
            <a:r>
              <a:rPr lang="en-US" sz="2000" dirty="0" smtClean="0">
                <a:solidFill>
                  <a:srgbClr val="FF0000"/>
                </a:solidFill>
              </a:rPr>
              <a:t>)</a:t>
            </a:r>
          </a:p>
          <a:p>
            <a:pPr>
              <a:buFont typeface="Wingdings 2" pitchFamily="18" charset="2"/>
              <a:buNone/>
            </a:pPr>
            <a:r>
              <a:rPr lang="en-US" sz="2000" dirty="0" smtClean="0">
                <a:solidFill>
                  <a:srgbClr val="FF0000"/>
                </a:solidFill>
              </a:rPr>
              <a:t>	Lock=false;</a:t>
            </a:r>
          </a:p>
          <a:p>
            <a:pPr>
              <a:buFont typeface="Wingdings 2" pitchFamily="18" charset="2"/>
              <a:buNone/>
            </a:pPr>
            <a:r>
              <a:rPr lang="en-US" sz="2000" dirty="0" smtClean="0">
                <a:solidFill>
                  <a:srgbClr val="FF0000"/>
                </a:solidFill>
              </a:rPr>
              <a:t>	Else</a:t>
            </a:r>
          </a:p>
          <a:p>
            <a:pPr>
              <a:buFont typeface="Wingdings 2" pitchFamily="18" charset="2"/>
              <a:buNone/>
            </a:pPr>
            <a:r>
              <a:rPr lang="en-US" sz="2000" dirty="0" smtClean="0">
                <a:solidFill>
                  <a:srgbClr val="FF0000"/>
                </a:solidFill>
              </a:rPr>
              <a:t>	Waiting[j]=false;</a:t>
            </a:r>
          </a:p>
          <a:p>
            <a:pPr>
              <a:buFont typeface="Wingdings 2" pitchFamily="18" charset="2"/>
              <a:buNone/>
            </a:pPr>
            <a:r>
              <a:rPr lang="en-US" sz="2000" dirty="0" smtClean="0"/>
              <a:t>Remainder section</a:t>
            </a:r>
          </a:p>
          <a:p>
            <a:pPr>
              <a:buFont typeface="Wingdings 2" pitchFamily="18" charset="2"/>
              <a:buNone/>
            </a:pPr>
            <a:r>
              <a:rPr lang="en-US" sz="2000" dirty="0" smtClean="0"/>
              <a:t>}(1)</a:t>
            </a:r>
          </a:p>
          <a:p>
            <a:pPr>
              <a:buFont typeface="Wingdings 2" pitchFamily="18" charset="2"/>
              <a:buNone/>
            </a:pPr>
            <a:endParaRPr lang="en-US" sz="2000" dirty="0" smtClean="0"/>
          </a:p>
          <a:p>
            <a:pPr>
              <a:buFont typeface="Wingdings 2" pitchFamily="18" charset="2"/>
              <a:buNone/>
            </a:pPr>
            <a:endParaRPr lang="en-US" sz="2000" dirty="0" smtClean="0"/>
          </a:p>
        </p:txBody>
      </p:sp>
    </p:spTree>
    <p:extLst>
      <p:ext uri="{BB962C8B-B14F-4D97-AF65-F5344CB8AC3E}">
        <p14:creationId xmlns:p14="http://schemas.microsoft.com/office/powerpoint/2010/main" val="29657304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00113" y="290286"/>
            <a:ext cx="7772400" cy="798513"/>
          </a:xfrm>
        </p:spPr>
        <p:txBody>
          <a:bodyPr/>
          <a:lstStyle/>
          <a:p>
            <a:pPr eaLnBrk="1" hangingPunct="1"/>
            <a:r>
              <a:rPr lang="en-US" dirty="0" smtClean="0"/>
              <a:t>Semaphore</a:t>
            </a:r>
          </a:p>
        </p:txBody>
      </p:sp>
      <p:sp>
        <p:nvSpPr>
          <p:cNvPr id="32771" name="Rectangle 3"/>
          <p:cNvSpPr>
            <a:spLocks noGrp="1" noChangeArrowheads="1"/>
          </p:cNvSpPr>
          <p:nvPr>
            <p:ph sz="quarter" idx="1"/>
          </p:nvPr>
        </p:nvSpPr>
        <p:spPr>
          <a:xfrm>
            <a:off x="827088" y="1436914"/>
            <a:ext cx="7634741" cy="5421086"/>
          </a:xfrm>
        </p:spPr>
        <p:txBody>
          <a:bodyPr/>
          <a:lstStyle/>
          <a:p>
            <a:pPr eaLnBrk="1" hangingPunct="1">
              <a:lnSpc>
                <a:spcPct val="90000"/>
              </a:lnSpc>
            </a:pPr>
            <a:r>
              <a:rPr lang="en-US" sz="2400" dirty="0" smtClean="0"/>
              <a:t>A semaphore S is an integer variable that apart from initialization is accessed only through two standard atomic operations:  wait and signal</a:t>
            </a:r>
          </a:p>
          <a:p>
            <a:pPr eaLnBrk="1" hangingPunct="1">
              <a:lnSpc>
                <a:spcPct val="90000"/>
              </a:lnSpc>
            </a:pPr>
            <a:r>
              <a:rPr lang="en-US" sz="2400" dirty="0" smtClean="0"/>
              <a:t>Synchronization tool that does not require busy waiting </a:t>
            </a:r>
            <a:endParaRPr lang="en-US" sz="2400" i="1" dirty="0" smtClean="0">
              <a:solidFill>
                <a:schemeClr val="tx2"/>
              </a:solidFill>
            </a:endParaRPr>
          </a:p>
          <a:p>
            <a:pPr eaLnBrk="1" hangingPunct="1">
              <a:lnSpc>
                <a:spcPct val="90000"/>
              </a:lnSpc>
            </a:pPr>
            <a:r>
              <a:rPr lang="en-US" sz="2400" dirty="0" smtClean="0"/>
              <a:t>Semaphore </a:t>
            </a:r>
            <a:r>
              <a:rPr lang="en-US" sz="2400" i="1" dirty="0" smtClean="0"/>
              <a:t>S</a:t>
            </a:r>
            <a:r>
              <a:rPr lang="en-US" sz="2400" dirty="0" smtClean="0"/>
              <a:t> – integer variable</a:t>
            </a:r>
          </a:p>
          <a:p>
            <a:pPr eaLnBrk="1" hangingPunct="1">
              <a:lnSpc>
                <a:spcPct val="90000"/>
              </a:lnSpc>
            </a:pPr>
            <a:r>
              <a:rPr lang="en-US" sz="2400" dirty="0" smtClean="0"/>
              <a:t>Two standard operations modify </a:t>
            </a:r>
            <a:r>
              <a:rPr lang="en-US" sz="2400" dirty="0" smtClean="0">
                <a:solidFill>
                  <a:srgbClr val="0000FF"/>
                </a:solidFill>
              </a:rPr>
              <a:t>S: wait()</a:t>
            </a:r>
            <a:r>
              <a:rPr lang="en-US" sz="2400" dirty="0" smtClean="0"/>
              <a:t> and </a:t>
            </a:r>
            <a:r>
              <a:rPr lang="en-US" sz="2400" dirty="0" smtClean="0">
                <a:solidFill>
                  <a:srgbClr val="0000FF"/>
                </a:solidFill>
              </a:rPr>
              <a:t>signal()</a:t>
            </a:r>
          </a:p>
          <a:p>
            <a:pPr lvl="1" eaLnBrk="1" hangingPunct="1">
              <a:lnSpc>
                <a:spcPct val="90000"/>
              </a:lnSpc>
            </a:pPr>
            <a:r>
              <a:rPr lang="en-US" dirty="0" smtClean="0"/>
              <a:t>Originally called </a:t>
            </a:r>
            <a:r>
              <a:rPr lang="en-US" dirty="0" smtClean="0">
                <a:solidFill>
                  <a:srgbClr val="0000FF"/>
                </a:solidFill>
              </a:rPr>
              <a:t>P()</a:t>
            </a:r>
            <a:r>
              <a:rPr lang="en-US" dirty="0" smtClean="0"/>
              <a:t> and</a:t>
            </a:r>
            <a:r>
              <a:rPr lang="en-US" i="1" dirty="0" smtClean="0"/>
              <a:t> </a:t>
            </a:r>
            <a:r>
              <a:rPr lang="en-US" dirty="0" smtClean="0">
                <a:solidFill>
                  <a:srgbClr val="0000FF"/>
                </a:solidFill>
              </a:rPr>
              <a:t>V()</a:t>
            </a:r>
          </a:p>
          <a:p>
            <a:pPr eaLnBrk="1" hangingPunct="1">
              <a:lnSpc>
                <a:spcPct val="90000"/>
              </a:lnSpc>
            </a:pPr>
            <a:r>
              <a:rPr lang="en-US" sz="2400" dirty="0" smtClean="0"/>
              <a:t>Less complicated</a:t>
            </a:r>
          </a:p>
          <a:p>
            <a:pPr eaLnBrk="1" hangingPunct="1">
              <a:lnSpc>
                <a:spcPct val="90000"/>
              </a:lnSpc>
            </a:pPr>
            <a:r>
              <a:rPr lang="en-US" sz="2400" dirty="0" smtClean="0"/>
              <a:t>Can only be accessed via two indivisible (atomic) operations</a:t>
            </a:r>
          </a:p>
        </p:txBody>
      </p:sp>
      <p:sp>
        <p:nvSpPr>
          <p:cNvPr id="4" name="Rectangle 3"/>
          <p:cNvSpPr/>
          <p:nvPr/>
        </p:nvSpPr>
        <p:spPr>
          <a:xfrm>
            <a:off x="6008461" y="5050971"/>
            <a:ext cx="2787196" cy="18070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r>
              <a:rPr lang="en-US" sz="2000" b="1" dirty="0">
                <a:solidFill>
                  <a:srgbClr val="0000FF"/>
                </a:solidFill>
                <a:sym typeface="Symbol" pitchFamily="18" charset="2"/>
              </a:rPr>
              <a:t>signal (S) { </a:t>
            </a:r>
          </a:p>
          <a:p>
            <a:pPr lvl="1" eaLnBrk="1" hangingPunct="1">
              <a:lnSpc>
                <a:spcPct val="90000"/>
              </a:lnSpc>
              <a:buFont typeface="Monotype Sorts" pitchFamily="2" charset="2"/>
              <a:buNone/>
              <a:defRPr/>
            </a:pPr>
            <a:r>
              <a:rPr lang="en-US" sz="2000" b="1" dirty="0">
                <a:solidFill>
                  <a:srgbClr val="0000FF"/>
                </a:solidFill>
                <a:sym typeface="Symbol" pitchFamily="18" charset="2"/>
              </a:rPr>
              <a:t>        S++;</a:t>
            </a:r>
          </a:p>
          <a:p>
            <a:pPr lvl="1" eaLnBrk="1" hangingPunct="1">
              <a:lnSpc>
                <a:spcPct val="90000"/>
              </a:lnSpc>
              <a:buFont typeface="Monotype Sorts" pitchFamily="2" charset="2"/>
              <a:buNone/>
              <a:defRPr/>
            </a:pPr>
            <a:r>
              <a:rPr lang="en-US" sz="2000" b="1" dirty="0">
                <a:solidFill>
                  <a:srgbClr val="0000FF"/>
                </a:solidFill>
                <a:sym typeface="Symbol" pitchFamily="18" charset="2"/>
              </a:rPr>
              <a:t>     }</a:t>
            </a:r>
          </a:p>
        </p:txBody>
      </p:sp>
      <p:sp>
        <p:nvSpPr>
          <p:cNvPr id="5" name="Rectangle 4"/>
          <p:cNvSpPr/>
          <p:nvPr/>
        </p:nvSpPr>
        <p:spPr>
          <a:xfrm>
            <a:off x="2895374" y="5072062"/>
            <a:ext cx="2924855" cy="178593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lnSpc>
                <a:spcPct val="90000"/>
              </a:lnSpc>
              <a:defRPr/>
            </a:pPr>
            <a:r>
              <a:rPr lang="en-US" sz="1600" b="1" dirty="0">
                <a:solidFill>
                  <a:srgbClr val="0000FF"/>
                </a:solidFill>
                <a:sym typeface="Symbol" pitchFamily="18" charset="2"/>
              </a:rPr>
              <a:t>wait (S) { 				</a:t>
            </a:r>
          </a:p>
          <a:p>
            <a:pPr lvl="1" eaLnBrk="1" hangingPunct="1">
              <a:lnSpc>
                <a:spcPct val="90000"/>
              </a:lnSpc>
              <a:buFont typeface="Monotype Sorts" pitchFamily="2" charset="2"/>
              <a:buNone/>
              <a:defRPr/>
            </a:pPr>
            <a:r>
              <a:rPr lang="en-US" sz="1600" b="1" dirty="0">
                <a:solidFill>
                  <a:srgbClr val="0000FF"/>
                </a:solidFill>
                <a:sym typeface="Symbol" pitchFamily="18" charset="2"/>
              </a:rPr>
              <a:t>           while S &lt;= 0</a:t>
            </a:r>
          </a:p>
          <a:p>
            <a:pPr lvl="1" eaLnBrk="1" hangingPunct="1">
              <a:lnSpc>
                <a:spcPct val="90000"/>
              </a:lnSpc>
              <a:buFont typeface="Monotype Sorts" pitchFamily="2" charset="2"/>
              <a:buNone/>
              <a:defRPr/>
            </a:pPr>
            <a:r>
              <a:rPr lang="en-US" sz="1600" b="1" dirty="0">
                <a:solidFill>
                  <a:srgbClr val="0000FF"/>
                </a:solidFill>
                <a:sym typeface="Symbol" pitchFamily="18" charset="2"/>
              </a:rPr>
              <a:t>		</a:t>
            </a:r>
            <a:r>
              <a:rPr lang="en-US" sz="1600" b="1">
                <a:solidFill>
                  <a:srgbClr val="0000FF"/>
                </a:solidFill>
                <a:sym typeface="Symbol" pitchFamily="18" charset="2"/>
              </a:rPr>
              <a:t> </a:t>
            </a:r>
            <a:r>
              <a:rPr lang="en-US" sz="1600" b="1" smtClean="0">
                <a:solidFill>
                  <a:srgbClr val="0000FF"/>
                </a:solidFill>
                <a:sym typeface="Symbol" pitchFamily="18" charset="2"/>
              </a:rPr>
              <a:t>; </a:t>
            </a:r>
            <a:r>
              <a:rPr lang="en-US" sz="1600" b="1" dirty="0">
                <a:solidFill>
                  <a:srgbClr val="0000FF"/>
                </a:solidFill>
                <a:sym typeface="Symbol" pitchFamily="18" charset="2"/>
              </a:rPr>
              <a:t>// no-op</a:t>
            </a:r>
          </a:p>
          <a:p>
            <a:pPr lvl="1" eaLnBrk="1" hangingPunct="1">
              <a:lnSpc>
                <a:spcPct val="90000"/>
              </a:lnSpc>
              <a:buFont typeface="Monotype Sorts" pitchFamily="2" charset="2"/>
              <a:buNone/>
              <a:defRPr/>
            </a:pPr>
            <a:r>
              <a:rPr lang="en-US" sz="1600" b="1" dirty="0">
                <a:solidFill>
                  <a:srgbClr val="0000FF"/>
                </a:solidFill>
                <a:sym typeface="Symbol" pitchFamily="18" charset="2"/>
              </a:rPr>
              <a:t>              S--;</a:t>
            </a:r>
          </a:p>
          <a:p>
            <a:pPr lvl="1" eaLnBrk="1" hangingPunct="1">
              <a:lnSpc>
                <a:spcPct val="90000"/>
              </a:lnSpc>
              <a:buFont typeface="Monotype Sorts" pitchFamily="2" charset="2"/>
              <a:buNone/>
              <a:defRPr/>
            </a:pPr>
            <a:r>
              <a:rPr lang="en-US" sz="1600" b="1" dirty="0">
                <a:solidFill>
                  <a:srgbClr val="0000FF"/>
                </a:solidFill>
                <a:sym typeface="Symbol" pitchFamily="18" charset="2"/>
              </a:rPr>
              <a:t>      }</a:t>
            </a:r>
          </a:p>
        </p:txBody>
      </p:sp>
    </p:spTree>
    <p:extLst>
      <p:ext uri="{BB962C8B-B14F-4D97-AF65-F5344CB8AC3E}">
        <p14:creationId xmlns:p14="http://schemas.microsoft.com/office/powerpoint/2010/main" val="17113353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0514" y="4673600"/>
            <a:ext cx="1393372"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059543" y="3802743"/>
            <a:ext cx="1364343" cy="420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94" name="Title 1"/>
          <p:cNvSpPr>
            <a:spLocks noGrp="1"/>
          </p:cNvSpPr>
          <p:nvPr>
            <p:ph type="title"/>
          </p:nvPr>
        </p:nvSpPr>
        <p:spPr/>
        <p:txBody>
          <a:bodyPr/>
          <a:lstStyle/>
          <a:p>
            <a:r>
              <a:rPr lang="en-US" dirty="0" smtClean="0"/>
              <a:t>Usage</a:t>
            </a:r>
          </a:p>
        </p:txBody>
      </p:sp>
      <p:sp>
        <p:nvSpPr>
          <p:cNvPr id="3" name="Content Placeholder 2"/>
          <p:cNvSpPr>
            <a:spLocks noGrp="1"/>
          </p:cNvSpPr>
          <p:nvPr>
            <p:ph sz="quarter" idx="1"/>
          </p:nvPr>
        </p:nvSpPr>
        <p:spPr>
          <a:xfrm>
            <a:off x="471714" y="1219200"/>
            <a:ext cx="8229600" cy="4937760"/>
          </a:xfrm>
        </p:spPr>
        <p:txBody>
          <a:bodyPr/>
          <a:lstStyle/>
          <a:p>
            <a:pPr>
              <a:defRPr/>
            </a:pPr>
            <a:r>
              <a:rPr lang="en-US" dirty="0" smtClean="0"/>
              <a:t>Semaphores can be used to deal with n-process critical section problem</a:t>
            </a:r>
          </a:p>
          <a:p>
            <a:pPr>
              <a:defRPr/>
            </a:pPr>
            <a:r>
              <a:rPr lang="en-US" dirty="0" smtClean="0"/>
              <a:t>n process share a semaphore, </a:t>
            </a:r>
            <a:r>
              <a:rPr lang="en-US" dirty="0" err="1" smtClean="0"/>
              <a:t>mutex</a:t>
            </a:r>
            <a:r>
              <a:rPr lang="en-US" dirty="0" smtClean="0"/>
              <a:t> initialized to 1</a:t>
            </a:r>
          </a:p>
          <a:p>
            <a:pPr>
              <a:defRPr/>
            </a:pPr>
            <a:r>
              <a:rPr lang="en-US" dirty="0" smtClean="0">
                <a:sym typeface="MT Extra" pitchFamily="18" charset="2"/>
              </a:rPr>
              <a:t>Provides mutual exclusion</a:t>
            </a:r>
          </a:p>
          <a:p>
            <a:pPr marL="548640" lvl="1" eaLnBrk="1" fontAlgn="auto" hangingPunct="1">
              <a:spcBef>
                <a:spcPts val="370"/>
              </a:spcBef>
              <a:spcAft>
                <a:spcPts val="0"/>
              </a:spcAft>
              <a:buFont typeface="Wingdings 2"/>
              <a:buChar char=""/>
              <a:tabLst>
                <a:tab pos="2005013" algn="ctr"/>
                <a:tab pos="4518025" algn="ctr"/>
              </a:tabLst>
              <a:defRPr/>
            </a:pPr>
            <a:r>
              <a:rPr lang="en-US" dirty="0" smtClean="0">
                <a:solidFill>
                  <a:srgbClr val="0000FF"/>
                </a:solidFill>
                <a:sym typeface="MT Extra" pitchFamily="18" charset="2"/>
              </a:rPr>
              <a:t>Semaphore S;    //  initialized to 1</a:t>
            </a:r>
          </a:p>
          <a:p>
            <a:pPr marL="548640" lvl="1" eaLnBrk="1" fontAlgn="auto" hangingPunct="1">
              <a:spcBef>
                <a:spcPts val="370"/>
              </a:spcBef>
              <a:spcAft>
                <a:spcPts val="0"/>
              </a:spcAft>
              <a:buFont typeface="Wingdings 2"/>
              <a:buChar char=""/>
              <a:tabLst>
                <a:tab pos="2005013" algn="ctr"/>
                <a:tab pos="4518025" algn="ctr"/>
              </a:tabLst>
              <a:defRPr/>
            </a:pPr>
            <a:r>
              <a:rPr lang="en-US" dirty="0" smtClean="0">
                <a:solidFill>
                  <a:schemeClr val="tx1"/>
                </a:solidFill>
                <a:sym typeface="MT Extra" pitchFamily="18" charset="2"/>
              </a:rPr>
              <a:t>do {</a:t>
            </a:r>
          </a:p>
          <a:p>
            <a:pPr marL="548640" lvl="1" eaLnBrk="1" fontAlgn="auto" hangingPunct="1">
              <a:spcBef>
                <a:spcPts val="370"/>
              </a:spcBef>
              <a:spcAft>
                <a:spcPts val="0"/>
              </a:spcAft>
              <a:buNone/>
              <a:tabLst>
                <a:tab pos="2005013" algn="ctr"/>
                <a:tab pos="4518025" algn="ctr"/>
              </a:tabLst>
              <a:defRPr/>
            </a:pPr>
            <a:r>
              <a:rPr lang="en-US" dirty="0" smtClean="0">
                <a:solidFill>
                  <a:schemeClr val="tx1"/>
                </a:solidFill>
                <a:sym typeface="MT Extra" pitchFamily="18" charset="2"/>
              </a:rPr>
              <a:t>	wait (S);</a:t>
            </a:r>
          </a:p>
          <a:p>
            <a:pPr marL="548640" lvl="1" eaLnBrk="1" fontAlgn="auto" hangingPunct="1">
              <a:spcBef>
                <a:spcPts val="370"/>
              </a:spcBef>
              <a:spcAft>
                <a:spcPts val="0"/>
              </a:spcAft>
              <a:buFont typeface="Monotype Sorts" pitchFamily="2" charset="2"/>
              <a:buNone/>
              <a:tabLst>
                <a:tab pos="2005013" algn="ctr"/>
                <a:tab pos="4518025" algn="ctr"/>
              </a:tabLst>
              <a:defRPr/>
            </a:pPr>
            <a:r>
              <a:rPr lang="en-US" dirty="0" smtClean="0">
                <a:solidFill>
                  <a:schemeClr val="tx1"/>
                </a:solidFill>
                <a:sym typeface="MT Extra" pitchFamily="18" charset="2"/>
              </a:rPr>
              <a:t>            Critical Section</a:t>
            </a:r>
          </a:p>
          <a:p>
            <a:pPr marL="548640" lvl="1" eaLnBrk="1" fontAlgn="auto" hangingPunct="1">
              <a:spcBef>
                <a:spcPts val="370"/>
              </a:spcBef>
              <a:spcAft>
                <a:spcPts val="0"/>
              </a:spcAft>
              <a:buFont typeface="Monotype Sorts" pitchFamily="2" charset="2"/>
              <a:buNone/>
              <a:tabLst>
                <a:tab pos="2005013" algn="ctr"/>
                <a:tab pos="4518025" algn="ctr"/>
              </a:tabLst>
              <a:defRPr/>
            </a:pPr>
            <a:r>
              <a:rPr lang="en-US" dirty="0" smtClean="0">
                <a:solidFill>
                  <a:schemeClr val="tx1"/>
                </a:solidFill>
                <a:sym typeface="MT Extra" pitchFamily="18" charset="2"/>
              </a:rPr>
              <a:t>    signal (S);</a:t>
            </a:r>
          </a:p>
          <a:p>
            <a:pPr marL="274320" indent="-274320" eaLnBrk="1" fontAlgn="auto" hangingPunct="1">
              <a:spcBef>
                <a:spcPts val="580"/>
              </a:spcBef>
              <a:spcAft>
                <a:spcPts val="0"/>
              </a:spcAft>
              <a:buNone/>
              <a:tabLst>
                <a:tab pos="2005013" algn="ctr"/>
                <a:tab pos="4518025" algn="ctr"/>
              </a:tabLst>
              <a:defRPr/>
            </a:pPr>
            <a:r>
              <a:rPr lang="en-US" dirty="0" smtClean="0">
                <a:sym typeface="MT Extra" pitchFamily="18" charset="2"/>
              </a:rPr>
              <a:t>  	</a:t>
            </a:r>
            <a:r>
              <a:rPr lang="en-US" sz="2400" dirty="0" smtClean="0">
                <a:sym typeface="MT Extra" pitchFamily="18" charset="2"/>
              </a:rPr>
              <a:t>           Remainder section</a:t>
            </a:r>
          </a:p>
          <a:p>
            <a:pPr marL="274320" indent="-274320" eaLnBrk="1" fontAlgn="auto" hangingPunct="1">
              <a:spcBef>
                <a:spcPts val="580"/>
              </a:spcBef>
              <a:spcAft>
                <a:spcPts val="0"/>
              </a:spcAft>
              <a:buNone/>
              <a:tabLst>
                <a:tab pos="2005013" algn="ctr"/>
                <a:tab pos="4518025" algn="ctr"/>
              </a:tabLst>
              <a:defRPr/>
            </a:pPr>
            <a:r>
              <a:rPr lang="en-US" sz="2400" dirty="0" smtClean="0">
                <a:sym typeface="MT Extra" pitchFamily="18" charset="2"/>
              </a:rPr>
              <a:t>	        } while(1);</a:t>
            </a:r>
          </a:p>
          <a:p>
            <a:pPr marL="274320" indent="-274320" eaLnBrk="1" fontAlgn="auto" hangingPunct="1">
              <a:spcBef>
                <a:spcPts val="580"/>
              </a:spcBef>
              <a:spcAft>
                <a:spcPts val="0"/>
              </a:spcAft>
              <a:buFont typeface="Wingdings 2"/>
              <a:buChar char=""/>
              <a:tabLst>
                <a:tab pos="2005013" algn="ctr"/>
                <a:tab pos="4518025" algn="ctr"/>
              </a:tabLst>
              <a:defRPr/>
            </a:pPr>
            <a:endParaRPr lang="en-US" dirty="0" smtClean="0">
              <a:sym typeface="MT Extra" pitchFamily="18" charset="2"/>
            </a:endParaRPr>
          </a:p>
          <a:p>
            <a:pPr marL="548640" lvl="1" eaLnBrk="1" fontAlgn="auto" hangingPunct="1">
              <a:spcBef>
                <a:spcPts val="370"/>
              </a:spcBef>
              <a:spcAft>
                <a:spcPts val="0"/>
              </a:spcAft>
              <a:buFont typeface="Monotype Sorts" pitchFamily="2" charset="2"/>
              <a:buNone/>
              <a:tabLst>
                <a:tab pos="2005013" algn="ctr"/>
                <a:tab pos="4518025" algn="ctr"/>
              </a:tabLst>
              <a:defRPr/>
            </a:pPr>
            <a:endParaRPr lang="en-US" dirty="0" smtClean="0">
              <a:solidFill>
                <a:srgbClr val="0000FF"/>
              </a:solidFill>
              <a:sym typeface="MT Extra" pitchFamily="18" charset="2"/>
            </a:endParaRPr>
          </a:p>
          <a:p>
            <a:pPr>
              <a:defRPr/>
            </a:pPr>
            <a:endParaRPr lang="en-US" dirty="0"/>
          </a:p>
        </p:txBody>
      </p:sp>
    </p:spTree>
    <p:extLst>
      <p:ext uri="{BB962C8B-B14F-4D97-AF65-F5344CB8AC3E}">
        <p14:creationId xmlns:p14="http://schemas.microsoft.com/office/powerpoint/2010/main" val="42865492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34819" name="Content Placeholder 2"/>
          <p:cNvSpPr>
            <a:spLocks noGrp="1"/>
          </p:cNvSpPr>
          <p:nvPr>
            <p:ph sz="quarter" idx="1"/>
          </p:nvPr>
        </p:nvSpPr>
        <p:spPr/>
        <p:txBody>
          <a:bodyPr/>
          <a:lstStyle/>
          <a:p>
            <a:r>
              <a:rPr lang="en-US" smtClean="0">
                <a:sym typeface="MT Extra" pitchFamily="18" charset="2"/>
              </a:rPr>
              <a:t>Used to solve various concurrency problems. </a:t>
            </a:r>
          </a:p>
          <a:p>
            <a:r>
              <a:rPr lang="en-US" smtClean="0">
                <a:sym typeface="MT Extra" pitchFamily="18" charset="2"/>
              </a:rPr>
              <a:t>Consider two concurrently running process</a:t>
            </a:r>
          </a:p>
          <a:p>
            <a:pPr lvl="1"/>
            <a:r>
              <a:rPr lang="en-US" smtClean="0">
                <a:sym typeface="MT Extra" pitchFamily="18" charset="2"/>
              </a:rPr>
              <a:t>P1 with statement s1</a:t>
            </a:r>
          </a:p>
          <a:p>
            <a:pPr lvl="1"/>
            <a:r>
              <a:rPr lang="en-US" smtClean="0">
                <a:sym typeface="MT Extra" pitchFamily="18" charset="2"/>
              </a:rPr>
              <a:t>P2 with statement s2</a:t>
            </a:r>
          </a:p>
          <a:p>
            <a:pPr lvl="1"/>
            <a:r>
              <a:rPr lang="en-US" smtClean="0">
                <a:sym typeface="MT Extra" pitchFamily="18" charset="2"/>
              </a:rPr>
              <a:t>S2 should be executed only after s1 completes</a:t>
            </a:r>
          </a:p>
          <a:p>
            <a:pPr lvl="1"/>
            <a:r>
              <a:rPr lang="en-US" smtClean="0">
                <a:sym typeface="MT Extra" pitchFamily="18" charset="2"/>
              </a:rPr>
              <a:t>Implementation</a:t>
            </a:r>
          </a:p>
          <a:p>
            <a:pPr lvl="2"/>
            <a:r>
              <a:rPr lang="en-US" smtClean="0">
                <a:sym typeface="MT Extra" pitchFamily="18" charset="2"/>
              </a:rPr>
              <a:t>p1 and p2 share a common semaphore synch initialised to 0 and inserting</a:t>
            </a:r>
          </a:p>
          <a:p>
            <a:pPr lvl="2">
              <a:buFont typeface="Wingdings 2" pitchFamily="18" charset="2"/>
              <a:buNone/>
            </a:pPr>
            <a:r>
              <a:rPr lang="en-US" smtClean="0">
                <a:sym typeface="MT Extra" pitchFamily="18" charset="2"/>
              </a:rPr>
              <a:t>	S1;</a:t>
            </a:r>
          </a:p>
          <a:p>
            <a:pPr lvl="2">
              <a:buFont typeface="Wingdings 2" pitchFamily="18" charset="2"/>
              <a:buNone/>
            </a:pPr>
            <a:r>
              <a:rPr lang="en-US" smtClean="0">
                <a:sym typeface="MT Extra" pitchFamily="18" charset="2"/>
              </a:rPr>
              <a:t>	Signal(synch);</a:t>
            </a:r>
          </a:p>
          <a:p>
            <a:pPr lvl="2">
              <a:buFont typeface="Wingdings 2" pitchFamily="18" charset="2"/>
              <a:buNone/>
            </a:pPr>
            <a:r>
              <a:rPr lang="en-US" smtClean="0">
                <a:sym typeface="MT Extra" pitchFamily="18" charset="2"/>
              </a:rPr>
              <a:t>	wait(synch);</a:t>
            </a:r>
          </a:p>
          <a:p>
            <a:pPr lvl="2">
              <a:buFont typeface="Wingdings 2" pitchFamily="18" charset="2"/>
              <a:buNone/>
            </a:pPr>
            <a:r>
              <a:rPr lang="en-US" smtClean="0">
                <a:sym typeface="MT Extra" pitchFamily="18" charset="2"/>
              </a:rPr>
              <a:t>	s2;</a:t>
            </a:r>
          </a:p>
          <a:p>
            <a:pPr lvl="2"/>
            <a:endParaRPr lang="en-US" smtClean="0"/>
          </a:p>
          <a:p>
            <a:pPr lvl="1"/>
            <a:endParaRPr lang="en-US" smtClean="0"/>
          </a:p>
        </p:txBody>
      </p:sp>
      <p:sp>
        <p:nvSpPr>
          <p:cNvPr id="4" name="Right Brace 3"/>
          <p:cNvSpPr/>
          <p:nvPr/>
        </p:nvSpPr>
        <p:spPr>
          <a:xfrm>
            <a:off x="3381375" y="4456113"/>
            <a:ext cx="131763" cy="609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5" name="Right Brace 4"/>
          <p:cNvSpPr/>
          <p:nvPr/>
        </p:nvSpPr>
        <p:spPr>
          <a:xfrm>
            <a:off x="3417888" y="5246688"/>
            <a:ext cx="130175" cy="6096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6" name="Rectangle 5"/>
          <p:cNvSpPr/>
          <p:nvPr/>
        </p:nvSpPr>
        <p:spPr>
          <a:xfrm>
            <a:off x="3787775" y="4673600"/>
            <a:ext cx="1393825"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 p1</a:t>
            </a:r>
          </a:p>
        </p:txBody>
      </p:sp>
      <p:sp>
        <p:nvSpPr>
          <p:cNvPr id="7" name="Rectangle 6"/>
          <p:cNvSpPr/>
          <p:nvPr/>
        </p:nvSpPr>
        <p:spPr>
          <a:xfrm>
            <a:off x="3781425" y="5291138"/>
            <a:ext cx="1392238" cy="347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in p2</a:t>
            </a:r>
          </a:p>
        </p:txBody>
      </p:sp>
    </p:spTree>
    <p:extLst>
      <p:ext uri="{BB962C8B-B14F-4D97-AF65-F5344CB8AC3E}">
        <p14:creationId xmlns:p14="http://schemas.microsoft.com/office/powerpoint/2010/main" val="27277267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42875"/>
            <a:ext cx="8077200" cy="609600"/>
          </a:xfrm>
        </p:spPr>
        <p:txBody>
          <a:bodyPr/>
          <a:lstStyle/>
          <a:p>
            <a:pPr eaLnBrk="1" hangingPunct="1"/>
            <a:r>
              <a:rPr lang="en-US" sz="2400" smtClean="0"/>
              <a:t>Semaphore Implementation with no Busy waiting</a:t>
            </a:r>
            <a:r>
              <a:rPr lang="en-US" sz="2800" smtClean="0"/>
              <a:t> </a:t>
            </a:r>
          </a:p>
        </p:txBody>
      </p:sp>
      <p:sp>
        <p:nvSpPr>
          <p:cNvPr id="21507" name="Rectangle 3"/>
          <p:cNvSpPr>
            <a:spLocks noGrp="1" noChangeArrowheads="1"/>
          </p:cNvSpPr>
          <p:nvPr>
            <p:ph sz="quarter" idx="1"/>
          </p:nvPr>
        </p:nvSpPr>
        <p:spPr>
          <a:xfrm>
            <a:off x="827088" y="1425575"/>
            <a:ext cx="6946900" cy="4700588"/>
          </a:xfrm>
        </p:spPr>
        <p:txBody>
          <a:bodyPr>
            <a:normAutofit lnSpcReduction="10000"/>
          </a:bodyPr>
          <a:lstStyle/>
          <a:p>
            <a:pPr>
              <a:defRPr/>
            </a:pPr>
            <a:r>
              <a:rPr lang="en-US" dirty="0" smtClean="0"/>
              <a:t>Requires Busy waiting</a:t>
            </a:r>
          </a:p>
          <a:p>
            <a:pPr lvl="1"/>
            <a:r>
              <a:rPr lang="en-US" dirty="0" smtClean="0">
                <a:solidFill>
                  <a:schemeClr val="tx1"/>
                </a:solidFill>
              </a:rPr>
              <a:t>While a process is in its critical section, any other process that tries to enter the critical section must loop continuously in the entry section.</a:t>
            </a:r>
          </a:p>
          <a:p>
            <a:pPr lvl="1"/>
            <a:r>
              <a:rPr lang="en-US" dirty="0" smtClean="0">
                <a:solidFill>
                  <a:schemeClr val="tx1"/>
                </a:solidFill>
              </a:rPr>
              <a:t>This type of semaphore is called </a:t>
            </a:r>
            <a:r>
              <a:rPr lang="en-US" b="1" dirty="0" smtClean="0">
                <a:solidFill>
                  <a:schemeClr val="tx1"/>
                </a:solidFill>
              </a:rPr>
              <a:t>spinlocks.</a:t>
            </a:r>
          </a:p>
          <a:p>
            <a:r>
              <a:rPr lang="en-US" dirty="0" smtClean="0"/>
              <a:t>Solution: modify the definition of wait() and signal() operations.</a:t>
            </a:r>
          </a:p>
          <a:p>
            <a:pPr lvl="1"/>
            <a:r>
              <a:rPr lang="en-US" dirty="0" smtClean="0">
                <a:solidFill>
                  <a:schemeClr val="tx1"/>
                </a:solidFill>
              </a:rPr>
              <a:t>When a process executes wait operation and finds that semaphore value is not positive, it blocks itself; places the process into waiting queue and changes the status into waiting.</a:t>
            </a:r>
          </a:p>
          <a:p>
            <a:pPr lvl="1"/>
            <a:r>
              <a:rPr lang="en-US" dirty="0" smtClean="0">
                <a:solidFill>
                  <a:schemeClr val="tx1"/>
                </a:solidFill>
              </a:rPr>
              <a:t>The process should be restarted by a wakeup operation</a:t>
            </a:r>
          </a:p>
          <a:p>
            <a:pPr lvl="1">
              <a:buNone/>
            </a:pPr>
            <a:endParaRPr lang="en-US" b="1" dirty="0" smtClean="0">
              <a:solidFill>
                <a:schemeClr val="tx1"/>
              </a:solidFill>
            </a:endParaRPr>
          </a:p>
        </p:txBody>
      </p:sp>
    </p:spTree>
    <p:extLst>
      <p:ext uri="{BB962C8B-B14F-4D97-AF65-F5344CB8AC3E}">
        <p14:creationId xmlns:p14="http://schemas.microsoft.com/office/powerpoint/2010/main" val="27411580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sz="quarter" idx="1"/>
          </p:nvPr>
        </p:nvSpPr>
        <p:spPr/>
        <p:txBody>
          <a:bodyPr/>
          <a:lstStyle/>
          <a:p>
            <a:pPr>
              <a:spcBef>
                <a:spcPts val="580"/>
              </a:spcBef>
              <a:buFont typeface="Wingdings 2"/>
              <a:buChar char=""/>
              <a:defRPr/>
            </a:pPr>
            <a:r>
              <a:rPr lang="en-US" dirty="0" smtClean="0"/>
              <a:t>With each semaphore there is an associated waiting queue. Each entry in a waiting queue has two data items:</a:t>
            </a:r>
          </a:p>
          <a:p>
            <a:pPr lvl="1">
              <a:spcBef>
                <a:spcPts val="370"/>
              </a:spcBef>
              <a:buFont typeface="Wingdings 2"/>
              <a:buChar char=""/>
              <a:defRPr/>
            </a:pPr>
            <a:r>
              <a:rPr lang="en-US" dirty="0" smtClean="0"/>
              <a:t> value (of type integer)</a:t>
            </a:r>
          </a:p>
          <a:p>
            <a:pPr lvl="1">
              <a:spcBef>
                <a:spcPts val="370"/>
              </a:spcBef>
              <a:buFont typeface="Wingdings 2"/>
              <a:buChar char=""/>
              <a:defRPr/>
            </a:pPr>
            <a:r>
              <a:rPr lang="en-US" dirty="0" smtClean="0"/>
              <a:t> pointer to next record in the list</a:t>
            </a:r>
          </a:p>
          <a:p>
            <a:pPr lvl="1">
              <a:spcBef>
                <a:spcPts val="370"/>
              </a:spcBef>
              <a:buNone/>
              <a:defRPr/>
            </a:pPr>
            <a:endParaRPr lang="en-US" dirty="0" smtClean="0"/>
          </a:p>
          <a:p>
            <a:pPr>
              <a:spcBef>
                <a:spcPts val="580"/>
              </a:spcBef>
              <a:buFont typeface="Wingdings 2"/>
              <a:buChar char=""/>
              <a:defRPr/>
            </a:pPr>
            <a:r>
              <a:rPr lang="en-US" dirty="0" smtClean="0"/>
              <a:t>Two operations:</a:t>
            </a:r>
          </a:p>
          <a:p>
            <a:pPr lvl="1">
              <a:spcBef>
                <a:spcPts val="370"/>
              </a:spcBef>
              <a:buFont typeface="Wingdings 2"/>
              <a:buChar char=""/>
              <a:defRPr/>
            </a:pPr>
            <a:r>
              <a:rPr lang="en-US" dirty="0" smtClean="0"/>
              <a:t>block – place the process invoking the operation on the      appropriate waiting queue.</a:t>
            </a:r>
          </a:p>
          <a:p>
            <a:pPr lvl="1">
              <a:spcBef>
                <a:spcPts val="370"/>
              </a:spcBef>
              <a:buFont typeface="Wingdings 2"/>
              <a:buChar char=""/>
              <a:defRPr/>
            </a:pPr>
            <a:r>
              <a:rPr lang="en-US" dirty="0" smtClean="0"/>
              <a:t>wakeup – remove one of processes in the waiting queue and place it in the ready queue.</a:t>
            </a:r>
          </a:p>
          <a:p>
            <a:pPr>
              <a:spcBef>
                <a:spcPts val="580"/>
              </a:spcBef>
              <a:buNone/>
              <a:defRPr/>
            </a:pPr>
            <a:r>
              <a:rPr lang="en-US" dirty="0" smtClean="0">
                <a:solidFill>
                  <a:srgbClr val="0000FF"/>
                </a:solidFill>
              </a:rPr>
              <a:t>                        </a:t>
            </a:r>
          </a:p>
          <a:p>
            <a:endParaRPr lang="en-IN" dirty="0"/>
          </a:p>
        </p:txBody>
      </p:sp>
    </p:spTree>
    <p:extLst>
      <p:ext uri="{BB962C8B-B14F-4D97-AF65-F5344CB8AC3E}">
        <p14:creationId xmlns:p14="http://schemas.microsoft.com/office/powerpoint/2010/main" val="31717436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42875"/>
            <a:ext cx="8458200" cy="581025"/>
          </a:xfrm>
        </p:spPr>
        <p:txBody>
          <a:bodyPr>
            <a:normAutofit fontScale="90000"/>
          </a:bodyPr>
          <a:lstStyle/>
          <a:p>
            <a:pPr eaLnBrk="1" hangingPunct="1"/>
            <a:r>
              <a:rPr lang="en-US" sz="2400" dirty="0" smtClean="0"/>
              <a:t>Semaphore Implementation with no Busy waiting</a:t>
            </a:r>
            <a:r>
              <a:rPr lang="en-US" sz="2800" dirty="0" smtClean="0"/>
              <a:t> </a:t>
            </a:r>
            <a:r>
              <a:rPr lang="en-US" sz="2400" dirty="0" smtClean="0"/>
              <a:t>(Cont.)</a:t>
            </a:r>
          </a:p>
        </p:txBody>
      </p:sp>
      <p:sp>
        <p:nvSpPr>
          <p:cNvPr id="36867" name="Rectangle 3"/>
          <p:cNvSpPr>
            <a:spLocks noGrp="1" noChangeArrowheads="1"/>
          </p:cNvSpPr>
          <p:nvPr>
            <p:ph sz="quarter" idx="1"/>
          </p:nvPr>
        </p:nvSpPr>
        <p:spPr>
          <a:xfrm>
            <a:off x="827088" y="1703614"/>
            <a:ext cx="7424737" cy="4686300"/>
          </a:xfrm>
        </p:spPr>
        <p:txBody>
          <a:bodyPr>
            <a:normAutofit fontScale="92500" lnSpcReduction="20000"/>
          </a:bodyPr>
          <a:lstStyle/>
          <a:p>
            <a:pPr eaLnBrk="1" hangingPunct="1">
              <a:lnSpc>
                <a:spcPct val="80000"/>
              </a:lnSpc>
            </a:pPr>
            <a:r>
              <a:rPr lang="en-US" sz="2000" dirty="0" smtClean="0"/>
              <a:t>Implementation of wait:</a:t>
            </a:r>
          </a:p>
          <a:p>
            <a:pPr eaLnBrk="1" hangingPunct="1">
              <a:lnSpc>
                <a:spcPct val="80000"/>
              </a:lnSpc>
              <a:buFont typeface="Monotype Sorts" pitchFamily="2" charset="2"/>
              <a:buNone/>
            </a:pPr>
            <a:endParaRPr lang="en-US" sz="2000" dirty="0" smtClean="0"/>
          </a:p>
          <a:p>
            <a:pPr eaLnBrk="1" hangingPunct="1">
              <a:lnSpc>
                <a:spcPct val="80000"/>
              </a:lnSpc>
              <a:buFont typeface="Monotype Sorts" pitchFamily="2" charset="2"/>
              <a:buNone/>
            </a:pPr>
            <a:r>
              <a:rPr lang="en-US" sz="2000" dirty="0" smtClean="0"/>
              <a:t>                        wait (Semaphore S){ </a:t>
            </a:r>
          </a:p>
          <a:p>
            <a:pPr eaLnBrk="1" hangingPunct="1">
              <a:lnSpc>
                <a:spcPct val="80000"/>
              </a:lnSpc>
              <a:buFont typeface="Monotype Sorts" pitchFamily="2" charset="2"/>
              <a:buNone/>
            </a:pPr>
            <a:r>
              <a:rPr lang="en-US" sz="2000" i="1" dirty="0" smtClean="0"/>
              <a:t>	                         </a:t>
            </a:r>
            <a:r>
              <a:rPr lang="en-US" sz="2000" i="1" dirty="0" err="1" smtClean="0"/>
              <a:t>S.</a:t>
            </a:r>
            <a:r>
              <a:rPr lang="en-US" sz="2000" dirty="0" err="1" smtClean="0"/>
              <a:t>value</a:t>
            </a:r>
            <a:r>
              <a:rPr lang="en-US" sz="2000" dirty="0" smtClean="0"/>
              <a:t>--;</a:t>
            </a:r>
          </a:p>
          <a:p>
            <a:pPr eaLnBrk="1" hangingPunct="1">
              <a:lnSpc>
                <a:spcPct val="80000"/>
              </a:lnSpc>
              <a:buFont typeface="Monotype Sorts" pitchFamily="2" charset="2"/>
              <a:buNone/>
            </a:pPr>
            <a:r>
              <a:rPr lang="en-US" sz="2000" dirty="0" smtClean="0"/>
              <a:t>	                          if (</a:t>
            </a:r>
            <a:r>
              <a:rPr lang="en-US" sz="2000" dirty="0" err="1" smtClean="0"/>
              <a:t>S.value</a:t>
            </a:r>
            <a:r>
              <a:rPr lang="en-US" sz="2000" dirty="0" smtClean="0"/>
              <a:t> </a:t>
            </a:r>
            <a:r>
              <a:rPr lang="en-US" sz="2000" i="1" dirty="0" smtClean="0"/>
              <a:t>&lt; </a:t>
            </a:r>
            <a:r>
              <a:rPr lang="en-US" sz="2000" dirty="0" smtClean="0"/>
              <a:t>0) { </a:t>
            </a:r>
          </a:p>
          <a:p>
            <a:pPr eaLnBrk="1" hangingPunct="1">
              <a:lnSpc>
                <a:spcPct val="80000"/>
              </a:lnSpc>
              <a:buFont typeface="Monotype Sorts" pitchFamily="2" charset="2"/>
              <a:buNone/>
            </a:pPr>
            <a:r>
              <a:rPr lang="en-US" sz="2000" i="1" dirty="0" smtClean="0"/>
              <a:t>			              add this process to waiting queue</a:t>
            </a:r>
          </a:p>
          <a:p>
            <a:pPr eaLnBrk="1" hangingPunct="1">
              <a:lnSpc>
                <a:spcPct val="80000"/>
              </a:lnSpc>
              <a:buFont typeface="Monotype Sorts" pitchFamily="2" charset="2"/>
              <a:buNone/>
            </a:pPr>
            <a:r>
              <a:rPr lang="en-US" sz="2000" dirty="0" smtClean="0"/>
              <a:t>			               block();  }</a:t>
            </a:r>
          </a:p>
          <a:p>
            <a:pPr eaLnBrk="1" hangingPunct="1">
              <a:lnSpc>
                <a:spcPct val="80000"/>
              </a:lnSpc>
              <a:buFont typeface="Monotype Sorts" pitchFamily="2" charset="2"/>
              <a:buNone/>
            </a:pPr>
            <a:r>
              <a:rPr lang="en-US" sz="2000" dirty="0" smtClean="0"/>
              <a:t>                         }</a:t>
            </a:r>
          </a:p>
          <a:p>
            <a:pPr eaLnBrk="1" hangingPunct="1">
              <a:lnSpc>
                <a:spcPct val="80000"/>
              </a:lnSpc>
              <a:buFont typeface="Monotype Sorts" pitchFamily="2" charset="2"/>
              <a:buNone/>
            </a:pPr>
            <a:endParaRPr lang="en-US" sz="2000" dirty="0" smtClean="0"/>
          </a:p>
          <a:p>
            <a:pPr eaLnBrk="1" hangingPunct="1">
              <a:lnSpc>
                <a:spcPct val="80000"/>
              </a:lnSpc>
            </a:pPr>
            <a:r>
              <a:rPr lang="en-US" sz="2000" dirty="0" smtClean="0"/>
              <a:t>Implementation of signal:</a:t>
            </a:r>
          </a:p>
          <a:p>
            <a:pPr eaLnBrk="1" hangingPunct="1">
              <a:lnSpc>
                <a:spcPct val="80000"/>
              </a:lnSpc>
              <a:buFont typeface="Monotype Sorts" pitchFamily="2" charset="2"/>
              <a:buNone/>
            </a:pPr>
            <a:endParaRPr lang="en-US" sz="2000" dirty="0" smtClean="0"/>
          </a:p>
          <a:p>
            <a:pPr eaLnBrk="1" hangingPunct="1">
              <a:lnSpc>
                <a:spcPct val="80000"/>
              </a:lnSpc>
              <a:buFont typeface="Monotype Sorts" pitchFamily="2" charset="2"/>
              <a:buNone/>
            </a:pPr>
            <a:r>
              <a:rPr lang="en-US" sz="2000" dirty="0" smtClean="0"/>
              <a:t>                        Signal (Semaphore S){ </a:t>
            </a:r>
          </a:p>
          <a:p>
            <a:pPr eaLnBrk="1" hangingPunct="1">
              <a:lnSpc>
                <a:spcPct val="80000"/>
              </a:lnSpc>
              <a:buFont typeface="Monotype Sorts" pitchFamily="2" charset="2"/>
              <a:buNone/>
            </a:pPr>
            <a:r>
              <a:rPr lang="en-US" sz="2000" dirty="0" smtClean="0"/>
              <a:t>	                             </a:t>
            </a:r>
            <a:r>
              <a:rPr lang="en-US" sz="2000" dirty="0" err="1" smtClean="0"/>
              <a:t>S.value</a:t>
            </a:r>
            <a:r>
              <a:rPr lang="en-US" sz="2000" dirty="0" smtClean="0"/>
              <a:t>++;</a:t>
            </a:r>
          </a:p>
          <a:p>
            <a:pPr eaLnBrk="1" hangingPunct="1">
              <a:lnSpc>
                <a:spcPct val="80000"/>
              </a:lnSpc>
              <a:buFont typeface="Monotype Sorts" pitchFamily="2" charset="2"/>
              <a:buNone/>
            </a:pPr>
            <a:r>
              <a:rPr lang="en-US" sz="2000" dirty="0" smtClean="0"/>
              <a:t>	                              if (</a:t>
            </a:r>
            <a:r>
              <a:rPr lang="en-US" sz="2000" dirty="0" err="1" smtClean="0"/>
              <a:t>S.value</a:t>
            </a:r>
            <a:r>
              <a:rPr lang="en-US" sz="2000" dirty="0" smtClean="0"/>
              <a:t> </a:t>
            </a:r>
            <a:r>
              <a:rPr lang="en-US" sz="2000" i="1" dirty="0" smtClean="0"/>
              <a:t>&lt;</a:t>
            </a:r>
            <a:r>
              <a:rPr lang="en-US" sz="2000" dirty="0" smtClean="0"/>
              <a:t>= 0) { </a:t>
            </a:r>
          </a:p>
          <a:p>
            <a:pPr eaLnBrk="1" hangingPunct="1">
              <a:lnSpc>
                <a:spcPct val="80000"/>
              </a:lnSpc>
              <a:buFont typeface="Monotype Sorts" pitchFamily="2" charset="2"/>
              <a:buNone/>
            </a:pPr>
            <a:r>
              <a:rPr lang="en-US" sz="2000" i="1" dirty="0" smtClean="0"/>
              <a:t>			                 remove a process P from the waiting queue</a:t>
            </a:r>
          </a:p>
          <a:p>
            <a:pPr eaLnBrk="1" hangingPunct="1">
              <a:lnSpc>
                <a:spcPct val="80000"/>
              </a:lnSpc>
              <a:buFont typeface="Monotype Sorts" pitchFamily="2" charset="2"/>
              <a:buNone/>
            </a:pPr>
            <a:r>
              <a:rPr lang="en-US" sz="2000" dirty="0" smtClean="0"/>
              <a:t>			                  wakeup(P);  }</a:t>
            </a:r>
          </a:p>
          <a:p>
            <a:pPr eaLnBrk="1" hangingPunct="1">
              <a:lnSpc>
                <a:spcPct val="80000"/>
              </a:lnSpc>
              <a:buFont typeface="Monotype Sorts" pitchFamily="2" charset="2"/>
              <a:buNone/>
            </a:pPr>
            <a:r>
              <a:rPr lang="en-US" sz="2000" dirty="0" smtClean="0"/>
              <a:t>                        }</a:t>
            </a:r>
          </a:p>
          <a:p>
            <a:pPr eaLnBrk="1" hangingPunct="1">
              <a:lnSpc>
                <a:spcPct val="80000"/>
              </a:lnSpc>
              <a:buFont typeface="Monotype Sorts" pitchFamily="2" charset="2"/>
              <a:buNone/>
            </a:pPr>
            <a:endParaRPr lang="en-US" sz="2000" dirty="0" smtClean="0"/>
          </a:p>
        </p:txBody>
      </p:sp>
      <p:pic>
        <p:nvPicPr>
          <p:cNvPr id="1026" name="Picture 2"/>
          <p:cNvPicPr>
            <a:picLocks noChangeAspect="1" noChangeArrowheads="1"/>
          </p:cNvPicPr>
          <p:nvPr/>
        </p:nvPicPr>
        <p:blipFill>
          <a:blip r:embed="rId2"/>
          <a:srcRect/>
          <a:stretch>
            <a:fillRect/>
          </a:stretch>
        </p:blipFill>
        <p:spPr bwMode="auto">
          <a:xfrm>
            <a:off x="5400122" y="754743"/>
            <a:ext cx="3743878" cy="1473654"/>
          </a:xfrm>
          <a:prstGeom prst="rect">
            <a:avLst/>
          </a:prstGeom>
          <a:noFill/>
          <a:ln w="9525">
            <a:noFill/>
            <a:miter lim="800000"/>
            <a:headEnd/>
            <a:tailEnd/>
          </a:ln>
          <a:effectLst/>
        </p:spPr>
      </p:pic>
    </p:spTree>
    <p:extLst>
      <p:ext uri="{BB962C8B-B14F-4D97-AF65-F5344CB8AC3E}">
        <p14:creationId xmlns:p14="http://schemas.microsoft.com/office/powerpoint/2010/main" val="318556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Semaphore Implementation</a:t>
            </a:r>
          </a:p>
        </p:txBody>
      </p:sp>
      <p:sp>
        <p:nvSpPr>
          <p:cNvPr id="20483" name="Rectangle 3"/>
          <p:cNvSpPr>
            <a:spLocks noGrp="1" noChangeArrowheads="1"/>
          </p:cNvSpPr>
          <p:nvPr>
            <p:ph sz="quarter" idx="1"/>
          </p:nvPr>
        </p:nvSpPr>
        <p:spPr>
          <a:xfrm>
            <a:off x="827088" y="1282700"/>
            <a:ext cx="6923087" cy="4483100"/>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US" smtClean="0"/>
              <a:t>Must guarantee that no two processes can execute </a:t>
            </a:r>
            <a:r>
              <a:rPr lang="en-US" smtClean="0">
                <a:solidFill>
                  <a:srgbClr val="0000FF"/>
                </a:solidFill>
              </a:rPr>
              <a:t>wait ()</a:t>
            </a:r>
            <a:r>
              <a:rPr lang="en-US" smtClean="0"/>
              <a:t> and </a:t>
            </a:r>
            <a:r>
              <a:rPr lang="en-US" smtClean="0">
                <a:solidFill>
                  <a:srgbClr val="0000FF"/>
                </a:solidFill>
              </a:rPr>
              <a:t>signal ()</a:t>
            </a:r>
            <a:r>
              <a:rPr lang="en-US" smtClean="0"/>
              <a:t> on the same semaphore at the same time</a:t>
            </a:r>
          </a:p>
          <a:p>
            <a:pPr marL="274320" indent="-274320" eaLnBrk="1" fontAlgn="auto" hangingPunct="1">
              <a:spcBef>
                <a:spcPts val="580"/>
              </a:spcBef>
              <a:spcAft>
                <a:spcPts val="0"/>
              </a:spcAft>
              <a:buFont typeface="Wingdings 2"/>
              <a:buChar char=""/>
              <a:defRPr/>
            </a:pPr>
            <a:r>
              <a:rPr lang="en-US" smtClean="0"/>
              <a:t>Thus, implementation becomes the critical section problem where the wait and signal code are placed in the crtical section.</a:t>
            </a:r>
          </a:p>
          <a:p>
            <a:pPr marL="548640" lvl="1" eaLnBrk="1" fontAlgn="auto" hangingPunct="1">
              <a:spcBef>
                <a:spcPts val="370"/>
              </a:spcBef>
              <a:spcAft>
                <a:spcPts val="0"/>
              </a:spcAft>
              <a:buFont typeface="Wingdings 2"/>
              <a:buChar char=""/>
              <a:defRPr/>
            </a:pPr>
            <a:r>
              <a:rPr lang="en-US" smtClean="0"/>
              <a:t>Could now have busy waiting in critical section implementation</a:t>
            </a:r>
          </a:p>
          <a:p>
            <a:pPr marL="822960" lvl="2" eaLnBrk="1" fontAlgn="auto" hangingPunct="1">
              <a:spcBef>
                <a:spcPts val="370"/>
              </a:spcBef>
              <a:spcAft>
                <a:spcPts val="0"/>
              </a:spcAft>
              <a:buClr>
                <a:schemeClr val="accent1">
                  <a:tint val="60000"/>
                </a:schemeClr>
              </a:buClr>
              <a:buFont typeface="Wingdings 2"/>
              <a:buChar char=""/>
              <a:defRPr/>
            </a:pPr>
            <a:r>
              <a:rPr lang="en-US" smtClean="0"/>
              <a:t>But implementation code is short</a:t>
            </a:r>
          </a:p>
          <a:p>
            <a:pPr marL="822960" lvl="2" eaLnBrk="1" fontAlgn="auto" hangingPunct="1">
              <a:spcBef>
                <a:spcPts val="370"/>
              </a:spcBef>
              <a:spcAft>
                <a:spcPts val="0"/>
              </a:spcAft>
              <a:buClr>
                <a:schemeClr val="accent1">
                  <a:tint val="60000"/>
                </a:schemeClr>
              </a:buClr>
              <a:buFont typeface="Wingdings 2"/>
              <a:buChar char=""/>
              <a:defRPr/>
            </a:pPr>
            <a:r>
              <a:rPr lang="en-US" smtClean="0"/>
              <a:t>Little busy waiting if critical section rarely occupied</a:t>
            </a:r>
          </a:p>
          <a:p>
            <a:pPr marL="274320" indent="-274320" eaLnBrk="1" fontAlgn="auto" hangingPunct="1">
              <a:spcBef>
                <a:spcPts val="580"/>
              </a:spcBef>
              <a:spcAft>
                <a:spcPts val="0"/>
              </a:spcAft>
              <a:buFont typeface="Wingdings 2"/>
              <a:buChar char=""/>
              <a:defRPr/>
            </a:pPr>
            <a:r>
              <a:rPr lang="en-US" smtClean="0"/>
              <a:t>Note that applications may spend lots of time in critical sections and therefore this is not a good solution.</a:t>
            </a:r>
          </a:p>
          <a:p>
            <a:pPr marL="274320" indent="-274320" eaLnBrk="1" fontAlgn="auto" hangingPunct="1">
              <a:spcBef>
                <a:spcPts val="580"/>
              </a:spcBef>
              <a:spcAft>
                <a:spcPts val="0"/>
              </a:spcAft>
              <a:buFont typeface="Monotype Sorts" pitchFamily="2" charset="2"/>
              <a:buNone/>
              <a:defRPr/>
            </a:pPr>
            <a:r>
              <a:rPr lang="en-US" smtClean="0"/>
              <a:t> </a:t>
            </a:r>
          </a:p>
          <a:p>
            <a:pPr marL="548640" lvl="1" eaLnBrk="1" fontAlgn="auto" hangingPunct="1">
              <a:spcBef>
                <a:spcPts val="370"/>
              </a:spcBef>
              <a:spcAft>
                <a:spcPts val="0"/>
              </a:spcAft>
              <a:buFont typeface="Monotype Sorts" pitchFamily="2" charset="2"/>
              <a:buNone/>
              <a:defRPr/>
            </a:pPr>
            <a:endParaRPr lang="en-US" smtClean="0"/>
          </a:p>
        </p:txBody>
      </p:sp>
    </p:spTree>
    <p:extLst>
      <p:ext uri="{BB962C8B-B14F-4D97-AF65-F5344CB8AC3E}">
        <p14:creationId xmlns:p14="http://schemas.microsoft.com/office/powerpoint/2010/main" val="1060489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3703</TotalTime>
  <Words>3965</Words>
  <Application>Microsoft Office PowerPoint</Application>
  <PresentationFormat>On-screen Show (4:3)</PresentationFormat>
  <Paragraphs>961</Paragraphs>
  <Slides>122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122</vt:i4>
      </vt:variant>
    </vt:vector>
  </HeadingPairs>
  <TitlesOfParts>
    <vt:vector size="135" baseType="lpstr">
      <vt:lpstr>Bookman Old Style</vt:lpstr>
      <vt:lpstr>Bradley Hand ITC</vt:lpstr>
      <vt:lpstr>Gill Sans MT</vt:lpstr>
      <vt:lpstr>Helvetica</vt:lpstr>
      <vt:lpstr>Monotype Sorts</vt:lpstr>
      <vt:lpstr>MT Extra</vt:lpstr>
      <vt:lpstr>Symbol</vt:lpstr>
      <vt:lpstr>Times New Roman</vt:lpstr>
      <vt:lpstr>Webdings</vt:lpstr>
      <vt:lpstr>Wingdings</vt:lpstr>
      <vt:lpstr>Wingdings 2</vt:lpstr>
      <vt:lpstr>Wingdings 3</vt:lpstr>
      <vt:lpstr>Origin</vt:lpstr>
      <vt:lpstr>Processes</vt:lpstr>
      <vt:lpstr>Differentiate</vt:lpstr>
      <vt:lpstr>Thread Vs Process</vt:lpstr>
      <vt:lpstr>Process Vs Program</vt:lpstr>
      <vt:lpstr>PowerPoint Presentation</vt:lpstr>
      <vt:lpstr>Process Concept</vt:lpstr>
      <vt:lpstr>Process State</vt:lpstr>
      <vt:lpstr>Diagram of Process State</vt:lpstr>
      <vt:lpstr>Process Control Block (PCB)</vt:lpstr>
      <vt:lpstr>Process Control Block (PCB)</vt:lpstr>
      <vt:lpstr>CPU Switch From Process to Process</vt:lpstr>
      <vt:lpstr>Process Sceduling</vt:lpstr>
      <vt:lpstr>Ready Queue And Various I/O Device Queues</vt:lpstr>
      <vt:lpstr>Representation of Process Scheduling</vt:lpstr>
      <vt:lpstr> </vt:lpstr>
      <vt:lpstr>Addition of Medium Term Scheduling</vt:lpstr>
      <vt:lpstr>PowerPoint Presentation</vt:lpstr>
      <vt:lpstr>PowerPoint Presentation</vt:lpstr>
      <vt:lpstr>Operations on Processes</vt:lpstr>
      <vt:lpstr>PowerPoint Presentation</vt:lpstr>
      <vt:lpstr>Process Creation</vt:lpstr>
      <vt:lpstr>Process Termination</vt:lpstr>
      <vt:lpstr>Operating System Services </vt:lpstr>
      <vt:lpstr>CPU Scheduling</vt:lpstr>
      <vt:lpstr>Basic Concepts</vt:lpstr>
      <vt:lpstr>Alternating Sequence of CPU And I/O Bursts</vt:lpstr>
      <vt:lpstr>Histogram of CPU-burst Times</vt:lpstr>
      <vt:lpstr>CPU Scheduler</vt:lpstr>
      <vt:lpstr>Dispatcher</vt:lpstr>
      <vt:lpstr>Scheduling Criteria</vt:lpstr>
      <vt:lpstr>Optimization Criteria</vt:lpstr>
      <vt:lpstr>Scheduling Algorithms</vt:lpstr>
      <vt:lpstr>First Come First Serve (FCFS)</vt:lpstr>
      <vt:lpstr>First-Come, First-Served (FCFS) Scheduling</vt:lpstr>
      <vt:lpstr>FCFS Scheduling (Cont.)</vt:lpstr>
      <vt:lpstr>Shortest-Job-First (SJR) Scheduling</vt:lpstr>
      <vt:lpstr>Example of Non-Preemptive SJF</vt:lpstr>
      <vt:lpstr>Example of Preemptive SJF</vt:lpstr>
      <vt:lpstr>Priority Scheduling</vt:lpstr>
      <vt:lpstr>Round Robin (RR)</vt:lpstr>
      <vt:lpstr>Example of RR with Time Quantum = 20</vt:lpstr>
      <vt:lpstr>Time Quantum and Context Switch Time</vt:lpstr>
      <vt:lpstr>Turnaround Time Varies With The Time Quantum</vt:lpstr>
      <vt:lpstr>Multilevel Queue</vt:lpstr>
      <vt:lpstr>Multilevel Queue Scheduling</vt:lpstr>
      <vt:lpstr>Multilevel Feedback Queue</vt:lpstr>
      <vt:lpstr>Example of Multilevel Feedback Queue</vt:lpstr>
      <vt:lpstr>Multilevel Feedback Queues</vt:lpstr>
      <vt:lpstr>Multiple-Processor Scheduling</vt:lpstr>
      <vt:lpstr>Real-Time Scheduling</vt:lpstr>
      <vt:lpstr>Dispatch Latency</vt:lpstr>
      <vt:lpstr>Algorithm Evaluation</vt:lpstr>
      <vt:lpstr>PowerPoint Presentation</vt:lpstr>
      <vt:lpstr>Cooperating Processes</vt:lpstr>
      <vt:lpstr>Producer-Consumer Problem</vt:lpstr>
      <vt:lpstr>Bounded-Buffer – Shared-Memory Solution</vt:lpstr>
      <vt:lpstr>Bounded-Buffer – Producer Process </vt:lpstr>
      <vt:lpstr>Bounded-Buffer – Consumer Process</vt:lpstr>
      <vt:lpstr>Interprocess Communication (IPC)</vt:lpstr>
      <vt:lpstr>Direct Communication</vt:lpstr>
      <vt:lpstr>Indirect Communication</vt:lpstr>
      <vt:lpstr>Indirect Communication</vt:lpstr>
      <vt:lpstr>Indirect Communication</vt:lpstr>
      <vt:lpstr>Synchronization</vt:lpstr>
      <vt:lpstr>Buffering</vt:lpstr>
      <vt:lpstr>Client-Server Communication</vt:lpstr>
      <vt:lpstr>Sockets</vt:lpstr>
      <vt:lpstr>Socket Communication</vt:lpstr>
      <vt:lpstr>Remote Procedure Calls</vt:lpstr>
      <vt:lpstr>Remote Method Invocation</vt:lpstr>
      <vt:lpstr>Process Synchronization</vt:lpstr>
      <vt:lpstr>Background</vt:lpstr>
      <vt:lpstr>Producer </vt:lpstr>
      <vt:lpstr>Consumer</vt:lpstr>
      <vt:lpstr>Bounded Buffer</vt:lpstr>
      <vt:lpstr>Race Condition</vt:lpstr>
      <vt:lpstr>PowerPoint Presentation</vt:lpstr>
      <vt:lpstr>Critical section</vt:lpstr>
      <vt:lpstr>Solution to Critical-Section Problem</vt:lpstr>
      <vt:lpstr>Two Process Solution-Algoritm-1</vt:lpstr>
      <vt:lpstr>Algorithm-2</vt:lpstr>
      <vt:lpstr>Algorithm-3-Peterson’s Solution</vt:lpstr>
      <vt:lpstr>Algorithm for Process Pi</vt:lpstr>
      <vt:lpstr>Multiple Process Solution</vt:lpstr>
      <vt:lpstr>PowerPoint Presentation</vt:lpstr>
      <vt:lpstr>Synchronization Hardware</vt:lpstr>
      <vt:lpstr>Synchronization Hardware</vt:lpstr>
      <vt:lpstr>TestAndndSet Instruction </vt:lpstr>
      <vt:lpstr>Solution using TestAndSet</vt:lpstr>
      <vt:lpstr>Swap  Instruction</vt:lpstr>
      <vt:lpstr>Solution using Swap</vt:lpstr>
      <vt:lpstr>Bounded –waiting mutual exclusion with TestAndSet</vt:lpstr>
      <vt:lpstr>Semaphore</vt:lpstr>
      <vt:lpstr>Usage</vt:lpstr>
      <vt:lpstr>PowerPoint Presentation</vt:lpstr>
      <vt:lpstr>Semaphore Implementation with no Busy waiting </vt:lpstr>
      <vt:lpstr>Implementation</vt:lpstr>
      <vt:lpstr>Semaphore Implementation with no Busy waiting (Cont.)</vt:lpstr>
      <vt:lpstr>Semaphore Implementation</vt:lpstr>
      <vt:lpstr>Semaphore as General Synchronization Tool</vt:lpstr>
      <vt:lpstr>Binary Semaphore</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Dining-Philosophers Problem</vt:lpstr>
      <vt:lpstr>PowerPoint Presentation</vt:lpstr>
      <vt:lpstr>Dining-Philosophers Problem (Cont.)</vt:lpstr>
      <vt:lpstr>Problems &amp; Solutions</vt:lpstr>
      <vt:lpstr>PowerPoint Presentation</vt:lpstr>
      <vt:lpstr>Problems with Semaphores</vt:lpstr>
      <vt:lpstr>Monitors</vt:lpstr>
      <vt:lpstr>Schematic view of a Monitor</vt:lpstr>
      <vt:lpstr>Condition Variables</vt:lpstr>
      <vt:lpstr> Monitor with Condition Variables</vt:lpstr>
      <vt:lpstr>Solution to Dining Philosophers</vt:lpstr>
      <vt:lpstr>Solution to Dining Philosophers (cont)</vt:lpstr>
      <vt:lpstr>Solution to Dining Philosophers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admin</cp:lastModifiedBy>
  <cp:revision>136</cp:revision>
  <cp:lastPrinted>2001-06-14T14:14:54Z</cp:lastPrinted>
  <dcterms:created xsi:type="dcterms:W3CDTF">1999-07-07T12:46:17Z</dcterms:created>
  <dcterms:modified xsi:type="dcterms:W3CDTF">2021-12-09T08:43:13Z</dcterms:modified>
</cp:coreProperties>
</file>