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  <p:sldMasterId id="2147483816" r:id="rId2"/>
  </p:sldMasterIdLst>
  <p:notesMasterIdLst>
    <p:notesMasterId r:id="rId24"/>
  </p:notesMasterIdLst>
  <p:sldIdLst>
    <p:sldId id="308" r:id="rId3"/>
    <p:sldId id="330" r:id="rId4"/>
    <p:sldId id="309" r:id="rId5"/>
    <p:sldId id="310" r:id="rId6"/>
    <p:sldId id="311" r:id="rId7"/>
    <p:sldId id="313" r:id="rId8"/>
    <p:sldId id="333" r:id="rId9"/>
    <p:sldId id="334" r:id="rId10"/>
    <p:sldId id="314" r:id="rId11"/>
    <p:sldId id="315" r:id="rId12"/>
    <p:sldId id="316" r:id="rId13"/>
    <p:sldId id="317" r:id="rId14"/>
    <p:sldId id="335" r:id="rId15"/>
    <p:sldId id="336" r:id="rId16"/>
    <p:sldId id="337" r:id="rId17"/>
    <p:sldId id="338" r:id="rId18"/>
    <p:sldId id="331" r:id="rId19"/>
    <p:sldId id="339" r:id="rId20"/>
    <p:sldId id="340" r:id="rId21"/>
    <p:sldId id="318" r:id="rId22"/>
    <p:sldId id="332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 autoAdjust="0"/>
    <p:restoredTop sz="94712" autoAdjust="0"/>
  </p:normalViewPr>
  <p:slideViewPr>
    <p:cSldViewPr snapToGrid="0">
      <p:cViewPr varScale="1">
        <p:scale>
          <a:sx n="69" d="100"/>
          <a:sy n="69" d="100"/>
        </p:scale>
        <p:origin x="1410" y="72"/>
      </p:cViewPr>
      <p:guideLst>
        <p:guide orient="horz" pos="816"/>
        <p:guide pos="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A07DF-3137-4967-9D78-44770B1C9ECF}" type="datetimeFigureOut">
              <a:rPr lang="en-US" smtClean="0"/>
              <a:t>12/9/2021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064DB-76B7-467A-B2BD-24AE9C875A8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9pPr>
          </a:lstStyle>
          <a:p>
            <a:fld id="{97EE8F67-9BCC-4173-9089-FAAC7093573E}" type="slidenum">
              <a:rPr lang="en-US" altLang="en-US" sz="1400">
                <a:latin typeface="Helvetica" panose="020B0604020202020204" pitchFamily="34" charset="0"/>
              </a:rPr>
              <a:pPr/>
              <a:t>7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371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9pPr>
          </a:lstStyle>
          <a:p>
            <a:fld id="{B4765D89-8CBC-4294-B522-58E1D3E7E60B}" type="slidenum">
              <a:rPr lang="en-US" altLang="en-US" sz="1400">
                <a:latin typeface="Helvetica" panose="020B0604020202020204" pitchFamily="34" charset="0"/>
              </a:rPr>
              <a:pPr/>
              <a:t>8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679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9pPr>
          </a:lstStyle>
          <a:p>
            <a:fld id="{22DAA27C-9D03-448D-99FE-3322F708C861}" type="slidenum">
              <a:rPr lang="en-US" altLang="en-US" sz="1400">
                <a:latin typeface="Helvetica" panose="020B0604020202020204" pitchFamily="34" charset="0"/>
              </a:rPr>
              <a:pPr/>
              <a:t>18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909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9pPr>
          </a:lstStyle>
          <a:p>
            <a:fld id="{632CC66E-313D-486B-8CF1-EE9257036B3F}" type="slidenum">
              <a:rPr lang="en-US" altLang="en-US" sz="1400">
                <a:latin typeface="Helvetica" panose="020B0604020202020204" pitchFamily="34" charset="0"/>
              </a:rPr>
              <a:pPr/>
              <a:t>19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663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9pPr>
          </a:lstStyle>
          <a:p>
            <a:fld id="{3C2F16C9-3B06-48E4-9EAD-B60493786069}" type="slidenum">
              <a:rPr lang="en-US" altLang="en-US" sz="1400">
                <a:latin typeface="Helvetica" panose="020B0604020202020204" pitchFamily="34" charset="0"/>
              </a:rPr>
              <a:pPr/>
              <a:t>21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604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B962BD7B-3CD4-48B8-9D3D-8AF24C352916}" type="datetimeFigureOut">
              <a:rPr lang="en-US" smtClean="0"/>
              <a:pPr>
                <a:defRPr/>
              </a:pPr>
              <a:t>12/9/2021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C057965A-A76D-4770-8C4E-A68A985AE9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AC4BE4-EC67-400B-911C-4BCFC26D964E}" type="datetimeFigureOut">
              <a:rPr lang="en-US" smtClean="0"/>
              <a:pPr>
                <a:defRPr/>
              </a:pPr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D8AA0-C490-4B52-8176-F7784DF463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EB87F4-5480-4B87-ACDD-2E7578422545}" type="datetimeFigureOut">
              <a:rPr lang="en-US" smtClean="0"/>
              <a:pPr>
                <a:defRPr/>
              </a:pPr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490A11-7441-402A-AF8C-7EADEB9CA3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B962BD7B-3CD4-48B8-9D3D-8AF24C352916}" type="datetimeFigureOut">
              <a:rPr lang="en-US" smtClean="0"/>
              <a:pPr>
                <a:defRPr/>
              </a:pPr>
              <a:t>12/9/2021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C057965A-A76D-4770-8C4E-A68A985AE9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23BA53-B179-4C0E-BADB-EFFE9219B4C4}" type="datetimeFigureOut">
              <a:rPr lang="en-US" smtClean="0"/>
              <a:pPr>
                <a:defRPr/>
              </a:pPr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4A15C5-E4BB-47F8-BAA1-5871DDB601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fld id="{027EA5E6-3B04-4B3F-818C-8B310802664C}" type="datetimeFigureOut">
              <a:rPr lang="en-US" smtClean="0"/>
              <a:pPr>
                <a:defRPr/>
              </a:pPr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000C36D7-20B2-4F1C-9E27-D14C580792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E50F4A-11A2-4B7B-A6A1-DC80C29988DC}" type="datetimeFigureOut">
              <a:rPr lang="en-US" smtClean="0"/>
              <a:pPr>
                <a:defRPr/>
              </a:pPr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253A8E-3BC5-4465-8727-118A08104D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6A2E4F-B32C-4BE2-B76A-63D42A2ED09D}" type="datetimeFigureOut">
              <a:rPr lang="en-US" smtClean="0"/>
              <a:pPr>
                <a:defRPr/>
              </a:pPr>
              <a:t>12/9/2021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1A415-652C-4FA0-B37F-0F4E8C451B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ED70CA-5C5F-4AD9-B446-7E5709BDBFCB}" type="datetimeFigureOut">
              <a:rPr lang="en-US" smtClean="0"/>
              <a:pPr>
                <a:defRPr/>
              </a:pPr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5B3DFA-45AF-4AD8-83FF-95AB88C3D41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DE2D05-373C-4893-96AB-427B8F99314B}" type="datetimeFigureOut">
              <a:rPr lang="en-US" smtClean="0"/>
              <a:pPr>
                <a:defRPr/>
              </a:pPr>
              <a:t>12/9/2021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D1C47-9FC5-42C5-A66E-5C5D5848CE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42778D-43BA-4400-BD07-1057A8EF1A11}" type="datetimeFigureOut">
              <a:rPr lang="en-US" smtClean="0"/>
              <a:pPr>
                <a:defRPr/>
              </a:pPr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3EE0E7-3BC7-4E83-A411-519030F1533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23BA53-B179-4C0E-BADB-EFFE9219B4C4}" type="datetimeFigureOut">
              <a:rPr lang="en-US" smtClean="0"/>
              <a:pPr>
                <a:defRPr/>
              </a:pPr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4A15C5-E4BB-47F8-BAA1-5871DDB601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951AC0-82B4-49A8-B056-7A5ECD567480}" type="datetimeFigureOut">
              <a:rPr lang="en-US" smtClean="0"/>
              <a:pPr>
                <a:defRPr/>
              </a:pPr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9886D4-72CB-4653-AFDC-DA4041B1AC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AC4BE4-EC67-400B-911C-4BCFC26D964E}" type="datetimeFigureOut">
              <a:rPr lang="en-US" smtClean="0"/>
              <a:pPr>
                <a:defRPr/>
              </a:pPr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D8AA0-C490-4B52-8176-F7784DF463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EB87F4-5480-4B87-ACDD-2E7578422545}" type="datetimeFigureOut">
              <a:rPr lang="en-US" smtClean="0"/>
              <a:pPr>
                <a:defRPr/>
              </a:pPr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490A11-7441-402A-AF8C-7EADEB9CA3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fld id="{027EA5E6-3B04-4B3F-818C-8B310802664C}" type="datetimeFigureOut">
              <a:rPr lang="en-US" smtClean="0"/>
              <a:pPr>
                <a:defRPr/>
              </a:pPr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000C36D7-20B2-4F1C-9E27-D14C580792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E50F4A-11A2-4B7B-A6A1-DC80C29988DC}" type="datetimeFigureOut">
              <a:rPr lang="en-US" smtClean="0"/>
              <a:pPr>
                <a:defRPr/>
              </a:pPr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253A8E-3BC5-4465-8727-118A08104D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6A2E4F-B32C-4BE2-B76A-63D42A2ED09D}" type="datetimeFigureOut">
              <a:rPr lang="en-US" smtClean="0"/>
              <a:pPr>
                <a:defRPr/>
              </a:pPr>
              <a:t>12/9/2021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1A415-652C-4FA0-B37F-0F4E8C451B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ED70CA-5C5F-4AD9-B446-7E5709BDBFCB}" type="datetimeFigureOut">
              <a:rPr lang="en-US" smtClean="0"/>
              <a:pPr>
                <a:defRPr/>
              </a:pPr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5B3DFA-45AF-4AD8-83FF-95AB88C3D41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DE2D05-373C-4893-96AB-427B8F99314B}" type="datetimeFigureOut">
              <a:rPr lang="en-US" smtClean="0"/>
              <a:pPr>
                <a:defRPr/>
              </a:pPr>
              <a:t>12/9/2021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D1C47-9FC5-42C5-A66E-5C5D5848CE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42778D-43BA-4400-BD07-1057A8EF1A11}" type="datetimeFigureOut">
              <a:rPr lang="en-US" smtClean="0"/>
              <a:pPr>
                <a:defRPr/>
              </a:pPr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3EE0E7-3BC7-4E83-A411-519030F1533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951AC0-82B4-49A8-B056-7A5ECD567480}" type="datetimeFigureOut">
              <a:rPr lang="en-US" smtClean="0"/>
              <a:pPr>
                <a:defRPr/>
              </a:pPr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9886D4-72CB-4653-AFDC-DA4041B1AC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51C4A0C-5F02-49AE-B52C-CFFD7904CC36}" type="datetimeFigureOut">
              <a:rPr lang="en-US" smtClean="0"/>
              <a:pPr>
                <a:defRPr/>
              </a:pPr>
              <a:t>12/9/2021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DA38FD5-0465-4D51-92E7-4A60B3C983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51C4A0C-5F02-49AE-B52C-CFFD7904CC36}" type="datetimeFigureOut">
              <a:rPr lang="en-US" smtClean="0"/>
              <a:pPr>
                <a:defRPr/>
              </a:pPr>
              <a:t>12/9/2021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DA38FD5-0465-4D51-92E7-4A60B3C983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Protection</a:t>
            </a:r>
            <a:endParaRPr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 Matrix</a:t>
            </a:r>
          </a:p>
        </p:txBody>
      </p:sp>
      <p:sp>
        <p:nvSpPr>
          <p:cNvPr id="34819" name="Text Box 10"/>
          <p:cNvSpPr txBox="1">
            <a:spLocks noChangeArrowheads="1"/>
          </p:cNvSpPr>
          <p:nvPr/>
        </p:nvSpPr>
        <p:spPr bwMode="auto">
          <a:xfrm>
            <a:off x="3883025" y="5807075"/>
            <a:ext cx="1111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/>
              <a:t>Figure A</a:t>
            </a:r>
          </a:p>
        </p:txBody>
      </p:sp>
      <p:pic>
        <p:nvPicPr>
          <p:cNvPr id="34820" name="Picture 11"/>
          <p:cNvPicPr>
            <a:picLocks noChangeAspect="1" noChangeArrowheads="1"/>
          </p:cNvPicPr>
          <p:nvPr/>
        </p:nvPicPr>
        <p:blipFill>
          <a:blip r:embed="rId2"/>
          <a:srcRect l="398" t="14250" r="400" b="14502"/>
          <a:stretch>
            <a:fillRect/>
          </a:stretch>
        </p:blipFill>
        <p:spPr bwMode="auto">
          <a:xfrm>
            <a:off x="742092" y="1690297"/>
            <a:ext cx="7499350" cy="404018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of Access Matrix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If a process in Domain </a:t>
            </a:r>
            <a:r>
              <a:rPr lang="en-US" i="1" smtClean="0"/>
              <a:t>D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en-US" smtClean="0"/>
              <a:t>tries to do “op” on object</a:t>
            </a:r>
            <a:r>
              <a:rPr lang="en-US" i="1" smtClean="0"/>
              <a:t> O</a:t>
            </a:r>
            <a:r>
              <a:rPr lang="en-US" i="1" baseline="-25000" smtClean="0"/>
              <a:t>j</a:t>
            </a:r>
            <a:r>
              <a:rPr lang="en-US" smtClean="0"/>
              <a:t>, then “op” must be in the access matrix.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Can be expanded to dynamic protection.</a:t>
            </a:r>
          </a:p>
          <a:p>
            <a:pPr lvl="1"/>
            <a:r>
              <a:rPr lang="en-US" smtClean="0"/>
              <a:t>Operations to add, delete access rights.</a:t>
            </a:r>
          </a:p>
          <a:p>
            <a:pPr lvl="1"/>
            <a:r>
              <a:rPr lang="en-US" smtClean="0"/>
              <a:t>Special access rights:</a:t>
            </a:r>
          </a:p>
          <a:p>
            <a:pPr lvl="2"/>
            <a:r>
              <a:rPr lang="en-US" i="1" smtClean="0"/>
              <a:t>owner of O</a:t>
            </a:r>
            <a:r>
              <a:rPr lang="en-US" i="1" baseline="-25000" smtClean="0"/>
              <a:t>i</a:t>
            </a:r>
            <a:endParaRPr lang="en-US" i="1" smtClean="0"/>
          </a:p>
          <a:p>
            <a:pPr lvl="2"/>
            <a:r>
              <a:rPr lang="en-US" i="1" smtClean="0"/>
              <a:t>copy op from O</a:t>
            </a:r>
            <a:r>
              <a:rPr lang="en-US" i="1" baseline="-25000" smtClean="0"/>
              <a:t>i</a:t>
            </a:r>
            <a:r>
              <a:rPr lang="en-US" i="1" smtClean="0"/>
              <a:t> to O</a:t>
            </a:r>
            <a:r>
              <a:rPr lang="en-US" i="1" baseline="-25000" smtClean="0"/>
              <a:t>j</a:t>
            </a:r>
            <a:endParaRPr lang="en-US" i="1" smtClean="0"/>
          </a:p>
          <a:p>
            <a:pPr lvl="2"/>
            <a:r>
              <a:rPr lang="en-US" i="1" smtClean="0"/>
              <a:t>control – D</a:t>
            </a:r>
            <a:r>
              <a:rPr lang="en-US" i="1" baseline="-25000" smtClean="0"/>
              <a:t>i</a:t>
            </a:r>
            <a:r>
              <a:rPr lang="en-US" i="1" smtClean="0"/>
              <a:t> can modify D</a:t>
            </a:r>
            <a:r>
              <a:rPr lang="en-US" i="1" baseline="-25000" smtClean="0"/>
              <a:t>j</a:t>
            </a:r>
            <a:r>
              <a:rPr lang="en-US" i="1" smtClean="0"/>
              <a:t> access rights</a:t>
            </a:r>
          </a:p>
          <a:p>
            <a:pPr lvl="2"/>
            <a:r>
              <a:rPr lang="en-US" i="1" smtClean="0"/>
              <a:t>transfer – switch from domain D</a:t>
            </a:r>
            <a:r>
              <a:rPr lang="en-US" i="1" baseline="-25000" smtClean="0"/>
              <a:t>i</a:t>
            </a:r>
            <a:r>
              <a:rPr lang="en-US" i="1" smtClean="0"/>
              <a:t> to D</a:t>
            </a:r>
            <a:r>
              <a:rPr lang="en-US" i="1" baseline="-25000" smtClean="0"/>
              <a:t>j</a:t>
            </a:r>
            <a:endParaRPr lang="en-US" i="1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of Access Matrix (Cont.)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Access matrix design separates mechanism from policy.</a:t>
            </a:r>
          </a:p>
          <a:p>
            <a:pPr lvl="1"/>
            <a:r>
              <a:rPr lang="en-US" smtClean="0"/>
              <a:t>Mechanism </a:t>
            </a:r>
          </a:p>
          <a:p>
            <a:pPr lvl="2"/>
            <a:r>
              <a:rPr lang="en-US" smtClean="0"/>
              <a:t>Operating system provides access-matrix + rules.</a:t>
            </a:r>
          </a:p>
          <a:p>
            <a:pPr lvl="2"/>
            <a:r>
              <a:rPr lang="en-US" smtClean="0"/>
              <a:t>If ensures that the matrix is only manipulated by authorized agents and that rules are strictly enforced.</a:t>
            </a:r>
          </a:p>
          <a:p>
            <a:pPr lvl="1"/>
            <a:r>
              <a:rPr lang="en-US" smtClean="0"/>
              <a:t>Policy</a:t>
            </a:r>
          </a:p>
          <a:p>
            <a:pPr lvl="2"/>
            <a:r>
              <a:rPr lang="en-US" smtClean="0"/>
              <a:t>User dictates policy.</a:t>
            </a:r>
          </a:p>
          <a:p>
            <a:pPr lvl="2"/>
            <a:r>
              <a:rPr lang="en-US" smtClean="0"/>
              <a:t>Who can access what object and in what mode.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79437" y="1136442"/>
            <a:ext cx="8564563" cy="4572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Access Matrix of Figure A With Domains as Objects</a:t>
            </a:r>
          </a:p>
        </p:txBody>
      </p:sp>
      <p:sp>
        <p:nvSpPr>
          <p:cNvPr id="38915" name="Text Box 5"/>
          <p:cNvSpPr txBox="1">
            <a:spLocks noChangeArrowheads="1"/>
          </p:cNvSpPr>
          <p:nvPr/>
        </p:nvSpPr>
        <p:spPr bwMode="auto">
          <a:xfrm>
            <a:off x="3716338" y="6491288"/>
            <a:ext cx="1111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Figure B</a:t>
            </a:r>
          </a:p>
        </p:txBody>
      </p:sp>
      <p:pic>
        <p:nvPicPr>
          <p:cNvPr id="38916" name="Picture 6"/>
          <p:cNvPicPr>
            <a:picLocks noChangeAspect="1" noChangeArrowheads="1"/>
          </p:cNvPicPr>
          <p:nvPr/>
        </p:nvPicPr>
        <p:blipFill>
          <a:blip r:embed="rId2"/>
          <a:srcRect l="1505" t="22987" r="1077" b="22987"/>
          <a:stretch>
            <a:fillRect/>
          </a:stretch>
        </p:blipFill>
        <p:spPr bwMode="auto">
          <a:xfrm>
            <a:off x="773113" y="1930400"/>
            <a:ext cx="7932737" cy="32988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17357" y="0"/>
            <a:ext cx="8305800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Access Matrix with </a:t>
            </a:r>
            <a:r>
              <a:rPr lang="en-US" sz="4000" i="1" dirty="0"/>
              <a:t>Copy</a:t>
            </a:r>
            <a:r>
              <a:rPr lang="en-US" sz="4000" dirty="0"/>
              <a:t> Rights</a:t>
            </a:r>
          </a:p>
        </p:txBody>
      </p:sp>
      <p:pic>
        <p:nvPicPr>
          <p:cNvPr id="39939" name="Picture 5"/>
          <p:cNvPicPr>
            <a:picLocks noChangeAspect="1" noChangeArrowheads="1"/>
          </p:cNvPicPr>
          <p:nvPr/>
        </p:nvPicPr>
        <p:blipFill>
          <a:blip r:embed="rId2"/>
          <a:srcRect l="14999" t="609" r="14999" b="929"/>
          <a:stretch>
            <a:fillRect/>
          </a:stretch>
        </p:blipFill>
        <p:spPr bwMode="auto">
          <a:xfrm>
            <a:off x="2084726" y="1300736"/>
            <a:ext cx="4622800" cy="48768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42210" y="0"/>
            <a:ext cx="83058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Access Matrix With </a:t>
            </a:r>
            <a:r>
              <a:rPr lang="en-US" i="1" dirty="0"/>
              <a:t>Owner</a:t>
            </a:r>
            <a:r>
              <a:rPr lang="en-US" dirty="0"/>
              <a:t> Rights</a:t>
            </a:r>
          </a:p>
        </p:txBody>
      </p:sp>
      <p:pic>
        <p:nvPicPr>
          <p:cNvPr id="40963" name="Picture 5"/>
          <p:cNvPicPr>
            <a:picLocks noChangeAspect="1" noChangeArrowheads="1"/>
          </p:cNvPicPr>
          <p:nvPr/>
        </p:nvPicPr>
        <p:blipFill>
          <a:blip r:embed="rId2"/>
          <a:srcRect l="21692" t="1378" r="21692" b="1378"/>
          <a:stretch>
            <a:fillRect/>
          </a:stretch>
        </p:blipFill>
        <p:spPr bwMode="auto">
          <a:xfrm>
            <a:off x="2538413" y="1285875"/>
            <a:ext cx="4041775" cy="52070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Modified Access Matrix of Figure B</a:t>
            </a:r>
          </a:p>
        </p:txBody>
      </p:sp>
      <p:pic>
        <p:nvPicPr>
          <p:cNvPr id="41987" name="Picture 5"/>
          <p:cNvPicPr>
            <a:picLocks noChangeAspect="1" noChangeArrowheads="1"/>
          </p:cNvPicPr>
          <p:nvPr/>
        </p:nvPicPr>
        <p:blipFill>
          <a:blip r:embed="rId2"/>
          <a:srcRect l="993" t="22784" r="995" b="22536"/>
          <a:stretch>
            <a:fillRect/>
          </a:stretch>
        </p:blipFill>
        <p:spPr bwMode="auto">
          <a:xfrm>
            <a:off x="712788" y="2544763"/>
            <a:ext cx="7512050" cy="31432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2"/>
          <p:cNvSpPr>
            <a:spLocks noGrp="1"/>
          </p:cNvSpPr>
          <p:nvPr>
            <p:ph type="title"/>
          </p:nvPr>
        </p:nvSpPr>
        <p:spPr>
          <a:xfrm>
            <a:off x="314794" y="390448"/>
            <a:ext cx="8229600" cy="1143000"/>
          </a:xfrm>
        </p:spPr>
        <p:txBody>
          <a:bodyPr anchor="t" anchorCtr="1">
            <a:normAutofit fontScale="90000"/>
          </a:bodyPr>
          <a:lstStyle/>
          <a:p>
            <a:r>
              <a:rPr lang="en-US" sz="4000" dirty="0" smtClean="0"/>
              <a:t>Implementation of Access Matrix</a:t>
            </a:r>
          </a:p>
        </p:txBody>
      </p:sp>
      <p:sp>
        <p:nvSpPr>
          <p:cNvPr id="43011" name="Content Placeholder 3"/>
          <p:cNvSpPr>
            <a:spLocks noGrp="1"/>
          </p:cNvSpPr>
          <p:nvPr>
            <p:ph sz="quarter" idx="1"/>
          </p:nvPr>
        </p:nvSpPr>
        <p:spPr>
          <a:xfrm>
            <a:off x="382588" y="2219325"/>
            <a:ext cx="8229600" cy="3432175"/>
          </a:xfrm>
        </p:spPr>
        <p:txBody>
          <a:bodyPr/>
          <a:lstStyle/>
          <a:p>
            <a:r>
              <a:rPr lang="en-US" dirty="0" smtClean="0"/>
              <a:t>Global Table</a:t>
            </a:r>
          </a:p>
          <a:p>
            <a:pPr lvl="1"/>
            <a:r>
              <a:rPr lang="en-US" dirty="0" smtClean="0"/>
              <a:t>Consists of a set or ordered triples</a:t>
            </a:r>
            <a:r>
              <a:rPr lang="en-US" sz="2000" dirty="0" smtClean="0"/>
              <a:t>&lt;</a:t>
            </a:r>
            <a:r>
              <a:rPr lang="en-US" sz="2000" dirty="0" err="1" smtClean="0"/>
              <a:t>domain,object</a:t>
            </a:r>
            <a:r>
              <a:rPr lang="en-US" sz="2000" dirty="0" smtClean="0"/>
              <a:t>, right-set&gt;</a:t>
            </a:r>
          </a:p>
          <a:p>
            <a:r>
              <a:rPr lang="en-US" dirty="0" smtClean="0"/>
              <a:t>Access lists for objects</a:t>
            </a:r>
          </a:p>
          <a:p>
            <a:pPr lvl="1"/>
            <a:r>
              <a:rPr lang="en-US" dirty="0" smtClean="0"/>
              <a:t>Each column in the access matrix is implemented as an access list for one object</a:t>
            </a:r>
          </a:p>
          <a:p>
            <a:r>
              <a:rPr lang="en-US" dirty="0" smtClean="0"/>
              <a:t>Capability lists for domains</a:t>
            </a:r>
          </a:p>
          <a:p>
            <a:r>
              <a:rPr lang="en-US" dirty="0" smtClean="0"/>
              <a:t>A lock-key Mechanism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Access Control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smtClean="0"/>
              <a:t>Protection can be applied to non-file resources</a:t>
            </a:r>
          </a:p>
          <a:p>
            <a:r>
              <a:rPr lang="en-US" altLang="en-US" smtClean="0"/>
              <a:t>Solaris 10 provides </a:t>
            </a:r>
            <a:r>
              <a:rPr lang="en-US" altLang="en-US" smtClean="0">
                <a:solidFill>
                  <a:srgbClr val="3366FF"/>
                </a:solidFill>
              </a:rPr>
              <a:t>role-based access control </a:t>
            </a:r>
            <a:r>
              <a:rPr lang="en-US" altLang="en-US" b="1" smtClean="0"/>
              <a:t>(</a:t>
            </a:r>
            <a:r>
              <a:rPr lang="en-US" altLang="en-US" smtClean="0">
                <a:solidFill>
                  <a:srgbClr val="3366FF"/>
                </a:solidFill>
              </a:rPr>
              <a:t>RBAC</a:t>
            </a:r>
            <a:r>
              <a:rPr lang="en-US" altLang="en-US" b="1" smtClean="0"/>
              <a:t>) </a:t>
            </a:r>
            <a:r>
              <a:rPr lang="en-US" altLang="en-US" smtClean="0"/>
              <a:t>to implement least privilege</a:t>
            </a:r>
          </a:p>
          <a:p>
            <a:pPr lvl="1"/>
            <a:r>
              <a:rPr lang="en-US" altLang="en-US" smtClean="0"/>
              <a:t>Privilege is right to execute system call or use an option within a system call</a:t>
            </a:r>
          </a:p>
          <a:p>
            <a:pPr lvl="1"/>
            <a:r>
              <a:rPr lang="en-US" altLang="en-US" smtClean="0"/>
              <a:t>Can be assigned to processes</a:t>
            </a:r>
          </a:p>
          <a:p>
            <a:pPr lvl="1"/>
            <a:r>
              <a:rPr lang="en-US" altLang="en-US" smtClean="0"/>
              <a:t>Users assigned roles granting access to privileges and programs</a:t>
            </a:r>
          </a:p>
          <a:p>
            <a:pPr lvl="1">
              <a:buFont typeface="Monotype Sorts" charset="2"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13472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Role-based Access Control in Solaris 10</a:t>
            </a:r>
          </a:p>
        </p:txBody>
      </p:sp>
      <p:pic>
        <p:nvPicPr>
          <p:cNvPr id="5222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371" y="2013348"/>
            <a:ext cx="2849165" cy="3987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6116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Protection</a:t>
            </a:r>
          </a:p>
        </p:txBody>
      </p:sp>
      <p:sp>
        <p:nvSpPr>
          <p:cNvPr id="2867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Mechanism for controlling the access of programs, processes or users to the resources defined by a computer system</a:t>
            </a:r>
          </a:p>
          <a:p>
            <a:endParaRPr lang="en-US" smtClean="0"/>
          </a:p>
          <a:p>
            <a:r>
              <a:rPr lang="en-US" smtClean="0"/>
              <a:t>Provide a means of specification of controls(policies) and means of enforcement of policies governing resource use</a:t>
            </a:r>
          </a:p>
          <a:p>
            <a:endParaRPr lang="en-US" smtClean="0"/>
          </a:p>
          <a:p>
            <a:r>
              <a:rPr lang="en-US" smtClean="0"/>
              <a:t>Prevent mischievous, intentional violation of an access restriction by a user.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1813" y="614363"/>
            <a:ext cx="8229600" cy="614362"/>
          </a:xfrm>
        </p:spPr>
        <p:txBody>
          <a:bodyPr anchor="t" anchorCtr="1">
            <a:normAutofit fontScale="90000"/>
          </a:bodyPr>
          <a:lstStyle/>
          <a:p>
            <a:r>
              <a:rPr lang="en-US" sz="4000" smtClean="0"/>
              <a:t>Implementation of Access Matrix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17563" y="1285875"/>
            <a:ext cx="6583362" cy="378301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tabLst>
                <a:tab pos="2738438" algn="l"/>
              </a:tabLst>
            </a:pPr>
            <a:r>
              <a:rPr lang="en-US" smtClean="0"/>
              <a:t>Each column = Access-control list for one object </a:t>
            </a:r>
            <a:br>
              <a:rPr lang="en-US" smtClean="0"/>
            </a:br>
            <a:r>
              <a:rPr lang="en-US" smtClean="0"/>
              <a:t>Defines who can perform what operation.</a:t>
            </a:r>
            <a:br>
              <a:rPr lang="en-US" smtClean="0"/>
            </a:b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/>
              <a:t>	Domain 1 = Read, Write</a:t>
            </a:r>
            <a:br>
              <a:rPr lang="en-US" sz="1600" smtClean="0"/>
            </a:br>
            <a:r>
              <a:rPr lang="en-US" sz="1600" smtClean="0"/>
              <a:t>	Domain 2 = Read</a:t>
            </a:r>
            <a:br>
              <a:rPr lang="en-US" sz="1600" smtClean="0"/>
            </a:br>
            <a:r>
              <a:rPr lang="en-US" sz="1600" smtClean="0"/>
              <a:t>	Domain 3 = Read</a:t>
            </a:r>
            <a:br>
              <a:rPr lang="en-US" sz="1600" smtClean="0"/>
            </a:b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/>
              <a:t>	       </a:t>
            </a:r>
            <a:r>
              <a:rPr lang="en-US" sz="1600" smtClean="0">
                <a:sym typeface="MT Extra" pitchFamily="18" charset="2"/>
              </a:rPr>
              <a:t></a:t>
            </a:r>
          </a:p>
          <a:p>
            <a:pPr>
              <a:lnSpc>
                <a:spcPct val="90000"/>
              </a:lnSpc>
              <a:tabLst>
                <a:tab pos="2738438" algn="l"/>
              </a:tabLst>
            </a:pPr>
            <a:r>
              <a:rPr lang="en-US" smtClean="0">
                <a:sym typeface="MT Extra" pitchFamily="18" charset="2"/>
              </a:rPr>
              <a:t>Each Row = Capability List (like a key)</a:t>
            </a:r>
            <a:br>
              <a:rPr lang="en-US" smtClean="0">
                <a:sym typeface="MT Extra" pitchFamily="18" charset="2"/>
              </a:rPr>
            </a:br>
            <a:r>
              <a:rPr lang="en-US" smtClean="0">
                <a:sym typeface="MT Extra" pitchFamily="18" charset="2"/>
              </a:rPr>
              <a:t>Fore each domain, what operations allowed on what objects.</a:t>
            </a:r>
          </a:p>
          <a:p>
            <a:pPr lvl="3">
              <a:lnSpc>
                <a:spcPct val="90000"/>
              </a:lnSpc>
              <a:buFontTx/>
              <a:buNone/>
              <a:tabLst>
                <a:tab pos="2738438" algn="l"/>
              </a:tabLst>
            </a:pPr>
            <a:r>
              <a:rPr lang="en-US" sz="1600" smtClean="0"/>
              <a:t>Object 1 – Read</a:t>
            </a:r>
          </a:p>
          <a:p>
            <a:pPr lvl="3">
              <a:lnSpc>
                <a:spcPct val="90000"/>
              </a:lnSpc>
              <a:buFontTx/>
              <a:buNone/>
              <a:tabLst>
                <a:tab pos="2738438" algn="l"/>
              </a:tabLst>
            </a:pPr>
            <a:r>
              <a:rPr lang="en-US" sz="1600" smtClean="0"/>
              <a:t>Object 4 – Read, Write, Execute</a:t>
            </a:r>
          </a:p>
          <a:p>
            <a:pPr lvl="3">
              <a:lnSpc>
                <a:spcPct val="90000"/>
              </a:lnSpc>
              <a:buFontTx/>
              <a:buNone/>
              <a:tabLst>
                <a:tab pos="2738438" algn="l"/>
              </a:tabLst>
            </a:pPr>
            <a:r>
              <a:rPr lang="en-US" sz="1600" smtClean="0"/>
              <a:t>Object 5 – Read, Write, Delete, Copy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Revocation of Access Rights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en-US" smtClean="0">
                <a:solidFill>
                  <a:srgbClr val="3366FF"/>
                </a:solidFill>
              </a:rPr>
              <a:t>Access List </a:t>
            </a:r>
            <a:r>
              <a:rPr lang="en-US" altLang="en-US" smtClean="0"/>
              <a:t>– Delete access rights from access list</a:t>
            </a:r>
          </a:p>
          <a:p>
            <a:pPr lvl="1"/>
            <a:r>
              <a:rPr lang="en-US" altLang="en-US" smtClean="0"/>
              <a:t>Simple </a:t>
            </a:r>
          </a:p>
          <a:p>
            <a:pPr lvl="1"/>
            <a:r>
              <a:rPr lang="en-US" altLang="en-US" smtClean="0"/>
              <a:t>Immediate</a:t>
            </a:r>
            <a:br>
              <a:rPr lang="en-US" altLang="en-US" smtClean="0"/>
            </a:br>
            <a:endParaRPr lang="en-US" altLang="en-US" smtClean="0"/>
          </a:p>
          <a:p>
            <a:r>
              <a:rPr lang="en-US" altLang="en-US" smtClean="0">
                <a:solidFill>
                  <a:srgbClr val="3366FF"/>
                </a:solidFill>
              </a:rPr>
              <a:t>Capability List </a:t>
            </a:r>
            <a:r>
              <a:rPr lang="en-US" altLang="en-US" smtClean="0"/>
              <a:t>– Scheme required to locate capability in the system before capability can be revoked</a:t>
            </a:r>
          </a:p>
          <a:p>
            <a:pPr lvl="1"/>
            <a:r>
              <a:rPr lang="en-US" altLang="en-US" smtClean="0"/>
              <a:t>Reacquisition</a:t>
            </a:r>
          </a:p>
          <a:p>
            <a:pPr lvl="1"/>
            <a:r>
              <a:rPr lang="en-US" altLang="en-US" smtClean="0"/>
              <a:t>Back-pointers</a:t>
            </a:r>
          </a:p>
          <a:p>
            <a:pPr lvl="1"/>
            <a:r>
              <a:rPr lang="en-US" altLang="en-US" smtClean="0"/>
              <a:t>Indirection</a:t>
            </a:r>
          </a:p>
          <a:p>
            <a:pPr lvl="1"/>
            <a:r>
              <a:rPr lang="en-US" altLang="en-US" smtClean="0"/>
              <a:t>Keys</a:t>
            </a:r>
          </a:p>
        </p:txBody>
      </p:sp>
    </p:spTree>
    <p:extLst>
      <p:ext uri="{BB962C8B-B14F-4D97-AF65-F5344CB8AC3E}">
        <p14:creationId xmlns:p14="http://schemas.microsoft.com/office/powerpoint/2010/main" val="3560498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Goals of Protection</a:t>
            </a:r>
          </a:p>
        </p:txBody>
      </p:sp>
      <p:sp>
        <p:nvSpPr>
          <p:cNvPr id="29699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Operating system consists of a collection of objects, hardware or software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Each object has a unique name and can be accessed through a well-defined set of operations.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Protection problem - ensure that each object is accessed correctly and only by those processes that are allowed to do so.</a:t>
            </a:r>
            <a:endParaRPr lang="en-US" smtClean="0">
              <a:latin typeface="Courier New" pitchFamily="49" charset="0"/>
            </a:endParaRPr>
          </a:p>
          <a:p>
            <a:endParaRPr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Principles of Protection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Guiding principle – principle of least privilege</a:t>
            </a:r>
          </a:p>
          <a:p>
            <a:pPr lvl="1"/>
            <a:r>
              <a:rPr lang="en-US" smtClean="0"/>
              <a:t>Programs, users and systems should be given just enough privileges to perform their tasks</a:t>
            </a:r>
          </a:p>
          <a:p>
            <a:pPr lvl="1">
              <a:buFont typeface="Monotype Sorts" pitchFamily="2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22263" y="225425"/>
            <a:ext cx="8229600" cy="823886"/>
          </a:xfrm>
        </p:spPr>
        <p:txBody>
          <a:bodyPr/>
          <a:lstStyle/>
          <a:p>
            <a:r>
              <a:rPr lang="en-US" dirty="0" smtClean="0"/>
              <a:t>Domain Structure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6713" y="1335088"/>
            <a:ext cx="8229600" cy="4389437"/>
          </a:xfrm>
        </p:spPr>
        <p:txBody>
          <a:bodyPr/>
          <a:lstStyle/>
          <a:p>
            <a:r>
              <a:rPr lang="en-US" dirty="0" smtClean="0"/>
              <a:t>A process operates within a protection domain</a:t>
            </a:r>
          </a:p>
          <a:p>
            <a:endParaRPr lang="en-US" dirty="0" smtClean="0"/>
          </a:p>
          <a:p>
            <a:r>
              <a:rPr lang="en-US" dirty="0" smtClean="0"/>
              <a:t>Access-right = &lt;</a:t>
            </a:r>
            <a:r>
              <a:rPr lang="en-US" i="1" dirty="0" smtClean="0"/>
              <a:t>object-name</a:t>
            </a:r>
            <a:r>
              <a:rPr lang="en-US" dirty="0" smtClean="0"/>
              <a:t>, </a:t>
            </a:r>
            <a:r>
              <a:rPr lang="en-US" i="1" dirty="0" smtClean="0"/>
              <a:t>rights-set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i="1" dirty="0" smtClean="0"/>
              <a:t>rights-set</a:t>
            </a:r>
            <a:r>
              <a:rPr lang="en-US" dirty="0" smtClean="0"/>
              <a:t> is a subset of all valid operations that can be performed on the object.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Domain = set of objects with access-rights </a:t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2"/>
          <a:srcRect l="407" t="35739" r="430" b="35739"/>
          <a:stretch>
            <a:fillRect/>
          </a:stretch>
        </p:blipFill>
        <p:spPr bwMode="auto">
          <a:xfrm>
            <a:off x="914400" y="4662488"/>
            <a:ext cx="7329488" cy="15811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Need-to-know principle</a:t>
            </a:r>
          </a:p>
          <a:p>
            <a:r>
              <a:rPr lang="en-US" smtClean="0"/>
              <a:t>The association between a process may be either static or dynamic</a:t>
            </a:r>
          </a:p>
          <a:p>
            <a:r>
              <a:rPr lang="en-US" smtClean="0"/>
              <a:t>A domain may be realized as </a:t>
            </a:r>
          </a:p>
          <a:p>
            <a:pPr lvl="1"/>
            <a:r>
              <a:rPr lang="en-US" smtClean="0"/>
              <a:t>User</a:t>
            </a:r>
          </a:p>
          <a:p>
            <a:pPr lvl="1"/>
            <a:r>
              <a:rPr lang="en-US" smtClean="0"/>
              <a:t>Process</a:t>
            </a:r>
          </a:p>
          <a:p>
            <a:pPr lvl="1"/>
            <a:r>
              <a:rPr lang="en-US" smtClean="0"/>
              <a:t>procedure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Domain Implementation  (UNIX)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System consists of 2 domains:</a:t>
            </a:r>
          </a:p>
          <a:p>
            <a:pPr lvl="1"/>
            <a:r>
              <a:rPr lang="en-US" altLang="en-US" dirty="0" smtClean="0"/>
              <a:t>User</a:t>
            </a:r>
          </a:p>
          <a:p>
            <a:pPr lvl="1"/>
            <a:r>
              <a:rPr lang="en-US" altLang="en-US" dirty="0" smtClean="0"/>
              <a:t>Supervisor</a:t>
            </a:r>
            <a:br>
              <a:rPr lang="en-US" altLang="en-US" dirty="0" smtClean="0"/>
            </a:br>
            <a:endParaRPr lang="en-US" altLang="en-US" dirty="0" smtClean="0"/>
          </a:p>
          <a:p>
            <a:r>
              <a:rPr lang="en-US" altLang="en-US" dirty="0" smtClean="0"/>
              <a:t>UNIX </a:t>
            </a:r>
          </a:p>
          <a:p>
            <a:pPr lvl="1"/>
            <a:r>
              <a:rPr lang="en-US" altLang="en-US" dirty="0" smtClean="0"/>
              <a:t>Domain = user-id</a:t>
            </a:r>
          </a:p>
          <a:p>
            <a:pPr lvl="1"/>
            <a:r>
              <a:rPr lang="en-US" altLang="en-US" dirty="0" smtClean="0"/>
              <a:t>Domain switch accomplished via file system</a:t>
            </a:r>
          </a:p>
          <a:p>
            <a:pPr lvl="2"/>
            <a:r>
              <a:rPr lang="en-US" altLang="en-US" dirty="0" smtClean="0"/>
              <a:t>Each file has associated with it a domain bit (</a:t>
            </a:r>
            <a:r>
              <a:rPr lang="en-US" altLang="en-US" dirty="0" err="1" smtClean="0"/>
              <a:t>setuid</a:t>
            </a:r>
            <a:r>
              <a:rPr lang="en-US" altLang="en-US" dirty="0" smtClean="0"/>
              <a:t> bit)</a:t>
            </a:r>
          </a:p>
          <a:p>
            <a:pPr lvl="2"/>
            <a:r>
              <a:rPr lang="en-US" altLang="en-US" dirty="0" smtClean="0"/>
              <a:t>When file is executed and </a:t>
            </a:r>
            <a:r>
              <a:rPr lang="en-US" altLang="en-US" dirty="0" err="1" smtClean="0"/>
              <a:t>setuid</a:t>
            </a:r>
            <a:r>
              <a:rPr lang="en-US" altLang="en-US" dirty="0" smtClean="0"/>
              <a:t> = on, then user-id is set to owner of the file being executed. When execution completes user-id is reset </a:t>
            </a:r>
          </a:p>
        </p:txBody>
      </p:sp>
    </p:spTree>
    <p:extLst>
      <p:ext uri="{BB962C8B-B14F-4D97-AF65-F5344CB8AC3E}">
        <p14:creationId xmlns:p14="http://schemas.microsoft.com/office/powerpoint/2010/main" val="3189095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Domain Implementation (MULTICS)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smtClean="0"/>
              <a:t>Let </a:t>
            </a:r>
            <a:r>
              <a:rPr lang="en-US" altLang="en-US" i="1" smtClean="0"/>
              <a:t>D</a:t>
            </a:r>
            <a:r>
              <a:rPr lang="en-US" altLang="en-US" i="1" baseline="-25000" smtClean="0"/>
              <a:t>i</a:t>
            </a:r>
            <a:r>
              <a:rPr lang="en-US" altLang="en-US" smtClean="0"/>
              <a:t> and </a:t>
            </a:r>
            <a:r>
              <a:rPr lang="en-US" altLang="en-US" i="1" smtClean="0"/>
              <a:t>D</a:t>
            </a:r>
            <a:r>
              <a:rPr lang="en-US" altLang="en-US" i="1" baseline="-25000" smtClean="0"/>
              <a:t>j</a:t>
            </a:r>
            <a:r>
              <a:rPr lang="en-US" altLang="en-US" baseline="-25000" smtClean="0"/>
              <a:t> </a:t>
            </a:r>
            <a:r>
              <a:rPr lang="en-US" altLang="en-US" smtClean="0"/>
              <a:t>be any two domain rings</a:t>
            </a:r>
          </a:p>
          <a:p>
            <a:r>
              <a:rPr lang="en-US" altLang="en-US" smtClean="0"/>
              <a:t>If </a:t>
            </a:r>
            <a:r>
              <a:rPr lang="en-US" altLang="en-US" i="1" smtClean="0"/>
              <a:t>j</a:t>
            </a:r>
            <a:r>
              <a:rPr lang="en-US" altLang="en-US" smtClean="0"/>
              <a:t> &lt; </a:t>
            </a:r>
            <a:r>
              <a:rPr lang="en-US" altLang="en-US" i="1" smtClean="0"/>
              <a:t>I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 </a:t>
            </a:r>
            <a:r>
              <a:rPr lang="en-US" altLang="en-US" i="1" smtClean="0">
                <a:sym typeface="Symbol" panose="05050102010706020507" pitchFamily="18" charset="2"/>
              </a:rPr>
              <a:t>D</a:t>
            </a:r>
            <a:r>
              <a:rPr lang="en-US" altLang="en-US" i="1" baseline="-25000" smtClean="0">
                <a:sym typeface="Symbol" panose="05050102010706020507" pitchFamily="18" charset="2"/>
              </a:rPr>
              <a:t>i</a:t>
            </a:r>
            <a:r>
              <a:rPr lang="en-US" altLang="en-US" smtClean="0">
                <a:sym typeface="Symbol" panose="05050102010706020507" pitchFamily="18" charset="2"/>
              </a:rPr>
              <a:t>   </a:t>
            </a:r>
            <a:r>
              <a:rPr lang="en-US" altLang="en-US" i="1" smtClean="0">
                <a:sym typeface="Symbol" panose="05050102010706020507" pitchFamily="18" charset="2"/>
              </a:rPr>
              <a:t>D</a:t>
            </a:r>
            <a:r>
              <a:rPr lang="en-US" altLang="en-US" i="1" baseline="-25000" smtClean="0">
                <a:sym typeface="Symbol" panose="05050102010706020507" pitchFamily="18" charset="2"/>
              </a:rPr>
              <a:t>j</a:t>
            </a:r>
            <a:endParaRPr lang="en-US" altLang="en-US" smtClean="0"/>
          </a:p>
        </p:txBody>
      </p:sp>
      <p:pic>
        <p:nvPicPr>
          <p:cNvPr id="2970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973" y="2873030"/>
            <a:ext cx="4277916" cy="2906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6744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 Matrix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View protection as a matrix (</a:t>
            </a:r>
            <a:r>
              <a:rPr lang="en-US" i="1" smtClean="0"/>
              <a:t>access matrix</a:t>
            </a:r>
            <a:r>
              <a:rPr lang="en-US" smtClean="0"/>
              <a:t>)</a:t>
            </a:r>
          </a:p>
          <a:p>
            <a:endParaRPr lang="en-US" smtClean="0"/>
          </a:p>
          <a:p>
            <a:r>
              <a:rPr lang="en-US" smtClean="0"/>
              <a:t>Rows represent domains</a:t>
            </a:r>
          </a:p>
          <a:p>
            <a:endParaRPr lang="en-US" smtClean="0"/>
          </a:p>
          <a:p>
            <a:r>
              <a:rPr lang="en-US" smtClean="0"/>
              <a:t>Columns represent objects</a:t>
            </a:r>
          </a:p>
          <a:p>
            <a:endParaRPr lang="en-US" smtClean="0"/>
          </a:p>
          <a:p>
            <a:r>
              <a:rPr lang="en-US" i="1" smtClean="0"/>
              <a:t>Access(i, j)</a:t>
            </a:r>
            <a:r>
              <a:rPr lang="en-US" smtClean="0"/>
              <a:t> is the set of operations that a process executing in Domain</a:t>
            </a:r>
            <a:r>
              <a:rPr lang="en-US" baseline="-25000" smtClean="0"/>
              <a:t>i</a:t>
            </a:r>
            <a:r>
              <a:rPr lang="en-US" smtClean="0"/>
              <a:t> can invoke on Object</a:t>
            </a:r>
            <a:r>
              <a:rPr lang="en-US" baseline="-25000" smtClean="0"/>
              <a:t>j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rigi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3807</TotalTime>
  <Words>449</Words>
  <Application>Microsoft Office PowerPoint</Application>
  <PresentationFormat>On-screen Show (4:3)</PresentationFormat>
  <Paragraphs>103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5" baseType="lpstr">
      <vt:lpstr>ＭＳ Ｐゴシック</vt:lpstr>
      <vt:lpstr>Bookman Old Style</vt:lpstr>
      <vt:lpstr>Calibri</vt:lpstr>
      <vt:lpstr>Courier New</vt:lpstr>
      <vt:lpstr>Gill Sans MT</vt:lpstr>
      <vt:lpstr>Helvetica</vt:lpstr>
      <vt:lpstr>Monotype Sorts</vt:lpstr>
      <vt:lpstr>MT Extra</vt:lpstr>
      <vt:lpstr>Symbol</vt:lpstr>
      <vt:lpstr>Times New Roman</vt:lpstr>
      <vt:lpstr>Wingdings</vt:lpstr>
      <vt:lpstr>Wingdings 3</vt:lpstr>
      <vt:lpstr>Origin</vt:lpstr>
      <vt:lpstr>1_Origin</vt:lpstr>
      <vt:lpstr>Protection</vt:lpstr>
      <vt:lpstr>Protection</vt:lpstr>
      <vt:lpstr>Goals of Protection</vt:lpstr>
      <vt:lpstr>Principles of Protection</vt:lpstr>
      <vt:lpstr>Domain Structure</vt:lpstr>
      <vt:lpstr>PowerPoint Presentation</vt:lpstr>
      <vt:lpstr>Domain Implementation  (UNIX)</vt:lpstr>
      <vt:lpstr>Domain Implementation (MULTICS)</vt:lpstr>
      <vt:lpstr>Access Matrix</vt:lpstr>
      <vt:lpstr>Access Matrix</vt:lpstr>
      <vt:lpstr>Use of Access Matrix</vt:lpstr>
      <vt:lpstr>Use of Access Matrix (Cont.)</vt:lpstr>
      <vt:lpstr>Access Matrix of Figure A With Domains as Objects</vt:lpstr>
      <vt:lpstr>Access Matrix with Copy Rights</vt:lpstr>
      <vt:lpstr>Access Matrix With Owner Rights</vt:lpstr>
      <vt:lpstr>Modified Access Matrix of Figure B</vt:lpstr>
      <vt:lpstr>Implementation of Access Matrix</vt:lpstr>
      <vt:lpstr>Access Control</vt:lpstr>
      <vt:lpstr>Role-based Access Control in Solaris 10</vt:lpstr>
      <vt:lpstr>Implementation of Access Matrix</vt:lpstr>
      <vt:lpstr>Revocation of Access Rights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1.01</dc:title>
  <dc:creator>Lucent End User</dc:creator>
  <cp:lastModifiedBy>admin</cp:lastModifiedBy>
  <cp:revision>120</cp:revision>
  <dcterms:created xsi:type="dcterms:W3CDTF">2004-10-07T18:29:30Z</dcterms:created>
  <dcterms:modified xsi:type="dcterms:W3CDTF">2021-12-09T08:43:45Z</dcterms:modified>
</cp:coreProperties>
</file>