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90" r:id="rId10"/>
    <p:sldId id="291" r:id="rId11"/>
    <p:sldId id="293" r:id="rId12"/>
    <p:sldId id="294" r:id="rId13"/>
    <p:sldId id="301" r:id="rId14"/>
    <p:sldId id="302" r:id="rId15"/>
    <p:sldId id="303" r:id="rId16"/>
    <p:sldId id="292" r:id="rId17"/>
    <p:sldId id="295" r:id="rId18"/>
    <p:sldId id="296" r:id="rId19"/>
    <p:sldId id="297" r:id="rId20"/>
    <p:sldId id="298" r:id="rId21"/>
    <p:sldId id="330" r:id="rId22"/>
    <p:sldId id="331" r:id="rId23"/>
    <p:sldId id="332" r:id="rId24"/>
    <p:sldId id="333" r:id="rId25"/>
    <p:sldId id="299" r:id="rId26"/>
    <p:sldId id="300" r:id="rId27"/>
    <p:sldId id="329" r:id="rId28"/>
    <p:sldId id="328" r:id="rId29"/>
    <p:sldId id="276" r:id="rId30"/>
    <p:sldId id="277" r:id="rId31"/>
    <p:sldId id="307" r:id="rId32"/>
    <p:sldId id="279" r:id="rId33"/>
    <p:sldId id="282" r:id="rId34"/>
    <p:sldId id="308" r:id="rId35"/>
    <p:sldId id="284" r:id="rId36"/>
    <p:sldId id="309" r:id="rId37"/>
    <p:sldId id="311" r:id="rId38"/>
    <p:sldId id="312" r:id="rId39"/>
    <p:sldId id="313" r:id="rId40"/>
    <p:sldId id="314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6" r:id="rId51"/>
    <p:sldId id="32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88"/>
    </p:cViewPr>
  </p:sorter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1/21/2024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1/21/2024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1/21/2024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165673"/>
          </a:xfrm>
        </p:spPr>
        <p:txBody>
          <a:bodyPr/>
          <a:lstStyle/>
          <a:p>
            <a:r>
              <a:rPr lang="en-US" dirty="0"/>
              <a:t>Heuristic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4251" y="3474720"/>
            <a:ext cx="7393577" cy="2847703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Hill-Climbing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Dynamic Programming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Best-first Search Algorithm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Admissibility, Monotonicity, and </a:t>
            </a:r>
            <a:r>
              <a:rPr lang="en-US" b="1" dirty="0" err="1"/>
              <a:t>informedness</a:t>
            </a: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Using Heuristics in Games.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5AC79C6F-D2F0-FD89-3DB3-C98FF0B9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0996-850F-4763-8BAF-41D5A14EA51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75BEA98-8FA0-88B6-4C65-F0D2BD437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274638"/>
            <a:ext cx="8982635" cy="80112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Hill-climbing search: 8-Queens problem</a:t>
            </a:r>
          </a:p>
        </p:txBody>
      </p:sp>
      <p:pic>
        <p:nvPicPr>
          <p:cNvPr id="43012" name="Picture 4" descr="8queens-local-minimum">
            <a:extLst>
              <a:ext uri="{FF2B5EF4-FFF2-40B4-BE49-F238E27FC236}">
                <a16:creationId xmlns:a16="http://schemas.microsoft.com/office/drawing/2014/main" id="{CD00B5CD-DCE0-E118-BA27-FE134CFB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6">
            <a:extLst>
              <a:ext uri="{FF2B5EF4-FFF2-40B4-BE49-F238E27FC236}">
                <a16:creationId xmlns:a16="http://schemas.microsoft.com/office/drawing/2014/main" id="{E8EEA116-4F33-17E5-524C-B4F9E0D1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1"/>
            <a:ext cx="8229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/>
            <a:r>
              <a:rPr lang="en-US" altLang="en-US"/>
              <a:t>A local minimum with </a:t>
            </a:r>
            <a:r>
              <a:rPr lang="en-US" altLang="en-US" i="1"/>
              <a:t>h = 1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2C09-B7E3-9BF3-4E1B-CE30A849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959F-8186-7020-3623-66715844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called the forward-backward. or, when using probabilities, the Viterbi algorithm.</a:t>
            </a:r>
          </a:p>
          <a:p>
            <a:r>
              <a:rPr lang="en-US" dirty="0"/>
              <a:t>DP keeps track of and reuses subproblems already searched and solved within the solution of the larger problem. </a:t>
            </a:r>
          </a:p>
          <a:p>
            <a:r>
              <a:rPr lang="en-US" dirty="0"/>
              <a:t>Used in </a:t>
            </a:r>
          </a:p>
          <a:p>
            <a:pPr lvl="1"/>
            <a:r>
              <a:rPr lang="en-US" dirty="0"/>
              <a:t>Optimal Global Alignment</a:t>
            </a:r>
          </a:p>
          <a:p>
            <a:pPr lvl="1"/>
            <a:r>
              <a:rPr lang="en-US" dirty="0"/>
              <a:t>Minimum Edit Distance Between two strings</a:t>
            </a:r>
          </a:p>
          <a:p>
            <a:pPr marL="32004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6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48694-6621-AE34-701D-213CE3E1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94" y="328052"/>
            <a:ext cx="91059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05D7B-EB84-A8B8-6B7D-3EDF4E82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1371536"/>
            <a:ext cx="5690063" cy="3933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40597-521E-C735-B561-2529EA804969}"/>
              </a:ext>
            </a:extLst>
          </p:cNvPr>
          <p:cNvSpPr txBox="1"/>
          <p:nvPr/>
        </p:nvSpPr>
        <p:spPr>
          <a:xfrm>
            <a:off x="6696635" y="1497042"/>
            <a:ext cx="53698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forward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the array from the upper left corner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(</a:t>
            </a:r>
            <a:r>
              <a:rPr lang="en-US" dirty="0" err="1"/>
              <a:t>x,y</a:t>
            </a:r>
            <a:r>
              <a:rPr lang="en-US" dirty="0"/>
              <a:t>) is a function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 cost( (x-1,y), (x-1,y-1), (x, y-1)‏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a match: Add 0 to (x-1,y-1)‏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match: Add 2 to (x-1,y-1)‏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shift:  Add 1 to the previous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insert a character: Add 1 to the previous row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0A268-0F7D-D2EC-690B-3B1DF2707541}"/>
              </a:ext>
            </a:extLst>
          </p:cNvPr>
          <p:cNvSpPr txBox="1"/>
          <p:nvPr/>
        </p:nvSpPr>
        <p:spPr>
          <a:xfrm>
            <a:off x="2949388" y="493058"/>
            <a:ext cx="569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OPTIMAL GLOBAL ALIGNMENT</a:t>
            </a:r>
          </a:p>
        </p:txBody>
      </p:sp>
    </p:spTree>
    <p:extLst>
      <p:ext uri="{BB962C8B-B14F-4D97-AF65-F5344CB8AC3E}">
        <p14:creationId xmlns:p14="http://schemas.microsoft.com/office/powerpoint/2010/main" val="1942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966EAB-4D7A-C97D-E37E-264E3ACA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34" y="870674"/>
            <a:ext cx="5186331" cy="3362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9CDF6-0C15-3648-853D-EF2BF610915B}"/>
              </a:ext>
            </a:extLst>
          </p:cNvPr>
          <p:cNvSpPr txBox="1"/>
          <p:nvPr/>
        </p:nvSpPr>
        <p:spPr>
          <a:xfrm>
            <a:off x="869576" y="4232999"/>
            <a:ext cx="78195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backward stage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matrix is filled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best alignment count, we produce a specific alignment of characters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 at the lower right-hand corner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back through the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step, select one of the immediate state’s predecessors (previous diagonal, row, or column)‏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 Choose the minimum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A5D3E-7C29-A80B-D30A-ED35A594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48" y="1217799"/>
            <a:ext cx="4343400" cy="29432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967DBE9-9E1A-BBCC-F36A-A727384832C0}"/>
              </a:ext>
            </a:extLst>
          </p:cNvPr>
          <p:cNvSpPr/>
          <p:nvPr/>
        </p:nvSpPr>
        <p:spPr>
          <a:xfrm>
            <a:off x="5728447" y="2079812"/>
            <a:ext cx="136935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CA7363-C054-003A-3875-0603C220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99" y="5543270"/>
            <a:ext cx="2295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AFB0D7-EE32-C2A1-3172-2AFBDD106F9C}"/>
              </a:ext>
            </a:extLst>
          </p:cNvPr>
          <p:cNvSpPr txBox="1"/>
          <p:nvPr/>
        </p:nvSpPr>
        <p:spPr>
          <a:xfrm>
            <a:off x="1147481" y="714072"/>
            <a:ext cx="10363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words from our dictionary best approximate a word we do not recognize (misspelled word)‏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We need to know the “distance” between two words Minimum edit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number of insertions, deletions and replacements to turn the 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source word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into the 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target word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2592A-D070-CF91-3216-B5DDA57D2F49}"/>
              </a:ext>
            </a:extLst>
          </p:cNvPr>
          <p:cNvSpPr txBox="1"/>
          <p:nvPr/>
        </p:nvSpPr>
        <p:spPr>
          <a:xfrm>
            <a:off x="2693893" y="1717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Min Edit Distance Spell Checker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4A344-FB7F-6708-78A1-8A7DA59F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76" y="3180478"/>
            <a:ext cx="4665009" cy="1846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EF24-EEC9-B29B-EA35-C320C76A0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3" y="1677324"/>
            <a:ext cx="3743325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B6F58-D91F-DB23-7DE5-1424F402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576" y="1763748"/>
            <a:ext cx="3943350" cy="1352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577" y="5026524"/>
            <a:ext cx="4665008" cy="17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805B-4BA3-C6E2-8835-91E5E0D7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99862"/>
            <a:ext cx="9509759" cy="1088136"/>
          </a:xfrm>
        </p:spPr>
        <p:txBody>
          <a:bodyPr/>
          <a:lstStyle/>
          <a:p>
            <a:r>
              <a:rPr lang="en-IN" dirty="0"/>
              <a:t>Best-First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BEC6-8E02-63CB-953A-16478B74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1468957"/>
            <a:ext cx="9756930" cy="5123867"/>
          </a:xfrm>
        </p:spPr>
        <p:txBody>
          <a:bodyPr/>
          <a:lstStyle/>
          <a:p>
            <a:r>
              <a:rPr lang="en-US" dirty="0"/>
              <a:t>Hill climbing tends to become stuck at local maxima</a:t>
            </a:r>
          </a:p>
          <a:p>
            <a:r>
              <a:rPr lang="en-US" dirty="0"/>
              <a:t> If they reach a state that has a better evaluation than any of its children, the algorithm halts </a:t>
            </a:r>
          </a:p>
          <a:p>
            <a:r>
              <a:rPr lang="en-US" dirty="0"/>
              <a:t>Hill climbing can be used effectively if the evaluation function is sufficiently informative to avoid local maxima and infinite paths </a:t>
            </a:r>
          </a:p>
          <a:p>
            <a:r>
              <a:rPr lang="en-US" dirty="0"/>
              <a:t>Heuristic search requires a more flexible algorithm: this is provided by best-first search, where, with a priority queue, recovery from local maxima is possible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3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63250-4A55-7246-1E5A-4AF6C42C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0" y="389404"/>
            <a:ext cx="4558815" cy="392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B0C31-FB97-3004-EFA7-E32F57DA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75" y="3429000"/>
            <a:ext cx="7444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B6E47-1EFD-4E87-611F-2F701A24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3" y="443472"/>
            <a:ext cx="7447149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609585-F823-C105-74BC-A20E92306C0E}"/>
              </a:ext>
            </a:extLst>
          </p:cNvPr>
          <p:cNvSpPr txBox="1"/>
          <p:nvPr/>
        </p:nvSpPr>
        <p:spPr>
          <a:xfrm>
            <a:off x="1389529" y="843677"/>
            <a:ext cx="10327341" cy="4993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best-first search algorithm always select the most promising state on open for further expansion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using a heuristic that may prove erroneous, it does not abandon all the other states but maintains then on open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event a heuristic leads the search down a path that proves incorrect, the algorithm will eventually retrieve some previously generated, “next best” state from open and shift its focus to another part of the space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best-first search, as in depth-first and breadth-first search algorithms, the open list allows backtracking from paths that fail to produce a goal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5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03" y="108422"/>
            <a:ext cx="9509759" cy="1088136"/>
          </a:xfrm>
        </p:spPr>
        <p:txBody>
          <a:bodyPr/>
          <a:lstStyle/>
          <a:p>
            <a:r>
              <a:rPr lang="en-US" dirty="0"/>
              <a:t>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056" y="1324573"/>
            <a:ext cx="10863943" cy="5023975"/>
          </a:xfrm>
        </p:spPr>
        <p:txBody>
          <a:bodyPr>
            <a:normAutofit/>
          </a:bodyPr>
          <a:lstStyle/>
          <a:p>
            <a:r>
              <a:rPr lang="en-US" dirty="0"/>
              <a:t>Heuristic – the study of the methods and rules of discovery and invention </a:t>
            </a:r>
          </a:p>
          <a:p>
            <a:pPr algn="just"/>
            <a:r>
              <a:rPr lang="en-US" dirty="0"/>
              <a:t>State Space Heuristics – Formalized as rules for choosing those branches in a state space that are most likely to lead to an acceptable problem solution</a:t>
            </a:r>
          </a:p>
          <a:p>
            <a:r>
              <a:rPr lang="en-US" dirty="0"/>
              <a:t> Apply Heuristics When:</a:t>
            </a:r>
          </a:p>
          <a:p>
            <a:pPr lvl="1"/>
            <a:r>
              <a:rPr lang="en-US" dirty="0"/>
              <a:t> A problem is ambiguous and may not have an EXACT solution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Medical diagnosis</a:t>
            </a:r>
          </a:p>
          <a:p>
            <a:pPr lvl="1"/>
            <a:r>
              <a:rPr lang="en-US" dirty="0"/>
              <a:t> The computational cost of finding an exact solution is prohibitive.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Chess – where the number of possible states increases exponentially or </a:t>
            </a:r>
            <a:r>
              <a:rPr lang="en-US" dirty="0" err="1"/>
              <a:t>factorially</a:t>
            </a:r>
            <a:r>
              <a:rPr lang="en-US" dirty="0"/>
              <a:t> with the depth of the search. </a:t>
            </a:r>
          </a:p>
          <a:p>
            <a:r>
              <a:rPr lang="en-US" dirty="0"/>
              <a:t>Heuristics guide the search along the most “promising” path through space – Informed Search. </a:t>
            </a:r>
          </a:p>
          <a:p>
            <a:r>
              <a:rPr lang="en-US" dirty="0"/>
              <a:t>Eliminates unpromising states and their descendants from consideration and finds an acceptable solution 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CB749-57D7-3B40-BD30-00CCB5FB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55" y="438150"/>
            <a:ext cx="76295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7D132C19-8FB1-8BF1-E9FE-73C558A65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93038" cy="852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Informed (Heuristic) Search Strategies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000D774-F1A4-5950-7881-1B54ED71C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i="1" u="sng" dirty="0"/>
              <a:t>Informed Search</a:t>
            </a:r>
            <a:r>
              <a:rPr lang="en-US" altLang="en-US" sz="2800" dirty="0"/>
              <a:t> – a strategy that uses problem-specific knowledge beyond the definition of the problem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u="sng" dirty="0"/>
              <a:t>Best-First Search</a:t>
            </a:r>
            <a:r>
              <a:rPr lang="en-US" altLang="en-US" sz="2800" dirty="0"/>
              <a:t> – an algorithm in which a node is selected for expansion based on an evaluation function f(n)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Traditionally the node with the </a:t>
            </a:r>
            <a:r>
              <a:rPr lang="en-US" altLang="en-US" sz="2400" u="sng" dirty="0"/>
              <a:t>lowest evaluation function</a:t>
            </a:r>
            <a:r>
              <a:rPr lang="en-US" altLang="en-US" sz="2400" dirty="0"/>
              <a:t> is selected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Choose the node that </a:t>
            </a:r>
            <a:r>
              <a:rPr lang="en-US" altLang="en-US" sz="2400" i="1" dirty="0"/>
              <a:t>appears</a:t>
            </a:r>
            <a:r>
              <a:rPr lang="en-US" altLang="en-US" sz="2400" dirty="0"/>
              <a:t> to be the best</a:t>
            </a:r>
          </a:p>
        </p:txBody>
      </p:sp>
    </p:spTree>
    <p:extLst>
      <p:ext uri="{BB962C8B-B14F-4D97-AF65-F5344CB8AC3E}">
        <p14:creationId xmlns:p14="http://schemas.microsoft.com/office/powerpoint/2010/main" val="9428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8EA07AA0-FA64-985B-CECB-18A24C781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Best-first search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C0F5D82-68C6-23EF-DE3F-1A2DA29BF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Idea: use an </a:t>
            </a:r>
            <a:r>
              <a:rPr lang="en-US" altLang="en-US" sz="2400" dirty="0">
                <a:solidFill>
                  <a:srgbClr val="FF0000"/>
                </a:solidFill>
              </a:rPr>
              <a:t>evaluation function</a:t>
            </a:r>
            <a:r>
              <a:rPr lang="en-US" altLang="en-US" sz="2400" dirty="0"/>
              <a:t> </a:t>
            </a:r>
            <a:r>
              <a:rPr lang="en-US" altLang="en-US" sz="2400" i="1" dirty="0"/>
              <a:t>f(n) </a:t>
            </a:r>
            <a:r>
              <a:rPr lang="en-US" altLang="en-US" sz="2400" dirty="0"/>
              <a:t>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estimate of "desirability"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 sz="2000" dirty="0"/>
              <a:t>Expand most desirable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/>
              <a:t>Implementation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Order the nodes in decreasing order of desirability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Special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greedy best-first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12729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218B6E47-390D-B4C3-7AFF-A1CE303B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BB1727-8044-4F28-B471-598983B4EE1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AA9351C-8260-6B0A-1A0A-CD1022AE7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Greedy best-first search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BB89D01-81C8-4B08-BFC4-222AD0F6B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 function </a:t>
            </a:r>
            <a:r>
              <a:rPr lang="en-US" altLang="en-US" i="1" dirty="0"/>
              <a:t>f(n) = h(n)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h</a:t>
            </a:r>
            <a:r>
              <a:rPr lang="en-US" altLang="en-US" dirty="0"/>
              <a:t>euristic)</a:t>
            </a:r>
          </a:p>
          <a:p>
            <a:pPr marL="45720" indent="0" eaLnBrk="1" hangingPunct="1">
              <a:buNone/>
            </a:pPr>
            <a:r>
              <a:rPr lang="en-US" altLang="en-US" dirty="0"/>
              <a:t>	= estimate of cost from </a:t>
            </a:r>
            <a:r>
              <a:rPr lang="en-US" altLang="en-US" i="1" dirty="0"/>
              <a:t>n</a:t>
            </a:r>
            <a:r>
              <a:rPr lang="en-US" altLang="en-US" dirty="0"/>
              <a:t> to </a:t>
            </a:r>
            <a:r>
              <a:rPr lang="en-US" altLang="en-US" i="1" dirty="0"/>
              <a:t>goal</a:t>
            </a:r>
            <a:endParaRPr lang="en-US" altLang="en-US" dirty="0"/>
          </a:p>
          <a:p>
            <a:pPr eaLnBrk="1" hangingPunct="1"/>
            <a:r>
              <a:rPr lang="en-US" altLang="en-US" dirty="0"/>
              <a:t>e.g., 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SLD</a:t>
            </a:r>
            <a:r>
              <a:rPr lang="en-US" altLang="en-US" i="1" dirty="0"/>
              <a:t>(n)</a:t>
            </a:r>
            <a:r>
              <a:rPr lang="en-US" altLang="en-US" dirty="0"/>
              <a:t> = straight-line distance from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  <a:p>
            <a:pPr eaLnBrk="1" hangingPunct="1"/>
            <a:r>
              <a:rPr lang="en-US" altLang="en-US" dirty="0"/>
              <a:t>Greedy best-first search expands the node that </a:t>
            </a:r>
            <a:r>
              <a:rPr lang="en-US" altLang="en-US" dirty="0">
                <a:solidFill>
                  <a:srgbClr val="FF0000"/>
                </a:solidFill>
              </a:rPr>
              <a:t>appears</a:t>
            </a:r>
            <a:r>
              <a:rPr lang="en-US" altLang="en-US" dirty="0"/>
              <a:t> to be closest to goal</a:t>
            </a:r>
          </a:p>
        </p:txBody>
      </p:sp>
    </p:spTree>
    <p:extLst>
      <p:ext uri="{BB962C8B-B14F-4D97-AF65-F5344CB8AC3E}">
        <p14:creationId xmlns:p14="http://schemas.microsoft.com/office/powerpoint/2010/main" val="31227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461B2633-60D1-CC94-E836-2A56C670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486BB-FB23-4318-A92D-C2685F7DB90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F830713-9695-C9B8-6354-22255DFFF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8603B06-4E17-C858-1C25-D677945B4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Idea: avoid expanding paths that are already expensive</a:t>
            </a:r>
          </a:p>
          <a:p>
            <a:pPr eaLnBrk="1" hangingPunct="1"/>
            <a:r>
              <a:rPr lang="en-US" altLang="en-US" dirty="0"/>
              <a:t>Evaluation function </a:t>
            </a:r>
            <a:r>
              <a:rPr lang="en-US" altLang="en-US" i="1" dirty="0"/>
              <a:t>f(n) = g(n) + h(n)</a:t>
            </a:r>
            <a:endParaRPr lang="en-US" altLang="en-US" dirty="0"/>
          </a:p>
          <a:p>
            <a:pPr lvl="1"/>
            <a:r>
              <a:rPr lang="en-US" altLang="en-US" i="1" dirty="0"/>
              <a:t>g(n) </a:t>
            </a:r>
            <a:r>
              <a:rPr lang="en-US" altLang="en-US" dirty="0"/>
              <a:t>= cost so far to reach </a:t>
            </a:r>
            <a:r>
              <a:rPr lang="en-US" altLang="en-US" i="1" dirty="0"/>
              <a:t>n</a:t>
            </a:r>
          </a:p>
          <a:p>
            <a:pPr lvl="1"/>
            <a:r>
              <a:rPr lang="en-US" altLang="en-US" i="1" dirty="0"/>
              <a:t>h(n)</a:t>
            </a:r>
            <a:r>
              <a:rPr lang="en-US" altLang="en-US" dirty="0"/>
              <a:t> = estimated cost from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  <a:p>
            <a:pPr lvl="1"/>
            <a:r>
              <a:rPr lang="en-US" altLang="en-US" i="1" dirty="0"/>
              <a:t>f(n) </a:t>
            </a:r>
            <a:r>
              <a:rPr lang="en-US" altLang="en-US" dirty="0"/>
              <a:t>= estimated total cost of path through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</p:txBody>
      </p:sp>
    </p:spTree>
    <p:extLst>
      <p:ext uri="{BB962C8B-B14F-4D97-AF65-F5344CB8AC3E}">
        <p14:creationId xmlns:p14="http://schemas.microsoft.com/office/powerpoint/2010/main" val="13708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A1FBC-DA99-2760-2BA8-BD0A3559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86" y="384922"/>
            <a:ext cx="7153275" cy="6267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3625B-D1F0-A022-D62D-CA34C5DC4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248" y="2681568"/>
            <a:ext cx="1123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7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F1819-D272-FA7A-3BC3-DF3768FC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6" y="347662"/>
            <a:ext cx="8561295" cy="63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27" y="710154"/>
            <a:ext cx="8070694" cy="60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754" y="2616491"/>
            <a:ext cx="9509759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Admissibility, Monotonicity &amp; </a:t>
            </a:r>
            <a:r>
              <a:rPr lang="en-US" dirty="0" err="1"/>
              <a:t>Informedness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75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E2ED9E5-9AED-4139-EA65-27D92F4E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E201C-0F2B-4C18-B1EA-9402F756A21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FA89D52-0527-1197-1883-47A7CF6D2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Admissible heuristics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158762D-3616-7CFB-2890-BDBAAD4DD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5670" y="1609166"/>
            <a:ext cx="9852212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heuristic </a:t>
            </a:r>
            <a:r>
              <a:rPr lang="en-US" altLang="en-US" sz="2800" i="1" dirty="0"/>
              <a:t>h(n)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FF0000"/>
                </a:solidFill>
              </a:rPr>
              <a:t>admissible</a:t>
            </a:r>
            <a:r>
              <a:rPr lang="en-US" altLang="en-US" sz="2800" dirty="0"/>
              <a:t> if for every node </a:t>
            </a:r>
            <a:r>
              <a:rPr lang="en-US" altLang="en-US" sz="2800" i="1" dirty="0"/>
              <a:t>n</a:t>
            </a:r>
            <a:r>
              <a:rPr lang="en-US" altLang="en-US" sz="2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en-US" sz="2800" i="1" dirty="0"/>
              <a:t>	h(n) </a:t>
            </a:r>
            <a:r>
              <a:rPr lang="en-US" altLang="en-US" sz="2800" i="1" dirty="0">
                <a:cs typeface="Arial" panose="020B0604020202020204" pitchFamily="34" charset="0"/>
              </a:rPr>
              <a:t>≤</a:t>
            </a:r>
            <a:r>
              <a:rPr lang="en-US" altLang="en-US" sz="2800" i="1" dirty="0"/>
              <a:t> 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(n), </a:t>
            </a:r>
            <a:r>
              <a:rPr lang="en-US" altLang="en-US" sz="2800" dirty="0"/>
              <a:t>where </a:t>
            </a:r>
            <a:r>
              <a:rPr lang="en-US" altLang="en-US" sz="2800" i="1" dirty="0"/>
              <a:t>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is the </a:t>
            </a:r>
            <a:r>
              <a:rPr lang="en-US" altLang="en-US" sz="2800" dirty="0">
                <a:solidFill>
                  <a:srgbClr val="FF0000"/>
                </a:solidFill>
              </a:rPr>
              <a:t>true </a:t>
            </a:r>
            <a:r>
              <a:rPr lang="en-US" altLang="en-US" sz="2800" dirty="0"/>
              <a:t>cost to reach the goal state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An admissible heuristic </a:t>
            </a:r>
            <a:r>
              <a:rPr lang="en-US" altLang="en-US" sz="2800" dirty="0">
                <a:solidFill>
                  <a:srgbClr val="FF0000"/>
                </a:solidFill>
              </a:rPr>
              <a:t>never overestimates</a:t>
            </a:r>
            <a:r>
              <a:rPr lang="en-US" altLang="en-US" sz="2800" dirty="0"/>
              <a:t> the cost to reach the goal, i.e., it is </a:t>
            </a:r>
            <a:r>
              <a:rPr lang="en-US" altLang="en-US" sz="2800" dirty="0">
                <a:solidFill>
                  <a:srgbClr val="FF0000"/>
                </a:solidFill>
              </a:rPr>
              <a:t>optimistic</a:t>
            </a:r>
            <a:endParaRPr lang="en-US" altLang="en-US" sz="2800" dirty="0"/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Theorem</a:t>
            </a:r>
            <a:r>
              <a:rPr lang="en-US" altLang="en-US" sz="2800" dirty="0"/>
              <a:t>: If </a:t>
            </a:r>
            <a:r>
              <a:rPr lang="en-US" altLang="en-US" sz="2800" i="1" dirty="0"/>
              <a:t>h(n) </a:t>
            </a:r>
            <a:r>
              <a:rPr lang="en-US" altLang="en-US" sz="2800" dirty="0"/>
              <a:t>is admissible, 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using </a:t>
            </a:r>
            <a:r>
              <a:rPr lang="en-US" altLang="en-US" sz="2800" dirty="0">
                <a:latin typeface="Courier New" panose="02070309020205020404" pitchFamily="49" charset="0"/>
              </a:rPr>
              <a:t>TREE-SEARCH</a:t>
            </a:r>
            <a:r>
              <a:rPr lang="en-US" altLang="en-US" sz="2800" dirty="0"/>
              <a:t> is optimal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limitation of heuristic search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5773" y="1536192"/>
            <a:ext cx="84473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• Heuristic is only an informed guess of the next step to be taken in solving a problem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• Heuristics use limited information, so they are seldom able to predict the exact behavior of the state space farther along in the search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•A heuristic can lead a search algorithm to a suboptimal solution or fail to find any solution at all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756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C85E8898-7C5F-C3E6-D942-FE359CD7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4AED65-D57E-4983-A335-50DAB396CED0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7164A62-32DF-9E4D-4CCE-C505996AF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Optimality of A</a:t>
            </a:r>
            <a:r>
              <a:rPr lang="en-US" altLang="en-US" baseline="30000" dirty="0"/>
              <a:t>*</a:t>
            </a:r>
            <a:endParaRPr lang="en-US" altLang="en-US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96F4AEE-E2D4-352B-AF27-5D7437DD6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9341224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Suppose some suboptimal goal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has been generated and is in the fringe. Let </a:t>
            </a:r>
            <a:r>
              <a:rPr lang="en-US" altLang="en-US" i="1" dirty="0"/>
              <a:t>n</a:t>
            </a:r>
            <a:r>
              <a:rPr lang="en-US" altLang="en-US" dirty="0"/>
              <a:t> be an unexpanded node in the fringe such that </a:t>
            </a:r>
            <a:r>
              <a:rPr lang="en-US" altLang="en-US" i="1" dirty="0"/>
              <a:t>n </a:t>
            </a:r>
            <a:r>
              <a:rPr lang="en-US" altLang="en-US" dirty="0"/>
              <a:t>is on a shortest path to an optimal goal </a:t>
            </a:r>
            <a:r>
              <a:rPr lang="en-US" altLang="en-US" i="1" dirty="0"/>
              <a:t>G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f(G</a:t>
            </a:r>
            <a:r>
              <a:rPr lang="en-US" altLang="en-US" baseline="-25000" dirty="0"/>
              <a:t>2</a:t>
            </a:r>
            <a:r>
              <a:rPr lang="en-US" altLang="en-US" dirty="0"/>
              <a:t>)  = g(G</a:t>
            </a:r>
            <a:r>
              <a:rPr lang="en-US" altLang="en-US" baseline="-25000" dirty="0"/>
              <a:t>2</a:t>
            </a:r>
            <a:r>
              <a:rPr lang="en-US" altLang="en-US" dirty="0"/>
              <a:t>)		since </a:t>
            </a:r>
            <a:r>
              <a:rPr lang="en-US" altLang="en-US" i="1" dirty="0"/>
              <a:t>h</a:t>
            </a:r>
            <a:r>
              <a:rPr lang="en-US" altLang="en-US" dirty="0"/>
              <a:t>(G</a:t>
            </a:r>
            <a:r>
              <a:rPr lang="en-US" altLang="en-US" baseline="-25000" dirty="0"/>
              <a:t>2</a:t>
            </a:r>
            <a:r>
              <a:rPr lang="en-US" altLang="en-US" dirty="0"/>
              <a:t>) = 0 </a:t>
            </a:r>
          </a:p>
          <a:p>
            <a:pPr eaLnBrk="1" hangingPunct="1"/>
            <a:r>
              <a:rPr lang="en-US" altLang="en-US" dirty="0"/>
              <a:t>g(G</a:t>
            </a:r>
            <a:r>
              <a:rPr lang="en-US" altLang="en-US" baseline="-25000" dirty="0"/>
              <a:t>2</a:t>
            </a:r>
            <a:r>
              <a:rPr lang="en-US" altLang="en-US" dirty="0"/>
              <a:t>) &gt; g(G) 		since G</a:t>
            </a:r>
            <a:r>
              <a:rPr lang="en-US" altLang="en-US" baseline="-25000" dirty="0"/>
              <a:t>2</a:t>
            </a:r>
            <a:r>
              <a:rPr lang="en-US" altLang="en-US" dirty="0"/>
              <a:t> is suboptimal </a:t>
            </a:r>
          </a:p>
          <a:p>
            <a:pPr eaLnBrk="1" hangingPunct="1"/>
            <a:r>
              <a:rPr lang="en-US" altLang="en-US" dirty="0"/>
              <a:t>f(G)   = g(G)		since </a:t>
            </a:r>
            <a:r>
              <a:rPr lang="en-US" altLang="en-US" i="1" dirty="0"/>
              <a:t>h</a:t>
            </a:r>
            <a:r>
              <a:rPr lang="en-US" altLang="en-US" dirty="0"/>
              <a:t>(G) = 0 </a:t>
            </a:r>
          </a:p>
          <a:p>
            <a:pPr eaLnBrk="1" hangingPunct="1"/>
            <a:r>
              <a:rPr lang="en-US" altLang="en-US" dirty="0"/>
              <a:t>f(G</a:t>
            </a:r>
            <a:r>
              <a:rPr lang="en-US" altLang="en-US" baseline="-25000" dirty="0"/>
              <a:t>2</a:t>
            </a:r>
            <a:r>
              <a:rPr lang="en-US" altLang="en-US" dirty="0"/>
              <a:t>)  &gt; f(G)		from above </a:t>
            </a:r>
          </a:p>
        </p:txBody>
      </p:sp>
      <p:pic>
        <p:nvPicPr>
          <p:cNvPr id="26629" name="Picture 4" descr="astar-proof">
            <a:extLst>
              <a:ext uri="{FF2B5EF4-FFF2-40B4-BE49-F238E27FC236}">
                <a16:creationId xmlns:a16="http://schemas.microsoft.com/office/drawing/2014/main" id="{D0873334-01D0-344F-9C49-E242AC8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92682E0-147F-6445-580C-3BBA8A99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80955-21E8-430E-BF36-D869FF84FD6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4C3D428-333C-5B2A-955C-F081825FA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2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Optimality of A</a:t>
            </a:r>
            <a:r>
              <a:rPr lang="en-US" altLang="en-US" baseline="30000" dirty="0"/>
              <a:t>*</a:t>
            </a:r>
            <a:endParaRPr lang="en-US" altLang="en-US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884223C-204B-9D08-22D5-B2C6C74E9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0309" y="1130160"/>
            <a:ext cx="10389326" cy="51803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Suppose some suboptimal goal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has been generated and is in the fringe. Let </a:t>
            </a:r>
            <a:r>
              <a:rPr lang="en-US" altLang="en-US" i="1" dirty="0"/>
              <a:t>n</a:t>
            </a:r>
            <a:r>
              <a:rPr lang="en-US" altLang="en-US" dirty="0"/>
              <a:t> be an unexpanded node in the fringe such that </a:t>
            </a:r>
            <a:r>
              <a:rPr lang="en-US" altLang="en-US" i="1" dirty="0"/>
              <a:t>n </a:t>
            </a:r>
            <a:r>
              <a:rPr lang="en-US" altLang="en-US" dirty="0"/>
              <a:t>is on a shortest path to an optimal goal </a:t>
            </a:r>
            <a:r>
              <a:rPr lang="en-US" altLang="en-US" i="1" dirty="0"/>
              <a:t>G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4572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f(G</a:t>
            </a:r>
            <a:r>
              <a:rPr lang="en-US" altLang="en-US" baseline="-25000" dirty="0"/>
              <a:t>2</a:t>
            </a:r>
            <a:r>
              <a:rPr lang="en-US" altLang="en-US" dirty="0"/>
              <a:t>)		&gt; f(G) 		from above </a:t>
            </a:r>
          </a:p>
          <a:p>
            <a:pPr eaLnBrk="1" hangingPunct="1"/>
            <a:r>
              <a:rPr lang="en-US" altLang="en-US" dirty="0"/>
              <a:t>h(n)		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 h*(n)		since h is admissible</a:t>
            </a:r>
          </a:p>
          <a:p>
            <a:pPr eaLnBrk="1" hangingPunct="1"/>
            <a:r>
              <a:rPr lang="en-US" altLang="en-US" dirty="0"/>
              <a:t>g(n) + h(n)	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 g(n) + h</a:t>
            </a:r>
            <a:r>
              <a:rPr lang="en-US" altLang="en-US" baseline="30000" dirty="0"/>
              <a:t>*</a:t>
            </a:r>
            <a:r>
              <a:rPr lang="en-US" altLang="en-US" dirty="0"/>
              <a:t>(n) </a:t>
            </a:r>
          </a:p>
          <a:p>
            <a:pPr eaLnBrk="1" hangingPunct="1"/>
            <a:r>
              <a:rPr lang="en-US" altLang="en-US" dirty="0"/>
              <a:t>f(n) 		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 f(G)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Hence </a:t>
            </a:r>
            <a:r>
              <a:rPr lang="en-US" altLang="en-US" i="1" dirty="0"/>
              <a:t>f(G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) &gt; f(n)</a:t>
            </a:r>
            <a:r>
              <a:rPr lang="en-US" altLang="en-US" dirty="0"/>
              <a:t>, and A</a:t>
            </a:r>
            <a:r>
              <a:rPr lang="en-US" altLang="en-US" baseline="30000" dirty="0"/>
              <a:t>*</a:t>
            </a:r>
            <a:r>
              <a:rPr lang="en-US" altLang="en-US" dirty="0"/>
              <a:t> will never select G</a:t>
            </a:r>
            <a:r>
              <a:rPr lang="en-US" altLang="en-US" baseline="-25000" dirty="0"/>
              <a:t>2</a:t>
            </a:r>
            <a:r>
              <a:rPr lang="en-US" altLang="en-US" dirty="0"/>
              <a:t> for expansion</a:t>
            </a:r>
          </a:p>
          <a:p>
            <a:pPr eaLnBrk="1" hangingPunct="1"/>
            <a:endParaRPr lang="en-US" altLang="en-US" sz="1600" dirty="0"/>
          </a:p>
        </p:txBody>
      </p:sp>
      <p:pic>
        <p:nvPicPr>
          <p:cNvPr id="27653" name="Picture 5" descr="astar-proof">
            <a:extLst>
              <a:ext uri="{FF2B5EF4-FFF2-40B4-BE49-F238E27FC236}">
                <a16:creationId xmlns:a16="http://schemas.microsoft.com/office/drawing/2014/main" id="{E8A2EA00-D56E-5B47-10D1-AA0835E1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43953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E5A5A141-0866-CF79-794B-900DB423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40D95-2D31-47CC-9ACD-E3F15158417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C74F344-DBC2-EE95-E7F7-CA694CB36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5565"/>
            <a:ext cx="8229600" cy="613636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Consistent heuristics / Monotonicity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9D3D707-DD24-BCB1-F626-FD24B3C76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70000"/>
              </a:lnSpc>
            </a:pPr>
            <a:r>
              <a:rPr lang="en-US" altLang="en-US" sz="2600" dirty="0"/>
              <a:t>A heuristic is </a:t>
            </a:r>
            <a:r>
              <a:rPr lang="en-US" altLang="en-US" sz="2600" dirty="0">
                <a:solidFill>
                  <a:srgbClr val="FF0000"/>
                </a:solidFill>
              </a:rPr>
              <a:t>consistent/monotone </a:t>
            </a:r>
            <a:r>
              <a:rPr lang="en-US" altLang="en-US" sz="2600" dirty="0"/>
              <a:t> if for every node </a:t>
            </a:r>
            <a:r>
              <a:rPr lang="en-US" altLang="en-US" sz="2600" i="1" dirty="0"/>
              <a:t>n</a:t>
            </a:r>
            <a:r>
              <a:rPr lang="en-US" altLang="en-US" sz="2600" dirty="0"/>
              <a:t>, every successor </a:t>
            </a:r>
            <a:r>
              <a:rPr lang="en-US" altLang="en-US" sz="2600" i="1" dirty="0"/>
              <a:t>n'</a:t>
            </a:r>
            <a:r>
              <a:rPr lang="en-US" altLang="en-US" sz="2600" dirty="0"/>
              <a:t> of </a:t>
            </a:r>
            <a:r>
              <a:rPr lang="en-US" altLang="en-US" sz="2600" i="1" dirty="0"/>
              <a:t>n</a:t>
            </a:r>
            <a:r>
              <a:rPr lang="en-US" altLang="en-US" sz="2600" dirty="0"/>
              <a:t> generated by any action </a:t>
            </a:r>
            <a:r>
              <a:rPr lang="en-US" altLang="en-US" sz="2600" i="1" dirty="0"/>
              <a:t>a</a:t>
            </a:r>
            <a:r>
              <a:rPr lang="en-US" altLang="en-US" sz="2600" dirty="0"/>
              <a:t>,   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altLang="en-US" i="1" dirty="0"/>
              <a:t>	</a:t>
            </a:r>
            <a:r>
              <a:rPr lang="en-US" altLang="en-US" sz="2600" i="1" dirty="0"/>
              <a:t>h(n) </a:t>
            </a:r>
            <a:r>
              <a:rPr lang="en-US" altLang="en-US" sz="2600" i="1" dirty="0">
                <a:cs typeface="Arial" panose="020B0604020202020204" pitchFamily="34" charset="0"/>
              </a:rPr>
              <a:t>≤</a:t>
            </a:r>
            <a:r>
              <a:rPr lang="en-US" altLang="en-US" sz="2600" i="1" dirty="0"/>
              <a:t> c(</a:t>
            </a:r>
            <a:r>
              <a:rPr lang="en-US" altLang="en-US" sz="2600" i="1" dirty="0" err="1"/>
              <a:t>n,a,n</a:t>
            </a:r>
            <a:r>
              <a:rPr lang="en-US" altLang="en-US" sz="2600" i="1" dirty="0"/>
              <a:t>') + h(n')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If </a:t>
            </a:r>
            <a:r>
              <a:rPr lang="en-US" altLang="en-US" i="1" dirty="0"/>
              <a:t>h</a:t>
            </a:r>
            <a:r>
              <a:rPr lang="en-US" altLang="en-US" dirty="0"/>
              <a:t> is consistent, we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f(n') 	= g(n')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   	= g(n) + c(</a:t>
            </a:r>
            <a:r>
              <a:rPr lang="en-US" altLang="en-US" dirty="0" err="1"/>
              <a:t>n,a,n</a:t>
            </a:r>
            <a:r>
              <a:rPr lang="en-US" altLang="en-US" dirty="0"/>
              <a:t>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   	</a:t>
            </a:r>
            <a:r>
              <a:rPr lang="en-US" altLang="en-US" dirty="0">
                <a:cs typeface="Arial" panose="020B0604020202020204" pitchFamily="34" charset="0"/>
              </a:rPr>
              <a:t>≥ </a:t>
            </a:r>
            <a:r>
              <a:rPr lang="en-US" altLang="en-US" dirty="0"/>
              <a:t>g(n) + h(n)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   	= f(n)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i.e., </a:t>
            </a:r>
            <a:r>
              <a:rPr lang="en-US" altLang="en-US" i="1" dirty="0"/>
              <a:t>f(n)</a:t>
            </a:r>
            <a:r>
              <a:rPr lang="en-US" altLang="en-US" dirty="0"/>
              <a:t> is non-decreasing along any path.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Theorem</a:t>
            </a:r>
            <a:r>
              <a:rPr lang="en-US" altLang="en-US" dirty="0"/>
              <a:t>: If </a:t>
            </a:r>
            <a:r>
              <a:rPr lang="en-US" altLang="en-US" i="1" dirty="0"/>
              <a:t>h(n)</a:t>
            </a:r>
            <a:r>
              <a:rPr lang="en-US" altLang="en-US" dirty="0"/>
              <a:t> is consistent, A</a:t>
            </a:r>
            <a:r>
              <a:rPr lang="en-US" altLang="en-US" i="1" dirty="0"/>
              <a:t>*</a:t>
            </a:r>
            <a:r>
              <a:rPr lang="en-US" altLang="en-US" dirty="0"/>
              <a:t> using </a:t>
            </a:r>
            <a:r>
              <a:rPr lang="en-US" altLang="en-US" dirty="0">
                <a:latin typeface="Courier New" panose="02070309020205020404" pitchFamily="49" charset="0"/>
              </a:rPr>
              <a:t>GRAPH-SEARCH</a:t>
            </a:r>
            <a:r>
              <a:rPr lang="en-US" altLang="en-US" dirty="0"/>
              <a:t> is optimal</a:t>
            </a:r>
          </a:p>
        </p:txBody>
      </p:sp>
      <p:pic>
        <p:nvPicPr>
          <p:cNvPr id="28677" name="Picture 4" descr="consistency">
            <a:extLst>
              <a:ext uri="{FF2B5EF4-FFF2-40B4-BE49-F238E27FC236}">
                <a16:creationId xmlns:a16="http://schemas.microsoft.com/office/drawing/2014/main" id="{65F59467-8089-43CD-35AB-93A239CF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1"/>
            <a:ext cx="1962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1EACD8F7-16D3-42F2-891F-E7340813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ACDCB-FF02-4343-8048-50B60C7B31D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D41FCBF-FCF4-E630-A2E7-2BA8123C2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Admissible heuristics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065A763-0DC8-BBA9-56C7-526BAFBFC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E.g., for the 8-puzzle: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/>
              <a:t>h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(n) </a:t>
            </a:r>
            <a:r>
              <a:rPr lang="en-US" altLang="en-US" dirty="0"/>
              <a:t>= number of misplaced tiles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/>
              <a:t>h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(n) </a:t>
            </a:r>
            <a:r>
              <a:rPr lang="en-US" altLang="en-US" dirty="0"/>
              <a:t>= total Manhattan distance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(i.e., no. of squares from desired location of each tile)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800" u="sng" dirty="0">
                <a:solidFill>
                  <a:srgbClr val="CC0099"/>
                </a:solidFill>
              </a:rPr>
              <a:t>(S) = 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800" u="sng" dirty="0">
                <a:solidFill>
                  <a:srgbClr val="CC0099"/>
                </a:solidFill>
              </a:rPr>
              <a:t>(S) = ?</a:t>
            </a:r>
            <a:r>
              <a:rPr lang="en-US" altLang="en-US" sz="2800" dirty="0"/>
              <a:t> </a:t>
            </a:r>
          </a:p>
        </p:txBody>
      </p:sp>
      <p:pic>
        <p:nvPicPr>
          <p:cNvPr id="33797" name="Picture 5" descr="8puzzle">
            <a:extLst>
              <a:ext uri="{FF2B5EF4-FFF2-40B4-BE49-F238E27FC236}">
                <a16:creationId xmlns:a16="http://schemas.microsoft.com/office/drawing/2014/main" id="{89FA2D8A-D01E-0BC0-CEEB-1FDE40698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71" y="34290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44BD0EAC-5A43-08D3-7BEF-0553BF54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07FFE-EFD3-4BE3-8379-3F790D03583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64FB076-93A4-85F1-1965-D4D84243A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Admissible heuristics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F70BC08-DFF6-D35A-C588-A954AA240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E.g., for the 8-puzzle: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h</a:t>
            </a:r>
            <a:r>
              <a:rPr lang="en-US" altLang="en-US" i="1" baseline="-25000"/>
              <a:t>1</a:t>
            </a:r>
            <a:r>
              <a:rPr lang="en-US" altLang="en-US" i="1"/>
              <a:t>(n) </a:t>
            </a:r>
            <a:r>
              <a:rPr lang="en-US" altLang="en-US"/>
              <a:t>= number of misplaced tiles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h</a:t>
            </a:r>
            <a:r>
              <a:rPr lang="en-US" altLang="en-US" i="1" baseline="-25000"/>
              <a:t>2</a:t>
            </a:r>
            <a:r>
              <a:rPr lang="en-US" altLang="en-US" i="1"/>
              <a:t>(n) </a:t>
            </a:r>
            <a:r>
              <a:rPr lang="en-US" altLang="en-US"/>
              <a:t>= total Manhattan distance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(i.e., no. of squares from desired location of each tile)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>
                <a:solidFill>
                  <a:srgbClr val="CC0099"/>
                </a:solidFill>
              </a:rPr>
              <a:t>1</a:t>
            </a:r>
            <a:r>
              <a:rPr lang="en-US" altLang="en-US" sz="2800" u="sng">
                <a:solidFill>
                  <a:srgbClr val="CC0099"/>
                </a:solidFill>
              </a:rPr>
              <a:t>(S) = ?</a:t>
            </a:r>
            <a:r>
              <a:rPr lang="en-US" altLang="en-US" sz="2800"/>
              <a:t> 8</a:t>
            </a:r>
            <a:endParaRPr lang="en-US" altLang="en-US" sz="2800" u="sng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>
                <a:solidFill>
                  <a:srgbClr val="CC0099"/>
                </a:solidFill>
              </a:rPr>
              <a:t>2</a:t>
            </a:r>
            <a:r>
              <a:rPr lang="en-US" altLang="en-US" sz="2800" u="sng">
                <a:solidFill>
                  <a:srgbClr val="CC0099"/>
                </a:solidFill>
              </a:rPr>
              <a:t>(S) = ?</a:t>
            </a:r>
            <a:r>
              <a:rPr lang="en-US" altLang="en-US" sz="2800"/>
              <a:t> 3+1+2+2+2+3+3+2 = 18</a:t>
            </a:r>
            <a:r>
              <a:rPr lang="en-US" altLang="en-US" sz="2400"/>
              <a:t> </a:t>
            </a:r>
          </a:p>
        </p:txBody>
      </p:sp>
      <p:pic>
        <p:nvPicPr>
          <p:cNvPr id="34821" name="Picture 4" descr="8puzzle">
            <a:extLst>
              <a:ext uri="{FF2B5EF4-FFF2-40B4-BE49-F238E27FC236}">
                <a16:creationId xmlns:a16="http://schemas.microsoft.com/office/drawing/2014/main" id="{DD32EDC4-3B07-828A-A1A2-6B42CA28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36" y="3299013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FE2B8A4A-5697-AEC9-3B9F-B805520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475F8-86E0-45B9-8DA5-32CF2D5EAFC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D11E1B5-5156-6FC7-5B39-C78A4A4EC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Dominance/ </a:t>
            </a:r>
            <a:r>
              <a:rPr lang="en-US" altLang="en-US" dirty="0" err="1"/>
              <a:t>Informedness</a:t>
            </a:r>
            <a:endParaRPr lang="en-US" altLang="en-US" dirty="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5EBB1C5-5801-6190-1572-CCB5732F6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3005" y="207600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If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i="1" dirty="0">
                <a:cs typeface="Arial" panose="020B0604020202020204" pitchFamily="34" charset="0"/>
              </a:rPr>
              <a:t>≥</a:t>
            </a:r>
            <a:r>
              <a:rPr lang="en-US" altLang="en-US" sz="2400" i="1" dirty="0"/>
              <a:t> 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</a:t>
            </a:r>
            <a:r>
              <a:rPr lang="en-US" altLang="en-US" sz="2400" dirty="0"/>
              <a:t> for all </a:t>
            </a:r>
            <a:r>
              <a:rPr lang="en-US" altLang="en-US" sz="2400" i="1" dirty="0"/>
              <a:t>n</a:t>
            </a:r>
            <a:r>
              <a:rPr lang="en-US" altLang="en-US" sz="2400" dirty="0"/>
              <a:t> (both admissible),</a:t>
            </a:r>
          </a:p>
          <a:p>
            <a:pPr marL="45720" indent="0" eaLnBrk="1" hangingPunct="1">
              <a:lnSpc>
                <a:spcPct val="80000"/>
              </a:lnSpc>
              <a:buNone/>
            </a:pPr>
            <a:r>
              <a:rPr lang="en-US" altLang="en-US" sz="2400" dirty="0"/>
              <a:t>	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dominates</a:t>
            </a:r>
            <a:r>
              <a:rPr lang="en-US" altLang="en-US" sz="2400" dirty="0"/>
              <a:t>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 </a:t>
            </a:r>
            <a:r>
              <a:rPr lang="en-US" altLang="en-US" sz="2400" i="1" dirty="0">
                <a:sym typeface="Wingdings" panose="05000000000000000000" pitchFamily="2" charset="2"/>
              </a:rPr>
              <a:t>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dirty="0"/>
              <a:t>is better for search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Typical search costs (average number of nodes expanded):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 dirty="0"/>
              <a:t>d=12, </a:t>
            </a:r>
            <a:r>
              <a:rPr lang="en-US" altLang="en-US" sz="2200" dirty="0"/>
              <a:t>IDS = 3,644,035 nodes</a:t>
            </a:r>
            <a:br>
              <a:rPr lang="en-US" altLang="en-US" sz="2200" dirty="0"/>
            </a:br>
            <a:r>
              <a:rPr lang="en-US" altLang="en-US" sz="2200" dirty="0"/>
              <a:t>	A</a:t>
            </a:r>
            <a:r>
              <a:rPr lang="en-US" altLang="en-US" sz="2200" baseline="30000" dirty="0"/>
              <a:t>*</a:t>
            </a:r>
            <a:r>
              <a:rPr lang="en-US" altLang="en-US" sz="2200" dirty="0"/>
              <a:t>(h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) = 227 nodes </a:t>
            </a:r>
            <a:br>
              <a:rPr lang="en-US" altLang="en-US" sz="2200" dirty="0"/>
            </a:br>
            <a:r>
              <a:rPr lang="en-US" altLang="en-US" sz="2200" dirty="0"/>
              <a:t>	A</a:t>
            </a:r>
            <a:r>
              <a:rPr lang="en-US" altLang="en-US" sz="2200" baseline="30000" dirty="0"/>
              <a:t>*</a:t>
            </a:r>
            <a:r>
              <a:rPr lang="en-US" altLang="en-US" sz="2200" dirty="0"/>
              <a:t>(h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) = 73 nodes 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 dirty="0"/>
              <a:t>d=24 	</a:t>
            </a:r>
            <a:r>
              <a:rPr lang="en-US" altLang="en-US" sz="2200" dirty="0"/>
              <a:t>IDS = too many nodes</a:t>
            </a:r>
            <a:br>
              <a:rPr lang="en-US" altLang="en-US" sz="2200" dirty="0"/>
            </a:br>
            <a:r>
              <a:rPr lang="en-US" altLang="en-US" sz="2200" dirty="0"/>
              <a:t>	A</a:t>
            </a:r>
            <a:r>
              <a:rPr lang="en-US" altLang="en-US" sz="2200" baseline="30000" dirty="0"/>
              <a:t>*</a:t>
            </a:r>
            <a:r>
              <a:rPr lang="en-US" altLang="en-US" sz="2200" dirty="0"/>
              <a:t>(h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) = 39,135 nodes </a:t>
            </a:r>
            <a:br>
              <a:rPr lang="en-US" altLang="en-US" sz="2200" dirty="0"/>
            </a:br>
            <a:r>
              <a:rPr lang="en-US" altLang="en-US" sz="2200" dirty="0"/>
              <a:t>	A</a:t>
            </a:r>
            <a:r>
              <a:rPr lang="en-US" altLang="en-US" sz="2200" baseline="30000" dirty="0"/>
              <a:t>*</a:t>
            </a:r>
            <a:r>
              <a:rPr lang="en-US" altLang="en-US" sz="2200" dirty="0"/>
              <a:t>(h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) = 1,641 nodes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Adversarial Search</a:t>
            </a:r>
          </a:p>
        </p:txBody>
      </p:sp>
    </p:spTree>
    <p:extLst>
      <p:ext uri="{BB962C8B-B14F-4D97-AF65-F5344CB8AC3E}">
        <p14:creationId xmlns:p14="http://schemas.microsoft.com/office/powerpoint/2010/main" val="2457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Games vs. search problems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"Unpredictable" opponent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specifying a move for every possible opponent reply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Time limits </a:t>
            </a:r>
            <a:r>
              <a:rPr lang="en-US" altLang="en-US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/>
              <a:t> unlikely to find goal, must approximate</a:t>
            </a:r>
          </a:p>
        </p:txBody>
      </p:sp>
    </p:spTree>
    <p:extLst>
      <p:ext uri="{BB962C8B-B14F-4D97-AF65-F5344CB8AC3E}">
        <p14:creationId xmlns:p14="http://schemas.microsoft.com/office/powerpoint/2010/main" val="8267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Game tree (2-player, deterministic, turns, zero-sum)</a:t>
            </a:r>
          </a:p>
        </p:txBody>
      </p:sp>
      <p:pic>
        <p:nvPicPr>
          <p:cNvPr id="5123" name="Picture 4" descr="tictac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752600"/>
            <a:ext cx="6048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7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303" y="0"/>
            <a:ext cx="9509759" cy="779853"/>
          </a:xfrm>
        </p:spPr>
        <p:txBody>
          <a:bodyPr/>
          <a:lstStyle/>
          <a:p>
            <a:pPr eaLnBrk="1" hangingPunct="1"/>
            <a:r>
              <a:rPr lang="en-US" altLang="en-US" dirty="0"/>
              <a:t>Minimax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8057" y="779853"/>
            <a:ext cx="9509760" cy="414223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Perfect play for deterministic games
Idea: choose move to position with highest </a:t>
            </a:r>
            <a:r>
              <a:rPr lang="en-US" altLang="en-US" sz="2400" dirty="0">
                <a:solidFill>
                  <a:srgbClr val="FF0000"/>
                </a:solidFill>
              </a:rPr>
              <a:t>minimax value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	= best achievable payoff against best play
E.g., 2-ply game:
</a:t>
            </a:r>
          </a:p>
          <a:p>
            <a:pPr eaLnBrk="1" hangingPunct="1"/>
            <a:endParaRPr lang="en-US" altLang="en-US" sz="2400" dirty="0"/>
          </a:p>
        </p:txBody>
      </p:sp>
      <p:pic>
        <p:nvPicPr>
          <p:cNvPr id="6148" name="Picture 4" descr="mini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30" y="2884203"/>
            <a:ext cx="8246192" cy="348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heuristics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feasible to examine every inference that can be made in a mathematics domain </a:t>
            </a:r>
          </a:p>
          <a:p>
            <a:r>
              <a:rPr lang="en-US" dirty="0"/>
              <a:t>Heuristic search is often the only practical answer </a:t>
            </a:r>
          </a:p>
          <a:p>
            <a:r>
              <a:rPr lang="en-US" dirty="0"/>
              <a:t>Reduce complex information to a simple and manageable set of choices</a:t>
            </a:r>
          </a:p>
          <a:p>
            <a:r>
              <a:rPr lang="en-US" dirty="0"/>
              <a:t>Help people turn an intention into a realized action</a:t>
            </a:r>
          </a:p>
          <a:p>
            <a:r>
              <a:rPr lang="en-US" dirty="0"/>
              <a:t>Provide quick and relatively inexpensive feedback to designers</a:t>
            </a:r>
          </a:p>
        </p:txBody>
      </p:sp>
    </p:spTree>
    <p:extLst>
      <p:ext uri="{BB962C8B-B14F-4D97-AF65-F5344CB8AC3E}">
        <p14:creationId xmlns:p14="http://schemas.microsoft.com/office/powerpoint/2010/main" val="108147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Minimax algorithm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2438400" y="1371600"/>
            <a:ext cx="71628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α-β pruning example</a:t>
            </a:r>
          </a:p>
        </p:txBody>
      </p:sp>
      <p:pic>
        <p:nvPicPr>
          <p:cNvPr id="9219" name="Picture 5" descr="alpha-beta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8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α-β pruning example</a:t>
            </a:r>
          </a:p>
        </p:txBody>
      </p:sp>
      <p:pic>
        <p:nvPicPr>
          <p:cNvPr id="10243" name="Picture 4" descr="alpha-beta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5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α-β pruning example</a:t>
            </a:r>
          </a:p>
        </p:txBody>
      </p:sp>
      <p:pic>
        <p:nvPicPr>
          <p:cNvPr id="11267" name="Picture 4" descr="alpha-beta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7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α-β pruning example</a:t>
            </a:r>
          </a:p>
        </p:txBody>
      </p:sp>
      <p:pic>
        <p:nvPicPr>
          <p:cNvPr id="12291" name="Picture 4" descr="alpha-beta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1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0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α-β pruning example</a:t>
            </a:r>
          </a:p>
        </p:txBody>
      </p:sp>
      <p:pic>
        <p:nvPicPr>
          <p:cNvPr id="13315" name="Picture 4" descr="alpha-beta-progress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8229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α-β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Pruning </a:t>
            </a:r>
            <a:r>
              <a:rPr lang="en-US" altLang="en-US" sz="2400" dirty="0">
                <a:solidFill>
                  <a:srgbClr val="FF0000"/>
                </a:solidFill>
              </a:rPr>
              <a:t>does not</a:t>
            </a:r>
            <a:r>
              <a:rPr lang="en-US" altLang="en-US" sz="2400" dirty="0"/>
              <a:t> affect final result
Good move ordering improves effectiveness of pruning
With "perfect ordering," time complexity =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baseline="30000" dirty="0"/>
              <a:t>/2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doubles</a:t>
            </a:r>
            <a:r>
              <a:rPr lang="en-US" altLang="en-US" sz="2000" dirty="0"/>
              <a:t> depth of search</a:t>
            </a:r>
          </a:p>
        </p:txBody>
      </p:sp>
    </p:spTree>
    <p:extLst>
      <p:ext uri="{BB962C8B-B14F-4D97-AF65-F5344CB8AC3E}">
        <p14:creationId xmlns:p14="http://schemas.microsoft.com/office/powerpoint/2010/main" val="38457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it called α-β?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α is the value of the best (i.e., highest-value) choice found so far at any choice point along the path for </a:t>
            </a:r>
            <a:r>
              <a:rPr lang="en-US" altLang="en-US" i="1" dirty="0"/>
              <a:t>max</a:t>
            </a:r>
            <a:r>
              <a:rPr lang="en-US" altLang="en-US" dirty="0"/>
              <a:t>
If </a:t>
            </a:r>
            <a:r>
              <a:rPr lang="en-US" altLang="en-US" i="1" dirty="0"/>
              <a:t>v</a:t>
            </a:r>
            <a:r>
              <a:rPr lang="en-US" altLang="en-US" dirty="0"/>
              <a:t> is worse than α, </a:t>
            </a:r>
            <a:r>
              <a:rPr lang="en-US" altLang="en-US" i="1" dirty="0"/>
              <a:t>max</a:t>
            </a:r>
            <a:r>
              <a:rPr lang="en-US" altLang="en-US" dirty="0"/>
              <a:t> will avoid it
</a:t>
            </a:r>
            <a:r>
              <a:rPr lang="en-US" altLang="en-US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/>
              <a:t> prune that branch
Define β similarly for </a:t>
            </a:r>
            <a:r>
              <a:rPr lang="en-US" altLang="en-US" i="1" dirty="0"/>
              <a:t>min</a:t>
            </a:r>
            <a:endParaRPr lang="en-US" altLang="en-US" dirty="0"/>
          </a:p>
        </p:txBody>
      </p:sp>
      <p:pic>
        <p:nvPicPr>
          <p:cNvPr id="15365" name="Picture 4" descr="alpha-beta-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16" y="986245"/>
            <a:ext cx="40687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2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α-β algorithm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2209800" y="1295400"/>
            <a:ext cx="76200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6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α-β algorithm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2209800" y="1524000"/>
            <a:ext cx="777240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3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9" y="1473245"/>
            <a:ext cx="4355467" cy="3973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25" y="1455215"/>
            <a:ext cx="6086475" cy="4010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5657" y="5780157"/>
            <a:ext cx="10424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states that need to be considered in an exhaustive search at 9x8x7x….or 9!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 reductions on the second level further reduce the number of paths through the space to 12x7!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27179" y="521942"/>
            <a:ext cx="269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TIC-TAC-TOE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49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For chess, typically </a:t>
            </a:r>
            <a:r>
              <a:rPr lang="en-US" altLang="en-US" sz="2400" dirty="0">
                <a:solidFill>
                  <a:srgbClr val="FF0000"/>
                </a:solidFill>
              </a:rPr>
              <a:t>linear</a:t>
            </a:r>
            <a:r>
              <a:rPr lang="en-US" altLang="en-US" sz="2400" dirty="0"/>
              <a:t> weighted sum of </a:t>
            </a:r>
            <a:r>
              <a:rPr lang="en-US" altLang="en-US" sz="2400" dirty="0">
                <a:solidFill>
                  <a:schemeClr val="accent2"/>
                </a:solidFill>
              </a:rPr>
              <a:t>features</a:t>
            </a:r>
            <a:endParaRPr lang="en-US" altLang="en-US" sz="2400" dirty="0"/>
          </a:p>
          <a:p>
            <a:pPr algn="ctr" eaLnBrk="1" hangingPunct="1">
              <a:buFontTx/>
              <a:buNone/>
            </a:pPr>
            <a:r>
              <a:rPr lang="en-US" altLang="en-US" sz="2400" i="1" dirty="0"/>
              <a:t>Eval(s) </a:t>
            </a:r>
            <a:r>
              <a:rPr lang="en-US" altLang="en-US" sz="2400" dirty="0"/>
              <a:t>=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(s)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f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(s) + … +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(</a:t>
            </a:r>
            <a:r>
              <a:rPr lang="en-US" altLang="en-US" sz="2400"/>
              <a:t>s)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e</a:t>
            </a:r>
            <a:r>
              <a:rPr lang="en-US" altLang="en-US" sz="2400" dirty="0"/>
              <a:t>.g.,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9 with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(s) = (number of white queens) –  (number of black queens), etc.
</a:t>
            </a:r>
          </a:p>
        </p:txBody>
      </p:sp>
    </p:spTree>
    <p:extLst>
      <p:ext uri="{BB962C8B-B14F-4D97-AF65-F5344CB8AC3E}">
        <p14:creationId xmlns:p14="http://schemas.microsoft.com/office/powerpoint/2010/main" val="9675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Cutting off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i="1" dirty="0" err="1"/>
              <a:t>MinimaxCutoff</a:t>
            </a:r>
            <a:r>
              <a:rPr lang="en-US" altLang="en-US" sz="2800" dirty="0"/>
              <a:t> is identical to </a:t>
            </a:r>
            <a:r>
              <a:rPr lang="en-US" altLang="en-US" sz="2800" i="1" dirty="0" err="1"/>
              <a:t>MinimaxValue</a:t>
            </a:r>
            <a:r>
              <a:rPr lang="en-US" altLang="en-US" sz="2800" dirty="0"/>
              <a:t> except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 i="1" dirty="0"/>
              <a:t>Terminal?</a:t>
            </a:r>
            <a:r>
              <a:rPr lang="en-US" altLang="en-US" sz="2400" dirty="0"/>
              <a:t> is replaced by </a:t>
            </a:r>
            <a:r>
              <a:rPr lang="en-US" altLang="en-US" sz="2400" i="1" dirty="0"/>
              <a:t>Cutoff?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 i="1" dirty="0"/>
              <a:t>Utility</a:t>
            </a:r>
            <a:r>
              <a:rPr lang="en-US" altLang="en-US" sz="2400" dirty="0"/>
              <a:t> is replaced by </a:t>
            </a:r>
            <a:r>
              <a:rPr lang="en-US" altLang="en-US" sz="2400" i="1" dirty="0" err="1"/>
              <a:t>Eval</a:t>
            </a:r>
            <a:endParaRPr lang="en-US" altLang="en-US" sz="24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dirty="0"/>
              <a:t>Does it work in practice?
	</a:t>
            </a:r>
            <a:r>
              <a:rPr lang="en-US" altLang="en-US" sz="2800" dirty="0" err="1"/>
              <a:t>b</a:t>
            </a:r>
            <a:r>
              <a:rPr lang="en-US" altLang="en-US" sz="2800" baseline="30000" dirty="0" err="1"/>
              <a:t>m</a:t>
            </a:r>
            <a:r>
              <a:rPr lang="en-US" altLang="en-US" sz="2800" dirty="0"/>
              <a:t> = 10</a:t>
            </a:r>
            <a:r>
              <a:rPr lang="en-US" altLang="en-US" sz="2800" baseline="30000" dirty="0"/>
              <a:t>6</a:t>
            </a:r>
            <a:r>
              <a:rPr lang="en-US" altLang="en-US" sz="2800" dirty="0"/>
              <a:t>, b=35 </a:t>
            </a:r>
            <a:r>
              <a:rPr lang="en-US" altLang="en-US" sz="28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m=4
4-ply </a:t>
            </a:r>
            <a:r>
              <a:rPr lang="en-US" altLang="en-US" sz="2800" dirty="0" err="1"/>
              <a:t>lookahead</a:t>
            </a:r>
            <a:r>
              <a:rPr lang="en-US" altLang="en-US" sz="2800" dirty="0"/>
              <a:t> is a hopeless chess player!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 dirty="0"/>
              <a:t>4-ply </a:t>
            </a:r>
            <a:r>
              <a:rPr lang="en-US" altLang="en-US" sz="2400" dirty="0">
                <a:cs typeface="Arial" panose="020B0604020202020204" pitchFamily="34" charset="0"/>
              </a:rPr>
              <a:t>≈ </a:t>
            </a:r>
            <a:r>
              <a:rPr lang="en-US" altLang="en-US" sz="2400" dirty="0"/>
              <a:t>human novice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 dirty="0"/>
              <a:t>8-ply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typical PC, human master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 dirty="0"/>
              <a:t>12-ply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Deep Blue, Kasparov</a:t>
            </a:r>
          </a:p>
        </p:txBody>
      </p:sp>
    </p:spTree>
    <p:extLst>
      <p:ext uri="{BB962C8B-B14F-4D97-AF65-F5344CB8AC3E}">
        <p14:creationId xmlns:p14="http://schemas.microsoft.com/office/powerpoint/2010/main" val="6071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95" y="1370782"/>
            <a:ext cx="9699758" cy="42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38" y="144098"/>
            <a:ext cx="6976129" cy="64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938" y="764463"/>
            <a:ext cx="1063762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• Hill climbing strategies expand the current state in the search and evaluate its children </a:t>
            </a:r>
          </a:p>
          <a:p>
            <a:pPr>
              <a:lnSpc>
                <a:spcPct val="150000"/>
              </a:lnSpc>
            </a:pPr>
            <a:r>
              <a:rPr lang="en-US" dirty="0"/>
              <a:t>• The best child is selected for further expansion; neither its siblings nor its parent are retained</a:t>
            </a:r>
          </a:p>
          <a:p>
            <a:pPr>
              <a:lnSpc>
                <a:spcPct val="150000"/>
              </a:lnSpc>
            </a:pPr>
            <a:r>
              <a:rPr lang="en-US" dirty="0"/>
              <a:t> • Search halts when it reaches a state that is better than any of its children </a:t>
            </a:r>
          </a:p>
          <a:p>
            <a:pPr>
              <a:lnSpc>
                <a:spcPct val="150000"/>
              </a:lnSpc>
            </a:pPr>
            <a:r>
              <a:rPr lang="en-US" dirty="0"/>
              <a:t>• Go uphill along the steepest possible path until it can go no farther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Keeps no history, hence the algorithm cannot recover from failures of its strategy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92373" y="179688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Hill climbing 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72" y="2968415"/>
            <a:ext cx="6937849" cy="3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6F537BAA-E119-1CBD-7411-6EF1C4CC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9C6624-F337-4052-9030-5938D77068F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F10CA98-67A1-E606-BF91-EB98CDA9A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86379"/>
            <a:ext cx="9170894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Hill-climbing search: 8-Queens problem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DC453BB-9C41-D33C-38D1-A450F801D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0141" y="4899818"/>
            <a:ext cx="8812306" cy="13255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i="1" dirty="0"/>
              <a:t>h</a:t>
            </a:r>
            <a:r>
              <a:rPr lang="en-US" altLang="en-US" sz="1800" dirty="0"/>
              <a:t> = number of pairs of queens that are attacking each other, either directly or indirectly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i="1" dirty="0"/>
              <a:t>h = 17</a:t>
            </a:r>
            <a:r>
              <a:rPr lang="en-US" altLang="en-US" sz="1800" dirty="0"/>
              <a:t> for the above state</a:t>
            </a:r>
          </a:p>
        </p:txBody>
      </p:sp>
      <p:pic>
        <p:nvPicPr>
          <p:cNvPr id="41989" name="Picture 5" descr="8queens-successors">
            <a:extLst>
              <a:ext uri="{FF2B5EF4-FFF2-40B4-BE49-F238E27FC236}">
                <a16:creationId xmlns:a16="http://schemas.microsoft.com/office/drawing/2014/main" id="{E7393AE2-052C-3E1D-93F4-7307C485E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982</TotalTime>
  <Words>2083</Words>
  <Application>Microsoft Office PowerPoint</Application>
  <PresentationFormat>Widescreen</PresentationFormat>
  <Paragraphs>213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Courier New</vt:lpstr>
      <vt:lpstr>Georgia</vt:lpstr>
      <vt:lpstr>Open Sans</vt:lpstr>
      <vt:lpstr>Tahoma</vt:lpstr>
      <vt:lpstr>Wingdings</vt:lpstr>
      <vt:lpstr>Ocean 16x9</vt:lpstr>
      <vt:lpstr>Heuristic Search</vt:lpstr>
      <vt:lpstr>Heuristic</vt:lpstr>
      <vt:lpstr>Inherent limitation of heuristic search </vt:lpstr>
      <vt:lpstr>Importance of heuristics </vt:lpstr>
      <vt:lpstr>PowerPoint Presentation</vt:lpstr>
      <vt:lpstr>PowerPoint Presentation</vt:lpstr>
      <vt:lpstr>PowerPoint Presentation</vt:lpstr>
      <vt:lpstr>PowerPoint Presentation</vt:lpstr>
      <vt:lpstr>Hill-climbing search: 8-Queens problem</vt:lpstr>
      <vt:lpstr>Hill-climbing search: 8-Queens problem</vt:lpstr>
      <vt:lpstr>Dynamic Programming</vt:lpstr>
      <vt:lpstr>PowerPoint Presentation</vt:lpstr>
      <vt:lpstr>PowerPoint Presentation</vt:lpstr>
      <vt:lpstr>PowerPoint Presentation</vt:lpstr>
      <vt:lpstr>PowerPoint Presentation</vt:lpstr>
      <vt:lpstr>Best-First Search Algorithm</vt:lpstr>
      <vt:lpstr>PowerPoint Presentation</vt:lpstr>
      <vt:lpstr>PowerPoint Presentation</vt:lpstr>
      <vt:lpstr>PowerPoint Presentation</vt:lpstr>
      <vt:lpstr>PowerPoint Presentation</vt:lpstr>
      <vt:lpstr>Informed (Heuristic) Search Strategies</vt:lpstr>
      <vt:lpstr>Best-first search</vt:lpstr>
      <vt:lpstr>Greedy best-first search</vt:lpstr>
      <vt:lpstr>A* search</vt:lpstr>
      <vt:lpstr>PowerPoint Presentation</vt:lpstr>
      <vt:lpstr>PowerPoint Presentation</vt:lpstr>
      <vt:lpstr>PowerPoint Presentation</vt:lpstr>
      <vt:lpstr>Admissibility, Monotonicity &amp; Informedness</vt:lpstr>
      <vt:lpstr>Admissible heuristics</vt:lpstr>
      <vt:lpstr>Optimality of A*</vt:lpstr>
      <vt:lpstr>Optimality of A*</vt:lpstr>
      <vt:lpstr>Consistent heuristics / Monotonicity</vt:lpstr>
      <vt:lpstr>Admissible heuristics</vt:lpstr>
      <vt:lpstr>Admissible heuristics</vt:lpstr>
      <vt:lpstr>Dominance/ Informedness</vt:lpstr>
      <vt:lpstr>Adversarial Search</vt:lpstr>
      <vt:lpstr>Games vs. search problems</vt:lpstr>
      <vt:lpstr>Game tree (2-player, deterministic, turns, zero-sum)</vt:lpstr>
      <vt:lpstr>Minimax</vt:lpstr>
      <vt:lpstr>Minimax algorithm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Why is it called α-β?</vt:lpstr>
      <vt:lpstr>The α-β algorithm</vt:lpstr>
      <vt:lpstr>The α-β algorithm</vt:lpstr>
      <vt:lpstr>Evaluation functions</vt:lpstr>
      <vt:lpstr>Cutting off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Search</dc:title>
  <dc:creator>Administrator</dc:creator>
  <cp:lastModifiedBy>keerthy santhosh</cp:lastModifiedBy>
  <cp:revision>33</cp:revision>
  <dcterms:created xsi:type="dcterms:W3CDTF">2023-01-18T04:26:42Z</dcterms:created>
  <dcterms:modified xsi:type="dcterms:W3CDTF">2024-01-21T15:11:43Z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