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61" r:id="rId4"/>
    <p:sldId id="258" r:id="rId5"/>
    <p:sldId id="282" r:id="rId6"/>
    <p:sldId id="283" r:id="rId7"/>
    <p:sldId id="281" r:id="rId8"/>
    <p:sldId id="259" r:id="rId9"/>
    <p:sldId id="260" r:id="rId10"/>
    <p:sldId id="262" r:id="rId11"/>
    <p:sldId id="266" r:id="rId12"/>
    <p:sldId id="263" r:id="rId13"/>
    <p:sldId id="267" r:id="rId14"/>
    <p:sldId id="264" r:id="rId15"/>
    <p:sldId id="268" r:id="rId16"/>
    <p:sldId id="265" r:id="rId17"/>
    <p:sldId id="284" r:id="rId18"/>
    <p:sldId id="269" r:id="rId19"/>
    <p:sldId id="285" r:id="rId20"/>
    <p:sldId id="286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EE233-BC33-4AD5-93AC-DCD7AE1ABA20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806AB-54EA-41EA-BF2C-A79AF117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0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06AB-54EA-41EA-BF2C-A79AF1172CB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53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06AB-54EA-41EA-BF2C-A79AF1172CB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CA31-C362-49DE-88A1-694E0EDE087F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6DBEFDCC-D569-4D90-B1AE-6FB0DAF33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3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CA31-C362-49DE-88A1-694E0EDE087F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FDCC-D569-4D90-B1AE-6FB0DAF33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CA31-C362-49DE-88A1-694E0EDE087F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FDCC-D569-4D90-B1AE-6FB0DAF33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5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CA31-C362-49DE-88A1-694E0EDE087F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FDCC-D569-4D90-B1AE-6FB0DAF33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9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FC4CA31-C362-49DE-88A1-694E0EDE087F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BEFDCC-D569-4D90-B1AE-6FB0DAF33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1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CA31-C362-49DE-88A1-694E0EDE087F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FDCC-D569-4D90-B1AE-6FB0DAF33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60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CA31-C362-49DE-88A1-694E0EDE087F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FDCC-D569-4D90-B1AE-6FB0DAF33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CA31-C362-49DE-88A1-694E0EDE087F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FDCC-D569-4D90-B1AE-6FB0DAF33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CA31-C362-49DE-88A1-694E0EDE087F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FDCC-D569-4D90-B1AE-6FB0DAF33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7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CA31-C362-49DE-88A1-694E0EDE087F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FDCC-D569-4D90-B1AE-6FB0DAF33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FC4CA31-C362-49DE-88A1-694E0EDE087F}" type="datetimeFigureOut">
              <a:rPr lang="en-IN" smtClean="0"/>
              <a:t>23-02-2024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FDCC-D569-4D90-B1AE-6FB0DAF33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4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FC4CA31-C362-49DE-88A1-694E0EDE087F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BEFDCC-D569-4D90-B1AE-6FB0DAF33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50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REASONING IN UNCERTAIN SITUATIONS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KEERTHY  A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2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9848" y="135840"/>
            <a:ext cx="10058400" cy="948242"/>
          </a:xfrm>
        </p:spPr>
        <p:txBody>
          <a:bodyPr/>
          <a:lstStyle/>
          <a:p>
            <a:r>
              <a:rPr lang="en-IN" dirty="0"/>
              <a:t>Truth Maintenance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072" y="1084082"/>
            <a:ext cx="11519555" cy="5638078"/>
          </a:xfrm>
        </p:spPr>
        <p:txBody>
          <a:bodyPr>
            <a:normAutofit/>
          </a:bodyPr>
          <a:lstStyle/>
          <a:p>
            <a:r>
              <a:rPr lang="en-US" dirty="0"/>
              <a:t>A Truth Maintenance System (TMS) is a PS module responsible for:</a:t>
            </a:r>
          </a:p>
          <a:p>
            <a:pPr lvl="1"/>
            <a:r>
              <a:rPr lang="en-US" dirty="0"/>
              <a:t>1.Enforcing logical relations among beliefs- </a:t>
            </a:r>
            <a:r>
              <a:rPr lang="en-IN" b="1" i="0" dirty="0">
                <a:solidFill>
                  <a:srgbClr val="000000"/>
                </a:solidFill>
                <a:effectLst/>
              </a:rPr>
              <a:t>Support dependency driven backtracking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Our belief [</a:t>
            </a:r>
            <a:r>
              <a:rPr lang="en-US" b="0" i="1" dirty="0">
                <a:solidFill>
                  <a:srgbClr val="000000"/>
                </a:solidFill>
                <a:effectLst/>
              </a:rPr>
              <a:t>"inference-engine's belief"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] about a sentence can be: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the sentence is believed to be unconditionally false; this is also called a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contradiction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the sentence is believed unconditionally true; this is also called a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premise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assumed-true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the sentence is assumed true [may change belief later]; this is also called an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enabled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assumption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assumed-false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the sentence is assumed false [may change belief later]; this is also called a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retracted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assumption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assumed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the sentence is believed by inference from other sentences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don't-care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C03E6-8A36-9BF0-EF99-3120780C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98" y="4501234"/>
            <a:ext cx="4875524" cy="2220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3C053-951D-B929-88DB-86062DE7A4C3}"/>
              </a:ext>
            </a:extLst>
          </p:cNvPr>
          <p:cNvSpPr txBox="1"/>
          <p:nvPr/>
        </p:nvSpPr>
        <p:spPr>
          <a:xfrm>
            <a:off x="6026085" y="5050924"/>
            <a:ext cx="5276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sentence is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true or assumed-true; it is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false, assumed-false, or don't-care.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08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9848" y="135840"/>
            <a:ext cx="10058400" cy="948242"/>
          </a:xfrm>
        </p:spPr>
        <p:txBody>
          <a:bodyPr/>
          <a:lstStyle/>
          <a:p>
            <a:r>
              <a:rPr lang="en-IN" dirty="0"/>
              <a:t>Truth Maintenance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072" y="1084082"/>
            <a:ext cx="11519555" cy="5638078"/>
          </a:xfrm>
        </p:spPr>
        <p:txBody>
          <a:bodyPr>
            <a:normAutofit/>
          </a:bodyPr>
          <a:lstStyle/>
          <a:p>
            <a:r>
              <a:rPr lang="en-US" dirty="0"/>
              <a:t>A Truth Maintenance System (TMS) is a PS module responsible for: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2.Generating explanations for conclusions.</a:t>
            </a:r>
          </a:p>
          <a:p>
            <a:pPr lvl="2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 If the advice to a stockbroker is to invest millions of dollars, an explanation of the reasons for that advice can help the broker reach a reasonable decision.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3.Finding solutions to search problems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4.Supporting default reasoning.</a:t>
            </a:r>
          </a:p>
          <a:p>
            <a:pPr lvl="2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If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Tweety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a bird, until told otherwise, we will assume that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Tweety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flies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5.Identifying causes for failure and recover from inconsistencies</a:t>
            </a:r>
          </a:p>
          <a:p>
            <a:pPr lvl="2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statement that either A, or B, or C is guilty together with the statements that A is not guilty, B is not guilty, and C is not guilty, form a contradiction.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70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1714FD-8C13-3FE1-31FB-8FDDFBC0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0944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Dependency Network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29B86-C2F5-272C-67CF-D798B72F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73" y="1656744"/>
            <a:ext cx="10058400" cy="471662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TMS maintains a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Dependency Network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which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bipartite, with nodes representing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sentences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justifications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sentence may correspond to a fact, such as "Socrates is a man", or a rule, such as "if x is a man then x is mortal".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justification node has inputs from sentence nodes,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its premises or justifiers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has output to a sentence node,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its conclusion or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justificand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justification node represents the inference of the conclusion from the conjunction of the stated premises.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B1818D-5B60-34C3-355A-5CB4D087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714" y="4569710"/>
            <a:ext cx="3562487" cy="21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2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F803-BF11-EF47-E216-3F72AECB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Justification-Based Truth Maintenance System (JTMS)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2280-5BD1-805D-9FF5-7F0D96B6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1819"/>
            <a:ext cx="10058400" cy="4520381"/>
          </a:xfrm>
        </p:spPr>
        <p:txBody>
          <a:bodyPr>
            <a:normAutofit/>
          </a:bodyPr>
          <a:lstStyle/>
          <a:p>
            <a:pPr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It is a simple TMS where one can examine the consequences of the current set of assumptions. </a:t>
            </a:r>
          </a:p>
          <a:p>
            <a:pPr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The meaning of sentences is not known.</a:t>
            </a:r>
          </a:p>
          <a:p>
            <a:pPr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A JTMS is only concerned with the dependencies among beliefs and has no concern with the contents of these beliefs</a:t>
            </a:r>
            <a:endParaRPr kumimoji="0" lang="en-I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BE86E-FD79-9813-4FFB-01C126AB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026" y="2799277"/>
            <a:ext cx="3419475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4FC36-BB27-51CA-52E0-DE83E80E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" y="3929831"/>
            <a:ext cx="5867400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A9D48-DF65-A4B0-5258-4A27E7BED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804" y="4768031"/>
            <a:ext cx="60674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2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94E5B8-8C86-B259-27DD-4F6B9F71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66" y="201828"/>
            <a:ext cx="10058400" cy="1609344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Assumption-Based Truth Maintenance System (ATMS)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F6F9693-8B89-479E-308F-E4D7CEE63F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792" y="1811172"/>
            <a:ext cx="11708091" cy="444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It allows to maintain and reason with a number of simultaneous, possibly incompatible, current sets of assumption. </a:t>
            </a:r>
          </a:p>
          <a:p>
            <a:pPr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Otherwise it is similar to JTMS, i.e. it does not recognize the meaning of sentences.</a:t>
            </a:r>
          </a:p>
          <a:p>
            <a:pPr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0" i="0" dirty="0">
                <a:solidFill>
                  <a:srgbClr val="444444"/>
                </a:solidFill>
                <a:effectLst/>
              </a:rPr>
              <a:t>Problem solvers need to explore multiple contexts at the same time, instead of a single one (the JTMS case)</a:t>
            </a:r>
          </a:p>
          <a:p>
            <a:pPr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b="0" i="0" dirty="0">
                <a:solidFill>
                  <a:srgbClr val="444444"/>
                </a:solidFill>
                <a:effectLst/>
              </a:rPr>
              <a:t>Alternate diagnoses of a broken system </a:t>
            </a:r>
          </a:p>
          <a:p>
            <a:pPr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>
                <a:solidFill>
                  <a:srgbClr val="444444"/>
                </a:solidFill>
              </a:rPr>
              <a:t>D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ifferent design choices </a:t>
            </a:r>
          </a:p>
          <a:p>
            <a:pPr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b="0" i="0" dirty="0">
                <a:solidFill>
                  <a:srgbClr val="444444"/>
                </a:solidFill>
                <a:effectLst/>
              </a:rPr>
              <a:t>Competing theories to explain a set of data </a:t>
            </a:r>
          </a:p>
          <a:p>
            <a:pPr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0" i="0" dirty="0">
                <a:solidFill>
                  <a:srgbClr val="444444"/>
                </a:solidFill>
                <a:effectLst/>
              </a:rPr>
              <a:t>Problem solvers often need to compare contexts rapidly switching from one context to another. </a:t>
            </a:r>
          </a:p>
          <a:p>
            <a:pPr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0" i="0" dirty="0">
                <a:solidFill>
                  <a:srgbClr val="444444"/>
                </a:solidFill>
                <a:effectLst/>
              </a:rPr>
              <a:t>In JTMS, this can be done by enabling and retracting assumptions. </a:t>
            </a:r>
          </a:p>
          <a:p>
            <a:pPr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0" i="0" dirty="0">
                <a:solidFill>
                  <a:srgbClr val="444444"/>
                </a:solidFill>
                <a:effectLst/>
              </a:rPr>
              <a:t>In ATMS, re-labeling is avoided because alternative contexts are explicitly stored. </a:t>
            </a:r>
          </a:p>
          <a:p>
            <a:pPr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0" i="0" dirty="0">
                <a:solidFill>
                  <a:srgbClr val="444444"/>
                </a:solidFill>
                <a:effectLst/>
              </a:rPr>
              <a:t>ATMS contexts are monotonic.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507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94E5B8-8C86-B259-27DD-4F6B9F71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Logical-Based Truth Maintenance System (LTMS)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F6F9693-8B89-479E-308F-E4D7CEE63F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9166" y="1750334"/>
            <a:ext cx="9165533" cy="276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JTMS in that it reasons with only one set of current assumptions at a time. </a:t>
            </a:r>
          </a:p>
          <a:p>
            <a:pPr lvl="1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powerful than JTMS in that it recognizes the propositional semantics of sentences, i.e. understands the relations between p and ~p, p and q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p&amp;q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so on.</a:t>
            </a: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for real-time propositional reasoning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98E18-8B67-68C2-8FAA-4097C7557578}"/>
              </a:ext>
            </a:extLst>
          </p:cNvPr>
          <p:cNvSpPr txBox="1"/>
          <p:nvPr/>
        </p:nvSpPr>
        <p:spPr>
          <a:xfrm>
            <a:off x="1069848" y="4536204"/>
            <a:ext cx="10308304" cy="1861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Multiple belief reasoner (MBR)</a:t>
            </a:r>
          </a:p>
          <a:p>
            <a:endParaRPr lang="en-US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Similar to the AIMS reasoner except that the problem solver and the truth maintenance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are merged into a single system.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30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F9A3BD-7543-0A00-B91C-8FD4F769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211255"/>
            <a:ext cx="10628816" cy="1609344"/>
          </a:xfrm>
        </p:spPr>
        <p:txBody>
          <a:bodyPr/>
          <a:lstStyle/>
          <a:p>
            <a:r>
              <a:rPr lang="en-IN" dirty="0"/>
              <a:t>Logics Based on Minimum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2F5E1-7768-D71F-C7A6-4DC6A35C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5" y="1536569"/>
            <a:ext cx="11123629" cy="53214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Logics designed specifically for two situations</a:t>
            </a:r>
          </a:p>
          <a:p>
            <a:pPr lvl="1"/>
            <a:r>
              <a:rPr lang="en-US" dirty="0"/>
              <a:t>to reason where a set of assertions specifies only those things that are true </a:t>
            </a:r>
          </a:p>
          <a:p>
            <a:pPr lvl="2"/>
            <a:r>
              <a:rPr lang="en-US" dirty="0"/>
              <a:t> use the closed-world assumption</a:t>
            </a:r>
          </a:p>
          <a:p>
            <a:pPr lvl="1"/>
            <a:r>
              <a:rPr lang="en-US" dirty="0"/>
              <a:t>to reason where sets of conjectures arc usually true because of the nature of a problem-solving task.</a:t>
            </a:r>
          </a:p>
          <a:p>
            <a:pPr lvl="2"/>
            <a:r>
              <a:rPr lang="en-IN" dirty="0"/>
              <a:t>circumscription</a:t>
            </a:r>
            <a:endParaRPr lang="en-US" dirty="0"/>
          </a:p>
          <a:p>
            <a:r>
              <a:rPr lang="en-US" dirty="0"/>
              <a:t>a minimum model is a model such that there are no smaller models that can satisfy the set of expressions S for all variable assignments.</a:t>
            </a:r>
          </a:p>
          <a:p>
            <a:r>
              <a:rPr lang="en-US" dirty="0"/>
              <a:t>The closed world assumption is based on this minimum model of the world.</a:t>
            </a:r>
          </a:p>
          <a:p>
            <a:pPr lvl="1"/>
            <a:r>
              <a:rPr lang="en-US" dirty="0"/>
              <a:t>predicates that are necessary for a solution are created</a:t>
            </a:r>
          </a:p>
          <a:p>
            <a:r>
              <a:rPr lang="en-US" dirty="0"/>
              <a:t>Circumscription requires that only those predicates relevant to the problem solving are stated. </a:t>
            </a:r>
          </a:p>
          <a:p>
            <a:r>
              <a:rPr lang="en-US" dirty="0"/>
              <a:t>In circumscription, axioms are added to a system that forces a minimal interpretation on the predicates of the knowledge base. </a:t>
            </a:r>
          </a:p>
          <a:p>
            <a:r>
              <a:rPr lang="en-US" dirty="0"/>
              <a:t>The meta-predicates describe the manner in which particular predicates are to be interpreted. </a:t>
            </a:r>
          </a:p>
          <a:p>
            <a:pPr lvl="1"/>
            <a:r>
              <a:rPr lang="en-US" dirty="0"/>
              <a:t>That is, they delimit, or circumscribe, the possible interpretations of predicates.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FE19E-04B8-2AA0-1EA9-A4FECECB3A18}"/>
              </a:ext>
            </a:extLst>
          </p:cNvPr>
          <p:cNvSpPr txBox="1"/>
          <p:nvPr/>
        </p:nvSpPr>
        <p:spPr>
          <a:xfrm>
            <a:off x="3499702" y="64886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trike="sngStrike" dirty="0"/>
              <a:t>V</a:t>
            </a:r>
            <a:r>
              <a:rPr lang="en-US" dirty="0"/>
              <a:t>X bird(X) </a:t>
            </a:r>
            <a:r>
              <a:rPr lang="en-US" dirty="0">
                <a:latin typeface="Walbaum Display Light" panose="020B0604020202020204" pitchFamily="18" charset="0"/>
              </a:rPr>
              <a:t>Ʌ </a:t>
            </a:r>
            <a:r>
              <a:rPr lang="en-US" dirty="0"/>
              <a:t>not (abnormal(X)) -&gt; flies(X)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9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69E5-494D-4952-8CAE-25230CA2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Models –Real life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A259-2047-4A0D-879C-2C590DAD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Scenario</a:t>
            </a:r>
            <a:r>
              <a:rPr lang="en-US" dirty="0"/>
              <a:t>: Suppose you are a teacher organizing a school trip for a group of students. You need to assign students to buses, ensuring that each bus has an appropriate number of students and adheres to certain constraints.</a:t>
            </a:r>
          </a:p>
          <a:p>
            <a:r>
              <a:rPr lang="en-US" b="1" dirty="0"/>
              <a:t>Logical Constraints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bus must have at least 20 students but no more than 30 students.</a:t>
            </a:r>
          </a:p>
          <a:p>
            <a:pPr lvl="1"/>
            <a:r>
              <a:rPr lang="en-US" dirty="0"/>
              <a:t>Each student must be assigned to exactly one bus.</a:t>
            </a:r>
          </a:p>
          <a:p>
            <a:pPr lvl="1"/>
            <a:r>
              <a:rPr lang="en-US" dirty="0"/>
              <a:t>Students from the same class should be assigned to the same bus if possible.</a:t>
            </a:r>
          </a:p>
          <a:p>
            <a:r>
              <a:rPr lang="en-US" b="1" dirty="0"/>
              <a:t>Logic-Based Minimum Models</a:t>
            </a:r>
            <a:r>
              <a:rPr lang="en-US" dirty="0"/>
              <a:t>:</a:t>
            </a:r>
          </a:p>
          <a:p>
            <a:r>
              <a:rPr lang="en-US" dirty="0"/>
              <a:t>Find the minimum number of buses required to transport all students while satisfying the given constraints.</a:t>
            </a:r>
          </a:p>
          <a:p>
            <a:r>
              <a:rPr lang="en-US" dirty="0"/>
              <a:t>The logical framework will aim to find the smallest possible set of bus assignments that meet the criteria.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1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0743-3855-72BF-D97F-1428F526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 and Logic-Based Abduction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5328-B978-3AAC-E332-51DE72934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8" y="2121408"/>
            <a:ext cx="11307737" cy="4050792"/>
          </a:xfrm>
        </p:spPr>
        <p:txBody>
          <a:bodyPr/>
          <a:lstStyle/>
          <a:p>
            <a:pPr algn="just"/>
            <a:r>
              <a:rPr lang="en-US" dirty="0"/>
              <a:t>The set cover approach to abduction attempts to explain the act of adopting a revocable belief in some explanatory hypothesis on the grounds that it explains an otherwise unexplainable set of facts.</a:t>
            </a:r>
          </a:p>
          <a:p>
            <a:pPr algn="just"/>
            <a:r>
              <a:rPr lang="en-US" dirty="0"/>
              <a:t> The logic-based approach to abduction describes inference rules for abduction along with a definition of their legitimate form(s) for use</a:t>
            </a:r>
          </a:p>
          <a:p>
            <a:pPr algn="just"/>
            <a:r>
              <a:rPr lang="en-US" dirty="0"/>
              <a:t>cost-based abduction places a cost on potential hypotheses as well as a cost on rules</a:t>
            </a:r>
          </a:p>
          <a:p>
            <a:pPr algn="just"/>
            <a:r>
              <a:rPr lang="en-US" dirty="0"/>
              <a:t>coherence-based selection, is particularly appealing when what is to be explained is not a simple proposition but rather a set of propositions.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296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14A8-26F1-4449-BCA5-4712948D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16" y="83416"/>
            <a:ext cx="11685098" cy="1026927"/>
          </a:xfrm>
        </p:spPr>
        <p:txBody>
          <a:bodyPr/>
          <a:lstStyle/>
          <a:p>
            <a:r>
              <a:rPr lang="en-US" dirty="0"/>
              <a:t>Set Cover and Logic-Based Abduction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91D0-F7ED-4966-A494-401D7514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026367"/>
            <a:ext cx="11514037" cy="58316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city planner tasked with optimizing waste management services in a metropolitan area. Your goal is to minimize costs while ensuring that every neighborhood has access to adequate waste collection services.</a:t>
            </a:r>
          </a:p>
          <a:p>
            <a:r>
              <a:rPr lang="en-US" b="1" dirty="0"/>
              <a:t>Set Cover Problem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Sets</a:t>
            </a:r>
            <a:r>
              <a:rPr lang="en-US" dirty="0"/>
              <a:t>: Each neighborhood in the city represents a set that needs to be covered.</a:t>
            </a:r>
          </a:p>
          <a:p>
            <a:pPr lvl="1"/>
            <a:r>
              <a:rPr lang="en-US" b="1" dirty="0"/>
              <a:t>Elements</a:t>
            </a:r>
            <a:r>
              <a:rPr lang="en-US" dirty="0"/>
              <a:t>: Waste collection stations represent elements that can cover multiple neighborhoods.</a:t>
            </a:r>
          </a:p>
          <a:p>
            <a:pPr lvl="1"/>
            <a:r>
              <a:rPr lang="en-US" b="1" dirty="0"/>
              <a:t>Objective</a:t>
            </a:r>
            <a:r>
              <a:rPr lang="en-US" dirty="0"/>
              <a:t>: Find the minimum number of waste collection stations needed to cover all neighborhoods.</a:t>
            </a:r>
          </a:p>
          <a:p>
            <a:r>
              <a:rPr lang="en-US" b="1" dirty="0"/>
              <a:t>Logic-Based Abduction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Observation: </a:t>
            </a:r>
            <a:r>
              <a:rPr lang="en-US" dirty="0"/>
              <a:t>Distribution of households, population density, and waste generation rates in each neighborhood.</a:t>
            </a:r>
          </a:p>
          <a:p>
            <a:pPr lvl="1"/>
            <a:r>
              <a:rPr lang="en-US" b="1" dirty="0"/>
              <a:t>Explanation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Hypothesis 1: Establishing waste collection stations in neighborhoods with high population density can cover the maximum number of households.</a:t>
            </a:r>
          </a:p>
          <a:p>
            <a:pPr lvl="2"/>
            <a:r>
              <a:rPr lang="en-US" dirty="0"/>
              <a:t>Hypothesis 2: Identifying central locations that minimize travel distance for waste collection trucks can optimize efficiency.</a:t>
            </a:r>
          </a:p>
          <a:p>
            <a:pPr lvl="2"/>
            <a:r>
              <a:rPr lang="en-US" dirty="0"/>
              <a:t>Hypothesis 3: Ensuring equitable distribution of waste collection stations across neighborhoods can promote social equity.</a:t>
            </a:r>
          </a:p>
          <a:p>
            <a:pPr lvl="1"/>
            <a:r>
              <a:rPr lang="en-US" b="1" dirty="0"/>
              <a:t>Evaluation</a:t>
            </a:r>
            <a:r>
              <a:rPr lang="en-US" dirty="0"/>
              <a:t>: You evaluate each hypothesis based on logical reasoning, domain knowledge, and available data to determine the most plausible explanation.</a:t>
            </a:r>
          </a:p>
          <a:p>
            <a:pPr lvl="1"/>
            <a:r>
              <a:rPr lang="en-US" b="1" dirty="0"/>
              <a:t>Decision</a:t>
            </a:r>
            <a:r>
              <a:rPr lang="en-US" dirty="0"/>
              <a:t>: Based on the selected explanation, you make decisions regarding the location and number of waste collection stations to achieve the desired objectives.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48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63185"/>
            <a:ext cx="10058400" cy="1609344"/>
          </a:xfrm>
        </p:spPr>
        <p:txBody>
          <a:bodyPr/>
          <a:lstStyle/>
          <a:p>
            <a:r>
              <a:rPr lang="en-US" dirty="0" err="1"/>
              <a:t>Abductive</a:t>
            </a:r>
            <a:r>
              <a:rPr lang="en-US" dirty="0"/>
              <a:t> 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29183"/>
            <a:ext cx="10521930" cy="4399671"/>
          </a:xfrm>
        </p:spPr>
        <p:txBody>
          <a:bodyPr/>
          <a:lstStyle/>
          <a:p>
            <a:r>
              <a:rPr lang="en-US" dirty="0" err="1"/>
              <a:t>Abductive</a:t>
            </a:r>
            <a:r>
              <a:rPr lang="en-US" dirty="0"/>
              <a:t> reasoning typically begins with an </a:t>
            </a:r>
            <a:r>
              <a:rPr lang="en-US" dirty="0">
                <a:solidFill>
                  <a:srgbClr val="FF0000"/>
                </a:solidFill>
              </a:rPr>
              <a:t>incomplete set of observations </a:t>
            </a:r>
            <a:r>
              <a:rPr lang="en-US" dirty="0"/>
              <a:t>and proceeds to the </a:t>
            </a:r>
            <a:r>
              <a:rPr lang="en-US" dirty="0">
                <a:solidFill>
                  <a:srgbClr val="FF0000"/>
                </a:solidFill>
              </a:rPr>
              <a:t>likeliest possible explanation </a:t>
            </a:r>
            <a:r>
              <a:rPr lang="en-US" dirty="0"/>
              <a:t>for the set. </a:t>
            </a:r>
          </a:p>
          <a:p>
            <a:r>
              <a:rPr lang="en-US" dirty="0" err="1"/>
              <a:t>Abductive</a:t>
            </a:r>
            <a:r>
              <a:rPr lang="en-US" dirty="0"/>
              <a:t> reasoning yields the kind of </a:t>
            </a:r>
            <a:r>
              <a:rPr lang="en-US" dirty="0">
                <a:solidFill>
                  <a:srgbClr val="FF0000"/>
                </a:solidFill>
              </a:rPr>
              <a:t>daily decision-making </a:t>
            </a:r>
            <a:r>
              <a:rPr lang="en-US" dirty="0"/>
              <a:t>that does its best with the </a:t>
            </a:r>
            <a:r>
              <a:rPr lang="en-US" dirty="0">
                <a:solidFill>
                  <a:srgbClr val="FF0000"/>
                </a:solidFill>
              </a:rPr>
              <a:t>information at hand</a:t>
            </a:r>
            <a:r>
              <a:rPr lang="en-US" dirty="0"/>
              <a:t>, which often is incomplete.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medical diagnosis </a:t>
            </a:r>
            <a:r>
              <a:rPr lang="en-US" dirty="0"/>
              <a:t>is an application of </a:t>
            </a:r>
            <a:r>
              <a:rPr lang="en-US" dirty="0" err="1"/>
              <a:t>abductive</a:t>
            </a:r>
            <a:r>
              <a:rPr lang="en-US" dirty="0"/>
              <a:t> reasoning: given this set of </a:t>
            </a:r>
            <a:r>
              <a:rPr lang="en-US" dirty="0">
                <a:solidFill>
                  <a:srgbClr val="FF0000"/>
                </a:solidFill>
              </a:rPr>
              <a:t>symptoms</a:t>
            </a:r>
            <a:r>
              <a:rPr lang="en-US" dirty="0"/>
              <a:t>, what is the diagnosis that would best explain most of them?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22742"/>
              </p:ext>
            </p:extLst>
          </p:nvPr>
        </p:nvGraphicFramePr>
        <p:xfrm>
          <a:off x="1865745" y="3529018"/>
          <a:ext cx="8732982" cy="2335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0994">
                  <a:extLst>
                    <a:ext uri="{9D8B030D-6E8A-4147-A177-3AD203B41FA5}">
                      <a16:colId xmlns:a16="http://schemas.microsoft.com/office/drawing/2014/main" val="1200606330"/>
                    </a:ext>
                  </a:extLst>
                </a:gridCol>
                <a:gridCol w="2910994">
                  <a:extLst>
                    <a:ext uri="{9D8B030D-6E8A-4147-A177-3AD203B41FA5}">
                      <a16:colId xmlns:a16="http://schemas.microsoft.com/office/drawing/2014/main" val="407332959"/>
                    </a:ext>
                  </a:extLst>
                </a:gridCol>
                <a:gridCol w="2910994">
                  <a:extLst>
                    <a:ext uri="{9D8B030D-6E8A-4147-A177-3AD203B41FA5}">
                      <a16:colId xmlns:a16="http://schemas.microsoft.com/office/drawing/2014/main" val="1124578033"/>
                    </a:ext>
                  </a:extLst>
                </a:gridCol>
              </a:tblGrid>
              <a:tr h="472319">
                <a:tc>
                  <a:txBody>
                    <a:bodyPr/>
                    <a:lstStyle/>
                    <a:p>
                      <a:r>
                        <a:rPr lang="en-US" dirty="0"/>
                        <a:t>Deductive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Abductive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88633"/>
                  </a:ext>
                </a:extLst>
              </a:tr>
              <a:tr h="186339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humans are mortal (premise 1).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Socrates is a human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(premise 2).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Therefore, Socrates is mortal (conclusion).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swan observed so far is white.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Therefore, all swans are white.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find your car wet in the morning.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simplest explanation is that it rained overnight.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15035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78557" y="6077682"/>
            <a:ext cx="9240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Abduction is an unsound rule of inference, meaning that the conclusion is not necessarily true for every interpretation in which the premises are true</a:t>
            </a:r>
          </a:p>
        </p:txBody>
      </p:sp>
    </p:spTree>
    <p:extLst>
      <p:ext uri="{BB962C8B-B14F-4D97-AF65-F5344CB8AC3E}">
        <p14:creationId xmlns:p14="http://schemas.microsoft.com/office/powerpoint/2010/main" val="3065512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8170-EA72-49C2-B694-CCC5D721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 and Logic-Based Abduction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83B9-BD06-41A9-B9AA-3C4EDE3B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algn="just"/>
            <a:r>
              <a:rPr lang="en-US" b="1" dirty="0"/>
              <a:t>Integration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The Set Cover problem addresses the optimization aspect, aiming to minimize the number of waste collection stations while covering all neighborhoods.</a:t>
            </a:r>
          </a:p>
          <a:p>
            <a:pPr lvl="1" algn="just"/>
            <a:r>
              <a:rPr lang="en-US" dirty="0"/>
              <a:t>Logic-Based Abduction helps in generating explanations and making informed decisions based on observed data and logical reasoning principles.</a:t>
            </a:r>
          </a:p>
          <a:p>
            <a:pPr algn="just"/>
            <a:r>
              <a:rPr lang="en-US" b="1" dirty="0"/>
              <a:t>Outcome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By combining Set Cover and Logic-Based Abduction, you develop an optimized waste management plan that minimizes costs, maximizes efficiency, and ensures equitable access to waste collection services across the metropolitan area.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08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388A-7ADF-22DF-CF20-7A8362D1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Abduction: Alternatives to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00F4-0055-C69F-AFE6-1E9FC4CD6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Humans weight conclusions with terms like highly probable, unlikely, almost certainly, or possible.</a:t>
            </a:r>
          </a:p>
          <a:p>
            <a:r>
              <a:rPr lang="en-US" dirty="0"/>
              <a:t>Stanford certainty theory: based on a number of observations, </a:t>
            </a:r>
          </a:p>
          <a:p>
            <a:r>
              <a:rPr lang="en-US" dirty="0"/>
              <a:t>Fuzzy reasoning</a:t>
            </a:r>
          </a:p>
          <a:p>
            <a:r>
              <a:rPr lang="en-US" dirty="0"/>
              <a:t>The Dempster-Shafer theory of evidence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975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2F06-98EF-A477-9654-1EFCBAA3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117" y="0"/>
            <a:ext cx="10058400" cy="1004803"/>
          </a:xfrm>
        </p:spPr>
        <p:txBody>
          <a:bodyPr/>
          <a:lstStyle/>
          <a:p>
            <a:r>
              <a:rPr lang="en-US" dirty="0"/>
              <a:t>Stanford certainty theory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AF089-9C79-4216-4E9F-3AE69A7D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44" y="924316"/>
            <a:ext cx="8378034" cy="4147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6BAEA-F989-9F8F-1968-72407F6D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17" y="5335572"/>
            <a:ext cx="9410700" cy="13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EA81-AFD5-BDDB-92DF-6FE272E1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7E72B-530E-134C-7B51-3D81D310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38162"/>
            <a:ext cx="98488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2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DABF-12B1-6040-EC65-6BDC1579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66254"/>
            <a:ext cx="10058400" cy="1164059"/>
          </a:xfrm>
        </p:spPr>
        <p:txBody>
          <a:bodyPr/>
          <a:lstStyle/>
          <a:p>
            <a:r>
              <a:rPr lang="en-IN" dirty="0"/>
              <a:t>Reasoning with Fuzzy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DAFA-8687-04E3-CDB0-4BB9F237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468582"/>
            <a:ext cx="10740321" cy="4703618"/>
          </a:xfrm>
        </p:spPr>
        <p:txBody>
          <a:bodyPr/>
          <a:lstStyle/>
          <a:p>
            <a:r>
              <a:rPr lang="en-US" dirty="0"/>
              <a:t>Fuzzy Logic (FL) is a method of reasoning that resembles human reasoning. </a:t>
            </a:r>
          </a:p>
          <a:p>
            <a:r>
              <a:rPr lang="en-US" dirty="0"/>
              <a:t>This approach is similar to how humans perform decision-making. </a:t>
            </a:r>
          </a:p>
          <a:p>
            <a:r>
              <a:rPr lang="en-US" dirty="0"/>
              <a:t>It involves all intermediate possibilities between YES and NO. </a:t>
            </a:r>
          </a:p>
          <a:p>
            <a:r>
              <a:rPr lang="en-US" dirty="0"/>
              <a:t>The Fuzzy logic works on the levels of possibilities of input to achieve a definite output</a:t>
            </a:r>
          </a:p>
          <a:p>
            <a:r>
              <a:rPr lang="en-US" dirty="0"/>
              <a:t>For example, </a:t>
            </a:r>
            <a:r>
              <a:rPr lang="en-US" b="1" dirty="0"/>
              <a:t>if we say temperature, it is a linguistic variable; the values of which are very hot or cold, slightly hot or cold, very warm, slightly warm, etc.</a:t>
            </a:r>
          </a:p>
          <a:p>
            <a:r>
              <a:rPr lang="en-US" dirty="0"/>
              <a:t>A fuzzy subset F of S is defined by a membership function mF(s) that measures the "degree" to which s belongs to 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64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775" y="193686"/>
            <a:ext cx="10058400" cy="1122496"/>
          </a:xfrm>
        </p:spPr>
        <p:txBody>
          <a:bodyPr/>
          <a:lstStyle/>
          <a:p>
            <a:r>
              <a:rPr lang="en-IN" dirty="0"/>
              <a:t>Reasoning with Fuzzy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21" y="1316182"/>
            <a:ext cx="11191424" cy="547254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Fuzzy set theory is not concerned with how these possibility distributions are created, but rather with the rules for computing the combined possibilities over expressions that contain fuzzy variables.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Figure offers a set membership function for the concept of short, medium, and tall male humans. </a:t>
            </a:r>
          </a:p>
          <a:p>
            <a:pPr algn="just"/>
            <a:r>
              <a:rPr lang="en-US" dirty="0"/>
              <a:t>Anyone person can belong to more than one set, for example, a 5' 9" male belongs to both the set of the medium as well as to the set of tall males,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25" y="2244834"/>
            <a:ext cx="47625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57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20" y="221396"/>
            <a:ext cx="11094443" cy="1150204"/>
          </a:xfrm>
        </p:spPr>
        <p:txBody>
          <a:bodyPr/>
          <a:lstStyle/>
          <a:p>
            <a:r>
              <a:rPr lang="en-IN" dirty="0" err="1"/>
              <a:t>Dempster</a:t>
            </a:r>
            <a:r>
              <a:rPr lang="en-IN" dirty="0"/>
              <a:t>-Shafer Theory of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20" y="1732698"/>
            <a:ext cx="11426951" cy="4050792"/>
          </a:xfrm>
        </p:spPr>
        <p:txBody>
          <a:bodyPr/>
          <a:lstStyle/>
          <a:p>
            <a:r>
              <a:rPr lang="en-US" dirty="0"/>
              <a:t>Considers sets of propositions and assigns to each of them an interval [belief, plausibility] within which the degree of belief for each proposition must lie. </a:t>
            </a:r>
          </a:p>
          <a:p>
            <a:r>
              <a:rPr lang="en-US" dirty="0"/>
              <a:t>This belief measure, denoted bel, ranges from zero, indicating no evidence of support for a set of propositions, to one, denoting certainty. </a:t>
            </a:r>
          </a:p>
          <a:p>
            <a:r>
              <a:rPr lang="en-US" dirty="0"/>
              <a:t>The plausibility of a proposition p, </a:t>
            </a:r>
            <a:r>
              <a:rPr lang="en-US" dirty="0" err="1"/>
              <a:t>pl</a:t>
            </a:r>
            <a:r>
              <a:rPr lang="en-US" dirty="0"/>
              <a:t>(p), is defined as: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pl</a:t>
            </a:r>
            <a:r>
              <a:rPr lang="en-US" dirty="0"/>
              <a:t>(p) = 1 – bel(not(p))</a:t>
            </a:r>
          </a:p>
          <a:p>
            <a:r>
              <a:rPr lang="en-US" dirty="0" err="1"/>
              <a:t>Dempster</a:t>
            </a:r>
            <a:r>
              <a:rPr lang="en-US" dirty="0"/>
              <a:t> and Shafer address the problem of measuring certainty by making a fundamental distinction between lack of certainty and ignorance.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56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3" y="135500"/>
            <a:ext cx="11249891" cy="1609344"/>
          </a:xfrm>
        </p:spPr>
        <p:txBody>
          <a:bodyPr/>
          <a:lstStyle/>
          <a:p>
            <a:r>
              <a:rPr lang="en-IN" dirty="0" err="1"/>
              <a:t>Dempster</a:t>
            </a:r>
            <a:r>
              <a:rPr lang="en-IN" dirty="0"/>
              <a:t>-Shafer Theory of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6" y="1870365"/>
            <a:ext cx="8769928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6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3" y="484632"/>
            <a:ext cx="8548255" cy="59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88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484632"/>
            <a:ext cx="8404080" cy="59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1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17418" y="648947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Monotonic Reasoning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64224" y="648947"/>
            <a:ext cx="4754880" cy="640080"/>
          </a:xfrm>
        </p:spPr>
        <p:txBody>
          <a:bodyPr/>
          <a:lstStyle/>
          <a:p>
            <a:pPr algn="ctr"/>
            <a:r>
              <a:rPr lang="en-US" dirty="0"/>
              <a:t>Non-monotonic Reasoning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57207" y="1289027"/>
            <a:ext cx="5885411" cy="4746013"/>
          </a:xfrm>
        </p:spPr>
        <p:txBody>
          <a:bodyPr>
            <a:normAutofit fontScale="92500"/>
          </a:bodyPr>
          <a:lstStyle/>
          <a:p>
            <a:pPr lvl="0" algn="just"/>
            <a:r>
              <a:rPr lang="en-US" dirty="0"/>
              <a:t>Non-monotonic Reasoning is the process that changes its direction or values as the knowledge base increases.</a:t>
            </a:r>
          </a:p>
          <a:p>
            <a:pPr algn="just"/>
            <a:r>
              <a:rPr lang="en-US" dirty="0"/>
              <a:t>Non-monotonic reasoning deals with incomplete or not known facts.</a:t>
            </a:r>
          </a:p>
          <a:p>
            <a:pPr algn="just"/>
            <a:r>
              <a:rPr lang="en-US" dirty="0"/>
              <a:t>The addition of knowledge will invalidate the previous conclusions and change the result</a:t>
            </a:r>
          </a:p>
          <a:p>
            <a:pPr algn="just"/>
            <a:r>
              <a:rPr lang="en-US" dirty="0"/>
              <a:t>In non-monotonic reasoning, results and set of prepositions will increase and decrease based on the condition of added knowledge.</a:t>
            </a:r>
          </a:p>
          <a:p>
            <a:pPr algn="just"/>
            <a:r>
              <a:rPr lang="en-US" dirty="0"/>
              <a:t>Non-monotonic Reasoning is based on assumptions.</a:t>
            </a:r>
          </a:p>
          <a:p>
            <a:pPr algn="just"/>
            <a:r>
              <a:rPr lang="en-US" dirty="0" err="1"/>
              <a:t>Abductive</a:t>
            </a:r>
            <a:r>
              <a:rPr lang="en-US" dirty="0"/>
              <a:t> Reasoning and Human Reasoning is a non-monotonic types of reasoning.</a:t>
            </a:r>
          </a:p>
          <a:p>
            <a:pPr algn="just"/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32509" y="1289027"/>
            <a:ext cx="5492219" cy="4746013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/>
              <a:t>Monotonic Reasoning is the process which does not change its direction or can say that it moves in the one direction.</a:t>
            </a:r>
          </a:p>
          <a:p>
            <a:pPr algn="just"/>
            <a:r>
              <a:rPr lang="en-US" dirty="0"/>
              <a:t>Monotonic Reasoning deals with very specific type of models, which has valid proofs.</a:t>
            </a:r>
          </a:p>
          <a:p>
            <a:pPr algn="just"/>
            <a:r>
              <a:rPr lang="en-US" dirty="0"/>
              <a:t>The addition in knowledge won’t change the result.</a:t>
            </a:r>
          </a:p>
          <a:p>
            <a:pPr algn="just"/>
            <a:r>
              <a:rPr lang="en-US" dirty="0"/>
              <a:t>In monotonic reasoning, results are always true, therefore, set of prepositions will only increase.</a:t>
            </a:r>
          </a:p>
          <a:p>
            <a:pPr algn="just"/>
            <a:r>
              <a:rPr lang="en-US" dirty="0"/>
              <a:t>Monotonic Reasoning is based on true facts</a:t>
            </a:r>
          </a:p>
          <a:p>
            <a:pPr algn="just"/>
            <a:r>
              <a:rPr lang="en-US" dirty="0"/>
              <a:t>Deductive Reasoning is the type of monotonic reasoning.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27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484632"/>
            <a:ext cx="8369444" cy="59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62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12" y="484632"/>
            <a:ext cx="8321802" cy="58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5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30+ Domestic Life Burglar House Apartment Stock Photos, Pictures &amp; 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81" y="461673"/>
            <a:ext cx="8393937" cy="59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0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37" y="138268"/>
            <a:ext cx="10058400" cy="1136350"/>
          </a:xfrm>
        </p:spPr>
        <p:txBody>
          <a:bodyPr/>
          <a:lstStyle/>
          <a:p>
            <a:r>
              <a:rPr lang="en-US" dirty="0"/>
              <a:t>Logic Based </a:t>
            </a:r>
            <a:r>
              <a:rPr lang="en-US" dirty="0" err="1"/>
              <a:t>Abductive</a:t>
            </a:r>
            <a:r>
              <a:rPr lang="en-US" dirty="0"/>
              <a:t> 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5" y="1274618"/>
            <a:ext cx="11111344" cy="55833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Front door ajar.</a:t>
            </a:r>
          </a:p>
          <a:p>
            <a:pPr lvl="1"/>
            <a:r>
              <a:rPr lang="en-US" dirty="0"/>
              <a:t>Belongings scattered.</a:t>
            </a:r>
          </a:p>
          <a:p>
            <a:pPr lvl="1"/>
            <a:r>
              <a:rPr lang="en-US" dirty="0"/>
              <a:t>Broken window in the living room.</a:t>
            </a:r>
          </a:p>
          <a:p>
            <a:r>
              <a:rPr lang="en-US" b="1" dirty="0"/>
              <a:t>Hypotheses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Burglary</a:t>
            </a:r>
            <a:r>
              <a:rPr lang="en-US" dirty="0"/>
              <a:t>: Someone broke into your house to steal valuables.</a:t>
            </a:r>
          </a:p>
          <a:p>
            <a:pPr lvl="1"/>
            <a:r>
              <a:rPr lang="en-US" b="1" dirty="0"/>
              <a:t>Accident</a:t>
            </a:r>
            <a:r>
              <a:rPr lang="en-US" dirty="0"/>
              <a:t>: A severe storm caused the window to break, and the scattered belongings are a result of the strong winds.</a:t>
            </a:r>
          </a:p>
          <a:p>
            <a:pPr lvl="1"/>
            <a:r>
              <a:rPr lang="en-US" b="1" dirty="0"/>
              <a:t>Vandalism</a:t>
            </a:r>
            <a:r>
              <a:rPr lang="en-US" dirty="0"/>
              <a:t>: A neighborhood teenager vandalized your property as a prank.</a:t>
            </a:r>
          </a:p>
          <a:p>
            <a:pPr lvl="1"/>
            <a:r>
              <a:rPr lang="en-US" b="1" dirty="0"/>
              <a:t>Animal intrusion</a:t>
            </a:r>
            <a:r>
              <a:rPr lang="en-US" dirty="0"/>
              <a:t>: A stray animal, such as a raccoon, entered your home, causing the mess.</a:t>
            </a:r>
          </a:p>
          <a:p>
            <a:pPr lvl="1"/>
            <a:r>
              <a:rPr lang="en-US" b="1" dirty="0"/>
              <a:t>Maintenance accident</a:t>
            </a:r>
            <a:r>
              <a:rPr lang="en-US" dirty="0"/>
              <a:t>: A repair person accidentally left the door open and broke the window while fixing something in your absence.</a:t>
            </a:r>
          </a:p>
          <a:p>
            <a:r>
              <a:rPr lang="en-US" b="1" dirty="0"/>
              <a:t>Inference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generate hypotheses that could explain the situation &amp; assess each hypothesis.</a:t>
            </a:r>
          </a:p>
          <a:p>
            <a:pPr lvl="1"/>
            <a:r>
              <a:rPr lang="en-US" dirty="0"/>
              <a:t>the burglary hypothesis as the most likely explanation</a:t>
            </a:r>
          </a:p>
          <a:p>
            <a:r>
              <a:rPr lang="en-US" b="1" dirty="0"/>
              <a:t>Conclusion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Conclude that a burglary likely occurred, and you take appropriate actions such as contacting the authorities and securing your home.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97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49651"/>
            <a:ext cx="10058400" cy="66529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Scenario: A patient presents with symptoms such as fever, cough, and shortness of breath.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6291"/>
            <a:ext cx="10058400" cy="514003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Fever</a:t>
            </a:r>
          </a:p>
          <a:p>
            <a:pPr lvl="1"/>
            <a:r>
              <a:rPr lang="en-US" dirty="0"/>
              <a:t>Cough</a:t>
            </a:r>
          </a:p>
          <a:p>
            <a:pPr lvl="1"/>
            <a:r>
              <a:rPr lang="en-US" dirty="0"/>
              <a:t>Shortness of breath</a:t>
            </a:r>
          </a:p>
          <a:p>
            <a:r>
              <a:rPr lang="en-US" b="1" dirty="0"/>
              <a:t>Knowledge Base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Disease Database</a:t>
            </a:r>
            <a:r>
              <a:rPr lang="en-US" dirty="0"/>
              <a:t>: database of diseases, their symptoms, and associated medical knowledge.</a:t>
            </a:r>
          </a:p>
          <a:p>
            <a:pPr lvl="1"/>
            <a:r>
              <a:rPr lang="en-US" b="1" dirty="0"/>
              <a:t>Rule Base</a:t>
            </a:r>
            <a:r>
              <a:rPr lang="en-US" dirty="0"/>
              <a:t>: The system has a set of logical rules representing medical diagnostic guidelines and expert knowledge.</a:t>
            </a:r>
          </a:p>
          <a:p>
            <a:r>
              <a:rPr lang="en-US" b="1" dirty="0"/>
              <a:t>Hypotheses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Pneumonia</a:t>
            </a:r>
            <a:r>
              <a:rPr lang="en-US" dirty="0"/>
              <a:t>: Based on the symptoms observed, the AI system hypothesizes that the patient may have pneumonia.</a:t>
            </a:r>
          </a:p>
          <a:p>
            <a:pPr lvl="1"/>
            <a:r>
              <a:rPr lang="en-US" b="1" dirty="0"/>
              <a:t>Bronchitis</a:t>
            </a:r>
            <a:r>
              <a:rPr lang="en-US" dirty="0"/>
              <a:t>: Another hypothesis could be bronchitis, given that it shares some symptoms with pneumonia but may have a different underlying cause.</a:t>
            </a:r>
          </a:p>
          <a:p>
            <a:pPr lvl="1"/>
            <a:r>
              <a:rPr lang="en-US" b="1" dirty="0"/>
              <a:t>Flu</a:t>
            </a:r>
            <a:r>
              <a:rPr lang="en-US" dirty="0"/>
              <a:t>: The patient could also have influenza, as fever and cough are common symptoms of the flu.</a:t>
            </a:r>
          </a:p>
          <a:p>
            <a:r>
              <a:rPr lang="en-US" b="1" dirty="0" err="1"/>
              <a:t>Abductive</a:t>
            </a:r>
            <a:r>
              <a:rPr lang="en-US" b="1" dirty="0"/>
              <a:t> Inference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AI system engages in </a:t>
            </a:r>
            <a:r>
              <a:rPr lang="en-US" dirty="0" err="1"/>
              <a:t>abductive</a:t>
            </a:r>
            <a:r>
              <a:rPr lang="en-US" dirty="0"/>
              <a:t> reasoning to generate hypotheses that could explain the observed symptoms.</a:t>
            </a:r>
          </a:p>
          <a:p>
            <a:pPr lvl="1"/>
            <a:r>
              <a:rPr lang="en-US" dirty="0"/>
              <a:t>It uses logical rules and medical knowledge from the database to evaluate each hypothesis against the observed evidence.</a:t>
            </a:r>
          </a:p>
          <a:p>
            <a:pPr lvl="1"/>
            <a:r>
              <a:rPr lang="en-US" dirty="0"/>
              <a:t>The system considers which hypothesis is the most plausible or best fits the observed symptoms.</a:t>
            </a:r>
          </a:p>
          <a:p>
            <a:r>
              <a:rPr lang="en-US" b="1" dirty="0"/>
              <a:t>Conclusion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Based on logic-based </a:t>
            </a:r>
            <a:r>
              <a:rPr lang="en-US" dirty="0" err="1"/>
              <a:t>abductive</a:t>
            </a:r>
            <a:r>
              <a:rPr lang="en-US" dirty="0"/>
              <a:t> inference, the AI system may conclude that pneumonia is the most likely diagnosis, given the combination of fever, cough, and shortness of breath, which are consistent with pneumonia's symptoms.</a:t>
            </a:r>
          </a:p>
          <a:p>
            <a:pPr lvl="1"/>
            <a:r>
              <a:rPr lang="en-US" dirty="0"/>
              <a:t>The system can then recommend further diagnostic tests or treatments based on the inferred diagnosis.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F87C2-EF5A-421B-AD70-C4A677043FDE}"/>
              </a:ext>
            </a:extLst>
          </p:cNvPr>
          <p:cNvSpPr/>
          <p:nvPr/>
        </p:nvSpPr>
        <p:spPr>
          <a:xfrm>
            <a:off x="2649228" y="221674"/>
            <a:ext cx="7290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Logic Based Abductive Inference in AI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6458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Based </a:t>
            </a:r>
            <a:r>
              <a:rPr lang="en-US" dirty="0" err="1"/>
              <a:t>Abductive</a:t>
            </a:r>
            <a:r>
              <a:rPr lang="en-US" dirty="0"/>
              <a:t> 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5" y="1884218"/>
            <a:ext cx="11111344" cy="4287982"/>
          </a:xfrm>
        </p:spPr>
        <p:txBody>
          <a:bodyPr>
            <a:normAutofit/>
          </a:bodyPr>
          <a:lstStyle/>
          <a:p>
            <a:r>
              <a:rPr lang="en-US" dirty="0"/>
              <a:t>Logic-based abduction is a branch of AI that deals with the inference of hypotheses from observations.</a:t>
            </a:r>
          </a:p>
          <a:p>
            <a:pPr lvl="1"/>
            <a:r>
              <a:rPr lang="en-US" dirty="0"/>
              <a:t>Logics for Non-monotonic Reasoning</a:t>
            </a:r>
          </a:p>
          <a:p>
            <a:pPr lvl="1"/>
            <a:r>
              <a:rPr lang="en-US" dirty="0"/>
              <a:t>Truth maintenance systems</a:t>
            </a:r>
          </a:p>
          <a:p>
            <a:pPr lvl="1"/>
            <a:r>
              <a:rPr lang="en-US" dirty="0"/>
              <a:t>Logics based on minimum models</a:t>
            </a:r>
          </a:p>
          <a:p>
            <a:pPr lvl="1"/>
            <a:r>
              <a:rPr lang="en-US" dirty="0"/>
              <a:t>Set cover and logic-based abduction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2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35" y="126413"/>
            <a:ext cx="10058400" cy="1259042"/>
          </a:xfrm>
        </p:spPr>
        <p:txBody>
          <a:bodyPr>
            <a:normAutofit fontScale="90000"/>
          </a:bodyPr>
          <a:lstStyle/>
          <a:p>
            <a:r>
              <a:rPr lang="en-US" dirty="0"/>
              <a:t>Logics for Non-Monotonic Reasoning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935" y="876693"/>
            <a:ext cx="11071447" cy="59813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Logic is non-monotonic if the truth of a proposition may change when new information (axioms) is added. </a:t>
            </a:r>
          </a:p>
          <a:p>
            <a:r>
              <a:rPr lang="en-US" dirty="0"/>
              <a:t>Allows statement to be retracted. </a:t>
            </a:r>
          </a:p>
          <a:p>
            <a:r>
              <a:rPr lang="en-US" dirty="0"/>
              <a:t>Used to formalize plausible (believable) reasoning.</a:t>
            </a:r>
          </a:p>
          <a:p>
            <a:r>
              <a:rPr lang="en-US" dirty="0"/>
              <a:t>Example 1:</a:t>
            </a:r>
          </a:p>
          <a:p>
            <a:pPr lvl="1"/>
            <a:r>
              <a:rPr lang="en-US" dirty="0"/>
              <a:t>Birds typically fly.</a:t>
            </a:r>
          </a:p>
          <a:p>
            <a:pPr lvl="1"/>
            <a:r>
              <a:rPr lang="en-US" dirty="0" err="1"/>
              <a:t>Tweety</a:t>
            </a:r>
            <a:r>
              <a:rPr lang="en-US" dirty="0"/>
              <a:t> is a bird. </a:t>
            </a:r>
          </a:p>
          <a:p>
            <a:pPr lvl="1"/>
            <a:r>
              <a:rPr lang="en-US" dirty="0" err="1"/>
              <a:t>Tweety</a:t>
            </a:r>
            <a:r>
              <a:rPr lang="en-US" dirty="0"/>
              <a:t> (presumably) flies. </a:t>
            </a:r>
          </a:p>
          <a:p>
            <a:pPr lvl="1"/>
            <a:r>
              <a:rPr lang="en-US" dirty="0"/>
              <a:t>Conclusion of the non-monotonic argument may not be correct.</a:t>
            </a:r>
          </a:p>
          <a:p>
            <a:r>
              <a:rPr lang="en-US" dirty="0"/>
              <a:t>Example 2: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Tweety</a:t>
            </a:r>
            <a:r>
              <a:rPr lang="en-US" dirty="0"/>
              <a:t> is a penguin, it is incorrect to conclude that </a:t>
            </a:r>
            <a:r>
              <a:rPr lang="en-US" dirty="0" err="1"/>
              <a:t>Tweety</a:t>
            </a:r>
            <a:r>
              <a:rPr lang="en-US" dirty="0"/>
              <a:t> flies. </a:t>
            </a:r>
          </a:p>
          <a:p>
            <a:r>
              <a:rPr lang="en-US" dirty="0"/>
              <a:t>All monotonic reasoning is concerned with consistency. </a:t>
            </a:r>
          </a:p>
          <a:p>
            <a:r>
              <a:rPr lang="en-US" dirty="0"/>
              <a:t>Inconsistency is resolved, by removing the relevant conclusion(s) derived by the default rules, </a:t>
            </a:r>
          </a:p>
          <a:p>
            <a:r>
              <a:rPr lang="en-US" dirty="0"/>
              <a:t>The truth value of prepositions such as “</a:t>
            </a:r>
            <a:r>
              <a:rPr lang="en-US" dirty="0" err="1"/>
              <a:t>Tweety</a:t>
            </a:r>
            <a:r>
              <a:rPr lang="en-US" dirty="0"/>
              <a:t> is a bird” accepts default that is normally true, such as “Birds typically fly”. </a:t>
            </a:r>
          </a:p>
          <a:p>
            <a:r>
              <a:rPr lang="en-US" dirty="0"/>
              <a:t>A conclusion derived was “</a:t>
            </a:r>
            <a:r>
              <a:rPr lang="en-US" dirty="0" err="1"/>
              <a:t>Tweety</a:t>
            </a:r>
            <a:r>
              <a:rPr lang="en-US" dirty="0"/>
              <a:t> flies”. </a:t>
            </a:r>
          </a:p>
          <a:p>
            <a:r>
              <a:rPr lang="en-US" dirty="0"/>
              <a:t>When an inconsistency is recognized, only the truth value of the last type is changed.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92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2509" y="1181107"/>
            <a:ext cx="5492219" cy="397764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Conventional reasoning using predicate logic</a:t>
            </a:r>
          </a:p>
          <a:p>
            <a:pPr lvl="1" algn="just"/>
            <a:r>
              <a:rPr lang="en-US" dirty="0"/>
              <a:t>all the information necessary to solve the problem must be represented</a:t>
            </a:r>
          </a:p>
          <a:p>
            <a:pPr lvl="1" algn="just"/>
            <a:r>
              <a:rPr lang="en-US" dirty="0"/>
              <a:t>the information base must be consistent; that is, pieces of knowledge cannot contradict each other</a:t>
            </a:r>
          </a:p>
          <a:p>
            <a:pPr lvl="1" algn="just"/>
            <a:r>
              <a:rPr lang="en-US" dirty="0"/>
              <a:t>use of inference rules, the known information grows monotonically.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36514" y="1181107"/>
            <a:ext cx="5647668" cy="397764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Non-monotonic systems</a:t>
            </a:r>
          </a:p>
          <a:p>
            <a:pPr lvl="1" algn="just"/>
            <a:r>
              <a:rPr lang="en-US" dirty="0"/>
              <a:t>The closed world assumption is to determine as false anything that its reasoning system cannot prove to be true</a:t>
            </a:r>
          </a:p>
          <a:p>
            <a:pPr lvl="1" algn="just"/>
            <a:r>
              <a:rPr lang="en-US" dirty="0"/>
              <a:t>logic systems entertain alternative hypotheses like how humans use knowledge of the world to direct reasoning through alternative scenarios. </a:t>
            </a:r>
          </a:p>
          <a:p>
            <a:pPr lvl="1" algn="just"/>
            <a:r>
              <a:rPr lang="en-US" dirty="0"/>
              <a:t>Allow the addition of new knowledge based on assumptions;  assumed it to be correct and use it to infer more new knowledge. 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2509" y="4879585"/>
            <a:ext cx="116516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Conclusions must sometimes be reconsidered, called </a:t>
            </a:r>
            <a:r>
              <a:rPr lang="en-US" dirty="0">
                <a:solidFill>
                  <a:srgbClr val="FF0000"/>
                </a:solidFill>
              </a:rPr>
              <a:t>defeasible</a:t>
            </a:r>
            <a:r>
              <a:rPr lang="en-US" dirty="0"/>
              <a:t>; that is, new information may sometimes invalidate previous results.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Representations and search procedures that keep track of the reasoning steps of a logic system are called </a:t>
            </a:r>
            <a:r>
              <a:rPr lang="en-US" dirty="0">
                <a:solidFill>
                  <a:srgbClr val="FF0000"/>
                </a:solidFill>
              </a:rPr>
              <a:t>truth maintenance systems </a:t>
            </a:r>
            <a:r>
              <a:rPr lang="en-US" dirty="0"/>
              <a:t>or TMS.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defeasible reasoning, the TMS preserves the consistency of the knowledge base, keeping track of conclusions that might later need to be questioned.</a:t>
            </a:r>
            <a:endParaRPr lang="en-IN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69848" y="695332"/>
            <a:ext cx="10058400" cy="485775"/>
          </a:xfrm>
        </p:spPr>
        <p:txBody>
          <a:bodyPr>
            <a:normAutofit fontScale="90000"/>
          </a:bodyPr>
          <a:lstStyle/>
          <a:p>
            <a:r>
              <a:rPr lang="en-US" dirty="0"/>
              <a:t>Logics for Non-Monotonic Reasoning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962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924</TotalTime>
  <Words>2884</Words>
  <Application>Microsoft Office PowerPoint</Application>
  <PresentationFormat>Widescreen</PresentationFormat>
  <Paragraphs>230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Bookman Old Style</vt:lpstr>
      <vt:lpstr>Calibri</vt:lpstr>
      <vt:lpstr>Century Gothic</vt:lpstr>
      <vt:lpstr>Times New Roman</vt:lpstr>
      <vt:lpstr>Walbaum Display Light</vt:lpstr>
      <vt:lpstr>Wingdings</vt:lpstr>
      <vt:lpstr>Wood Type</vt:lpstr>
      <vt:lpstr>REASONING IN UNCERTAIN SITUATIONS</vt:lpstr>
      <vt:lpstr>Abductive inference</vt:lpstr>
      <vt:lpstr>PowerPoint Presentation</vt:lpstr>
      <vt:lpstr>PowerPoint Presentation</vt:lpstr>
      <vt:lpstr>Logic Based Abductive Inference</vt:lpstr>
      <vt:lpstr>Scenario: A patient presents with symptoms such as fever, cough, and shortness of breath. </vt:lpstr>
      <vt:lpstr>Logic Based Abductive Inference</vt:lpstr>
      <vt:lpstr>Logics for Non-Monotonic Reasoning </vt:lpstr>
      <vt:lpstr>Logics for Non-Monotonic Reasoning </vt:lpstr>
      <vt:lpstr>Truth Maintenance Systems</vt:lpstr>
      <vt:lpstr>Truth Maintenance Systems</vt:lpstr>
      <vt:lpstr>Dependency Network</vt:lpstr>
      <vt:lpstr>Justification-Based Truth Maintenance System (JTMS) </vt:lpstr>
      <vt:lpstr> Assumption-Based Truth Maintenance System (ATMS) </vt:lpstr>
      <vt:lpstr> Logical-Based Truth Maintenance System (LTMS)  </vt:lpstr>
      <vt:lpstr>Logics Based on Minimum Models</vt:lpstr>
      <vt:lpstr>Minimum Models –Real life examples</vt:lpstr>
      <vt:lpstr>Set Cover and Logic-Based Abduction</vt:lpstr>
      <vt:lpstr>Set Cover and Logic-Based Abduction</vt:lpstr>
      <vt:lpstr>Set Cover and Logic-Based Abduction</vt:lpstr>
      <vt:lpstr>Abduction: Alternatives to Logic</vt:lpstr>
      <vt:lpstr>Stanford certainty theory</vt:lpstr>
      <vt:lpstr>PowerPoint Presentation</vt:lpstr>
      <vt:lpstr>Reasoning with Fuzzy Sets</vt:lpstr>
      <vt:lpstr>Reasoning with Fuzzy Sets</vt:lpstr>
      <vt:lpstr>Dempster-Shafer Theory of Evidence</vt:lpstr>
      <vt:lpstr>Dempster-Shafer Theory of Evidence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REASONING IN UNCERTAIN SITUATIONS</dc:title>
  <dc:creator>Administrator</dc:creator>
  <cp:lastModifiedBy>keerthy</cp:lastModifiedBy>
  <cp:revision>39</cp:revision>
  <dcterms:created xsi:type="dcterms:W3CDTF">2023-03-07T06:44:21Z</dcterms:created>
  <dcterms:modified xsi:type="dcterms:W3CDTF">2024-02-23T19:15:12Z</dcterms:modified>
</cp:coreProperties>
</file>