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2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8" r:id="rId53"/>
    <p:sldId id="309" r:id="rId54"/>
    <p:sldId id="310" r:id="rId55"/>
    <p:sldId id="306" r:id="rId56"/>
    <p:sldId id="311" r:id="rId57"/>
    <p:sldId id="312" r:id="rId58"/>
    <p:sldId id="313" r:id="rId59"/>
    <p:sldId id="314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4" r:id="rId77"/>
    <p:sldId id="332" r:id="rId78"/>
    <p:sldId id="335" r:id="rId79"/>
    <p:sldId id="333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4" r:id="rId95"/>
    <p:sldId id="350" r:id="rId96"/>
    <p:sldId id="351" r:id="rId97"/>
    <p:sldId id="352" r:id="rId98"/>
    <p:sldId id="353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1" r:id="rId115"/>
    <p:sldId id="370" r:id="rId1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2F0-EDBF-4EA8-9338-FA1777A4B9C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30D0-DA66-4899-AD92-E5B843B7D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2F0-EDBF-4EA8-9338-FA1777A4B9C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30D0-DA66-4899-AD92-E5B843B7D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2F0-EDBF-4EA8-9338-FA1777A4B9C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30D0-DA66-4899-AD92-E5B843B7D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2F0-EDBF-4EA8-9338-FA1777A4B9C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30D0-DA66-4899-AD92-E5B843B7D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2F0-EDBF-4EA8-9338-FA1777A4B9C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30D0-DA66-4899-AD92-E5B843B7D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2F0-EDBF-4EA8-9338-FA1777A4B9C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30D0-DA66-4899-AD92-E5B843B7D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2F0-EDBF-4EA8-9338-FA1777A4B9C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30D0-DA66-4899-AD92-E5B843B7D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2F0-EDBF-4EA8-9338-FA1777A4B9C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30D0-DA66-4899-AD92-E5B843B7D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2F0-EDBF-4EA8-9338-FA1777A4B9C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30D0-DA66-4899-AD92-E5B843B7D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2F0-EDBF-4EA8-9338-FA1777A4B9C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30D0-DA66-4899-AD92-E5B843B7D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2F0-EDBF-4EA8-9338-FA1777A4B9C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30D0-DA66-4899-AD92-E5B843B7D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E52F0-EDBF-4EA8-9338-FA1777A4B9C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30D0-DA66-4899-AD92-E5B843B7D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643182"/>
            <a:ext cx="8358246" cy="1470025"/>
          </a:xfrm>
        </p:spPr>
        <p:txBody>
          <a:bodyPr/>
          <a:lstStyle/>
          <a:p>
            <a:r>
              <a:rPr lang="en-IN" b="1" dirty="0" smtClean="0"/>
              <a:t>SOFTWARE QUALITY ASSURANCE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SQA Tasks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143116"/>
            <a:ext cx="8043890" cy="32575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800" dirty="0" smtClean="0"/>
              <a:t>	</a:t>
            </a:r>
            <a:r>
              <a:rPr lang="en-IN" dirty="0" smtClean="0"/>
              <a:t>Software Engineering Institute recommends a set of SQA actions.</a:t>
            </a:r>
          </a:p>
          <a:p>
            <a:pPr algn="just">
              <a:buNone/>
            </a:pPr>
            <a:r>
              <a:rPr lang="en-IN" dirty="0" smtClean="0"/>
              <a:t>	These actions can be performed by an independent SQA group.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IN" sz="2800" b="1" dirty="0"/>
              <a:t>Testing Surface Structure and Deep </a:t>
            </a:r>
            <a:r>
              <a:rPr lang="en-IN" sz="2800" b="1" dirty="0" smtClean="0"/>
              <a:t>Structure</a:t>
            </a:r>
          </a:p>
          <a:p>
            <a:r>
              <a:rPr lang="en-IN" i="1" dirty="0"/>
              <a:t>Deep structure </a:t>
            </a:r>
            <a:r>
              <a:rPr lang="en-IN" dirty="0"/>
              <a:t>refers to the internal technical details of an OO </a:t>
            </a:r>
            <a:r>
              <a:rPr lang="en-IN" dirty="0" smtClean="0"/>
              <a:t>program.</a:t>
            </a:r>
          </a:p>
          <a:p>
            <a:r>
              <a:rPr lang="en-IN" dirty="0"/>
              <a:t>T</a:t>
            </a:r>
            <a:r>
              <a:rPr lang="en-IN" dirty="0" smtClean="0"/>
              <a:t>hat </a:t>
            </a:r>
            <a:r>
              <a:rPr lang="en-IN" dirty="0"/>
              <a:t>is, </a:t>
            </a:r>
            <a:r>
              <a:rPr lang="en-IN" dirty="0" smtClean="0"/>
              <a:t>the structure </a:t>
            </a:r>
            <a:r>
              <a:rPr lang="en-IN" dirty="0"/>
              <a:t>that is understood by examining the design and/or code</a:t>
            </a:r>
            <a:r>
              <a:rPr lang="en-IN" dirty="0" smtClean="0"/>
              <a:t>.</a:t>
            </a:r>
          </a:p>
          <a:p>
            <a:r>
              <a:rPr lang="en-IN" dirty="0"/>
              <a:t>Deep </a:t>
            </a:r>
            <a:r>
              <a:rPr lang="en-IN" dirty="0" smtClean="0"/>
              <a:t>structure testing </a:t>
            </a:r>
            <a:r>
              <a:rPr lang="en-IN" dirty="0"/>
              <a:t>is designed to </a:t>
            </a:r>
            <a:r>
              <a:rPr lang="en-IN" dirty="0" smtClean="0"/>
              <a:t>exercise:</a:t>
            </a:r>
          </a:p>
          <a:p>
            <a:pPr lvl="1"/>
            <a:r>
              <a:rPr lang="en-IN" dirty="0" smtClean="0"/>
              <a:t>Dependencies</a:t>
            </a:r>
          </a:p>
          <a:p>
            <a:pPr lvl="1"/>
            <a:r>
              <a:rPr lang="en-IN" dirty="0" smtClean="0"/>
              <a:t>Behaviours</a:t>
            </a:r>
          </a:p>
          <a:p>
            <a:pPr lvl="1"/>
            <a:r>
              <a:rPr lang="en-IN" dirty="0" smtClean="0"/>
              <a:t>communication </a:t>
            </a:r>
            <a:r>
              <a:rPr lang="en-IN" dirty="0"/>
              <a:t>mechanisms</a:t>
            </a:r>
            <a:endParaRPr lang="en-IN" sz="2400" b="1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Object Oriented Testing Methods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57819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/>
              <a:t>TESTING METHODS APPLICABLE AT THE CLASS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b="1" dirty="0" smtClean="0"/>
              <a:t>Random </a:t>
            </a:r>
            <a:r>
              <a:rPr lang="en-IN" b="1" dirty="0"/>
              <a:t>Testing </a:t>
            </a:r>
            <a:r>
              <a:rPr lang="en-IN" b="1" dirty="0" smtClean="0"/>
              <a:t>for </a:t>
            </a:r>
            <a:r>
              <a:rPr lang="en-IN" b="1" dirty="0"/>
              <a:t>OO </a:t>
            </a:r>
            <a:r>
              <a:rPr lang="en-IN" b="1" dirty="0" smtClean="0"/>
              <a:t>Classes</a:t>
            </a:r>
          </a:p>
          <a:p>
            <a:pPr algn="just"/>
            <a:r>
              <a:rPr lang="en-IN" dirty="0"/>
              <a:t>consider a banking application </a:t>
            </a:r>
            <a:r>
              <a:rPr lang="en-IN" dirty="0" smtClean="0"/>
              <a:t>in which </a:t>
            </a:r>
            <a:r>
              <a:rPr lang="en-IN" dirty="0"/>
              <a:t>an </a:t>
            </a:r>
            <a:r>
              <a:rPr lang="en-IN" b="1" dirty="0"/>
              <a:t>Account </a:t>
            </a:r>
            <a:r>
              <a:rPr lang="en-IN" dirty="0"/>
              <a:t>class has the following operations</a:t>
            </a:r>
            <a:r>
              <a:rPr lang="en-IN" dirty="0" smtClean="0"/>
              <a:t>:</a:t>
            </a:r>
          </a:p>
          <a:p>
            <a:pPr lvl="1" algn="just"/>
            <a:r>
              <a:rPr lang="en-IN" dirty="0" smtClean="0"/>
              <a:t> </a:t>
            </a:r>
            <a:r>
              <a:rPr lang="en-IN" i="1" dirty="0"/>
              <a:t>open(), setup(), deposit(), withdraw</a:t>
            </a:r>
            <a:r>
              <a:rPr lang="en-IN" i="1" dirty="0" smtClean="0"/>
              <a:t>(),balance</a:t>
            </a:r>
            <a:r>
              <a:rPr lang="en-IN" i="1" dirty="0"/>
              <a:t>(), summarize(), creditLimit(), </a:t>
            </a:r>
            <a:r>
              <a:rPr lang="en-IN" dirty="0"/>
              <a:t>and </a:t>
            </a:r>
            <a:r>
              <a:rPr lang="en-IN" i="1" dirty="0"/>
              <a:t>close</a:t>
            </a:r>
            <a:r>
              <a:rPr lang="en-IN" i="1" dirty="0" smtClean="0"/>
              <a:t>().</a:t>
            </a:r>
          </a:p>
          <a:p>
            <a:pPr algn="just"/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account must </a:t>
            </a:r>
            <a:r>
              <a:rPr lang="en-IN" dirty="0" smtClean="0"/>
              <a:t>be opened </a:t>
            </a:r>
            <a:r>
              <a:rPr lang="en-IN" dirty="0"/>
              <a:t>before other operations can be applied and closed after all operations </a:t>
            </a:r>
            <a:r>
              <a:rPr lang="en-IN" dirty="0" smtClean="0"/>
              <a:t>are completed.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244299047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/>
              <a:t>TESTING METHODS APPLICABLE AT THE CLASS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N" b="1" dirty="0"/>
              <a:t>Partition Testing at the Class </a:t>
            </a:r>
            <a:r>
              <a:rPr lang="en-IN" b="1" dirty="0" smtClean="0"/>
              <a:t>Level</a:t>
            </a:r>
          </a:p>
          <a:p>
            <a:pPr marL="0" indent="0" algn="just">
              <a:buNone/>
            </a:pPr>
            <a:r>
              <a:rPr lang="en-IN" i="1" dirty="0"/>
              <a:t>Partition testing </a:t>
            </a:r>
            <a:r>
              <a:rPr lang="en-IN" dirty="0"/>
              <a:t>reduces the number of test cases required to exercise the </a:t>
            </a:r>
            <a:r>
              <a:rPr lang="en-IN" dirty="0" smtClean="0"/>
              <a:t>class.</a:t>
            </a:r>
          </a:p>
          <a:p>
            <a:pPr marL="0" indent="0" algn="just">
              <a:buNone/>
            </a:pPr>
            <a:r>
              <a:rPr lang="en-IN" dirty="0" smtClean="0"/>
              <a:t>Much same as equivalence portioning.</a:t>
            </a:r>
          </a:p>
          <a:p>
            <a:pPr algn="just"/>
            <a:r>
              <a:rPr lang="en-IN" i="1" dirty="0"/>
              <a:t>State-based partitioning </a:t>
            </a:r>
            <a:r>
              <a:rPr lang="en-IN" dirty="0"/>
              <a:t>categorizes class operations based on their ability </a:t>
            </a:r>
            <a:r>
              <a:rPr lang="en-IN" dirty="0" smtClean="0"/>
              <a:t>to change </a:t>
            </a:r>
            <a:r>
              <a:rPr lang="en-IN" dirty="0"/>
              <a:t>the state of the class</a:t>
            </a:r>
            <a:r>
              <a:rPr lang="en-IN" dirty="0" smtClean="0"/>
              <a:t>.</a:t>
            </a:r>
          </a:p>
          <a:p>
            <a:pPr algn="just"/>
            <a:r>
              <a:rPr lang="en-IN" i="1" dirty="0"/>
              <a:t>Attribute-based partitioning </a:t>
            </a:r>
            <a:r>
              <a:rPr lang="en-IN" dirty="0"/>
              <a:t>categorizes class operations based on the </a:t>
            </a:r>
            <a:r>
              <a:rPr lang="en-IN" dirty="0" smtClean="0"/>
              <a:t>attributes that </a:t>
            </a:r>
            <a:r>
              <a:rPr lang="en-IN" dirty="0"/>
              <a:t>they use.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5512330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/>
              <a:t>TESTING </a:t>
            </a:r>
            <a:r>
              <a:rPr lang="en-IN" sz="3600" b="1" dirty="0" smtClean="0"/>
              <a:t>WEB APPLICATIONS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What is it</a:t>
            </a:r>
            <a:r>
              <a:rPr lang="en-IN" b="1" dirty="0" smtClean="0"/>
              <a:t>?</a:t>
            </a:r>
          </a:p>
          <a:p>
            <a:pPr algn="just"/>
            <a:r>
              <a:rPr lang="en-IN" dirty="0"/>
              <a:t>WebApp testing is </a:t>
            </a:r>
            <a:r>
              <a:rPr lang="en-IN" dirty="0" smtClean="0"/>
              <a:t>a collection </a:t>
            </a:r>
            <a:r>
              <a:rPr lang="en-IN" dirty="0"/>
              <a:t>of related activities </a:t>
            </a:r>
            <a:r>
              <a:rPr lang="en-IN" dirty="0" smtClean="0"/>
              <a:t>with a </a:t>
            </a:r>
            <a:r>
              <a:rPr lang="en-IN" dirty="0"/>
              <a:t>single goal: to uncover errors </a:t>
            </a:r>
            <a:r>
              <a:rPr lang="en-IN" dirty="0" smtClean="0"/>
              <a:t>in </a:t>
            </a:r>
            <a:r>
              <a:rPr lang="en-IN" b="1" i="1" dirty="0" smtClean="0"/>
              <a:t>WebApp </a:t>
            </a:r>
            <a:r>
              <a:rPr lang="en-IN" b="1" i="1" dirty="0"/>
              <a:t>content, function, </a:t>
            </a:r>
            <a:r>
              <a:rPr lang="en-IN" b="1" i="1" dirty="0" smtClean="0"/>
              <a:t>usability, navigability</a:t>
            </a:r>
            <a:r>
              <a:rPr lang="en-IN" b="1" i="1" dirty="0"/>
              <a:t>, performance, capacity, and security</a:t>
            </a:r>
            <a:r>
              <a:rPr lang="en-IN" dirty="0"/>
              <a:t>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5402166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/>
              <a:t>TESTING </a:t>
            </a:r>
            <a:r>
              <a:rPr lang="en-IN" sz="3600" b="1" dirty="0" smtClean="0"/>
              <a:t>WEB APPLICATIONS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Who does it</a:t>
            </a:r>
            <a:r>
              <a:rPr lang="en-IN" b="1" dirty="0" smtClean="0"/>
              <a:t>?</a:t>
            </a:r>
          </a:p>
          <a:p>
            <a:pPr algn="just"/>
            <a:r>
              <a:rPr lang="en-IN" dirty="0"/>
              <a:t>Web engineers and other </a:t>
            </a:r>
            <a:r>
              <a:rPr lang="en-IN" dirty="0" smtClean="0"/>
              <a:t>project stakeholders </a:t>
            </a:r>
            <a:r>
              <a:rPr lang="en-IN" dirty="0"/>
              <a:t>(</a:t>
            </a:r>
            <a:r>
              <a:rPr lang="en-IN" b="1" i="1" dirty="0"/>
              <a:t>managers, customers, end </a:t>
            </a:r>
            <a:r>
              <a:rPr lang="en-IN" b="1" i="1" dirty="0" smtClean="0"/>
              <a:t>users</a:t>
            </a:r>
            <a:r>
              <a:rPr lang="en-IN" dirty="0" smtClean="0"/>
              <a:t>) all </a:t>
            </a:r>
            <a:r>
              <a:rPr lang="en-IN" dirty="0"/>
              <a:t>participate in WebApp testing.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20544255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/>
              <a:t>TESTING </a:t>
            </a:r>
            <a:r>
              <a:rPr lang="en-IN" sz="3600" b="1" dirty="0" smtClean="0"/>
              <a:t>WEB APPLICATIONS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Why is it important?</a:t>
            </a:r>
            <a:endParaRPr lang="en-IN" dirty="0" smtClean="0"/>
          </a:p>
          <a:p>
            <a:pPr algn="just"/>
            <a:r>
              <a:rPr lang="en-IN" dirty="0" smtClean="0"/>
              <a:t>If </a:t>
            </a:r>
            <a:r>
              <a:rPr lang="en-IN" dirty="0"/>
              <a:t>end users encounter </a:t>
            </a:r>
            <a:r>
              <a:rPr lang="en-IN" dirty="0" smtClean="0"/>
              <a:t>errors that </a:t>
            </a:r>
            <a:r>
              <a:rPr lang="en-IN" dirty="0"/>
              <a:t>shake their faith in the WebApp, they will </a:t>
            </a:r>
            <a:r>
              <a:rPr lang="en-IN" dirty="0" smtClean="0"/>
              <a:t>go elsewhere </a:t>
            </a:r>
            <a:r>
              <a:rPr lang="en-IN" dirty="0"/>
              <a:t>for the content and function </a:t>
            </a:r>
            <a:r>
              <a:rPr lang="en-IN" dirty="0" smtClean="0"/>
              <a:t>they need</a:t>
            </a:r>
            <a:r>
              <a:rPr lang="en-IN" dirty="0"/>
              <a:t>, and the WebApp will fail. </a:t>
            </a:r>
            <a:endParaRPr lang="en-IN" dirty="0" smtClean="0"/>
          </a:p>
          <a:p>
            <a:pPr algn="just"/>
            <a:r>
              <a:rPr lang="en-IN" dirty="0" smtClean="0"/>
              <a:t>For </a:t>
            </a:r>
            <a:r>
              <a:rPr lang="en-IN" dirty="0"/>
              <a:t>this </a:t>
            </a:r>
            <a:r>
              <a:rPr lang="en-IN" dirty="0" smtClean="0"/>
              <a:t>reason, you </a:t>
            </a:r>
            <a:r>
              <a:rPr lang="en-IN" dirty="0"/>
              <a:t>must work to eliminate as many errors </a:t>
            </a:r>
            <a:r>
              <a:rPr lang="en-IN" dirty="0" smtClean="0"/>
              <a:t>as possible </a:t>
            </a:r>
            <a:r>
              <a:rPr lang="en-IN" b="1" i="1" dirty="0"/>
              <a:t>before the WebApp goes online.</a:t>
            </a:r>
            <a:endParaRPr lang="en-IN" b="1" i="1" dirty="0" smtClean="0"/>
          </a:p>
        </p:txBody>
      </p:sp>
    </p:spTree>
    <p:extLst>
      <p:ext uri="{BB962C8B-B14F-4D97-AF65-F5344CB8AC3E}">
        <p14:creationId xmlns:p14="http://schemas.microsoft.com/office/powerpoint/2010/main" val="9156782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/>
              <a:t>TESTING </a:t>
            </a:r>
            <a:r>
              <a:rPr lang="en-IN" sz="3600" b="1" dirty="0" smtClean="0"/>
              <a:t>WEB APPLICATIONS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What are the steps</a:t>
            </a:r>
            <a:r>
              <a:rPr lang="en-IN" b="1" dirty="0" smtClean="0"/>
              <a:t>?</a:t>
            </a:r>
          </a:p>
          <a:p>
            <a:pPr algn="just"/>
            <a:r>
              <a:rPr lang="en-IN" dirty="0"/>
              <a:t>The WebApp testing </a:t>
            </a:r>
            <a:r>
              <a:rPr lang="en-IN" dirty="0" smtClean="0"/>
              <a:t>process begins </a:t>
            </a:r>
            <a:r>
              <a:rPr lang="en-IN" dirty="0"/>
              <a:t>by </a:t>
            </a:r>
            <a:r>
              <a:rPr lang="en-IN" b="1" i="1" dirty="0"/>
              <a:t>focusing on user-visible aspects</a:t>
            </a:r>
            <a:r>
              <a:rPr lang="en-IN" dirty="0"/>
              <a:t> of </a:t>
            </a:r>
            <a:r>
              <a:rPr lang="en-IN" dirty="0" smtClean="0"/>
              <a:t>the WebApp </a:t>
            </a:r>
            <a:r>
              <a:rPr lang="en-IN" dirty="0"/>
              <a:t>and proceeds to tests that </a:t>
            </a:r>
            <a:r>
              <a:rPr lang="en-IN" b="1" i="1" dirty="0" smtClean="0"/>
              <a:t>exercise technology </a:t>
            </a:r>
            <a:r>
              <a:rPr lang="en-IN" b="1" i="1" dirty="0"/>
              <a:t>and infrastructure</a:t>
            </a:r>
            <a:r>
              <a:rPr lang="en-IN" dirty="0" smtClean="0"/>
              <a:t>.</a:t>
            </a:r>
          </a:p>
          <a:p>
            <a:pPr algn="just"/>
            <a:r>
              <a:rPr lang="en-IN" b="1" i="1" dirty="0"/>
              <a:t>Seven </a:t>
            </a:r>
            <a:r>
              <a:rPr lang="en-IN" b="1" i="1" dirty="0" smtClean="0"/>
              <a:t>testing steps</a:t>
            </a:r>
            <a:r>
              <a:rPr lang="en-IN" dirty="0" smtClean="0"/>
              <a:t> </a:t>
            </a:r>
            <a:r>
              <a:rPr lang="en-IN" dirty="0"/>
              <a:t>are performed: content testing, </a:t>
            </a:r>
            <a:r>
              <a:rPr lang="en-IN" dirty="0" smtClean="0"/>
              <a:t>interface testing</a:t>
            </a:r>
            <a:r>
              <a:rPr lang="en-IN" dirty="0"/>
              <a:t>, navigation testing, component </a:t>
            </a:r>
            <a:r>
              <a:rPr lang="en-IN" dirty="0" smtClean="0"/>
              <a:t>testing, configuration </a:t>
            </a:r>
            <a:r>
              <a:rPr lang="en-IN" dirty="0"/>
              <a:t>testing, performance testing, </a:t>
            </a:r>
            <a:r>
              <a:rPr lang="en-IN" dirty="0" smtClean="0"/>
              <a:t>and security </a:t>
            </a:r>
            <a:r>
              <a:rPr lang="en-IN" dirty="0"/>
              <a:t>testing.</a:t>
            </a:r>
            <a:endParaRPr lang="en-IN" b="1" i="1" dirty="0" smtClean="0"/>
          </a:p>
        </p:txBody>
      </p:sp>
    </p:spTree>
    <p:extLst>
      <p:ext uri="{BB962C8B-B14F-4D97-AF65-F5344CB8AC3E}">
        <p14:creationId xmlns:p14="http://schemas.microsoft.com/office/powerpoint/2010/main" val="12248067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94" y="116632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dirty="0"/>
              <a:t>TESTING </a:t>
            </a:r>
            <a:r>
              <a:rPr lang="en-IN" sz="3600" b="1" dirty="0" smtClean="0"/>
              <a:t>WEB APPLICATIONS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56" y="1259632"/>
            <a:ext cx="8229600" cy="54817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 smtClean="0"/>
              <a:t>Testing concepts for Web Apps</a:t>
            </a:r>
          </a:p>
          <a:p>
            <a:pPr algn="just"/>
            <a:r>
              <a:rPr lang="en-IN" dirty="0"/>
              <a:t>Web-based systems and </a:t>
            </a:r>
            <a:r>
              <a:rPr lang="en-IN" dirty="0" smtClean="0"/>
              <a:t>applications </a:t>
            </a:r>
            <a:r>
              <a:rPr lang="en-IN" b="1" i="1" dirty="0" smtClean="0"/>
              <a:t>reside </a:t>
            </a:r>
            <a:r>
              <a:rPr lang="en-IN" b="1" i="1" dirty="0"/>
              <a:t>on a network and interoperate</a:t>
            </a:r>
            <a:r>
              <a:rPr lang="en-IN" dirty="0"/>
              <a:t> with many different operating </a:t>
            </a:r>
            <a:r>
              <a:rPr lang="en-IN" dirty="0" smtClean="0"/>
              <a:t>systems, browsers </a:t>
            </a:r>
            <a:r>
              <a:rPr lang="en-IN" dirty="0"/>
              <a:t>(residing on a variety of devices), hardware platforms, </a:t>
            </a:r>
            <a:r>
              <a:rPr lang="en-IN" dirty="0" smtClean="0"/>
              <a:t>communications protocols</a:t>
            </a:r>
            <a:r>
              <a:rPr lang="en-IN" dirty="0"/>
              <a:t>, and “backroom” applications, the search for errors represents a </a:t>
            </a:r>
            <a:r>
              <a:rPr lang="en-IN" dirty="0" smtClean="0"/>
              <a:t>significant challenge</a:t>
            </a:r>
            <a:r>
              <a:rPr lang="en-IN" dirty="0"/>
              <a:t>.</a:t>
            </a:r>
            <a:endParaRPr lang="en-IN" dirty="0" smtClean="0"/>
          </a:p>
          <a:p>
            <a:pPr algn="just"/>
            <a:r>
              <a:rPr lang="en-IN" dirty="0" smtClean="0"/>
              <a:t>To </a:t>
            </a:r>
            <a:r>
              <a:rPr lang="en-IN" dirty="0"/>
              <a:t>understand the objectives of testing within a Web engineering context, </a:t>
            </a:r>
            <a:r>
              <a:rPr lang="en-IN" dirty="0" smtClean="0"/>
              <a:t>you should </a:t>
            </a:r>
            <a:r>
              <a:rPr lang="en-IN" dirty="0"/>
              <a:t>consider the many dimensions of WebApp quality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99886578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94" y="116632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dirty="0"/>
              <a:t>TESTING </a:t>
            </a:r>
            <a:r>
              <a:rPr lang="en-IN" sz="3600" b="1" dirty="0" smtClean="0"/>
              <a:t>WEB APPLICATIONS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56" y="1259632"/>
            <a:ext cx="8229600" cy="54817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Testing concepts for Web Apps</a:t>
            </a:r>
          </a:p>
          <a:p>
            <a:pPr marL="514350" indent="-514350">
              <a:buFont typeface="+mj-lt"/>
              <a:buAutoNum type="arabicPeriod"/>
            </a:pPr>
            <a:r>
              <a:rPr lang="en-IN" i="1" dirty="0" smtClean="0"/>
              <a:t>Dimensions </a:t>
            </a:r>
            <a:r>
              <a:rPr lang="en-IN" i="1" dirty="0"/>
              <a:t>of </a:t>
            </a:r>
            <a:r>
              <a:rPr lang="en-IN" i="1" dirty="0" smtClean="0"/>
              <a:t>Quality</a:t>
            </a:r>
          </a:p>
          <a:p>
            <a:pPr marL="457200" lvl="1" indent="0" algn="just">
              <a:buNone/>
            </a:pPr>
            <a:r>
              <a:rPr lang="en-IN" dirty="0"/>
              <a:t>Quality is incorporated into a Web application as a consequence of good </a:t>
            </a:r>
            <a:r>
              <a:rPr lang="en-IN" dirty="0" smtClean="0"/>
              <a:t>design.</a:t>
            </a:r>
          </a:p>
          <a:p>
            <a:pPr marL="457200" lvl="1" indent="0" algn="just">
              <a:buNone/>
            </a:pPr>
            <a:r>
              <a:rPr lang="en-IN" dirty="0" smtClean="0"/>
              <a:t>It is evaluated </a:t>
            </a:r>
            <a:r>
              <a:rPr lang="en-IN" dirty="0"/>
              <a:t>by </a:t>
            </a:r>
            <a:r>
              <a:rPr lang="en-IN" dirty="0" smtClean="0"/>
              <a:t>applying reviews and testing.</a:t>
            </a:r>
          </a:p>
          <a:p>
            <a:pPr marL="457200" lvl="1" indent="0" algn="just">
              <a:buNone/>
            </a:pPr>
            <a:r>
              <a:rPr lang="en-IN" dirty="0" smtClean="0"/>
              <a:t>Content is evaluated </a:t>
            </a:r>
            <a:r>
              <a:rPr lang="en-IN" dirty="0"/>
              <a:t>at both a syntactic and semantic </a:t>
            </a:r>
            <a:r>
              <a:rPr lang="en-IN" dirty="0" smtClean="0"/>
              <a:t>level.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dirty="0" smtClean="0"/>
              <a:t>At </a:t>
            </a:r>
            <a:r>
              <a:rPr lang="en-IN" dirty="0"/>
              <a:t>the </a:t>
            </a:r>
            <a:r>
              <a:rPr lang="en-IN" dirty="0" smtClean="0"/>
              <a:t>syntactic level</a:t>
            </a:r>
            <a:r>
              <a:rPr lang="en-IN" dirty="0"/>
              <a:t>, spelling, punctuation, and grammar are assessed for </a:t>
            </a:r>
            <a:r>
              <a:rPr lang="en-IN" dirty="0" smtClean="0"/>
              <a:t>text-based documents.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dirty="0" smtClean="0"/>
              <a:t>At </a:t>
            </a:r>
            <a:r>
              <a:rPr lang="en-IN" dirty="0"/>
              <a:t>a semantic level, correctness (of information presented</a:t>
            </a:r>
            <a:r>
              <a:rPr lang="en-IN" dirty="0" smtClean="0"/>
              <a:t>), consistency </a:t>
            </a:r>
            <a:r>
              <a:rPr lang="en-IN" dirty="0"/>
              <a:t>(across the entire content object and related objects), and lack </a:t>
            </a:r>
            <a:r>
              <a:rPr lang="en-IN" dirty="0" smtClean="0"/>
              <a:t>of ambiguity </a:t>
            </a:r>
            <a:r>
              <a:rPr lang="en-IN" dirty="0"/>
              <a:t>are all assessed.</a:t>
            </a:r>
            <a:endParaRPr lang="en-IN" dirty="0" smtClean="0"/>
          </a:p>
          <a:p>
            <a:pPr marL="457200" lvl="1" indent="0" algn="just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6176015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94" y="116632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dirty="0"/>
              <a:t>TESTING </a:t>
            </a:r>
            <a:r>
              <a:rPr lang="en-IN" sz="3600" b="1" dirty="0" smtClean="0"/>
              <a:t>WEB APPLICATIONS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56" y="1259632"/>
            <a:ext cx="8229600" cy="54817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Testing concepts for Web Apps</a:t>
            </a:r>
          </a:p>
          <a:p>
            <a:pPr marL="514350" indent="-514350">
              <a:buFont typeface="+mj-lt"/>
              <a:buAutoNum type="arabicPeriod"/>
            </a:pPr>
            <a:r>
              <a:rPr lang="en-IN" i="1" dirty="0" smtClean="0"/>
              <a:t>Dimensions </a:t>
            </a:r>
            <a:r>
              <a:rPr lang="en-IN" i="1" dirty="0"/>
              <a:t>of </a:t>
            </a:r>
            <a:r>
              <a:rPr lang="en-IN" i="1" dirty="0" smtClean="0"/>
              <a:t>Quality</a:t>
            </a:r>
          </a:p>
          <a:p>
            <a:pPr algn="just"/>
            <a:r>
              <a:rPr lang="en-IN" i="1" dirty="0"/>
              <a:t>Function </a:t>
            </a:r>
            <a:r>
              <a:rPr lang="en-IN" dirty="0"/>
              <a:t>is tested to uncover errors that indicate lack of conformance </a:t>
            </a:r>
            <a:r>
              <a:rPr lang="en-IN" dirty="0" smtClean="0"/>
              <a:t>to customer </a:t>
            </a:r>
            <a:r>
              <a:rPr lang="en-IN" dirty="0"/>
              <a:t>requirements</a:t>
            </a:r>
            <a:r>
              <a:rPr lang="en-IN" dirty="0" smtClean="0"/>
              <a:t>.</a:t>
            </a:r>
          </a:p>
          <a:p>
            <a:pPr algn="just"/>
            <a:r>
              <a:rPr lang="en-IN" i="1" dirty="0"/>
              <a:t>Structure </a:t>
            </a:r>
            <a:r>
              <a:rPr lang="en-IN" dirty="0"/>
              <a:t>is assessed to ensure that it properly delivers WebApp content </a:t>
            </a:r>
            <a:r>
              <a:rPr lang="en-IN" dirty="0" smtClean="0"/>
              <a:t>and function.</a:t>
            </a:r>
          </a:p>
          <a:p>
            <a:pPr algn="just"/>
            <a:r>
              <a:rPr lang="en-IN" i="1" dirty="0"/>
              <a:t>Usability </a:t>
            </a:r>
            <a:r>
              <a:rPr lang="en-IN" dirty="0"/>
              <a:t>is tested to ensure that each category of user is supported by </a:t>
            </a:r>
            <a:r>
              <a:rPr lang="en-IN" dirty="0" smtClean="0"/>
              <a:t>the interface </a:t>
            </a:r>
            <a:r>
              <a:rPr lang="en-IN" dirty="0"/>
              <a:t>and can learn and apply all required navigation syntax and semantics.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4979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SQA Tasks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428736"/>
            <a:ext cx="8043890" cy="4929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/>
              <a:t>Prepares an SQA plan for a project</a:t>
            </a:r>
            <a:r>
              <a:rPr lang="en-IN" sz="2800" dirty="0" smtClean="0"/>
              <a:t>:- </a:t>
            </a:r>
          </a:p>
          <a:p>
            <a:pPr>
              <a:buNone/>
            </a:pPr>
            <a:r>
              <a:rPr lang="en-IN" sz="2800" dirty="0" smtClean="0"/>
              <a:t>Plan identifies,</a:t>
            </a:r>
          </a:p>
          <a:p>
            <a:pPr lvl="1"/>
            <a:r>
              <a:rPr lang="en-IN" sz="2400" dirty="0" smtClean="0"/>
              <a:t>Evaluations to be performed</a:t>
            </a:r>
          </a:p>
          <a:p>
            <a:pPr lvl="1"/>
            <a:r>
              <a:rPr lang="en-IN" sz="2400" dirty="0" smtClean="0"/>
              <a:t>Audits and reviews to be conducted</a:t>
            </a:r>
          </a:p>
          <a:p>
            <a:pPr lvl="1"/>
            <a:r>
              <a:rPr lang="en-IN" sz="2400" dirty="0" smtClean="0"/>
              <a:t>Standards</a:t>
            </a:r>
          </a:p>
          <a:p>
            <a:pPr lvl="1"/>
            <a:r>
              <a:rPr lang="en-IN" sz="2400" dirty="0" smtClean="0"/>
              <a:t>Procedures for error reporting and tracking</a:t>
            </a:r>
          </a:p>
          <a:p>
            <a:pPr lvl="1"/>
            <a:r>
              <a:rPr lang="en-IN" sz="2400" dirty="0" smtClean="0"/>
              <a:t>Work products that are produced</a:t>
            </a:r>
          </a:p>
          <a:p>
            <a:pPr lvl="1"/>
            <a:r>
              <a:rPr lang="en-IN" sz="2400" dirty="0" smtClean="0"/>
              <a:t>Feedbacks</a:t>
            </a:r>
          </a:p>
          <a:p>
            <a:pPr>
              <a:buNone/>
            </a:pPr>
            <a:r>
              <a:rPr lang="en-IN" sz="2800" dirty="0" smtClean="0"/>
              <a:t>	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94" y="116632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dirty="0"/>
              <a:t>TESTING </a:t>
            </a:r>
            <a:r>
              <a:rPr lang="en-IN" sz="3600" b="1" dirty="0" smtClean="0"/>
              <a:t>WEB APPLICATIONS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56" y="1259632"/>
            <a:ext cx="8229600" cy="54817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Testing concepts for Web Apps</a:t>
            </a:r>
          </a:p>
          <a:p>
            <a:pPr marL="514350" indent="-514350">
              <a:buFont typeface="+mj-lt"/>
              <a:buAutoNum type="arabicPeriod"/>
            </a:pPr>
            <a:r>
              <a:rPr lang="en-IN" i="1" dirty="0" smtClean="0"/>
              <a:t>Dimensions </a:t>
            </a:r>
            <a:r>
              <a:rPr lang="en-IN" i="1" dirty="0"/>
              <a:t>of </a:t>
            </a:r>
            <a:r>
              <a:rPr lang="en-IN" i="1" dirty="0" smtClean="0"/>
              <a:t>Quality</a:t>
            </a:r>
          </a:p>
          <a:p>
            <a:pPr algn="just"/>
            <a:r>
              <a:rPr lang="en-IN" i="1" dirty="0"/>
              <a:t>Navigability </a:t>
            </a:r>
            <a:r>
              <a:rPr lang="en-IN" dirty="0"/>
              <a:t>is tested to ensure that all navigation syntax and semantics </a:t>
            </a:r>
            <a:r>
              <a:rPr lang="en-IN" dirty="0" smtClean="0"/>
              <a:t>are exercised </a:t>
            </a:r>
            <a:r>
              <a:rPr lang="en-IN" dirty="0"/>
              <a:t>to uncover any navigation </a:t>
            </a:r>
            <a:r>
              <a:rPr lang="en-IN" dirty="0" smtClean="0"/>
              <a:t>errors.</a:t>
            </a:r>
          </a:p>
          <a:p>
            <a:pPr algn="just"/>
            <a:r>
              <a:rPr lang="en-IN" i="1" dirty="0"/>
              <a:t>Performance </a:t>
            </a:r>
            <a:r>
              <a:rPr lang="en-IN" dirty="0"/>
              <a:t>is tested under a variety of operating conditions, </a:t>
            </a:r>
            <a:r>
              <a:rPr lang="en-IN" dirty="0" smtClean="0"/>
              <a:t>configurations, and </a:t>
            </a:r>
            <a:r>
              <a:rPr lang="en-IN" dirty="0"/>
              <a:t>loading to ensure that the system is responsive to user interaction </a:t>
            </a:r>
            <a:r>
              <a:rPr lang="en-IN" dirty="0" smtClean="0"/>
              <a:t>and handles </a:t>
            </a:r>
            <a:r>
              <a:rPr lang="en-IN" dirty="0"/>
              <a:t>extreme loading without unacceptable operational degradation.</a:t>
            </a:r>
            <a:endParaRPr lang="en-IN" i="1" dirty="0" smtClean="0"/>
          </a:p>
        </p:txBody>
      </p:sp>
    </p:spTree>
    <p:extLst>
      <p:ext uri="{BB962C8B-B14F-4D97-AF65-F5344CB8AC3E}">
        <p14:creationId xmlns:p14="http://schemas.microsoft.com/office/powerpoint/2010/main" val="264670269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94" y="116632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dirty="0"/>
              <a:t>TESTING </a:t>
            </a:r>
            <a:r>
              <a:rPr lang="en-IN" sz="3600" b="1" dirty="0" smtClean="0"/>
              <a:t>WEB APPLICATIONS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56" y="1259632"/>
            <a:ext cx="8229600" cy="54817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Testing concepts for Web Apps</a:t>
            </a:r>
          </a:p>
          <a:p>
            <a:pPr marL="514350" indent="-514350">
              <a:buFont typeface="+mj-lt"/>
              <a:buAutoNum type="arabicPeriod"/>
            </a:pPr>
            <a:r>
              <a:rPr lang="en-IN" i="1" dirty="0" smtClean="0"/>
              <a:t>Dimensions </a:t>
            </a:r>
            <a:r>
              <a:rPr lang="en-IN" i="1" dirty="0"/>
              <a:t>of </a:t>
            </a:r>
            <a:r>
              <a:rPr lang="en-IN" i="1" dirty="0" smtClean="0"/>
              <a:t>Quality</a:t>
            </a:r>
          </a:p>
          <a:p>
            <a:pPr algn="just"/>
            <a:r>
              <a:rPr lang="en-IN" i="1" dirty="0"/>
              <a:t>Compatibility </a:t>
            </a:r>
            <a:r>
              <a:rPr lang="en-IN" dirty="0"/>
              <a:t>is tested by executing the WebApp in a variety of different </a:t>
            </a:r>
            <a:r>
              <a:rPr lang="en-IN" dirty="0" smtClean="0"/>
              <a:t>host configurations </a:t>
            </a:r>
            <a:r>
              <a:rPr lang="en-IN" dirty="0"/>
              <a:t>on both the client and server </a:t>
            </a:r>
            <a:r>
              <a:rPr lang="en-IN" dirty="0" smtClean="0"/>
              <a:t>sides (Tests uniquely the host configuration).</a:t>
            </a:r>
          </a:p>
          <a:p>
            <a:pPr algn="just"/>
            <a:r>
              <a:rPr lang="en-IN" i="1" dirty="0"/>
              <a:t>Interoperability </a:t>
            </a:r>
            <a:r>
              <a:rPr lang="en-IN" dirty="0"/>
              <a:t>is tested to ensure that the WebApp properly interfaces </a:t>
            </a:r>
            <a:r>
              <a:rPr lang="en-IN" dirty="0" smtClean="0"/>
              <a:t>with other </a:t>
            </a:r>
            <a:r>
              <a:rPr lang="en-IN" dirty="0"/>
              <a:t>applications and/or databases</a:t>
            </a:r>
            <a:r>
              <a:rPr lang="en-IN" dirty="0" smtClean="0"/>
              <a:t>.</a:t>
            </a:r>
          </a:p>
          <a:p>
            <a:pPr algn="just"/>
            <a:r>
              <a:rPr lang="en-IN" i="1" dirty="0"/>
              <a:t>Security </a:t>
            </a:r>
            <a:r>
              <a:rPr lang="en-IN" dirty="0"/>
              <a:t>is tested by assessing potential vulnerabilities and attempting </a:t>
            </a:r>
            <a:r>
              <a:rPr lang="en-IN" dirty="0" smtClean="0"/>
              <a:t>to exploit </a:t>
            </a:r>
            <a:r>
              <a:rPr lang="en-IN" dirty="0"/>
              <a:t>each.</a:t>
            </a:r>
            <a:endParaRPr lang="en-IN" i="1" dirty="0" smtClean="0"/>
          </a:p>
        </p:txBody>
      </p:sp>
    </p:spTree>
    <p:extLst>
      <p:ext uri="{BB962C8B-B14F-4D97-AF65-F5344CB8AC3E}">
        <p14:creationId xmlns:p14="http://schemas.microsoft.com/office/powerpoint/2010/main" val="16952417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94" y="116632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dirty="0"/>
              <a:t>TESTING </a:t>
            </a:r>
            <a:r>
              <a:rPr lang="en-IN" sz="3600" b="1" dirty="0" smtClean="0"/>
              <a:t>WEB APPLICATIONS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56" y="1259632"/>
            <a:ext cx="8229600" cy="54817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Testing concepts for Web Apps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IN" i="1" dirty="0"/>
              <a:t>Errors within a WebApp </a:t>
            </a:r>
            <a:r>
              <a:rPr lang="en-IN" i="1" dirty="0" smtClean="0"/>
              <a:t>Environment</a:t>
            </a:r>
          </a:p>
          <a:p>
            <a:pPr marL="0" indent="0" algn="just">
              <a:buNone/>
            </a:pPr>
            <a:r>
              <a:rPr lang="en-IN" dirty="0"/>
              <a:t>Errors encountered as a consequence of successful WebApp testing have a </a:t>
            </a:r>
            <a:r>
              <a:rPr lang="en-IN" dirty="0" smtClean="0"/>
              <a:t>number of </a:t>
            </a:r>
            <a:r>
              <a:rPr lang="en-IN" dirty="0"/>
              <a:t>unique </a:t>
            </a:r>
            <a:r>
              <a:rPr lang="en-IN" dirty="0" smtClean="0"/>
              <a:t>characteristics: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dirty="0" smtClean="0"/>
              <a:t>Because </a:t>
            </a:r>
            <a:r>
              <a:rPr lang="en-IN" dirty="0"/>
              <a:t>many types of WebApp tests uncover problems that are </a:t>
            </a:r>
            <a:r>
              <a:rPr lang="en-IN" b="1" i="1" dirty="0" smtClean="0"/>
              <a:t>first evidenced </a:t>
            </a:r>
            <a:r>
              <a:rPr lang="en-IN" b="1" i="1" dirty="0"/>
              <a:t>on the client </a:t>
            </a:r>
            <a:r>
              <a:rPr lang="en-IN" b="1" i="1" dirty="0" smtClean="0"/>
              <a:t>side</a:t>
            </a:r>
            <a:r>
              <a:rPr lang="en-IN" dirty="0" smtClean="0"/>
              <a:t>, </a:t>
            </a:r>
            <a:r>
              <a:rPr lang="en-IN" dirty="0"/>
              <a:t>you often see a </a:t>
            </a:r>
            <a:r>
              <a:rPr lang="en-IN" b="1" i="1" dirty="0"/>
              <a:t>symptom </a:t>
            </a:r>
            <a:r>
              <a:rPr lang="en-IN" b="1" i="1" dirty="0" smtClean="0"/>
              <a:t>of the </a:t>
            </a:r>
            <a:r>
              <a:rPr lang="en-IN" b="1" i="1" dirty="0"/>
              <a:t>error</a:t>
            </a:r>
            <a:r>
              <a:rPr lang="en-IN" dirty="0"/>
              <a:t>, not the error </a:t>
            </a:r>
            <a:r>
              <a:rPr lang="en-IN" dirty="0" smtClean="0"/>
              <a:t>itself.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dirty="0" smtClean="0"/>
              <a:t>Because </a:t>
            </a:r>
            <a:r>
              <a:rPr lang="en-IN" dirty="0"/>
              <a:t>a WebApp is implemented in a number of different </a:t>
            </a:r>
            <a:r>
              <a:rPr lang="en-IN" dirty="0" smtClean="0"/>
              <a:t>configurations and </a:t>
            </a:r>
            <a:r>
              <a:rPr lang="en-IN" dirty="0"/>
              <a:t>within different environments, </a:t>
            </a:r>
            <a:r>
              <a:rPr lang="en-IN" b="1" i="1" dirty="0"/>
              <a:t>it may be difficult or impossible to </a:t>
            </a:r>
            <a:r>
              <a:rPr lang="en-IN" b="1" i="1" dirty="0" smtClean="0"/>
              <a:t>reproduce an </a:t>
            </a:r>
            <a:r>
              <a:rPr lang="en-IN" b="1" i="1" dirty="0"/>
              <a:t>error outside the environment</a:t>
            </a:r>
            <a:r>
              <a:rPr lang="en-IN" dirty="0"/>
              <a:t> in which the error was </a:t>
            </a:r>
            <a:r>
              <a:rPr lang="en-IN" dirty="0" smtClean="0"/>
              <a:t>originally encountered</a:t>
            </a:r>
            <a:r>
              <a:rPr lang="en-IN" dirty="0"/>
              <a:t>.</a:t>
            </a:r>
            <a:endParaRPr lang="en-IN" dirty="0" smtClean="0"/>
          </a:p>
          <a:p>
            <a:pPr marL="914400" lvl="1" indent="-514350" algn="just">
              <a:buFont typeface="+mj-lt"/>
              <a:buAutoNum type="arabicPeriod"/>
            </a:pPr>
            <a:endParaRPr lang="en-IN" i="1" dirty="0" smtClean="0"/>
          </a:p>
        </p:txBody>
      </p:sp>
    </p:spTree>
    <p:extLst>
      <p:ext uri="{BB962C8B-B14F-4D97-AF65-F5344CB8AC3E}">
        <p14:creationId xmlns:p14="http://schemas.microsoft.com/office/powerpoint/2010/main" val="101297295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94" y="116632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dirty="0"/>
              <a:t>TESTING </a:t>
            </a:r>
            <a:r>
              <a:rPr lang="en-IN" sz="3600" b="1" dirty="0" smtClean="0"/>
              <a:t>WEB APPLICATIONS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56" y="1259632"/>
            <a:ext cx="8229600" cy="5481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Testing concepts for Web Apps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IN" i="1" dirty="0"/>
              <a:t>Errors within a WebApp </a:t>
            </a:r>
            <a:r>
              <a:rPr lang="en-IN" i="1" dirty="0" smtClean="0"/>
              <a:t>Environment</a:t>
            </a:r>
          </a:p>
          <a:p>
            <a:pPr marL="914400" lvl="1" indent="-514350" algn="just">
              <a:buFont typeface="+mj-lt"/>
              <a:buAutoNum type="arabicPeriod" startAt="3"/>
            </a:pPr>
            <a:r>
              <a:rPr lang="en-IN" dirty="0"/>
              <a:t>Although some errors are the result of incorrect design or improper </a:t>
            </a:r>
            <a:r>
              <a:rPr lang="en-IN" dirty="0" smtClean="0"/>
              <a:t>HTML (or </a:t>
            </a:r>
            <a:r>
              <a:rPr lang="en-IN" dirty="0"/>
              <a:t>other programming language) coding, many errors can be traced to </a:t>
            </a:r>
            <a:r>
              <a:rPr lang="en-IN" dirty="0" smtClean="0"/>
              <a:t>the WebApp configuration.</a:t>
            </a:r>
          </a:p>
          <a:p>
            <a:pPr marL="914400" lvl="1" indent="-514350" algn="just">
              <a:buFont typeface="+mj-lt"/>
              <a:buAutoNum type="arabicPeriod" startAt="3"/>
            </a:pPr>
            <a:r>
              <a:rPr lang="en-IN" dirty="0" smtClean="0"/>
              <a:t>Because </a:t>
            </a:r>
            <a:r>
              <a:rPr lang="en-IN" dirty="0"/>
              <a:t>WebApps reside within a client-server architecture, errors can </a:t>
            </a:r>
            <a:r>
              <a:rPr lang="en-IN" dirty="0" smtClean="0"/>
              <a:t>be difficult </a:t>
            </a:r>
            <a:r>
              <a:rPr lang="en-IN" dirty="0"/>
              <a:t>to trace across three architectural layers: the client, the server, or </a:t>
            </a:r>
            <a:r>
              <a:rPr lang="en-IN" dirty="0" smtClean="0"/>
              <a:t>the network </a:t>
            </a:r>
            <a:r>
              <a:rPr lang="en-IN" dirty="0"/>
              <a:t>itself.</a:t>
            </a:r>
            <a:endParaRPr lang="en-IN" i="1" dirty="0" smtClean="0"/>
          </a:p>
        </p:txBody>
      </p:sp>
    </p:spTree>
    <p:extLst>
      <p:ext uri="{BB962C8B-B14F-4D97-AF65-F5344CB8AC3E}">
        <p14:creationId xmlns:p14="http://schemas.microsoft.com/office/powerpoint/2010/main" val="33966650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94" y="116632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dirty="0"/>
              <a:t>TESTING </a:t>
            </a:r>
            <a:r>
              <a:rPr lang="en-IN" sz="3600" b="1" dirty="0" smtClean="0"/>
              <a:t>WEB APPLICATIONS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56" y="1259632"/>
            <a:ext cx="8229600" cy="5481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Testing concepts for Web Apps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IN" i="1" dirty="0"/>
              <a:t>Errors within a WebApp </a:t>
            </a:r>
            <a:r>
              <a:rPr lang="en-IN" i="1" dirty="0" smtClean="0"/>
              <a:t>Environment</a:t>
            </a:r>
          </a:p>
          <a:p>
            <a:pPr marL="914400" lvl="1" indent="-514350" algn="just">
              <a:buFont typeface="+mj-lt"/>
              <a:buAutoNum type="arabicPeriod" startAt="5"/>
            </a:pPr>
            <a:r>
              <a:rPr lang="en-IN" dirty="0" smtClean="0"/>
              <a:t>Some errors are due to the </a:t>
            </a:r>
            <a:r>
              <a:rPr lang="en-IN" i="1" dirty="0"/>
              <a:t>static operating environment (Testing </a:t>
            </a:r>
            <a:r>
              <a:rPr lang="en-IN" i="1" dirty="0" smtClean="0"/>
              <a:t>environment), while </a:t>
            </a:r>
            <a:r>
              <a:rPr lang="en-IN" i="1" dirty="0"/>
              <a:t>others are attributable to </a:t>
            </a:r>
            <a:r>
              <a:rPr lang="en-IN" i="1" dirty="0" smtClean="0"/>
              <a:t>the dynamic </a:t>
            </a:r>
            <a:r>
              <a:rPr lang="en-IN" i="1" dirty="0"/>
              <a:t>operating environment</a:t>
            </a:r>
            <a:r>
              <a:rPr lang="en-IN" i="1" dirty="0" smtClean="0"/>
              <a:t>.</a:t>
            </a:r>
          </a:p>
          <a:p>
            <a:pPr marL="0" indent="0" algn="just">
              <a:buNone/>
            </a:pPr>
            <a:r>
              <a:rPr lang="en-IN" dirty="0"/>
              <a:t>These five error attributes suggest that environment plays an important role in </a:t>
            </a:r>
            <a:r>
              <a:rPr lang="en-IN" dirty="0" smtClean="0"/>
              <a:t>the diagnosis </a:t>
            </a:r>
            <a:r>
              <a:rPr lang="en-IN" dirty="0"/>
              <a:t>of all errors uncovered during the WebApp testing.</a:t>
            </a:r>
            <a:endParaRPr lang="en-IN" i="1" dirty="0"/>
          </a:p>
          <a:p>
            <a:pPr marL="400050" lvl="1" indent="0" algn="just">
              <a:buNone/>
            </a:pPr>
            <a:endParaRPr lang="en-IN" i="1" dirty="0" smtClean="0"/>
          </a:p>
        </p:txBody>
      </p:sp>
    </p:spTree>
    <p:extLst>
      <p:ext uri="{BB962C8B-B14F-4D97-AF65-F5344CB8AC3E}">
        <p14:creationId xmlns:p14="http://schemas.microsoft.com/office/powerpoint/2010/main" val="38366553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94" y="116632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dirty="0"/>
              <a:t>TESTING </a:t>
            </a:r>
            <a:r>
              <a:rPr lang="en-IN" sz="3600" b="1" dirty="0" smtClean="0"/>
              <a:t>WEB APPLICATIONS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56" y="1259632"/>
            <a:ext cx="8229600" cy="5481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Testing concepts for Web Apps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IN" i="1" dirty="0" smtClean="0"/>
              <a:t>Testing Strategy</a:t>
            </a:r>
          </a:p>
          <a:p>
            <a:pPr marL="0" indent="0">
              <a:buNone/>
            </a:pPr>
            <a:endParaRPr lang="en-IN" i="1" dirty="0" smtClean="0"/>
          </a:p>
        </p:txBody>
      </p:sp>
    </p:spTree>
    <p:extLst>
      <p:ext uri="{BB962C8B-B14F-4D97-AF65-F5344CB8AC3E}">
        <p14:creationId xmlns:p14="http://schemas.microsoft.com/office/powerpoint/2010/main" val="49879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SQA Tasks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428736"/>
            <a:ext cx="8043890" cy="492922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800" b="1" dirty="0" smtClean="0"/>
              <a:t>	Participates in the development of the project’s software process description</a:t>
            </a:r>
            <a:r>
              <a:rPr lang="en-IN" sz="2800" dirty="0" smtClean="0"/>
              <a:t>:- </a:t>
            </a:r>
          </a:p>
          <a:p>
            <a:pPr algn="just">
              <a:buNone/>
            </a:pPr>
            <a:r>
              <a:rPr lang="en-IN" sz="2800" dirty="0" smtClean="0"/>
              <a:t>	Software team selects a process for the work.</a:t>
            </a:r>
          </a:p>
          <a:p>
            <a:pPr algn="just">
              <a:buNone/>
            </a:pPr>
            <a:r>
              <a:rPr lang="en-IN" sz="2800" dirty="0" smtClean="0"/>
              <a:t>	SQA group reviews the process description for compliances,</a:t>
            </a:r>
          </a:p>
          <a:p>
            <a:pPr lvl="1" algn="just"/>
            <a:r>
              <a:rPr lang="en-IN" sz="2400" dirty="0" smtClean="0"/>
              <a:t>Organizational policy</a:t>
            </a:r>
          </a:p>
          <a:p>
            <a:pPr lvl="1" algn="just"/>
            <a:r>
              <a:rPr lang="en-IN" sz="2400" dirty="0" smtClean="0"/>
              <a:t>Internal software standards</a:t>
            </a:r>
          </a:p>
          <a:p>
            <a:pPr lvl="1" algn="just"/>
            <a:r>
              <a:rPr lang="en-IN" sz="2400" dirty="0" smtClean="0"/>
              <a:t>Externally imposed standards, etc.</a:t>
            </a:r>
          </a:p>
          <a:p>
            <a:pPr algn="just">
              <a:buNone/>
            </a:pPr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SQA Tasks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428736"/>
            <a:ext cx="8043890" cy="4929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/>
              <a:t>	Participates in the development of the project’s software process description</a:t>
            </a:r>
            <a:r>
              <a:rPr lang="en-IN" sz="2800" dirty="0" smtClean="0"/>
              <a:t>:- </a:t>
            </a:r>
          </a:p>
          <a:p>
            <a:pPr>
              <a:buNone/>
            </a:pPr>
            <a:r>
              <a:rPr lang="en-IN" sz="2800" dirty="0" smtClean="0"/>
              <a:t>	Software team selects a process for the work.</a:t>
            </a:r>
          </a:p>
          <a:p>
            <a:pPr>
              <a:buNone/>
            </a:pPr>
            <a:r>
              <a:rPr lang="en-IN" sz="2800" dirty="0" smtClean="0"/>
              <a:t>	SQA group reviews the process description for compliances,</a:t>
            </a:r>
          </a:p>
          <a:p>
            <a:pPr lvl="1"/>
            <a:r>
              <a:rPr lang="en-IN" sz="2400" dirty="0" smtClean="0"/>
              <a:t>Organizational policy</a:t>
            </a:r>
          </a:p>
          <a:p>
            <a:pPr lvl="1"/>
            <a:r>
              <a:rPr lang="en-IN" sz="2400" dirty="0" smtClean="0"/>
              <a:t>Internal software standards</a:t>
            </a:r>
          </a:p>
          <a:p>
            <a:pPr lvl="1"/>
            <a:r>
              <a:rPr lang="en-IN" sz="2400" dirty="0" smtClean="0"/>
              <a:t>Externally imposed standards, etc.</a:t>
            </a:r>
          </a:p>
          <a:p>
            <a:pPr>
              <a:buNone/>
            </a:pPr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SQA Tasks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428736"/>
            <a:ext cx="8043890" cy="492922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800" b="1" dirty="0" smtClean="0"/>
              <a:t>	Audits to verify compliance with software process</a:t>
            </a:r>
            <a:r>
              <a:rPr lang="en-IN" sz="2800" dirty="0" smtClean="0"/>
              <a:t>:- </a:t>
            </a:r>
          </a:p>
          <a:p>
            <a:pPr algn="just">
              <a:buNone/>
            </a:pPr>
            <a:r>
              <a:rPr lang="en-IN" sz="2800" dirty="0" smtClean="0"/>
              <a:t>	SQA group reviews selected work products;</a:t>
            </a:r>
          </a:p>
          <a:p>
            <a:pPr lvl="1" algn="just"/>
            <a:r>
              <a:rPr lang="en-IN" sz="2400" dirty="0" smtClean="0"/>
              <a:t>Identifies</a:t>
            </a:r>
          </a:p>
          <a:p>
            <a:pPr lvl="1" algn="just"/>
            <a:r>
              <a:rPr lang="en-IN" sz="2400" dirty="0" smtClean="0"/>
              <a:t>Documents</a:t>
            </a:r>
          </a:p>
          <a:p>
            <a:pPr lvl="1" algn="just"/>
            <a:r>
              <a:rPr lang="en-IN" sz="2400" dirty="0" smtClean="0"/>
              <a:t>Tracks deviations</a:t>
            </a:r>
          </a:p>
          <a:p>
            <a:pPr lvl="1" algn="just">
              <a:buNone/>
            </a:pPr>
            <a:r>
              <a:rPr lang="en-IN" dirty="0" smtClean="0"/>
              <a:t>Verifies that corrections have been made.</a:t>
            </a:r>
          </a:p>
          <a:p>
            <a:pPr lvl="1" algn="just">
              <a:buNone/>
            </a:pPr>
            <a:r>
              <a:rPr lang="en-IN" dirty="0" smtClean="0"/>
              <a:t>Periodically reports the results.</a:t>
            </a:r>
          </a:p>
          <a:p>
            <a:pPr algn="just">
              <a:buNone/>
            </a:pPr>
            <a:r>
              <a:rPr lang="en-IN" sz="28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IN" b="1" dirty="0" smtClean="0"/>
              <a:t>SQA Tasks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55" y="1700808"/>
            <a:ext cx="804389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800" b="1" dirty="0" smtClean="0"/>
              <a:t>	Ensures that deviations are documented and handled</a:t>
            </a:r>
            <a:r>
              <a:rPr lang="en-IN" sz="2800" dirty="0" smtClean="0"/>
              <a:t>:- </a:t>
            </a:r>
          </a:p>
          <a:p>
            <a:pPr algn="just">
              <a:buNone/>
            </a:pPr>
            <a:r>
              <a:rPr lang="en-IN" sz="2800" dirty="0" smtClean="0"/>
              <a:t>	Deviations in,</a:t>
            </a:r>
          </a:p>
          <a:p>
            <a:pPr lvl="1" algn="just"/>
            <a:r>
              <a:rPr lang="en-IN" sz="2400" dirty="0" smtClean="0"/>
              <a:t>Project plan</a:t>
            </a:r>
          </a:p>
          <a:p>
            <a:pPr lvl="1" algn="just"/>
            <a:r>
              <a:rPr lang="en-IN" sz="2400" dirty="0" smtClean="0"/>
              <a:t>Process description</a:t>
            </a:r>
          </a:p>
          <a:p>
            <a:pPr lvl="1" algn="just"/>
            <a:r>
              <a:rPr lang="en-IN" sz="2400" dirty="0" smtClean="0"/>
              <a:t>Applicable standards</a:t>
            </a:r>
          </a:p>
          <a:p>
            <a:pPr lvl="1" algn="just"/>
            <a:r>
              <a:rPr lang="en-IN" sz="2400" dirty="0" smtClean="0"/>
              <a:t>SE work products</a:t>
            </a:r>
          </a:p>
          <a:p>
            <a:pPr algn="just">
              <a:buNone/>
            </a:pPr>
            <a:r>
              <a:rPr lang="en-IN" sz="28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61" y="620688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IN" sz="3200" b="1" dirty="0" smtClean="0">
                <a:latin typeface="+mj-lt"/>
              </a:rPr>
              <a:t>SQA Tasks</a:t>
            </a:r>
            <a:endParaRPr lang="en-US" sz="3200" b="1" dirty="0">
              <a:latin typeface="+mj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42910" y="1928802"/>
            <a:ext cx="804389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800" b="1" dirty="0" smtClean="0"/>
              <a:t>	Records any noncompliance and reports to senior management</a:t>
            </a:r>
            <a:r>
              <a:rPr lang="en-IN" sz="2800" dirty="0" smtClean="0"/>
              <a:t>:- </a:t>
            </a:r>
          </a:p>
          <a:p>
            <a:pPr algn="just">
              <a:buNone/>
            </a:pPr>
            <a:r>
              <a:rPr lang="en-IN" sz="2800" dirty="0" smtClean="0"/>
              <a:t>	Noncompliance items are tracked until they are resolved.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IN" sz="3200" b="1" dirty="0" smtClean="0">
                <a:latin typeface="+mj-lt"/>
              </a:rPr>
              <a:t>SQA Goals</a:t>
            </a:r>
            <a:endParaRPr lang="en-US" sz="3200" b="1" dirty="0">
              <a:latin typeface="+mj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42910" y="1928802"/>
            <a:ext cx="8043890" cy="36604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800" b="1" dirty="0" smtClean="0"/>
              <a:t>	Requirements quality</a:t>
            </a:r>
            <a:r>
              <a:rPr lang="en-IN" sz="2800" dirty="0" smtClean="0"/>
              <a:t>:- </a:t>
            </a:r>
          </a:p>
          <a:p>
            <a:pPr lvl="1" algn="just"/>
            <a:r>
              <a:rPr lang="en-IN" dirty="0" smtClean="0"/>
              <a:t>correctness</a:t>
            </a:r>
          </a:p>
          <a:p>
            <a:pPr lvl="1" algn="just"/>
            <a:r>
              <a:rPr lang="en-IN" dirty="0" smtClean="0"/>
              <a:t>completeness</a:t>
            </a:r>
          </a:p>
          <a:p>
            <a:pPr lvl="1" algn="just"/>
            <a:r>
              <a:rPr lang="en-IN" dirty="0" smtClean="0"/>
              <a:t>Consistency</a:t>
            </a:r>
          </a:p>
          <a:p>
            <a:pPr marL="457200" lvl="1" indent="0" algn="just">
              <a:buNone/>
            </a:pPr>
            <a:r>
              <a:rPr lang="en-IN" dirty="0" smtClean="0"/>
              <a:t>SQA must ensure proper review of the requirements model.</a:t>
            </a:r>
          </a:p>
          <a:p>
            <a:pPr algn="just"/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5663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IN" sz="3200" b="1" dirty="0" smtClean="0">
                <a:latin typeface="+mj-lt"/>
              </a:rPr>
              <a:t>SQA Goals</a:t>
            </a:r>
            <a:endParaRPr lang="en-US" sz="3200" b="1" dirty="0">
              <a:latin typeface="+mj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7584" y="1916832"/>
            <a:ext cx="8043890" cy="36604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800" b="1" dirty="0" smtClean="0"/>
              <a:t>Design quality</a:t>
            </a:r>
            <a:r>
              <a:rPr lang="en-IN" sz="2800" dirty="0" smtClean="0"/>
              <a:t>:- </a:t>
            </a:r>
          </a:p>
          <a:p>
            <a:pPr algn="just">
              <a:buNone/>
            </a:pPr>
            <a:r>
              <a:rPr lang="en-IN" sz="2800" dirty="0"/>
              <a:t>	</a:t>
            </a:r>
            <a:r>
              <a:rPr lang="en-IN" sz="2800" dirty="0" smtClean="0"/>
              <a:t>Every element of the design model should be assessed. </a:t>
            </a:r>
          </a:p>
          <a:p>
            <a:pPr marL="0" indent="0" algn="just">
              <a:buNone/>
            </a:pPr>
            <a:r>
              <a:rPr lang="en-IN" dirty="0" smtClean="0"/>
              <a:t>SQA </a:t>
            </a:r>
            <a:r>
              <a:rPr lang="en-IN" dirty="0"/>
              <a:t>looks for attributes of the design </a:t>
            </a:r>
            <a:r>
              <a:rPr lang="en-IN" dirty="0" smtClean="0"/>
              <a:t>that are </a:t>
            </a:r>
            <a:r>
              <a:rPr lang="en-IN" dirty="0"/>
              <a:t>indicators of quality.</a:t>
            </a:r>
            <a:endParaRPr lang="en-IN" sz="9600" dirty="0" smtClean="0"/>
          </a:p>
        </p:txBody>
      </p:sp>
    </p:spTree>
    <p:extLst>
      <p:ext uri="{BB962C8B-B14F-4D97-AF65-F5344CB8AC3E}">
        <p14:creationId xmlns:p14="http://schemas.microsoft.com/office/powerpoint/2010/main" val="52428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IN" sz="3200" b="1" dirty="0" smtClean="0">
                <a:latin typeface="+mj-lt"/>
              </a:rPr>
              <a:t>SQA Goals</a:t>
            </a:r>
            <a:endParaRPr lang="en-US" sz="3200" b="1" dirty="0">
              <a:latin typeface="+mj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7584" y="1916832"/>
            <a:ext cx="8043890" cy="36604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b="1" dirty="0"/>
              <a:t>Code </a:t>
            </a:r>
            <a:r>
              <a:rPr lang="en-IN" b="1" dirty="0" smtClean="0"/>
              <a:t>quality</a:t>
            </a:r>
            <a:r>
              <a:rPr lang="en-IN" sz="2800" dirty="0" smtClean="0"/>
              <a:t>:- </a:t>
            </a:r>
          </a:p>
          <a:p>
            <a:pPr algn="just">
              <a:buNone/>
            </a:pPr>
            <a:r>
              <a:rPr lang="en-IN" sz="2800" dirty="0"/>
              <a:t>	</a:t>
            </a:r>
            <a:r>
              <a:rPr lang="en-IN" dirty="0"/>
              <a:t>Source code and related work products</a:t>
            </a:r>
            <a:r>
              <a:rPr lang="en-IN" sz="2800" dirty="0" smtClean="0"/>
              <a:t>. </a:t>
            </a:r>
          </a:p>
          <a:p>
            <a:pPr marL="0" indent="0" algn="just">
              <a:buNone/>
            </a:pPr>
            <a:r>
              <a:rPr lang="en-IN" dirty="0" smtClean="0"/>
              <a:t>SQA ensures the quality of the code.</a:t>
            </a:r>
            <a:endParaRPr lang="en-IN" sz="9600" dirty="0" smtClean="0"/>
          </a:p>
        </p:txBody>
      </p:sp>
    </p:spTree>
    <p:extLst>
      <p:ext uri="{BB962C8B-B14F-4D97-AF65-F5344CB8AC3E}">
        <p14:creationId xmlns:p14="http://schemas.microsoft.com/office/powerpoint/2010/main" val="6596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SQA (Quality Management)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People and Quality</a:t>
            </a:r>
          </a:p>
          <a:p>
            <a:pPr lvl="1"/>
            <a:r>
              <a:rPr lang="en-IN" i="1" dirty="0"/>
              <a:t>The problem of quality management is not what people don’t know about it. The problem is what they think they do know. . . .</a:t>
            </a:r>
            <a:endParaRPr lang="en-IN" sz="2400" i="1" dirty="0" smtClean="0"/>
          </a:p>
          <a:p>
            <a:r>
              <a:rPr lang="en-IN" sz="2800" dirty="0" smtClean="0"/>
              <a:t>SQA is an Umbrella Activity</a:t>
            </a:r>
          </a:p>
          <a:p>
            <a:endParaRPr lang="en-IN" sz="28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4005064"/>
            <a:ext cx="8229600" cy="2189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en-IN" sz="2800" b="1" dirty="0"/>
              <a:t>Umbrella activities</a:t>
            </a:r>
            <a:r>
              <a:rPr lang="en-IN" sz="2800" dirty="0"/>
              <a:t> are a set of steps or </a:t>
            </a:r>
            <a:r>
              <a:rPr lang="en-IN" sz="2800" b="1" dirty="0"/>
              <a:t>procedure</a:t>
            </a:r>
            <a:r>
              <a:rPr lang="en-IN" sz="2800" dirty="0"/>
              <a:t> that the </a:t>
            </a:r>
            <a:r>
              <a:rPr lang="en-IN" sz="2800" b="1" dirty="0"/>
              <a:t>software engineering</a:t>
            </a:r>
            <a:r>
              <a:rPr lang="en-IN" sz="2800" dirty="0"/>
              <a:t> team follows to maintain the progress, quality, change and risks of the overall </a:t>
            </a:r>
            <a:r>
              <a:rPr lang="en-IN" sz="2800" b="1" dirty="0"/>
              <a:t>development</a:t>
            </a:r>
            <a:r>
              <a:rPr lang="en-IN" sz="2800" dirty="0"/>
              <a:t> tasks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73832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IN" sz="3200" b="1" dirty="0" smtClean="0">
                <a:latin typeface="+mj-lt"/>
              </a:rPr>
              <a:t>SQA Goals</a:t>
            </a:r>
            <a:endParaRPr lang="en-US" sz="3200" b="1" dirty="0">
              <a:latin typeface="+mj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7584" y="1916832"/>
            <a:ext cx="8043890" cy="36604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b="1" dirty="0"/>
              <a:t>Quality control effectiveness</a:t>
            </a:r>
            <a:r>
              <a:rPr lang="en-IN" sz="2800" dirty="0" smtClean="0"/>
              <a:t>:- </a:t>
            </a:r>
          </a:p>
          <a:p>
            <a:pPr algn="just">
              <a:buNone/>
            </a:pPr>
            <a:r>
              <a:rPr lang="en-IN" sz="2800" dirty="0"/>
              <a:t>	</a:t>
            </a:r>
            <a:r>
              <a:rPr lang="en-IN" dirty="0"/>
              <a:t>A software team should apply limited resources</a:t>
            </a:r>
            <a:r>
              <a:rPr lang="en-IN" sz="2800" dirty="0" smtClean="0"/>
              <a:t>. </a:t>
            </a:r>
          </a:p>
          <a:p>
            <a:pPr marL="0" indent="0" algn="just">
              <a:buNone/>
            </a:pPr>
            <a:r>
              <a:rPr lang="en-IN" dirty="0"/>
              <a:t>SQA </a:t>
            </a:r>
            <a:r>
              <a:rPr lang="en-IN" dirty="0" smtClean="0"/>
              <a:t>analyses </a:t>
            </a:r>
            <a:r>
              <a:rPr lang="en-IN" dirty="0"/>
              <a:t>the allocation of </a:t>
            </a:r>
            <a:r>
              <a:rPr lang="en-IN" dirty="0" smtClean="0"/>
              <a:t>resources for reviews and testing to assess whether  they are allocated in the most effective manner.</a:t>
            </a:r>
            <a:endParaRPr lang="en-IN" sz="9600" dirty="0" smtClean="0"/>
          </a:p>
        </p:txBody>
      </p:sp>
    </p:spTree>
    <p:extLst>
      <p:ext uri="{BB962C8B-B14F-4D97-AF65-F5344CB8AC3E}">
        <p14:creationId xmlns:p14="http://schemas.microsoft.com/office/powerpoint/2010/main" val="334174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73832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IN" sz="3200" b="1" dirty="0" smtClean="0">
                <a:latin typeface="+mj-lt"/>
              </a:rPr>
              <a:t>Formal approaches to SQA</a:t>
            </a:r>
            <a:endParaRPr lang="en-US" sz="3200" b="1" dirty="0">
              <a:latin typeface="+mj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7584" y="1916832"/>
            <a:ext cx="8043890" cy="36604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 smtClean="0"/>
              <a:t>It </a:t>
            </a:r>
            <a:r>
              <a:rPr lang="en-IN" dirty="0"/>
              <a:t>can be argued that a computer program is a mathematical object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IN" dirty="0"/>
              <a:t>I</a:t>
            </a:r>
            <a:r>
              <a:rPr lang="en-IN" dirty="0" smtClean="0"/>
              <a:t>t </a:t>
            </a:r>
            <a:r>
              <a:rPr lang="en-IN" dirty="0"/>
              <a:t>should be possible to apply mathematic proof </a:t>
            </a:r>
            <a:r>
              <a:rPr lang="en-IN" dirty="0" smtClean="0"/>
              <a:t>of correctness </a:t>
            </a:r>
            <a:r>
              <a:rPr lang="en-IN" dirty="0"/>
              <a:t>to demonstrate that a program conforms exactly to its specifications.</a:t>
            </a:r>
            <a:endParaRPr lang="en-IN" sz="9600" dirty="0" smtClean="0"/>
          </a:p>
        </p:txBody>
      </p:sp>
    </p:spTree>
    <p:extLst>
      <p:ext uri="{BB962C8B-B14F-4D97-AF65-F5344CB8AC3E}">
        <p14:creationId xmlns:p14="http://schemas.microsoft.com/office/powerpoint/2010/main" val="28245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/>
              <a:t>STATISTICAL SOFTWARE QUALITY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T</a:t>
            </a:r>
            <a:r>
              <a:rPr lang="en-IN" dirty="0" smtClean="0"/>
              <a:t>o become more </a:t>
            </a:r>
            <a:r>
              <a:rPr lang="en-IN" dirty="0"/>
              <a:t>quantitative about quality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IN" dirty="0"/>
              <a:t>For software, statistical quality assurance </a:t>
            </a:r>
            <a:r>
              <a:rPr lang="en-IN" dirty="0" smtClean="0"/>
              <a:t>implies the </a:t>
            </a:r>
            <a:r>
              <a:rPr lang="en-IN" dirty="0"/>
              <a:t>following steps</a:t>
            </a:r>
            <a:r>
              <a:rPr lang="en-IN" dirty="0" smtClean="0"/>
              <a:t>:</a:t>
            </a:r>
          </a:p>
          <a:p>
            <a:pPr lvl="1" algn="just"/>
            <a:r>
              <a:rPr lang="en-IN" dirty="0"/>
              <a:t>Information about software errors and defects is collected and categorized.</a:t>
            </a:r>
          </a:p>
          <a:p>
            <a:pPr lvl="1" algn="just"/>
            <a:r>
              <a:rPr lang="en-IN" dirty="0" smtClean="0"/>
              <a:t>An </a:t>
            </a:r>
            <a:r>
              <a:rPr lang="en-IN" dirty="0"/>
              <a:t>attempt is made to trace each error and defect to its underlying </a:t>
            </a:r>
            <a:r>
              <a:rPr lang="en-IN" dirty="0" smtClean="0"/>
              <a:t>cause.</a:t>
            </a:r>
          </a:p>
          <a:p>
            <a:pPr lvl="1" algn="just"/>
            <a:r>
              <a:rPr lang="en-IN" dirty="0"/>
              <a:t>Using the Pareto principle (80 percent of the defects can be traced to 20 </a:t>
            </a:r>
            <a:r>
              <a:rPr lang="en-IN" dirty="0" smtClean="0"/>
              <a:t>percent of </a:t>
            </a:r>
            <a:r>
              <a:rPr lang="en-IN" dirty="0"/>
              <a:t>all possible causes), isolate the 20 percent (the </a:t>
            </a:r>
            <a:r>
              <a:rPr lang="en-IN" i="1" dirty="0"/>
              <a:t>vital few</a:t>
            </a:r>
            <a:r>
              <a:rPr lang="en-IN" dirty="0" smtClean="0"/>
              <a:t>).</a:t>
            </a:r>
          </a:p>
          <a:p>
            <a:pPr lvl="1" algn="just"/>
            <a:r>
              <a:rPr lang="en-IN" dirty="0"/>
              <a:t>Once the vital few causes have been identified, move to correct the </a:t>
            </a:r>
            <a:r>
              <a:rPr lang="en-IN" dirty="0" smtClean="0"/>
              <a:t>problems that </a:t>
            </a:r>
            <a:r>
              <a:rPr lang="en-IN" dirty="0"/>
              <a:t>have caused the errors and defects.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950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/>
              <a:t>Six Sigma for Software Engineering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i="1" dirty="0"/>
              <a:t>Six Sigma </a:t>
            </a:r>
            <a:r>
              <a:rPr lang="en-IN" dirty="0"/>
              <a:t>is the most widely used strategy for statistical quality assurance in </a:t>
            </a:r>
            <a:r>
              <a:rPr lang="en-IN" dirty="0" smtClean="0"/>
              <a:t>industry today.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 smtClean="0"/>
              <a:t>Six </a:t>
            </a:r>
            <a:r>
              <a:rPr lang="en-IN" dirty="0"/>
              <a:t>Sigma </a:t>
            </a:r>
            <a:r>
              <a:rPr lang="en-IN" dirty="0" smtClean="0"/>
              <a:t>strategy “is </a:t>
            </a:r>
            <a:r>
              <a:rPr lang="en-IN" dirty="0"/>
              <a:t>a rigorous and disciplined methodology that uses data and statistical analysis </a:t>
            </a:r>
            <a:r>
              <a:rPr lang="en-IN" b="1" i="1" dirty="0" smtClean="0"/>
              <a:t>to measure </a:t>
            </a:r>
            <a:r>
              <a:rPr lang="en-IN" b="1" i="1" dirty="0"/>
              <a:t>and improve a company’s operational performance </a:t>
            </a:r>
            <a:r>
              <a:rPr lang="en-IN" dirty="0"/>
              <a:t>by identifying </a:t>
            </a:r>
            <a:r>
              <a:rPr lang="en-IN" dirty="0" smtClean="0"/>
              <a:t>and eliminating</a:t>
            </a:r>
            <a:r>
              <a:rPr lang="en-IN" dirty="0"/>
              <a:t> </a:t>
            </a:r>
            <a:r>
              <a:rPr lang="en-IN" dirty="0" smtClean="0"/>
              <a:t>defects</a:t>
            </a:r>
            <a:r>
              <a:rPr lang="en-IN" dirty="0"/>
              <a:t>’ in manufacturing and service-related processes</a:t>
            </a:r>
            <a:r>
              <a:rPr lang="en-IN" dirty="0" smtClean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424576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/>
              <a:t>Six Sigma for Software Engineering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Six Sigma </a:t>
            </a:r>
            <a:r>
              <a:rPr lang="en-IN" dirty="0" smtClean="0"/>
              <a:t>methodology defines </a:t>
            </a:r>
            <a:r>
              <a:rPr lang="en-IN" dirty="0"/>
              <a:t>three core steps</a:t>
            </a:r>
            <a:r>
              <a:rPr lang="en-IN" dirty="0" smtClean="0"/>
              <a:t>:</a:t>
            </a:r>
          </a:p>
          <a:p>
            <a:pPr algn="just"/>
            <a:r>
              <a:rPr lang="en-IN" i="1" dirty="0"/>
              <a:t>Define </a:t>
            </a:r>
            <a:r>
              <a:rPr lang="en-IN" dirty="0"/>
              <a:t>customer requirements </a:t>
            </a:r>
            <a:r>
              <a:rPr lang="en-IN" dirty="0" smtClean="0"/>
              <a:t>and deliverables </a:t>
            </a:r>
            <a:r>
              <a:rPr lang="en-IN" dirty="0"/>
              <a:t>and project goals via </a:t>
            </a:r>
            <a:r>
              <a:rPr lang="en-IN" dirty="0" smtClean="0"/>
              <a:t>well defined</a:t>
            </a:r>
            <a:r>
              <a:rPr lang="en-IN" dirty="0"/>
              <a:t> </a:t>
            </a:r>
            <a:r>
              <a:rPr lang="en-IN" dirty="0" smtClean="0"/>
              <a:t>methods </a:t>
            </a:r>
            <a:r>
              <a:rPr lang="en-IN" dirty="0"/>
              <a:t>of </a:t>
            </a:r>
            <a:r>
              <a:rPr lang="en-IN" dirty="0" smtClean="0"/>
              <a:t>customer </a:t>
            </a:r>
            <a:r>
              <a:rPr lang="en-IN" dirty="0"/>
              <a:t>communication</a:t>
            </a:r>
            <a:r>
              <a:rPr lang="en-IN" dirty="0" smtClean="0"/>
              <a:t>.</a:t>
            </a:r>
          </a:p>
          <a:p>
            <a:r>
              <a:rPr lang="en-IN" i="1" dirty="0"/>
              <a:t>Measure </a:t>
            </a:r>
            <a:r>
              <a:rPr lang="en-IN" dirty="0"/>
              <a:t>the existing process and its output to determine current </a:t>
            </a:r>
            <a:r>
              <a:rPr lang="en-IN" dirty="0" smtClean="0"/>
              <a:t>quality performance.</a:t>
            </a:r>
          </a:p>
          <a:p>
            <a:r>
              <a:rPr lang="en-IN" i="1" dirty="0" smtClean="0"/>
              <a:t>Analyse </a:t>
            </a:r>
            <a:r>
              <a:rPr lang="en-IN" dirty="0"/>
              <a:t>defect metrics and determine the vital few causes.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490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/>
              <a:t>Six Sigma for Software Engineering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If an existing software process is in place, but improvement is required, Six </a:t>
            </a:r>
            <a:r>
              <a:rPr lang="en-IN" dirty="0" smtClean="0"/>
              <a:t>Sigma suggests </a:t>
            </a:r>
            <a:r>
              <a:rPr lang="en-IN" dirty="0"/>
              <a:t>two additional steps</a:t>
            </a:r>
            <a:r>
              <a:rPr lang="en-IN" dirty="0" smtClean="0"/>
              <a:t>:</a:t>
            </a:r>
          </a:p>
          <a:p>
            <a:pPr algn="just"/>
            <a:r>
              <a:rPr lang="en-IN" i="1" dirty="0"/>
              <a:t>Improve </a:t>
            </a:r>
            <a:r>
              <a:rPr lang="en-IN" dirty="0"/>
              <a:t>the process by eliminating the root causes of defects</a:t>
            </a:r>
            <a:r>
              <a:rPr lang="en-IN" dirty="0" smtClean="0"/>
              <a:t>.</a:t>
            </a:r>
          </a:p>
          <a:p>
            <a:r>
              <a:rPr lang="en-IN" i="1" dirty="0"/>
              <a:t>Control </a:t>
            </a:r>
            <a:r>
              <a:rPr lang="en-IN" dirty="0"/>
              <a:t>the process to ensure that future work does not reintroduce </a:t>
            </a:r>
            <a:r>
              <a:rPr lang="en-IN" dirty="0" smtClean="0"/>
              <a:t>the causes </a:t>
            </a:r>
            <a:r>
              <a:rPr lang="en-IN" dirty="0"/>
              <a:t>of defects.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61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SOFTWARE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/>
              <a:t>“The </a:t>
            </a:r>
            <a:r>
              <a:rPr lang="en-IN" dirty="0"/>
              <a:t>probability of failure-free operation of a computer program in a specified environment for a specified time</a:t>
            </a:r>
            <a:r>
              <a:rPr lang="en-IN" dirty="0" smtClean="0"/>
              <a:t>”.</a:t>
            </a:r>
          </a:p>
          <a:p>
            <a:pPr marL="0" indent="0" algn="just">
              <a:buNone/>
            </a:pPr>
            <a:r>
              <a:rPr lang="en-IN" dirty="0"/>
              <a:t>Whenever software reliability is discussed, a pivotal question arises: What is meant by the term </a:t>
            </a:r>
            <a:r>
              <a:rPr lang="en-IN" b="1" i="1" dirty="0"/>
              <a:t>failure? </a:t>
            </a:r>
            <a:endParaRPr lang="en-IN" b="1" i="1" dirty="0" smtClean="0"/>
          </a:p>
          <a:p>
            <a:pPr marL="0" indent="0" algn="just">
              <a:buNone/>
            </a:pPr>
            <a:r>
              <a:rPr lang="en-IN" dirty="0"/>
              <a:t>Failures can be only annoying or catastrophic.</a:t>
            </a:r>
          </a:p>
        </p:txBody>
      </p:sp>
    </p:spTree>
    <p:extLst>
      <p:ext uri="{BB962C8B-B14F-4D97-AF65-F5344CB8AC3E}">
        <p14:creationId xmlns:p14="http://schemas.microsoft.com/office/powerpoint/2010/main" val="4029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/>
              <a:t>Measures of Reliability and </a:t>
            </a:r>
            <a:r>
              <a:rPr lang="en-IN" sz="3200" b="1" dirty="0" smtClean="0"/>
              <a:t>Availability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In hardware, failures due to physical </a:t>
            </a:r>
            <a:r>
              <a:rPr lang="en-IN" dirty="0" smtClean="0"/>
              <a:t>wear.</a:t>
            </a:r>
          </a:p>
          <a:p>
            <a:pPr algn="just"/>
            <a:r>
              <a:rPr lang="en-IN" dirty="0" smtClean="0"/>
              <a:t>All </a:t>
            </a:r>
            <a:r>
              <a:rPr lang="en-IN" dirty="0"/>
              <a:t>software failures can be traced to design or implementation problems</a:t>
            </a:r>
            <a:r>
              <a:rPr lang="en-IN" dirty="0" smtClean="0"/>
              <a:t>;</a:t>
            </a:r>
          </a:p>
          <a:p>
            <a:pPr algn="just"/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/>
              <a:t>simple measure of reliability is meantime- between-failure (MTBF</a:t>
            </a:r>
            <a:r>
              <a:rPr lang="en-IN" dirty="0" smtClean="0"/>
              <a:t>).</a:t>
            </a:r>
          </a:p>
          <a:p>
            <a:pPr marL="0" indent="0" algn="just">
              <a:buNone/>
            </a:pPr>
            <a:r>
              <a:rPr lang="en-IN" b="1" i="1" dirty="0"/>
              <a:t>	</a:t>
            </a:r>
            <a:r>
              <a:rPr lang="en-IN" b="1" i="1" dirty="0" smtClean="0"/>
              <a:t>	MTBF </a:t>
            </a:r>
            <a:r>
              <a:rPr lang="en-IN" b="1" i="1" dirty="0"/>
              <a:t>=  MTTF +  </a:t>
            </a:r>
            <a:r>
              <a:rPr lang="en-IN" b="1" i="1" dirty="0" smtClean="0"/>
              <a:t>MTTR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marL="0" indent="0" algn="just">
              <a:buNone/>
            </a:pPr>
            <a:r>
              <a:rPr lang="en-IN" sz="2000" dirty="0" smtClean="0"/>
              <a:t>where </a:t>
            </a:r>
            <a:r>
              <a:rPr lang="en-IN" sz="2000" dirty="0"/>
              <a:t>the acronyms MTTF and MTTR are </a:t>
            </a:r>
            <a:r>
              <a:rPr lang="en-IN" sz="2000" b="1" i="1" dirty="0"/>
              <a:t>mean-time-to-failure</a:t>
            </a:r>
            <a:r>
              <a:rPr lang="en-IN" sz="2000" dirty="0"/>
              <a:t> and </a:t>
            </a:r>
            <a:r>
              <a:rPr lang="en-IN" sz="2000" b="1" i="1" dirty="0"/>
              <a:t>mean-time-to-repair</a:t>
            </a:r>
            <a:r>
              <a:rPr lang="en-IN" sz="2000" dirty="0"/>
              <a:t>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2162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/>
              <a:t>Measures of Reliability and </a:t>
            </a:r>
            <a:r>
              <a:rPr lang="en-IN" sz="3200" b="1" dirty="0" smtClean="0"/>
              <a:t>Availability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In hardware, failures due to physical </a:t>
            </a:r>
            <a:r>
              <a:rPr lang="en-IN" dirty="0" smtClean="0"/>
              <a:t>wear.</a:t>
            </a:r>
          </a:p>
          <a:p>
            <a:pPr algn="just"/>
            <a:r>
              <a:rPr lang="en-IN" dirty="0" smtClean="0"/>
              <a:t>All </a:t>
            </a:r>
            <a:r>
              <a:rPr lang="en-IN" dirty="0"/>
              <a:t>software failures can be traced to design or implementation problems</a:t>
            </a:r>
            <a:r>
              <a:rPr lang="en-IN" dirty="0" smtClean="0"/>
              <a:t>;</a:t>
            </a:r>
          </a:p>
          <a:p>
            <a:pPr algn="just"/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/>
              <a:t>simple measure of reliability is meantime- between-failure (MTBF</a:t>
            </a:r>
            <a:r>
              <a:rPr lang="en-IN" dirty="0" smtClean="0"/>
              <a:t>).</a:t>
            </a:r>
          </a:p>
          <a:p>
            <a:pPr marL="0" indent="0" algn="just">
              <a:buNone/>
            </a:pPr>
            <a:r>
              <a:rPr lang="en-IN" b="1" i="1" dirty="0"/>
              <a:t>	</a:t>
            </a:r>
            <a:r>
              <a:rPr lang="en-IN" b="1" i="1" dirty="0" smtClean="0"/>
              <a:t>	MTBF </a:t>
            </a:r>
            <a:r>
              <a:rPr lang="en-IN" b="1" i="1" dirty="0"/>
              <a:t>=  MTTF +  </a:t>
            </a:r>
            <a:r>
              <a:rPr lang="en-IN" b="1" i="1" dirty="0" smtClean="0"/>
              <a:t>MTTR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marL="0" indent="0" algn="just">
              <a:buNone/>
            </a:pPr>
            <a:r>
              <a:rPr lang="en-IN" sz="2000" dirty="0" smtClean="0"/>
              <a:t>where </a:t>
            </a:r>
            <a:r>
              <a:rPr lang="en-IN" sz="2000" dirty="0"/>
              <a:t>the acronyms MTTF and MTTR are </a:t>
            </a:r>
            <a:r>
              <a:rPr lang="en-IN" sz="2000" b="1" i="1" dirty="0"/>
              <a:t>mean-time-to-failure</a:t>
            </a:r>
            <a:r>
              <a:rPr lang="en-IN" sz="2000" dirty="0"/>
              <a:t> and </a:t>
            </a:r>
            <a:r>
              <a:rPr lang="en-IN" sz="2000" b="1" i="1" dirty="0"/>
              <a:t>mean-time-to-repair</a:t>
            </a:r>
            <a:r>
              <a:rPr lang="en-IN" sz="2000" dirty="0"/>
              <a:t>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99607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Measures of Reliability and Availability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An alternative measure of reliability is </a:t>
            </a:r>
            <a:r>
              <a:rPr lang="en-IN" i="1" dirty="0"/>
              <a:t>failures-in-time </a:t>
            </a:r>
            <a:r>
              <a:rPr lang="en-IN" dirty="0"/>
              <a:t>(FIT)—a statistical </a:t>
            </a:r>
            <a:r>
              <a:rPr lang="en-IN" dirty="0" smtClean="0"/>
              <a:t>measure of </a:t>
            </a:r>
            <a:r>
              <a:rPr lang="en-IN" dirty="0"/>
              <a:t>how many failures a component will have over one billion hours of </a:t>
            </a:r>
            <a:r>
              <a:rPr lang="en-IN" dirty="0" smtClean="0"/>
              <a:t>operation. </a:t>
            </a:r>
            <a:r>
              <a:rPr lang="en-IN" b="1" i="1" dirty="0" smtClean="0"/>
              <a:t>Therefore</a:t>
            </a:r>
            <a:r>
              <a:rPr lang="en-IN" b="1" i="1" dirty="0"/>
              <a:t>, 1 FIT is equivalent to one failure in every billion hours of operation.</a:t>
            </a:r>
          </a:p>
        </p:txBody>
      </p:sp>
    </p:spTree>
    <p:extLst>
      <p:ext uri="{BB962C8B-B14F-4D97-AF65-F5344CB8AC3E}">
        <p14:creationId xmlns:p14="http://schemas.microsoft.com/office/powerpoint/2010/main" val="38074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SQA (Quality Management)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Quality control and Assurance are essential activities for any business</a:t>
            </a:r>
            <a:r>
              <a:rPr lang="en-IN" sz="2800" dirty="0" smtClean="0"/>
              <a:t>.</a:t>
            </a:r>
          </a:p>
          <a:p>
            <a:endParaRPr lang="en-IN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8529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SQA</a:t>
            </a:r>
            <a:r>
              <a:rPr kumimoji="0" lang="en-IN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is a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“planned and systematic pattern of actions” that are required to ensure high quality in software.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91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Measures of Reliability and Availability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i="1" dirty="0"/>
              <a:t>Software availability </a:t>
            </a:r>
            <a:r>
              <a:rPr lang="en-IN" dirty="0"/>
              <a:t>is the probability that a program is operating according </a:t>
            </a:r>
            <a:r>
              <a:rPr lang="en-IN" dirty="0" smtClean="0"/>
              <a:t>to requirements </a:t>
            </a:r>
            <a:r>
              <a:rPr lang="en-IN" dirty="0"/>
              <a:t>at a given point in time and is defined </a:t>
            </a:r>
            <a:r>
              <a:rPr lang="en-IN" dirty="0" smtClean="0"/>
              <a:t>as,</a:t>
            </a:r>
          </a:p>
          <a:p>
            <a:pPr marL="0" indent="0" algn="ctr">
              <a:buNone/>
            </a:pPr>
            <a:endParaRPr lang="en-IN" b="1" i="1" dirty="0" smtClean="0"/>
          </a:p>
          <a:p>
            <a:pPr marL="0" indent="0" algn="ctr">
              <a:buNone/>
            </a:pPr>
            <a:r>
              <a:rPr lang="en-IN" b="1" i="1" dirty="0" smtClean="0"/>
              <a:t>Availability </a:t>
            </a:r>
            <a:r>
              <a:rPr lang="en-IN" b="1" i="1" dirty="0"/>
              <a:t>= ( MTTF/MTTF +MTTR ) *100</a:t>
            </a:r>
          </a:p>
        </p:txBody>
      </p:sp>
    </p:spTree>
    <p:extLst>
      <p:ext uri="{BB962C8B-B14F-4D97-AF65-F5344CB8AC3E}">
        <p14:creationId xmlns:p14="http://schemas.microsoft.com/office/powerpoint/2010/main" val="31938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Software Safety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b="1" i="1" dirty="0"/>
              <a:t>Software safety </a:t>
            </a:r>
            <a:r>
              <a:rPr lang="en-IN" dirty="0"/>
              <a:t>is a software quality assurance activity that focuses on the </a:t>
            </a:r>
            <a:r>
              <a:rPr lang="en-IN" b="1" i="1" dirty="0" smtClean="0"/>
              <a:t>identification and </a:t>
            </a:r>
            <a:r>
              <a:rPr lang="en-IN" b="1" i="1" dirty="0"/>
              <a:t>assessment of potential hazards</a:t>
            </a:r>
            <a:r>
              <a:rPr lang="en-IN" dirty="0"/>
              <a:t> that may affect software negatively and cause </a:t>
            </a:r>
            <a:r>
              <a:rPr lang="en-IN" dirty="0" smtClean="0"/>
              <a:t>an entire </a:t>
            </a:r>
            <a:r>
              <a:rPr lang="en-IN" dirty="0"/>
              <a:t>system to fail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IN" dirty="0" smtClean="0"/>
              <a:t>Initially, hazards </a:t>
            </a:r>
            <a:r>
              <a:rPr lang="en-IN" dirty="0"/>
              <a:t>are identified and categorized by criticality and risk.</a:t>
            </a:r>
          </a:p>
        </p:txBody>
      </p:sp>
    </p:spTree>
    <p:extLst>
      <p:ext uri="{BB962C8B-B14F-4D97-AF65-F5344CB8AC3E}">
        <p14:creationId xmlns:p14="http://schemas.microsoft.com/office/powerpoint/2010/main" val="22508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Software Testing Strategies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/>
              <a:t>What is it?</a:t>
            </a:r>
            <a:endParaRPr lang="en-IN" dirty="0"/>
          </a:p>
          <a:p>
            <a:pPr algn="just"/>
            <a:r>
              <a:rPr lang="en-IN" dirty="0"/>
              <a:t>Software is tested to uncover errors that were made inadvertently as it was designed and constructed. 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75556" y="3861048"/>
            <a:ext cx="7992888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Testing is a set of activities that can be planned in advance and conducted systematically.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208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Software Testing Strategies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37111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N" b="1" dirty="0"/>
              <a:t>Who does it? </a:t>
            </a:r>
            <a:endParaRPr lang="en-IN" dirty="0"/>
          </a:p>
          <a:p>
            <a:pPr algn="just"/>
            <a:r>
              <a:rPr lang="en-IN" dirty="0"/>
              <a:t>A strategy for software testing is developed by the project manager, software engineers, and testing specialists.</a:t>
            </a:r>
          </a:p>
          <a:p>
            <a:pPr marL="0" indent="0" algn="just">
              <a:buNone/>
            </a:pPr>
            <a:r>
              <a:rPr lang="en-IN" b="1" dirty="0"/>
              <a:t>Why is it important?</a:t>
            </a:r>
            <a:endParaRPr lang="en-IN" dirty="0"/>
          </a:p>
          <a:p>
            <a:pPr algn="just"/>
            <a:r>
              <a:rPr lang="en-IN" dirty="0"/>
              <a:t>Testing often accounts for more project effort than any other software engineering action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If it is </a:t>
            </a:r>
            <a:r>
              <a:rPr lang="en-IN" dirty="0" smtClean="0"/>
              <a:t>conducted </a:t>
            </a:r>
            <a:r>
              <a:rPr lang="en-IN" dirty="0"/>
              <a:t>haphazardly, time is wasted, and unnecessary effort is expended, and even worse, errors sneak through undetected.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would therefore seem reasonable to establish a systematic strategy for testing software.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3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A Strategic Approach to Testing Strategies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8112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2800" dirty="0"/>
              <a:t>A number of software testing strategies have been </a:t>
            </a:r>
            <a:r>
              <a:rPr lang="en-IN" sz="2800" dirty="0" smtClean="0"/>
              <a:t>proposed.</a:t>
            </a:r>
          </a:p>
          <a:p>
            <a:pPr marL="0" indent="0">
              <a:buNone/>
            </a:pPr>
            <a:r>
              <a:rPr lang="en-IN" sz="2800" dirty="0"/>
              <a:t>All provide you with a template for testing and all have the following </a:t>
            </a:r>
            <a:r>
              <a:rPr lang="en-IN" sz="2800" dirty="0" smtClean="0"/>
              <a:t>generic characteristics:</a:t>
            </a:r>
          </a:p>
          <a:p>
            <a:pPr marL="514350" indent="-514350" algn="just">
              <a:buAutoNum type="arabicPeriod"/>
            </a:pPr>
            <a:r>
              <a:rPr lang="en-IN" sz="2800" dirty="0" smtClean="0"/>
              <a:t>To </a:t>
            </a:r>
            <a:r>
              <a:rPr lang="en-IN" sz="2800" dirty="0"/>
              <a:t>perform effective testing, you should conduct effective technical </a:t>
            </a:r>
            <a:r>
              <a:rPr lang="en-IN" sz="2800" dirty="0" smtClean="0"/>
              <a:t>reviews. </a:t>
            </a:r>
          </a:p>
          <a:p>
            <a:pPr marL="514350" indent="-514350" algn="just">
              <a:buAutoNum type="arabicPeriod"/>
            </a:pPr>
            <a:r>
              <a:rPr lang="en-IN" sz="2800" dirty="0" smtClean="0"/>
              <a:t>Testing </a:t>
            </a:r>
            <a:r>
              <a:rPr lang="en-IN" sz="2800" dirty="0"/>
              <a:t>begins at the component level and works “outward” toward </a:t>
            </a:r>
            <a:r>
              <a:rPr lang="en-IN" sz="2800" dirty="0" smtClean="0"/>
              <a:t>the integration </a:t>
            </a:r>
            <a:r>
              <a:rPr lang="en-IN" sz="2800" dirty="0"/>
              <a:t>of the entire computer-based </a:t>
            </a:r>
            <a:r>
              <a:rPr lang="en-IN" sz="2800" dirty="0" smtClean="0"/>
              <a:t>system.</a:t>
            </a:r>
          </a:p>
          <a:p>
            <a:pPr marL="514350" indent="-514350" algn="just">
              <a:buAutoNum type="arabicPeriod"/>
            </a:pPr>
            <a:r>
              <a:rPr lang="en-IN" sz="2800" dirty="0" smtClean="0"/>
              <a:t>Different </a:t>
            </a:r>
            <a:r>
              <a:rPr lang="en-IN" sz="2800" dirty="0"/>
              <a:t>testing techniques are appropriate for different software </a:t>
            </a:r>
            <a:r>
              <a:rPr lang="en-IN" sz="2800" dirty="0" smtClean="0"/>
              <a:t>engineering approaches </a:t>
            </a:r>
            <a:r>
              <a:rPr lang="en-IN" sz="2800" dirty="0"/>
              <a:t>and at different points in time.</a:t>
            </a:r>
          </a:p>
        </p:txBody>
      </p:sp>
    </p:spTree>
    <p:extLst>
      <p:ext uri="{BB962C8B-B14F-4D97-AF65-F5344CB8AC3E}">
        <p14:creationId xmlns:p14="http://schemas.microsoft.com/office/powerpoint/2010/main" val="9348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A Strategic Approach to Testing Strategies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81127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IN" sz="2600" dirty="0" smtClean="0"/>
              <a:t>Testing </a:t>
            </a:r>
            <a:r>
              <a:rPr lang="en-IN" sz="2600" dirty="0"/>
              <a:t>is conducted by the developer of the software  </a:t>
            </a:r>
            <a:r>
              <a:rPr lang="en-IN" sz="2600" dirty="0" smtClean="0"/>
              <a:t>   and </a:t>
            </a:r>
            <a:r>
              <a:rPr lang="en-IN" sz="2600" dirty="0"/>
              <a:t>(for </a:t>
            </a:r>
            <a:r>
              <a:rPr lang="en-IN" sz="2600" dirty="0" smtClean="0"/>
              <a:t>large projects) an </a:t>
            </a:r>
            <a:r>
              <a:rPr lang="en-IN" sz="2600" dirty="0"/>
              <a:t>independent test group</a:t>
            </a:r>
            <a:r>
              <a:rPr lang="en-IN" sz="2600" dirty="0" smtClean="0"/>
              <a:t>.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IN" sz="2600" dirty="0"/>
              <a:t>Testing and debugging are different activities, but debugging must be </a:t>
            </a:r>
            <a:r>
              <a:rPr lang="en-IN" sz="2600" dirty="0" smtClean="0"/>
              <a:t>accommodated in </a:t>
            </a:r>
            <a:r>
              <a:rPr lang="en-IN" sz="2600" dirty="0"/>
              <a:t>any testing strategy</a:t>
            </a:r>
            <a:r>
              <a:rPr lang="en-IN" sz="2600" dirty="0" smtClean="0"/>
              <a:t>.</a:t>
            </a:r>
          </a:p>
          <a:p>
            <a:pPr marL="514350" indent="-514350" algn="just">
              <a:buFont typeface="+mj-lt"/>
              <a:buAutoNum type="arabicPeriod" startAt="4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956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Verification and Validation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240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Verification </a:t>
            </a:r>
          </a:p>
          <a:p>
            <a:pPr marL="0" indent="0" algn="ctr">
              <a:buNone/>
            </a:pPr>
            <a:r>
              <a:rPr lang="en-IN" dirty="0" smtClean="0"/>
              <a:t>“</a:t>
            </a:r>
            <a:r>
              <a:rPr lang="en-IN" dirty="0"/>
              <a:t>Are we building the product right</a:t>
            </a:r>
            <a:r>
              <a:rPr lang="en-IN" dirty="0" smtClean="0"/>
              <a:t>?”</a:t>
            </a:r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 smtClean="0"/>
              <a:t>Validation </a:t>
            </a:r>
          </a:p>
          <a:p>
            <a:pPr marL="0" indent="0" algn="ctr">
              <a:buNone/>
            </a:pPr>
            <a:r>
              <a:rPr lang="en-IN" dirty="0" smtClean="0"/>
              <a:t>“</a:t>
            </a:r>
            <a:r>
              <a:rPr lang="en-IN" dirty="0"/>
              <a:t>Are we building the right product?”</a:t>
            </a:r>
          </a:p>
        </p:txBody>
      </p:sp>
    </p:spTree>
    <p:extLst>
      <p:ext uri="{BB962C8B-B14F-4D97-AF65-F5344CB8AC3E}">
        <p14:creationId xmlns:p14="http://schemas.microsoft.com/office/powerpoint/2010/main" val="15842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Verification and Validation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3711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dirty="0"/>
              <a:t>Software testing is one element of a broader topic that is often referred to as </a:t>
            </a:r>
            <a:r>
              <a:rPr lang="en-IN" dirty="0" smtClean="0"/>
              <a:t>verification and </a:t>
            </a:r>
            <a:r>
              <a:rPr lang="en-IN" dirty="0"/>
              <a:t>validation (V&amp;V</a:t>
            </a:r>
            <a:r>
              <a:rPr lang="en-IN" dirty="0" smtClean="0"/>
              <a:t>).</a:t>
            </a:r>
          </a:p>
          <a:p>
            <a:pPr marL="0" indent="0" algn="just">
              <a:buNone/>
            </a:pPr>
            <a:r>
              <a:rPr lang="en-IN" b="1" i="1" dirty="0"/>
              <a:t>Verification</a:t>
            </a:r>
            <a:r>
              <a:rPr lang="en-IN" i="1" dirty="0"/>
              <a:t> </a:t>
            </a:r>
            <a:r>
              <a:rPr lang="en-IN" dirty="0"/>
              <a:t>refers to the set of tasks that ensure </a:t>
            </a:r>
            <a:r>
              <a:rPr lang="en-IN" dirty="0" smtClean="0"/>
              <a:t>that software </a:t>
            </a:r>
            <a:r>
              <a:rPr lang="en-IN" dirty="0"/>
              <a:t>correctly implements a specific function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IN" b="1" i="1" dirty="0"/>
              <a:t>Validation</a:t>
            </a:r>
            <a:r>
              <a:rPr lang="en-IN" i="1" dirty="0"/>
              <a:t> </a:t>
            </a:r>
            <a:r>
              <a:rPr lang="en-IN" dirty="0"/>
              <a:t>refers to a different </a:t>
            </a:r>
            <a:r>
              <a:rPr lang="en-IN" dirty="0" smtClean="0"/>
              <a:t>set of </a:t>
            </a:r>
            <a:r>
              <a:rPr lang="en-IN" dirty="0"/>
              <a:t>tasks that ensure that the software that has been built is traceable to </a:t>
            </a:r>
            <a:r>
              <a:rPr lang="en-IN" dirty="0" smtClean="0"/>
              <a:t>customer requirements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39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/>
              <a:t>Software Testing Strategy—The Big Picture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09530"/>
            <a:ext cx="7382836" cy="3456384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76210" y="1800811"/>
            <a:ext cx="8229600" cy="1108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The software process may be viewed as </a:t>
            </a:r>
            <a:r>
              <a:rPr lang="en-IN" dirty="0" smtClean="0"/>
              <a:t>a spiral structure.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6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/>
              <a:t>Software Testing Strategy—The Big Picture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45" y="1417638"/>
            <a:ext cx="6496510" cy="3672408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46259" y="4902612"/>
            <a:ext cx="8229600" cy="1252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800" dirty="0"/>
              <a:t>Considering the process from a procedural point of view, testing within the </a:t>
            </a:r>
            <a:r>
              <a:rPr lang="en-IN" sz="2800" dirty="0" smtClean="0"/>
              <a:t>context of </a:t>
            </a:r>
            <a:r>
              <a:rPr lang="en-IN" sz="2800" dirty="0"/>
              <a:t>software engineering is actually a </a:t>
            </a:r>
            <a:r>
              <a:rPr lang="en-IN" sz="2800" b="1" i="1" dirty="0"/>
              <a:t>series of four steps </a:t>
            </a:r>
            <a:r>
              <a:rPr lang="en-IN" sz="2800" dirty="0"/>
              <a:t>that are </a:t>
            </a:r>
            <a:r>
              <a:rPr lang="en-IN" sz="2800" b="1" i="1" dirty="0" smtClean="0"/>
              <a:t>implemented sequentially</a:t>
            </a:r>
            <a:r>
              <a:rPr lang="en-IN" sz="28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22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Elements of SQA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2428868"/>
            <a:ext cx="8229600" cy="161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8596" y="13573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just">
              <a:spcBef>
                <a:spcPct val="0"/>
              </a:spcBef>
            </a:pPr>
            <a:r>
              <a:rPr lang="en-GB" sz="3200" dirty="0">
                <a:latin typeface="+mj-lt"/>
                <a:ea typeface="+mj-ea"/>
                <a:cs typeface="+mj-cs"/>
              </a:rPr>
              <a:t>There are some broad range of concerns and activities that focus on the management of software quality.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4071966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IN" sz="2800" b="1" dirty="0" smtClean="0"/>
              <a:t>Standards</a:t>
            </a:r>
            <a:r>
              <a:rPr lang="en-IN" sz="2800" dirty="0" smtClean="0"/>
              <a:t>: </a:t>
            </a:r>
          </a:p>
          <a:p>
            <a:pPr algn="just">
              <a:buNone/>
            </a:pPr>
            <a:r>
              <a:rPr lang="en-IN" sz="2800" dirty="0"/>
              <a:t>	</a:t>
            </a:r>
            <a:r>
              <a:rPr lang="en-IN" sz="2800" dirty="0" smtClean="0"/>
              <a:t>The IEEE, ISO standards.</a:t>
            </a:r>
          </a:p>
          <a:p>
            <a:pPr algn="just">
              <a:buNone/>
            </a:pPr>
            <a:r>
              <a:rPr lang="en-IN" sz="2800" dirty="0"/>
              <a:t>	</a:t>
            </a:r>
            <a:r>
              <a:rPr lang="en-IN" sz="2800" dirty="0" smtClean="0"/>
              <a:t>Standards may be adopted for the development of a software.</a:t>
            </a:r>
          </a:p>
          <a:p>
            <a:pPr algn="just">
              <a:buNone/>
            </a:pPr>
            <a:r>
              <a:rPr lang="en-IN" sz="2800" b="1" dirty="0" smtClean="0"/>
              <a:t>Reviews and Audits</a:t>
            </a:r>
            <a:r>
              <a:rPr lang="en-IN" sz="2800" dirty="0" smtClean="0"/>
              <a:t>: </a:t>
            </a:r>
          </a:p>
          <a:p>
            <a:pPr algn="just">
              <a:buNone/>
            </a:pPr>
            <a:r>
              <a:rPr lang="en-IN" sz="2800" dirty="0"/>
              <a:t>	</a:t>
            </a:r>
            <a:r>
              <a:rPr lang="en-IN" sz="2800" dirty="0" smtClean="0"/>
              <a:t>Technical reviews for quality control. Their intent is to uncover errors.</a:t>
            </a:r>
          </a:p>
          <a:p>
            <a:pPr algn="just">
              <a:buNone/>
            </a:pPr>
            <a:r>
              <a:rPr lang="en-IN" sz="2800" dirty="0"/>
              <a:t>	</a:t>
            </a:r>
            <a:r>
              <a:rPr lang="en-IN" sz="2800" i="1" dirty="0" smtClean="0"/>
              <a:t>Audits</a:t>
            </a:r>
            <a:r>
              <a:rPr lang="en-IN" sz="2800" dirty="0" smtClean="0"/>
              <a:t> are a type of review. Ensures quality guidelines are being followed.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Criteria for Completion of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580" y="1700808"/>
            <a:ext cx="7560840" cy="3785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en-IN" sz="4000" dirty="0"/>
          </a:p>
          <a:p>
            <a:pPr algn="just"/>
            <a:r>
              <a:rPr lang="en-IN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IN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When are we done testing</a:t>
            </a:r>
            <a:r>
              <a:rPr lang="en-IN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?”</a:t>
            </a:r>
          </a:p>
          <a:p>
            <a:pPr algn="just"/>
            <a:endParaRPr lang="en-IN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IN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IN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do we know that we’ve tested enough</a:t>
            </a:r>
            <a:r>
              <a:rPr lang="en-IN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?”</a:t>
            </a:r>
          </a:p>
          <a:p>
            <a:pPr algn="just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2469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STRATEGIC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/>
              <a:t>Specify product requirements in a quantifiable manner long before testing commences</a:t>
            </a:r>
            <a:r>
              <a:rPr lang="en-IN" i="1" dirty="0" smtClean="0"/>
              <a:t>.</a:t>
            </a:r>
          </a:p>
          <a:p>
            <a:r>
              <a:rPr lang="en-IN" i="1" dirty="0"/>
              <a:t>State testing objectives </a:t>
            </a:r>
            <a:r>
              <a:rPr lang="en-IN" i="1" dirty="0" smtClean="0"/>
              <a:t>explicitly</a:t>
            </a:r>
          </a:p>
          <a:p>
            <a:r>
              <a:rPr lang="en-IN" i="1" dirty="0"/>
              <a:t>Understand the users of the software and develop a profile for each user category</a:t>
            </a:r>
            <a:r>
              <a:rPr lang="en-IN" i="1" dirty="0" smtClean="0"/>
              <a:t>.</a:t>
            </a:r>
          </a:p>
          <a:p>
            <a:r>
              <a:rPr lang="en-IN" i="1" dirty="0"/>
              <a:t>Develop a testing plan that emphasizes “rapid cycle </a:t>
            </a:r>
            <a:r>
              <a:rPr lang="en-IN" i="1" dirty="0" smtClean="0"/>
              <a:t>testing.</a:t>
            </a:r>
          </a:p>
          <a:p>
            <a:r>
              <a:rPr lang="en-IN" i="1" dirty="0"/>
              <a:t>Build “robust” software that is designed to test itself.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4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STRATEGIC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 dirty="0" smtClean="0"/>
              <a:t>Use </a:t>
            </a:r>
            <a:r>
              <a:rPr lang="en-IN" i="1" dirty="0"/>
              <a:t>effective technical reviews as a filter prior to testing</a:t>
            </a:r>
            <a:r>
              <a:rPr lang="en-IN" i="1" dirty="0" smtClean="0"/>
              <a:t>.</a:t>
            </a:r>
          </a:p>
          <a:p>
            <a:r>
              <a:rPr lang="en-IN" i="1" dirty="0"/>
              <a:t>Conduct technical reviews to assess the test strategy and test cases themselves</a:t>
            </a:r>
            <a:r>
              <a:rPr lang="en-IN" i="1" dirty="0" smtClean="0"/>
              <a:t>.</a:t>
            </a:r>
          </a:p>
          <a:p>
            <a:r>
              <a:rPr lang="en-IN" i="1" dirty="0"/>
              <a:t>Develop a continuous improvement approach for the testing process.</a:t>
            </a:r>
            <a:endParaRPr lang="en-IN" i="1" dirty="0" smtClean="0"/>
          </a:p>
        </p:txBody>
      </p:sp>
    </p:spTree>
    <p:extLst>
      <p:ext uri="{BB962C8B-B14F-4D97-AF65-F5344CB8AC3E}">
        <p14:creationId xmlns:p14="http://schemas.microsoft.com/office/powerpoint/2010/main" val="21025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TEST STRATEGIES FOR CONVENTIONAL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There are many strategies that can be used to test software</a:t>
            </a:r>
            <a:r>
              <a:rPr lang="en-IN" dirty="0" smtClean="0"/>
              <a:t>.</a:t>
            </a:r>
          </a:p>
          <a:p>
            <a:pPr marL="0" indent="0" algn="ctr">
              <a:buNone/>
            </a:pPr>
            <a:r>
              <a:rPr lang="en-IN" dirty="0" smtClean="0"/>
              <a:t>(1)</a:t>
            </a:r>
          </a:p>
          <a:p>
            <a:pPr algn="just"/>
            <a:r>
              <a:rPr lang="en-IN" dirty="0" smtClean="0"/>
              <a:t>You can wait </a:t>
            </a:r>
            <a:r>
              <a:rPr lang="en-IN" dirty="0"/>
              <a:t>until the system is </a:t>
            </a:r>
            <a:r>
              <a:rPr lang="en-IN" dirty="0" smtClean="0"/>
              <a:t>fully constructed.</a:t>
            </a:r>
          </a:p>
          <a:p>
            <a:pPr algn="just"/>
            <a:r>
              <a:rPr lang="en-IN" dirty="0"/>
              <a:t>T</a:t>
            </a:r>
            <a:r>
              <a:rPr lang="en-IN" dirty="0" smtClean="0"/>
              <a:t>hen </a:t>
            </a:r>
            <a:r>
              <a:rPr lang="en-IN" dirty="0"/>
              <a:t>conduct tests on the overall </a:t>
            </a:r>
            <a:r>
              <a:rPr lang="en-IN" dirty="0" smtClean="0"/>
              <a:t>system in hopes </a:t>
            </a:r>
            <a:r>
              <a:rPr lang="en-IN" dirty="0"/>
              <a:t>of finding errors.</a:t>
            </a:r>
            <a:r>
              <a:rPr lang="en-IN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9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TEST STRATEGIES FOR CONVENTIONAL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There are many strategies that can be used to test software</a:t>
            </a:r>
            <a:r>
              <a:rPr lang="en-IN" dirty="0" smtClean="0"/>
              <a:t>.</a:t>
            </a:r>
          </a:p>
          <a:p>
            <a:pPr marL="0" indent="0" algn="ctr">
              <a:buNone/>
            </a:pPr>
            <a:r>
              <a:rPr lang="en-IN" dirty="0" smtClean="0"/>
              <a:t>(2)</a:t>
            </a:r>
          </a:p>
          <a:p>
            <a:pPr algn="just"/>
            <a:r>
              <a:rPr lang="en-IN" dirty="0" smtClean="0"/>
              <a:t>You </a:t>
            </a:r>
            <a:r>
              <a:rPr lang="en-IN" dirty="0"/>
              <a:t>could conduct tests on a daily </a:t>
            </a:r>
            <a:r>
              <a:rPr lang="en-IN" dirty="0" smtClean="0"/>
              <a:t>basis, whenever </a:t>
            </a:r>
            <a:r>
              <a:rPr lang="en-IN" dirty="0"/>
              <a:t>any part of the </a:t>
            </a:r>
            <a:r>
              <a:rPr lang="en-IN" dirty="0" smtClean="0"/>
              <a:t>system is </a:t>
            </a:r>
            <a:r>
              <a:rPr lang="en-IN" dirty="0"/>
              <a:t>constructed.</a:t>
            </a:r>
            <a:r>
              <a:rPr lang="en-IN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40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/>
              <a:t>TEST STRATEGIES FOR CONVENTIONAL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It takes an incremental view of </a:t>
            </a:r>
            <a:r>
              <a:rPr lang="en-IN" dirty="0" smtClean="0"/>
              <a:t>testing.</a:t>
            </a:r>
            <a:endParaRPr lang="en-IN" dirty="0"/>
          </a:p>
          <a:p>
            <a:pPr algn="just"/>
            <a:r>
              <a:rPr lang="en-IN" dirty="0" smtClean="0"/>
              <a:t>Beginning </a:t>
            </a:r>
            <a:r>
              <a:rPr lang="en-IN" dirty="0"/>
              <a:t>with the testing of </a:t>
            </a:r>
            <a:r>
              <a:rPr lang="en-IN" dirty="0" smtClean="0"/>
              <a:t>individual program units</a:t>
            </a:r>
            <a:r>
              <a:rPr lang="en-IN" dirty="0"/>
              <a:t>.</a:t>
            </a:r>
            <a:endParaRPr lang="en-IN" dirty="0" smtClean="0"/>
          </a:p>
          <a:p>
            <a:pPr algn="just"/>
            <a:r>
              <a:rPr lang="en-IN" dirty="0"/>
              <a:t>M</a:t>
            </a:r>
            <a:r>
              <a:rPr lang="en-IN" dirty="0" smtClean="0"/>
              <a:t>oving </a:t>
            </a:r>
            <a:r>
              <a:rPr lang="en-IN" dirty="0"/>
              <a:t>to tests designed to facilitate the integration of </a:t>
            </a:r>
            <a:r>
              <a:rPr lang="en-IN" dirty="0" smtClean="0"/>
              <a:t>the units.</a:t>
            </a:r>
          </a:p>
          <a:p>
            <a:pPr algn="just"/>
            <a:r>
              <a:rPr lang="en-IN" dirty="0"/>
              <a:t>C</a:t>
            </a:r>
            <a:r>
              <a:rPr lang="en-IN" dirty="0" smtClean="0"/>
              <a:t>ulminating </a:t>
            </a:r>
            <a:r>
              <a:rPr lang="en-IN" dirty="0"/>
              <a:t>with tests that exercise the constructed system.</a:t>
            </a:r>
          </a:p>
        </p:txBody>
      </p:sp>
    </p:spTree>
    <p:extLst>
      <p:ext uri="{BB962C8B-B14F-4D97-AF65-F5344CB8AC3E}">
        <p14:creationId xmlns:p14="http://schemas.microsoft.com/office/powerpoint/2010/main" val="3327622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/>
              <a:t>TEST STRATEGIES FOR CONVENTIONAL SOFTWARE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1. Unit Testing</a:t>
            </a:r>
          </a:p>
          <a:p>
            <a:pPr lvl="1" algn="just"/>
            <a:r>
              <a:rPr lang="en-IN" i="1" dirty="0"/>
              <a:t>Unit testing </a:t>
            </a:r>
            <a:r>
              <a:rPr lang="en-IN" dirty="0"/>
              <a:t>focuses verification effort on the smallest unit of </a:t>
            </a:r>
            <a:r>
              <a:rPr lang="en-IN" dirty="0" smtClean="0"/>
              <a:t>software design</a:t>
            </a:r>
            <a:r>
              <a:rPr lang="en-IN" dirty="0"/>
              <a:t> —</a:t>
            </a:r>
            <a:r>
              <a:rPr lang="en-IN" dirty="0" smtClean="0"/>
              <a:t>the software </a:t>
            </a:r>
            <a:r>
              <a:rPr lang="en-IN" dirty="0"/>
              <a:t>component or module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Using the component-level design description as </a:t>
            </a:r>
            <a:r>
              <a:rPr lang="en-IN" dirty="0" smtClean="0"/>
              <a:t>a guide.</a:t>
            </a:r>
          </a:p>
          <a:p>
            <a:pPr lvl="1" algn="just"/>
            <a:r>
              <a:rPr lang="en-IN" dirty="0" smtClean="0"/>
              <a:t>Important </a:t>
            </a:r>
            <a:r>
              <a:rPr lang="en-IN" dirty="0"/>
              <a:t>control paths are tested to uncover errors within the boundary </a:t>
            </a:r>
            <a:r>
              <a:rPr lang="en-IN" dirty="0" smtClean="0"/>
              <a:t>of the </a:t>
            </a:r>
            <a:r>
              <a:rPr lang="en-IN" dirty="0"/>
              <a:t>module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The unit test focuses on </a:t>
            </a:r>
            <a:r>
              <a:rPr lang="en-IN" dirty="0" smtClean="0"/>
              <a:t>the internal </a:t>
            </a:r>
            <a:r>
              <a:rPr lang="en-IN" dirty="0"/>
              <a:t>processing logic and data structures within the boundaries of a component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This type of testing can be conducted in parallel for multiple components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The main aim is to isolate each unit of the system to identify, </a:t>
            </a:r>
            <a:r>
              <a:rPr lang="en-IN" dirty="0" smtClean="0"/>
              <a:t>analyse </a:t>
            </a:r>
            <a:r>
              <a:rPr lang="en-IN" dirty="0"/>
              <a:t>and fix the defects.</a:t>
            </a:r>
          </a:p>
        </p:txBody>
      </p:sp>
    </p:spTree>
    <p:extLst>
      <p:ext uri="{BB962C8B-B14F-4D97-AF65-F5344CB8AC3E}">
        <p14:creationId xmlns:p14="http://schemas.microsoft.com/office/powerpoint/2010/main" val="2399110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/>
              <a:t>Unit-test </a:t>
            </a:r>
            <a:r>
              <a:rPr lang="en-IN" sz="4000" b="1" dirty="0" smtClean="0"/>
              <a:t>considerations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17638"/>
            <a:ext cx="42484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/>
              <a:t>The module interface is tested to ensure that information properly flows into and </a:t>
            </a:r>
            <a:r>
              <a:rPr lang="en-IN" sz="2800" dirty="0" smtClean="0"/>
              <a:t>out of </a:t>
            </a:r>
            <a:r>
              <a:rPr lang="en-IN" sz="2800" dirty="0"/>
              <a:t>the program unit under </a:t>
            </a:r>
            <a:r>
              <a:rPr lang="en-IN" sz="2800" dirty="0" smtClean="0"/>
              <a:t>test.</a:t>
            </a:r>
          </a:p>
          <a:p>
            <a:pPr algn="just"/>
            <a:r>
              <a:rPr lang="en-IN" sz="2800" dirty="0"/>
              <a:t>Local data structures are examined to ensure </a:t>
            </a:r>
            <a:r>
              <a:rPr lang="en-IN" sz="2800" dirty="0" smtClean="0"/>
              <a:t>that data </a:t>
            </a:r>
            <a:r>
              <a:rPr lang="en-IN" sz="2800" dirty="0"/>
              <a:t>stored temporarily maintains its integrity during all steps in </a:t>
            </a:r>
            <a:r>
              <a:rPr lang="en-IN" sz="2800" dirty="0" smtClean="0"/>
              <a:t>an algorithm’s</a:t>
            </a:r>
            <a:r>
              <a:rPr lang="en-IN" sz="2800" dirty="0"/>
              <a:t> </a:t>
            </a:r>
            <a:r>
              <a:rPr lang="en-IN" sz="2800" dirty="0" smtClean="0"/>
              <a:t>execution</a:t>
            </a:r>
            <a:r>
              <a:rPr lang="en-IN" sz="28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4" t="1613" r="11473"/>
          <a:stretch/>
        </p:blipFill>
        <p:spPr>
          <a:xfrm>
            <a:off x="5090445" y="1417638"/>
            <a:ext cx="3600400" cy="43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67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/>
              <a:t>Unit-test </a:t>
            </a:r>
            <a:r>
              <a:rPr lang="en-IN" sz="4000" b="1" dirty="0" smtClean="0"/>
              <a:t>considerations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95227"/>
            <a:ext cx="42484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 smtClean="0"/>
              <a:t>Ensure that </a:t>
            </a:r>
            <a:r>
              <a:rPr lang="en-IN" sz="2800" dirty="0"/>
              <a:t>all statements in a module have been executed at least once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/>
              <a:t>A</a:t>
            </a:r>
            <a:r>
              <a:rPr lang="en-IN" sz="2800" dirty="0" smtClean="0"/>
              <a:t>ll </a:t>
            </a:r>
            <a:r>
              <a:rPr lang="en-IN" sz="2800" dirty="0"/>
              <a:t>error-handling paths are tested</a:t>
            </a:r>
            <a:r>
              <a:rPr lang="en-IN" sz="2800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4" t="1613" r="11473"/>
          <a:stretch/>
        </p:blipFill>
        <p:spPr>
          <a:xfrm>
            <a:off x="5086400" y="1595227"/>
            <a:ext cx="3600400" cy="43924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3992976"/>
            <a:ext cx="3428701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IN" sz="2400" b="1" i="1" dirty="0" smtClean="0"/>
              <a:t>Test cases </a:t>
            </a:r>
            <a:r>
              <a:rPr lang="en-IN" sz="2400" dirty="0"/>
              <a:t>should be designed to uncover errors due to </a:t>
            </a:r>
            <a:r>
              <a:rPr lang="en-IN" sz="2400" dirty="0" smtClean="0"/>
              <a:t>erroneous computations, incorrect comparisons</a:t>
            </a:r>
            <a:r>
              <a:rPr lang="en-IN" sz="2400" dirty="0"/>
              <a:t>, or improper control flow.</a:t>
            </a:r>
          </a:p>
        </p:txBody>
      </p:sp>
    </p:spTree>
    <p:extLst>
      <p:ext uri="{BB962C8B-B14F-4D97-AF65-F5344CB8AC3E}">
        <p14:creationId xmlns:p14="http://schemas.microsoft.com/office/powerpoint/2010/main" val="1145256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Unit-test considerations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/>
          <a:lstStyle/>
          <a:p>
            <a:pPr algn="just"/>
            <a:r>
              <a:rPr lang="en-IN" b="1" i="1" dirty="0"/>
              <a:t>Boundary testing </a:t>
            </a:r>
            <a:r>
              <a:rPr lang="en-IN" dirty="0"/>
              <a:t>is one of the most important unit testing tasks. </a:t>
            </a:r>
            <a:endParaRPr lang="en-IN" dirty="0" smtClean="0"/>
          </a:p>
          <a:p>
            <a:pPr algn="just"/>
            <a:r>
              <a:rPr lang="en-IN" dirty="0" smtClean="0"/>
              <a:t>Software often fails </a:t>
            </a:r>
            <a:r>
              <a:rPr lang="en-IN" dirty="0"/>
              <a:t>at its boundaries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That is, errors often occur when the </a:t>
            </a:r>
            <a:r>
              <a:rPr lang="en-IN" i="1" dirty="0"/>
              <a:t>n</a:t>
            </a:r>
            <a:r>
              <a:rPr lang="en-IN" dirty="0"/>
              <a:t>th element of </a:t>
            </a:r>
            <a:r>
              <a:rPr lang="en-IN" dirty="0" smtClean="0"/>
              <a:t>an </a:t>
            </a:r>
            <a:r>
              <a:rPr lang="en-IN" i="1" dirty="0" smtClean="0"/>
              <a:t>n</a:t>
            </a:r>
            <a:r>
              <a:rPr lang="en-IN" dirty="0" smtClean="0"/>
              <a:t>-dimensional </a:t>
            </a:r>
            <a:r>
              <a:rPr lang="en-IN" dirty="0"/>
              <a:t>array is </a:t>
            </a:r>
            <a:r>
              <a:rPr lang="en-IN" dirty="0" smtClean="0"/>
              <a:t>processed.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06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Elements of SQA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229600" cy="161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507209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800" b="1" dirty="0" smtClean="0"/>
              <a:t>Testing</a:t>
            </a:r>
            <a:r>
              <a:rPr lang="en-IN" sz="2800" dirty="0" smtClean="0"/>
              <a:t>: </a:t>
            </a:r>
          </a:p>
          <a:p>
            <a:pPr algn="just">
              <a:buNone/>
            </a:pPr>
            <a:r>
              <a:rPr lang="en-IN" sz="2800" dirty="0"/>
              <a:t>	</a:t>
            </a:r>
            <a:r>
              <a:rPr lang="en-IN" sz="2800" dirty="0" smtClean="0"/>
              <a:t>A quality control function.</a:t>
            </a:r>
          </a:p>
          <a:p>
            <a:pPr algn="just">
              <a:buNone/>
            </a:pPr>
            <a:r>
              <a:rPr lang="en-IN" sz="2800" dirty="0"/>
              <a:t>	</a:t>
            </a:r>
            <a:r>
              <a:rPr lang="en-IN" sz="2800" dirty="0" smtClean="0"/>
              <a:t>Its primary goal is to find errors. SQA ensures that the testing properly planned and efficiently conducted </a:t>
            </a:r>
          </a:p>
          <a:p>
            <a:pPr algn="just">
              <a:buNone/>
            </a:pPr>
            <a:r>
              <a:rPr lang="en-IN" sz="2800" b="1" dirty="0" smtClean="0"/>
              <a:t>Error/Defect collection and Analysis: </a:t>
            </a:r>
          </a:p>
          <a:p>
            <a:pPr algn="just">
              <a:buNone/>
            </a:pPr>
            <a:r>
              <a:rPr lang="en-IN" sz="2800" b="1" dirty="0"/>
              <a:t>	</a:t>
            </a:r>
            <a:r>
              <a:rPr lang="en-IN" sz="2800" dirty="0" smtClean="0"/>
              <a:t>SQA collects and analyses error. </a:t>
            </a:r>
          </a:p>
          <a:p>
            <a:pPr algn="just">
              <a:buNone/>
            </a:pPr>
            <a:r>
              <a:rPr lang="en-IN" sz="2800" b="1" dirty="0"/>
              <a:t>	</a:t>
            </a:r>
            <a:r>
              <a:rPr lang="en-IN" sz="2800" b="1" dirty="0" smtClean="0"/>
              <a:t>How errors are introduced?</a:t>
            </a:r>
          </a:p>
          <a:p>
            <a:pPr algn="just">
              <a:buNone/>
            </a:pPr>
            <a:r>
              <a:rPr lang="en-IN" sz="2800" dirty="0"/>
              <a:t>	</a:t>
            </a:r>
            <a:r>
              <a:rPr lang="en-IN" sz="2800" dirty="0" smtClean="0"/>
              <a:t>How to eliminate errors.</a:t>
            </a:r>
          </a:p>
          <a:p>
            <a:pPr algn="just">
              <a:buNone/>
            </a:pPr>
            <a:r>
              <a:rPr lang="en-IN" sz="2800" b="1" dirty="0"/>
              <a:t>	</a:t>
            </a:r>
            <a:endParaRPr lang="en-IN" sz="2800" dirty="0" smtClean="0"/>
          </a:p>
          <a:p>
            <a:pPr algn="just">
              <a:buNone/>
            </a:pP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Unit-test considerations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i="1" u="sng" dirty="0" smtClean="0"/>
              <a:t>Boundary testing</a:t>
            </a:r>
          </a:p>
          <a:p>
            <a:pPr marL="0" indent="0" algn="just">
              <a:buNone/>
            </a:pPr>
            <a:r>
              <a:rPr lang="en-IN" sz="2400" dirty="0"/>
              <a:t>An exam has a pass boundary at 50 percent, merit at 75 percent and distinction at 85 percent. The Valid Boundary values for this scenario will be as follows</a:t>
            </a:r>
            <a:r>
              <a:rPr lang="en-IN" sz="2400" dirty="0" smtClean="0"/>
              <a:t>:</a:t>
            </a:r>
          </a:p>
          <a:p>
            <a:pPr lvl="1" algn="just"/>
            <a:r>
              <a:rPr lang="en-IN" sz="2000" dirty="0" smtClean="0"/>
              <a:t>49, 50 – for pass</a:t>
            </a:r>
          </a:p>
          <a:p>
            <a:pPr lvl="1" algn="just"/>
            <a:r>
              <a:rPr lang="en-IN" sz="2000" dirty="0" smtClean="0"/>
              <a:t>74, 75 – for merit</a:t>
            </a:r>
          </a:p>
          <a:p>
            <a:pPr lvl="1" algn="just"/>
            <a:r>
              <a:rPr lang="en-IN" sz="2000" dirty="0" smtClean="0"/>
              <a:t>84,85 – for distinction</a:t>
            </a:r>
          </a:p>
          <a:p>
            <a:pPr marL="457200" lvl="1" indent="0" algn="just">
              <a:buNone/>
            </a:pPr>
            <a:r>
              <a:rPr lang="en-IN" sz="2600" dirty="0" smtClean="0"/>
              <a:t>Boundary </a:t>
            </a:r>
            <a:r>
              <a:rPr lang="en-IN" sz="2600" dirty="0"/>
              <a:t>values are validated against both the valid boundaries and invalid </a:t>
            </a:r>
            <a:r>
              <a:rPr lang="en-IN" sz="2600" dirty="0" smtClean="0"/>
              <a:t>boundaries.</a:t>
            </a:r>
            <a:endParaRPr lang="en-IN" sz="1900" dirty="0"/>
          </a:p>
          <a:p>
            <a:pPr lvl="1" algn="just"/>
            <a:r>
              <a:rPr lang="en-IN" sz="1900" dirty="0" smtClean="0"/>
              <a:t>0 - for lower limit boundary value</a:t>
            </a:r>
          </a:p>
          <a:p>
            <a:pPr lvl="1" algn="just"/>
            <a:r>
              <a:rPr lang="en-IN" sz="1900" dirty="0" smtClean="0"/>
              <a:t>101 – for upper limit boundary value</a:t>
            </a:r>
            <a:endParaRPr lang="en-IN" sz="2600" dirty="0" smtClean="0"/>
          </a:p>
        </p:txBody>
      </p:sp>
    </p:spTree>
    <p:extLst>
      <p:ext uri="{BB962C8B-B14F-4D97-AF65-F5344CB8AC3E}">
        <p14:creationId xmlns:p14="http://schemas.microsoft.com/office/powerpoint/2010/main" val="39270900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/>
              <a:t>TEST STRATEGIES FOR CONVENTIONAL SOFTWARE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IN" b="1" dirty="0" smtClean="0"/>
              <a:t>Integration Testing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“If they all work individually, why do you doubt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that they’ll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work when we put them together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?”</a:t>
            </a:r>
          </a:p>
          <a:p>
            <a:pPr algn="just"/>
            <a:r>
              <a:rPr lang="en-IN" dirty="0"/>
              <a:t>The problem, of course, is “putting </a:t>
            </a:r>
            <a:r>
              <a:rPr lang="en-IN" dirty="0" smtClean="0"/>
              <a:t>them together</a:t>
            </a:r>
            <a:r>
              <a:rPr lang="en-IN" dirty="0"/>
              <a:t>”—interfacing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Data can be lost across an interface</a:t>
            </a:r>
            <a:r>
              <a:rPr lang="en-IN" dirty="0" smtClean="0"/>
              <a:t>;</a:t>
            </a:r>
          </a:p>
          <a:p>
            <a:pPr marL="0" indent="0" algn="just">
              <a:buNone/>
            </a:pP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5706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/>
              <a:t>TEST STRATEGIES FOR CONVENTIONAL SOFTWARE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IN" b="1" dirty="0" smtClean="0"/>
              <a:t>Integration Testing</a:t>
            </a:r>
          </a:p>
          <a:p>
            <a:pPr marL="0" indent="0" algn="just">
              <a:buNone/>
            </a:pPr>
            <a:r>
              <a:rPr lang="en-IN" dirty="0"/>
              <a:t>Integration testing is a systematic technique for constructing the software </a:t>
            </a:r>
            <a:r>
              <a:rPr lang="en-IN" dirty="0" smtClean="0"/>
              <a:t>architecture.</a:t>
            </a:r>
          </a:p>
          <a:p>
            <a:pPr marL="0" indent="0" algn="just">
              <a:buNone/>
            </a:pPr>
            <a:r>
              <a:rPr lang="en-IN" dirty="0"/>
              <a:t>A</a:t>
            </a:r>
            <a:r>
              <a:rPr lang="en-IN" dirty="0" smtClean="0"/>
              <a:t>t </a:t>
            </a:r>
            <a:r>
              <a:rPr lang="en-IN" dirty="0"/>
              <a:t>the same time conducting tests to uncover errors associated </a:t>
            </a:r>
            <a:r>
              <a:rPr lang="en-IN" dirty="0" smtClean="0"/>
              <a:t>with interfacing</a:t>
            </a:r>
            <a:r>
              <a:rPr lang="en-IN" dirty="0"/>
              <a:t>.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4869160"/>
            <a:ext cx="7416824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The objective is to take unit-tested components and build a </a:t>
            </a:r>
            <a:r>
              <a:rPr lang="en-IN" sz="2400" dirty="0" smtClean="0"/>
              <a:t>program structure </a:t>
            </a:r>
            <a:r>
              <a:rPr lang="en-IN" sz="2400" dirty="0"/>
              <a:t>that has been dictated by design.</a:t>
            </a:r>
          </a:p>
        </p:txBody>
      </p:sp>
    </p:spTree>
    <p:extLst>
      <p:ext uri="{BB962C8B-B14F-4D97-AF65-F5344CB8AC3E}">
        <p14:creationId xmlns:p14="http://schemas.microsoft.com/office/powerpoint/2010/main" val="4077152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/>
              <a:t>TEST STRATEGIES FOR CONVENTIONAL SOFTWARE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IN" b="1" dirty="0" smtClean="0"/>
              <a:t>Integration Testing</a:t>
            </a:r>
          </a:p>
          <a:p>
            <a:pPr marL="0" indent="0" algn="just">
              <a:buNone/>
            </a:pPr>
            <a:r>
              <a:rPr lang="en-IN" sz="3400" dirty="0"/>
              <a:t>There is often a tendency to attempt </a:t>
            </a:r>
            <a:r>
              <a:rPr lang="en-IN" sz="3400" dirty="0" smtClean="0"/>
              <a:t>non-incremental </a:t>
            </a:r>
            <a:r>
              <a:rPr lang="en-IN" sz="3400" dirty="0"/>
              <a:t>integration</a:t>
            </a:r>
            <a:r>
              <a:rPr lang="en-IN" sz="3400" dirty="0" smtClean="0"/>
              <a:t>;</a:t>
            </a:r>
          </a:p>
          <a:p>
            <a:pPr algn="just"/>
            <a:r>
              <a:rPr lang="en-IN" sz="3400" dirty="0"/>
              <a:t>T</a:t>
            </a:r>
            <a:r>
              <a:rPr lang="en-IN" sz="3400" dirty="0" smtClean="0"/>
              <a:t>hat </a:t>
            </a:r>
            <a:r>
              <a:rPr lang="en-IN" sz="3400" dirty="0"/>
              <a:t>is, to </a:t>
            </a:r>
            <a:r>
              <a:rPr lang="en-IN" sz="3400" dirty="0" smtClean="0"/>
              <a:t>construct the </a:t>
            </a:r>
            <a:r>
              <a:rPr lang="en-IN" sz="3400" dirty="0"/>
              <a:t>program using a “big bang” approach</a:t>
            </a:r>
            <a:r>
              <a:rPr lang="en-IN" sz="3400" dirty="0" smtClean="0"/>
              <a:t>.</a:t>
            </a:r>
          </a:p>
          <a:p>
            <a:pPr algn="just"/>
            <a:r>
              <a:rPr lang="en-IN" sz="3400" dirty="0"/>
              <a:t>All components are combined </a:t>
            </a:r>
            <a:r>
              <a:rPr lang="en-IN" sz="3400" dirty="0" smtClean="0"/>
              <a:t>in advance</a:t>
            </a:r>
            <a:r>
              <a:rPr lang="en-IN" sz="3400" dirty="0"/>
              <a:t>. </a:t>
            </a:r>
            <a:endParaRPr lang="en-IN" sz="3400" dirty="0" smtClean="0"/>
          </a:p>
          <a:p>
            <a:pPr algn="just"/>
            <a:r>
              <a:rPr lang="en-IN" sz="3400" dirty="0" smtClean="0"/>
              <a:t>The </a:t>
            </a:r>
            <a:r>
              <a:rPr lang="en-IN" sz="3400" dirty="0"/>
              <a:t>entire program is tested as a whole. And chaos usually results</a:t>
            </a:r>
            <a:r>
              <a:rPr lang="en-IN" sz="3400" dirty="0" smtClean="0"/>
              <a:t>!</a:t>
            </a:r>
          </a:p>
          <a:p>
            <a:pPr algn="just"/>
            <a:r>
              <a:rPr lang="en-IN" sz="3400" dirty="0"/>
              <a:t>A </a:t>
            </a:r>
            <a:r>
              <a:rPr lang="en-IN" sz="3400" dirty="0" smtClean="0"/>
              <a:t>set of </a:t>
            </a:r>
            <a:r>
              <a:rPr lang="en-IN" sz="3400" dirty="0"/>
              <a:t>errors is encountered</a:t>
            </a:r>
            <a:r>
              <a:rPr lang="en-IN" sz="3400" dirty="0" smtClean="0"/>
              <a:t>.</a:t>
            </a:r>
          </a:p>
          <a:p>
            <a:pPr algn="just"/>
            <a:r>
              <a:rPr lang="en-IN" sz="3400" dirty="0"/>
              <a:t>Correction is difficult because isolation of causes is </a:t>
            </a:r>
            <a:r>
              <a:rPr lang="en-IN" sz="3400" dirty="0" smtClean="0"/>
              <a:t>complicated by </a:t>
            </a:r>
            <a:r>
              <a:rPr lang="en-IN" sz="3400" dirty="0"/>
              <a:t>the vast expanse of the entire program</a:t>
            </a:r>
            <a:r>
              <a:rPr lang="en-IN" sz="3400" dirty="0" smtClean="0"/>
              <a:t>.</a:t>
            </a:r>
          </a:p>
          <a:p>
            <a:pPr algn="just"/>
            <a:r>
              <a:rPr lang="en-IN" sz="3400" dirty="0"/>
              <a:t>Once these errors are </a:t>
            </a:r>
            <a:r>
              <a:rPr lang="en-IN" sz="3400" dirty="0" smtClean="0"/>
              <a:t>corrected, new </a:t>
            </a:r>
            <a:r>
              <a:rPr lang="en-IN" sz="3400" dirty="0"/>
              <a:t>ones </a:t>
            </a:r>
            <a:r>
              <a:rPr lang="en-IN" sz="3400" dirty="0" smtClean="0"/>
              <a:t>appear.</a:t>
            </a:r>
          </a:p>
          <a:p>
            <a:pPr algn="just"/>
            <a:r>
              <a:rPr lang="en-IN" sz="3400" dirty="0"/>
              <a:t>T</a:t>
            </a:r>
            <a:r>
              <a:rPr lang="en-IN" sz="3400" dirty="0" smtClean="0"/>
              <a:t>he </a:t>
            </a:r>
            <a:r>
              <a:rPr lang="en-IN" sz="3400" dirty="0"/>
              <a:t>process continues in a seemingly endless loop</a:t>
            </a:r>
            <a:r>
              <a:rPr lang="en-IN" sz="3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51830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/>
              <a:t>TEST STRATEGIES FOR CONVENTIONAL SOFTWARE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IN" b="1" dirty="0" smtClean="0"/>
              <a:t>Integration Testing</a:t>
            </a:r>
          </a:p>
          <a:p>
            <a:pPr marL="0" indent="0" algn="just">
              <a:buNone/>
            </a:pPr>
            <a:r>
              <a:rPr lang="en-IN" dirty="0"/>
              <a:t>Incremental integration is the antithesis of the big bang approach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</a:t>
            </a:r>
            <a:r>
              <a:rPr lang="en-IN" dirty="0" smtClean="0"/>
              <a:t>program is </a:t>
            </a:r>
            <a:r>
              <a:rPr lang="en-IN" dirty="0"/>
              <a:t>constructed and tested in small </a:t>
            </a:r>
            <a:r>
              <a:rPr lang="en-IN" dirty="0" smtClean="0"/>
              <a:t>increments.</a:t>
            </a:r>
          </a:p>
          <a:p>
            <a:pPr algn="just"/>
            <a:r>
              <a:rPr lang="en-IN" dirty="0" smtClean="0"/>
              <a:t>Errors </a:t>
            </a:r>
            <a:r>
              <a:rPr lang="en-IN" dirty="0"/>
              <a:t>are easier to isolate </a:t>
            </a:r>
            <a:r>
              <a:rPr lang="en-IN" dirty="0" smtClean="0"/>
              <a:t>and correct;</a:t>
            </a:r>
          </a:p>
          <a:p>
            <a:pPr algn="just"/>
            <a:r>
              <a:rPr lang="en-IN" dirty="0"/>
              <a:t>I</a:t>
            </a:r>
            <a:r>
              <a:rPr lang="en-IN" dirty="0" smtClean="0"/>
              <a:t>nterfaces </a:t>
            </a:r>
            <a:r>
              <a:rPr lang="en-IN" dirty="0"/>
              <a:t>are more likely to be </a:t>
            </a:r>
            <a:r>
              <a:rPr lang="en-IN" dirty="0" smtClean="0"/>
              <a:t>test completely</a:t>
            </a:r>
            <a:r>
              <a:rPr lang="en-IN" dirty="0"/>
              <a:t>; and a systematic </a:t>
            </a:r>
            <a:r>
              <a:rPr lang="en-IN" dirty="0" smtClean="0"/>
              <a:t>test approach </a:t>
            </a:r>
            <a:r>
              <a:rPr lang="en-IN" dirty="0"/>
              <a:t>may be applied.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159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850106"/>
          </a:xfrm>
        </p:spPr>
        <p:txBody>
          <a:bodyPr>
            <a:normAutofit/>
          </a:bodyPr>
          <a:lstStyle/>
          <a:p>
            <a:r>
              <a:rPr lang="en-IN" b="1" dirty="0"/>
              <a:t>Integration </a:t>
            </a:r>
            <a:r>
              <a:rPr lang="en-IN" b="1" dirty="0" smtClean="0"/>
              <a:t>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780928"/>
            <a:ext cx="8229600" cy="1800200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Incremental Integration </a:t>
            </a:r>
            <a:r>
              <a:rPr lang="en-IN" b="1" dirty="0"/>
              <a:t>S</a:t>
            </a:r>
            <a:r>
              <a:rPr lang="en-IN" b="1" dirty="0" smtClean="0"/>
              <a:t>trategies: </a:t>
            </a:r>
          </a:p>
          <a:p>
            <a:pPr marL="514350" indent="-514350">
              <a:buAutoNum type="arabicPeriod"/>
            </a:pPr>
            <a:r>
              <a:rPr lang="en-IN" b="1" dirty="0" smtClean="0"/>
              <a:t>Top-Down </a:t>
            </a:r>
            <a:r>
              <a:rPr lang="en-IN" b="1" dirty="0"/>
              <a:t>I</a:t>
            </a:r>
            <a:r>
              <a:rPr lang="en-IN" b="1" dirty="0" smtClean="0"/>
              <a:t>ntegration.</a:t>
            </a:r>
          </a:p>
          <a:p>
            <a:pPr marL="514350" indent="-514350">
              <a:buAutoNum type="arabicPeriod"/>
            </a:pPr>
            <a:r>
              <a:rPr lang="en-IN" b="1" dirty="0" smtClean="0"/>
              <a:t>Bottom-Up </a:t>
            </a:r>
            <a:r>
              <a:rPr lang="en-IN" b="1" dirty="0"/>
              <a:t>I</a:t>
            </a:r>
            <a:r>
              <a:rPr lang="en-IN" b="1" dirty="0" smtClean="0"/>
              <a:t>ntegration.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74868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50106"/>
          </a:xfrm>
        </p:spPr>
        <p:txBody>
          <a:bodyPr>
            <a:normAutofit/>
          </a:bodyPr>
          <a:lstStyle/>
          <a:p>
            <a:r>
              <a:rPr lang="en-IN" b="1" dirty="0"/>
              <a:t>Integration </a:t>
            </a:r>
            <a:r>
              <a:rPr lang="en-IN" b="1" dirty="0" smtClean="0"/>
              <a:t>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8229600" cy="518457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b="1" dirty="0" smtClean="0"/>
              <a:t>Top-Down Integration.</a:t>
            </a:r>
          </a:p>
          <a:p>
            <a:pPr marL="0" indent="0" algn="just">
              <a:buNone/>
            </a:pPr>
            <a:r>
              <a:rPr lang="en-IN" i="1" dirty="0" smtClean="0"/>
              <a:t>Top-down </a:t>
            </a:r>
            <a:r>
              <a:rPr lang="en-IN" i="1" dirty="0"/>
              <a:t>integration testing </a:t>
            </a:r>
            <a:r>
              <a:rPr lang="en-IN" dirty="0"/>
              <a:t>is an </a:t>
            </a:r>
            <a:r>
              <a:rPr lang="en-IN" dirty="0" smtClean="0"/>
              <a:t>incremental approach to </a:t>
            </a:r>
            <a:r>
              <a:rPr lang="en-IN" dirty="0"/>
              <a:t>construction of </a:t>
            </a:r>
            <a:r>
              <a:rPr lang="en-IN" dirty="0" smtClean="0"/>
              <a:t>the software </a:t>
            </a:r>
            <a:r>
              <a:rPr lang="en-IN" dirty="0"/>
              <a:t>architecture</a:t>
            </a:r>
            <a:r>
              <a:rPr lang="en-IN" dirty="0" smtClean="0"/>
              <a:t>.</a:t>
            </a:r>
          </a:p>
          <a:p>
            <a:r>
              <a:rPr lang="en-IN" dirty="0"/>
              <a:t>Modules are integrated by </a:t>
            </a:r>
            <a:r>
              <a:rPr lang="en-IN" dirty="0" smtClean="0"/>
              <a:t>moving downward </a:t>
            </a:r>
            <a:r>
              <a:rPr lang="en-IN" dirty="0"/>
              <a:t>through the control </a:t>
            </a:r>
            <a:r>
              <a:rPr lang="en-IN" dirty="0" smtClean="0"/>
              <a:t>hierarchy, beginning </a:t>
            </a:r>
            <a:r>
              <a:rPr lang="en-IN" dirty="0"/>
              <a:t>with the main control </a:t>
            </a:r>
            <a:r>
              <a:rPr lang="en-IN" dirty="0" smtClean="0"/>
              <a:t>module.</a:t>
            </a:r>
          </a:p>
          <a:p>
            <a:pPr marL="0" indent="0" algn="just">
              <a:buNone/>
            </a:pP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3470083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50106"/>
          </a:xfrm>
        </p:spPr>
        <p:txBody>
          <a:bodyPr>
            <a:normAutofit/>
          </a:bodyPr>
          <a:lstStyle/>
          <a:p>
            <a:r>
              <a:rPr lang="en-IN" b="1" dirty="0"/>
              <a:t>Integration </a:t>
            </a:r>
            <a:r>
              <a:rPr lang="en-IN" b="1" dirty="0" smtClean="0"/>
              <a:t>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8229600" cy="518457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b="1" dirty="0" smtClean="0"/>
              <a:t>Top-Down </a:t>
            </a:r>
            <a:r>
              <a:rPr lang="en-IN" b="1" dirty="0"/>
              <a:t>I</a:t>
            </a:r>
            <a:r>
              <a:rPr lang="en-IN" b="1" dirty="0" smtClean="0"/>
              <a:t>ntegration.</a:t>
            </a:r>
          </a:p>
          <a:p>
            <a:pPr marL="0" indent="0" algn="just">
              <a:buNone/>
            </a:pPr>
            <a:endParaRPr lang="en-IN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361" y="2337554"/>
            <a:ext cx="4592815" cy="3168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2337554"/>
            <a:ext cx="35957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i="1" u="sng" dirty="0" smtClean="0"/>
              <a:t>Depth-first Integration</a:t>
            </a:r>
          </a:p>
          <a:p>
            <a:pPr algn="just"/>
            <a:r>
              <a:rPr lang="en-IN" sz="2400" dirty="0" smtClean="0"/>
              <a:t>Integrates </a:t>
            </a:r>
            <a:r>
              <a:rPr lang="en-IN" sz="2400" dirty="0"/>
              <a:t>all components on </a:t>
            </a:r>
            <a:r>
              <a:rPr lang="en-IN" sz="2400" dirty="0" smtClean="0"/>
              <a:t>a major </a:t>
            </a:r>
            <a:r>
              <a:rPr lang="en-IN" sz="2400" dirty="0"/>
              <a:t>control path of the program structure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/>
              <a:t>Selection of a major path is </a:t>
            </a:r>
            <a:r>
              <a:rPr lang="en-IN" sz="2400" dirty="0" smtClean="0"/>
              <a:t>somewhat arbitrary </a:t>
            </a:r>
            <a:r>
              <a:rPr lang="en-IN" sz="2400" dirty="0"/>
              <a:t>and depends </a:t>
            </a:r>
            <a:r>
              <a:rPr lang="en-IN" sz="2400" dirty="0" smtClean="0"/>
              <a:t>on application-specific characteristics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3077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50106"/>
          </a:xfrm>
        </p:spPr>
        <p:txBody>
          <a:bodyPr>
            <a:normAutofit/>
          </a:bodyPr>
          <a:lstStyle/>
          <a:p>
            <a:r>
              <a:rPr lang="en-IN" b="1" dirty="0"/>
              <a:t>Integration </a:t>
            </a:r>
            <a:r>
              <a:rPr lang="en-IN" b="1" dirty="0" smtClean="0"/>
              <a:t>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8229600" cy="518457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b="1" dirty="0" smtClean="0"/>
              <a:t>Top-Down </a:t>
            </a:r>
            <a:r>
              <a:rPr lang="en-IN" b="1" dirty="0"/>
              <a:t>I</a:t>
            </a:r>
            <a:r>
              <a:rPr lang="en-IN" b="1" dirty="0" smtClean="0"/>
              <a:t>ntegration.</a:t>
            </a:r>
          </a:p>
          <a:p>
            <a:pPr marL="0" indent="0" algn="just">
              <a:buNone/>
            </a:pPr>
            <a:endParaRPr lang="en-IN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085" y="2317793"/>
            <a:ext cx="3868091" cy="2668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713" y="2420888"/>
            <a:ext cx="45318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i="1" u="sng" dirty="0" smtClean="0"/>
              <a:t>Breadth-first Integration</a:t>
            </a:r>
          </a:p>
          <a:p>
            <a:pPr algn="just"/>
            <a:r>
              <a:rPr lang="en-IN" sz="2600" dirty="0"/>
              <a:t>I</a:t>
            </a:r>
            <a:r>
              <a:rPr lang="en-IN" sz="2600" dirty="0" smtClean="0"/>
              <a:t>ncorporates all components directly </a:t>
            </a:r>
            <a:r>
              <a:rPr lang="en-IN" sz="2600" dirty="0"/>
              <a:t>subordinate at each </a:t>
            </a:r>
            <a:r>
              <a:rPr lang="en-IN" sz="2600" dirty="0" smtClean="0"/>
              <a:t>level.</a:t>
            </a:r>
          </a:p>
          <a:p>
            <a:pPr algn="just"/>
            <a:r>
              <a:rPr lang="en-IN" sz="2600" dirty="0" smtClean="0"/>
              <a:t>Moving across the structure horizontally.</a:t>
            </a:r>
          </a:p>
        </p:txBody>
      </p:sp>
    </p:spTree>
    <p:extLst>
      <p:ext uri="{BB962C8B-B14F-4D97-AF65-F5344CB8AC3E}">
        <p14:creationId xmlns:p14="http://schemas.microsoft.com/office/powerpoint/2010/main" val="29784714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50106"/>
          </a:xfrm>
        </p:spPr>
        <p:txBody>
          <a:bodyPr>
            <a:normAutofit/>
          </a:bodyPr>
          <a:lstStyle/>
          <a:p>
            <a:r>
              <a:rPr lang="en-IN" b="1" dirty="0"/>
              <a:t>Integration </a:t>
            </a:r>
            <a:r>
              <a:rPr lang="en-IN" b="1" dirty="0" smtClean="0"/>
              <a:t>Testing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284984"/>
            <a:ext cx="4608512" cy="30042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8229600" cy="259228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IN" b="1" dirty="0" smtClean="0"/>
              <a:t>Bottom-Up </a:t>
            </a:r>
            <a:r>
              <a:rPr lang="en-IN" b="1" dirty="0"/>
              <a:t>I</a:t>
            </a:r>
            <a:r>
              <a:rPr lang="en-IN" b="1" dirty="0" smtClean="0"/>
              <a:t>ntegration.</a:t>
            </a:r>
          </a:p>
          <a:p>
            <a:pPr marL="0" indent="0" algn="just">
              <a:buNone/>
            </a:pPr>
            <a:r>
              <a:rPr lang="en-IN" sz="2800" i="1" dirty="0"/>
              <a:t>Bottom-up integration testing, </a:t>
            </a:r>
            <a:r>
              <a:rPr lang="en-IN" sz="2800" dirty="0"/>
              <a:t>as its name implies, </a:t>
            </a:r>
            <a:r>
              <a:rPr lang="en-IN" sz="2800" dirty="0" smtClean="0"/>
              <a:t>begins construction </a:t>
            </a:r>
            <a:r>
              <a:rPr lang="en-IN" sz="2800" dirty="0"/>
              <a:t>and testing with </a:t>
            </a:r>
            <a:r>
              <a:rPr lang="en-IN" sz="2800" i="1" dirty="0"/>
              <a:t>atomic </a:t>
            </a:r>
            <a:r>
              <a:rPr lang="en-IN" sz="2800" i="1" dirty="0" smtClean="0"/>
              <a:t>modules.</a:t>
            </a:r>
          </a:p>
          <a:p>
            <a:pPr marL="0" indent="0" algn="just">
              <a:buNone/>
            </a:pPr>
            <a:r>
              <a:rPr lang="en-IN" sz="2800" dirty="0"/>
              <a:t>(i.e., components at the lowest </a:t>
            </a:r>
            <a:r>
              <a:rPr lang="en-IN" sz="2800" dirty="0" smtClean="0"/>
              <a:t>levels in </a:t>
            </a:r>
            <a:r>
              <a:rPr lang="en-IN" sz="2800" dirty="0"/>
              <a:t>the program </a:t>
            </a:r>
            <a:r>
              <a:rPr lang="en-IN" sz="2800" dirty="0" smtClean="0"/>
              <a:t>structure).</a:t>
            </a:r>
          </a:p>
          <a:p>
            <a:pPr marL="0" indent="0" algn="just">
              <a:buNone/>
            </a:pP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88050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Elements of SQA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229600" cy="161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507209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800" b="1" dirty="0" smtClean="0"/>
              <a:t>Change Management</a:t>
            </a:r>
            <a:r>
              <a:rPr lang="en-IN" sz="2800" dirty="0" smtClean="0"/>
              <a:t>: </a:t>
            </a:r>
          </a:p>
          <a:p>
            <a:pPr algn="just">
              <a:buNone/>
            </a:pPr>
            <a:r>
              <a:rPr lang="en-IN" sz="2800" dirty="0"/>
              <a:t>	</a:t>
            </a:r>
            <a:r>
              <a:rPr lang="en-IN" sz="2800" dirty="0" smtClean="0"/>
              <a:t>One of the most disruptive aspects of SE.</a:t>
            </a:r>
          </a:p>
          <a:p>
            <a:pPr algn="just">
              <a:buNone/>
            </a:pPr>
            <a:r>
              <a:rPr lang="en-IN" sz="2800" dirty="0"/>
              <a:t>	</a:t>
            </a:r>
            <a:r>
              <a:rPr lang="en-IN" sz="2800" dirty="0" smtClean="0"/>
              <a:t>Proper management of change is needed.</a:t>
            </a:r>
          </a:p>
          <a:p>
            <a:pPr algn="just">
              <a:buNone/>
            </a:pPr>
            <a:r>
              <a:rPr lang="en-IN" sz="2800" dirty="0"/>
              <a:t>	</a:t>
            </a:r>
            <a:r>
              <a:rPr lang="en-IN" sz="2800" dirty="0" smtClean="0"/>
              <a:t>Change </a:t>
            </a:r>
            <a:r>
              <a:rPr lang="en-IN" sz="2800" dirty="0" smtClean="0">
                <a:sym typeface="Wingdings" pitchFamily="2" charset="2"/>
              </a:rPr>
              <a:t> Confusion  Poor quality</a:t>
            </a:r>
          </a:p>
          <a:p>
            <a:pPr algn="just">
              <a:buNone/>
            </a:pPr>
            <a:r>
              <a:rPr lang="en-IN" sz="2800" dirty="0">
                <a:sym typeface="Wingdings" pitchFamily="2" charset="2"/>
              </a:rPr>
              <a:t>	</a:t>
            </a:r>
            <a:r>
              <a:rPr lang="en-IN" sz="2800" dirty="0" smtClean="0">
                <a:sym typeface="Wingdings" pitchFamily="2" charset="2"/>
              </a:rPr>
              <a:t>SQA ensures change management</a:t>
            </a:r>
            <a:endParaRPr lang="en-IN" sz="2800" dirty="0" smtClean="0"/>
          </a:p>
          <a:p>
            <a:pPr algn="just">
              <a:buNone/>
            </a:pPr>
            <a:r>
              <a:rPr lang="en-IN" sz="2800" b="1" dirty="0" smtClean="0"/>
              <a:t>Education: </a:t>
            </a:r>
          </a:p>
          <a:p>
            <a:pPr algn="just">
              <a:buNone/>
            </a:pPr>
            <a:r>
              <a:rPr lang="en-IN" sz="2800" b="1" dirty="0"/>
              <a:t>	</a:t>
            </a:r>
            <a:r>
              <a:rPr lang="en-IN" sz="2800" dirty="0" smtClean="0"/>
              <a:t>Improvement is necessary for SE practices.</a:t>
            </a:r>
          </a:p>
          <a:p>
            <a:pPr algn="just">
              <a:buNone/>
            </a:pPr>
            <a:r>
              <a:rPr lang="en-IN" sz="2800" dirty="0"/>
              <a:t>	</a:t>
            </a:r>
            <a:r>
              <a:rPr lang="en-IN" sz="2800" dirty="0" smtClean="0"/>
              <a:t>Education to software engineers, their managers and other stakeholders.</a:t>
            </a:r>
          </a:p>
          <a:p>
            <a:pPr algn="just">
              <a:buNone/>
            </a:pPr>
            <a:r>
              <a:rPr lang="en-IN" sz="2800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50106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Regression Testing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3240360"/>
          </a:xfrm>
        </p:spPr>
        <p:txBody>
          <a:bodyPr/>
          <a:lstStyle/>
          <a:p>
            <a:pPr algn="just"/>
            <a:r>
              <a:rPr lang="en-IN" dirty="0"/>
              <a:t>Each time a new module is added as part of </a:t>
            </a:r>
            <a:r>
              <a:rPr lang="en-IN" dirty="0" smtClean="0"/>
              <a:t>integration testing, the </a:t>
            </a:r>
            <a:r>
              <a:rPr lang="en-IN" dirty="0"/>
              <a:t>software changes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/>
              <a:t>REGRESSION TESTING</a:t>
            </a:r>
            <a:r>
              <a:rPr lang="en-IN" dirty="0"/>
              <a:t> is defined as a type of software testing to confirm that a recent program or code change has not adversely affected existing features.</a:t>
            </a:r>
            <a:endParaRPr lang="en-IN" dirty="0" smtClean="0"/>
          </a:p>
          <a:p>
            <a:pPr algn="just"/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41764505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50106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Regression Testing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51125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The </a:t>
            </a:r>
            <a:r>
              <a:rPr lang="en-IN" i="1" dirty="0"/>
              <a:t>regression test suite </a:t>
            </a:r>
            <a:r>
              <a:rPr lang="en-IN" dirty="0"/>
              <a:t>(the subset of tests to be executed) </a:t>
            </a:r>
            <a:r>
              <a:rPr lang="en-IN" dirty="0" smtClean="0"/>
              <a:t>contains three </a:t>
            </a:r>
            <a:r>
              <a:rPr lang="en-IN" dirty="0"/>
              <a:t>different classes of test cases</a:t>
            </a:r>
            <a:r>
              <a:rPr lang="en-IN" dirty="0" smtClean="0"/>
              <a:t>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dirty="0"/>
              <a:t>A representative sample of tests that will exercise all software functions.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dirty="0" smtClean="0"/>
              <a:t>Additional </a:t>
            </a:r>
            <a:r>
              <a:rPr lang="en-IN" dirty="0"/>
              <a:t>tests that focus on software functions that are likely to be </a:t>
            </a:r>
            <a:r>
              <a:rPr lang="en-IN" dirty="0" smtClean="0"/>
              <a:t>affected by </a:t>
            </a:r>
            <a:r>
              <a:rPr lang="en-IN" dirty="0"/>
              <a:t>the change.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dirty="0" smtClean="0"/>
              <a:t>Tests </a:t>
            </a:r>
            <a:r>
              <a:rPr lang="en-IN" dirty="0"/>
              <a:t>that focus on the software components that have been changed.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774748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50106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Smoke Testing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511256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i="1" dirty="0"/>
              <a:t>Smoke testing </a:t>
            </a:r>
            <a:r>
              <a:rPr lang="en-IN" dirty="0"/>
              <a:t>is an integration </a:t>
            </a:r>
            <a:r>
              <a:rPr lang="en-IN" dirty="0" smtClean="0"/>
              <a:t>testing approach </a:t>
            </a:r>
            <a:r>
              <a:rPr lang="en-IN" dirty="0"/>
              <a:t>that is </a:t>
            </a:r>
            <a:r>
              <a:rPr lang="en-IN" dirty="0" smtClean="0"/>
              <a:t>commonly used </a:t>
            </a:r>
            <a:r>
              <a:rPr lang="en-IN" dirty="0"/>
              <a:t>when product software is developed</a:t>
            </a:r>
            <a:r>
              <a:rPr lang="en-IN" dirty="0" smtClean="0"/>
              <a:t>. </a:t>
            </a:r>
          </a:p>
          <a:p>
            <a:pPr marL="0" indent="0" algn="just">
              <a:buNone/>
            </a:pPr>
            <a:r>
              <a:rPr lang="en-IN" b="1" dirty="0"/>
              <a:t>Smoke Testing</a:t>
            </a:r>
            <a:r>
              <a:rPr lang="en-IN" dirty="0"/>
              <a:t> is a software testing process that determines whether the deployed </a:t>
            </a:r>
            <a:r>
              <a:rPr lang="en-IN" b="1" i="1" dirty="0"/>
              <a:t>software build</a:t>
            </a:r>
            <a:r>
              <a:rPr lang="en-IN" dirty="0"/>
              <a:t> is stable or not.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Smoke </a:t>
            </a:r>
            <a:r>
              <a:rPr lang="en-IN" dirty="0"/>
              <a:t>testing is a confirmation for QA team to proceed with further software testing.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It </a:t>
            </a:r>
            <a:r>
              <a:rPr lang="en-IN" dirty="0"/>
              <a:t>consists of a minimal set of tests run on each build to test software functionalities.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Smoke </a:t>
            </a:r>
            <a:r>
              <a:rPr lang="en-IN" dirty="0"/>
              <a:t>testing is also known as </a:t>
            </a:r>
            <a:r>
              <a:rPr lang="en-IN" b="1" i="1" dirty="0"/>
              <a:t>"Build Verification Testing"</a:t>
            </a:r>
            <a:r>
              <a:rPr lang="en-IN" dirty="0"/>
              <a:t> or </a:t>
            </a:r>
            <a:r>
              <a:rPr lang="en-IN" b="1" i="1" dirty="0"/>
              <a:t>“Confidence </a:t>
            </a:r>
            <a:r>
              <a:rPr lang="en-IN" b="1" i="1" dirty="0" smtClean="0"/>
              <a:t>Testing”.</a:t>
            </a:r>
          </a:p>
        </p:txBody>
      </p:sp>
    </p:spTree>
    <p:extLst>
      <p:ext uri="{BB962C8B-B14F-4D97-AF65-F5344CB8AC3E}">
        <p14:creationId xmlns:p14="http://schemas.microsoft.com/office/powerpoint/2010/main" val="7492115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50106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Smoke Testing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511256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smoke-testing approach encompasses the </a:t>
            </a:r>
            <a:r>
              <a:rPr lang="en-IN" dirty="0" smtClean="0"/>
              <a:t>following activities:</a:t>
            </a:r>
          </a:p>
          <a:p>
            <a:pPr algn="just"/>
            <a:r>
              <a:rPr lang="en-IN" dirty="0"/>
              <a:t>Software components that have been translated into code are integrated </a:t>
            </a:r>
            <a:r>
              <a:rPr lang="en-IN" dirty="0" smtClean="0"/>
              <a:t>into a </a:t>
            </a:r>
            <a:r>
              <a:rPr lang="en-IN" b="1" i="1" dirty="0"/>
              <a:t>build</a:t>
            </a:r>
            <a:r>
              <a:rPr lang="en-IN" i="1" dirty="0" smtClean="0"/>
              <a:t>.</a:t>
            </a:r>
          </a:p>
          <a:p>
            <a:pPr algn="just"/>
            <a:r>
              <a:rPr lang="en-IN" dirty="0"/>
              <a:t>A series of tests is designed to expose errors that will keep the build </a:t>
            </a:r>
            <a:r>
              <a:rPr lang="en-IN" dirty="0" smtClean="0"/>
              <a:t>from properly </a:t>
            </a:r>
            <a:r>
              <a:rPr lang="en-IN" dirty="0"/>
              <a:t>performing its function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build is integrated with other builds, and the entire product (in its </a:t>
            </a:r>
            <a:r>
              <a:rPr lang="en-IN" dirty="0" smtClean="0"/>
              <a:t>current form</a:t>
            </a:r>
            <a:r>
              <a:rPr lang="en-IN" dirty="0"/>
              <a:t>) is smoke tested daily.</a:t>
            </a:r>
            <a:endParaRPr lang="en-IN" b="1" i="1" dirty="0" smtClean="0"/>
          </a:p>
        </p:txBody>
      </p:sp>
    </p:spTree>
    <p:extLst>
      <p:ext uri="{BB962C8B-B14F-4D97-AF65-F5344CB8AC3E}">
        <p14:creationId xmlns:p14="http://schemas.microsoft.com/office/powerpoint/2010/main" val="27439256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/>
              <a:t>TESTING </a:t>
            </a:r>
            <a:r>
              <a:rPr lang="en-IN" sz="3600" b="1" dirty="0" smtClean="0"/>
              <a:t>CONVENTIONAL</a:t>
            </a:r>
            <a:r>
              <a:rPr lang="en-IN" sz="3600" dirty="0"/>
              <a:t> </a:t>
            </a:r>
            <a:r>
              <a:rPr lang="en-IN" sz="3600" b="1" dirty="0" smtClean="0"/>
              <a:t>APPLICATIONS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IN" b="1" dirty="0" smtClean="0"/>
              <a:t>White Box Testing</a:t>
            </a:r>
          </a:p>
          <a:p>
            <a:pPr marL="400050" lvl="1" indent="0" algn="just">
              <a:buNone/>
            </a:pPr>
            <a:r>
              <a:rPr lang="en-IN" b="1" dirty="0" smtClean="0"/>
              <a:t>White </a:t>
            </a:r>
            <a:r>
              <a:rPr lang="en-IN" b="1" dirty="0"/>
              <a:t>Box Testing</a:t>
            </a:r>
            <a:r>
              <a:rPr lang="en-IN" dirty="0"/>
              <a:t> is </a:t>
            </a:r>
            <a:r>
              <a:rPr lang="en-IN" dirty="0" smtClean="0"/>
              <a:t>a software </a:t>
            </a:r>
            <a:r>
              <a:rPr lang="en-IN" dirty="0"/>
              <a:t>testing technique in which </a:t>
            </a:r>
            <a:r>
              <a:rPr lang="en-IN" b="1" i="1" dirty="0">
                <a:solidFill>
                  <a:schemeClr val="accent2"/>
                </a:solidFill>
              </a:rPr>
              <a:t>internal structure, design and coding </a:t>
            </a:r>
            <a:r>
              <a:rPr lang="en-IN" dirty="0"/>
              <a:t>of software are tested to verify flow of input-output and to </a:t>
            </a:r>
            <a:r>
              <a:rPr lang="en-IN" dirty="0" smtClean="0"/>
              <a:t>improve </a:t>
            </a:r>
            <a:r>
              <a:rPr lang="en-IN" dirty="0"/>
              <a:t>design, usability and security</a:t>
            </a:r>
            <a:r>
              <a:rPr lang="en-IN" dirty="0" smtClean="0"/>
              <a:t>.</a:t>
            </a:r>
          </a:p>
          <a:p>
            <a:pPr marL="400050" lvl="1" indent="0" algn="just">
              <a:buNone/>
            </a:pPr>
            <a:r>
              <a:rPr lang="en-IN" dirty="0" smtClean="0"/>
              <a:t>In </a:t>
            </a:r>
            <a:r>
              <a:rPr lang="en-IN" dirty="0"/>
              <a:t>white box testing, code is visible to testers so it is also called Clear box testing, Open box testing, Transparent box testing, Code-based testing and Glass box testing.</a:t>
            </a:r>
            <a:endParaRPr lang="en-IN" dirty="0" smtClean="0"/>
          </a:p>
          <a:p>
            <a:pPr marL="400050" lvl="1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9613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/>
              <a:t>TESTING </a:t>
            </a:r>
            <a:r>
              <a:rPr lang="en-IN" sz="3600" b="1" dirty="0" smtClean="0"/>
              <a:t>CONVENTIONAL</a:t>
            </a:r>
            <a:r>
              <a:rPr lang="en-IN" sz="3600" dirty="0"/>
              <a:t> </a:t>
            </a:r>
            <a:r>
              <a:rPr lang="en-IN" sz="3600" b="1" dirty="0" smtClean="0"/>
              <a:t>APPLICATIONS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>
              <a:buAutoNum type="arabicPeriod"/>
            </a:pPr>
            <a:r>
              <a:rPr lang="en-IN" b="1" dirty="0" smtClean="0"/>
              <a:t>White Box Testing</a:t>
            </a:r>
          </a:p>
          <a:p>
            <a:pPr marL="400050" lvl="1" indent="0" algn="just">
              <a:buNone/>
            </a:pPr>
            <a:r>
              <a:rPr lang="en-IN" dirty="0"/>
              <a:t>Using white-box testing methods, you can derive test cases </a:t>
            </a:r>
            <a:r>
              <a:rPr lang="en-IN" dirty="0" smtClean="0"/>
              <a:t>that,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dirty="0"/>
              <a:t>G</a:t>
            </a:r>
            <a:r>
              <a:rPr lang="en-IN" dirty="0" smtClean="0"/>
              <a:t>uarantee </a:t>
            </a:r>
            <a:r>
              <a:rPr lang="en-IN" dirty="0"/>
              <a:t>that all independent paths within </a:t>
            </a:r>
            <a:r>
              <a:rPr lang="en-IN" dirty="0" smtClean="0"/>
              <a:t>a module </a:t>
            </a:r>
            <a:r>
              <a:rPr lang="en-IN" dirty="0"/>
              <a:t>have been exercised </a:t>
            </a:r>
            <a:r>
              <a:rPr lang="en-IN" dirty="0" smtClean="0"/>
              <a:t>at least once. 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dirty="0" smtClean="0"/>
              <a:t>Exercise </a:t>
            </a:r>
            <a:r>
              <a:rPr lang="en-IN" dirty="0"/>
              <a:t>all logical decisions on their true and false </a:t>
            </a:r>
            <a:r>
              <a:rPr lang="en-IN" dirty="0" smtClean="0"/>
              <a:t>sides. 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dirty="0" smtClean="0"/>
              <a:t>Execute all </a:t>
            </a:r>
            <a:r>
              <a:rPr lang="en-IN" dirty="0"/>
              <a:t>loops at their boundaries and within their operational </a:t>
            </a:r>
            <a:r>
              <a:rPr lang="en-IN" dirty="0" smtClean="0"/>
              <a:t>bounds</a:t>
            </a:r>
            <a:r>
              <a:rPr lang="en-IN" dirty="0"/>
              <a:t>.</a:t>
            </a:r>
            <a:r>
              <a:rPr lang="en-IN" dirty="0" smtClean="0"/>
              <a:t> 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dirty="0" smtClean="0"/>
              <a:t>Exercise internal </a:t>
            </a:r>
            <a:r>
              <a:rPr lang="en-IN" dirty="0"/>
              <a:t>data structures to ensure their validity.</a:t>
            </a:r>
          </a:p>
        </p:txBody>
      </p:sp>
    </p:spTree>
    <p:extLst>
      <p:ext uri="{BB962C8B-B14F-4D97-AF65-F5344CB8AC3E}">
        <p14:creationId xmlns:p14="http://schemas.microsoft.com/office/powerpoint/2010/main" val="15949445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/>
              <a:t>TESTING </a:t>
            </a:r>
            <a:r>
              <a:rPr lang="en-IN" sz="3600" b="1" dirty="0" smtClean="0"/>
              <a:t>CONVENTIONAL</a:t>
            </a:r>
            <a:r>
              <a:rPr lang="en-IN" sz="3600" dirty="0"/>
              <a:t> </a:t>
            </a:r>
            <a:r>
              <a:rPr lang="en-IN" sz="3600" b="1" dirty="0" smtClean="0"/>
              <a:t>APPLICATIONS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IN" b="1" dirty="0" smtClean="0"/>
              <a:t>Basis Path Testing</a:t>
            </a:r>
          </a:p>
          <a:p>
            <a:pPr marL="400050" lvl="1" indent="0" algn="just">
              <a:buNone/>
            </a:pPr>
            <a:r>
              <a:rPr lang="en-IN" i="1" dirty="0"/>
              <a:t>Basis path testing </a:t>
            </a:r>
            <a:r>
              <a:rPr lang="en-IN" dirty="0"/>
              <a:t>is a white-box testing </a:t>
            </a:r>
            <a:r>
              <a:rPr lang="en-IN" dirty="0" smtClean="0"/>
              <a:t>technique.</a:t>
            </a:r>
          </a:p>
          <a:p>
            <a:pPr marL="400050" lvl="1" indent="0" algn="just">
              <a:buNone/>
            </a:pPr>
            <a:r>
              <a:rPr lang="en-IN" dirty="0"/>
              <a:t>U</a:t>
            </a:r>
            <a:r>
              <a:rPr lang="en-IN" dirty="0" smtClean="0"/>
              <a:t>sed </a:t>
            </a:r>
            <a:r>
              <a:rPr lang="en-IN" dirty="0"/>
              <a:t>for designing test cases intended to examine all possible paths of execution at least </a:t>
            </a:r>
            <a:r>
              <a:rPr lang="en-IN" dirty="0" smtClean="0"/>
              <a:t>once.</a:t>
            </a:r>
          </a:p>
          <a:p>
            <a:pPr marL="400050" lvl="1" indent="0" algn="just">
              <a:buNone/>
            </a:pPr>
            <a:r>
              <a:rPr lang="en-IN" dirty="0" smtClean="0"/>
              <a:t>Before </a:t>
            </a:r>
            <a:r>
              <a:rPr lang="en-IN" dirty="0"/>
              <a:t>we consider the basis path method, a simple notation for the </a:t>
            </a:r>
            <a:r>
              <a:rPr lang="en-IN" dirty="0" smtClean="0"/>
              <a:t>representation of </a:t>
            </a:r>
            <a:r>
              <a:rPr lang="en-IN" dirty="0"/>
              <a:t>control flow, called a </a:t>
            </a:r>
            <a:r>
              <a:rPr lang="en-IN" i="1" dirty="0"/>
              <a:t>flow graph </a:t>
            </a:r>
            <a:r>
              <a:rPr lang="en-IN" dirty="0"/>
              <a:t>(or </a:t>
            </a:r>
            <a:r>
              <a:rPr lang="en-IN" i="1" dirty="0"/>
              <a:t>program graph</a:t>
            </a:r>
            <a:r>
              <a:rPr lang="en-IN" dirty="0"/>
              <a:t>) must be introduced.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392650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88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TESTING CONVENTIONAL APPLICATIONS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2180"/>
            <a:ext cx="8229600" cy="45259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IN" b="1" dirty="0" smtClean="0"/>
              <a:t>Basis Path Testing</a:t>
            </a:r>
          </a:p>
          <a:p>
            <a:pPr marL="400050" lvl="1" indent="0" algn="just"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477" y="2984880"/>
            <a:ext cx="5789812" cy="3453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1720" y="1599252"/>
            <a:ext cx="5598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Steps to Calculate the independent paths</a:t>
            </a:r>
          </a:p>
          <a:p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0318" y="2325253"/>
            <a:ext cx="8074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Step 1 : Draw the Flow Graph of the Function/Program under consideration as </a:t>
            </a:r>
            <a:r>
              <a:rPr lang="en-IN" sz="2400" dirty="0" smtClean="0"/>
              <a:t>shown below: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126938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88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dirty="0"/>
              <a:t>TESTING </a:t>
            </a:r>
            <a:r>
              <a:rPr lang="en-IN" sz="3600" b="1" dirty="0" smtClean="0"/>
              <a:t>CONVENTIONAL</a:t>
            </a:r>
            <a:r>
              <a:rPr lang="en-IN" sz="3600" b="1" dirty="0"/>
              <a:t> </a:t>
            </a:r>
            <a:r>
              <a:rPr lang="en-IN" sz="3600" b="1" dirty="0" smtClean="0"/>
              <a:t>APPLICATIONS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2180"/>
            <a:ext cx="8229600" cy="45259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IN" b="1" dirty="0" smtClean="0"/>
              <a:t>Basis Path Testing</a:t>
            </a:r>
          </a:p>
          <a:p>
            <a:pPr marL="400050" lvl="1" indent="0" algn="just">
              <a:buNone/>
            </a:pPr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51720" y="1599252"/>
            <a:ext cx="5598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Steps to Calculate the independent paths</a:t>
            </a:r>
          </a:p>
          <a:p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4935" y="2137861"/>
            <a:ext cx="807413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/>
              <a:t>Step 2 </a:t>
            </a:r>
            <a:r>
              <a:rPr lang="en-IN" sz="3200" dirty="0"/>
              <a:t>: </a:t>
            </a:r>
            <a:r>
              <a:rPr lang="en-IN" sz="2400" dirty="0"/>
              <a:t>Determine the </a:t>
            </a:r>
            <a:r>
              <a:rPr lang="en-IN" sz="2400" dirty="0" smtClean="0"/>
              <a:t>independent paths.</a:t>
            </a:r>
          </a:p>
          <a:p>
            <a:pPr algn="just"/>
            <a:r>
              <a:rPr lang="en-IN" sz="2400" dirty="0"/>
              <a:t>An </a:t>
            </a:r>
            <a:r>
              <a:rPr lang="en-IN" sz="2400" i="1" dirty="0"/>
              <a:t>independent path </a:t>
            </a:r>
            <a:r>
              <a:rPr lang="en-IN" sz="2400" dirty="0"/>
              <a:t>is any path through the program that introduces at least </a:t>
            </a:r>
            <a:r>
              <a:rPr lang="en-IN" sz="2400" dirty="0" smtClean="0"/>
              <a:t>one new </a:t>
            </a:r>
            <a:r>
              <a:rPr lang="en-IN" sz="2400" dirty="0"/>
              <a:t>set of processing statements or a new condition. When stated in terms of a </a:t>
            </a:r>
            <a:r>
              <a:rPr lang="en-IN" sz="2400" dirty="0" smtClean="0"/>
              <a:t>flow graph</a:t>
            </a:r>
            <a:r>
              <a:rPr lang="en-IN" sz="2400" dirty="0"/>
              <a:t>, an independent path must move along at least one edge that has not </a:t>
            </a:r>
            <a:r>
              <a:rPr lang="en-IN" sz="2400" dirty="0" smtClean="0"/>
              <a:t>been traversed </a:t>
            </a:r>
            <a:r>
              <a:rPr lang="en-IN" sz="2400" dirty="0"/>
              <a:t>before the path is defined.</a:t>
            </a:r>
            <a:endParaRPr lang="en-IN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718450" y="4721784"/>
            <a:ext cx="62646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Path 1 :  1 – 2 – 5 – 7   </a:t>
            </a:r>
          </a:p>
          <a:p>
            <a:r>
              <a:rPr lang="en-IN" sz="2800" dirty="0" smtClean="0"/>
              <a:t>Path 2 :  1 – 2 – 5 – 6 – 7 </a:t>
            </a:r>
          </a:p>
          <a:p>
            <a:r>
              <a:rPr lang="en-IN" sz="2800" dirty="0" smtClean="0"/>
              <a:t>Path 3 :  1 – 2 – 3 – 2 – 5 – 6 – 7 </a:t>
            </a:r>
          </a:p>
          <a:p>
            <a:r>
              <a:rPr lang="en-IN" sz="2800" dirty="0" smtClean="0"/>
              <a:t>Path 4 :  1 – 2 – 3 – 4 – 2 – 5 – 6 – 7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934861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/>
              <a:t>TESTING CONVENTIONAL APPLICATIONS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IN" b="1" dirty="0" smtClean="0"/>
              <a:t>Control </a:t>
            </a:r>
            <a:r>
              <a:rPr lang="en-IN" b="1" dirty="0"/>
              <a:t>Structure Testing</a:t>
            </a:r>
            <a:endParaRPr lang="en-IN" dirty="0" smtClean="0"/>
          </a:p>
          <a:p>
            <a:pPr marL="914400" lvl="1" indent="-514350">
              <a:buAutoNum type="arabicPeriod"/>
            </a:pPr>
            <a:r>
              <a:rPr lang="en-IN" dirty="0" smtClean="0"/>
              <a:t>Condition Testing</a:t>
            </a:r>
          </a:p>
          <a:p>
            <a:pPr lvl="1" algn="just"/>
            <a:r>
              <a:rPr lang="en-GB" dirty="0" smtClean="0"/>
              <a:t>It is a test-case design method that exercises the logical conditions contained in a program module.</a:t>
            </a:r>
          </a:p>
          <a:p>
            <a:pPr lvl="1" algn="just"/>
            <a:r>
              <a:rPr lang="en-GB" dirty="0" smtClean="0"/>
              <a:t>A </a:t>
            </a:r>
            <a:r>
              <a:rPr lang="en-GB" b="1" i="1" dirty="0" smtClean="0"/>
              <a:t>compound condition </a:t>
            </a:r>
            <a:r>
              <a:rPr lang="en-GB" i="1" dirty="0" smtClean="0"/>
              <a:t>is composed of </a:t>
            </a:r>
            <a:r>
              <a:rPr lang="en-GB" dirty="0" smtClean="0"/>
              <a:t>two or more simple conditions, Boolean operators, and parentheses.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Elements of SQA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229600" cy="161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557214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IN" sz="2800" b="1" dirty="0" smtClean="0"/>
              <a:t>Vendor Management</a:t>
            </a:r>
            <a:r>
              <a:rPr lang="en-IN" sz="2800" dirty="0" smtClean="0"/>
              <a:t>: </a:t>
            </a:r>
          </a:p>
          <a:p>
            <a:pPr algn="just">
              <a:buNone/>
            </a:pPr>
            <a:r>
              <a:rPr lang="en-IN" sz="2800" dirty="0" smtClean="0"/>
              <a:t>	Three categories of software are acquired from external software vendors. </a:t>
            </a:r>
          </a:p>
          <a:p>
            <a:pPr algn="just">
              <a:buNone/>
            </a:pPr>
            <a:r>
              <a:rPr lang="en-IN" sz="2800" dirty="0" smtClean="0"/>
              <a:t>	1. Shrink wrapped packages</a:t>
            </a:r>
          </a:p>
          <a:p>
            <a:pPr algn="just">
              <a:buNone/>
            </a:pPr>
            <a:r>
              <a:rPr lang="en-IN" sz="2800" dirty="0" smtClean="0"/>
              <a:t>	2. A tailored shell. Basic skeletal structure that is custom tailored.</a:t>
            </a:r>
          </a:p>
          <a:p>
            <a:pPr algn="just">
              <a:buNone/>
            </a:pPr>
            <a:r>
              <a:rPr lang="en-IN" sz="2800" dirty="0" smtClean="0"/>
              <a:t>	3. Contracted software. </a:t>
            </a:r>
          </a:p>
          <a:p>
            <a:pPr algn="just">
              <a:buNone/>
            </a:pPr>
            <a:r>
              <a:rPr lang="en-IN" sz="2800" b="1" dirty="0" smtClean="0"/>
              <a:t>Security Management: </a:t>
            </a:r>
          </a:p>
          <a:p>
            <a:pPr algn="just">
              <a:buNone/>
            </a:pPr>
            <a:r>
              <a:rPr lang="en-IN" sz="2800" b="1" dirty="0"/>
              <a:t>	</a:t>
            </a:r>
            <a:r>
              <a:rPr lang="en-IN" sz="2800" dirty="0" smtClean="0"/>
              <a:t>Every organization should institute policies that protect data at all levels.</a:t>
            </a:r>
          </a:p>
          <a:p>
            <a:pPr algn="just">
              <a:buNone/>
            </a:pPr>
            <a:r>
              <a:rPr lang="en-IN" sz="2800" dirty="0" smtClean="0"/>
              <a:t>	Firewall protection</a:t>
            </a:r>
          </a:p>
          <a:p>
            <a:pPr algn="just">
              <a:buNone/>
            </a:pPr>
            <a:r>
              <a:rPr lang="en-IN" sz="2800" dirty="0" smtClean="0"/>
              <a:t>	SQA ensures that appropriate processes and technology are used. </a:t>
            </a:r>
            <a:r>
              <a:rPr lang="en-IN" sz="2800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IN" b="1" dirty="0"/>
              <a:t>Control Structure </a:t>
            </a:r>
            <a:r>
              <a:rPr lang="en-IN" b="1" dirty="0" smtClean="0"/>
              <a:t>Testing</a:t>
            </a:r>
          </a:p>
          <a:p>
            <a:pPr marL="914400" lvl="1" indent="-514350" algn="just">
              <a:buFont typeface="+mj-lt"/>
              <a:buAutoNum type="arabicPeriod" startAt="2"/>
            </a:pPr>
            <a:r>
              <a:rPr lang="en-IN" b="1" dirty="0" smtClean="0"/>
              <a:t>Data Flow Testing</a:t>
            </a:r>
          </a:p>
          <a:p>
            <a:pPr lvl="1" algn="just"/>
            <a:r>
              <a:rPr lang="en-IN" b="1" dirty="0" smtClean="0"/>
              <a:t>Data </a:t>
            </a:r>
            <a:r>
              <a:rPr lang="en-IN" b="1" dirty="0"/>
              <a:t>flow testing</a:t>
            </a:r>
            <a:r>
              <a:rPr lang="en-IN" dirty="0"/>
              <a:t> is a family of </a:t>
            </a:r>
            <a:r>
              <a:rPr lang="en-IN" b="1" dirty="0"/>
              <a:t>test</a:t>
            </a:r>
            <a:r>
              <a:rPr lang="en-IN" dirty="0"/>
              <a:t> strategies based on selecting paths through the program's control </a:t>
            </a:r>
            <a:r>
              <a:rPr lang="en-IN" b="1" dirty="0"/>
              <a:t>flow</a:t>
            </a:r>
            <a:r>
              <a:rPr lang="en-IN" dirty="0"/>
              <a:t> in order to explore sequences of events related to the status of variables or </a:t>
            </a:r>
            <a:r>
              <a:rPr lang="en-IN" b="1" dirty="0"/>
              <a:t>data</a:t>
            </a:r>
            <a:r>
              <a:rPr lang="en-IN" dirty="0"/>
              <a:t> objects. </a:t>
            </a:r>
            <a:endParaRPr lang="en-IN" dirty="0" smtClean="0"/>
          </a:p>
          <a:p>
            <a:pPr lvl="1" algn="just"/>
            <a:r>
              <a:rPr lang="en-IN" b="1" dirty="0" smtClean="0"/>
              <a:t>Dataflow </a:t>
            </a:r>
            <a:r>
              <a:rPr lang="en-IN" b="1" dirty="0"/>
              <a:t>Testing</a:t>
            </a:r>
            <a:r>
              <a:rPr lang="en-IN" dirty="0"/>
              <a:t> focuses on the points at which variables receive values and the points at which these values are used.</a:t>
            </a:r>
            <a:endParaRPr lang="en-IN" dirty="0" smtClean="0"/>
          </a:p>
          <a:p>
            <a:pPr marL="514350" indent="-514350" algn="just">
              <a:buNone/>
            </a:pPr>
            <a:endParaRPr lang="en-IN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/>
              <a:t>TESTING CONVENTIONAL APPLICATIONS</a:t>
            </a:r>
            <a:endParaRPr lang="en-US" sz="4000" b="1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IN" b="1" dirty="0"/>
              <a:t>Control Structure Testing</a:t>
            </a:r>
          </a:p>
          <a:p>
            <a:pPr marL="914400" lvl="1" indent="-514350" algn="just">
              <a:buFont typeface="+mj-lt"/>
              <a:buAutoNum type="arabicPeriod" startAt="3"/>
            </a:pPr>
            <a:r>
              <a:rPr lang="en-IN" dirty="0" smtClean="0"/>
              <a:t>Loop Testing</a:t>
            </a:r>
          </a:p>
          <a:p>
            <a:pPr lvl="1" algn="just"/>
            <a:r>
              <a:rPr lang="en-IN" i="1" dirty="0"/>
              <a:t>Loop testing </a:t>
            </a:r>
            <a:r>
              <a:rPr lang="en-IN" dirty="0"/>
              <a:t>is a white-box testing technique that focuses exclusively on </a:t>
            </a:r>
            <a:r>
              <a:rPr lang="en-IN" dirty="0" smtClean="0"/>
              <a:t>the validity </a:t>
            </a:r>
            <a:r>
              <a:rPr lang="en-IN" dirty="0"/>
              <a:t>of loop constructs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Four different classes of loops </a:t>
            </a:r>
            <a:r>
              <a:rPr lang="en-IN" dirty="0" smtClean="0"/>
              <a:t>can </a:t>
            </a:r>
            <a:r>
              <a:rPr lang="en-IN" dirty="0"/>
              <a:t>be defined: </a:t>
            </a:r>
            <a:r>
              <a:rPr lang="en-IN" dirty="0" smtClean="0"/>
              <a:t>simple loops</a:t>
            </a:r>
            <a:r>
              <a:rPr lang="en-IN" dirty="0"/>
              <a:t>, concatenated loops, nested loops, and unstructured </a:t>
            </a:r>
            <a:r>
              <a:rPr lang="en-IN" dirty="0" smtClean="0"/>
              <a:t>loops.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/>
              <a:t>TESTING CONVENTIONAL APPLICATIONS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822949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IN" b="1" dirty="0"/>
              <a:t>Black Box Testing</a:t>
            </a:r>
            <a:endParaRPr lang="en-IN" i="1" dirty="0" smtClean="0"/>
          </a:p>
          <a:p>
            <a:pPr marL="0" indent="0" algn="just">
              <a:buNone/>
            </a:pPr>
            <a:r>
              <a:rPr lang="en-IN" i="1" dirty="0" smtClean="0"/>
              <a:t>Black-box </a:t>
            </a:r>
            <a:r>
              <a:rPr lang="en-IN" i="1" dirty="0"/>
              <a:t>testing</a:t>
            </a:r>
            <a:r>
              <a:rPr lang="en-IN" dirty="0"/>
              <a:t>, also called </a:t>
            </a:r>
            <a:r>
              <a:rPr lang="en-IN" i="1" dirty="0" smtClean="0"/>
              <a:t>behavioural testing.</a:t>
            </a:r>
          </a:p>
          <a:p>
            <a:pPr algn="just"/>
            <a:r>
              <a:rPr lang="en-IN" dirty="0" smtClean="0"/>
              <a:t>It focuses </a:t>
            </a:r>
            <a:r>
              <a:rPr lang="en-IN" dirty="0"/>
              <a:t>on the functional </a:t>
            </a:r>
            <a:r>
              <a:rPr lang="en-IN" dirty="0" smtClean="0"/>
              <a:t>requirements of </a:t>
            </a:r>
            <a:r>
              <a:rPr lang="en-IN" dirty="0"/>
              <a:t>the software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It will </a:t>
            </a:r>
            <a:r>
              <a:rPr lang="en-IN" dirty="0"/>
              <a:t>fully exercise all functional requirements for a program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Black-box testing is not an alternative to white-box techniques.</a:t>
            </a:r>
            <a:endParaRPr lang="en-IN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/>
              <a:t>TESTING CONVENTIONAL APPLICATIONS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697158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IN" b="1" dirty="0"/>
              <a:t>Black Box Testing</a:t>
            </a:r>
            <a:endParaRPr lang="en-IN" i="1" dirty="0"/>
          </a:p>
          <a:p>
            <a:pPr marL="0" indent="0" algn="just">
              <a:buNone/>
            </a:pPr>
            <a:r>
              <a:rPr lang="en-IN" dirty="0" smtClean="0"/>
              <a:t>Black-box </a:t>
            </a:r>
            <a:r>
              <a:rPr lang="en-IN" dirty="0"/>
              <a:t>testing attempts to find errors in the following </a:t>
            </a:r>
            <a:r>
              <a:rPr lang="en-IN" dirty="0" smtClean="0"/>
              <a:t>categories: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dirty="0" smtClean="0"/>
              <a:t>Incorrect or </a:t>
            </a:r>
            <a:r>
              <a:rPr lang="en-IN" dirty="0"/>
              <a:t>missing </a:t>
            </a:r>
            <a:r>
              <a:rPr lang="en-IN" dirty="0" smtClean="0"/>
              <a:t>functions.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dirty="0"/>
              <a:t>I</a:t>
            </a:r>
            <a:r>
              <a:rPr lang="en-IN" dirty="0" smtClean="0"/>
              <a:t>nterface errors.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dirty="0" smtClean="0"/>
              <a:t>Errors </a:t>
            </a:r>
            <a:r>
              <a:rPr lang="en-IN" dirty="0"/>
              <a:t>in data structures or </a:t>
            </a:r>
            <a:r>
              <a:rPr lang="en-IN" dirty="0" smtClean="0"/>
              <a:t>external database access.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dirty="0" smtClean="0"/>
              <a:t>Behaviour </a:t>
            </a:r>
            <a:r>
              <a:rPr lang="en-IN" dirty="0"/>
              <a:t>or performance </a:t>
            </a:r>
            <a:r>
              <a:rPr lang="en-IN" dirty="0" smtClean="0"/>
              <a:t>errors.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Initialization and termination </a:t>
            </a:r>
            <a:r>
              <a:rPr lang="en-IN" dirty="0"/>
              <a:t>errors.</a:t>
            </a:r>
            <a:endParaRPr lang="en-IN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/>
              <a:t>TESTING CONVENTIONAL APPLICATIONS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553318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IN" b="1" dirty="0" smtClean="0"/>
              <a:t>Black Box Testing</a:t>
            </a:r>
            <a:endParaRPr lang="en-IN" i="1" dirty="0" smtClean="0"/>
          </a:p>
          <a:p>
            <a:pPr marL="0" indent="0" algn="just">
              <a:buNone/>
            </a:pPr>
            <a:r>
              <a:rPr lang="en-IN" dirty="0" smtClean="0"/>
              <a:t>Tests are designed to answer the following questions:</a:t>
            </a:r>
          </a:p>
          <a:p>
            <a:pPr lvl="1" algn="just"/>
            <a:r>
              <a:rPr lang="en-IN" dirty="0" smtClean="0"/>
              <a:t>How </a:t>
            </a:r>
            <a:r>
              <a:rPr lang="en-IN" dirty="0"/>
              <a:t>is functional validity tested?</a:t>
            </a:r>
          </a:p>
          <a:p>
            <a:pPr lvl="1" algn="just"/>
            <a:r>
              <a:rPr lang="en-IN" dirty="0" smtClean="0"/>
              <a:t>How </a:t>
            </a:r>
            <a:r>
              <a:rPr lang="en-IN" dirty="0"/>
              <a:t>are system </a:t>
            </a:r>
            <a:r>
              <a:rPr lang="en-IN" dirty="0" smtClean="0"/>
              <a:t>behaviour </a:t>
            </a:r>
            <a:r>
              <a:rPr lang="en-IN" dirty="0"/>
              <a:t>and performance tested?</a:t>
            </a:r>
          </a:p>
          <a:p>
            <a:pPr lvl="1" algn="just"/>
            <a:r>
              <a:rPr lang="en-IN" dirty="0" smtClean="0"/>
              <a:t>What </a:t>
            </a:r>
            <a:r>
              <a:rPr lang="en-IN" dirty="0"/>
              <a:t>classes of input will make good test cases?</a:t>
            </a:r>
          </a:p>
          <a:p>
            <a:pPr lvl="1" algn="just"/>
            <a:r>
              <a:rPr lang="en-IN" dirty="0" smtClean="0"/>
              <a:t>Is </a:t>
            </a:r>
            <a:r>
              <a:rPr lang="en-IN" dirty="0"/>
              <a:t>the system particularly sensitive to certain input values?</a:t>
            </a:r>
          </a:p>
          <a:p>
            <a:pPr lvl="1" algn="just"/>
            <a:r>
              <a:rPr lang="en-IN" dirty="0" smtClean="0"/>
              <a:t>How </a:t>
            </a:r>
            <a:r>
              <a:rPr lang="en-IN" dirty="0"/>
              <a:t>are the boundaries of a data class isolated?</a:t>
            </a:r>
          </a:p>
          <a:p>
            <a:pPr lvl="1" algn="just"/>
            <a:r>
              <a:rPr lang="en-IN" dirty="0" smtClean="0"/>
              <a:t>What </a:t>
            </a:r>
            <a:r>
              <a:rPr lang="en-IN" dirty="0"/>
              <a:t>data rates and data volume can the system tolerate?</a:t>
            </a:r>
          </a:p>
          <a:p>
            <a:pPr lvl="1" algn="just"/>
            <a:r>
              <a:rPr lang="en-IN" dirty="0" smtClean="0"/>
              <a:t>What </a:t>
            </a:r>
            <a:r>
              <a:rPr lang="en-IN" dirty="0"/>
              <a:t>effect will specific combinations of data have on system operation?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/>
              <a:t>TESTING CONVENTIONAL APPLICATIONS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288504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IN" b="1" dirty="0"/>
              <a:t>Black Box </a:t>
            </a:r>
            <a:r>
              <a:rPr lang="en-IN" b="1" dirty="0" smtClean="0"/>
              <a:t>Testing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b="1" dirty="0" smtClean="0"/>
              <a:t>Graph-Based </a:t>
            </a:r>
            <a:r>
              <a:rPr lang="en-IN" b="1" dirty="0"/>
              <a:t>Testing </a:t>
            </a:r>
            <a:r>
              <a:rPr lang="en-IN" b="1" dirty="0" smtClean="0"/>
              <a:t>Methods</a:t>
            </a:r>
          </a:p>
          <a:p>
            <a:pPr lvl="2" indent="-342900" algn="just"/>
            <a:r>
              <a:rPr lang="en-IN" dirty="0" smtClean="0"/>
              <a:t>The </a:t>
            </a:r>
            <a:r>
              <a:rPr lang="en-IN" dirty="0"/>
              <a:t>first step in black-box testing is to </a:t>
            </a:r>
            <a:r>
              <a:rPr lang="en-IN" dirty="0" smtClean="0"/>
              <a:t>understand </a:t>
            </a:r>
            <a:r>
              <a:rPr lang="en-IN" dirty="0"/>
              <a:t>the </a:t>
            </a:r>
            <a:r>
              <a:rPr lang="en-IN" b="1" i="1" dirty="0" smtClean="0"/>
              <a:t>objects that are modelled 	in software</a:t>
            </a:r>
            <a:r>
              <a:rPr lang="en-IN" dirty="0" smtClean="0"/>
              <a:t> and </a:t>
            </a:r>
            <a:r>
              <a:rPr lang="en-IN" b="1" i="1" dirty="0" smtClean="0"/>
              <a:t>relationships</a:t>
            </a:r>
            <a:r>
              <a:rPr lang="en-IN" dirty="0" smtClean="0"/>
              <a:t> </a:t>
            </a:r>
            <a:r>
              <a:rPr lang="en-IN" dirty="0"/>
              <a:t>that connect </a:t>
            </a:r>
            <a:r>
              <a:rPr lang="en-IN" dirty="0" smtClean="0"/>
              <a:t>these objects.</a:t>
            </a:r>
          </a:p>
          <a:p>
            <a:pPr lvl="2" indent="-342900" algn="just"/>
            <a:r>
              <a:rPr lang="en-IN" dirty="0" smtClean="0"/>
              <a:t>The next </a:t>
            </a:r>
            <a:r>
              <a:rPr lang="en-IN" dirty="0"/>
              <a:t>step is to </a:t>
            </a:r>
            <a:r>
              <a:rPr lang="en-IN" b="1" i="1" dirty="0"/>
              <a:t>define a series of tests </a:t>
            </a:r>
            <a:r>
              <a:rPr lang="en-IN" b="1" i="1" dirty="0" smtClean="0"/>
              <a:t>	</a:t>
            </a:r>
            <a:r>
              <a:rPr lang="en-IN" dirty="0" smtClean="0"/>
              <a:t>that </a:t>
            </a:r>
            <a:r>
              <a:rPr lang="en-IN" dirty="0"/>
              <a:t>verify “all objects </a:t>
            </a:r>
            <a:r>
              <a:rPr lang="en-IN" dirty="0" smtClean="0"/>
              <a:t>have the </a:t>
            </a:r>
            <a:r>
              <a:rPr lang="en-IN" dirty="0"/>
              <a:t>expected </a:t>
            </a:r>
            <a:r>
              <a:rPr lang="en-IN" dirty="0" smtClean="0"/>
              <a:t>relationship </a:t>
            </a:r>
            <a:r>
              <a:rPr lang="en-IN" dirty="0"/>
              <a:t>to one another”</a:t>
            </a:r>
            <a:endParaRPr lang="en-IN" dirty="0" smtClean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/>
              <a:t>TESTING CONVENTIONAL APPLICATIONS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703425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514350" algn="just">
              <a:buFont typeface="+mj-lt"/>
              <a:buAutoNum type="arabicPeriod" startAt="4"/>
            </a:pPr>
            <a:r>
              <a:rPr lang="en-IN" b="1" dirty="0"/>
              <a:t>Black Box </a:t>
            </a:r>
            <a:r>
              <a:rPr lang="en-IN" b="1" dirty="0" smtClean="0"/>
              <a:t>Testing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IN" b="1" dirty="0" smtClean="0"/>
              <a:t>Graph-Based Testing Methods</a:t>
            </a:r>
          </a:p>
          <a:p>
            <a:pPr marL="0" indent="0" algn="just">
              <a:buNone/>
            </a:pPr>
            <a:r>
              <a:rPr lang="en-IN" sz="2800" dirty="0" smtClean="0"/>
              <a:t>Stated in another way, software testing begins:</a:t>
            </a:r>
          </a:p>
          <a:p>
            <a:pPr marL="0" indent="0" algn="just">
              <a:buNone/>
            </a:pPr>
            <a:r>
              <a:rPr lang="en-IN" sz="2800" dirty="0" smtClean="0"/>
              <a:t>By </a:t>
            </a:r>
            <a:r>
              <a:rPr lang="en-IN" sz="2800" dirty="0"/>
              <a:t>creating a graph of important </a:t>
            </a:r>
            <a:r>
              <a:rPr lang="en-IN" sz="2800" dirty="0" smtClean="0"/>
              <a:t>objects.</a:t>
            </a:r>
          </a:p>
          <a:p>
            <a:pPr marL="0" indent="0" algn="just">
              <a:buNone/>
            </a:pPr>
            <a:r>
              <a:rPr lang="en-IN" sz="2800" dirty="0" smtClean="0"/>
              <a:t>Their relationships.</a:t>
            </a:r>
          </a:p>
          <a:p>
            <a:pPr marL="0" indent="0" algn="just">
              <a:buNone/>
            </a:pPr>
            <a:r>
              <a:rPr lang="en-IN" sz="2800" dirty="0" smtClean="0"/>
              <a:t>Devising </a:t>
            </a:r>
            <a:r>
              <a:rPr lang="en-IN" sz="2800" dirty="0"/>
              <a:t>a series of tests that will cover the graph so that each object and </a:t>
            </a:r>
            <a:r>
              <a:rPr lang="en-IN" sz="2800" dirty="0" smtClean="0"/>
              <a:t>relationship is </a:t>
            </a:r>
            <a:r>
              <a:rPr lang="en-IN" sz="2800" dirty="0"/>
              <a:t>exercised and errors are uncovered.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/>
              <a:t>TESTING CONVENTIONAL APPLICATIONS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2800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IN" b="1" dirty="0"/>
              <a:t>Black Box Testing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b="1" dirty="0" smtClean="0"/>
              <a:t>Graph-Based </a:t>
            </a:r>
            <a:r>
              <a:rPr lang="en-IN" b="1" dirty="0"/>
              <a:t>Testing </a:t>
            </a:r>
            <a:r>
              <a:rPr lang="en-IN" b="1" dirty="0" smtClean="0"/>
              <a:t>Methods</a:t>
            </a:r>
          </a:p>
          <a:p>
            <a:pPr marL="0" indent="0" algn="just"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559690"/>
            <a:ext cx="4356484" cy="369101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/>
              <a:t>TESTING CONVENTIONAL APPLICATIONS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740194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IN" b="1" dirty="0"/>
              <a:t>Black Box Testing</a:t>
            </a:r>
          </a:p>
          <a:p>
            <a:pPr marL="914400" lvl="1" indent="-514350" algn="just">
              <a:buAutoNum type="arabicPeriod"/>
            </a:pPr>
            <a:r>
              <a:rPr lang="en-IN" b="1" dirty="0" smtClean="0"/>
              <a:t>Graph-Based </a:t>
            </a:r>
            <a:r>
              <a:rPr lang="en-IN" b="1" dirty="0"/>
              <a:t>Testing </a:t>
            </a:r>
            <a:r>
              <a:rPr lang="en-IN" b="1" dirty="0" smtClean="0"/>
              <a:t>Methods</a:t>
            </a:r>
          </a:p>
          <a:p>
            <a:pPr lvl="1" algn="just"/>
            <a:r>
              <a:rPr lang="en-IN" dirty="0"/>
              <a:t>Nodes </a:t>
            </a:r>
            <a:r>
              <a:rPr lang="en-IN" dirty="0" smtClean="0"/>
              <a:t>are represented </a:t>
            </a:r>
            <a:r>
              <a:rPr lang="en-IN" dirty="0"/>
              <a:t>as circles connected by links that take a number of different </a:t>
            </a:r>
            <a:r>
              <a:rPr lang="en-IN" dirty="0" smtClean="0"/>
              <a:t>forms.</a:t>
            </a:r>
          </a:p>
          <a:p>
            <a:pPr lvl="1" algn="just"/>
            <a:r>
              <a:rPr lang="en-IN" dirty="0" smtClean="0"/>
              <a:t>A </a:t>
            </a:r>
            <a:r>
              <a:rPr lang="en-IN" i="1" dirty="0"/>
              <a:t>directed link </a:t>
            </a:r>
            <a:r>
              <a:rPr lang="en-IN" dirty="0"/>
              <a:t>(represented by an arrow) indicates that a relationship moves in </a:t>
            </a:r>
            <a:r>
              <a:rPr lang="en-IN" dirty="0" smtClean="0"/>
              <a:t>only one direction.</a:t>
            </a:r>
          </a:p>
          <a:p>
            <a:pPr lvl="1" algn="just"/>
            <a:r>
              <a:rPr lang="en-IN" dirty="0" smtClean="0"/>
              <a:t>A </a:t>
            </a:r>
            <a:r>
              <a:rPr lang="en-IN" i="1" dirty="0"/>
              <a:t>bidirectional link, </a:t>
            </a:r>
            <a:r>
              <a:rPr lang="en-IN" dirty="0"/>
              <a:t>also called a </a:t>
            </a:r>
            <a:r>
              <a:rPr lang="en-IN" i="1" dirty="0"/>
              <a:t>symmetric link, </a:t>
            </a:r>
            <a:r>
              <a:rPr lang="en-IN" dirty="0"/>
              <a:t>implies that the </a:t>
            </a:r>
            <a:r>
              <a:rPr lang="en-IN" dirty="0" smtClean="0"/>
              <a:t>relationship applies </a:t>
            </a:r>
            <a:r>
              <a:rPr lang="en-IN" dirty="0"/>
              <a:t>in both </a:t>
            </a:r>
            <a:r>
              <a:rPr lang="en-IN" dirty="0" smtClean="0"/>
              <a:t>directions.</a:t>
            </a:r>
          </a:p>
          <a:p>
            <a:pPr lvl="1" algn="just"/>
            <a:r>
              <a:rPr lang="en-IN" i="1" dirty="0" smtClean="0"/>
              <a:t>Parallel </a:t>
            </a:r>
            <a:r>
              <a:rPr lang="en-IN" i="1" dirty="0"/>
              <a:t>links </a:t>
            </a:r>
            <a:r>
              <a:rPr lang="en-IN" dirty="0"/>
              <a:t>are used when a number of </a:t>
            </a:r>
            <a:r>
              <a:rPr lang="en-IN" dirty="0" smtClean="0"/>
              <a:t>different relationships </a:t>
            </a:r>
            <a:r>
              <a:rPr lang="en-IN" dirty="0"/>
              <a:t>are established between graph nodes.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/>
              <a:t>TESTING CONVENTIONAL APPLICATIONS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57161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Black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IN" b="1" dirty="0" smtClean="0"/>
              <a:t>Equivalence Partitioning</a:t>
            </a:r>
          </a:p>
          <a:p>
            <a:pPr marL="0" indent="0" algn="just">
              <a:buNone/>
            </a:pPr>
            <a:r>
              <a:rPr lang="en-IN" i="1" dirty="0"/>
              <a:t>Equivalence partitioning </a:t>
            </a:r>
            <a:r>
              <a:rPr lang="en-IN" dirty="0"/>
              <a:t>is a black-box testing </a:t>
            </a:r>
            <a:r>
              <a:rPr lang="en-IN" dirty="0" smtClean="0"/>
              <a:t>method.</a:t>
            </a:r>
          </a:p>
          <a:p>
            <a:pPr marL="0" indent="0" algn="just">
              <a:buNone/>
            </a:pPr>
            <a:r>
              <a:rPr lang="en-IN" dirty="0" smtClean="0"/>
              <a:t>It divides </a:t>
            </a:r>
            <a:r>
              <a:rPr lang="en-IN" dirty="0"/>
              <a:t>the input </a:t>
            </a:r>
            <a:r>
              <a:rPr lang="en-IN" dirty="0" smtClean="0"/>
              <a:t>domain of </a:t>
            </a:r>
            <a:r>
              <a:rPr lang="en-IN" dirty="0"/>
              <a:t>a program into classes of data from which test cases can be </a:t>
            </a:r>
            <a:r>
              <a:rPr lang="en-IN" dirty="0" smtClean="0"/>
              <a:t>derived.</a:t>
            </a:r>
          </a:p>
          <a:p>
            <a:pPr marL="0" indent="0" algn="just">
              <a:buNone/>
            </a:pPr>
            <a:r>
              <a:rPr lang="en-IN" dirty="0"/>
              <a:t>B</a:t>
            </a:r>
            <a:r>
              <a:rPr lang="en-IN" dirty="0" smtClean="0"/>
              <a:t>ased </a:t>
            </a:r>
            <a:r>
              <a:rPr lang="en-IN" dirty="0"/>
              <a:t>on an evaluation </a:t>
            </a:r>
            <a:r>
              <a:rPr lang="en-IN" dirty="0" smtClean="0"/>
              <a:t>of </a:t>
            </a:r>
            <a:r>
              <a:rPr lang="en-IN" i="1" dirty="0" smtClean="0"/>
              <a:t>equivalence </a:t>
            </a:r>
            <a:r>
              <a:rPr lang="en-IN" i="1" dirty="0"/>
              <a:t>classes </a:t>
            </a:r>
            <a:r>
              <a:rPr lang="en-IN" dirty="0"/>
              <a:t>for an input </a:t>
            </a:r>
            <a:r>
              <a:rPr lang="en-IN" dirty="0" smtClean="0"/>
              <a:t>condition.</a:t>
            </a:r>
          </a:p>
          <a:p>
            <a:pPr lvl="1" algn="just"/>
            <a:r>
              <a:rPr lang="en-IN" dirty="0" smtClean="0"/>
              <a:t>If </a:t>
            </a:r>
            <a:r>
              <a:rPr lang="en-IN" dirty="0"/>
              <a:t>a set of objects can be linked by relationships that are symmetric</a:t>
            </a:r>
            <a:r>
              <a:rPr lang="en-IN" dirty="0" smtClean="0"/>
              <a:t>,</a:t>
            </a:r>
            <a:r>
              <a:rPr lang="en-IN" dirty="0"/>
              <a:t> transitive, and reflexive, an equivalence class is </a:t>
            </a:r>
            <a:r>
              <a:rPr lang="en-IN" dirty="0" smtClean="0"/>
              <a:t>present.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0902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Elements of SQA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229600" cy="161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28628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800" b="1" dirty="0" smtClean="0"/>
              <a:t>Safety</a:t>
            </a:r>
            <a:r>
              <a:rPr lang="en-IN" sz="2800" dirty="0" smtClean="0"/>
              <a:t>: </a:t>
            </a:r>
          </a:p>
          <a:p>
            <a:pPr algn="just">
              <a:buNone/>
            </a:pPr>
            <a:r>
              <a:rPr lang="en-IN" sz="2800" dirty="0" smtClean="0"/>
              <a:t>	Impact of hidden defects can be catastrophic.</a:t>
            </a:r>
          </a:p>
          <a:p>
            <a:pPr algn="just">
              <a:buNone/>
            </a:pPr>
            <a:r>
              <a:rPr lang="en-IN" sz="2800" dirty="0" smtClean="0"/>
              <a:t>	SQA should initiate those steps required to reduce risk.</a:t>
            </a:r>
          </a:p>
          <a:p>
            <a:pPr algn="just">
              <a:buNone/>
            </a:pPr>
            <a:r>
              <a:rPr lang="en-IN" sz="2800" b="1" dirty="0" smtClean="0"/>
              <a:t>Risk Management: </a:t>
            </a:r>
          </a:p>
          <a:p>
            <a:pPr algn="just">
              <a:buNone/>
            </a:pPr>
            <a:r>
              <a:rPr lang="en-IN" sz="2800" b="1" dirty="0"/>
              <a:t>	</a:t>
            </a:r>
            <a:r>
              <a:rPr lang="en-IN" sz="2800" dirty="0" smtClean="0"/>
              <a:t>SQA ensures that the risk management activities are properly conducted.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Black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IN" b="1" dirty="0" smtClean="0"/>
              <a:t>Boundary Value Analysis</a:t>
            </a:r>
          </a:p>
          <a:p>
            <a:pPr marL="0" indent="0" algn="just">
              <a:buNone/>
            </a:pPr>
            <a:r>
              <a:rPr lang="en-IN" dirty="0"/>
              <a:t>A greater number of errors occurs at the boundaries of the input domain rather </a:t>
            </a:r>
            <a:r>
              <a:rPr lang="en-IN" dirty="0" smtClean="0"/>
              <a:t>than in </a:t>
            </a:r>
            <a:r>
              <a:rPr lang="en-IN" dirty="0"/>
              <a:t>the </a:t>
            </a:r>
            <a:r>
              <a:rPr lang="en-IN" dirty="0" smtClean="0"/>
              <a:t>“centre.”</a:t>
            </a:r>
          </a:p>
          <a:p>
            <a:pPr algn="just"/>
            <a:r>
              <a:rPr lang="en-IN" dirty="0"/>
              <a:t>It is for this reason that </a:t>
            </a:r>
            <a:r>
              <a:rPr lang="en-IN" i="1" dirty="0"/>
              <a:t>boundary </a:t>
            </a:r>
            <a:r>
              <a:rPr lang="en-IN" i="1" dirty="0" smtClean="0"/>
              <a:t>value analysis </a:t>
            </a:r>
            <a:r>
              <a:rPr lang="en-IN" dirty="0"/>
              <a:t>(BVA) has been </a:t>
            </a:r>
            <a:r>
              <a:rPr lang="en-IN" dirty="0" smtClean="0"/>
              <a:t>developed as </a:t>
            </a:r>
            <a:r>
              <a:rPr lang="en-IN" dirty="0"/>
              <a:t>a testing technique. </a:t>
            </a:r>
            <a:endParaRPr lang="en-IN" dirty="0" smtClean="0"/>
          </a:p>
          <a:p>
            <a:pPr algn="just"/>
            <a:r>
              <a:rPr lang="en-IN" dirty="0" smtClean="0"/>
              <a:t>Boundary </a:t>
            </a:r>
            <a:r>
              <a:rPr lang="en-IN" dirty="0"/>
              <a:t>value analysis leads to a selection of </a:t>
            </a:r>
            <a:r>
              <a:rPr lang="en-IN" dirty="0" smtClean="0"/>
              <a:t>test cases </a:t>
            </a:r>
            <a:r>
              <a:rPr lang="en-IN" dirty="0"/>
              <a:t>that exercise bounding values.</a:t>
            </a:r>
            <a:endParaRPr lang="en-IN" dirty="0" smtClean="0"/>
          </a:p>
          <a:p>
            <a:pPr algn="just"/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33798137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Black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IN" b="1" dirty="0"/>
              <a:t>Orthogonal Array </a:t>
            </a:r>
            <a:r>
              <a:rPr lang="en-IN" b="1" dirty="0" smtClean="0"/>
              <a:t>Testing</a:t>
            </a:r>
          </a:p>
          <a:p>
            <a:pPr marL="0" indent="0" algn="just">
              <a:buNone/>
            </a:pPr>
            <a:r>
              <a:rPr lang="en-IN" i="1" dirty="0"/>
              <a:t>Orthogonal array testing </a:t>
            </a:r>
            <a:r>
              <a:rPr lang="en-IN" dirty="0"/>
              <a:t>can be applied to problems in which the input domain </a:t>
            </a:r>
            <a:r>
              <a:rPr lang="en-IN" dirty="0" smtClean="0"/>
              <a:t>is relatively </a:t>
            </a:r>
            <a:r>
              <a:rPr lang="en-IN" dirty="0"/>
              <a:t>small but too large to accommodate exhaustive </a:t>
            </a:r>
            <a:r>
              <a:rPr lang="en-IN" dirty="0" smtClean="0"/>
              <a:t>testing.</a:t>
            </a:r>
          </a:p>
          <a:p>
            <a:pPr marL="0" indent="0" algn="just">
              <a:buNone/>
            </a:pPr>
            <a:r>
              <a:rPr lang="en-IN" dirty="0"/>
              <a:t>The </a:t>
            </a:r>
            <a:r>
              <a:rPr lang="en-IN" dirty="0" smtClean="0"/>
              <a:t>orthogonal array </a:t>
            </a:r>
            <a:r>
              <a:rPr lang="en-IN" dirty="0"/>
              <a:t>testing method is particularly useful in finding </a:t>
            </a:r>
            <a:r>
              <a:rPr lang="en-IN" i="1" dirty="0"/>
              <a:t>region faults</a:t>
            </a:r>
            <a:r>
              <a:rPr lang="en-IN" dirty="0"/>
              <a:t>—an error </a:t>
            </a:r>
            <a:r>
              <a:rPr lang="en-IN" dirty="0" smtClean="0"/>
              <a:t>category associated </a:t>
            </a:r>
            <a:r>
              <a:rPr lang="en-IN" dirty="0"/>
              <a:t>with faulty logic within a software component.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28678040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Model Based Testing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i="1" dirty="0"/>
              <a:t>Model-based testing </a:t>
            </a:r>
            <a:r>
              <a:rPr lang="en-IN" dirty="0"/>
              <a:t>(MBT) is a black-box testing technique that uses </a:t>
            </a:r>
            <a:r>
              <a:rPr lang="en-IN" dirty="0" smtClean="0"/>
              <a:t>information contained </a:t>
            </a:r>
            <a:r>
              <a:rPr lang="en-IN" dirty="0"/>
              <a:t>in the requirements model as the </a:t>
            </a:r>
            <a:r>
              <a:rPr lang="en-IN" dirty="0" smtClean="0"/>
              <a:t>basis </a:t>
            </a:r>
            <a:r>
              <a:rPr lang="en-IN" dirty="0"/>
              <a:t>for the generation of test cases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model-based testing technique uses UML state </a:t>
            </a:r>
            <a:r>
              <a:rPr lang="en-IN" dirty="0" smtClean="0"/>
              <a:t>diagrams.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410498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IN" b="1" dirty="0" smtClean="0"/>
              <a:t>Model Based Testing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dirty="0"/>
              <a:t>The MBT technique requires five steps</a:t>
            </a:r>
            <a:r>
              <a:rPr lang="en-IN" dirty="0" smtClean="0"/>
              <a:t>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dirty="0" smtClean="0"/>
              <a:t>Analyse </a:t>
            </a:r>
            <a:r>
              <a:rPr lang="en-IN" dirty="0"/>
              <a:t>an existing </a:t>
            </a:r>
            <a:r>
              <a:rPr lang="en-IN" dirty="0" smtClean="0"/>
              <a:t>behavioural </a:t>
            </a:r>
            <a:r>
              <a:rPr lang="en-IN" dirty="0"/>
              <a:t>model for the software or create </a:t>
            </a:r>
            <a:r>
              <a:rPr lang="en-IN" dirty="0" smtClean="0"/>
              <a:t>one.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dirty="0" smtClean="0"/>
              <a:t>Traverse </a:t>
            </a:r>
            <a:r>
              <a:rPr lang="en-IN" dirty="0"/>
              <a:t>the </a:t>
            </a:r>
            <a:r>
              <a:rPr lang="en-IN" dirty="0" smtClean="0"/>
              <a:t>behavioural </a:t>
            </a:r>
            <a:r>
              <a:rPr lang="en-IN" dirty="0"/>
              <a:t>model and specify the inputs that will </a:t>
            </a:r>
            <a:r>
              <a:rPr lang="en-IN" dirty="0" smtClean="0"/>
              <a:t>force the </a:t>
            </a:r>
            <a:r>
              <a:rPr lang="en-IN" dirty="0"/>
              <a:t>software to make the transition from state to state</a:t>
            </a:r>
            <a:r>
              <a:rPr lang="en-IN" dirty="0" smtClean="0"/>
              <a:t>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dirty="0"/>
              <a:t>Review the </a:t>
            </a:r>
            <a:r>
              <a:rPr lang="en-IN" dirty="0" smtClean="0"/>
              <a:t>behavioural </a:t>
            </a:r>
            <a:r>
              <a:rPr lang="en-IN" dirty="0"/>
              <a:t>model and note the expected outputs as </a:t>
            </a:r>
            <a:r>
              <a:rPr lang="en-IN" dirty="0" smtClean="0"/>
              <a:t>the software </a:t>
            </a:r>
            <a:r>
              <a:rPr lang="en-IN" dirty="0"/>
              <a:t>makes the transition from state to state</a:t>
            </a:r>
            <a:r>
              <a:rPr lang="en-IN" dirty="0" smtClean="0"/>
              <a:t>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dirty="0"/>
              <a:t>Execute the test cases</a:t>
            </a:r>
            <a:r>
              <a:rPr lang="en-IN" dirty="0" smtClean="0"/>
              <a:t>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dirty="0"/>
              <a:t>Compare actual and expected results and take corrective action </a:t>
            </a:r>
            <a:r>
              <a:rPr lang="en-IN" dirty="0" smtClean="0"/>
              <a:t>as required</a:t>
            </a:r>
            <a:r>
              <a:rPr lang="en-IN" dirty="0"/>
              <a:t>.</a:t>
            </a:r>
          </a:p>
          <a:p>
            <a:pPr marL="914400" lvl="1" indent="-514350" algn="just">
              <a:buFont typeface="+mj-lt"/>
              <a:buAutoNum type="arabicPeriod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870650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IN" b="1" dirty="0" smtClean="0"/>
              <a:t>Model Based Testing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dirty="0"/>
              <a:t>The MBT technique requires five steps</a:t>
            </a:r>
            <a:r>
              <a:rPr lang="en-IN" dirty="0" smtClean="0"/>
              <a:t>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dirty="0" smtClean="0"/>
              <a:t>Analyse </a:t>
            </a:r>
            <a:r>
              <a:rPr lang="en-IN" dirty="0"/>
              <a:t>an existing </a:t>
            </a:r>
            <a:r>
              <a:rPr lang="en-IN" dirty="0" smtClean="0"/>
              <a:t>behavioural </a:t>
            </a:r>
            <a:r>
              <a:rPr lang="en-IN" dirty="0"/>
              <a:t>model for the software or create </a:t>
            </a:r>
            <a:r>
              <a:rPr lang="en-IN" dirty="0" smtClean="0"/>
              <a:t>one.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dirty="0" smtClean="0"/>
              <a:t>Traverse </a:t>
            </a:r>
            <a:r>
              <a:rPr lang="en-IN" dirty="0"/>
              <a:t>the </a:t>
            </a:r>
            <a:r>
              <a:rPr lang="en-IN" dirty="0" smtClean="0"/>
              <a:t>behavioural </a:t>
            </a:r>
            <a:r>
              <a:rPr lang="en-IN" dirty="0"/>
              <a:t>model and specify the inputs that will </a:t>
            </a:r>
            <a:r>
              <a:rPr lang="en-IN" dirty="0" smtClean="0"/>
              <a:t>force the </a:t>
            </a:r>
            <a:r>
              <a:rPr lang="en-IN" dirty="0"/>
              <a:t>software to make the transition from state to state</a:t>
            </a:r>
            <a:r>
              <a:rPr lang="en-IN" dirty="0" smtClean="0"/>
              <a:t>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dirty="0"/>
              <a:t>Review the </a:t>
            </a:r>
            <a:r>
              <a:rPr lang="en-IN" dirty="0" smtClean="0"/>
              <a:t>behavioural </a:t>
            </a:r>
            <a:r>
              <a:rPr lang="en-IN" dirty="0"/>
              <a:t>model and note the expected outputs as </a:t>
            </a:r>
            <a:r>
              <a:rPr lang="en-IN" dirty="0" smtClean="0"/>
              <a:t>the software </a:t>
            </a:r>
            <a:r>
              <a:rPr lang="en-IN" dirty="0"/>
              <a:t>makes the transition from state to state</a:t>
            </a:r>
            <a:r>
              <a:rPr lang="en-IN" dirty="0" smtClean="0"/>
              <a:t>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dirty="0"/>
              <a:t>Execute the test cases</a:t>
            </a:r>
            <a:r>
              <a:rPr lang="en-IN" dirty="0" smtClean="0"/>
              <a:t>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dirty="0"/>
              <a:t>Compare actual and expected results and take corrective action </a:t>
            </a:r>
            <a:r>
              <a:rPr lang="en-IN" dirty="0" smtClean="0"/>
              <a:t>as required</a:t>
            </a:r>
            <a:r>
              <a:rPr lang="en-IN" dirty="0"/>
              <a:t>.</a:t>
            </a:r>
          </a:p>
          <a:p>
            <a:pPr marL="914400" lvl="1" indent="-514350" algn="just">
              <a:buFont typeface="+mj-lt"/>
              <a:buAutoNum type="arabicPeriod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683161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Testing Object Oriented Applications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architecture of object-oriented (OO) software results </a:t>
            </a:r>
            <a:r>
              <a:rPr lang="en-GB" dirty="0" smtClean="0"/>
              <a:t>in a series of layered subsystems that </a:t>
            </a:r>
            <a:r>
              <a:rPr lang="en-US" dirty="0" smtClean="0"/>
              <a:t>encapsulate collaborating classes.</a:t>
            </a:r>
          </a:p>
          <a:p>
            <a:pPr algn="just"/>
            <a:r>
              <a:rPr lang="en-GB" dirty="0" smtClean="0"/>
              <a:t>Each of these system elements (subsystems and classes) performs functions that help to achieve </a:t>
            </a:r>
            <a:r>
              <a:rPr lang="en-US" dirty="0" smtClean="0"/>
              <a:t>system requirements.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Testing Object Oriented Applications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smtClean="0"/>
              <a:t>It is necessary to test an OO system at a variety of different levels.</a:t>
            </a:r>
          </a:p>
          <a:p>
            <a:pPr algn="just"/>
            <a:r>
              <a:rPr lang="en-GB" dirty="0" smtClean="0"/>
              <a:t>To uncover errors that may occur as classes collaborate with one another and subsystems </a:t>
            </a:r>
            <a:r>
              <a:rPr lang="en-US" dirty="0" smtClean="0"/>
              <a:t>communicate across architectural layers.</a:t>
            </a: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Object Oriented Testing Strategies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GB" b="1" i="1" dirty="0" smtClean="0"/>
              <a:t>Unit Testing in the OO Context.</a:t>
            </a:r>
          </a:p>
          <a:p>
            <a:pPr lvl="1" algn="just"/>
            <a:r>
              <a:rPr lang="en-GB" dirty="0" smtClean="0"/>
              <a:t>When object-oriented software is considered, the concept of the unit changes.</a:t>
            </a:r>
          </a:p>
          <a:p>
            <a:pPr lvl="1" algn="just"/>
            <a:r>
              <a:rPr lang="en-GB" dirty="0" smtClean="0"/>
              <a:t>Encapsulation drives the definition of classes and objects. </a:t>
            </a:r>
          </a:p>
          <a:p>
            <a:pPr lvl="1" algn="just"/>
            <a:r>
              <a:rPr lang="en-GB" dirty="0" smtClean="0"/>
              <a:t>This means that each class and each instance of a class (object) packages attributes (data) and the operations (also known as methods or services) that manipulate these data.</a:t>
            </a:r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Object Oriented Testing Strategies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GB" b="1" i="1" dirty="0" smtClean="0"/>
              <a:t>Unit Testing in the OO Context.</a:t>
            </a:r>
          </a:p>
          <a:p>
            <a:pPr lvl="1" algn="just"/>
            <a:r>
              <a:rPr lang="en-US" dirty="0" smtClean="0"/>
              <a:t>Rather than testing </a:t>
            </a:r>
            <a:r>
              <a:rPr lang="en-GB" dirty="0" smtClean="0"/>
              <a:t>an individual module, the smallest testable unit is the encapsulated class.</a:t>
            </a:r>
          </a:p>
          <a:p>
            <a:pPr lvl="1" algn="just"/>
            <a:r>
              <a:rPr lang="en-US" dirty="0" smtClean="0"/>
              <a:t>Because a </a:t>
            </a:r>
            <a:r>
              <a:rPr lang="en-GB" dirty="0" smtClean="0"/>
              <a:t>class can contain a number of different operations.</a:t>
            </a:r>
          </a:p>
          <a:p>
            <a:pPr lvl="1" algn="just"/>
            <a:r>
              <a:rPr lang="en-US" dirty="0" smtClean="0"/>
              <a:t>A particular operation may </a:t>
            </a:r>
            <a:r>
              <a:rPr lang="en-GB" dirty="0" smtClean="0"/>
              <a:t>exist as part of a number of different classes.</a:t>
            </a:r>
          </a:p>
          <a:p>
            <a:pPr lvl="1" algn="just"/>
            <a:r>
              <a:rPr lang="en-GB" dirty="0" smtClean="0"/>
              <a:t>The meaning of unit testing changes </a:t>
            </a:r>
            <a:r>
              <a:rPr lang="en-US" dirty="0" smtClean="0"/>
              <a:t>dramatically.</a:t>
            </a: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Object Oriented Testing Strategies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GB" b="1" i="1" dirty="0" smtClean="0"/>
              <a:t>Integration Testing in the OO Context </a:t>
            </a:r>
          </a:p>
          <a:p>
            <a:pPr marL="514350" indent="-514350" algn="just">
              <a:buNone/>
            </a:pPr>
            <a:r>
              <a:rPr lang="en-GB" dirty="0" smtClean="0"/>
              <a:t>	There are two different strategies for integration testing of OO systems.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b="1" i="1" dirty="0" smtClean="0"/>
              <a:t>Thread-based testing</a:t>
            </a:r>
            <a:endParaRPr lang="en-GB" b="1" dirty="0" smtClean="0"/>
          </a:p>
          <a:p>
            <a:pPr algn="just">
              <a:buNone/>
            </a:pPr>
            <a:r>
              <a:rPr lang="en-GB" dirty="0" smtClean="0"/>
              <a:t>	Integrates the set of classes required to respond to one input or event for the system. Each thread is integrated and tested individually.</a:t>
            </a:r>
          </a:p>
          <a:p>
            <a:pPr marL="914400" lvl="1" indent="-514350" algn="just">
              <a:buFont typeface="+mj-lt"/>
              <a:buAutoNum type="arabicPeriod" startAt="2"/>
            </a:pPr>
            <a:r>
              <a:rPr lang="en-US" b="1" i="1" dirty="0" smtClean="0"/>
              <a:t>use-based testing</a:t>
            </a:r>
          </a:p>
          <a:p>
            <a:pPr algn="just">
              <a:buNone/>
            </a:pPr>
            <a:r>
              <a:rPr lang="en-GB" dirty="0" smtClean="0"/>
              <a:t>	Begins the construction of the system by testing those classes (called independent classes) that use very few (if any) of server classes.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SQA Tasks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600200"/>
            <a:ext cx="8043890" cy="46863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/>
              <a:t>2 different constituencies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The software engineers who do technical work.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An SQA group.</a:t>
            </a:r>
          </a:p>
          <a:p>
            <a:pPr marL="914400" lvl="1" indent="-514350"/>
            <a:r>
              <a:rPr lang="en-IN" sz="2400" dirty="0" smtClean="0"/>
              <a:t>Quality assurance planning</a:t>
            </a:r>
          </a:p>
          <a:p>
            <a:pPr marL="914400" lvl="1" indent="-514350"/>
            <a:r>
              <a:rPr lang="en-IN" sz="2400" dirty="0" smtClean="0"/>
              <a:t>Oversight</a:t>
            </a:r>
          </a:p>
          <a:p>
            <a:pPr marL="914400" lvl="1" indent="-514350"/>
            <a:r>
              <a:rPr lang="en-IN" sz="2400" dirty="0" smtClean="0"/>
              <a:t>Record keeping</a:t>
            </a:r>
          </a:p>
          <a:p>
            <a:pPr marL="914400" lvl="1" indent="-514350"/>
            <a:r>
              <a:rPr lang="en-IN" sz="2400" dirty="0" smtClean="0"/>
              <a:t>Analysis</a:t>
            </a:r>
          </a:p>
          <a:p>
            <a:pPr marL="914400" lvl="1" indent="-514350"/>
            <a:r>
              <a:rPr lang="en-IN" sz="2400" dirty="0" smtClean="0"/>
              <a:t>Reporting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Object Oriented Testing Strategies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GB" b="1" i="1" dirty="0" smtClean="0"/>
              <a:t>Integration Testing in the OO Context </a:t>
            </a:r>
          </a:p>
          <a:p>
            <a:pPr lvl="1" algn="just"/>
            <a:r>
              <a:rPr lang="en-GB" dirty="0" smtClean="0"/>
              <a:t>After the independent classes are tested, the next layer of classes, called </a:t>
            </a:r>
            <a:r>
              <a:rPr lang="en-GB" i="1" dirty="0" smtClean="0"/>
              <a:t>dependent </a:t>
            </a:r>
            <a:r>
              <a:rPr lang="en-US" i="1" dirty="0" smtClean="0"/>
              <a:t>classes, </a:t>
            </a:r>
            <a:r>
              <a:rPr lang="en-GB" dirty="0" smtClean="0"/>
              <a:t>that use the independent classes are tested.</a:t>
            </a:r>
          </a:p>
          <a:p>
            <a:pPr lvl="1" algn="just"/>
            <a:r>
              <a:rPr lang="en-GB" dirty="0" smtClean="0"/>
              <a:t>This sequence of testing layers of dependent classes continues until the entire system is constructed.</a:t>
            </a:r>
            <a:endParaRPr lang="en-US" i="1" dirty="0" smtClean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Object Oriented Testing Strategies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GB" b="1" i="1" dirty="0" smtClean="0"/>
              <a:t>Validation Testing in an OO Context </a:t>
            </a:r>
          </a:p>
          <a:p>
            <a:pPr lvl="1" algn="just"/>
            <a:r>
              <a:rPr lang="en-GB" dirty="0" smtClean="0"/>
              <a:t>At the validation or system level, the details of class connections disappear.</a:t>
            </a:r>
          </a:p>
          <a:p>
            <a:pPr lvl="1" algn="just"/>
            <a:r>
              <a:rPr lang="en-GB" dirty="0" smtClean="0"/>
              <a:t> Like conventional validation, the validation of OO software focuses on user-visible actions and user-recognizable outputs from the system.</a:t>
            </a:r>
            <a:endParaRPr lang="en-US" i="1" dirty="0" smtClean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Object Oriented Testing Strategies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GB" b="1" i="1" dirty="0" smtClean="0"/>
              <a:t>Validation Testing in an OO Context </a:t>
            </a:r>
          </a:p>
          <a:p>
            <a:pPr lvl="1" algn="just"/>
            <a:r>
              <a:rPr lang="en-GB" dirty="0" smtClean="0"/>
              <a:t>At the validation or system level, the details of class connections disappear.</a:t>
            </a:r>
          </a:p>
          <a:p>
            <a:pPr lvl="1" algn="just"/>
            <a:r>
              <a:rPr lang="en-GB" dirty="0" smtClean="0"/>
              <a:t> Like conventional validation, the validation of OO software focuses on user-visible actions and user-recognizable outputs from the system.</a:t>
            </a:r>
            <a:endParaRPr lang="en-US" i="1" dirty="0" smtClean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Object Oriented Testing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b="1" i="1" dirty="0" smtClean="0"/>
              <a:t>Fault Based Testing</a:t>
            </a:r>
          </a:p>
          <a:p>
            <a:pPr algn="just"/>
            <a:r>
              <a:rPr lang="en-IN" dirty="0" smtClean="0"/>
              <a:t>Tests for potential faults.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object of </a:t>
            </a:r>
            <a:r>
              <a:rPr lang="en-IN" i="1" dirty="0"/>
              <a:t>fault-based testing </a:t>
            </a:r>
            <a:r>
              <a:rPr lang="en-IN" dirty="0"/>
              <a:t>within an OO system is to design tests that have </a:t>
            </a:r>
            <a:r>
              <a:rPr lang="en-IN" dirty="0" smtClean="0"/>
              <a:t>a high </a:t>
            </a:r>
            <a:r>
              <a:rPr lang="en-IN" dirty="0"/>
              <a:t>likelihood of uncovering plausible faults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Fault-based testing </a:t>
            </a:r>
            <a:r>
              <a:rPr lang="en-IN" dirty="0"/>
              <a:t>begins with the analysis model</a:t>
            </a:r>
            <a:r>
              <a:rPr lang="en-IN" dirty="0" smtClean="0"/>
              <a:t>.</a:t>
            </a:r>
          </a:p>
          <a:p>
            <a:r>
              <a:rPr lang="en-IN" dirty="0"/>
              <a:t>Because the product or system </a:t>
            </a:r>
            <a:r>
              <a:rPr lang="en-IN" dirty="0" smtClean="0"/>
              <a:t>must conform </a:t>
            </a:r>
            <a:r>
              <a:rPr lang="en-IN" dirty="0"/>
              <a:t>to customer </a:t>
            </a:r>
            <a:r>
              <a:rPr lang="en-IN" dirty="0" smtClean="0"/>
              <a:t>requirements.</a:t>
            </a:r>
            <a:endParaRPr lang="en-US" i="1" dirty="0" smtClean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Object Oriented Testing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IN" b="1" dirty="0"/>
              <a:t>Test Cases and the Class </a:t>
            </a:r>
            <a:r>
              <a:rPr lang="en-IN" b="1" dirty="0" smtClean="0"/>
              <a:t>Hierarchy</a:t>
            </a:r>
          </a:p>
          <a:p>
            <a:pPr algn="just"/>
            <a:r>
              <a:rPr lang="en-IN" dirty="0"/>
              <a:t>Inheritance does not obviate the need for thorough testing of all derived classes. </a:t>
            </a:r>
            <a:endParaRPr lang="en-IN" dirty="0" smtClean="0"/>
          </a:p>
          <a:p>
            <a:pPr algn="just"/>
            <a:r>
              <a:rPr lang="en-IN" dirty="0" smtClean="0"/>
              <a:t>In fact</a:t>
            </a:r>
            <a:r>
              <a:rPr lang="en-IN" dirty="0"/>
              <a:t>, it can actually complicate the testing process.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29768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IN" b="1" dirty="0"/>
              <a:t>Scenario-Based Test </a:t>
            </a:r>
            <a:r>
              <a:rPr lang="en-IN" b="1" dirty="0" smtClean="0"/>
              <a:t>Design</a:t>
            </a:r>
          </a:p>
          <a:p>
            <a:r>
              <a:rPr lang="en-IN" dirty="0"/>
              <a:t>Fault-based testing misses two main types of errors: </a:t>
            </a:r>
            <a:endParaRPr lang="en-IN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Incorrect </a:t>
            </a:r>
            <a:r>
              <a:rPr lang="en-IN" dirty="0"/>
              <a:t>specifications </a:t>
            </a:r>
            <a:r>
              <a:rPr lang="en-IN" dirty="0" smtClean="0"/>
              <a:t>and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Interactions </a:t>
            </a:r>
            <a:r>
              <a:rPr lang="en-IN" dirty="0"/>
              <a:t>among subsystems.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Object Oriented Testing Methods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76729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b="1" dirty="0"/>
              <a:t>Scenario-Based Test </a:t>
            </a:r>
            <a:r>
              <a:rPr lang="en-IN" b="1" dirty="0" smtClean="0"/>
              <a:t>Design</a:t>
            </a:r>
          </a:p>
          <a:p>
            <a:r>
              <a:rPr lang="en-IN" dirty="0"/>
              <a:t>Fault-based testing misses two main types of errors: </a:t>
            </a:r>
            <a:endParaRPr lang="en-IN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Incorrect specifications</a:t>
            </a:r>
          </a:p>
          <a:p>
            <a:pPr marL="400050" lvl="1" indent="0" algn="just">
              <a:buNone/>
            </a:pPr>
            <a:r>
              <a:rPr lang="en-IN" dirty="0" smtClean="0"/>
              <a:t>When </a:t>
            </a:r>
            <a:r>
              <a:rPr lang="en-IN" dirty="0"/>
              <a:t>errors associated with an </a:t>
            </a:r>
            <a:r>
              <a:rPr lang="en-IN" dirty="0" smtClean="0"/>
              <a:t>incorrect specification occur</a:t>
            </a:r>
            <a:r>
              <a:rPr lang="en-IN" dirty="0"/>
              <a:t>, the product doesn’t do what the customer wants. </a:t>
            </a:r>
            <a:endParaRPr lang="en-IN" dirty="0" smtClean="0"/>
          </a:p>
          <a:p>
            <a:pPr marL="400050" lvl="1" indent="0" algn="just">
              <a:buNone/>
            </a:pPr>
            <a:r>
              <a:rPr lang="en-IN" dirty="0" smtClean="0"/>
              <a:t>It </a:t>
            </a:r>
            <a:r>
              <a:rPr lang="en-IN" dirty="0"/>
              <a:t>might do </a:t>
            </a:r>
            <a:r>
              <a:rPr lang="en-IN" dirty="0" smtClean="0"/>
              <a:t>the wrong </a:t>
            </a:r>
            <a:r>
              <a:rPr lang="en-IN" dirty="0"/>
              <a:t>thing or omit important functionality. But in either circumstance, </a:t>
            </a:r>
            <a:r>
              <a:rPr lang="en-IN" dirty="0" smtClean="0"/>
              <a:t>quality (conformance </a:t>
            </a:r>
            <a:r>
              <a:rPr lang="en-IN" dirty="0"/>
              <a:t>to requirements) suffers.</a:t>
            </a:r>
            <a:endParaRPr lang="en-IN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Object Oriented Testing Methods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1241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b="1" dirty="0"/>
              <a:t>Scenario-Based Test </a:t>
            </a:r>
            <a:r>
              <a:rPr lang="en-IN" b="1" dirty="0" smtClean="0"/>
              <a:t>Design</a:t>
            </a:r>
          </a:p>
          <a:p>
            <a:r>
              <a:rPr lang="en-IN" dirty="0"/>
              <a:t>Fault-based testing misses two main types of errors: </a:t>
            </a:r>
            <a:endParaRPr lang="en-IN" dirty="0" smtClean="0"/>
          </a:p>
          <a:p>
            <a:pPr marL="914400" lvl="1" indent="-514350">
              <a:buFont typeface="+mj-lt"/>
              <a:buAutoNum type="arabicPeriod" startAt="2"/>
            </a:pPr>
            <a:r>
              <a:rPr lang="en-IN" dirty="0" smtClean="0"/>
              <a:t>Interactions </a:t>
            </a:r>
            <a:r>
              <a:rPr lang="en-IN" dirty="0"/>
              <a:t>among </a:t>
            </a:r>
            <a:r>
              <a:rPr lang="en-IN" dirty="0" smtClean="0"/>
              <a:t>subsystems.</a:t>
            </a:r>
          </a:p>
          <a:p>
            <a:pPr marL="400050" lvl="1" indent="0" algn="just">
              <a:buNone/>
            </a:pPr>
            <a:r>
              <a:rPr lang="en-IN" dirty="0" smtClean="0"/>
              <a:t>Errors </a:t>
            </a:r>
            <a:r>
              <a:rPr lang="en-IN" dirty="0"/>
              <a:t>associated with subsystem </a:t>
            </a:r>
            <a:r>
              <a:rPr lang="en-IN" dirty="0" smtClean="0"/>
              <a:t>interaction occur </a:t>
            </a:r>
            <a:r>
              <a:rPr lang="en-IN" dirty="0"/>
              <a:t>when the </a:t>
            </a:r>
            <a:r>
              <a:rPr lang="en-IN" dirty="0" smtClean="0"/>
              <a:t>behaviour </a:t>
            </a:r>
            <a:r>
              <a:rPr lang="en-IN" dirty="0"/>
              <a:t>of one subsystem creates circumstances (e.g., events, </a:t>
            </a:r>
            <a:r>
              <a:rPr lang="en-IN" dirty="0" smtClean="0"/>
              <a:t>data flow</a:t>
            </a:r>
            <a:r>
              <a:rPr lang="en-IN" dirty="0"/>
              <a:t>) that cause another subsystem to fail.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Object Oriented Testing Methods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604849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b="1" dirty="0"/>
              <a:t>Scenario-Based Test </a:t>
            </a:r>
            <a:r>
              <a:rPr lang="en-IN" b="1" dirty="0" smtClean="0"/>
              <a:t>Design</a:t>
            </a:r>
          </a:p>
          <a:p>
            <a:pPr algn="just"/>
            <a:r>
              <a:rPr lang="en-IN" dirty="0"/>
              <a:t>Scenario-based testing concentrates on what the </a:t>
            </a:r>
            <a:r>
              <a:rPr lang="en-IN" dirty="0" smtClean="0"/>
              <a:t>user </a:t>
            </a:r>
            <a:r>
              <a:rPr lang="en-IN" dirty="0"/>
              <a:t>does, not what the </a:t>
            </a:r>
            <a:r>
              <a:rPr lang="en-IN" dirty="0" smtClean="0"/>
              <a:t>product does.</a:t>
            </a:r>
          </a:p>
          <a:p>
            <a:pPr algn="just"/>
            <a:r>
              <a:rPr lang="en-IN" dirty="0"/>
              <a:t>This means capturing the tasks (via use cases) that the user has to perform </a:t>
            </a:r>
            <a:r>
              <a:rPr lang="en-IN" dirty="0" smtClean="0"/>
              <a:t>and then </a:t>
            </a:r>
            <a:r>
              <a:rPr lang="en-IN" dirty="0"/>
              <a:t>applying them and their </a:t>
            </a:r>
            <a:r>
              <a:rPr lang="en-IN" dirty="0" smtClean="0"/>
              <a:t>variants </a:t>
            </a:r>
            <a:r>
              <a:rPr lang="en-IN" dirty="0"/>
              <a:t>as tests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Scenario-based </a:t>
            </a:r>
            <a:r>
              <a:rPr lang="en-IN" dirty="0" smtClean="0"/>
              <a:t>testing tends </a:t>
            </a:r>
            <a:r>
              <a:rPr lang="en-IN" dirty="0"/>
              <a:t>to exercise multiple subsystems in a single </a:t>
            </a:r>
            <a:r>
              <a:rPr lang="en-IN" dirty="0" smtClean="0"/>
              <a:t>test.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Object Oriented Testing Methods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17655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IN" sz="2800" b="1" dirty="0"/>
              <a:t>Testing Surface Structure and Deep </a:t>
            </a:r>
            <a:r>
              <a:rPr lang="en-IN" sz="2800" b="1" dirty="0" smtClean="0"/>
              <a:t>Structure</a:t>
            </a:r>
          </a:p>
          <a:p>
            <a:pPr algn="just"/>
            <a:r>
              <a:rPr lang="en-IN" b="1" i="1" dirty="0"/>
              <a:t>Surface structure </a:t>
            </a:r>
            <a:r>
              <a:rPr lang="en-IN" dirty="0"/>
              <a:t>refers to the externally observable structure of an OO program. </a:t>
            </a:r>
            <a:endParaRPr lang="en-IN" dirty="0" smtClean="0"/>
          </a:p>
          <a:p>
            <a:pPr algn="just"/>
            <a:r>
              <a:rPr lang="en-IN" dirty="0" smtClean="0"/>
              <a:t>That</a:t>
            </a:r>
            <a:r>
              <a:rPr lang="en-IN" dirty="0"/>
              <a:t> </a:t>
            </a:r>
            <a:r>
              <a:rPr lang="en-IN" dirty="0" smtClean="0"/>
              <a:t>is</a:t>
            </a:r>
            <a:r>
              <a:rPr lang="en-IN" dirty="0"/>
              <a:t>, the structure that is immediately obvious to an end user. </a:t>
            </a:r>
            <a:endParaRPr lang="en-IN" dirty="0" smtClean="0"/>
          </a:p>
          <a:p>
            <a:pPr algn="just"/>
            <a:r>
              <a:rPr lang="en-IN" dirty="0" smtClean="0"/>
              <a:t>Rather </a:t>
            </a:r>
            <a:r>
              <a:rPr lang="en-IN" dirty="0"/>
              <a:t>than </a:t>
            </a:r>
            <a:r>
              <a:rPr lang="en-IN" dirty="0" smtClean="0"/>
              <a:t>performing functions</a:t>
            </a:r>
            <a:r>
              <a:rPr lang="en-IN" dirty="0"/>
              <a:t>, the users of many OO systems may be given objects to manipulate in </a:t>
            </a:r>
            <a:r>
              <a:rPr lang="en-IN" dirty="0" smtClean="0"/>
              <a:t>some way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But </a:t>
            </a:r>
            <a:r>
              <a:rPr lang="en-IN" dirty="0"/>
              <a:t>whatever the interface, tests are still based on user tasks. </a:t>
            </a:r>
            <a:endParaRPr lang="en-IN" dirty="0" smtClean="0"/>
          </a:p>
          <a:p>
            <a:pPr algn="just"/>
            <a:r>
              <a:rPr lang="en-IN" dirty="0" smtClean="0"/>
              <a:t>Capturing these tasks </a:t>
            </a:r>
            <a:r>
              <a:rPr lang="en-IN" dirty="0"/>
              <a:t>involves </a:t>
            </a:r>
            <a:r>
              <a:rPr lang="en-IN" dirty="0" smtClean="0"/>
              <a:t>understanding, watching</a:t>
            </a:r>
            <a:r>
              <a:rPr lang="en-IN" dirty="0"/>
              <a:t>, and talking with representative </a:t>
            </a:r>
            <a:r>
              <a:rPr lang="en-IN" dirty="0" smtClean="0"/>
              <a:t>users.</a:t>
            </a:r>
            <a:endParaRPr lang="en-IN" sz="28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Object Oriented Testing Methods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706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4927</Words>
  <Application>Microsoft Office PowerPoint</Application>
  <PresentationFormat>On-screen Show (4:3)</PresentationFormat>
  <Paragraphs>612</Paragraphs>
  <Slides>115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19" baseType="lpstr">
      <vt:lpstr>Arial</vt:lpstr>
      <vt:lpstr>Calibri</vt:lpstr>
      <vt:lpstr>Wingdings</vt:lpstr>
      <vt:lpstr>Office Theme</vt:lpstr>
      <vt:lpstr>SOFTWARE QUALITY ASSURANCE</vt:lpstr>
      <vt:lpstr>SQA (Quality Management)</vt:lpstr>
      <vt:lpstr>SQA (Quality Management)</vt:lpstr>
      <vt:lpstr>Elements of SQA</vt:lpstr>
      <vt:lpstr>Elements of SQA</vt:lpstr>
      <vt:lpstr>Elements of SQA</vt:lpstr>
      <vt:lpstr>Elements of SQA</vt:lpstr>
      <vt:lpstr>Elements of SQA</vt:lpstr>
      <vt:lpstr>SQA Tasks</vt:lpstr>
      <vt:lpstr>SQA Tasks</vt:lpstr>
      <vt:lpstr>SQA Tasks</vt:lpstr>
      <vt:lpstr>SQA Tasks</vt:lpstr>
      <vt:lpstr>SQA Tasks</vt:lpstr>
      <vt:lpstr>SQA Tasks</vt:lpstr>
      <vt:lpstr>SQA Tasks</vt:lpstr>
      <vt:lpstr>SQA Tasks</vt:lpstr>
      <vt:lpstr>SQA Goals</vt:lpstr>
      <vt:lpstr>SQA Goals</vt:lpstr>
      <vt:lpstr>SQA Goals</vt:lpstr>
      <vt:lpstr>SQA Goals</vt:lpstr>
      <vt:lpstr>Formal approaches to SQA</vt:lpstr>
      <vt:lpstr>STATISTICAL SOFTWARE QUALITY ASSURANCE</vt:lpstr>
      <vt:lpstr>Six Sigma for Software Engineering</vt:lpstr>
      <vt:lpstr>Six Sigma for Software Engineering</vt:lpstr>
      <vt:lpstr>Six Sigma for Software Engineering</vt:lpstr>
      <vt:lpstr>SOFTWARE RELIABILITY</vt:lpstr>
      <vt:lpstr>Measures of Reliability and Availability</vt:lpstr>
      <vt:lpstr>Measures of Reliability and Availability</vt:lpstr>
      <vt:lpstr>Measures of Reliability and Availability</vt:lpstr>
      <vt:lpstr>Measures of Reliability and Availability</vt:lpstr>
      <vt:lpstr>Software Safety</vt:lpstr>
      <vt:lpstr>Software Testing Strategies</vt:lpstr>
      <vt:lpstr>Software Testing Strategies</vt:lpstr>
      <vt:lpstr>A Strategic Approach to Testing Strategies</vt:lpstr>
      <vt:lpstr>A Strategic Approach to Testing Strategies</vt:lpstr>
      <vt:lpstr>Verification and Validation</vt:lpstr>
      <vt:lpstr>Verification and Validation</vt:lpstr>
      <vt:lpstr>Software Testing Strategy—The Big Picture</vt:lpstr>
      <vt:lpstr>Software Testing Strategy—The Big Picture</vt:lpstr>
      <vt:lpstr>Criteria for Completion of Testing</vt:lpstr>
      <vt:lpstr>STRATEGIC ISSUES</vt:lpstr>
      <vt:lpstr>STRATEGIC ISSUES</vt:lpstr>
      <vt:lpstr>TEST STRATEGIES FOR CONVENTIONAL SOFTWARE</vt:lpstr>
      <vt:lpstr>TEST STRATEGIES FOR CONVENTIONAL SOFTWARE</vt:lpstr>
      <vt:lpstr>TEST STRATEGIES FOR CONVENTIONAL SOFTWARE</vt:lpstr>
      <vt:lpstr>TEST STRATEGIES FOR CONVENTIONAL SOFTWARE</vt:lpstr>
      <vt:lpstr>Unit-test considerations</vt:lpstr>
      <vt:lpstr>Unit-test considerations</vt:lpstr>
      <vt:lpstr>Unit-test considerations</vt:lpstr>
      <vt:lpstr>Unit-test considerations</vt:lpstr>
      <vt:lpstr>TEST STRATEGIES FOR CONVENTIONAL SOFTWARE</vt:lpstr>
      <vt:lpstr>TEST STRATEGIES FOR CONVENTIONAL SOFTWARE</vt:lpstr>
      <vt:lpstr>TEST STRATEGIES FOR CONVENTIONAL SOFTWARE</vt:lpstr>
      <vt:lpstr>TEST STRATEGIES FOR CONVENTIONAL SOFTWARE</vt:lpstr>
      <vt:lpstr>Integration Testing</vt:lpstr>
      <vt:lpstr>Integration Testing</vt:lpstr>
      <vt:lpstr>Integration Testing</vt:lpstr>
      <vt:lpstr>Integration Testing</vt:lpstr>
      <vt:lpstr>Integration Testing</vt:lpstr>
      <vt:lpstr>Regression Testing</vt:lpstr>
      <vt:lpstr>Regression Testing</vt:lpstr>
      <vt:lpstr>Smoke Testing</vt:lpstr>
      <vt:lpstr>Smoke Testing</vt:lpstr>
      <vt:lpstr>TESTING CONVENTIONAL APPLICATIONS</vt:lpstr>
      <vt:lpstr>TESTING CONVENTIONAL APPLICATIONS</vt:lpstr>
      <vt:lpstr>TESTING CONVENTIONAL APPLICATIONS</vt:lpstr>
      <vt:lpstr>TESTING CONVENTIONAL APPLICATIONS</vt:lpstr>
      <vt:lpstr>TESTING CONVENTIONAL APPLICATIONS</vt:lpstr>
      <vt:lpstr>TESTING CONVENTIONAL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Black Box Testing</vt:lpstr>
      <vt:lpstr>Black Box Testing</vt:lpstr>
      <vt:lpstr>Black Box Testing</vt:lpstr>
      <vt:lpstr>Model Based Testing</vt:lpstr>
      <vt:lpstr>Model Based Testing</vt:lpstr>
      <vt:lpstr>Model Based Testing</vt:lpstr>
      <vt:lpstr>Testing Object Oriented Applications</vt:lpstr>
      <vt:lpstr>Testing Object Oriented Applications</vt:lpstr>
      <vt:lpstr>Object Oriented Testing Strategies</vt:lpstr>
      <vt:lpstr>Object Oriented Testing Strategies</vt:lpstr>
      <vt:lpstr>Object Oriented Testing Strategies</vt:lpstr>
      <vt:lpstr>Object Oriented Testing Strategies</vt:lpstr>
      <vt:lpstr>Object Oriented Testing Strategies</vt:lpstr>
      <vt:lpstr>Object Oriented Testing Strategies</vt:lpstr>
      <vt:lpstr>Object Oriented Testing Methods</vt:lpstr>
      <vt:lpstr>Object Oriented Testing Methods</vt:lpstr>
      <vt:lpstr>Object Oriented Testing Methods</vt:lpstr>
      <vt:lpstr>Object Oriented Testing Methods</vt:lpstr>
      <vt:lpstr>Object Oriented Testing Methods</vt:lpstr>
      <vt:lpstr>Object Oriented Testing Methods</vt:lpstr>
      <vt:lpstr>Object Oriented Testing Methods</vt:lpstr>
      <vt:lpstr>Object Oriented Testing Methods</vt:lpstr>
      <vt:lpstr>TESTING METHODS APPLICABLE AT THE CLASS LEVEL</vt:lpstr>
      <vt:lpstr>TESTING METHODS APPLICABLE AT THE CLASS LEVEL</vt:lpstr>
      <vt:lpstr>TESTING WEB APPLICATIONS</vt:lpstr>
      <vt:lpstr>TESTING WEB APPLICATIONS</vt:lpstr>
      <vt:lpstr>TESTING WEB APPLICATIONS</vt:lpstr>
      <vt:lpstr>TESTING WEB APPLICATIONS</vt:lpstr>
      <vt:lpstr>TESTING WEB APPLICATIONS</vt:lpstr>
      <vt:lpstr>TESTING WEB APPLICATIONS</vt:lpstr>
      <vt:lpstr>TESTING WEB APPLICATIONS</vt:lpstr>
      <vt:lpstr>TESTING WEB APPLICATIONS</vt:lpstr>
      <vt:lpstr>TESTING WEB APPLICATIONS</vt:lpstr>
      <vt:lpstr>TESTING WEB APPLICATIONS</vt:lpstr>
      <vt:lpstr>TESTING WEB APPLICATIONS</vt:lpstr>
      <vt:lpstr>TESTING WEB APPLICATIONS</vt:lpstr>
      <vt:lpstr>TESTING WEB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</dc:title>
  <dc:creator>Diljith</dc:creator>
  <cp:lastModifiedBy>prema</cp:lastModifiedBy>
  <cp:revision>163</cp:revision>
  <dcterms:created xsi:type="dcterms:W3CDTF">2021-03-28T17:13:18Z</dcterms:created>
  <dcterms:modified xsi:type="dcterms:W3CDTF">2021-04-19T05:29:19Z</dcterms:modified>
</cp:coreProperties>
</file>