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5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7" r:id="rId33"/>
    <p:sldId id="320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4AC"/>
    <a:srgbClr val="29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1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E3E6-DABF-4DD2-8C18-586EB92C7B1D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682FD-1D7E-4254-A205-874B8742CC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682FD-1D7E-4254-A205-874B8742CCC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3E517-66E8-44C4-9BED-157E5178B42C}" type="slidenum">
              <a:rPr lang="en-US"/>
              <a:pPr/>
              <a:t>10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180CF-5DB4-47B8-BDE9-F48E473E3732}" type="slidenum">
              <a:rPr lang="en-US"/>
              <a:pPr/>
              <a:t>11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E68AB-DBEB-436E-9719-4654BF753195}" type="slidenum">
              <a:rPr lang="en-US"/>
              <a:pPr/>
              <a:t>12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A657D-AAFC-43AA-9262-3910A734C97E}" type="slidenum">
              <a:rPr lang="en-US"/>
              <a:pPr/>
              <a:t>13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3C898-A998-4600-A722-07CE56F6A80F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B1361-1239-4719-869F-E44F39E37EC1}" type="slidenum">
              <a:rPr lang="en-US"/>
              <a:pPr/>
              <a:t>15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413E3-74BC-47F5-B49D-36490A0ED9DC}" type="slidenum">
              <a:rPr lang="en-US"/>
              <a:pPr/>
              <a:t>16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5F968-8CED-4CCC-AED4-41F81C4CC6E2}" type="slidenum">
              <a:rPr lang="en-US"/>
              <a:pPr/>
              <a:t>17</a:t>
            </a:fld>
            <a:endParaRPr lang="en-US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E0972-AB95-4D5D-8AFA-376FC29F786C}" type="slidenum">
              <a:rPr lang="en-US"/>
              <a:pPr/>
              <a:t>18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ED4B9-4191-42B6-B610-3B15C8861796}" type="slidenum">
              <a:rPr lang="en-US"/>
              <a:pPr/>
              <a:t>19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E92AD-29A2-4F71-8017-4126A77584CD}" type="slidenum">
              <a:rPr lang="en-US"/>
              <a:pPr/>
              <a:t>2</a:t>
            </a:fld>
            <a:endParaRPr lang="en-US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55C8E-0C61-48EB-B5F8-064782AE97CD}" type="slidenum">
              <a:rPr lang="en-US"/>
              <a:pPr/>
              <a:t>20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DD09A-B408-4EE6-89F4-63D4B86C04D5}" type="slidenum">
              <a:rPr lang="en-US"/>
              <a:pPr/>
              <a:t>21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1428D-A0C5-426A-9714-91A73AF38960}" type="slidenum">
              <a:rPr lang="en-US"/>
              <a:pPr/>
              <a:t>22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8BCB0F-99BA-4B40-B789-CEB55110B6F8}" type="slidenum">
              <a:rPr lang="en-US"/>
              <a:pPr/>
              <a:t>23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02DDE-D744-435B-AAD6-F7B7FDD02F44}" type="slidenum">
              <a:rPr lang="en-US"/>
              <a:pPr/>
              <a:t>24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843B73-5CCA-4214-95FD-0BC1F18AB776}" type="slidenum">
              <a:rPr lang="en-US"/>
              <a:pPr/>
              <a:t>25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B6947-E286-4B30-8C86-5B271F219C37}" type="slidenum">
              <a:rPr lang="en-US"/>
              <a:pPr/>
              <a:t>26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98ADF-A4C8-4A4C-883C-0649FFECA8F8}" type="slidenum">
              <a:rPr lang="en-US"/>
              <a:pPr/>
              <a:t>27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DE3AF-667A-47D0-9A91-0A0C0165FBEC}" type="slidenum">
              <a:rPr lang="en-US"/>
              <a:pPr/>
              <a:t>28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7E2BC-6655-46BC-9852-B08768120CBA}" type="slidenum">
              <a:rPr lang="en-US"/>
              <a:pPr/>
              <a:t>29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843F4-B9D1-4C68-BEB0-5EA0249E1EEE}" type="slidenum">
              <a:rPr lang="en-US"/>
              <a:pPr/>
              <a:t>3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5C488-7D13-4EB7-AFEA-59AB9F4FDE6B}" type="slidenum">
              <a:rPr lang="en-US"/>
              <a:pPr/>
              <a:t>30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874BA-A6D0-4D9A-AA82-39FFA4E54D0B}" type="slidenum">
              <a:rPr lang="en-US"/>
              <a:pPr/>
              <a:t>31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790AB-5270-4739-8E32-2272638B6180}" type="slidenum">
              <a:rPr lang="en-US"/>
              <a:pPr/>
              <a:t>32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1CADF-338F-44F6-9D2E-5B71BB4928E2}" type="slidenum">
              <a:rPr lang="en-US"/>
              <a:pPr/>
              <a:t>34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27C46-E73A-4492-AADC-E93E2166297A}" type="slidenum">
              <a:rPr lang="en-US"/>
              <a:pPr/>
              <a:t>35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CD90A-658E-432C-9025-271C3C1D9208}" type="slidenum">
              <a:rPr lang="en-US"/>
              <a:pPr/>
              <a:t>36</a:t>
            </a:fld>
            <a:endParaRPr lang="en-US"/>
          </a:p>
        </p:txBody>
      </p:sp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E087B-8A51-436A-A799-DDCF590A69AB}" type="slidenum">
              <a:rPr lang="en-US"/>
              <a:pPr/>
              <a:t>37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03ADA-92A0-47CF-B966-C0AF9F193502}" type="slidenum">
              <a:rPr lang="en-US"/>
              <a:pPr/>
              <a:t>38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48343-42F3-40D8-BBF6-B0F75A5B3C82}" type="slidenum">
              <a:rPr lang="en-US"/>
              <a:pPr/>
              <a:t>39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75614-8C3D-4D7A-9FE0-5F3C70A891B2}" type="slidenum">
              <a:rPr lang="en-US"/>
              <a:pPr/>
              <a:t>40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A29A8-E6B3-4CD6-8EC0-635E8EE02502}" type="slidenum">
              <a:rPr lang="en-US"/>
              <a:pPr/>
              <a:t>4</a:t>
            </a:fld>
            <a:endParaRPr 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623FB-33D3-467D-B4F1-662147C75BF0}" type="slidenum">
              <a:rPr lang="en-US"/>
              <a:pPr/>
              <a:t>41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8C786-730D-46A5-A7FC-CE2ECE834E69}" type="slidenum">
              <a:rPr lang="en-US"/>
              <a:pPr/>
              <a:t>42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17802-2476-4AA9-885D-CCFFFAFF9F67}" type="slidenum">
              <a:rPr lang="en-US"/>
              <a:pPr/>
              <a:t>5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2639C-8526-4367-91FB-B9454FA7A422}" type="slidenum">
              <a:rPr lang="en-US"/>
              <a:pPr/>
              <a:t>6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60DD5-1EE3-48D1-BBFE-89EBFD1ADB49}" type="slidenum">
              <a:rPr lang="en-US"/>
              <a:pPr/>
              <a:t>7</a:t>
            </a:fld>
            <a:endParaRPr lang="en-US"/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7C44A-B21A-43F5-965E-F972658B27A6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B94F9-E1DC-4EC7-85A6-058F146BBAF1}" type="slidenum">
              <a:rPr lang="en-US"/>
              <a:pPr/>
              <a:t>9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rgbClr val="2907B9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3514AC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3906" name="Picture 2" descr="Image result for hashi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0"/>
            <a:ext cx="1643042" cy="23763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C7B4D5D2-019C-4B15-A915-E84F00E4EC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rgbClr val="3514AC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rgbClr val="3514AC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2907B9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3514A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2907B9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2907B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rgbClr val="3514A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3514AC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4CF-94FC-45F3-8B8D-9687224F3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2907B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3514AC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65AD06-2943-4357-9042-B802D2D10704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FA14CF-94FC-45F3-8B8D-9687224F39C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3514A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rgbClr val="2907B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rgbClr val="2907B9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6" name="Picture 2" descr="Image result for hashi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072462" y="0"/>
            <a:ext cx="1071538" cy="15497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40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rgbClr val="3514AC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rgbClr val="2907B9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rgbClr val="2907B9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Hashing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Hashing Functions &amp; Collision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4E3F9-7F49-444F-821B-8D4266AEBD14}" type="slidenum">
              <a:rPr lang="en-US"/>
              <a:pPr/>
              <a:t>10</a:t>
            </a:fld>
            <a:endParaRPr lang="en-US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When </a:t>
            </a:r>
            <a:r>
              <a:rPr lang="en-US">
                <a:latin typeface="Comic Sans MS" pitchFamily="66" charset="0"/>
              </a:rPr>
              <a:t>K</a:t>
            </a:r>
            <a:r>
              <a:rPr lang="en-US"/>
              <a:t> is much smaller than </a:t>
            </a:r>
            <a:r>
              <a:rPr lang="en-US">
                <a:latin typeface="Comic Sans MS" pitchFamily="66" charset="0"/>
              </a:rPr>
              <a:t>U</a:t>
            </a:r>
            <a:r>
              <a:rPr lang="en-US"/>
              <a:t>, a </a:t>
            </a:r>
            <a:r>
              <a:rPr lang="en-US" b="1"/>
              <a:t>hash table</a:t>
            </a:r>
            <a:r>
              <a:rPr lang="en-US"/>
              <a:t> requires much less space than a </a:t>
            </a:r>
            <a:r>
              <a:rPr lang="en-US" b="1"/>
              <a:t>direct-address table</a:t>
            </a:r>
          </a:p>
          <a:p>
            <a:pPr lvl="1">
              <a:lnSpc>
                <a:spcPct val="110000"/>
              </a:lnSpc>
            </a:pPr>
            <a:r>
              <a:rPr lang="en-US"/>
              <a:t>Can reduce storage requirements to </a:t>
            </a:r>
            <a:r>
              <a:rPr lang="en-US">
                <a:latin typeface="Comic Sans MS" pitchFamily="66" charset="0"/>
              </a:rPr>
              <a:t>|K|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Can still get </a:t>
            </a:r>
            <a:r>
              <a:rPr lang="en-US">
                <a:latin typeface="Comic Sans MS" pitchFamily="66" charset="0"/>
              </a:rPr>
              <a:t>O(1)</a:t>
            </a:r>
            <a:r>
              <a:rPr lang="en-US"/>
              <a:t> search time, but on the </a:t>
            </a:r>
            <a:r>
              <a:rPr lang="en-US" u="sng"/>
              <a:t>average</a:t>
            </a:r>
            <a:r>
              <a:rPr lang="en-US"/>
              <a:t> case, not the worst case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083ABD-629E-4450-BBEB-743F6D380CC3}" type="slidenum">
              <a:rPr lang="en-US"/>
              <a:pPr/>
              <a:t>11</a:t>
            </a:fld>
            <a:endParaRPr lang="en-US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229600" cy="518477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400" b="1"/>
              <a:t>Idea: 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Use a function </a:t>
            </a:r>
            <a:r>
              <a:rPr lang="en-US" sz="2000">
                <a:latin typeface="Comic Sans MS" pitchFamily="66" charset="0"/>
              </a:rPr>
              <a:t>h</a:t>
            </a:r>
            <a:r>
              <a:rPr lang="en-US" sz="2000"/>
              <a:t> to compute the slot for each key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Store the element in slot</a:t>
            </a:r>
            <a:r>
              <a:rPr lang="en-US" sz="2000">
                <a:latin typeface="Comic Sans MS" pitchFamily="66" charset="0"/>
              </a:rPr>
              <a:t> h(k)</a:t>
            </a:r>
          </a:p>
          <a:p>
            <a:pPr>
              <a:lnSpc>
                <a:spcPct val="130000"/>
              </a:lnSpc>
            </a:pPr>
            <a:r>
              <a:rPr lang="en-US" sz="2400"/>
              <a:t>A </a:t>
            </a:r>
            <a:r>
              <a:rPr lang="en-US" sz="2400" b="1"/>
              <a:t>hash function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h</a:t>
            </a:r>
            <a:r>
              <a:rPr lang="en-US" sz="2400"/>
              <a:t> transforms a key into an index in a hash table </a:t>
            </a:r>
            <a:r>
              <a:rPr lang="en-US" sz="2400">
                <a:latin typeface="Comic Sans MS" pitchFamily="66" charset="0"/>
              </a:rPr>
              <a:t>T[0…m-1]: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/>
              <a:t>		</a:t>
            </a:r>
            <a:r>
              <a:rPr lang="en-US" sz="2400">
                <a:latin typeface="Comic Sans MS" pitchFamily="66" charset="0"/>
              </a:rPr>
              <a:t>h : U → {0, 1, . . . , m - 1}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We say that </a:t>
            </a:r>
            <a:r>
              <a:rPr lang="en-US" sz="2400">
                <a:latin typeface="Comic Sans MS" pitchFamily="66" charset="0"/>
              </a:rPr>
              <a:t>k</a:t>
            </a:r>
            <a:r>
              <a:rPr lang="en-US" sz="2400"/>
              <a:t> </a:t>
            </a:r>
            <a:r>
              <a:rPr lang="en-US" sz="2400" b="1"/>
              <a:t>hashes </a:t>
            </a:r>
            <a:r>
              <a:rPr lang="en-US" sz="2400"/>
              <a:t>to slot </a:t>
            </a:r>
            <a:r>
              <a:rPr lang="en-US" sz="2400">
                <a:latin typeface="Comic Sans MS" pitchFamily="66" charset="0"/>
              </a:rPr>
              <a:t>h(k)</a:t>
            </a:r>
          </a:p>
          <a:p>
            <a:pPr>
              <a:lnSpc>
                <a:spcPct val="130000"/>
              </a:lnSpc>
            </a:pPr>
            <a:r>
              <a:rPr lang="en-US" sz="2400"/>
              <a:t>Advantages: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Reduce the range of array indices handled: 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m</a:t>
            </a:r>
            <a:r>
              <a:rPr lang="en-US" sz="2000">
                <a:solidFill>
                  <a:srgbClr val="DD0111"/>
                </a:solidFill>
              </a:rPr>
              <a:t> instead of 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|U|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Storage is also reduced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FD9EBC-51E3-45FA-8DDC-94C963A7C4F2}" type="slidenum">
              <a:rPr lang="en-US"/>
              <a:pPr/>
              <a:t>12</a:t>
            </a:fld>
            <a:endParaRPr lang="en-US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z="3200"/>
              <a:t>HASH TABLES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U</a:t>
            </a:r>
          </a:p>
          <a:p>
            <a:pPr algn="ctr"/>
            <a:r>
              <a:rPr lang="en-US"/>
              <a:t>(universe of keys)</a:t>
            </a:r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(actual</a:t>
            </a:r>
          </a:p>
          <a:p>
            <a:pPr algn="ctr"/>
            <a:r>
              <a:rPr lang="en-US"/>
              <a:t>keys)</a:t>
            </a:r>
          </a:p>
        </p:txBody>
      </p:sp>
      <p:graphicFrame>
        <p:nvGraphicFramePr>
          <p:cNvPr id="564232" name="Group 8"/>
          <p:cNvGraphicFramePr>
            <a:graphicFrameLocks noGrp="1"/>
          </p:cNvGraphicFramePr>
          <p:nvPr>
            <p:ph sz="half" idx="2"/>
          </p:nvPr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64257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564258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564259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2</a:t>
            </a:r>
            <a:r>
              <a:rPr lang="en-US"/>
              <a:t>) = h(k</a:t>
            </a:r>
            <a:r>
              <a:rPr lang="en-US" baseline="-25000"/>
              <a:t>5</a:t>
            </a:r>
            <a:r>
              <a:rPr lang="en-US"/>
              <a:t>) </a:t>
            </a:r>
          </a:p>
        </p:txBody>
      </p:sp>
      <p:sp>
        <p:nvSpPr>
          <p:cNvPr id="564260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564261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564262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64263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64264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64265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64266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64267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64268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564269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564270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564271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22D2F-55F3-41F4-AE08-0F23CA8CADAC}" type="slidenum">
              <a:rPr lang="en-US"/>
              <a:pPr/>
              <a:t>13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Example 2</a:t>
            </a:r>
          </a:p>
        </p:txBody>
      </p:sp>
      <p:pic>
        <p:nvPicPr>
          <p:cNvPr id="67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4758" t="-1360" b="62669"/>
          <a:stretch>
            <a:fillRect/>
          </a:stretch>
        </p:blipFill>
        <p:spPr>
          <a:xfrm>
            <a:off x="852488" y="1555750"/>
            <a:ext cx="7532687" cy="496888"/>
          </a:xfrm>
          <a:noFill/>
          <a:ln/>
        </p:spPr>
      </p:pic>
      <p:pic>
        <p:nvPicPr>
          <p:cNvPr id="67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200" y="2716213"/>
            <a:ext cx="2693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21" y="3662363"/>
            <a:ext cx="5662613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1751" name="Line 7"/>
          <p:cNvSpPr>
            <a:spLocks noChangeShapeType="1"/>
          </p:cNvSpPr>
          <p:nvPr/>
        </p:nvSpPr>
        <p:spPr bwMode="auto">
          <a:xfrm>
            <a:off x="3232150" y="3067050"/>
            <a:ext cx="2752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CF30E-8B77-4EC2-8791-BE466F1288BE}" type="slidenum">
              <a:rPr lang="en-US"/>
              <a:pPr/>
              <a:t>14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8229600" cy="90646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Do you see any problems with this approach</a:t>
            </a:r>
            <a:r>
              <a:rPr lang="en-US" sz="3600" dirty="0"/>
              <a:t>?</a:t>
            </a:r>
            <a:endParaRPr lang="en-US" sz="3200" dirty="0"/>
          </a:p>
        </p:txBody>
      </p:sp>
      <p:sp>
        <p:nvSpPr>
          <p:cNvPr id="672772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2773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72774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U</a:t>
            </a:r>
          </a:p>
          <a:p>
            <a:pPr algn="ctr"/>
            <a:r>
              <a:rPr lang="en-US" dirty="0"/>
              <a:t>(universe of keys)</a:t>
            </a:r>
          </a:p>
        </p:txBody>
      </p:sp>
      <p:sp>
        <p:nvSpPr>
          <p:cNvPr id="672775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K</a:t>
            </a:r>
          </a:p>
          <a:p>
            <a:pPr algn="ctr"/>
            <a:r>
              <a:rPr lang="en-US"/>
              <a:t>(actual</a:t>
            </a:r>
          </a:p>
          <a:p>
            <a:pPr algn="ctr"/>
            <a:r>
              <a:rPr lang="en-US"/>
              <a:t>keys)</a:t>
            </a:r>
          </a:p>
        </p:txBody>
      </p:sp>
      <p:graphicFrame>
        <p:nvGraphicFramePr>
          <p:cNvPr id="672776" name="Group 8"/>
          <p:cNvGraphicFramePr>
            <a:graphicFrameLocks noGrp="1"/>
          </p:cNvGraphicFramePr>
          <p:nvPr>
            <p:ph sz="half" idx="2"/>
          </p:nvPr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672803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2</a:t>
            </a:r>
            <a:r>
              <a:rPr lang="en-US"/>
              <a:t>) = h(k</a:t>
            </a:r>
            <a:r>
              <a:rPr lang="en-US" baseline="-25000"/>
              <a:t>5</a:t>
            </a:r>
            <a:r>
              <a:rPr lang="en-US"/>
              <a:t>) </a:t>
            </a:r>
          </a:p>
        </p:txBody>
      </p:sp>
      <p:sp>
        <p:nvSpPr>
          <p:cNvPr id="672804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672805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672806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2807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2808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2809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2810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72811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72812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672813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672814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672815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7567613" y="3406775"/>
            <a:ext cx="157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DD0111"/>
                </a:solidFill>
              </a:rPr>
              <a:t>Collisions!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601A8-2A28-4807-8A4F-54370F7ADFA4}" type="slidenum">
              <a:rPr lang="en-US"/>
              <a:pPr/>
              <a:t>15</a:t>
            </a:fld>
            <a:endParaRPr lang="en-US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Two or more keys hash to the same slot!!</a:t>
            </a:r>
          </a:p>
          <a:p>
            <a:pPr>
              <a:lnSpc>
                <a:spcPct val="120000"/>
              </a:lnSpc>
            </a:pPr>
            <a:r>
              <a:rPr lang="en-US" dirty="0"/>
              <a:t>For a given set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of keys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|K| ≤ m</a:t>
            </a:r>
            <a:r>
              <a:rPr lang="en-US" dirty="0"/>
              <a:t>, collisions may or may not happen, depending on the hash function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|K| &gt; m</a:t>
            </a:r>
            <a:r>
              <a:rPr lang="en-US" dirty="0"/>
              <a:t>, collisions will definitely happen (i.e., there must be at least two keys that have the same hash value)</a:t>
            </a:r>
          </a:p>
          <a:p>
            <a:pPr>
              <a:lnSpc>
                <a:spcPct val="120000"/>
              </a:lnSpc>
            </a:pPr>
            <a:r>
              <a:rPr lang="en-US" dirty="0"/>
              <a:t>Avoiding collisions completely is hard, even with a good hash function</a:t>
            </a:r>
          </a:p>
        </p:txBody>
      </p:sp>
      <p:sp>
        <p:nvSpPr>
          <p:cNvPr id="565252" name="AutoShape 4"/>
          <p:cNvSpPr>
            <a:spLocks noChangeArrowheads="1"/>
          </p:cNvSpPr>
          <p:nvPr/>
        </p:nvSpPr>
        <p:spPr bwMode="auto">
          <a:xfrm>
            <a:off x="157163" y="2743200"/>
            <a:ext cx="457200" cy="2298700"/>
          </a:xfrm>
          <a:prstGeom prst="curvedRightArrow">
            <a:avLst>
              <a:gd name="adj1" fmla="val 100556"/>
              <a:gd name="adj2" fmla="val 2011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E7954C-06A1-4FC1-9578-C4D41ECCA333}" type="slidenum">
              <a:rPr lang="en-US"/>
              <a:pPr/>
              <a:t>16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200"/>
              <a:t>We will review the following methods:</a:t>
            </a:r>
          </a:p>
          <a:p>
            <a:pPr lvl="1">
              <a:lnSpc>
                <a:spcPct val="120000"/>
              </a:lnSpc>
            </a:pPr>
            <a:r>
              <a:rPr lang="en-US" sz="2800"/>
              <a:t>Chaining</a:t>
            </a:r>
          </a:p>
          <a:p>
            <a:pPr lvl="1">
              <a:lnSpc>
                <a:spcPct val="120000"/>
              </a:lnSpc>
            </a:pPr>
            <a:r>
              <a:rPr lang="en-US" sz="2800"/>
              <a:t>Open addressing</a:t>
            </a:r>
          </a:p>
          <a:p>
            <a:pPr lvl="2">
              <a:lnSpc>
                <a:spcPct val="120000"/>
              </a:lnSpc>
            </a:pPr>
            <a:r>
              <a:rPr lang="en-US" sz="2400"/>
              <a:t>Linear probing</a:t>
            </a:r>
          </a:p>
          <a:p>
            <a:pPr lvl="2">
              <a:lnSpc>
                <a:spcPct val="120000"/>
              </a:lnSpc>
            </a:pPr>
            <a:r>
              <a:rPr lang="en-US" sz="2400"/>
              <a:t>Quadratic probing</a:t>
            </a:r>
          </a:p>
          <a:p>
            <a:pPr lvl="2">
              <a:lnSpc>
                <a:spcPct val="120000"/>
              </a:lnSpc>
            </a:pPr>
            <a:r>
              <a:rPr lang="en-US" sz="2400"/>
              <a:t>Double hashing</a:t>
            </a:r>
          </a:p>
          <a:p>
            <a:pPr>
              <a:lnSpc>
                <a:spcPct val="120000"/>
              </a:lnSpc>
            </a:pPr>
            <a:r>
              <a:rPr lang="en-US" sz="3200"/>
              <a:t>We will discuss </a:t>
            </a:r>
            <a:r>
              <a:rPr lang="en-US" sz="3200">
                <a:solidFill>
                  <a:srgbClr val="DD0111"/>
                </a:solidFill>
              </a:rPr>
              <a:t>chaining</a:t>
            </a:r>
            <a:r>
              <a:rPr lang="en-US" sz="3200"/>
              <a:t> first, and ways to build “good” functions.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76C952-0BFD-4F66-8309-6F25DD8648FC}" type="slidenum">
              <a:rPr lang="en-US"/>
              <a:pPr/>
              <a:t>17</a:t>
            </a:fld>
            <a:endParaRPr lang="en-US"/>
          </a:p>
        </p:txBody>
      </p:sp>
      <p:pic>
        <p:nvPicPr>
          <p:cNvPr id="566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28596" y="1785926"/>
            <a:ext cx="8081989" cy="3688671"/>
          </a:xfrm>
          <a:noFill/>
          <a:ln/>
        </p:spPr>
      </p:pic>
      <p:sp>
        <p:nvSpPr>
          <p:cNvPr id="566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Collisions Using Chaining</a:t>
            </a:r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7158" y="1098550"/>
            <a:ext cx="8210580" cy="5634038"/>
          </a:xfrm>
        </p:spPr>
        <p:txBody>
          <a:bodyPr>
            <a:normAutofit/>
          </a:bodyPr>
          <a:lstStyle/>
          <a:p>
            <a:r>
              <a:rPr lang="en-US" b="1" dirty="0"/>
              <a:t>Idea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Put all elements that hash to the same slot into a linked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Slot </a:t>
            </a:r>
            <a:r>
              <a:rPr lang="en-US" dirty="0">
                <a:latin typeface="Comic Sans MS" pitchFamily="66" charset="0"/>
              </a:rPr>
              <a:t>j</a:t>
            </a:r>
            <a:r>
              <a:rPr lang="en-US" dirty="0"/>
              <a:t> contains a pointer to the head of the list of all elements that hash to </a:t>
            </a:r>
            <a:r>
              <a:rPr lang="en-US" dirty="0">
                <a:latin typeface="Comic Sans MS" pitchFamily="66" charset="0"/>
              </a:rPr>
              <a:t>j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4BF38-D0F7-487B-8156-16641ED37D7C}" type="slidenum">
              <a:rPr lang="en-US"/>
              <a:pPr/>
              <a:t>18</a:t>
            </a:fld>
            <a:endParaRPr lang="en-US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with Chaining - Discussion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Choosing the size of the table</a:t>
            </a:r>
          </a:p>
          <a:p>
            <a:pPr lvl="1">
              <a:lnSpc>
                <a:spcPct val="130000"/>
              </a:lnSpc>
            </a:pPr>
            <a:r>
              <a:rPr lang="en-US"/>
              <a:t>Small enough not to waste space</a:t>
            </a:r>
          </a:p>
          <a:p>
            <a:pPr lvl="1">
              <a:lnSpc>
                <a:spcPct val="130000"/>
              </a:lnSpc>
            </a:pPr>
            <a:r>
              <a:rPr lang="en-US"/>
              <a:t>Large enough such that lists remain short</a:t>
            </a:r>
          </a:p>
          <a:p>
            <a:pPr lvl="1">
              <a:lnSpc>
                <a:spcPct val="130000"/>
              </a:lnSpc>
            </a:pPr>
            <a:r>
              <a:rPr lang="en-US"/>
              <a:t>Typically 1/5 or 1/10 of the total number of elements</a:t>
            </a:r>
          </a:p>
          <a:p>
            <a:pPr>
              <a:lnSpc>
                <a:spcPct val="130000"/>
              </a:lnSpc>
            </a:pPr>
            <a:r>
              <a:rPr lang="en-US"/>
              <a:t>How should we keep the lists: ordered or not?</a:t>
            </a:r>
          </a:p>
          <a:p>
            <a:pPr lvl="1">
              <a:lnSpc>
                <a:spcPct val="130000"/>
              </a:lnSpc>
            </a:pPr>
            <a:r>
              <a:rPr lang="en-US"/>
              <a:t>Not ordered!</a:t>
            </a:r>
          </a:p>
          <a:p>
            <a:pPr lvl="2">
              <a:lnSpc>
                <a:spcPct val="130000"/>
              </a:lnSpc>
            </a:pPr>
            <a:r>
              <a:rPr lang="en-US"/>
              <a:t>Insert is fast</a:t>
            </a:r>
          </a:p>
          <a:p>
            <a:pPr lvl="2">
              <a:lnSpc>
                <a:spcPct val="130000"/>
              </a:lnSpc>
            </a:pPr>
            <a:r>
              <a:rPr lang="en-US"/>
              <a:t>Can easily remove the most recently inserted elements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017F6-0BF1-4B17-BF8C-53B2E667EDB0}" type="slidenum">
              <a:rPr lang="en-US"/>
              <a:pPr/>
              <a:t>19</a:t>
            </a:fld>
            <a:endParaRPr lang="en-US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in Hash Tables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CHAINED-HASH-INSERT(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/>
              <a:t>		insert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at the head of list </a:t>
            </a:r>
            <a:r>
              <a:rPr lang="en-US" dirty="0">
                <a:latin typeface="Comic Sans MS" pitchFamily="66" charset="0"/>
              </a:rPr>
              <a:t>T[h(key[x])]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Worst-case running time is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O(1)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Assumes that the element being inserted isn’t already in the list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It would take an additional search to check if it was already inserted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3BD88D-295D-4336-9C01-F1940529F931}" type="slidenum">
              <a:rPr lang="en-US"/>
              <a:pPr/>
              <a:t>2</a:t>
            </a:fld>
            <a:endParaRPr lang="en-US"/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Search Problem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74075" cy="5413375"/>
          </a:xfrm>
        </p:spPr>
        <p:txBody>
          <a:bodyPr/>
          <a:lstStyle/>
          <a:p>
            <a:r>
              <a:rPr lang="en-US"/>
              <a:t>Find items with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keys</a:t>
            </a:r>
            <a:r>
              <a:rPr lang="en-US"/>
              <a:t> matching a given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search key</a:t>
            </a:r>
          </a:p>
          <a:p>
            <a:pPr lvl="1"/>
            <a:r>
              <a:rPr lang="en-US">
                <a:latin typeface="Comic Sans MS" pitchFamily="66" charset="0"/>
              </a:rPr>
              <a:t>Given an array A, containing n keys, and a search key x, find the index i such as x=A[i]</a:t>
            </a:r>
          </a:p>
          <a:p>
            <a:pPr lvl="1"/>
            <a:r>
              <a:rPr lang="en-US">
                <a:latin typeface="Comic Sans MS" pitchFamily="66" charset="0"/>
              </a:rPr>
              <a:t>As in the case of sorting, a key could be part of a large record.</a:t>
            </a:r>
          </a:p>
        </p:txBody>
      </p:sp>
      <p:pic>
        <p:nvPicPr>
          <p:cNvPr id="660485" name="Picture 5"/>
          <p:cNvPicPr>
            <a:picLocks noChangeAspect="1" noChangeArrowheads="1"/>
          </p:cNvPicPr>
          <p:nvPr/>
        </p:nvPicPr>
        <p:blipFill>
          <a:blip r:embed="rId3"/>
          <a:srcRect l="21936" t="55894" r="30228"/>
          <a:stretch>
            <a:fillRect/>
          </a:stretch>
        </p:blipFill>
        <p:spPr bwMode="auto">
          <a:xfrm>
            <a:off x="2360613" y="3813175"/>
            <a:ext cx="498475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B7158-A9B1-4D02-9444-A42AF584F24E}" type="slidenum">
              <a:rPr lang="en-US"/>
              <a:pPr/>
              <a:t>20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in Hash Tables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625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CHAINED-HASH-DELETE(T, x)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delete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from the list </a:t>
            </a:r>
            <a:r>
              <a:rPr lang="en-US" dirty="0">
                <a:latin typeface="Comic Sans MS" pitchFamily="66" charset="0"/>
              </a:rPr>
              <a:t>T[h(key[x])]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Need to find the element to be deleted.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Worst-case running time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Deletion depends on searching the corresponding list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C16AA4-3897-4B10-9364-03D542016763}" type="slidenum">
              <a:rPr lang="en-US"/>
              <a:pPr/>
              <a:t>21</a:t>
            </a:fld>
            <a:endParaRPr lang="en-US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in Hash Tables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CHAINED-HASH-SEARCH(T, k)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search for an element with key </a:t>
            </a:r>
            <a:r>
              <a:rPr lang="en-US" dirty="0">
                <a:latin typeface="Comic Sans MS" pitchFamily="66" charset="0"/>
              </a:rPr>
              <a:t>k</a:t>
            </a:r>
            <a:r>
              <a:rPr lang="en-US" dirty="0"/>
              <a:t> in list </a:t>
            </a:r>
            <a:r>
              <a:rPr lang="en-US" dirty="0">
                <a:latin typeface="Comic Sans MS" pitchFamily="66" charset="0"/>
              </a:rPr>
              <a:t>T[h(k)]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Running time is proportional to the length of the list of elements in slot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h(k)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595DC3-0A5D-4032-B8C8-A6BCD37326C3}" type="slidenum">
              <a:rPr lang="en-US"/>
              <a:pPr/>
              <a:t>22</a:t>
            </a:fld>
            <a:endParaRPr 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0013"/>
            <a:ext cx="8786842" cy="90646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Analysis of Hashing with Chaining: </a:t>
            </a:r>
            <a:r>
              <a:rPr lang="en-US" sz="3600" b="1" dirty="0"/>
              <a:t>Worst Case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94237" cy="53990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/>
              <a:t>How long does it take to search for an element with a given key?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cs typeface="Arial" charset="0"/>
                <a:sym typeface="Symbol" pitchFamily="18" charset="2"/>
              </a:rPr>
              <a:t>Worst case: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All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keys hash to the same slot</a:t>
            </a:r>
          </a:p>
          <a:p>
            <a:pPr lvl="1">
              <a:lnSpc>
                <a:spcPct val="140000"/>
              </a:lnSpc>
            </a:pPr>
            <a:r>
              <a:rPr lang="en-US" sz="2000" dirty="0">
                <a:sym typeface="Symbol" pitchFamily="18" charset="2"/>
              </a:rPr>
              <a:t>Worst-case time to search is </a:t>
            </a:r>
            <a:r>
              <a:rPr lang="en-US" sz="2000" dirty="0">
                <a:latin typeface="Comic Sans MS" pitchFamily="66" charset="0"/>
                <a:sym typeface="Symbol" pitchFamily="18" charset="2"/>
              </a:rPr>
              <a:t>(n)</a:t>
            </a:r>
            <a:r>
              <a:rPr lang="en-US" sz="2000" dirty="0">
                <a:sym typeface="Symbol" pitchFamily="18" charset="2"/>
              </a:rPr>
              <a:t>, plus time to compute the hash function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86363" y="1454150"/>
            <a:ext cx="3711575" cy="3781425"/>
            <a:chOff x="3267" y="916"/>
            <a:chExt cx="2338" cy="2382"/>
          </a:xfrm>
        </p:grpSpPr>
        <p:sp>
          <p:nvSpPr>
            <p:cNvPr id="571397" name="Rectangle 5"/>
            <p:cNvSpPr>
              <a:spLocks noChangeArrowheads="1"/>
            </p:cNvSpPr>
            <p:nvPr/>
          </p:nvSpPr>
          <p:spPr bwMode="auto">
            <a:xfrm>
              <a:off x="3267" y="308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398" name="Rectangle 6"/>
            <p:cNvSpPr>
              <a:spLocks noChangeArrowheads="1"/>
            </p:cNvSpPr>
            <p:nvPr/>
          </p:nvSpPr>
          <p:spPr bwMode="auto">
            <a:xfrm>
              <a:off x="3267" y="287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3267" y="265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0" name="Rectangle 8"/>
            <p:cNvSpPr>
              <a:spLocks noChangeArrowheads="1"/>
            </p:cNvSpPr>
            <p:nvPr/>
          </p:nvSpPr>
          <p:spPr bwMode="auto">
            <a:xfrm>
              <a:off x="3267" y="244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1" name="Rectangle 9"/>
            <p:cNvSpPr>
              <a:spLocks noChangeArrowheads="1"/>
            </p:cNvSpPr>
            <p:nvPr/>
          </p:nvSpPr>
          <p:spPr bwMode="auto">
            <a:xfrm>
              <a:off x="3267" y="2232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3267" y="201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3" name="Rectangle 11"/>
            <p:cNvSpPr>
              <a:spLocks noChangeArrowheads="1"/>
            </p:cNvSpPr>
            <p:nvPr/>
          </p:nvSpPr>
          <p:spPr bwMode="auto">
            <a:xfrm>
              <a:off x="3267" y="180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4" name="Rectangle 12"/>
            <p:cNvSpPr>
              <a:spLocks noChangeArrowheads="1"/>
            </p:cNvSpPr>
            <p:nvPr/>
          </p:nvSpPr>
          <p:spPr bwMode="auto">
            <a:xfrm>
              <a:off x="3267" y="1593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5" name="Rectangle 13"/>
            <p:cNvSpPr>
              <a:spLocks noChangeArrowheads="1"/>
            </p:cNvSpPr>
            <p:nvPr/>
          </p:nvSpPr>
          <p:spPr bwMode="auto">
            <a:xfrm>
              <a:off x="3267" y="137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6" name="Rectangle 14"/>
            <p:cNvSpPr>
              <a:spLocks noChangeArrowheads="1"/>
            </p:cNvSpPr>
            <p:nvPr/>
          </p:nvSpPr>
          <p:spPr bwMode="auto">
            <a:xfrm>
              <a:off x="3267" y="116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1407" name="Line 15"/>
            <p:cNvSpPr>
              <a:spLocks noChangeShapeType="1"/>
            </p:cNvSpPr>
            <p:nvPr/>
          </p:nvSpPr>
          <p:spPr bwMode="auto">
            <a:xfrm>
              <a:off x="3267" y="116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08" name="Line 16"/>
            <p:cNvSpPr>
              <a:spLocks noChangeShapeType="1"/>
            </p:cNvSpPr>
            <p:nvPr/>
          </p:nvSpPr>
          <p:spPr bwMode="auto">
            <a:xfrm>
              <a:off x="3267" y="137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09" name="Line 17"/>
            <p:cNvSpPr>
              <a:spLocks noChangeShapeType="1"/>
            </p:cNvSpPr>
            <p:nvPr/>
          </p:nvSpPr>
          <p:spPr bwMode="auto">
            <a:xfrm>
              <a:off x="3267" y="159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0" name="Line 18"/>
            <p:cNvSpPr>
              <a:spLocks noChangeShapeType="1"/>
            </p:cNvSpPr>
            <p:nvPr/>
          </p:nvSpPr>
          <p:spPr bwMode="auto">
            <a:xfrm>
              <a:off x="3267" y="180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1" name="Line 19"/>
            <p:cNvSpPr>
              <a:spLocks noChangeShapeType="1"/>
            </p:cNvSpPr>
            <p:nvPr/>
          </p:nvSpPr>
          <p:spPr bwMode="auto">
            <a:xfrm>
              <a:off x="3267" y="201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2" name="Line 20"/>
            <p:cNvSpPr>
              <a:spLocks noChangeShapeType="1"/>
            </p:cNvSpPr>
            <p:nvPr/>
          </p:nvSpPr>
          <p:spPr bwMode="auto">
            <a:xfrm>
              <a:off x="3267" y="223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3" name="Line 21"/>
            <p:cNvSpPr>
              <a:spLocks noChangeShapeType="1"/>
            </p:cNvSpPr>
            <p:nvPr/>
          </p:nvSpPr>
          <p:spPr bwMode="auto">
            <a:xfrm>
              <a:off x="3267" y="244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4" name="Line 22"/>
            <p:cNvSpPr>
              <a:spLocks noChangeShapeType="1"/>
            </p:cNvSpPr>
            <p:nvPr/>
          </p:nvSpPr>
          <p:spPr bwMode="auto">
            <a:xfrm>
              <a:off x="3267" y="265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5" name="Line 23"/>
            <p:cNvSpPr>
              <a:spLocks noChangeShapeType="1"/>
            </p:cNvSpPr>
            <p:nvPr/>
          </p:nvSpPr>
          <p:spPr bwMode="auto">
            <a:xfrm>
              <a:off x="3267" y="287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6" name="Line 24"/>
            <p:cNvSpPr>
              <a:spLocks noChangeShapeType="1"/>
            </p:cNvSpPr>
            <p:nvPr/>
          </p:nvSpPr>
          <p:spPr bwMode="auto">
            <a:xfrm>
              <a:off x="3267" y="308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7" name="Line 25"/>
            <p:cNvSpPr>
              <a:spLocks noChangeShapeType="1"/>
            </p:cNvSpPr>
            <p:nvPr/>
          </p:nvSpPr>
          <p:spPr bwMode="auto">
            <a:xfrm>
              <a:off x="3267" y="329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8" name="Line 26"/>
            <p:cNvSpPr>
              <a:spLocks noChangeShapeType="1"/>
            </p:cNvSpPr>
            <p:nvPr/>
          </p:nvSpPr>
          <p:spPr bwMode="auto">
            <a:xfrm>
              <a:off x="3267" y="116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19" name="Line 27"/>
            <p:cNvSpPr>
              <a:spLocks noChangeShapeType="1"/>
            </p:cNvSpPr>
            <p:nvPr/>
          </p:nvSpPr>
          <p:spPr bwMode="auto">
            <a:xfrm>
              <a:off x="3740" y="116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20" name="Text Box 28"/>
            <p:cNvSpPr txBox="1">
              <a:spLocks noChangeArrowheads="1"/>
            </p:cNvSpPr>
            <p:nvPr/>
          </p:nvSpPr>
          <p:spPr bwMode="auto">
            <a:xfrm>
              <a:off x="3804" y="1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1421" name="Text Box 29"/>
            <p:cNvSpPr txBox="1">
              <a:spLocks noChangeArrowheads="1"/>
            </p:cNvSpPr>
            <p:nvPr/>
          </p:nvSpPr>
          <p:spPr bwMode="auto">
            <a:xfrm>
              <a:off x="3799" y="3066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 - 1</a:t>
              </a:r>
            </a:p>
          </p:txBody>
        </p:sp>
        <p:sp>
          <p:nvSpPr>
            <p:cNvPr id="571422" name="Text Box 30"/>
            <p:cNvSpPr txBox="1">
              <a:spLocks noChangeArrowheads="1"/>
            </p:cNvSpPr>
            <p:nvPr/>
          </p:nvSpPr>
          <p:spPr bwMode="auto">
            <a:xfrm>
              <a:off x="3387" y="9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1423" name="Line 31"/>
            <p:cNvSpPr>
              <a:spLocks noChangeShapeType="1"/>
            </p:cNvSpPr>
            <p:nvPr/>
          </p:nvSpPr>
          <p:spPr bwMode="auto">
            <a:xfrm>
              <a:off x="3512" y="275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1424" name="Text Box 32"/>
            <p:cNvSpPr txBox="1">
              <a:spLocks noChangeArrowheads="1"/>
            </p:cNvSpPr>
            <p:nvPr/>
          </p:nvSpPr>
          <p:spPr bwMode="auto">
            <a:xfrm>
              <a:off x="3949" y="2631"/>
              <a:ext cx="165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chain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A58443-E000-462B-B782-A22F9584F2CB}" type="slidenum">
              <a:rPr lang="en-US"/>
              <a:pPr/>
              <a:t>23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01156" cy="9906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Analysis of Hashing with</a:t>
            </a:r>
            <a:r>
              <a:rPr lang="en-US" sz="3100" b="1" dirty="0"/>
              <a:t> </a:t>
            </a:r>
            <a:r>
              <a:rPr lang="en-US" sz="3100" dirty="0"/>
              <a:t>Chaining</a:t>
            </a:r>
            <a:r>
              <a:rPr lang="en-US" sz="3100" b="1" dirty="0"/>
              <a:t> :Average Case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5850"/>
            <a:ext cx="6811962" cy="5772150"/>
          </a:xfrm>
        </p:spPr>
        <p:txBody>
          <a:bodyPr/>
          <a:lstStyle/>
          <a:p>
            <a:r>
              <a:rPr lang="en-US" sz="2400" dirty="0"/>
              <a:t>Average case</a:t>
            </a:r>
          </a:p>
          <a:p>
            <a:pPr lvl="1"/>
            <a:r>
              <a:rPr lang="en-US" dirty="0"/>
              <a:t>depends on how well the hash function distributes the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keys among the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slots</a:t>
            </a:r>
          </a:p>
          <a:p>
            <a:r>
              <a:rPr lang="en-US" sz="2400" b="1" dirty="0">
                <a:solidFill>
                  <a:srgbClr val="DD0111"/>
                </a:solidFill>
              </a:rPr>
              <a:t>Simple uniform hashing</a:t>
            </a:r>
            <a:r>
              <a:rPr lang="en-US" sz="2400" dirty="0"/>
              <a:t> assumption:</a:t>
            </a:r>
          </a:p>
          <a:p>
            <a:pPr lvl="1"/>
            <a:r>
              <a:rPr lang="en-US" dirty="0"/>
              <a:t>Any given element is equally likely to hash into any of the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slots </a:t>
            </a:r>
            <a:r>
              <a:rPr lang="en-US" sz="2000" dirty="0"/>
              <a:t>(i.e., probability of collision Pr(h(x)=h(y)), is 1/m)</a:t>
            </a:r>
            <a:endParaRPr lang="en-US" dirty="0"/>
          </a:p>
          <a:p>
            <a:r>
              <a:rPr lang="en-US" sz="2400" dirty="0"/>
              <a:t>Length of a list:</a:t>
            </a:r>
          </a:p>
          <a:p>
            <a:pPr>
              <a:buFontTx/>
              <a:buNone/>
            </a:pPr>
            <a:r>
              <a:rPr lang="en-US" sz="2400" dirty="0"/>
              <a:t>		 	</a:t>
            </a:r>
            <a:r>
              <a:rPr lang="en-US" sz="2400" dirty="0">
                <a:latin typeface="Comic Sans MS" pitchFamily="66" charset="0"/>
              </a:rPr>
              <a:t>T[j] = 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>
                <a:latin typeface="Comic Sans MS" pitchFamily="66" charset="0"/>
              </a:rPr>
              <a:t>,  	j = 0, 1, . . . , m – 1</a:t>
            </a:r>
          </a:p>
          <a:p>
            <a:r>
              <a:rPr lang="en-US" sz="2400" dirty="0"/>
              <a:t>Number of keys in the table:</a:t>
            </a:r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latin typeface="Comic Sans MS" pitchFamily="66" charset="0"/>
              </a:rPr>
              <a:t>n = n</a:t>
            </a:r>
            <a:r>
              <a:rPr lang="en-US" sz="2400" baseline="-25000" dirty="0">
                <a:latin typeface="Comic Sans MS" pitchFamily="66" charset="0"/>
              </a:rPr>
              <a:t>0</a:t>
            </a:r>
            <a:r>
              <a:rPr lang="en-US" sz="2400" dirty="0">
                <a:latin typeface="Comic Sans MS" pitchFamily="66" charset="0"/>
              </a:rPr>
              <a:t> + n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 +· · · + n</a:t>
            </a:r>
            <a:r>
              <a:rPr lang="en-US" sz="2400" baseline="-25000" dirty="0">
                <a:latin typeface="Comic Sans MS" pitchFamily="66" charset="0"/>
              </a:rPr>
              <a:t>m-1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/>
              <a:t>Expected value of 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>
                <a:latin typeface="Comic Sans MS" pitchFamily="66" charset="0"/>
              </a:rPr>
              <a:t>E[</a:t>
            </a:r>
            <a:r>
              <a:rPr lang="en-US" sz="2400" dirty="0" err="1">
                <a:latin typeface="Comic Sans MS" pitchFamily="66" charset="0"/>
              </a:rPr>
              <a:t>n</a:t>
            </a:r>
            <a:r>
              <a:rPr lang="en-US" sz="2400" baseline="-25000" dirty="0" err="1">
                <a:latin typeface="Comic Sans MS" pitchFamily="66" charset="0"/>
              </a:rPr>
              <a:t>j</a:t>
            </a:r>
            <a:r>
              <a:rPr lang="en-US" sz="2400" dirty="0">
                <a:latin typeface="Comic Sans MS" pitchFamily="66" charset="0"/>
              </a:rPr>
              <a:t>] = α = n/m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73913" y="2016125"/>
            <a:ext cx="1924050" cy="3781425"/>
            <a:chOff x="4256" y="1366"/>
            <a:chExt cx="1212" cy="2382"/>
          </a:xfrm>
        </p:grpSpPr>
        <p:sp>
          <p:nvSpPr>
            <p:cNvPr id="572421" name="Rectangle 5"/>
            <p:cNvSpPr>
              <a:spLocks noChangeArrowheads="1"/>
            </p:cNvSpPr>
            <p:nvPr/>
          </p:nvSpPr>
          <p:spPr bwMode="auto">
            <a:xfrm>
              <a:off x="4256" y="353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2" name="Rectangle 6"/>
            <p:cNvSpPr>
              <a:spLocks noChangeArrowheads="1"/>
            </p:cNvSpPr>
            <p:nvPr/>
          </p:nvSpPr>
          <p:spPr bwMode="auto">
            <a:xfrm>
              <a:off x="4256" y="332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3" name="Rectangle 7"/>
            <p:cNvSpPr>
              <a:spLocks noChangeArrowheads="1"/>
            </p:cNvSpPr>
            <p:nvPr/>
          </p:nvSpPr>
          <p:spPr bwMode="auto">
            <a:xfrm>
              <a:off x="4256" y="310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4" name="Rectangle 8"/>
            <p:cNvSpPr>
              <a:spLocks noChangeArrowheads="1"/>
            </p:cNvSpPr>
            <p:nvPr/>
          </p:nvSpPr>
          <p:spPr bwMode="auto">
            <a:xfrm>
              <a:off x="4256" y="289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4256" y="2682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6" name="Rectangle 10"/>
            <p:cNvSpPr>
              <a:spLocks noChangeArrowheads="1"/>
            </p:cNvSpPr>
            <p:nvPr/>
          </p:nvSpPr>
          <p:spPr bwMode="auto">
            <a:xfrm>
              <a:off x="4256" y="246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7" name="Rectangle 11"/>
            <p:cNvSpPr>
              <a:spLocks noChangeArrowheads="1"/>
            </p:cNvSpPr>
            <p:nvPr/>
          </p:nvSpPr>
          <p:spPr bwMode="auto">
            <a:xfrm>
              <a:off x="4256" y="2256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8" name="Rectangle 12"/>
            <p:cNvSpPr>
              <a:spLocks noChangeArrowheads="1"/>
            </p:cNvSpPr>
            <p:nvPr/>
          </p:nvSpPr>
          <p:spPr bwMode="auto">
            <a:xfrm>
              <a:off x="4256" y="2043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29" name="Rectangle 13"/>
            <p:cNvSpPr>
              <a:spLocks noChangeArrowheads="1"/>
            </p:cNvSpPr>
            <p:nvPr/>
          </p:nvSpPr>
          <p:spPr bwMode="auto">
            <a:xfrm>
              <a:off x="4256" y="182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30" name="Rectangle 14"/>
            <p:cNvSpPr>
              <a:spLocks noChangeArrowheads="1"/>
            </p:cNvSpPr>
            <p:nvPr/>
          </p:nvSpPr>
          <p:spPr bwMode="auto">
            <a:xfrm>
              <a:off x="4256" y="161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2431" name="Line 15"/>
            <p:cNvSpPr>
              <a:spLocks noChangeShapeType="1"/>
            </p:cNvSpPr>
            <p:nvPr/>
          </p:nvSpPr>
          <p:spPr bwMode="auto">
            <a:xfrm>
              <a:off x="4256" y="161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2" name="Line 16"/>
            <p:cNvSpPr>
              <a:spLocks noChangeShapeType="1"/>
            </p:cNvSpPr>
            <p:nvPr/>
          </p:nvSpPr>
          <p:spPr bwMode="auto">
            <a:xfrm>
              <a:off x="4256" y="182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3" name="Line 17"/>
            <p:cNvSpPr>
              <a:spLocks noChangeShapeType="1"/>
            </p:cNvSpPr>
            <p:nvPr/>
          </p:nvSpPr>
          <p:spPr bwMode="auto">
            <a:xfrm>
              <a:off x="4256" y="204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4" name="Line 18"/>
            <p:cNvSpPr>
              <a:spLocks noChangeShapeType="1"/>
            </p:cNvSpPr>
            <p:nvPr/>
          </p:nvSpPr>
          <p:spPr bwMode="auto">
            <a:xfrm>
              <a:off x="4256" y="225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5" name="Line 19"/>
            <p:cNvSpPr>
              <a:spLocks noChangeShapeType="1"/>
            </p:cNvSpPr>
            <p:nvPr/>
          </p:nvSpPr>
          <p:spPr bwMode="auto">
            <a:xfrm>
              <a:off x="4256" y="246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6" name="Line 20"/>
            <p:cNvSpPr>
              <a:spLocks noChangeShapeType="1"/>
            </p:cNvSpPr>
            <p:nvPr/>
          </p:nvSpPr>
          <p:spPr bwMode="auto">
            <a:xfrm>
              <a:off x="4256" y="268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7" name="Line 21"/>
            <p:cNvSpPr>
              <a:spLocks noChangeShapeType="1"/>
            </p:cNvSpPr>
            <p:nvPr/>
          </p:nvSpPr>
          <p:spPr bwMode="auto">
            <a:xfrm>
              <a:off x="4256" y="289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8" name="Line 22"/>
            <p:cNvSpPr>
              <a:spLocks noChangeShapeType="1"/>
            </p:cNvSpPr>
            <p:nvPr/>
          </p:nvSpPr>
          <p:spPr bwMode="auto">
            <a:xfrm>
              <a:off x="4256" y="310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39" name="Line 23"/>
            <p:cNvSpPr>
              <a:spLocks noChangeShapeType="1"/>
            </p:cNvSpPr>
            <p:nvPr/>
          </p:nvSpPr>
          <p:spPr bwMode="auto">
            <a:xfrm>
              <a:off x="4256" y="332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0" name="Line 24"/>
            <p:cNvSpPr>
              <a:spLocks noChangeShapeType="1"/>
            </p:cNvSpPr>
            <p:nvPr/>
          </p:nvSpPr>
          <p:spPr bwMode="auto">
            <a:xfrm>
              <a:off x="4256" y="353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1" name="Line 25"/>
            <p:cNvSpPr>
              <a:spLocks noChangeShapeType="1"/>
            </p:cNvSpPr>
            <p:nvPr/>
          </p:nvSpPr>
          <p:spPr bwMode="auto">
            <a:xfrm>
              <a:off x="4256" y="374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2" name="Line 26"/>
            <p:cNvSpPr>
              <a:spLocks noChangeShapeType="1"/>
            </p:cNvSpPr>
            <p:nvPr/>
          </p:nvSpPr>
          <p:spPr bwMode="auto">
            <a:xfrm>
              <a:off x="4256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3" name="Line 27"/>
            <p:cNvSpPr>
              <a:spLocks noChangeShapeType="1"/>
            </p:cNvSpPr>
            <p:nvPr/>
          </p:nvSpPr>
          <p:spPr bwMode="auto">
            <a:xfrm>
              <a:off x="4729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4" name="Text Box 28"/>
            <p:cNvSpPr txBox="1">
              <a:spLocks noChangeArrowheads="1"/>
            </p:cNvSpPr>
            <p:nvPr/>
          </p:nvSpPr>
          <p:spPr bwMode="auto">
            <a:xfrm>
              <a:off x="4793" y="1603"/>
              <a:ext cx="4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0</a:t>
              </a:r>
              <a:r>
                <a:rPr lang="en-US"/>
                <a:t> = 0</a:t>
              </a:r>
            </a:p>
          </p:txBody>
        </p:sp>
        <p:sp>
          <p:nvSpPr>
            <p:cNvPr id="572445" name="Text Box 29"/>
            <p:cNvSpPr txBox="1">
              <a:spLocks noChangeArrowheads="1"/>
            </p:cNvSpPr>
            <p:nvPr/>
          </p:nvSpPr>
          <p:spPr bwMode="auto">
            <a:xfrm>
              <a:off x="4788" y="3516"/>
              <a:ext cx="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m – 1</a:t>
              </a:r>
              <a:r>
                <a:rPr lang="en-US"/>
                <a:t> = 0</a:t>
              </a:r>
              <a:endParaRPr lang="en-US" baseline="-25000"/>
            </a:p>
          </p:txBody>
        </p:sp>
        <p:sp>
          <p:nvSpPr>
            <p:cNvPr id="572446" name="Text Box 30"/>
            <p:cNvSpPr txBox="1">
              <a:spLocks noChangeArrowheads="1"/>
            </p:cNvSpPr>
            <p:nvPr/>
          </p:nvSpPr>
          <p:spPr bwMode="auto">
            <a:xfrm>
              <a:off x="4376" y="1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2447" name="Line 31"/>
            <p:cNvSpPr>
              <a:spLocks noChangeShapeType="1"/>
            </p:cNvSpPr>
            <p:nvPr/>
          </p:nvSpPr>
          <p:spPr bwMode="auto">
            <a:xfrm>
              <a:off x="4501" y="2160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8" name="Line 32"/>
            <p:cNvSpPr>
              <a:spLocks noChangeShapeType="1"/>
            </p:cNvSpPr>
            <p:nvPr/>
          </p:nvSpPr>
          <p:spPr bwMode="auto">
            <a:xfrm>
              <a:off x="4501" y="2364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49" name="Line 33"/>
            <p:cNvSpPr>
              <a:spLocks noChangeShapeType="1"/>
            </p:cNvSpPr>
            <p:nvPr/>
          </p:nvSpPr>
          <p:spPr bwMode="auto">
            <a:xfrm>
              <a:off x="4501" y="2783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50" name="Line 34"/>
            <p:cNvSpPr>
              <a:spLocks noChangeShapeType="1"/>
            </p:cNvSpPr>
            <p:nvPr/>
          </p:nvSpPr>
          <p:spPr bwMode="auto">
            <a:xfrm>
              <a:off x="4501" y="320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2451" name="Text Box 35"/>
            <p:cNvSpPr txBox="1">
              <a:spLocks noChangeArrowheads="1"/>
            </p:cNvSpPr>
            <p:nvPr/>
          </p:nvSpPr>
          <p:spPr bwMode="auto">
            <a:xfrm>
              <a:off x="4938" y="204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572452" name="Text Box 36"/>
            <p:cNvSpPr txBox="1">
              <a:spLocks noChangeArrowheads="1"/>
            </p:cNvSpPr>
            <p:nvPr/>
          </p:nvSpPr>
          <p:spPr bwMode="auto">
            <a:xfrm>
              <a:off x="4938" y="226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572453" name="Text Box 37"/>
            <p:cNvSpPr txBox="1">
              <a:spLocks noChangeArrowheads="1"/>
            </p:cNvSpPr>
            <p:nvPr/>
          </p:nvSpPr>
          <p:spPr bwMode="auto">
            <a:xfrm>
              <a:off x="4938" y="2654"/>
              <a:ext cx="2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j</a:t>
              </a:r>
              <a:endParaRPr lang="en-US"/>
            </a:p>
          </p:txBody>
        </p:sp>
        <p:sp>
          <p:nvSpPr>
            <p:cNvPr id="572454" name="Text Box 38"/>
            <p:cNvSpPr txBox="1">
              <a:spLocks noChangeArrowheads="1"/>
            </p:cNvSpPr>
            <p:nvPr/>
          </p:nvSpPr>
          <p:spPr bwMode="auto">
            <a:xfrm>
              <a:off x="4938" y="308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  <a:r>
                <a:rPr lang="en-US" baseline="-25000"/>
                <a:t>k</a:t>
              </a: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46743C-01C2-4309-BD8F-30D58DCF3E43}" type="slidenum">
              <a:rPr lang="en-US"/>
              <a:pPr/>
              <a:t>24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 of a Hash Table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5835650" cy="53990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/>
              <a:t>Load factor of a hash table T: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cs typeface="Arial" charset="0"/>
                <a:sym typeface="Symbol" pitchFamily="18" charset="2"/>
              </a:rPr>
              <a:t>			</a:t>
            </a:r>
            <a:r>
              <a:rPr lang="el-GR" sz="2400">
                <a:cs typeface="Arial" charset="0"/>
                <a:sym typeface="Symbol" pitchFamily="18" charset="2"/>
              </a:rPr>
              <a:t></a:t>
            </a:r>
            <a:r>
              <a:rPr lang="en-US" sz="2400">
                <a:cs typeface="Arial" charset="0"/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cs typeface="Arial" charset="0"/>
                <a:sym typeface="Symbol" pitchFamily="18" charset="2"/>
              </a:rPr>
              <a:t>= n/m</a:t>
            </a:r>
            <a:endParaRPr lang="en-US" sz="2400">
              <a:cs typeface="Arial" charset="0"/>
              <a:sym typeface="Symbol" pitchFamily="18" charset="2"/>
            </a:endParaRPr>
          </a:p>
          <a:p>
            <a:pPr lvl="1">
              <a:lnSpc>
                <a:spcPct val="140000"/>
              </a:lnSpc>
            </a:pPr>
            <a:r>
              <a:rPr lang="en-US" sz="2000"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  <a:r>
              <a:rPr lang="en-US" sz="2000">
                <a:cs typeface="Arial" charset="0"/>
                <a:sym typeface="Symbol" pitchFamily="18" charset="2"/>
              </a:rPr>
              <a:t> = # of elements stored in the table</a:t>
            </a:r>
          </a:p>
          <a:p>
            <a:pPr lvl="1">
              <a:lnSpc>
                <a:spcPct val="140000"/>
              </a:lnSpc>
            </a:pPr>
            <a:r>
              <a:rPr lang="en-US" sz="200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000">
                <a:cs typeface="Arial" charset="0"/>
                <a:sym typeface="Symbol" pitchFamily="18" charset="2"/>
              </a:rPr>
              <a:t> = # of slots in the table = # of linked lists</a:t>
            </a:r>
            <a:endParaRPr lang="el-GR" sz="2000">
              <a:cs typeface="Arial" charset="0"/>
              <a:sym typeface="Symbol" pitchFamily="18" charset="2"/>
            </a:endParaRPr>
          </a:p>
          <a:p>
            <a:pPr>
              <a:lnSpc>
                <a:spcPct val="140000"/>
              </a:lnSpc>
            </a:pPr>
            <a:r>
              <a:rPr lang="el-GR" sz="2400">
                <a:cs typeface="Arial" charset="0"/>
                <a:sym typeface="Symbol" pitchFamily="18" charset="2"/>
              </a:rPr>
              <a:t></a:t>
            </a:r>
            <a:r>
              <a:rPr lang="en-US" sz="2400">
                <a:cs typeface="Arial" charset="0"/>
                <a:sym typeface="Symbol" pitchFamily="18" charset="2"/>
              </a:rPr>
              <a:t> encodes the average number of elements stored in a chain</a:t>
            </a:r>
          </a:p>
          <a:p>
            <a:pPr>
              <a:lnSpc>
                <a:spcPct val="140000"/>
              </a:lnSpc>
            </a:pPr>
            <a:r>
              <a:rPr lang="el-GR" sz="2400">
                <a:cs typeface="Arial" charset="0"/>
                <a:sym typeface="Symbol" pitchFamily="18" charset="2"/>
              </a:rPr>
              <a:t></a:t>
            </a:r>
            <a:r>
              <a:rPr lang="en-US" sz="2400">
                <a:cs typeface="Arial" charset="0"/>
                <a:sym typeface="Symbol" pitchFamily="18" charset="2"/>
              </a:rPr>
              <a:t> can be &lt;, =, &gt;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96088" y="1552575"/>
            <a:ext cx="1812925" cy="3781425"/>
            <a:chOff x="4256" y="1366"/>
            <a:chExt cx="1142" cy="2382"/>
          </a:xfrm>
        </p:grpSpPr>
        <p:sp>
          <p:nvSpPr>
            <p:cNvPr id="573445" name="Rectangle 5"/>
            <p:cNvSpPr>
              <a:spLocks noChangeArrowheads="1"/>
            </p:cNvSpPr>
            <p:nvPr/>
          </p:nvSpPr>
          <p:spPr bwMode="auto">
            <a:xfrm>
              <a:off x="4256" y="353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6" name="Rectangle 6"/>
            <p:cNvSpPr>
              <a:spLocks noChangeArrowheads="1"/>
            </p:cNvSpPr>
            <p:nvPr/>
          </p:nvSpPr>
          <p:spPr bwMode="auto">
            <a:xfrm>
              <a:off x="4256" y="3321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256" y="3108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8" name="Rectangle 8"/>
            <p:cNvSpPr>
              <a:spLocks noChangeArrowheads="1"/>
            </p:cNvSpPr>
            <p:nvPr/>
          </p:nvSpPr>
          <p:spPr bwMode="auto">
            <a:xfrm>
              <a:off x="4256" y="2895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49" name="Rectangle 9"/>
            <p:cNvSpPr>
              <a:spLocks noChangeArrowheads="1"/>
            </p:cNvSpPr>
            <p:nvPr/>
          </p:nvSpPr>
          <p:spPr bwMode="auto">
            <a:xfrm>
              <a:off x="4256" y="2682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4256" y="2469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1" name="Rectangle 11"/>
            <p:cNvSpPr>
              <a:spLocks noChangeArrowheads="1"/>
            </p:cNvSpPr>
            <p:nvPr/>
          </p:nvSpPr>
          <p:spPr bwMode="auto">
            <a:xfrm>
              <a:off x="4256" y="2256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2" name="Rectangle 12"/>
            <p:cNvSpPr>
              <a:spLocks noChangeArrowheads="1"/>
            </p:cNvSpPr>
            <p:nvPr/>
          </p:nvSpPr>
          <p:spPr bwMode="auto">
            <a:xfrm>
              <a:off x="4256" y="2043"/>
              <a:ext cx="473" cy="213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3" name="Rectangle 13"/>
            <p:cNvSpPr>
              <a:spLocks noChangeArrowheads="1"/>
            </p:cNvSpPr>
            <p:nvPr/>
          </p:nvSpPr>
          <p:spPr bwMode="auto">
            <a:xfrm>
              <a:off x="4256" y="1829"/>
              <a:ext cx="473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4" name="Rectangle 14"/>
            <p:cNvSpPr>
              <a:spLocks noChangeArrowheads="1"/>
            </p:cNvSpPr>
            <p:nvPr/>
          </p:nvSpPr>
          <p:spPr bwMode="auto">
            <a:xfrm>
              <a:off x="4256" y="1616"/>
              <a:ext cx="47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sz="800">
                <a:solidFill>
                  <a:schemeClr val="accent2"/>
                </a:solidFill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4256" y="1616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>
              <a:off x="4256" y="182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57" name="Line 17"/>
            <p:cNvSpPr>
              <a:spLocks noChangeShapeType="1"/>
            </p:cNvSpPr>
            <p:nvPr/>
          </p:nvSpPr>
          <p:spPr bwMode="auto">
            <a:xfrm>
              <a:off x="4256" y="2043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58" name="Line 18"/>
            <p:cNvSpPr>
              <a:spLocks noChangeShapeType="1"/>
            </p:cNvSpPr>
            <p:nvPr/>
          </p:nvSpPr>
          <p:spPr bwMode="auto">
            <a:xfrm>
              <a:off x="4256" y="2256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59" name="Line 19"/>
            <p:cNvSpPr>
              <a:spLocks noChangeShapeType="1"/>
            </p:cNvSpPr>
            <p:nvPr/>
          </p:nvSpPr>
          <p:spPr bwMode="auto">
            <a:xfrm>
              <a:off x="4256" y="2469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0" name="Line 20"/>
            <p:cNvSpPr>
              <a:spLocks noChangeShapeType="1"/>
            </p:cNvSpPr>
            <p:nvPr/>
          </p:nvSpPr>
          <p:spPr bwMode="auto">
            <a:xfrm>
              <a:off x="4256" y="2682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1" name="Line 21"/>
            <p:cNvSpPr>
              <a:spLocks noChangeShapeType="1"/>
            </p:cNvSpPr>
            <p:nvPr/>
          </p:nvSpPr>
          <p:spPr bwMode="auto">
            <a:xfrm>
              <a:off x="4256" y="289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2" name="Line 22"/>
            <p:cNvSpPr>
              <a:spLocks noChangeShapeType="1"/>
            </p:cNvSpPr>
            <p:nvPr/>
          </p:nvSpPr>
          <p:spPr bwMode="auto">
            <a:xfrm>
              <a:off x="4256" y="3108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3" name="Line 23"/>
            <p:cNvSpPr>
              <a:spLocks noChangeShapeType="1"/>
            </p:cNvSpPr>
            <p:nvPr/>
          </p:nvSpPr>
          <p:spPr bwMode="auto">
            <a:xfrm>
              <a:off x="4256" y="3321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4" name="Line 24"/>
            <p:cNvSpPr>
              <a:spLocks noChangeShapeType="1"/>
            </p:cNvSpPr>
            <p:nvPr/>
          </p:nvSpPr>
          <p:spPr bwMode="auto">
            <a:xfrm>
              <a:off x="4256" y="3535"/>
              <a:ext cx="4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5" name="Line 25"/>
            <p:cNvSpPr>
              <a:spLocks noChangeShapeType="1"/>
            </p:cNvSpPr>
            <p:nvPr/>
          </p:nvSpPr>
          <p:spPr bwMode="auto">
            <a:xfrm>
              <a:off x="4256" y="3748"/>
              <a:ext cx="47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6" name="Line 26"/>
            <p:cNvSpPr>
              <a:spLocks noChangeShapeType="1"/>
            </p:cNvSpPr>
            <p:nvPr/>
          </p:nvSpPr>
          <p:spPr bwMode="auto">
            <a:xfrm>
              <a:off x="4256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>
              <a:off x="4729" y="1616"/>
              <a:ext cx="0" cy="21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68" name="Text Box 28"/>
            <p:cNvSpPr txBox="1">
              <a:spLocks noChangeArrowheads="1"/>
            </p:cNvSpPr>
            <p:nvPr/>
          </p:nvSpPr>
          <p:spPr bwMode="auto">
            <a:xfrm>
              <a:off x="4793" y="160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788" y="3516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m - 1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4376" y="136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573471" name="Line 31"/>
            <p:cNvSpPr>
              <a:spLocks noChangeShapeType="1"/>
            </p:cNvSpPr>
            <p:nvPr/>
          </p:nvSpPr>
          <p:spPr bwMode="auto">
            <a:xfrm>
              <a:off x="4501" y="2160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72" name="Line 32"/>
            <p:cNvSpPr>
              <a:spLocks noChangeShapeType="1"/>
            </p:cNvSpPr>
            <p:nvPr/>
          </p:nvSpPr>
          <p:spPr bwMode="auto">
            <a:xfrm>
              <a:off x="4501" y="2364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73" name="Line 33"/>
            <p:cNvSpPr>
              <a:spLocks noChangeShapeType="1"/>
            </p:cNvSpPr>
            <p:nvPr/>
          </p:nvSpPr>
          <p:spPr bwMode="auto">
            <a:xfrm>
              <a:off x="4501" y="2783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>
              <a:off x="4501" y="320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73475" name="Text Box 35"/>
            <p:cNvSpPr txBox="1">
              <a:spLocks noChangeArrowheads="1"/>
            </p:cNvSpPr>
            <p:nvPr/>
          </p:nvSpPr>
          <p:spPr bwMode="auto">
            <a:xfrm>
              <a:off x="4938" y="2040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6" name="Text Box 36"/>
            <p:cNvSpPr txBox="1">
              <a:spLocks noChangeArrowheads="1"/>
            </p:cNvSpPr>
            <p:nvPr/>
          </p:nvSpPr>
          <p:spPr bwMode="auto">
            <a:xfrm>
              <a:off x="4938" y="2267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7" name="Text Box 37"/>
            <p:cNvSpPr txBox="1">
              <a:spLocks noChangeArrowheads="1"/>
            </p:cNvSpPr>
            <p:nvPr/>
          </p:nvSpPr>
          <p:spPr bwMode="auto">
            <a:xfrm>
              <a:off x="4938" y="2654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  <p:sp>
          <p:nvSpPr>
            <p:cNvPr id="573478" name="Text Box 38"/>
            <p:cNvSpPr txBox="1">
              <a:spLocks noChangeArrowheads="1"/>
            </p:cNvSpPr>
            <p:nvPr/>
          </p:nvSpPr>
          <p:spPr bwMode="auto">
            <a:xfrm>
              <a:off x="4938" y="3081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chain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AC3511-5216-4A74-ACF6-37DC0C235ACD}" type="slidenum">
              <a:rPr lang="en-US"/>
              <a:pPr/>
              <a:t>25</a:t>
            </a:fld>
            <a:endParaRPr lang="en-US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solidFill>
                  <a:srgbClr val="DD0111"/>
                </a:solidFill>
              </a:rPr>
              <a:t>Case 1:</a:t>
            </a:r>
            <a:r>
              <a:rPr lang="en-US" sz="3600"/>
              <a:t> Unsuccessful Search</a:t>
            </a:r>
            <a:br>
              <a:rPr lang="en-US" sz="3600"/>
            </a:br>
            <a:r>
              <a:rPr lang="en-US" sz="3600"/>
              <a:t>(i.e., item not stored in the table)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0138"/>
            <a:ext cx="8793162" cy="557053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000" b="1" dirty="0"/>
              <a:t>Theorem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	An unsuccessful search in a hash table takes expected time 		under the assumption of simple uniform hashing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dirty="0"/>
              <a:t>		(i.e., probability of collision Pr(h(x)=h(y)), is 1/m)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000" b="1" dirty="0"/>
              <a:t>Proof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Searching unsuccessfully for any key </a:t>
            </a:r>
            <a:r>
              <a:rPr lang="en-US" sz="2000" dirty="0">
                <a:latin typeface="Comic Sans MS" pitchFamily="66" charset="0"/>
              </a:rPr>
              <a:t>k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need to search to the end of the list </a:t>
            </a:r>
            <a:r>
              <a:rPr lang="en-US" sz="1800" dirty="0">
                <a:latin typeface="Comic Sans MS" pitchFamily="66" charset="0"/>
              </a:rPr>
              <a:t>T[h(k)]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Expected length of the list: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Comic Sans MS" pitchFamily="66" charset="0"/>
              </a:rPr>
              <a:t>E[</a:t>
            </a:r>
            <a:r>
              <a:rPr lang="en-US" sz="1800" dirty="0" err="1">
                <a:latin typeface="Comic Sans MS" pitchFamily="66" charset="0"/>
              </a:rPr>
              <a:t>n</a:t>
            </a:r>
            <a:r>
              <a:rPr lang="en-US" sz="1800" baseline="-25000" dirty="0" err="1">
                <a:latin typeface="Comic Sans MS" pitchFamily="66" charset="0"/>
              </a:rPr>
              <a:t>h</a:t>
            </a:r>
            <a:r>
              <a:rPr lang="en-US" sz="1800" baseline="-25000" dirty="0">
                <a:latin typeface="Comic Sans MS" pitchFamily="66" charset="0"/>
              </a:rPr>
              <a:t>(k)</a:t>
            </a:r>
            <a:r>
              <a:rPr lang="en-US" sz="1800" dirty="0">
                <a:latin typeface="Comic Sans MS" pitchFamily="66" charset="0"/>
              </a:rPr>
              <a:t>] = α = n/m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Expected number of elements examined in an unsuccessful search is </a:t>
            </a:r>
            <a:r>
              <a:rPr lang="en-US" sz="2000" dirty="0">
                <a:solidFill>
                  <a:srgbClr val="DD0111"/>
                </a:solidFill>
              </a:rPr>
              <a:t>α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Total time required is: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O(1) (for computing the hash function) + α </a:t>
            </a:r>
            <a:r>
              <a:rPr lang="en-US" sz="1800" dirty="0">
                <a:sym typeface="Wingdings" pitchFamily="2" charset="2"/>
              </a:rPr>
              <a:t> </a:t>
            </a:r>
            <a:endParaRPr lang="en-US" sz="1800" dirty="0"/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/>
        </p:nvGraphicFramePr>
        <p:xfrm>
          <a:off x="5572132" y="5715016"/>
          <a:ext cx="13382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545760" imgH="203040" progId="">
                  <p:embed/>
                </p:oleObj>
              </mc:Choice>
              <mc:Fallback>
                <p:oleObj name="Equation" r:id="rId4" imgW="545760" imgH="203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715016"/>
                        <a:ext cx="13382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6786578" y="1624660"/>
          <a:ext cx="928694" cy="34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545760" imgH="203040" progId="">
                  <p:embed/>
                </p:oleObj>
              </mc:Choice>
              <mc:Fallback>
                <p:oleObj name="Equation" r:id="rId6" imgW="54576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78" y="1624660"/>
                        <a:ext cx="928694" cy="344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507E6-BFAA-451C-A4BF-13D3A03BDB64}" type="slidenum">
              <a:rPr lang="en-US"/>
              <a:pPr/>
              <a:t>26</a:t>
            </a:fld>
            <a:endParaRPr lang="en-US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DD0111"/>
                </a:solidFill>
              </a:rPr>
              <a:t>Case 2:</a:t>
            </a:r>
            <a:r>
              <a:rPr lang="en-US"/>
              <a:t> Successful Search</a:t>
            </a:r>
          </a:p>
        </p:txBody>
      </p:sp>
      <p:pic>
        <p:nvPicPr>
          <p:cNvPr id="67584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73113" y="3095625"/>
            <a:ext cx="7642225" cy="1131888"/>
          </a:xfrm>
          <a:noFill/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DAE59-6DE7-47D9-8B84-AC1DE0ECBC7D}" type="slidenum">
              <a:rPr lang="en-US"/>
              <a:pPr/>
              <a:t>27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Search in Hash Tables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702550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If </a:t>
            </a:r>
            <a:r>
              <a:rPr lang="en-US">
                <a:solidFill>
                  <a:srgbClr val="CC0000"/>
                </a:solidFill>
              </a:rPr>
              <a:t>m</a:t>
            </a:r>
            <a:r>
              <a:rPr lang="en-US"/>
              <a:t> (# of slots) is proportional to </a:t>
            </a:r>
            <a:r>
              <a:rPr lang="en-US">
                <a:solidFill>
                  <a:srgbClr val="CC0000"/>
                </a:solidFill>
              </a:rPr>
              <a:t>n</a:t>
            </a:r>
            <a:r>
              <a:rPr lang="en-US"/>
              <a:t> (# of elements in the table):</a:t>
            </a:r>
          </a:p>
          <a:p>
            <a:pPr>
              <a:lnSpc>
                <a:spcPct val="150000"/>
              </a:lnSpc>
            </a:pPr>
            <a:r>
              <a:rPr lang="en-US"/>
              <a:t>		n = O(m)</a:t>
            </a:r>
          </a:p>
          <a:p>
            <a:pPr>
              <a:lnSpc>
                <a:spcPct val="150000"/>
              </a:lnSpc>
            </a:pPr>
            <a:r>
              <a:rPr lang="en-US"/>
              <a:t>		α = n/m = O(m)/m = </a:t>
            </a:r>
            <a:r>
              <a:rPr lang="en-US">
                <a:solidFill>
                  <a:srgbClr val="DD0111"/>
                </a:solidFill>
              </a:rPr>
              <a:t>O(1)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>
                <a:sym typeface="Symbol" pitchFamily="18" charset="2"/>
              </a:rPr>
              <a:t> </a:t>
            </a:r>
            <a:r>
              <a:rPr lang="en-US"/>
              <a:t>Searching takes constant time on average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67CDE7-B091-4D99-A6EE-D217D46114A3}" type="slidenum">
              <a:rPr lang="en-US"/>
              <a:pPr/>
              <a:t>28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hash function transforms a key into a table address</a:t>
            </a:r>
          </a:p>
          <a:p>
            <a:r>
              <a:rPr lang="en-US" b="1"/>
              <a:t>What makes a good hash function?</a:t>
            </a:r>
          </a:p>
          <a:p>
            <a:pPr lvl="1">
              <a:buFontTx/>
              <a:buNone/>
            </a:pPr>
            <a:r>
              <a:rPr lang="en-US"/>
              <a:t>(1) Easy to compute</a:t>
            </a:r>
          </a:p>
          <a:p>
            <a:pPr lvl="1">
              <a:buFontTx/>
              <a:buNone/>
            </a:pPr>
            <a:r>
              <a:rPr lang="en-US"/>
              <a:t>(2) Approximates a random function: for every input, every output is equally likely </a:t>
            </a:r>
            <a:r>
              <a:rPr lang="en-US">
                <a:solidFill>
                  <a:srgbClr val="DD0111"/>
                </a:solidFill>
              </a:rPr>
              <a:t>(</a:t>
            </a:r>
            <a:r>
              <a:rPr lang="en-US">
                <a:solidFill>
                  <a:srgbClr val="CC0000"/>
                </a:solidFill>
              </a:rPr>
              <a:t>simple uniform hashing)</a:t>
            </a:r>
          </a:p>
          <a:p>
            <a:r>
              <a:rPr lang="en-US"/>
              <a:t>In practice, it is very hard to satisfy the simple uniform hashing property</a:t>
            </a:r>
          </a:p>
          <a:p>
            <a:pPr lvl="1"/>
            <a:r>
              <a:rPr lang="en-US"/>
              <a:t>i.e., we don’t know in advance the probability distribution that keys are drawn from</a:t>
            </a:r>
          </a:p>
          <a:p>
            <a:pPr lvl="1">
              <a:buFontTx/>
              <a:buNone/>
            </a:pPr>
            <a:endParaRPr lang="en-US">
              <a:solidFill>
                <a:srgbClr val="CC0000"/>
              </a:solidFill>
            </a:endParaRP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8757F0-ACCA-40C8-A830-E720CF063048}" type="slidenum">
              <a:rPr lang="en-US"/>
              <a:pPr/>
              <a:t>29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Good Approaches for Hash Functions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Minimize the chance that closely related keys hash to the same slot</a:t>
            </a:r>
          </a:p>
          <a:p>
            <a:pPr lvl="1">
              <a:lnSpc>
                <a:spcPct val="130000"/>
              </a:lnSpc>
            </a:pPr>
            <a:r>
              <a:rPr lang="en-US" sz="2800"/>
              <a:t>Strings such as </a:t>
            </a:r>
            <a:r>
              <a:rPr lang="en-US" sz="2800">
                <a:solidFill>
                  <a:srgbClr val="DD0111"/>
                </a:solidFill>
                <a:latin typeface="Comic Sans MS" pitchFamily="66" charset="0"/>
              </a:rPr>
              <a:t>pt</a:t>
            </a:r>
            <a:r>
              <a:rPr lang="en-US" sz="2800"/>
              <a:t> and </a:t>
            </a:r>
            <a:r>
              <a:rPr lang="en-US" sz="2800">
                <a:solidFill>
                  <a:srgbClr val="DD0111"/>
                </a:solidFill>
                <a:latin typeface="Comic Sans MS" pitchFamily="66" charset="0"/>
              </a:rPr>
              <a:t>pts</a:t>
            </a:r>
            <a:r>
              <a:rPr lang="en-US" sz="2800"/>
              <a:t> should hash to different slots</a:t>
            </a:r>
          </a:p>
          <a:p>
            <a:pPr>
              <a:lnSpc>
                <a:spcPct val="130000"/>
              </a:lnSpc>
            </a:pPr>
            <a:r>
              <a:rPr lang="en-US" b="1">
                <a:solidFill>
                  <a:schemeClr val="tx1"/>
                </a:solidFill>
              </a:rPr>
              <a:t>Derive a hash value that is independent from any patterns that may exist in the distribution of the 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04C27-63E5-46FC-B608-75BE6A8D207B}" type="slidenum">
              <a:rPr lang="en-US"/>
              <a:pPr/>
              <a:t>3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74075" cy="5413375"/>
          </a:xfrm>
        </p:spPr>
        <p:txBody>
          <a:bodyPr/>
          <a:lstStyle/>
          <a:p>
            <a:r>
              <a:rPr lang="en-US"/>
              <a:t>Keeping track of customer account information at a bank</a:t>
            </a:r>
          </a:p>
          <a:p>
            <a:pPr lvl="1"/>
            <a:r>
              <a:rPr lang="en-US"/>
              <a:t>Search through records to check balances and perform transactions</a:t>
            </a:r>
          </a:p>
          <a:p>
            <a:r>
              <a:rPr lang="en-US"/>
              <a:t>Keep track of reservations on flights</a:t>
            </a:r>
          </a:p>
          <a:p>
            <a:pPr lvl="1"/>
            <a:r>
              <a:rPr lang="en-US"/>
              <a:t>Search to find empty seats, cancel/modify reservations</a:t>
            </a:r>
          </a:p>
          <a:p>
            <a:r>
              <a:rPr lang="en-US"/>
              <a:t>Search engine </a:t>
            </a:r>
          </a:p>
          <a:p>
            <a:pPr lvl="1"/>
            <a:r>
              <a:rPr lang="en-US"/>
              <a:t>Looks for all documents containing a given word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66BFE3-9F56-420B-8EA9-10E2B4266F6A}" type="slidenum">
              <a:rPr lang="en-US"/>
              <a:pPr/>
              <a:t>30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Division Method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5850"/>
            <a:ext cx="8229600" cy="5454650"/>
          </a:xfrm>
        </p:spPr>
        <p:txBody>
          <a:bodyPr/>
          <a:lstStyle/>
          <a:p>
            <a:r>
              <a:rPr lang="en-US" b="1"/>
              <a:t>Idea:</a:t>
            </a:r>
          </a:p>
          <a:p>
            <a:pPr lvl="1"/>
            <a:r>
              <a:rPr lang="en-US" sz="2800"/>
              <a:t>Map a key </a:t>
            </a:r>
            <a:r>
              <a:rPr lang="en-US" sz="2800">
                <a:latin typeface="Comic Sans MS" pitchFamily="66" charset="0"/>
              </a:rPr>
              <a:t>k</a:t>
            </a:r>
            <a:r>
              <a:rPr lang="en-US" sz="2800"/>
              <a:t> into one of the </a:t>
            </a:r>
            <a:r>
              <a:rPr lang="en-US" sz="2800">
                <a:latin typeface="Comic Sans MS" pitchFamily="66" charset="0"/>
              </a:rPr>
              <a:t>m</a:t>
            </a:r>
            <a:r>
              <a:rPr lang="en-US" sz="2800"/>
              <a:t> slots by taking the remainder of </a:t>
            </a:r>
            <a:r>
              <a:rPr lang="en-US" sz="2800">
                <a:latin typeface="Comic Sans MS" pitchFamily="66" charset="0"/>
              </a:rPr>
              <a:t>k</a:t>
            </a:r>
            <a:r>
              <a:rPr lang="en-US" sz="2800"/>
              <a:t> divided by </a:t>
            </a:r>
            <a:r>
              <a:rPr lang="en-US" sz="2800">
                <a:latin typeface="Comic Sans MS" pitchFamily="66" charset="0"/>
              </a:rPr>
              <a:t>m</a:t>
            </a:r>
          </a:p>
          <a:p>
            <a:pPr lvl="1">
              <a:buFontTx/>
              <a:buNone/>
            </a:pPr>
            <a:r>
              <a:rPr lang="en-US" sz="2800"/>
              <a:t>			</a:t>
            </a:r>
            <a:r>
              <a:rPr lang="en-US" sz="2800">
                <a:solidFill>
                  <a:srgbClr val="CC0000"/>
                </a:solidFill>
                <a:latin typeface="Comic Sans MS" pitchFamily="66" charset="0"/>
              </a:rPr>
              <a:t>h(k) = k mod m</a:t>
            </a:r>
          </a:p>
          <a:p>
            <a:r>
              <a:rPr lang="en-US" b="1"/>
              <a:t>Advantage</a:t>
            </a:r>
            <a:r>
              <a:rPr lang="en-US"/>
              <a:t>: </a:t>
            </a:r>
          </a:p>
          <a:p>
            <a:pPr lvl="1"/>
            <a:r>
              <a:rPr lang="en-US"/>
              <a:t>fast, requires only one operation</a:t>
            </a:r>
          </a:p>
          <a:p>
            <a:r>
              <a:rPr lang="en-US" b="1"/>
              <a:t>Disadvantage</a:t>
            </a:r>
            <a:r>
              <a:rPr lang="en-US"/>
              <a:t>: </a:t>
            </a:r>
          </a:p>
          <a:p>
            <a:pPr lvl="1"/>
            <a:r>
              <a:rPr lang="en-US"/>
              <a:t>Certain values of </a:t>
            </a:r>
            <a:r>
              <a:rPr lang="en-US">
                <a:latin typeface="Comic Sans MS" pitchFamily="66" charset="0"/>
              </a:rPr>
              <a:t>m</a:t>
            </a:r>
            <a:r>
              <a:rPr lang="en-US"/>
              <a:t> are bad, e.g.,</a:t>
            </a:r>
          </a:p>
          <a:p>
            <a:pPr lvl="2"/>
            <a:r>
              <a:rPr lang="en-US"/>
              <a:t>power of 2</a:t>
            </a:r>
          </a:p>
          <a:p>
            <a:pPr lvl="2"/>
            <a:r>
              <a:rPr lang="en-US"/>
              <a:t>non-prime numbers</a:t>
            </a: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7CD5D2-7156-4B6C-A737-5ED9724B3218}" type="slidenum">
              <a:rPr lang="en-US"/>
              <a:pPr/>
              <a:t>31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The Division Method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071547"/>
            <a:ext cx="6643734" cy="50720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If </a:t>
            </a:r>
            <a:r>
              <a:rPr lang="en-US" dirty="0">
                <a:latin typeface="Comic Sans MS" pitchFamily="66" charset="0"/>
              </a:rPr>
              <a:t>m = 2</a:t>
            </a:r>
            <a:r>
              <a:rPr lang="en-US" baseline="30000" dirty="0">
                <a:latin typeface="Comic Sans MS" pitchFamily="66" charset="0"/>
              </a:rPr>
              <a:t>p</a:t>
            </a:r>
            <a:r>
              <a:rPr lang="en-US" dirty="0"/>
              <a:t>, then </a:t>
            </a:r>
            <a:r>
              <a:rPr lang="en-US" dirty="0">
                <a:latin typeface="Comic Sans MS" pitchFamily="66" charset="0"/>
              </a:rPr>
              <a:t>h(k)</a:t>
            </a:r>
            <a:r>
              <a:rPr lang="en-US" dirty="0"/>
              <a:t> is just the least significant </a:t>
            </a:r>
            <a:r>
              <a:rPr lang="en-US" dirty="0">
                <a:latin typeface="Comic Sans MS" pitchFamily="66" charset="0"/>
              </a:rPr>
              <a:t>p</a:t>
            </a:r>
            <a:r>
              <a:rPr lang="en-US" dirty="0"/>
              <a:t> bits of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66" charset="0"/>
              </a:rPr>
              <a:t>p = 1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m = 2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   </a:t>
            </a:r>
            <a:r>
              <a:rPr lang="en-US" dirty="0">
                <a:latin typeface="Comic Sans MS" pitchFamily="66" charset="0"/>
              </a:rPr>
              <a:t>h(k) =         , </a:t>
            </a:r>
            <a:r>
              <a:rPr lang="en-US" dirty="0"/>
              <a:t>least significant 1 bit of </a:t>
            </a:r>
            <a:r>
              <a:rPr lang="en-US" dirty="0">
                <a:latin typeface="Comic Sans MS" pitchFamily="66" charset="0"/>
              </a:rPr>
              <a:t>k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>
                <a:latin typeface="Comic Sans MS" pitchFamily="66" charset="0"/>
              </a:rPr>
              <a:t>p = 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m = 4</a:t>
            </a:r>
            <a:endParaRPr lang="en-US" dirty="0"/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latin typeface="Comic Sans MS" pitchFamily="66" charset="0"/>
              </a:rPr>
              <a:t>h(k) = 	           , </a:t>
            </a:r>
            <a:r>
              <a:rPr lang="en-US" dirty="0"/>
              <a:t>least significant 2 bits of </a:t>
            </a:r>
            <a:r>
              <a:rPr lang="en-US" dirty="0">
                <a:latin typeface="Comic Sans MS" pitchFamily="66" charset="0"/>
              </a:rPr>
              <a:t>k</a:t>
            </a:r>
          </a:p>
          <a:p>
            <a:pPr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Choose </a:t>
            </a:r>
            <a:r>
              <a:rPr lang="en-US" dirty="0">
                <a:latin typeface="Comic Sans MS" pitchFamily="66" charset="0"/>
              </a:rPr>
              <a:t>m</a:t>
            </a:r>
            <a:r>
              <a:rPr lang="en-US" dirty="0"/>
              <a:t> to be a prime, not close to 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/>
              <a:t>     power of 2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Column 2: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"/>
            </a:pPr>
            <a:r>
              <a:rPr lang="en-US" dirty="0"/>
              <a:t>Column 3:</a:t>
            </a:r>
          </a:p>
        </p:txBody>
      </p:sp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2000232" y="2500306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{0, 1}</a:t>
            </a:r>
          </a:p>
        </p:txBody>
      </p:sp>
      <p:sp>
        <p:nvSpPr>
          <p:cNvPr id="582661" name="Text Box 5"/>
          <p:cNvSpPr txBox="1">
            <a:spLocks noChangeArrowheads="1"/>
          </p:cNvSpPr>
          <p:nvPr/>
        </p:nvSpPr>
        <p:spPr bwMode="auto">
          <a:xfrm>
            <a:off x="1857356" y="3357562"/>
            <a:ext cx="146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{0, 1, 2, 3} </a:t>
            </a:r>
          </a:p>
        </p:txBody>
      </p:sp>
      <p:pic>
        <p:nvPicPr>
          <p:cNvPr id="582663" name="Picture 7" descr="fig2"/>
          <p:cNvPicPr>
            <a:picLocks noChangeAspect="1" noChangeArrowheads="1"/>
          </p:cNvPicPr>
          <p:nvPr/>
        </p:nvPicPr>
        <p:blipFill>
          <a:blip r:embed="rId3"/>
          <a:srcRect r="24039"/>
          <a:stretch>
            <a:fillRect/>
          </a:stretch>
        </p:blipFill>
        <p:spPr bwMode="auto">
          <a:xfrm>
            <a:off x="7192963" y="1182688"/>
            <a:ext cx="1474787" cy="5675312"/>
          </a:xfrm>
          <a:prstGeom prst="rect">
            <a:avLst/>
          </a:prstGeom>
          <a:noFill/>
        </p:spPr>
      </p:pic>
      <p:sp>
        <p:nvSpPr>
          <p:cNvPr id="582664" name="Text Box 8"/>
          <p:cNvSpPr txBox="1">
            <a:spLocks noChangeArrowheads="1"/>
          </p:cNvSpPr>
          <p:nvPr/>
        </p:nvSpPr>
        <p:spPr bwMode="auto">
          <a:xfrm>
            <a:off x="2428860" y="485776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k mod 97</a:t>
            </a:r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auto">
          <a:xfrm>
            <a:off x="2428860" y="5357826"/>
            <a:ext cx="1250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k mod 100</a:t>
            </a:r>
          </a:p>
        </p:txBody>
      </p:sp>
      <p:sp>
        <p:nvSpPr>
          <p:cNvPr id="582667" name="Text Box 11"/>
          <p:cNvSpPr txBox="1">
            <a:spLocks noChangeArrowheads="1"/>
          </p:cNvSpPr>
          <p:nvPr/>
        </p:nvSpPr>
        <p:spPr bwMode="auto">
          <a:xfrm>
            <a:off x="7823200" y="735013"/>
            <a:ext cx="4381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m97</a:t>
            </a:r>
          </a:p>
        </p:txBody>
      </p:sp>
      <p:sp>
        <p:nvSpPr>
          <p:cNvPr id="582668" name="Text Box 12"/>
          <p:cNvSpPr txBox="1">
            <a:spLocks noChangeArrowheads="1"/>
          </p:cNvSpPr>
          <p:nvPr/>
        </p:nvSpPr>
        <p:spPr bwMode="auto">
          <a:xfrm>
            <a:off x="8377238" y="758825"/>
            <a:ext cx="6223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m</a:t>
            </a:r>
          </a:p>
          <a:p>
            <a:r>
              <a:rPr lang="en-US"/>
              <a:t>100</a:t>
            </a:r>
          </a:p>
        </p:txBody>
      </p:sp>
      <p:sp>
        <p:nvSpPr>
          <p:cNvPr id="582669" name="Line 13"/>
          <p:cNvSpPr>
            <a:spLocks noChangeShapeType="1"/>
          </p:cNvSpPr>
          <p:nvPr/>
        </p:nvSpPr>
        <p:spPr bwMode="auto">
          <a:xfrm>
            <a:off x="6323013" y="5538788"/>
            <a:ext cx="862012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82670" name="Line 14"/>
          <p:cNvSpPr>
            <a:spLocks noChangeShapeType="1"/>
          </p:cNvSpPr>
          <p:nvPr/>
        </p:nvSpPr>
        <p:spPr bwMode="auto">
          <a:xfrm>
            <a:off x="6318250" y="5756275"/>
            <a:ext cx="862013" cy="0"/>
          </a:xfrm>
          <a:prstGeom prst="line">
            <a:avLst/>
          </a:prstGeom>
          <a:noFill/>
          <a:ln w="38100">
            <a:solidFill>
              <a:srgbClr val="DD011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/>
      <p:bldP spid="5826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7268F2-9E60-4C01-BB35-AA619C8E7448}" type="slidenum">
              <a:rPr lang="en-US"/>
              <a:pPr/>
              <a:t>32</a:t>
            </a:fld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Addressing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223963"/>
            <a:ext cx="8494712" cy="507682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If we have enough contiguous memory to store all the keys (m &gt; N) 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>
                <a:solidFill>
                  <a:srgbClr val="CC0000"/>
                </a:solidFill>
                <a:sym typeface="Symbol" pitchFamily="18" charset="2"/>
              </a:rPr>
              <a:t>store the keys in the table itself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No need to use linked lists anymore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Basic idea: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Insertion:</a:t>
            </a:r>
            <a:r>
              <a:rPr lang="en-US" sz="2000" dirty="0">
                <a:sym typeface="Symbol" pitchFamily="18" charset="2"/>
              </a:rPr>
              <a:t> if a slot is full, try another one,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sz="2000" dirty="0">
                <a:sym typeface="Symbol" pitchFamily="18" charset="2"/>
              </a:rPr>
              <a:t>                    until you find an empty one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Search:</a:t>
            </a:r>
            <a:r>
              <a:rPr lang="en-US" sz="2000" dirty="0">
                <a:sym typeface="Symbol" pitchFamily="18" charset="2"/>
              </a:rPr>
              <a:t> follow the same sequence of probes</a:t>
            </a:r>
          </a:p>
          <a:p>
            <a:pPr lvl="1">
              <a:lnSpc>
                <a:spcPct val="130000"/>
              </a:lnSpc>
            </a:pPr>
            <a:r>
              <a:rPr lang="en-US" sz="2000" u="sng" dirty="0">
                <a:sym typeface="Symbol" pitchFamily="18" charset="2"/>
              </a:rPr>
              <a:t>Deletion:</a:t>
            </a:r>
            <a:r>
              <a:rPr lang="en-US" sz="2000" dirty="0">
                <a:sym typeface="Symbol" pitchFamily="18" charset="2"/>
              </a:rPr>
              <a:t> more difficult ... (we’ll see why)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ym typeface="Symbol" pitchFamily="18" charset="2"/>
              </a:rPr>
              <a:t>Search time depends on the length of the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probe sequence!</a:t>
            </a:r>
          </a:p>
        </p:txBody>
      </p:sp>
      <p:pic>
        <p:nvPicPr>
          <p:cNvPr id="6277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214554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6500826" y="1857364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e.g., insert 14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42440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000372"/>
            <a:ext cx="4235607" cy="275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2B1512-16C5-4453-9DBC-B378D3CDDFF4}" type="slidenum">
              <a:rPr lang="en-US"/>
              <a:pPr/>
              <a:t>34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 hash function notation: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hash function contains two arguments now: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         (i) Key value, and (ii) Probe number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				h(k,p),    p=0,1,...,m-1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Probe sequences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      </a:t>
            </a:r>
            <a:r>
              <a:rPr lang="en-US">
                <a:solidFill>
                  <a:srgbClr val="0066FF"/>
                </a:solidFill>
              </a:rPr>
              <a:t>&lt;h(k,0), h(k,1), ..., h(k,m-1)&gt;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/>
              <a:t>Must be a permutation of </a:t>
            </a:r>
            <a:r>
              <a:rPr lang="en-US">
                <a:solidFill>
                  <a:srgbClr val="0066FF"/>
                </a:solidFill>
              </a:rPr>
              <a:t>&lt;0,1,...,m-1&gt;</a:t>
            </a:r>
          </a:p>
          <a:p>
            <a:pPr lvl="1">
              <a:lnSpc>
                <a:spcPct val="90000"/>
              </a:lnSpc>
            </a:pPr>
            <a:r>
              <a:rPr lang="en-US"/>
              <a:t>There are </a:t>
            </a: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/>
              <a:t> possible permutations </a:t>
            </a:r>
          </a:p>
          <a:p>
            <a:pPr lvl="1">
              <a:lnSpc>
                <a:spcPct val="90000"/>
              </a:lnSpc>
            </a:pPr>
            <a:r>
              <a:rPr lang="en-US"/>
              <a:t>Good hash functions should be able to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produce all </a:t>
            </a:r>
            <a:r>
              <a:rPr lang="en-US">
                <a:solidFill>
                  <a:srgbClr val="0066FF"/>
                </a:solidFill>
                <a:latin typeface="Comic Sans MS" pitchFamily="66" charset="0"/>
              </a:rPr>
              <a:t>m!</a:t>
            </a:r>
            <a:r>
              <a:rPr lang="en-US"/>
              <a:t> probe sequences</a:t>
            </a:r>
          </a:p>
        </p:txBody>
      </p:sp>
      <p:pic>
        <p:nvPicPr>
          <p:cNvPr id="68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0750" y="2017713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7470775" y="1795463"/>
            <a:ext cx="106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insert 14</a:t>
            </a:r>
          </a:p>
        </p:txBody>
      </p:sp>
      <p:sp>
        <p:nvSpPr>
          <p:cNvPr id="683014" name="Text Box 6"/>
          <p:cNvSpPr txBox="1">
            <a:spLocks noChangeArrowheads="1"/>
          </p:cNvSpPr>
          <p:nvPr/>
        </p:nvSpPr>
        <p:spPr bwMode="auto">
          <a:xfrm>
            <a:off x="7446963" y="594995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&lt;1, 5, 9&gt;</a:t>
            </a:r>
          </a:p>
        </p:txBody>
      </p:sp>
      <p:sp>
        <p:nvSpPr>
          <p:cNvPr id="683015" name="Line 7"/>
          <p:cNvSpPr>
            <a:spLocks noChangeShapeType="1"/>
          </p:cNvSpPr>
          <p:nvPr/>
        </p:nvSpPr>
        <p:spPr bwMode="auto">
          <a:xfrm>
            <a:off x="6473825" y="4370388"/>
            <a:ext cx="495300" cy="1125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83016" name="Text Box 8"/>
          <p:cNvSpPr txBox="1">
            <a:spLocks noChangeArrowheads="1"/>
          </p:cNvSpPr>
          <p:nvPr/>
        </p:nvSpPr>
        <p:spPr bwMode="auto">
          <a:xfrm>
            <a:off x="6499225" y="56657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F0F6F-2056-431F-B66E-E311A42A9925}" type="slidenum">
              <a:rPr lang="en-US"/>
              <a:pPr/>
              <a:t>35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Common Open Addressing Methods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Linear probing</a:t>
            </a:r>
          </a:p>
          <a:p>
            <a:r>
              <a:rPr lang="en-US" dirty="0"/>
              <a:t>Quadratic probing</a:t>
            </a:r>
          </a:p>
          <a:p>
            <a:r>
              <a:rPr lang="en-US" dirty="0"/>
              <a:t>Double hashing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92E23-BD62-42C8-B5EF-CC1C85CDFA0C}" type="slidenum">
              <a:rPr lang="en-US"/>
              <a:pPr/>
              <a:t>36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probing: Inserting a key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4837" cy="5076825"/>
          </a:xfrm>
        </p:spPr>
        <p:txBody>
          <a:bodyPr/>
          <a:lstStyle/>
          <a:p>
            <a:r>
              <a:rPr lang="en-US" sz="2400" dirty="0"/>
              <a:t>Idea: when there is a collision, check the next available position in the table (i.e., probing)</a:t>
            </a:r>
          </a:p>
          <a:p>
            <a:endParaRPr lang="en-US" sz="2400" dirty="0"/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30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m</a:t>
            </a:r>
          </a:p>
          <a:p>
            <a:pPr algn="ctr">
              <a:buFontTx/>
              <a:buNone/>
            </a:pP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=0,1,2,...</a:t>
            </a:r>
            <a:endParaRPr lang="en-US" dirty="0"/>
          </a:p>
          <a:p>
            <a:r>
              <a:rPr lang="en-US" sz="2400" dirty="0"/>
              <a:t>First slot probed: h</a:t>
            </a:r>
            <a:r>
              <a:rPr lang="en-US" sz="2400" baseline="30000" dirty="0"/>
              <a:t>1</a:t>
            </a:r>
            <a:r>
              <a:rPr lang="en-US" sz="2400" dirty="0"/>
              <a:t>(k)</a:t>
            </a:r>
          </a:p>
          <a:p>
            <a:r>
              <a:rPr lang="en-US" sz="2400" dirty="0"/>
              <a:t>Second slot probed: h</a:t>
            </a:r>
            <a:r>
              <a:rPr lang="en-US" sz="2400" baseline="30000" dirty="0"/>
              <a:t>1</a:t>
            </a:r>
            <a:r>
              <a:rPr lang="en-US" sz="2400" dirty="0"/>
              <a:t>(k) + 1 </a:t>
            </a:r>
          </a:p>
          <a:p>
            <a:r>
              <a:rPr lang="en-US" sz="2400" dirty="0"/>
              <a:t>Third slot probed: h</a:t>
            </a:r>
            <a:r>
              <a:rPr lang="en-US" sz="2400" baseline="30000" dirty="0"/>
              <a:t>1</a:t>
            </a:r>
            <a:r>
              <a:rPr lang="en-US" sz="2400" dirty="0"/>
              <a:t>(k)+2, and so on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28743" name="Group 7"/>
          <p:cNvGraphicFramePr>
            <a:graphicFrameLocks noGrp="1"/>
          </p:cNvGraphicFramePr>
          <p:nvPr/>
        </p:nvGraphicFramePr>
        <p:xfrm>
          <a:off x="7654925" y="2174875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8767" name="AutoShape 31"/>
          <p:cNvSpPr>
            <a:spLocks noChangeArrowheads="1"/>
          </p:cNvSpPr>
          <p:nvPr/>
        </p:nvSpPr>
        <p:spPr bwMode="auto">
          <a:xfrm>
            <a:off x="8348663" y="2890838"/>
            <a:ext cx="257175" cy="519112"/>
          </a:xfrm>
          <a:prstGeom prst="curvedLeftArrow">
            <a:avLst>
              <a:gd name="adj1" fmla="val 40370"/>
              <a:gd name="adj2" fmla="val 807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28768" name="AutoShape 32"/>
          <p:cNvSpPr>
            <a:spLocks noChangeArrowheads="1"/>
          </p:cNvSpPr>
          <p:nvPr/>
        </p:nvSpPr>
        <p:spPr bwMode="auto">
          <a:xfrm>
            <a:off x="8362950" y="3335338"/>
            <a:ext cx="257175" cy="519112"/>
          </a:xfrm>
          <a:prstGeom prst="curvedLeftArrow">
            <a:avLst>
              <a:gd name="adj1" fmla="val 40370"/>
              <a:gd name="adj2" fmla="val 807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28772" name="Text Box 36"/>
          <p:cNvSpPr txBox="1">
            <a:spLocks noChangeArrowheads="1"/>
          </p:cNvSpPr>
          <p:nvPr/>
        </p:nvSpPr>
        <p:spPr bwMode="auto">
          <a:xfrm>
            <a:off x="233363" y="4999038"/>
            <a:ext cx="6113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probe sequence: &lt; </a:t>
            </a:r>
            <a:r>
              <a:rPr lang="en-US" sz="2400" dirty="0">
                <a:solidFill>
                  <a:schemeClr val="accent2"/>
                </a:solidFill>
              </a:rPr>
              <a:t>h</a:t>
            </a:r>
            <a:r>
              <a:rPr lang="en-US" sz="2400" baseline="30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(k)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h</a:t>
            </a:r>
            <a:r>
              <a:rPr lang="en-US" sz="2400" baseline="30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(k)+1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/>
                </a:solidFill>
              </a:rPr>
              <a:t>h</a:t>
            </a:r>
            <a:r>
              <a:rPr lang="en-US" sz="2400" baseline="30000" dirty="0">
                <a:solidFill>
                  <a:schemeClr val="accent2"/>
                </a:solidFill>
              </a:rPr>
              <a:t>1</a:t>
            </a:r>
            <a:r>
              <a:rPr lang="en-US" sz="2400" dirty="0">
                <a:solidFill>
                  <a:schemeClr val="accent2"/>
                </a:solidFill>
              </a:rPr>
              <a:t>(k)+2</a:t>
            </a:r>
            <a:r>
              <a:rPr lang="en-US" sz="2400" dirty="0"/>
              <a:t> , ....&gt;</a:t>
            </a:r>
          </a:p>
        </p:txBody>
      </p:sp>
      <p:sp>
        <p:nvSpPr>
          <p:cNvPr id="628773" name="Line 37"/>
          <p:cNvSpPr>
            <a:spLocks noChangeShapeType="1"/>
          </p:cNvSpPr>
          <p:nvPr/>
        </p:nvSpPr>
        <p:spPr bwMode="auto">
          <a:xfrm flipV="1">
            <a:off x="3824288" y="3028950"/>
            <a:ext cx="3648075" cy="70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28774" name="Line 38"/>
          <p:cNvSpPr>
            <a:spLocks noChangeShapeType="1"/>
          </p:cNvSpPr>
          <p:nvPr/>
        </p:nvSpPr>
        <p:spPr bwMode="auto">
          <a:xfrm flipV="1">
            <a:off x="4857750" y="3333750"/>
            <a:ext cx="2706688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28775" name="Line 39"/>
          <p:cNvSpPr>
            <a:spLocks noChangeShapeType="1"/>
          </p:cNvSpPr>
          <p:nvPr/>
        </p:nvSpPr>
        <p:spPr bwMode="auto">
          <a:xfrm flipV="1">
            <a:off x="5948363" y="3713163"/>
            <a:ext cx="1652587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8072438" y="5421313"/>
            <a:ext cx="904875" cy="350837"/>
          </a:xfrm>
          <a:prstGeom prst="curvedUpArrow">
            <a:avLst>
              <a:gd name="adj1" fmla="val 51584"/>
              <a:gd name="adj2" fmla="val 10316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28782" name="Text Box 46"/>
          <p:cNvSpPr txBox="1">
            <a:spLocks noChangeArrowheads="1"/>
          </p:cNvSpPr>
          <p:nvPr/>
        </p:nvSpPr>
        <p:spPr bwMode="auto">
          <a:xfrm>
            <a:off x="7689850" y="6061075"/>
            <a:ext cx="145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wrap around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C3F421-0D99-4D18-8839-5A3BAE39EA30}" type="slidenum">
              <a:rPr lang="en-US"/>
              <a:pPr/>
              <a:t>37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probing: </a:t>
            </a:r>
            <a:r>
              <a:rPr lang="en-US">
                <a:solidFill>
                  <a:srgbClr val="DD0111"/>
                </a:solidFill>
              </a:rPr>
              <a:t>Searching</a:t>
            </a:r>
            <a:r>
              <a:rPr lang="en-US"/>
              <a:t> for a key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30950" cy="5076825"/>
          </a:xfrm>
        </p:spPr>
        <p:txBody>
          <a:bodyPr/>
          <a:lstStyle/>
          <a:p>
            <a:r>
              <a:rPr lang="en-US" dirty="0"/>
              <a:t>Three cases:</a:t>
            </a:r>
          </a:p>
          <a:p>
            <a:pPr lvl="1">
              <a:buFontTx/>
              <a:buNone/>
            </a:pPr>
            <a:r>
              <a:rPr lang="en-US" dirty="0"/>
              <a:t>(1) Position in table is occupied with an element of equal key</a:t>
            </a:r>
          </a:p>
          <a:p>
            <a:pPr lvl="1">
              <a:buFontTx/>
              <a:buNone/>
            </a:pPr>
            <a:r>
              <a:rPr lang="en-US" dirty="0"/>
              <a:t>(2) Position in table is empty</a:t>
            </a:r>
          </a:p>
          <a:p>
            <a:pPr lvl="1">
              <a:buFontTx/>
              <a:buNone/>
            </a:pPr>
            <a:r>
              <a:rPr lang="en-US" dirty="0"/>
              <a:t>(3) Position in table occupied with a different element</a:t>
            </a:r>
          </a:p>
          <a:p>
            <a:r>
              <a:rPr lang="en-US" dirty="0"/>
              <a:t>Case 3: probe the next higher index until the element is found or an empty position is found</a:t>
            </a:r>
          </a:p>
          <a:p>
            <a:r>
              <a:rPr lang="en-US" dirty="0"/>
              <a:t>The process wraps around to the beginning of the table</a:t>
            </a:r>
          </a:p>
        </p:txBody>
      </p:sp>
      <p:graphicFrame>
        <p:nvGraphicFramePr>
          <p:cNvPr id="629764" name="Group 4"/>
          <p:cNvGraphicFramePr>
            <a:graphicFrameLocks noGrp="1"/>
          </p:cNvGraphicFramePr>
          <p:nvPr/>
        </p:nvGraphicFramePr>
        <p:xfrm>
          <a:off x="6969125" y="208280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29788" name="Text Box 28"/>
          <p:cNvSpPr txBox="1">
            <a:spLocks noChangeArrowheads="1"/>
          </p:cNvSpPr>
          <p:nvPr/>
        </p:nvSpPr>
        <p:spPr bwMode="auto">
          <a:xfrm>
            <a:off x="7680325" y="2038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29789" name="Text Box 29"/>
          <p:cNvSpPr txBox="1">
            <a:spLocks noChangeArrowheads="1"/>
          </p:cNvSpPr>
          <p:nvPr/>
        </p:nvSpPr>
        <p:spPr bwMode="auto">
          <a:xfrm>
            <a:off x="7680325" y="516255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 - 1</a:t>
            </a:r>
          </a:p>
        </p:txBody>
      </p:sp>
      <p:sp>
        <p:nvSpPr>
          <p:cNvPr id="629790" name="Text Box 30"/>
          <p:cNvSpPr txBox="1">
            <a:spLocks noChangeArrowheads="1"/>
          </p:cNvSpPr>
          <p:nvPr/>
        </p:nvSpPr>
        <p:spPr bwMode="auto">
          <a:xfrm>
            <a:off x="7680325" y="4471988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629791" name="Text Box 31"/>
          <p:cNvSpPr txBox="1">
            <a:spLocks noChangeArrowheads="1"/>
          </p:cNvSpPr>
          <p:nvPr/>
        </p:nvSpPr>
        <p:spPr bwMode="auto">
          <a:xfrm>
            <a:off x="7680325" y="3810000"/>
            <a:ext cx="146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2</a:t>
            </a:r>
            <a:r>
              <a:rPr lang="en-US"/>
              <a:t>) = h(k</a:t>
            </a:r>
            <a:r>
              <a:rPr lang="en-US" baseline="-25000"/>
              <a:t>5</a:t>
            </a:r>
            <a:r>
              <a:rPr lang="en-US"/>
              <a:t>) </a:t>
            </a:r>
          </a:p>
        </p:txBody>
      </p:sp>
      <p:sp>
        <p:nvSpPr>
          <p:cNvPr id="629792" name="Rectangle 32"/>
          <p:cNvSpPr>
            <a:spLocks noChangeArrowheads="1"/>
          </p:cNvSpPr>
          <p:nvPr/>
        </p:nvSpPr>
        <p:spPr bwMode="auto">
          <a:xfrm>
            <a:off x="7680325" y="2760663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629793" name="Rectangle 33"/>
          <p:cNvSpPr>
            <a:spLocks noChangeArrowheads="1"/>
          </p:cNvSpPr>
          <p:nvPr/>
        </p:nvSpPr>
        <p:spPr bwMode="auto">
          <a:xfrm>
            <a:off x="7680325" y="3103563"/>
            <a:ext cx="661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6A52A6-884C-422D-BBD1-1EC05D712572}" type="slidenum">
              <a:rPr lang="en-US"/>
              <a:pPr/>
              <a:t>38</a:t>
            </a:fld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probing: </a:t>
            </a:r>
            <a:r>
              <a:rPr lang="en-US">
                <a:solidFill>
                  <a:srgbClr val="DD0111"/>
                </a:solidFill>
              </a:rPr>
              <a:t>Deleting</a:t>
            </a:r>
            <a:r>
              <a:rPr lang="en-US"/>
              <a:t> a key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07137" cy="5076825"/>
          </a:xfrm>
        </p:spPr>
        <p:txBody>
          <a:bodyPr/>
          <a:lstStyle/>
          <a:p>
            <a:r>
              <a:rPr lang="en-US" dirty="0">
                <a:solidFill>
                  <a:srgbClr val="CC0000"/>
                </a:solidFill>
              </a:rPr>
              <a:t>Problems</a:t>
            </a:r>
          </a:p>
          <a:p>
            <a:pPr lvl="1"/>
            <a:r>
              <a:rPr lang="en-US" dirty="0"/>
              <a:t>Cannot mark the slot as empty</a:t>
            </a:r>
          </a:p>
          <a:p>
            <a:pPr lvl="1"/>
            <a:r>
              <a:rPr lang="en-US" dirty="0"/>
              <a:t>Impossible to retrieve keys inserted after that slot was occupied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Mark the slot with a sentinel value DELETED</a:t>
            </a:r>
          </a:p>
          <a:p>
            <a:r>
              <a:rPr lang="en-US" dirty="0"/>
              <a:t>The deleted slot can later be used for insertion</a:t>
            </a:r>
          </a:p>
          <a:p>
            <a:r>
              <a:rPr lang="en-US" dirty="0"/>
              <a:t>Searching will be able to find all the keys</a:t>
            </a:r>
          </a:p>
        </p:txBody>
      </p:sp>
      <p:graphicFrame>
        <p:nvGraphicFramePr>
          <p:cNvPr id="630788" name="Group 4"/>
          <p:cNvGraphicFramePr>
            <a:graphicFrameLocks noGrp="1"/>
          </p:cNvGraphicFramePr>
          <p:nvPr/>
        </p:nvGraphicFramePr>
        <p:xfrm>
          <a:off x="6572264" y="1928802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30812" name="Text Box 28"/>
          <p:cNvSpPr txBox="1">
            <a:spLocks noChangeArrowheads="1"/>
          </p:cNvSpPr>
          <p:nvPr/>
        </p:nvSpPr>
        <p:spPr bwMode="auto">
          <a:xfrm>
            <a:off x="7254877" y="1878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0813" name="Text Box 29"/>
          <p:cNvSpPr txBox="1">
            <a:spLocks noChangeArrowheads="1"/>
          </p:cNvSpPr>
          <p:nvPr/>
        </p:nvSpPr>
        <p:spPr bwMode="auto">
          <a:xfrm>
            <a:off x="7215206" y="5072074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m - 1</a:t>
            </a:r>
          </a:p>
        </p:txBody>
      </p:sp>
      <p:sp>
        <p:nvSpPr>
          <p:cNvPr id="630814" name="Rectangle 30"/>
          <p:cNvSpPr>
            <a:spLocks noChangeArrowheads="1"/>
          </p:cNvSpPr>
          <p:nvPr/>
        </p:nvSpPr>
        <p:spPr bwMode="auto">
          <a:xfrm>
            <a:off x="6567489" y="2916238"/>
            <a:ext cx="696913" cy="344487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pic>
        <p:nvPicPr>
          <p:cNvPr id="630815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9712" y="1500174"/>
            <a:ext cx="128428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0816" name="Rectangle 32"/>
          <p:cNvSpPr>
            <a:spLocks noChangeArrowheads="1"/>
          </p:cNvSpPr>
          <p:nvPr/>
        </p:nvSpPr>
        <p:spPr bwMode="auto">
          <a:xfrm>
            <a:off x="8215338" y="3000372"/>
            <a:ext cx="696913" cy="344488"/>
          </a:xfrm>
          <a:prstGeom prst="rect">
            <a:avLst/>
          </a:prstGeom>
          <a:noFill/>
          <a:ln w="57150">
            <a:solidFill>
              <a:srgbClr val="DD011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CF3148-242F-4DCB-9014-2AFE57DF5EED}" type="slidenum">
              <a:rPr lang="en-US"/>
              <a:pPr/>
              <a:t>39</a:t>
            </a:fld>
            <a:endParaRPr lang="en-US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Clustering Problem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75650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Some slots become more likely than others</a:t>
            </a:r>
          </a:p>
          <a:p>
            <a:pPr>
              <a:lnSpc>
                <a:spcPct val="130000"/>
              </a:lnSpc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Long chunks of  occupied slots are created</a:t>
            </a:r>
            <a:r>
              <a:rPr lang="en-US" sz="2400">
                <a:sym typeface="Symbol" pitchFamily="18" charset="2"/>
              </a:rPr>
              <a:t> 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                  search time increases!!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sz="2400">
              <a:sym typeface="Symbol" pitchFamily="18" charset="2"/>
            </a:endParaRPr>
          </a:p>
        </p:txBody>
      </p:sp>
      <p:pic>
        <p:nvPicPr>
          <p:cNvPr id="6318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" y="3892550"/>
            <a:ext cx="7273925" cy="23336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31816" name="Line 8"/>
          <p:cNvSpPr>
            <a:spLocks noChangeShapeType="1"/>
          </p:cNvSpPr>
          <p:nvPr/>
        </p:nvSpPr>
        <p:spPr bwMode="auto">
          <a:xfrm flipV="1">
            <a:off x="2852738" y="4652963"/>
            <a:ext cx="182562" cy="79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1817" name="Line 9"/>
          <p:cNvSpPr>
            <a:spLocks noChangeShapeType="1"/>
          </p:cNvSpPr>
          <p:nvPr/>
        </p:nvSpPr>
        <p:spPr bwMode="auto">
          <a:xfrm flipV="1">
            <a:off x="3371850" y="5435600"/>
            <a:ext cx="182563" cy="79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 flipV="1">
            <a:off x="3625850" y="6223000"/>
            <a:ext cx="182563" cy="79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1819" name="Text Box 11"/>
          <p:cNvSpPr txBox="1">
            <a:spLocks noChangeArrowheads="1"/>
          </p:cNvSpPr>
          <p:nvPr/>
        </p:nvSpPr>
        <p:spPr bwMode="auto">
          <a:xfrm>
            <a:off x="8008938" y="3883025"/>
            <a:ext cx="83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Slot b:</a:t>
            </a:r>
          </a:p>
          <a:p>
            <a:r>
              <a:rPr lang="en-US"/>
              <a:t>2/m</a:t>
            </a:r>
          </a:p>
        </p:txBody>
      </p:sp>
      <p:sp>
        <p:nvSpPr>
          <p:cNvPr id="631820" name="Text Box 12"/>
          <p:cNvSpPr txBox="1">
            <a:spLocks noChangeArrowheads="1"/>
          </p:cNvSpPr>
          <p:nvPr/>
        </p:nvSpPr>
        <p:spPr bwMode="auto">
          <a:xfrm>
            <a:off x="8042275" y="4721225"/>
            <a:ext cx="83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Slot d:</a:t>
            </a:r>
          </a:p>
          <a:p>
            <a:r>
              <a:rPr lang="en-US"/>
              <a:t>4/m</a:t>
            </a:r>
          </a:p>
        </p:txBody>
      </p:sp>
      <p:sp>
        <p:nvSpPr>
          <p:cNvPr id="631821" name="Text Box 13"/>
          <p:cNvSpPr txBox="1">
            <a:spLocks noChangeArrowheads="1"/>
          </p:cNvSpPr>
          <p:nvPr/>
        </p:nvSpPr>
        <p:spPr bwMode="auto">
          <a:xfrm>
            <a:off x="8061325" y="5527675"/>
            <a:ext cx="83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Slot e:</a:t>
            </a:r>
          </a:p>
          <a:p>
            <a:r>
              <a:rPr lang="en-US"/>
              <a:t>5/m</a:t>
            </a:r>
          </a:p>
        </p:txBody>
      </p:sp>
      <p:sp>
        <p:nvSpPr>
          <p:cNvPr id="631822" name="Text Box 14"/>
          <p:cNvSpPr txBox="1">
            <a:spLocks noChangeArrowheads="1"/>
          </p:cNvSpPr>
          <p:nvPr/>
        </p:nvSpPr>
        <p:spPr bwMode="auto">
          <a:xfrm>
            <a:off x="1790700" y="3289300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initially, all slots have probability 1/m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445B62-190B-4BF9-A739-2CF7E6482C3E}" type="slidenum">
              <a:rPr lang="en-US"/>
              <a:pPr/>
              <a:t>4</a:t>
            </a:fld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Special Case: Dictionaries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  <a:latin typeface="Comic Sans MS" pitchFamily="66" charset="0"/>
              </a:rPr>
              <a:t>Dictionary</a:t>
            </a:r>
            <a:r>
              <a:rPr lang="en-US"/>
              <a:t> = data structure that supports mainly two basic operations: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insert</a:t>
            </a:r>
            <a:r>
              <a:rPr lang="en-US"/>
              <a:t> a new item and </a:t>
            </a:r>
            <a:r>
              <a:rPr lang="en-US">
                <a:solidFill>
                  <a:srgbClr val="CC0000"/>
                </a:solidFill>
                <a:latin typeface="Comic Sans MS" pitchFamily="66" charset="0"/>
              </a:rPr>
              <a:t>return an item with a given key</a:t>
            </a:r>
          </a:p>
          <a:p>
            <a:pPr>
              <a:lnSpc>
                <a:spcPct val="110000"/>
              </a:lnSpc>
            </a:pPr>
            <a:r>
              <a:rPr lang="en-US"/>
              <a:t>Queries: </a:t>
            </a:r>
            <a:r>
              <a:rPr lang="en-US">
                <a:solidFill>
                  <a:schemeClr val="tx1"/>
                </a:solidFill>
              </a:rPr>
              <a:t>return information about the set S:</a:t>
            </a:r>
          </a:p>
          <a:p>
            <a:pPr lvl="1">
              <a:lnSpc>
                <a:spcPct val="110000"/>
              </a:lnSpc>
            </a:pPr>
            <a:r>
              <a:rPr lang="en-US"/>
              <a:t>Search (S, k)</a:t>
            </a:r>
          </a:p>
          <a:p>
            <a:pPr lvl="1">
              <a:lnSpc>
                <a:spcPct val="110000"/>
              </a:lnSpc>
            </a:pPr>
            <a:r>
              <a:rPr lang="en-US"/>
              <a:t>Minimum (S), Maximum (S)</a:t>
            </a:r>
          </a:p>
          <a:p>
            <a:pPr lvl="1">
              <a:lnSpc>
                <a:spcPct val="110000"/>
              </a:lnSpc>
            </a:pPr>
            <a:r>
              <a:rPr lang="en-US"/>
              <a:t>Successor (S, x), Predecessor (S, x)</a:t>
            </a:r>
          </a:p>
          <a:p>
            <a:pPr>
              <a:lnSpc>
                <a:spcPct val="110000"/>
              </a:lnSpc>
            </a:pPr>
            <a:r>
              <a:rPr lang="en-US"/>
              <a:t>Modifying operations: </a:t>
            </a:r>
            <a:r>
              <a:rPr lang="en-US">
                <a:solidFill>
                  <a:schemeClr val="tx1"/>
                </a:solidFill>
              </a:rPr>
              <a:t>change the set</a:t>
            </a:r>
          </a:p>
          <a:p>
            <a:pPr lvl="1">
              <a:lnSpc>
                <a:spcPct val="110000"/>
              </a:lnSpc>
            </a:pPr>
            <a:r>
              <a:rPr lang="en-US"/>
              <a:t>Insert (S, k)</a:t>
            </a:r>
          </a:p>
          <a:p>
            <a:pPr lvl="1">
              <a:lnSpc>
                <a:spcPct val="110000"/>
              </a:lnSpc>
            </a:pPr>
            <a:r>
              <a:rPr lang="en-US"/>
              <a:t>Delete (S, k) – </a:t>
            </a:r>
            <a:r>
              <a:rPr lang="en-US">
                <a:solidFill>
                  <a:srgbClr val="0066FF"/>
                </a:solidFill>
              </a:rPr>
              <a:t>not very often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CD468A-7E8F-4D7D-9371-4AB5961D26B7}" type="slidenum">
              <a:rPr lang="en-US"/>
              <a:pPr/>
              <a:t>40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probing</a:t>
            </a:r>
          </a:p>
        </p:txBody>
      </p:sp>
      <p:pic>
        <p:nvPicPr>
          <p:cNvPr id="6850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5950" y="2578100"/>
            <a:ext cx="8099425" cy="2368550"/>
          </a:xfrm>
          <a:noFill/>
          <a:ln/>
        </p:spPr>
      </p:pic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3876675" y="2905125"/>
            <a:ext cx="113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=0,1,2,...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F12D82-A4BD-4C03-9411-84A84E2A1C34}" type="slidenum">
              <a:rPr lang="en-US"/>
              <a:pPr/>
              <a:t>41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72475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(1) Use one hash function to determine the first slot</a:t>
            </a:r>
          </a:p>
          <a:p>
            <a:pPr>
              <a:buFontTx/>
              <a:buNone/>
            </a:pPr>
            <a:r>
              <a:rPr lang="en-US" dirty="0"/>
              <a:t>(2) Use a second hash function to determine the increment for the probe sequence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m,  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=0,1,...</a:t>
            </a:r>
          </a:p>
          <a:p>
            <a:r>
              <a:rPr lang="en-US" dirty="0"/>
              <a:t>Initial probe: h</a:t>
            </a:r>
            <a:r>
              <a:rPr lang="en-US" baseline="-25000" dirty="0"/>
              <a:t>1</a:t>
            </a:r>
            <a:r>
              <a:rPr lang="en-US" dirty="0"/>
              <a:t>(k) </a:t>
            </a:r>
          </a:p>
          <a:p>
            <a:r>
              <a:rPr lang="en-US" dirty="0"/>
              <a:t>Second probe is offset by h</a:t>
            </a:r>
            <a:r>
              <a:rPr lang="en-US" baseline="-25000" dirty="0"/>
              <a:t>2</a:t>
            </a:r>
            <a:r>
              <a:rPr lang="en-US" dirty="0"/>
              <a:t>(k) </a:t>
            </a:r>
            <a:r>
              <a:rPr lang="en-US" dirty="0">
                <a:latin typeface="Comic Sans MS" pitchFamily="66" charset="0"/>
              </a:rPr>
              <a:t>mod</a:t>
            </a:r>
            <a:r>
              <a:rPr lang="en-US" dirty="0"/>
              <a:t> m, so on ...</a:t>
            </a:r>
          </a:p>
          <a:p>
            <a:r>
              <a:rPr lang="en-US" dirty="0">
                <a:solidFill>
                  <a:srgbClr val="008080"/>
                </a:solidFill>
              </a:rPr>
              <a:t>Advantage</a:t>
            </a:r>
            <a:r>
              <a:rPr lang="en-US" dirty="0"/>
              <a:t>: </a:t>
            </a:r>
            <a:r>
              <a:rPr lang="en-US"/>
              <a:t>avoids </a:t>
            </a:r>
            <a:r>
              <a:rPr lang="en-US" smtClean="0"/>
              <a:t>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8D3AB-182C-4F64-B523-8F7B86E0CEE8}" type="slidenum">
              <a:rPr lang="en-US"/>
              <a:pPr/>
              <a:t>42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h(14,2)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572396" y="1785926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286646" y="1790689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286646" y="48529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245371" y="3151176"/>
            <a:ext cx="35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286646" y="247172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286646" y="281145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286646" y="21320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245371" y="3492489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245371" y="3832214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245371" y="4171939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245371" y="4511664"/>
            <a:ext cx="35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05671" y="5192701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05671" y="5532426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05671" y="5872151"/>
            <a:ext cx="492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12171" y="1900226"/>
            <a:ext cx="338138" cy="427038"/>
          </a:xfrm>
          <a:custGeom>
            <a:avLst/>
            <a:gdLst/>
            <a:ahLst/>
            <a:cxnLst>
              <a:cxn ang="0">
                <a:pos x="213" y="0"/>
              </a:cxn>
              <a:cxn ang="0">
                <a:pos x="163" y="219"/>
              </a:cxn>
              <a:cxn ang="0">
                <a:pos x="0" y="269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12171" y="2336789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55034" y="3711564"/>
            <a:ext cx="327025" cy="135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2" y="151"/>
              </a:cxn>
              <a:cxn ang="0">
                <a:pos x="201" y="457"/>
              </a:cxn>
              <a:cxn ang="0">
                <a:pos x="100" y="752"/>
              </a:cxn>
              <a:cxn ang="0">
                <a:pos x="19" y="852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7720034" y="4881551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63390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thank you images h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0925" y="3500438"/>
            <a:ext cx="5553075" cy="2809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194F78-1892-40AA-BA44-63972F66754E}" type="slidenum">
              <a:rPr lang="en-US"/>
              <a:pPr/>
              <a:t>5</a:t>
            </a:fld>
            <a:endParaRPr lang="en-US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Addressing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423988"/>
            <a:ext cx="8678863" cy="2135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Assumptions: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Key values are distinct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key is drawn from a universe U = {</a:t>
            </a:r>
            <a:r>
              <a:rPr lang="en-US" sz="2000">
                <a:latin typeface="Comic Sans MS" pitchFamily="66" charset="0"/>
              </a:rPr>
              <a:t>0, 1, . . . , m - 1</a:t>
            </a:r>
            <a:r>
              <a:rPr lang="en-US" sz="2000"/>
              <a:t>}</a:t>
            </a:r>
          </a:p>
          <a:p>
            <a:pPr>
              <a:lnSpc>
                <a:spcPct val="90000"/>
              </a:lnSpc>
            </a:pPr>
            <a:r>
              <a:rPr lang="en-US" sz="2400"/>
              <a:t>Idea: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Store the items in an array, indexed by keys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sp>
        <p:nvSpPr>
          <p:cNvPr id="663574" name="Rectangle 22"/>
          <p:cNvSpPr>
            <a:spLocks noChangeArrowheads="1"/>
          </p:cNvSpPr>
          <p:nvPr/>
        </p:nvSpPr>
        <p:spPr bwMode="auto">
          <a:xfrm>
            <a:off x="325438" y="3551238"/>
            <a:ext cx="856456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solidFill>
                  <a:srgbClr val="3514AC"/>
                </a:solidFill>
              </a:rPr>
              <a:t>   </a:t>
            </a:r>
            <a:r>
              <a:rPr lang="en-US" sz="2400" b="1" dirty="0">
                <a:solidFill>
                  <a:srgbClr val="3514AC"/>
                </a:solidFill>
              </a:rPr>
              <a:t>Direct-address table</a:t>
            </a:r>
            <a:r>
              <a:rPr lang="en-US" sz="2400" dirty="0">
                <a:solidFill>
                  <a:srgbClr val="3514AC"/>
                </a:solidFill>
              </a:rPr>
              <a:t> representation:</a:t>
            </a:r>
          </a:p>
          <a:p>
            <a:pPr lvl="1">
              <a:buFont typeface="Arial" charset="0"/>
              <a:buChar char="–"/>
            </a:pPr>
            <a:r>
              <a:rPr lang="en-US" sz="2400" dirty="0"/>
              <a:t>  </a:t>
            </a:r>
            <a:r>
              <a:rPr lang="en-US" sz="2000" dirty="0"/>
              <a:t>An array T[0 . . . m - 1]</a:t>
            </a:r>
          </a:p>
          <a:p>
            <a:pPr lvl="1">
              <a:buFont typeface="Arial" charset="0"/>
              <a:buChar char="–"/>
            </a:pPr>
            <a:r>
              <a:rPr lang="en-US" sz="2000" dirty="0"/>
              <a:t>   Each </a:t>
            </a:r>
            <a:r>
              <a:rPr lang="en-US" sz="2000" b="1" dirty="0"/>
              <a:t>slot</a:t>
            </a:r>
            <a:r>
              <a:rPr lang="en-US" sz="2000" dirty="0"/>
              <a:t>, or position, in T corresponds to a key in U</a:t>
            </a:r>
          </a:p>
          <a:p>
            <a:pPr lvl="1">
              <a:buFont typeface="Arial" charset="0"/>
              <a:buChar char="–"/>
            </a:pPr>
            <a:r>
              <a:rPr lang="en-US" sz="2000" dirty="0"/>
              <a:t>   For an element x with key k, a pointer to x (or x itself) will be placed   	in location T[k] </a:t>
            </a:r>
          </a:p>
          <a:p>
            <a:pPr lvl="1">
              <a:buFont typeface="Arial" charset="0"/>
              <a:buChar char="–"/>
            </a:pPr>
            <a:r>
              <a:rPr lang="en-US" sz="2000" dirty="0"/>
              <a:t>  If there are no elements with key k in the set, T[k] is empty, 	represented by NIL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82320-BF54-4540-A068-38A1A7C70B2B}" type="slidenum">
              <a:rPr lang="en-US"/>
              <a:pPr/>
              <a:t>6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Addressing (cont’d)</a:t>
            </a:r>
          </a:p>
        </p:txBody>
      </p:sp>
      <p:pic>
        <p:nvPicPr>
          <p:cNvPr id="66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1701800"/>
            <a:ext cx="7232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2E7A26-3373-4134-AFCB-EC89AFA79BB8}" type="slidenum">
              <a:rPr lang="en-US"/>
              <a:pPr/>
              <a:t>7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70038"/>
            <a:ext cx="8229600" cy="48450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DIRECT-ADDRESS-SEARCH(</a:t>
            </a:r>
            <a:r>
              <a:rPr lang="en-US" dirty="0">
                <a:latin typeface="Comic Sans MS" pitchFamily="66" charset="0"/>
              </a:rPr>
              <a:t>T, k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b="1" dirty="0"/>
              <a:t>		return </a:t>
            </a:r>
            <a:r>
              <a:rPr lang="en-US" dirty="0">
                <a:latin typeface="Comic Sans MS" pitchFamily="66" charset="0"/>
              </a:rPr>
              <a:t>T[k]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DIRECT-ADDRESS-INSERT(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66" charset="0"/>
              </a:rPr>
              <a:t>T[key[x]] ← x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rgbClr val="3514AC"/>
                </a:solidFill>
                <a:latin typeface="Monotype Corsiva" pitchFamily="66" charset="0"/>
              </a:rPr>
              <a:t>Alg.:</a:t>
            </a:r>
            <a:r>
              <a:rPr lang="en-US" dirty="0">
                <a:solidFill>
                  <a:srgbClr val="3514AC"/>
                </a:solidFill>
              </a:rPr>
              <a:t> </a:t>
            </a:r>
            <a:r>
              <a:rPr lang="en-US" dirty="0"/>
              <a:t>DIRECT-ADDRESS-DELETE(</a:t>
            </a:r>
            <a:r>
              <a:rPr lang="en-US" dirty="0">
                <a:latin typeface="Comic Sans MS" pitchFamily="66" charset="0"/>
              </a:rPr>
              <a:t>T, x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66" charset="0"/>
              </a:rPr>
              <a:t>T[key[x]] ← NIL</a:t>
            </a:r>
          </a:p>
          <a:p>
            <a:endParaRPr lang="en-US" sz="1000" dirty="0"/>
          </a:p>
          <a:p>
            <a:r>
              <a:rPr lang="en-US" sz="2400" dirty="0"/>
              <a:t>Running time for these operations: </a:t>
            </a:r>
            <a:r>
              <a:rPr lang="en-US" sz="2400" dirty="0">
                <a:latin typeface="Comic Sans MS" pitchFamily="66" charset="0"/>
              </a:rPr>
              <a:t>O(1)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55FB7-A544-4CE3-AF2D-55D1507B3007}" type="slidenum">
              <a:rPr lang="en-US"/>
              <a:pPr/>
              <a:t>8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Comparing Different Implementations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33513"/>
            <a:ext cx="6611938" cy="1962150"/>
          </a:xfrm>
        </p:spPr>
        <p:txBody>
          <a:bodyPr/>
          <a:lstStyle/>
          <a:p>
            <a:r>
              <a:rPr lang="en-US"/>
              <a:t>Implementing dictionaries using:</a:t>
            </a:r>
          </a:p>
          <a:p>
            <a:pPr lvl="1"/>
            <a:r>
              <a:rPr lang="en-US"/>
              <a:t>Direct addressing</a:t>
            </a:r>
          </a:p>
          <a:p>
            <a:pPr lvl="1"/>
            <a:r>
              <a:rPr lang="en-US"/>
              <a:t>Ordered/unordered arrays</a:t>
            </a:r>
          </a:p>
          <a:p>
            <a:pPr lvl="1"/>
            <a:r>
              <a:rPr lang="en-US"/>
              <a:t>Ordered/unordered linked lists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4710113" y="3614738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Insert</a:t>
            </a: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6477000" y="3613150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Search</a:t>
            </a:r>
          </a:p>
        </p:txBody>
      </p:sp>
      <p:sp>
        <p:nvSpPr>
          <p:cNvPr id="667654" name="Text Box 6"/>
          <p:cNvSpPr txBox="1">
            <a:spLocks noChangeArrowheads="1"/>
          </p:cNvSpPr>
          <p:nvPr/>
        </p:nvSpPr>
        <p:spPr bwMode="auto">
          <a:xfrm>
            <a:off x="1501775" y="4492625"/>
            <a:ext cx="218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514AC"/>
                </a:solidFill>
                <a:latin typeface="Comic Sans MS" pitchFamily="66" charset="0"/>
              </a:rPr>
              <a:t>ordered array</a:t>
            </a:r>
          </a:p>
        </p:txBody>
      </p:sp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1501775" y="4933950"/>
            <a:ext cx="187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514AC"/>
                </a:solidFill>
                <a:latin typeface="Comic Sans MS" pitchFamily="66" charset="0"/>
              </a:rPr>
              <a:t>ordered list</a:t>
            </a:r>
          </a:p>
        </p:txBody>
      </p:sp>
      <p:sp>
        <p:nvSpPr>
          <p:cNvPr id="667656" name="Text Box 8"/>
          <p:cNvSpPr txBox="1">
            <a:spLocks noChangeArrowheads="1"/>
          </p:cNvSpPr>
          <p:nvPr/>
        </p:nvSpPr>
        <p:spPr bwMode="auto">
          <a:xfrm>
            <a:off x="1501775" y="5376863"/>
            <a:ext cx="250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514AC"/>
                </a:solidFill>
                <a:latin typeface="Comic Sans MS" pitchFamily="66" charset="0"/>
              </a:rPr>
              <a:t>unordered array</a:t>
            </a:r>
          </a:p>
        </p:txBody>
      </p:sp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1501775" y="5818188"/>
            <a:ext cx="219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514AC"/>
                </a:solidFill>
                <a:latin typeface="Comic Sans MS" pitchFamily="66" charset="0"/>
              </a:rPr>
              <a:t>unordered list</a:t>
            </a:r>
          </a:p>
        </p:txBody>
      </p:sp>
      <p:sp>
        <p:nvSpPr>
          <p:cNvPr id="667658" name="Text Box 10"/>
          <p:cNvSpPr txBox="1">
            <a:spLocks noChangeArrowheads="1"/>
          </p:cNvSpPr>
          <p:nvPr/>
        </p:nvSpPr>
        <p:spPr bwMode="auto">
          <a:xfrm>
            <a:off x="4819650" y="4492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59" name="Text Box 11"/>
          <p:cNvSpPr txBox="1">
            <a:spLocks noChangeArrowheads="1"/>
          </p:cNvSpPr>
          <p:nvPr/>
        </p:nvSpPr>
        <p:spPr bwMode="auto">
          <a:xfrm>
            <a:off x="4819650" y="49339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0" name="Text Box 12"/>
          <p:cNvSpPr txBox="1">
            <a:spLocks noChangeArrowheads="1"/>
          </p:cNvSpPr>
          <p:nvPr/>
        </p:nvSpPr>
        <p:spPr bwMode="auto">
          <a:xfrm>
            <a:off x="6680200" y="53768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6680200" y="5818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4845050" y="53768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O(1)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4845050" y="58181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O(1)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6704013" y="4494213"/>
            <a:ext cx="108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O(</a:t>
            </a:r>
            <a:r>
              <a:rPr lang="en-US" sz="2400" dirty="0" err="1"/>
              <a:t>lgN</a:t>
            </a:r>
            <a:r>
              <a:rPr lang="en-US" sz="2400" dirty="0"/>
              <a:t>)</a:t>
            </a: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6704013" y="4935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667666" name="Text Box 18"/>
          <p:cNvSpPr txBox="1">
            <a:spLocks noChangeArrowheads="1"/>
          </p:cNvSpPr>
          <p:nvPr/>
        </p:nvSpPr>
        <p:spPr bwMode="auto">
          <a:xfrm>
            <a:off x="1503363" y="4049713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514AC"/>
                </a:solidFill>
                <a:latin typeface="Comic Sans MS" pitchFamily="66" charset="0"/>
              </a:rPr>
              <a:t>direct addressing</a:t>
            </a:r>
          </a:p>
        </p:txBody>
      </p:sp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4821238" y="40497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O(1)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6705600" y="40513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/>
      <p:bldP spid="667653" grpId="0"/>
      <p:bldP spid="667654" grpId="0"/>
      <p:bldP spid="667655" grpId="0"/>
      <p:bldP spid="667656" grpId="0"/>
      <p:bldP spid="667657" grpId="0"/>
      <p:bldP spid="667658" grpId="0"/>
      <p:bldP spid="667659" grpId="0"/>
      <p:bldP spid="667660" grpId="0"/>
      <p:bldP spid="667661" grpId="0"/>
      <p:bldP spid="667662" grpId="0"/>
      <p:bldP spid="667663" grpId="0"/>
      <p:bldP spid="667664" grpId="0"/>
      <p:bldP spid="667665" grpId="0"/>
      <p:bldP spid="667666" grpId="0"/>
      <p:bldP spid="667667" grpId="0"/>
      <p:bldP spid="6676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04EDAE-6A60-4872-BCEE-4F0072F1D4E1}" type="slidenum">
              <a:rPr lang="en-US"/>
              <a:pPr/>
              <a:t>9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Using Direct Addressing</a:t>
            </a:r>
          </a:p>
        </p:txBody>
      </p:sp>
      <p:pic>
        <p:nvPicPr>
          <p:cNvPr id="668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04863" y="4025900"/>
            <a:ext cx="7908925" cy="1284288"/>
          </a:xfrm>
          <a:noFill/>
          <a:ln/>
        </p:spPr>
      </p:pic>
      <p:pic>
        <p:nvPicPr>
          <p:cNvPr id="66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4938" y="5459413"/>
            <a:ext cx="42926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79" name="Text Box 7"/>
          <p:cNvSpPr txBox="1">
            <a:spLocks noChangeArrowheads="1"/>
          </p:cNvSpPr>
          <p:nvPr/>
        </p:nvSpPr>
        <p:spPr bwMode="auto">
          <a:xfrm>
            <a:off x="671513" y="3482975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514AC"/>
                </a:solidFill>
                <a:latin typeface="Comic Sans MS" pitchFamily="66" charset="0"/>
              </a:rPr>
              <a:t>Example 2:</a:t>
            </a:r>
          </a:p>
        </p:txBody>
      </p:sp>
      <p:pic>
        <p:nvPicPr>
          <p:cNvPr id="668680" name="Picture 8"/>
          <p:cNvPicPr>
            <a:picLocks noChangeAspect="1" noChangeArrowheads="1"/>
          </p:cNvPicPr>
          <p:nvPr/>
        </p:nvPicPr>
        <p:blipFill>
          <a:blip r:embed="rId5"/>
          <a:srcRect l="1573" b="32593"/>
          <a:stretch>
            <a:fillRect/>
          </a:stretch>
        </p:blipFill>
        <p:spPr bwMode="auto">
          <a:xfrm>
            <a:off x="427038" y="1806575"/>
            <a:ext cx="8047037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8681" name="Text Box 9"/>
          <p:cNvSpPr txBox="1">
            <a:spLocks noChangeArrowheads="1"/>
          </p:cNvSpPr>
          <p:nvPr/>
        </p:nvSpPr>
        <p:spPr bwMode="auto">
          <a:xfrm>
            <a:off x="687388" y="1350963"/>
            <a:ext cx="167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514AC"/>
                </a:solidFill>
                <a:latin typeface="Comic Sans MS" pitchFamily="66" charset="0"/>
              </a:rPr>
              <a:t>Example 1: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1840</TotalTime>
  <Words>1736</Words>
  <Application>Microsoft Office PowerPoint</Application>
  <PresentationFormat>On-screen Show (4:3)</PresentationFormat>
  <Paragraphs>465</Paragraphs>
  <Slides>43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Bookman Old Style</vt:lpstr>
      <vt:lpstr>Calibri</vt:lpstr>
      <vt:lpstr>Comic Sans MS</vt:lpstr>
      <vt:lpstr>Gill Sans MT</vt:lpstr>
      <vt:lpstr>Monotype Corsiva</vt:lpstr>
      <vt:lpstr>Symbol</vt:lpstr>
      <vt:lpstr>Wingdings</vt:lpstr>
      <vt:lpstr>Wingdings 3</vt:lpstr>
      <vt:lpstr>Origin</vt:lpstr>
      <vt:lpstr>Equation</vt:lpstr>
      <vt:lpstr>Hashing Techniques</vt:lpstr>
      <vt:lpstr>The Search Problem</vt:lpstr>
      <vt:lpstr>Applications</vt:lpstr>
      <vt:lpstr>Special Case: Dictionaries</vt:lpstr>
      <vt:lpstr>Direct Addressing</vt:lpstr>
      <vt:lpstr>Direct Addressing (cont’d)</vt:lpstr>
      <vt:lpstr>Operations</vt:lpstr>
      <vt:lpstr>Comparing Different Implementations</vt:lpstr>
      <vt:lpstr>Examples Using Direct Addressing</vt:lpstr>
      <vt:lpstr>Hash Tables</vt:lpstr>
      <vt:lpstr>Hash Tables</vt:lpstr>
      <vt:lpstr>Example: HASH TABLES</vt:lpstr>
      <vt:lpstr>Revisit Example 2</vt:lpstr>
      <vt:lpstr>Do you see any problems with this approach?</vt:lpstr>
      <vt:lpstr>Collisions</vt:lpstr>
      <vt:lpstr>Handling Collisions</vt:lpstr>
      <vt:lpstr>Handling Collisions Using Chaining</vt:lpstr>
      <vt:lpstr>Collision with Chaining - Discussion</vt:lpstr>
      <vt:lpstr>Insertion in Hash Tables</vt:lpstr>
      <vt:lpstr>Deletion in Hash Tables</vt:lpstr>
      <vt:lpstr>Searching in Hash Tables</vt:lpstr>
      <vt:lpstr>Analysis of Hashing with Chaining: Worst Case</vt:lpstr>
      <vt:lpstr>Analysis of Hashing with Chaining :Average Case</vt:lpstr>
      <vt:lpstr>Load Factor of a Hash Table</vt:lpstr>
      <vt:lpstr>Case 1: Unsuccessful Search (i.e., item not stored in the table)</vt:lpstr>
      <vt:lpstr>Case 2: Successful Search</vt:lpstr>
      <vt:lpstr>Analysis of Search in Hash Tables</vt:lpstr>
      <vt:lpstr>Hash Functions</vt:lpstr>
      <vt:lpstr>Good Approaches for Hash Functions</vt:lpstr>
      <vt:lpstr>The Division Method</vt:lpstr>
      <vt:lpstr>Example - The Division Method</vt:lpstr>
      <vt:lpstr>Open Addressing</vt:lpstr>
      <vt:lpstr>PowerPoint Presentation</vt:lpstr>
      <vt:lpstr>Generalize hash function notation:</vt:lpstr>
      <vt:lpstr>Common Open Addressing Methods</vt:lpstr>
      <vt:lpstr>Linear probing: Inserting a key</vt:lpstr>
      <vt:lpstr>Linear probing: Searching for a key</vt:lpstr>
      <vt:lpstr>Linear probing: Deleting a key</vt:lpstr>
      <vt:lpstr>Primary Clustering Problem</vt:lpstr>
      <vt:lpstr>Quadratic probing</vt:lpstr>
      <vt:lpstr>Double Hashing</vt:lpstr>
      <vt:lpstr>Double Hashing: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of Growth</dc:title>
  <dc:creator>nh</dc:creator>
  <cp:lastModifiedBy>Sunu</cp:lastModifiedBy>
  <cp:revision>54</cp:revision>
  <dcterms:created xsi:type="dcterms:W3CDTF">2017-04-28T04:43:40Z</dcterms:created>
  <dcterms:modified xsi:type="dcterms:W3CDTF">2022-01-18T06:00:09Z</dcterms:modified>
</cp:coreProperties>
</file>