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9" r:id="rId3"/>
    <p:sldId id="261" r:id="rId4"/>
    <p:sldId id="277" r:id="rId5"/>
    <p:sldId id="312" r:id="rId6"/>
    <p:sldId id="313" r:id="rId7"/>
    <p:sldId id="262" r:id="rId8"/>
    <p:sldId id="278" r:id="rId9"/>
    <p:sldId id="263" r:id="rId10"/>
    <p:sldId id="283" r:id="rId11"/>
    <p:sldId id="306" r:id="rId12"/>
    <p:sldId id="270" r:id="rId13"/>
    <p:sldId id="308" r:id="rId14"/>
    <p:sldId id="272" r:id="rId15"/>
    <p:sldId id="309" r:id="rId16"/>
    <p:sldId id="320" r:id="rId17"/>
    <p:sldId id="319" r:id="rId18"/>
    <p:sldId id="314" r:id="rId19"/>
    <p:sldId id="317" r:id="rId20"/>
    <p:sldId id="329" r:id="rId21"/>
    <p:sldId id="315" r:id="rId22"/>
    <p:sldId id="316" r:id="rId23"/>
    <p:sldId id="326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4" autoAdjust="0"/>
  </p:normalViewPr>
  <p:slideViewPr>
    <p:cSldViewPr>
      <p:cViewPr varScale="1">
        <p:scale>
          <a:sx n="75" d="100"/>
          <a:sy n="75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88"/>
    </p:cViewPr>
  </p:sorterViewPr>
  <p:notesViewPr>
    <p:cSldViewPr>
      <p:cViewPr varScale="1">
        <p:scale>
          <a:sx n="66" d="100"/>
          <a:sy n="66" d="100"/>
        </p:scale>
        <p:origin x="-280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8BA4-DC82-49B8-8CD5-AAD0658D09C1}" type="datetimeFigureOut">
              <a:rPr lang="en-US" smtClean="0"/>
              <a:pPr/>
              <a:t>1/6/2022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CA63-7859-4503-B41D-0B54D996B6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928A-CF67-4E21-AFC0-54A8B1CCD45F}" type="datetimeFigureOut">
              <a:rPr lang="en-US" smtClean="0"/>
              <a:pPr/>
              <a:t>1/6/2022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5D8F-1EA7-4591-A05B-1DC5D257BE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5D8F-1EA7-4591-A05B-1DC5D257BE8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5D8F-1EA7-4591-A05B-1DC5D257BE8F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5D8F-1EA7-4591-A05B-1DC5D257BE8F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0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507AD75-663C-49D2-BC95-572885CA5BFF}" type="datetime1">
              <a:rPr lang="en-US" smtClean="0"/>
              <a:t>1/6/2022</a:t>
            </a:fld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06062" y="6217920"/>
            <a:ext cx="3474720" cy="502920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r>
              <a:rPr lang="en-IN" smtClean="0"/>
              <a:t>Ms Sunu Mary Abraham                                      Asst Professor,  Dept. of Computer Science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65A-9170-4992-8F07-F1E3F097D29F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0A19-4142-44B5-98B0-43178793A4E3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8507-4625-45DA-9992-E4ECE8819DE6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72E4FA-0249-45C7-BA6D-B7C1607B1FDB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Ms Sunu Mary Abraham                                      Asst Professor,  Dept. of Computer Science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28600"/>
            <a:ext cx="576064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A234-3C4F-42A1-A5B5-2E956D4D74F8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28600"/>
            <a:ext cx="699512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674D-B091-446A-B993-D7E612BF00FD}" type="datetime1">
              <a:rPr lang="en-US" smtClean="0"/>
              <a:t>1/6/2022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28600"/>
            <a:ext cx="7067128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E659-C52D-4969-9F70-9E44EC30B1D3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FDE4-003C-48B1-9FE1-5BE148D41ECA}" type="datetime1">
              <a:rPr lang="en-US" smtClean="0"/>
              <a:t>1/6/2022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7705-45A9-47A8-997B-4768AEA1C662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764704"/>
            <a:ext cx="5715000" cy="525509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22D9-F907-4795-B119-0E11D118B25D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63688" y="152400"/>
            <a:ext cx="6237336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44F2C6-B5CB-452E-B66D-4DE4CA26EDDC}" type="datetime1">
              <a:rPr lang="en-US" smtClean="0"/>
              <a:t>1/6/2022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D5890D-5001-456B-9647-4F40EBC635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290" name="Picture 2" descr="Image result for algorithm analysis and desig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01024" y="1"/>
            <a:ext cx="1142976" cy="114297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 smtClean="0"/>
              <a:t>DESIGN AND ANALYSIS OF ALGORITHMS </a:t>
            </a:r>
            <a:endParaRPr lang="en-IN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 smtClean="0"/>
              <a:t>Introductory Session</a:t>
            </a:r>
            <a:endParaRPr lang="en-IN" b="1" dirty="0"/>
          </a:p>
        </p:txBody>
      </p:sp>
      <p:pic>
        <p:nvPicPr>
          <p:cNvPr id="43010" name="Picture 2" descr="Image result for algorithm analysis and des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3675" y="0"/>
            <a:ext cx="2600325" cy="2600325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43B1-DE78-4146-B10C-0084F8279C78}" type="datetime1">
              <a:rPr lang="en-US" smtClean="0"/>
              <a:t>1/6/2022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Algorithm-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88508" cy="44958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Time Efficiency/Time Complexity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Space Efficiency/Space Complexity</a:t>
            </a:r>
          </a:p>
          <a:p>
            <a:r>
              <a:rPr lang="en-IN" dirty="0" smtClean="0"/>
              <a:t>Simplicity</a:t>
            </a:r>
          </a:p>
          <a:p>
            <a:r>
              <a:rPr lang="en-IN" dirty="0" smtClean="0"/>
              <a:t>Generality</a:t>
            </a:r>
          </a:p>
          <a:p>
            <a:r>
              <a:rPr lang="en-IN" dirty="0" smtClean="0"/>
              <a:t>Range of input(Measuring Input size)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Computing best case, worst case and </a:t>
            </a:r>
          </a:p>
          <a:p>
            <a:pPr>
              <a:buNone/>
            </a:pPr>
            <a:r>
              <a:rPr lang="en-IN" dirty="0" smtClean="0">
                <a:solidFill>
                  <a:srgbClr val="00B050"/>
                </a:solidFill>
              </a:rPr>
              <a:t>	average case efficiencies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Computing Order of growth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500826" y="1714488"/>
            <a:ext cx="428628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858016" y="1857364"/>
            <a:ext cx="228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Performance Analysis of an Algorithm</a:t>
            </a:r>
            <a:endParaRPr lang="en-IN" dirty="0"/>
          </a:p>
        </p:txBody>
      </p:sp>
      <p:sp>
        <p:nvSpPr>
          <p:cNvPr id="7" name="Right Brace 6"/>
          <p:cNvSpPr/>
          <p:nvPr/>
        </p:nvSpPr>
        <p:spPr>
          <a:xfrm>
            <a:off x="6429388" y="4214818"/>
            <a:ext cx="357190" cy="1714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858016" y="4786322"/>
            <a:ext cx="228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Performance  Analysis Measures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D3AD-A2D7-49A9-A1C6-B1DF98F99524}" type="datetime1">
              <a:rPr lang="en-US" smtClean="0"/>
              <a:t>1/6/2022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Space/Time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space complexity of an algorithm is the amount of memory it needs to run to completion.</a:t>
            </a:r>
          </a:p>
          <a:p>
            <a:r>
              <a:rPr lang="en-US" dirty="0" smtClean="0"/>
              <a:t>The time complexity of an algorithm is amount of computer time it needs to run to completion</a:t>
            </a:r>
          </a:p>
          <a:p>
            <a:endParaRPr lang="en-IN" dirty="0"/>
          </a:p>
        </p:txBody>
      </p:sp>
      <p:pic>
        <p:nvPicPr>
          <p:cNvPr id="3074" name="Picture 2" descr="Image result for Time complexity 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0"/>
            <a:ext cx="2000232" cy="125094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2619-8C26-475F-8CB9-9C2F2CFB329D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44" y="361829"/>
            <a:ext cx="612068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Space Analysis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Space required to store the data values </a:t>
            </a:r>
          </a:p>
          <a:p>
            <a:r>
              <a:rPr lang="en-US" dirty="0" smtClean="0"/>
              <a:t>The space needed is the sum of the component factors: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Fixed part : Space of inputs &amp; outputs, Instruction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Variable part: Space dependent upon instance characteristics</a:t>
            </a:r>
          </a:p>
          <a:p>
            <a:r>
              <a:rPr lang="en-US" dirty="0" smtClean="0"/>
              <a:t>The space requirement S(P) of any algorithm P can be written as S(P)=c + Sp where c is a constant</a:t>
            </a:r>
          </a:p>
        </p:txBody>
      </p:sp>
      <p:pic>
        <p:nvPicPr>
          <p:cNvPr id="6" name="Picture 2" descr="Image result for Time complexity 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2884" y="-29743"/>
            <a:ext cx="1747956" cy="1553743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8D66-A507-46AE-BE07-E269A1299AB1}" type="datetime1">
              <a:rPr lang="en-US" smtClean="0"/>
              <a:t>1/6/2022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988" y="212885"/>
            <a:ext cx="6237336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Analysis Of 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time complexity of an algorithm is amount of computer time it needs to run to </a:t>
            </a:r>
            <a:r>
              <a:rPr lang="en-US" b="1" dirty="0" smtClean="0"/>
              <a:t>completion -</a:t>
            </a:r>
            <a:r>
              <a:rPr lang="en-US" b="1" dirty="0" smtClean="0">
                <a:solidFill>
                  <a:srgbClr val="00B050"/>
                </a:solidFill>
              </a:rPr>
              <a:t>running time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+ compile time</a:t>
            </a:r>
          </a:p>
          <a:p>
            <a:r>
              <a:rPr lang="en-IN" dirty="0" smtClean="0"/>
              <a:t>Difficult to compute the running time complexity in terms of physically clocked time, </a:t>
            </a:r>
            <a:r>
              <a:rPr lang="en-IN" dirty="0" smtClean="0">
                <a:solidFill>
                  <a:srgbClr val="FF0000"/>
                </a:solidFill>
              </a:rPr>
              <a:t>why?</a:t>
            </a:r>
          </a:p>
          <a:p>
            <a:r>
              <a:rPr lang="en-IN" dirty="0" smtClean="0"/>
              <a:t>Time complexity is given in terms of </a:t>
            </a:r>
            <a:r>
              <a:rPr lang="en-IN" dirty="0" smtClean="0">
                <a:solidFill>
                  <a:srgbClr val="00B050"/>
                </a:solidFill>
              </a:rPr>
              <a:t>frequency count of the basic operation</a:t>
            </a:r>
          </a:p>
          <a:p>
            <a:r>
              <a:rPr lang="en-IN" b="1" dirty="0" smtClean="0"/>
              <a:t>Frequency count </a:t>
            </a:r>
            <a:r>
              <a:rPr lang="en-IN" dirty="0" smtClean="0"/>
              <a:t>denotes the no. of times of execution of statement(basic operation).</a:t>
            </a:r>
            <a:endParaRPr lang="en-IN" dirty="0"/>
          </a:p>
        </p:txBody>
      </p:sp>
      <p:pic>
        <p:nvPicPr>
          <p:cNvPr id="4" name="Picture 2" descr="Image result for Time complexity carto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7932" y="0"/>
            <a:ext cx="2006067" cy="128586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61EA-C313-4DEB-875F-ED205C5FAFF1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357166"/>
            <a:ext cx="4968552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Time Analysis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estimate of the time is calculated by isolating a particular operation called as a </a:t>
            </a:r>
            <a:r>
              <a:rPr lang="en-US" dirty="0" smtClean="0">
                <a:solidFill>
                  <a:srgbClr val="00B050"/>
                </a:solidFill>
              </a:rPr>
              <a:t>basic operation</a:t>
            </a:r>
          </a:p>
          <a:p>
            <a:r>
              <a:rPr lang="en-US" dirty="0" smtClean="0"/>
              <a:t>Example:</a:t>
            </a:r>
          </a:p>
          <a:p>
            <a:pPr lvl="3">
              <a:buNone/>
            </a:pPr>
            <a:r>
              <a:rPr lang="en-US" i="1" dirty="0" smtClean="0"/>
              <a:t>sum=0</a:t>
            </a:r>
          </a:p>
          <a:p>
            <a:pPr lvl="3">
              <a:buNone/>
            </a:pPr>
            <a:r>
              <a:rPr lang="en-US" i="1" dirty="0" smtClean="0"/>
              <a:t>Repeat for I=1,2 ….n</a:t>
            </a:r>
          </a:p>
          <a:p>
            <a:pPr lvl="3">
              <a:buNone/>
            </a:pPr>
            <a:r>
              <a:rPr lang="en-US" i="1" dirty="0" smtClean="0"/>
              <a:t>sum=</a:t>
            </a:r>
            <a:r>
              <a:rPr lang="en-US" i="1" dirty="0" err="1" smtClean="0"/>
              <a:t>sum+V</a:t>
            </a:r>
            <a:r>
              <a:rPr lang="en-US" i="1" dirty="0" smtClean="0"/>
              <a:t>[I]</a:t>
            </a:r>
          </a:p>
          <a:p>
            <a:pPr lvl="3">
              <a:buNone/>
            </a:pPr>
            <a:r>
              <a:rPr lang="en-US" i="1" dirty="0" smtClean="0"/>
              <a:t>Exit</a:t>
            </a:r>
          </a:p>
          <a:p>
            <a:r>
              <a:rPr lang="en-US" dirty="0" smtClean="0"/>
              <a:t>In the above example the operation to be isolated is addition , the other operation is assignment</a:t>
            </a:r>
          </a:p>
          <a:p>
            <a:r>
              <a:rPr lang="en-US" dirty="0" smtClean="0"/>
              <a:t>The rest of the operations are called book keeping operations and generally not counted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6" name="Picture 2" descr="Image result for Time complexity 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3582" y="0"/>
            <a:ext cx="2340418" cy="1500174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5FCE-F290-42B8-A21B-BCA6FC3F05CC}" type="datetime1">
              <a:rPr lang="en-US" smtClean="0"/>
              <a:t>1/6/2022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Time consuming operation of an algorithm</a:t>
            </a:r>
          </a:p>
          <a:p>
            <a:r>
              <a:rPr lang="en-IN" dirty="0" smtClean="0"/>
              <a:t>Normally, located in </a:t>
            </a:r>
            <a:r>
              <a:rPr lang="en-IN" i="1" dirty="0" smtClean="0"/>
              <a:t>inner loop</a:t>
            </a:r>
          </a:p>
          <a:p>
            <a:pPr>
              <a:buNone/>
            </a:pPr>
            <a:endParaRPr lang="en-IN" i="1" dirty="0" smtClean="0"/>
          </a:p>
          <a:p>
            <a:endParaRPr lang="en-IN" i="1" dirty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95" y="2924944"/>
            <a:ext cx="5286380" cy="232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4195826"/>
            <a:ext cx="3876675" cy="2085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0112" y="4130034"/>
            <a:ext cx="337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T(n) = t(B</a:t>
            </a:r>
            <a:r>
              <a:rPr lang="en-IN" sz="1400" b="1" baseline="-25000" dirty="0" smtClean="0"/>
              <a:t>op</a:t>
            </a:r>
            <a:r>
              <a:rPr lang="en-IN" sz="1400" b="1" dirty="0" smtClean="0"/>
              <a:t>)*No. of Basic Operations</a:t>
            </a:r>
            <a:endParaRPr lang="en-IN" sz="1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18EF-EB28-46E2-9ECD-79E3C30524C1}" type="datetime1">
              <a:rPr lang="en-US" smtClean="0"/>
              <a:t>1/6/2022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 Consumption</a:t>
            </a:r>
          </a:p>
          <a:p>
            <a:r>
              <a:rPr lang="en-US" smtClean="0"/>
              <a:t>Power Consumption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42E3-89F9-42F0-B621-E1851C60D5C7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Algorithms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2C32-111B-4D1A-84B4-CB45CE31A45A}" type="datetime1">
              <a:rPr lang="en-US" smtClean="0"/>
              <a:t>1/6/2022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Algorithms-I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57672"/>
          </a:xfrm>
        </p:spPr>
        <p:txBody>
          <a:bodyPr>
            <a:normAutofit/>
          </a:bodyPr>
          <a:lstStyle/>
          <a:p>
            <a:r>
              <a:rPr lang="en-US" dirty="0" smtClean="0"/>
              <a:t>Frequency Count Method</a:t>
            </a:r>
          </a:p>
          <a:p>
            <a:pPr lvl="1"/>
            <a:r>
              <a:rPr lang="en-US" dirty="0" smtClean="0"/>
              <a:t>Swapping two Elements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9752" y="2708920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Algorithm Swap(</a:t>
            </a:r>
            <a:r>
              <a:rPr lang="en-US" sz="2400" dirty="0" err="1" smtClean="0">
                <a:latin typeface="Consolas" panose="020B0609020204030204" pitchFamily="49" charset="0"/>
              </a:rPr>
              <a:t>a,b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	temp=a;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a=b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b=temp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7D2D-42A6-4FFF-8778-5FE5EA419377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Algorithms-II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 of elements of an array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16832"/>
            <a:ext cx="432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Algorithm Sum(</a:t>
            </a:r>
            <a:r>
              <a:rPr lang="en-US" sz="2400" dirty="0" err="1" smtClean="0">
                <a:latin typeface="Consolas" panose="020B0609020204030204" pitchFamily="49" charset="0"/>
              </a:rPr>
              <a:t>A,n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s=0;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=0;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While(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&lt;n)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s=</a:t>
            </a:r>
            <a:r>
              <a:rPr lang="en-US" sz="2400" dirty="0" err="1" smtClean="0">
                <a:latin typeface="Consolas" panose="020B0609020204030204" pitchFamily="49" charset="0"/>
              </a:rPr>
              <a:t>s+A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return s;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3BCD-8C17-4A76-BD0F-4B148D0D8E6B}" type="datetime1">
              <a:rPr lang="en-US" smtClean="0"/>
              <a:t>1/6/2022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Module 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Introduction:</a:t>
            </a:r>
            <a:r>
              <a:rPr lang="en-IN" dirty="0" smtClean="0"/>
              <a:t> Algorithm, Concepts in performance analysis – space complexity and time complexity, Asymptotic Notations </a:t>
            </a:r>
          </a:p>
          <a:p>
            <a:r>
              <a:rPr lang="en-IN" b="1" dirty="0" smtClean="0"/>
              <a:t>Sorting:</a:t>
            </a:r>
            <a:r>
              <a:rPr lang="en-IN" dirty="0" smtClean="0"/>
              <a:t> Analysis of - Bubble sort, Selection sort and Insertion sort </a:t>
            </a:r>
          </a:p>
          <a:p>
            <a:r>
              <a:rPr lang="en-IN" b="1" dirty="0" smtClean="0"/>
              <a:t>Searching: </a:t>
            </a:r>
            <a:r>
              <a:rPr lang="en-IN" dirty="0" smtClean="0"/>
              <a:t>Analysis of - Linear Search, Binary Search and Interpolation Search. </a:t>
            </a:r>
          </a:p>
          <a:p>
            <a:r>
              <a:rPr lang="en-IN" b="1" dirty="0" smtClean="0"/>
              <a:t>Hashing Techniques</a:t>
            </a:r>
            <a:r>
              <a:rPr lang="en-IN" dirty="0" smtClean="0"/>
              <a:t>: Different hashing functions, methods for collision handling.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0AD6-10D9-42BB-B7A0-69FA121D652F}" type="datetime1">
              <a:rPr lang="en-US" smtClean="0"/>
              <a:t>1/6/2022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Algorithms-II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 of elements of an array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204864"/>
            <a:ext cx="4320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Algorithm Sum(</a:t>
            </a:r>
            <a:r>
              <a:rPr lang="en-US" sz="2400" dirty="0" err="1" smtClean="0">
                <a:latin typeface="Consolas" panose="020B0609020204030204" pitchFamily="49" charset="0"/>
              </a:rPr>
              <a:t>A,n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s=0;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for(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=0;i&lt;</a:t>
            </a:r>
            <a:r>
              <a:rPr lang="en-US" sz="2400" dirty="0" err="1" smtClean="0">
                <a:latin typeface="Consolas" panose="020B0609020204030204" pitchFamily="49" charset="0"/>
              </a:rPr>
              <a:t>n;i</a:t>
            </a:r>
            <a:r>
              <a:rPr lang="en-US" sz="2400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s=</a:t>
            </a:r>
            <a:r>
              <a:rPr lang="en-US" sz="2400" dirty="0" err="1" smtClean="0">
                <a:latin typeface="Consolas" panose="020B0609020204030204" pitchFamily="49" charset="0"/>
              </a:rPr>
              <a:t>s+A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return s;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3BCD-8C17-4A76-BD0F-4B148D0D8E6B}" type="datetime1">
              <a:rPr lang="en-US" smtClean="0"/>
              <a:t>1/6/2022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Algorithms-III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1826396"/>
            <a:ext cx="6480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Algorithm Add(</a:t>
            </a:r>
            <a:r>
              <a:rPr lang="en-US" sz="2400" dirty="0" err="1" smtClean="0">
                <a:latin typeface="Consolas" panose="020B0609020204030204" pitchFamily="49" charset="0"/>
              </a:rPr>
              <a:t>A,B,n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for(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=0;i&lt;</a:t>
            </a:r>
            <a:r>
              <a:rPr lang="en-US" sz="2400" dirty="0" err="1" smtClean="0">
                <a:latin typeface="Consolas" panose="020B0609020204030204" pitchFamily="49" charset="0"/>
              </a:rPr>
              <a:t>n;i</a:t>
            </a:r>
            <a:r>
              <a:rPr lang="en-US" sz="2400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			for(j=0;j&lt;</a:t>
            </a:r>
            <a:r>
              <a:rPr lang="en-US" sz="2400" dirty="0" err="1" smtClean="0">
                <a:latin typeface="Consolas" panose="020B0609020204030204" pitchFamily="49" charset="0"/>
              </a:rPr>
              <a:t>n;j</a:t>
            </a:r>
            <a:r>
              <a:rPr lang="en-US" sz="2400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	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C[</a:t>
            </a:r>
            <a:r>
              <a:rPr lang="en-US" sz="2400" dirty="0" err="1" smtClean="0">
                <a:latin typeface="Consolas" panose="020B0609020204030204" pitchFamily="49" charset="0"/>
              </a:rPr>
              <a:t>i,j</a:t>
            </a:r>
            <a:r>
              <a:rPr lang="en-US" sz="2400" dirty="0" smtClean="0">
                <a:latin typeface="Consolas" panose="020B0609020204030204" pitchFamily="49" charset="0"/>
              </a:rPr>
              <a:t>]=A[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 err="1" smtClean="0">
                <a:latin typeface="Consolas" panose="020B0609020204030204" pitchFamily="49" charset="0"/>
              </a:rPr>
              <a:t>,j</a:t>
            </a:r>
            <a:r>
              <a:rPr lang="en-US" sz="2400" dirty="0" smtClean="0">
                <a:latin typeface="Consolas" panose="020B0609020204030204" pitchFamily="49" charset="0"/>
              </a:rPr>
              <a:t>]+b[</a:t>
            </a:r>
            <a:r>
              <a:rPr lang="en-US" sz="2400" dirty="0" err="1" smtClean="0">
                <a:latin typeface="Consolas" panose="020B0609020204030204" pitchFamily="49" charset="0"/>
              </a:rPr>
              <a:t>i,j</a:t>
            </a:r>
            <a:r>
              <a:rPr lang="en-US" sz="24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C59-507E-44C6-8C1E-D5E5F16DE9AF}" type="datetime1">
              <a:rPr lang="en-US" smtClean="0"/>
              <a:t>1/6/2022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Algorithms-IV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277322"/>
            <a:ext cx="8229600" cy="4937760"/>
          </a:xfrm>
        </p:spPr>
        <p:txBody>
          <a:bodyPr/>
          <a:lstStyle/>
          <a:p>
            <a:r>
              <a:rPr lang="en-US" dirty="0" smtClean="0"/>
              <a:t>Matrix Multiplication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73224" y="1772816"/>
            <a:ext cx="83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Algorithm Multiply(</a:t>
            </a:r>
            <a:r>
              <a:rPr lang="en-US" dirty="0" err="1" smtClean="0">
                <a:latin typeface="Consolas" panose="020B0609020204030204" pitchFamily="49" charset="0"/>
              </a:rPr>
              <a:t>A,B,n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for(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=0;i&lt;</a:t>
            </a:r>
            <a:r>
              <a:rPr lang="en-US" dirty="0" err="1" smtClean="0">
                <a:latin typeface="Consolas" panose="020B0609020204030204" pitchFamily="49" charset="0"/>
              </a:rPr>
              <a:t>n;i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			for(j=0;j&lt;</a:t>
            </a:r>
            <a:r>
              <a:rPr lang="en-US" dirty="0" err="1" smtClean="0">
                <a:latin typeface="Consolas" panose="020B0609020204030204" pitchFamily="49" charset="0"/>
              </a:rPr>
              <a:t>n;j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C[</a:t>
            </a:r>
            <a:r>
              <a:rPr lang="en-US" dirty="0" err="1" smtClean="0">
                <a:latin typeface="Consolas" panose="020B0609020204030204" pitchFamily="49" charset="0"/>
              </a:rPr>
              <a:t>i,j</a:t>
            </a:r>
            <a:r>
              <a:rPr lang="en-US" dirty="0" smtClean="0">
                <a:latin typeface="Consolas" panose="020B0609020204030204" pitchFamily="49" charset="0"/>
              </a:rPr>
              <a:t>]=0;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</a:rPr>
              <a:t>for(j=0;j&lt;</a:t>
            </a:r>
            <a:r>
              <a:rPr lang="en-US" dirty="0" err="1">
                <a:latin typeface="Consolas" panose="020B0609020204030204" pitchFamily="49" charset="0"/>
              </a:rPr>
              <a:t>n;j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{	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	</a:t>
            </a:r>
            <a:r>
              <a:rPr lang="en-US" dirty="0">
                <a:latin typeface="Consolas" panose="020B0609020204030204" pitchFamily="49" charset="0"/>
              </a:rPr>
              <a:t> C[</a:t>
            </a:r>
            <a:r>
              <a:rPr lang="en-US" dirty="0" err="1">
                <a:latin typeface="Consolas" panose="020B0609020204030204" pitchFamily="49" charset="0"/>
              </a:rPr>
              <a:t>i,j</a:t>
            </a:r>
            <a:r>
              <a:rPr lang="en-US" dirty="0" smtClean="0">
                <a:latin typeface="Consolas" panose="020B0609020204030204" pitchFamily="49" charset="0"/>
              </a:rPr>
              <a:t>]=C[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,j</a:t>
            </a:r>
            <a:r>
              <a:rPr lang="en-US" dirty="0" smtClean="0">
                <a:latin typeface="Consolas" panose="020B0609020204030204" pitchFamily="49" charset="0"/>
              </a:rPr>
              <a:t>]+A[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,k</a:t>
            </a:r>
            <a:r>
              <a:rPr lang="en-US" dirty="0" smtClean="0">
                <a:latin typeface="Consolas" panose="020B0609020204030204" pitchFamily="49" charset="0"/>
              </a:rPr>
              <a:t>]*B[</a:t>
            </a:r>
            <a:r>
              <a:rPr lang="en-US" dirty="0" err="1" smtClean="0">
                <a:latin typeface="Consolas" panose="020B0609020204030204" pitchFamily="49" charset="0"/>
              </a:rPr>
              <a:t>k,j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107F-F443-456E-A416-FE22E23380A6}" type="datetime1">
              <a:rPr lang="en-US" smtClean="0"/>
              <a:t>1/6/2022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Problems: Find </a:t>
            </a:r>
            <a:r>
              <a:rPr lang="en-IN" dirty="0"/>
              <a:t>the Time Complexity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093A-BD16-4950-899D-1A7622033B9A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4041648" cy="49377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Algorithm for finding the factorial</a:t>
            </a:r>
          </a:p>
          <a:p>
            <a:pPr marL="274320" lvl="1" indent="0">
              <a:buNone/>
            </a:pP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428525" y="1219200"/>
            <a:ext cx="4511802" cy="4937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Consolas" panose="020B0609020204030204" pitchFamily="49" charset="0"/>
              </a:rPr>
              <a:t>function(</a:t>
            </a:r>
            <a:r>
              <a:rPr lang="en-IN" sz="1800" dirty="0" err="1" smtClean="0">
                <a:latin typeface="Consolas" panose="020B0609020204030204" pitchFamily="49" charset="0"/>
              </a:rPr>
              <a:t>int</a:t>
            </a:r>
            <a:r>
              <a:rPr lang="en-IN" sz="1800" dirty="0" smtClean="0">
                <a:latin typeface="Consolas" panose="020B0609020204030204" pitchFamily="49" charset="0"/>
              </a:rPr>
              <a:t> n)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if (n==1)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   return;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for (</a:t>
            </a:r>
            <a:r>
              <a:rPr lang="en-IN" sz="1800" dirty="0" err="1" smtClean="0">
                <a:latin typeface="Consolas" panose="020B0609020204030204" pitchFamily="49" charset="0"/>
              </a:rPr>
              <a:t>int</a:t>
            </a:r>
            <a:r>
              <a:rPr lang="en-IN" sz="1800" dirty="0" smtClean="0">
                <a:latin typeface="Consolas" panose="020B0609020204030204" pitchFamily="49" charset="0"/>
              </a:rPr>
              <a:t> </a:t>
            </a:r>
            <a:r>
              <a:rPr lang="en-IN" sz="1800" dirty="0" err="1" smtClean="0">
                <a:latin typeface="Consolas" panose="020B0609020204030204" pitchFamily="49" charset="0"/>
              </a:rPr>
              <a:t>i</a:t>
            </a:r>
            <a:r>
              <a:rPr lang="en-IN" sz="1800" dirty="0" smtClean="0">
                <a:latin typeface="Consolas" panose="020B0609020204030204" pitchFamily="49" charset="0"/>
              </a:rPr>
              <a:t>=1; </a:t>
            </a:r>
            <a:r>
              <a:rPr lang="en-IN" sz="1800" dirty="0" err="1" smtClean="0">
                <a:latin typeface="Consolas" panose="020B0609020204030204" pitchFamily="49" charset="0"/>
              </a:rPr>
              <a:t>i</a:t>
            </a:r>
            <a:r>
              <a:rPr lang="en-IN" sz="1800" dirty="0" smtClean="0">
                <a:latin typeface="Consolas" panose="020B0609020204030204" pitchFamily="49" charset="0"/>
              </a:rPr>
              <a:t>&lt;=n; </a:t>
            </a:r>
            <a:r>
              <a:rPr lang="en-IN" sz="1800" dirty="0" err="1" smtClean="0">
                <a:latin typeface="Consolas" panose="020B0609020204030204" pitchFamily="49" charset="0"/>
              </a:rPr>
              <a:t>i</a:t>
            </a:r>
            <a:r>
              <a:rPr lang="en-IN" sz="1800" dirty="0" smtClean="0">
                <a:latin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{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    for (</a:t>
            </a:r>
            <a:r>
              <a:rPr lang="en-IN" sz="1800" dirty="0" err="1" smtClean="0">
                <a:latin typeface="Consolas" panose="020B0609020204030204" pitchFamily="49" charset="0"/>
              </a:rPr>
              <a:t>int</a:t>
            </a:r>
            <a:r>
              <a:rPr lang="en-IN" sz="1800" dirty="0" smtClean="0">
                <a:latin typeface="Consolas" panose="020B0609020204030204" pitchFamily="49" charset="0"/>
              </a:rPr>
              <a:t> j=1; j&lt;=n; </a:t>
            </a:r>
            <a:r>
              <a:rPr lang="en-IN" sz="1800" dirty="0" err="1" smtClean="0">
                <a:latin typeface="Consolas" panose="020B0609020204030204" pitchFamily="49" charset="0"/>
              </a:rPr>
              <a:t>j++</a:t>
            </a:r>
            <a:r>
              <a:rPr lang="en-IN" sz="1800" dirty="0" smtClean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    {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        </a:t>
            </a:r>
            <a:r>
              <a:rPr lang="en-IN" sz="1800" dirty="0" err="1" smtClean="0">
                <a:latin typeface="Consolas" panose="020B0609020204030204" pitchFamily="49" charset="0"/>
              </a:rPr>
              <a:t>printf</a:t>
            </a:r>
            <a:r>
              <a:rPr lang="en-IN" sz="1800" dirty="0" smtClean="0">
                <a:latin typeface="Consolas" panose="020B0609020204030204" pitchFamily="49" charset="0"/>
              </a:rPr>
              <a:t>("*");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        break;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135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pic>
        <p:nvPicPr>
          <p:cNvPr id="4098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500438"/>
            <a:ext cx="5553075" cy="280987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1603-7E7A-44E3-866A-59D157B1FC2E}" type="datetime1">
              <a:rPr lang="en-US" smtClean="0"/>
              <a:t>1/6/2022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04800"/>
            <a:ext cx="4949742" cy="7667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A step by step procedure for solving Computational Problems.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547-BBC7-4CE6-B530-B702D4B86EB0}" type="datetime1">
              <a:rPr lang="en-US" smtClean="0"/>
              <a:t>1/6/2022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Sorting Problem</a:t>
            </a:r>
          </a:p>
          <a:p>
            <a:pPr lvl="1"/>
            <a:r>
              <a:rPr lang="en-IN" dirty="0" smtClean="0"/>
              <a:t>Input: A sequence of n numbers(a1,a2,...an)</a:t>
            </a:r>
          </a:p>
          <a:p>
            <a:pPr lvl="1"/>
            <a:r>
              <a:rPr lang="en-IN" dirty="0" smtClean="0"/>
              <a:t>Output: A permutation (reordering</a:t>
            </a:r>
            <a:r>
              <a:rPr lang="en-IN" smtClean="0"/>
              <a:t>)(a1,a2,...an) </a:t>
            </a:r>
            <a:r>
              <a:rPr lang="en-IN" dirty="0" smtClean="0"/>
              <a:t>of the input sequence such </a:t>
            </a:r>
            <a:r>
              <a:rPr lang="en-IN" smtClean="0"/>
              <a:t>that a1&lt;=a2&lt;=...an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A4F7-54F1-43D2-AF2D-E2CD5A468B54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Vs Program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Design 	</a:t>
            </a:r>
          </a:p>
          <a:p>
            <a:r>
              <a:rPr lang="en-US" dirty="0" smtClean="0"/>
              <a:t>Requires Domain Knowledge</a:t>
            </a:r>
          </a:p>
          <a:p>
            <a:r>
              <a:rPr lang="en-US" dirty="0" smtClean="0"/>
              <a:t>Any Language</a:t>
            </a:r>
          </a:p>
          <a:p>
            <a:endParaRPr lang="en-US" dirty="0" smtClean="0"/>
          </a:p>
          <a:p>
            <a:r>
              <a:rPr lang="en-US" dirty="0" smtClean="0"/>
              <a:t>Hardware and Operating System Independent</a:t>
            </a:r>
          </a:p>
          <a:p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Programmer</a:t>
            </a:r>
          </a:p>
          <a:p>
            <a:endParaRPr lang="en-US" dirty="0" smtClean="0"/>
          </a:p>
          <a:p>
            <a:r>
              <a:rPr lang="en-US" dirty="0" smtClean="0"/>
              <a:t>Specific programming language</a:t>
            </a:r>
          </a:p>
          <a:p>
            <a:r>
              <a:rPr lang="en-US" dirty="0" smtClean="0"/>
              <a:t>Hardware and Operating System Dependent</a:t>
            </a:r>
          </a:p>
          <a:p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750B-7A7A-4144-965B-22ACA3F02DD7}" type="datetime1">
              <a:rPr lang="en-US" smtClean="0"/>
              <a:t>1/6/2022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Posteriori Testing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Language Independent</a:t>
            </a:r>
          </a:p>
          <a:p>
            <a:r>
              <a:rPr lang="en-US" dirty="0" smtClean="0"/>
              <a:t>Hardware Independent</a:t>
            </a:r>
          </a:p>
          <a:p>
            <a:endParaRPr lang="en-US" dirty="0" smtClean="0"/>
          </a:p>
          <a:p>
            <a:r>
              <a:rPr lang="en-US" dirty="0" smtClean="0"/>
              <a:t>Time and Space function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Language Dependent</a:t>
            </a:r>
          </a:p>
          <a:p>
            <a:r>
              <a:rPr lang="en-US" dirty="0" smtClean="0"/>
              <a:t>Hardware and OS dependent</a:t>
            </a:r>
          </a:p>
          <a:p>
            <a:r>
              <a:rPr lang="en-US" dirty="0" smtClean="0"/>
              <a:t>Watch Time and Bytes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170-6F76-4C95-A3C0-395979179F46}" type="datetime1">
              <a:rPr lang="en-US" smtClean="0"/>
              <a:t>1/6/2022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357166"/>
            <a:ext cx="6220714" cy="591312"/>
          </a:xfrm>
        </p:spPr>
        <p:txBody>
          <a:bodyPr>
            <a:normAutofit/>
          </a:bodyPr>
          <a:lstStyle/>
          <a:p>
            <a:r>
              <a:rPr lang="en-US" dirty="0" smtClean="0"/>
              <a:t>Characteristics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Algorithm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4038600" y="1600200"/>
            <a:ext cx="1066800" cy="4686320"/>
          </a:xfrm>
          <a:prstGeom prst="rightBrace">
            <a:avLst>
              <a:gd name="adj1" fmla="val 42857"/>
              <a:gd name="adj2" fmla="val 50000"/>
            </a:avLst>
          </a:prstGeom>
          <a:noFill/>
          <a:ln w="412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00694" y="1857364"/>
            <a:ext cx="3643306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b="1" dirty="0" smtClean="0"/>
              <a:t>Input (Range)</a:t>
            </a: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/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/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b="1" dirty="0" smtClean="0">
                <a:solidFill>
                  <a:srgbClr val="0033CC"/>
                </a:solidFill>
              </a:rPr>
              <a:t>Output</a:t>
            </a: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rgbClr val="0033CC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rgbClr val="0033CC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Definiteness</a:t>
            </a: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Finiteness</a:t>
            </a: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b="1" dirty="0" smtClean="0"/>
              <a:t> Effectiveness</a:t>
            </a: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/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/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Efficiency(Speed)</a:t>
            </a:r>
            <a:endParaRPr lang="en-US" b="1" dirty="0" smtClean="0"/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rgbClr val="FF66FF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rgbClr val="FF66FF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b="1" dirty="0" smtClean="0">
              <a:solidFill>
                <a:srgbClr val="FF66FF"/>
              </a:solidFill>
            </a:endParaRPr>
          </a:p>
          <a:p>
            <a:pPr marL="252413" indent="-18573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5239-34FF-40BB-8B23-13BF6006ECDB}" type="datetime1">
              <a:rPr lang="en-US" smtClean="0"/>
              <a:t>1/6/2022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Facts...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algorithm is said to be correct if for every input instance, it halts with correct output</a:t>
            </a:r>
          </a:p>
          <a:p>
            <a:r>
              <a:rPr lang="en-IN" dirty="0" smtClean="0"/>
              <a:t>Algorithms should be designed such that it is efficient in terms of time and space</a:t>
            </a:r>
          </a:p>
          <a:p>
            <a:r>
              <a:rPr lang="en-IN" dirty="0" smtClean="0"/>
              <a:t>Computing time and space is a bounded resource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F28-187E-4ABE-83FC-918C2B74DF4B}" type="datetime1">
              <a:rPr lang="en-US" smtClean="0"/>
              <a:t>1/6/2022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How to devise algorithms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How to validate algorithms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How to analyze algorithms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A368-F029-4184-B032-C6097809CB5F}" type="datetime1">
              <a:rPr lang="en-US" smtClean="0"/>
              <a:t>1/6/2022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890D-5001-456B-9647-4F40EBC6359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3322</TotalTime>
  <Words>693</Words>
  <Application>Microsoft Office PowerPoint</Application>
  <PresentationFormat>On-screen Show (4:3)</PresentationFormat>
  <Paragraphs>254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Bookman Old Style</vt:lpstr>
      <vt:lpstr>Calibri</vt:lpstr>
      <vt:lpstr>Consolas</vt:lpstr>
      <vt:lpstr>Gill Sans MT</vt:lpstr>
      <vt:lpstr>Times New Roman</vt:lpstr>
      <vt:lpstr>Wingdings</vt:lpstr>
      <vt:lpstr>Wingdings 3</vt:lpstr>
      <vt:lpstr>Origin</vt:lpstr>
      <vt:lpstr>DESIGN AND ANALYSIS OF ALGORITHMS </vt:lpstr>
      <vt:lpstr>Module I</vt:lpstr>
      <vt:lpstr> Algorithm</vt:lpstr>
      <vt:lpstr>Example</vt:lpstr>
      <vt:lpstr>Algorithm Vs Program</vt:lpstr>
      <vt:lpstr>PowerPoint Presentation</vt:lpstr>
      <vt:lpstr>Characteristics Of Algorithm</vt:lpstr>
      <vt:lpstr>Facts...</vt:lpstr>
      <vt:lpstr>Issues In Algorithms</vt:lpstr>
      <vt:lpstr>Analysis of Algorithm- Factors</vt:lpstr>
      <vt:lpstr>Space/Time Complexity</vt:lpstr>
      <vt:lpstr> Space Analysis Of An Algorithm</vt:lpstr>
      <vt:lpstr>Time Analysis Of An Algorithm</vt:lpstr>
      <vt:lpstr> Time Analysis Of An Algorithm</vt:lpstr>
      <vt:lpstr>Basic Operation</vt:lpstr>
      <vt:lpstr>Other Factors</vt:lpstr>
      <vt:lpstr>Analyzing Algorithms</vt:lpstr>
      <vt:lpstr>Analyzing the Algorithms-I</vt:lpstr>
      <vt:lpstr>Analyzing the Algorithms-II</vt:lpstr>
      <vt:lpstr>Analyzing the Algorithms-II</vt:lpstr>
      <vt:lpstr>Analyzing the Algorithms-III</vt:lpstr>
      <vt:lpstr>Analyzing the Algorithms-IV</vt:lpstr>
      <vt:lpstr>Problems: Find the Time Complexity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nh</dc:creator>
  <cp:lastModifiedBy>Sunu</cp:lastModifiedBy>
  <cp:revision>146</cp:revision>
  <dcterms:created xsi:type="dcterms:W3CDTF">2017-03-22T05:42:44Z</dcterms:created>
  <dcterms:modified xsi:type="dcterms:W3CDTF">2022-01-06T05:21:38Z</dcterms:modified>
</cp:coreProperties>
</file>