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1" r:id="rId3"/>
    <p:sldId id="322" r:id="rId4"/>
    <p:sldId id="323" r:id="rId5"/>
    <p:sldId id="329" r:id="rId6"/>
    <p:sldId id="324" r:id="rId7"/>
    <p:sldId id="325" r:id="rId8"/>
    <p:sldId id="318" r:id="rId9"/>
    <p:sldId id="327" r:id="rId10"/>
    <p:sldId id="32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91" autoAdjust="0"/>
  </p:normalViewPr>
  <p:slideViewPr>
    <p:cSldViewPr>
      <p:cViewPr varScale="1">
        <p:scale>
          <a:sx n="76" d="100"/>
          <a:sy n="76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0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8BA4-DC82-49B8-8CD5-AAD0658D09C1}" type="datetimeFigureOut">
              <a:rPr lang="en-US" smtClean="0"/>
              <a:pPr/>
              <a:t>1/6/2022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CA63-7859-4503-B41D-0B54D996B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928A-CF67-4E21-AFC0-54A8B1CCD45F}" type="datetimeFigureOut">
              <a:rPr lang="en-US" smtClean="0"/>
              <a:pPr/>
              <a:t>1/6/2022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5D8F-1EA7-4591-A05B-1DC5D257BE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507AD75-663C-49D2-BC95-572885CA5BFF}" type="datetime1">
              <a:rPr lang="en-US" smtClean="0"/>
              <a:t>1/6/2022</a:t>
            </a:fld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65A-9170-4992-8F07-F1E3F097D29F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0A19-4142-44B5-98B0-43178793A4E3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8507-4625-45DA-9992-E4ECE8819DE6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72E4FA-0249-45C7-BA6D-B7C1607B1FDB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28600"/>
            <a:ext cx="576064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A234-3C4F-42A1-A5B5-2E956D4D74F8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28600"/>
            <a:ext cx="699512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674D-B091-446A-B993-D7E612BF00FD}" type="datetime1">
              <a:rPr lang="en-US" smtClean="0"/>
              <a:t>1/6/2022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28600"/>
            <a:ext cx="7067128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659-C52D-4969-9F70-9E44EC30B1D3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DE4-003C-48B1-9FE1-5BE148D41ECA}" type="datetime1">
              <a:rPr lang="en-US" smtClean="0"/>
              <a:t>1/6/2022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7705-45A9-47A8-997B-4768AEA1C662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764704"/>
            <a:ext cx="5715000" cy="525509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22D9-F907-4795-B119-0E11D118B25D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63688" y="152400"/>
            <a:ext cx="6237336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44F2C6-B5CB-452E-B66D-4DE4CA26EDDC}" type="datetime1">
              <a:rPr lang="en-US" smtClean="0"/>
              <a:t>1/6/2022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Image result for algorithm analysis and desig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01024" y="1"/>
            <a:ext cx="1142976" cy="114297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Algorithms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C32-111B-4D1A-84B4-CB45CE31A45A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E1A6-9FFA-4386-A319-89E53ACB1B18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25624"/>
          </a:xfrm>
        </p:spPr>
        <p:txBody>
          <a:bodyPr/>
          <a:lstStyle/>
          <a:p>
            <a:r>
              <a:rPr lang="en-IN" i="1" dirty="0" smtClean="0">
                <a:solidFill>
                  <a:srgbClr val="00B050"/>
                </a:solidFill>
              </a:rPr>
              <a:t>Problem: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54218" y="1961207"/>
            <a:ext cx="68562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 function(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n) </a:t>
            </a:r>
          </a:p>
          <a:p>
            <a:r>
              <a:rPr lang="en-IN" dirty="0">
                <a:latin typeface="Consolas" panose="020B0609020204030204" pitchFamily="49" charset="0"/>
              </a:rPr>
              <a:t>{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count = 0; </a:t>
            </a:r>
          </a:p>
          <a:p>
            <a:r>
              <a:rPr lang="en-IN" dirty="0">
                <a:latin typeface="Consolas" panose="020B0609020204030204" pitchFamily="49" charset="0"/>
              </a:rPr>
              <a:t>  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	for 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=0;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&lt;n;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++) </a:t>
            </a:r>
          </a:p>
          <a:p>
            <a:r>
              <a:rPr lang="en-IN" dirty="0"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smtClean="0">
                <a:latin typeface="Consolas" panose="020B0609020204030204" pitchFamily="49" charset="0"/>
              </a:rPr>
              <a:t>        </a:t>
            </a:r>
            <a:r>
              <a:rPr lang="en-IN" dirty="0">
                <a:latin typeface="Consolas" panose="020B0609020204030204" pitchFamily="49" charset="0"/>
              </a:rPr>
              <a:t>for (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j=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; j&lt; 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*</a:t>
            </a:r>
            <a:r>
              <a:rPr lang="en-IN" dirty="0" err="1">
                <a:latin typeface="Consolas" panose="020B0609020204030204" pitchFamily="49" charset="0"/>
              </a:rPr>
              <a:t>i</a:t>
            </a:r>
            <a:r>
              <a:rPr lang="en-IN" dirty="0">
                <a:latin typeface="Consolas" panose="020B0609020204030204" pitchFamily="49" charset="0"/>
              </a:rPr>
              <a:t>; </a:t>
            </a:r>
            <a:r>
              <a:rPr lang="en-IN" dirty="0" err="1">
                <a:latin typeface="Consolas" panose="020B0609020204030204" pitchFamily="49" charset="0"/>
              </a:rPr>
              <a:t>j++</a:t>
            </a:r>
            <a:r>
              <a:rPr lang="en-IN" dirty="0"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latin typeface="Consolas" panose="020B0609020204030204" pitchFamily="49" charset="0"/>
              </a:rPr>
              <a:t>            if (</a:t>
            </a:r>
            <a:r>
              <a:rPr lang="en-IN" dirty="0" err="1">
                <a:latin typeface="Consolas" panose="020B0609020204030204" pitchFamily="49" charset="0"/>
              </a:rPr>
              <a:t>j%i</a:t>
            </a:r>
            <a:r>
              <a:rPr lang="en-IN" dirty="0">
                <a:latin typeface="Consolas" panose="020B0609020204030204" pitchFamily="49" charset="0"/>
              </a:rPr>
              <a:t> == 0) </a:t>
            </a:r>
          </a:p>
          <a:p>
            <a:r>
              <a:rPr lang="en-IN" dirty="0">
                <a:latin typeface="Consolas" panose="020B0609020204030204" pitchFamily="49" charset="0"/>
              </a:rPr>
              <a:t>            { 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			for 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k=0; k&lt;j; k++) </a:t>
            </a:r>
          </a:p>
          <a:p>
            <a:r>
              <a:rPr lang="en-IN" dirty="0">
                <a:latin typeface="Consolas" panose="020B0609020204030204" pitchFamily="49" charset="0"/>
              </a:rPr>
              <a:t>                    </a:t>
            </a:r>
            <a:r>
              <a:rPr lang="en-IN" dirty="0" err="1">
                <a:latin typeface="Consolas" panose="020B0609020204030204" pitchFamily="49" charset="0"/>
              </a:rPr>
              <a:t>printf</a:t>
            </a:r>
            <a:r>
              <a:rPr lang="en-IN" dirty="0">
                <a:latin typeface="Consolas" panose="020B0609020204030204" pitchFamily="49" charset="0"/>
              </a:rPr>
              <a:t>("*"); </a:t>
            </a:r>
          </a:p>
          <a:p>
            <a:r>
              <a:rPr lang="en-IN" dirty="0">
                <a:latin typeface="Consolas" panose="020B0609020204030204" pitchFamily="49" charset="0"/>
              </a:rPr>
              <a:t>            } </a:t>
            </a:r>
          </a:p>
          <a:p>
            <a:r>
              <a:rPr lang="en-IN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40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4098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500438"/>
            <a:ext cx="5553075" cy="280987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1603-7E7A-44E3-866A-59D157B1FC2E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Time Analysis/Complexity-Few Cases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Case:1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=0;i&lt;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=0;i&lt;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=i+2)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&gt;0;i--)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Case:2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=0;i&lt;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for(j=0;j&lt;</a:t>
            </a:r>
            <a:r>
              <a:rPr lang="en-IN" sz="2000" dirty="0" err="1" smtClean="0">
                <a:latin typeface="Consolas" panose="020B0609020204030204" pitchFamily="49" charset="0"/>
              </a:rPr>
              <a:t>n;j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stmt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	}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2924944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560" y="4509120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CD9F-C151-424B-B5B5-3E70601D57F7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16152"/>
            <a:ext cx="4041648" cy="4661120"/>
          </a:xfrm>
        </p:spPr>
        <p:txBody>
          <a:bodyPr/>
          <a:lstStyle/>
          <a:p>
            <a:r>
              <a:rPr lang="en-IN" sz="2000" b="1" dirty="0" smtClean="0"/>
              <a:t>Case:3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for(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=0;i&lt;</a:t>
            </a:r>
            <a:r>
              <a:rPr lang="en-IN" sz="2000" dirty="0" err="1">
                <a:latin typeface="Consolas" panose="020B0609020204030204" pitchFamily="49" charset="0"/>
              </a:rPr>
              <a:t>n;i</a:t>
            </a:r>
            <a:r>
              <a:rPr lang="en-IN" sz="20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for(j=0;j&lt;</a:t>
            </a:r>
            <a:r>
              <a:rPr lang="en-IN" sz="2000" dirty="0" err="1" smtClean="0">
                <a:latin typeface="Consolas" panose="020B0609020204030204" pitchFamily="49" charset="0"/>
              </a:rPr>
              <a:t>i;j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DC6-E0C7-48A3-8048-208E5BF250E8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Case:4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=1;i&lt;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=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*2)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  <a:p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Case:5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&gt;=1;i=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/2</a:t>
            </a:r>
            <a:r>
              <a:rPr lang="en-I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endParaRPr lang="en-IN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50AD-D631-4A58-AD3D-99BF1D16FB1A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A234-3C4F-42A1-A5B5-2E956D4D74F8}" type="datetime1">
              <a:rPr lang="en-US" smtClean="0"/>
              <a:t>1/6/2022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2380" y="1378585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/>
              <a:t>Case:6</a:t>
            </a:r>
          </a:p>
          <a:p>
            <a:pPr marL="0" indent="0">
              <a:buFont typeface="Wingdings 3"/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p=0;</a:t>
            </a:r>
          </a:p>
          <a:p>
            <a:pPr marL="0" indent="0">
              <a:buFont typeface="Wingdings 3"/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=1;p&lt;=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</a:p>
          <a:p>
            <a:pPr marL="0" indent="0">
              <a:buFont typeface="Wingdings 3"/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/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	p=</a:t>
            </a:r>
            <a:r>
              <a:rPr lang="en-IN" sz="2000" dirty="0" err="1" smtClean="0">
                <a:latin typeface="Consolas" panose="020B0609020204030204" pitchFamily="49" charset="0"/>
              </a:rPr>
              <a:t>p+i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3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4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Case:7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=0;i*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Case:8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=0;i&lt;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for(j=0;j&lt;</a:t>
            </a:r>
            <a:r>
              <a:rPr lang="en-IN" sz="2000" dirty="0" err="1" smtClean="0">
                <a:latin typeface="Consolas" panose="020B0609020204030204" pitchFamily="49" charset="0"/>
              </a:rPr>
              <a:t>n;j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endParaRPr lang="en-IN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3A0A-E347-41B8-A6BC-9ED773D3D24C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Case:9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=1;i&lt;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=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*2)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p++;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for(j=1;j&lt;</a:t>
            </a:r>
            <a:r>
              <a:rPr lang="en-IN" sz="2000" dirty="0" err="1" smtClean="0">
                <a:latin typeface="Consolas" panose="020B0609020204030204" pitchFamily="49" charset="0"/>
              </a:rPr>
              <a:t>p;j</a:t>
            </a:r>
            <a:r>
              <a:rPr lang="en-IN" sz="2000" dirty="0" smtClean="0">
                <a:latin typeface="Consolas" panose="020B0609020204030204" pitchFamily="49" charset="0"/>
              </a:rPr>
              <a:t>=j*2)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stmt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latin typeface="Consolas" panose="020B0609020204030204" pitchFamily="49" charset="0"/>
              </a:rPr>
              <a:t>Case:10</a:t>
            </a:r>
            <a:endParaRPr lang="en-I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for(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=0;i&lt;</a:t>
            </a:r>
            <a:r>
              <a:rPr lang="en-IN" sz="2000" dirty="0" err="1" smtClean="0">
                <a:latin typeface="Consolas" panose="020B0609020204030204" pitchFamily="49" charset="0"/>
              </a:rPr>
              <a:t>n;i</a:t>
            </a:r>
            <a:r>
              <a:rPr lang="en-IN" sz="2000" dirty="0" smtClean="0">
                <a:latin typeface="Consolas" panose="020B0609020204030204" pitchFamily="49" charset="0"/>
              </a:rPr>
              <a:t>++)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	for(j=1;j&lt;</a:t>
            </a:r>
            <a:r>
              <a:rPr lang="en-IN" sz="2000" dirty="0" err="1">
                <a:latin typeface="Consolas" panose="020B0609020204030204" pitchFamily="49" charset="0"/>
              </a:rPr>
              <a:t>n</a:t>
            </a:r>
            <a:r>
              <a:rPr lang="en-IN" sz="2000" dirty="0" err="1" smtClean="0">
                <a:latin typeface="Consolas" panose="020B0609020204030204" pitchFamily="49" charset="0"/>
              </a:rPr>
              <a:t>;j</a:t>
            </a:r>
            <a:r>
              <a:rPr lang="en-IN" sz="2000" dirty="0" smtClean="0">
                <a:latin typeface="Consolas" panose="020B0609020204030204" pitchFamily="49" charset="0"/>
              </a:rPr>
              <a:t>=j*2</a:t>
            </a:r>
            <a:r>
              <a:rPr lang="en-IN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	{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stmt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</a:rPr>
              <a:t>	}</a:t>
            </a: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  <a:p>
            <a:endParaRPr lang="en-IN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ADE-F75D-4323-B785-D1D15A8282CC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Measuring Input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input size is longer ,the algorithm runs for longer time.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Running time depends on input size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Efficiency of an algorithm is computed as a function to which input size is passed as a parameter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BB67-3BD1-47C4-9944-3AD65D0E32CF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F203-11AE-48AD-A0C2-279282EAA797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2648" y="1268760"/>
            <a:ext cx="800323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i="1" dirty="0" smtClean="0">
                <a:solidFill>
                  <a:srgbClr val="00B050"/>
                </a:solidFill>
              </a:rPr>
              <a:t>Problem:</a:t>
            </a:r>
          </a:p>
          <a:p>
            <a:r>
              <a:rPr lang="en-IN" sz="2600" i="1" dirty="0" smtClean="0"/>
              <a:t>Compiling </a:t>
            </a:r>
            <a:r>
              <a:rPr lang="en-IN" sz="2600" i="1" dirty="0"/>
              <a:t>Telephone directory for mobile users(10</a:t>
            </a:r>
            <a:r>
              <a:rPr lang="en-IN" sz="2600" i="1" baseline="30000" dirty="0"/>
              <a:t>9</a:t>
            </a:r>
            <a:r>
              <a:rPr lang="en-IN" sz="2600" i="1" dirty="0"/>
              <a:t> Mobile users in India) in some sorted </a:t>
            </a:r>
            <a:r>
              <a:rPr lang="en-IN" sz="2600" i="1" dirty="0" smtClean="0"/>
              <a:t>order.</a:t>
            </a:r>
            <a:r>
              <a:rPr lang="en-IN" sz="2600" i="1" dirty="0"/>
              <a:t> </a:t>
            </a:r>
            <a:endParaRPr lang="en-IN" sz="2600" i="1" dirty="0" smtClean="0"/>
          </a:p>
          <a:p>
            <a:r>
              <a:rPr lang="en-IN" sz="2600" i="1" dirty="0" smtClean="0"/>
              <a:t>Assume </a:t>
            </a:r>
            <a:r>
              <a:rPr lang="en-IN" sz="2600" i="1" dirty="0"/>
              <a:t>typical CPU’s process up to 10</a:t>
            </a:r>
            <a:r>
              <a:rPr lang="en-IN" sz="2600" i="1" baseline="30000" dirty="0"/>
              <a:t>8 </a:t>
            </a:r>
            <a:r>
              <a:rPr lang="en-IN" sz="2600" i="1" dirty="0"/>
              <a:t>op/sec (approx. </a:t>
            </a:r>
            <a:r>
              <a:rPr lang="en-IN" sz="2600" i="1" dirty="0" err="1"/>
              <a:t>calc</a:t>
            </a:r>
            <a:r>
              <a:rPr lang="en-IN" sz="2600" i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Naive </a:t>
            </a:r>
            <a:r>
              <a:rPr lang="en-IN" dirty="0"/>
              <a:t>sorting </a:t>
            </a:r>
            <a:r>
              <a:rPr lang="en-IN" dirty="0" smtClean="0"/>
              <a:t>algorithm - Complexity- </a:t>
            </a:r>
            <a:r>
              <a:rPr lang="en-IN" dirty="0"/>
              <a:t>n</a:t>
            </a:r>
            <a:r>
              <a:rPr lang="en-IN" baseline="30000" dirty="0"/>
              <a:t>2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How much time is taken for sorting the directory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nlogn</a:t>
            </a:r>
            <a:r>
              <a:rPr lang="en-IN" dirty="0"/>
              <a:t> sorting </a:t>
            </a:r>
            <a:r>
              <a:rPr lang="en-IN" dirty="0" smtClean="0"/>
              <a:t>algorithm - Complexity-</a:t>
            </a:r>
            <a:r>
              <a:rPr lang="en-IN" dirty="0" err="1" smtClean="0"/>
              <a:t>nlogn</a:t>
            </a:r>
            <a:endParaRPr lang="en-IN" dirty="0"/>
          </a:p>
          <a:p>
            <a:pPr lvl="2"/>
            <a:r>
              <a:rPr lang="en-IN" dirty="0">
                <a:solidFill>
                  <a:srgbClr val="FF0000"/>
                </a:solidFill>
              </a:rPr>
              <a:t>How much time is taken for sorting the directory ?</a:t>
            </a:r>
            <a:endParaRPr lang="en-IN" dirty="0"/>
          </a:p>
          <a:p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767019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3254</TotalTime>
  <Words>201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Analyzing Algorithms</vt:lpstr>
      <vt:lpstr>Time Analysis/Complexity-Few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Input Size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nh</dc:creator>
  <cp:lastModifiedBy>Sunu</cp:lastModifiedBy>
  <cp:revision>144</cp:revision>
  <dcterms:created xsi:type="dcterms:W3CDTF">2017-03-22T05:42:44Z</dcterms:created>
  <dcterms:modified xsi:type="dcterms:W3CDTF">2022-01-06T05:21:35Z</dcterms:modified>
</cp:coreProperties>
</file>