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7" r:id="rId9"/>
    <p:sldId id="271" r:id="rId10"/>
    <p:sldId id="272" r:id="rId11"/>
    <p:sldId id="273" r:id="rId12"/>
    <p:sldId id="277" r:id="rId13"/>
    <p:sldId id="278" r:id="rId14"/>
    <p:sldId id="279" r:id="rId15"/>
    <p:sldId id="286" r:id="rId16"/>
    <p:sldId id="281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E3E6-DABF-4DD2-8C18-586EB92C7B1D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82FD-1D7E-4254-A205-874B8742CC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5D8F-1EA7-4591-A05B-1DC5D257BE8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82FD-1D7E-4254-A205-874B8742CC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57EFF-BBB1-4357-83CD-F1414124B45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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-There</a:t>
            </a:r>
            <a:r>
              <a:rPr lang="en-US" altLang="zh-CN" sz="1200" baseline="0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 exists	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-For every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209F3-7B25-4723-B1F9-A232358A836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8A1F9-01C7-428E-A2AD-4BD70BE6F88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65AD06-2943-4357-9042-B802D2D10704}" type="datetimeFigureOut">
              <a:rPr lang="en-US" smtClean="0"/>
              <a:pPr/>
              <a:t>1/10/2022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91198" y="0"/>
            <a:ext cx="1552802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Performance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Order of Growth</a:t>
            </a:r>
            <a:endParaRPr lang="en-IN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928670"/>
            <a:ext cx="3933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Big-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  </a:t>
            </a:r>
            <a:r>
              <a:rPr lang="en-US" altLang="zh-CN" dirty="0" smtClean="0">
                <a:ea typeface="SimSun" pitchFamily="2" charset="-122"/>
              </a:rPr>
              <a:t>omega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42FA-79CD-494C-9EFA-A9E17885C707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91DF4EC-93C8-4C0C-8214-4D2CBCA6F60F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1988840"/>
            <a:ext cx="4071966" cy="383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14876" y="428625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Doesn’t matter</a:t>
            </a:r>
            <a:endParaRPr lang="en-IN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a typeface="SimSun" pitchFamily="2" charset="-122"/>
                <a:sym typeface="Symbol" pitchFamily="18" charset="2"/>
              </a:rPr>
              <a:t>-Notation: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3n+2=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 (n)</a:t>
            </a:r>
          </a:p>
          <a:p>
            <a:r>
              <a:rPr lang="en-US" sz="2800" dirty="0" smtClean="0">
                <a:ea typeface="SimSun" pitchFamily="2" charset="-122"/>
                <a:sym typeface="Symbol" pitchFamily="18" charset="2"/>
              </a:rPr>
              <a:t>3n+2=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 (1)</a:t>
            </a:r>
          </a:p>
          <a:p>
            <a:r>
              <a:rPr lang="en-US" sz="2800" dirty="0" smtClean="0">
                <a:ea typeface="SimSun" pitchFamily="2" charset="-122"/>
                <a:sym typeface="Symbol" pitchFamily="18" charset="2"/>
              </a:rPr>
              <a:t>10n</a:t>
            </a:r>
            <a:r>
              <a:rPr lang="en-US" sz="2800" baseline="30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sz="2800" dirty="0" smtClean="0">
                <a:ea typeface="SimSun" pitchFamily="2" charset="-122"/>
                <a:sym typeface="Symbol" pitchFamily="18" charset="2"/>
              </a:rPr>
              <a:t>+4n+2=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 (n</a:t>
            </a:r>
            <a:r>
              <a:rPr lang="en-US" altLang="zh-CN" sz="2800" baseline="30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)</a:t>
            </a:r>
          </a:p>
          <a:p>
            <a:r>
              <a:rPr lang="en-US" sz="2800" dirty="0" smtClean="0">
                <a:ea typeface="SimSun" pitchFamily="2" charset="-122"/>
                <a:sym typeface="Symbol" pitchFamily="18" charset="2"/>
              </a:rPr>
              <a:t>10n</a:t>
            </a:r>
            <a:r>
              <a:rPr lang="en-US" sz="2800" baseline="30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sz="2800" dirty="0" smtClean="0">
                <a:ea typeface="SimSun" pitchFamily="2" charset="-122"/>
                <a:sym typeface="Symbol" pitchFamily="18" charset="2"/>
              </a:rPr>
              <a:t>+4n+2=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 (n)</a:t>
            </a:r>
          </a:p>
          <a:p>
            <a:r>
              <a:rPr lang="en-US" sz="2800" dirty="0" smtClean="0">
                <a:ea typeface="SimSun" pitchFamily="2" charset="-122"/>
                <a:sym typeface="Symbol" pitchFamily="18" charset="2"/>
              </a:rPr>
              <a:t>10n</a:t>
            </a:r>
            <a:r>
              <a:rPr lang="en-US" sz="2800" baseline="30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sz="2800" dirty="0" smtClean="0">
                <a:ea typeface="SimSun" pitchFamily="2" charset="-122"/>
                <a:sym typeface="Symbol" pitchFamily="18" charset="2"/>
              </a:rPr>
              <a:t>+4n+2=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 (1)</a:t>
            </a:r>
          </a:p>
          <a:p>
            <a:endParaRPr lang="en-US" altLang="zh-CN" sz="2800" dirty="0" smtClean="0">
              <a:solidFill>
                <a:schemeClr val="bg2">
                  <a:lumMod val="50000"/>
                </a:schemeClr>
              </a:solidFill>
              <a:ea typeface="SimSun" pitchFamily="2" charset="-122"/>
              <a:sym typeface="Symbol" pitchFamily="18" charset="2"/>
            </a:endParaRPr>
          </a:p>
          <a:p>
            <a:endParaRPr lang="en-US" altLang="zh-CN" sz="2800" dirty="0" smtClean="0">
              <a:solidFill>
                <a:schemeClr val="bg2">
                  <a:lumMod val="50000"/>
                </a:schemeClr>
              </a:solidFill>
              <a:ea typeface="SimSun" pitchFamily="2" charset="-122"/>
              <a:sym typeface="Symbol" pitchFamily="18" charset="2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450057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i="1" dirty="0" smtClean="0">
                <a:solidFill>
                  <a:srgbClr val="C00000"/>
                </a:solidFill>
              </a:rPr>
              <a:t> For f(n)=</a:t>
            </a:r>
            <a:r>
              <a:rPr lang="en-US" altLang="zh-CN" sz="2000" b="1" dirty="0" smtClean="0">
                <a:solidFill>
                  <a:srgbClr val="C00000"/>
                </a:solidFill>
                <a:ea typeface="SimSun" pitchFamily="2" charset="-122"/>
                <a:sym typeface="Symbol" pitchFamily="18" charset="2"/>
              </a:rPr>
              <a:t> </a:t>
            </a:r>
            <a:r>
              <a:rPr lang="en-IN" sz="2000" b="1" i="1" dirty="0" smtClean="0">
                <a:solidFill>
                  <a:srgbClr val="C00000"/>
                </a:solidFill>
              </a:rPr>
              <a:t>(g(n)) to be informative g(n) should be as large a function of n as possible, for which f(n)=</a:t>
            </a:r>
            <a:r>
              <a:rPr lang="en-US" altLang="zh-CN" sz="2000" b="1" dirty="0" smtClean="0">
                <a:solidFill>
                  <a:srgbClr val="C00000"/>
                </a:solidFill>
                <a:ea typeface="SimSun" pitchFamily="2" charset="-122"/>
                <a:sym typeface="Symbol" pitchFamily="18" charset="2"/>
              </a:rPr>
              <a:t>  </a:t>
            </a:r>
            <a:r>
              <a:rPr lang="en-IN" sz="2000" b="1" i="1" dirty="0" smtClean="0">
                <a:solidFill>
                  <a:srgbClr val="C00000"/>
                </a:solidFill>
              </a:rPr>
              <a:t>g(n) is true.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914400"/>
          </a:xfrm>
        </p:spPr>
        <p:txBody>
          <a:bodyPr/>
          <a:lstStyle/>
          <a:p>
            <a:r>
              <a:rPr lang="en-US" dirty="0" smtClean="0"/>
              <a:t> Big Theta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For non-negative functions, 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g(n)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 is theta of </a:t>
            </a:r>
            <a:r>
              <a:rPr lang="en-US" i="1" dirty="0" smtClean="0">
                <a:latin typeface="+mj-lt"/>
              </a:rPr>
              <a:t>g(n)</a:t>
            </a:r>
            <a:r>
              <a:rPr lang="en-US" dirty="0" smtClean="0">
                <a:latin typeface="+mj-lt"/>
              </a:rPr>
              <a:t> if f</a:t>
            </a:r>
            <a:r>
              <a:rPr lang="en-US" i="1" dirty="0" smtClean="0">
                <a:latin typeface="+mj-lt"/>
              </a:rPr>
              <a:t>(n)</a:t>
            </a:r>
            <a:r>
              <a:rPr lang="en-US" dirty="0" smtClean="0">
                <a:latin typeface="+mj-lt"/>
              </a:rPr>
              <a:t> = </a:t>
            </a:r>
            <a:r>
              <a:rPr lang="en-US" i="1" dirty="0" smtClean="0">
                <a:latin typeface="+mj-lt"/>
              </a:rPr>
              <a:t>O(g(n))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 = </a:t>
            </a:r>
            <a:r>
              <a:rPr lang="en-US" i="1" dirty="0" smtClean="0">
                <a:latin typeface="+mj-lt"/>
              </a:rPr>
              <a:t>Ω(g(n))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Denoted as "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 = </a:t>
            </a:r>
            <a:r>
              <a:rPr lang="el-GR" i="1" dirty="0" smtClean="0">
                <a:latin typeface="Constantia"/>
              </a:rPr>
              <a:t>θ</a:t>
            </a:r>
            <a:r>
              <a:rPr lang="en-US" i="1" dirty="0" smtClean="0">
                <a:latin typeface="+mj-lt"/>
              </a:rPr>
              <a:t>(g(n))</a:t>
            </a:r>
            <a:r>
              <a:rPr lang="en-US" dirty="0" smtClean="0">
                <a:latin typeface="+mj-lt"/>
              </a:rPr>
              <a:t>". </a:t>
            </a:r>
          </a:p>
          <a:p>
            <a:r>
              <a:rPr lang="en-US" dirty="0" smtClean="0">
                <a:latin typeface="+mj-lt"/>
              </a:rPr>
              <a:t>Basically, it says that the function, 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 is bounded both from the top and bottom by the same function, </a:t>
            </a:r>
            <a:r>
              <a:rPr lang="en-US" i="1" dirty="0" smtClean="0">
                <a:latin typeface="+mj-lt"/>
              </a:rPr>
              <a:t>g(n)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Big-theta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3816970-0655-4443-A19D-419BE7A25267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fld id="{17BC57E0-93D6-48CC-B122-64BD2E7D851E}" type="slidenum">
              <a:rPr lang="zh-CN" altLang="en-US"/>
              <a:pPr/>
              <a:t>13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1988840"/>
            <a:ext cx="3988576" cy="396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l-GR" i="1" dirty="0" smtClean="0">
                <a:latin typeface="Constantia"/>
              </a:rPr>
              <a:t>θ</a:t>
            </a:r>
            <a:r>
              <a:rPr lang="en-IN" i="1" dirty="0" smtClean="0">
                <a:latin typeface="Constantia"/>
              </a:rPr>
              <a:t> Notation-Examples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3n+2 =</a:t>
            </a:r>
            <a:r>
              <a:rPr lang="en-US" dirty="0" smtClean="0"/>
              <a:t> </a:t>
            </a:r>
            <a:r>
              <a:rPr lang="el-GR" i="1" dirty="0" smtClean="0">
                <a:latin typeface="Constantia"/>
              </a:rPr>
              <a:t>θ</a:t>
            </a:r>
            <a:r>
              <a:rPr lang="en-IN" i="1" dirty="0" smtClean="0">
                <a:latin typeface="Constantia"/>
              </a:rPr>
              <a:t>(n)</a:t>
            </a:r>
          </a:p>
          <a:p>
            <a:pPr lvl="1"/>
            <a:r>
              <a:rPr lang="en-IN" i="1" dirty="0" smtClean="0">
                <a:latin typeface="Constantia"/>
              </a:rPr>
              <a:t>3n+2&gt;=3n for n&gt;=2</a:t>
            </a:r>
          </a:p>
          <a:p>
            <a:pPr lvl="1"/>
            <a:r>
              <a:rPr lang="en-IN" i="1" dirty="0" smtClean="0">
                <a:latin typeface="Constantia"/>
              </a:rPr>
              <a:t>3n+2&lt;=4n for n&gt;=2</a:t>
            </a:r>
          </a:p>
          <a:p>
            <a:pPr lvl="1"/>
            <a:r>
              <a:rPr lang="en-IN" i="1" dirty="0" smtClean="0">
                <a:latin typeface="Constantia"/>
              </a:rPr>
              <a:t>c</a:t>
            </a:r>
            <a:r>
              <a:rPr lang="en-IN" i="1" baseline="-25000" dirty="0" smtClean="0">
                <a:latin typeface="Constantia"/>
              </a:rPr>
              <a:t>1</a:t>
            </a:r>
            <a:r>
              <a:rPr lang="en-IN" i="1" dirty="0" smtClean="0">
                <a:latin typeface="Constantia"/>
              </a:rPr>
              <a:t>=3</a:t>
            </a:r>
          </a:p>
          <a:p>
            <a:pPr lvl="1"/>
            <a:r>
              <a:rPr lang="en-IN" i="1" dirty="0" smtClean="0">
                <a:latin typeface="Constantia"/>
              </a:rPr>
              <a:t>c</a:t>
            </a:r>
            <a:r>
              <a:rPr lang="en-IN" i="1" baseline="-25000" dirty="0" smtClean="0">
                <a:latin typeface="Constantia"/>
              </a:rPr>
              <a:t>2</a:t>
            </a:r>
            <a:r>
              <a:rPr lang="en-IN" i="1" dirty="0" smtClean="0">
                <a:latin typeface="Constantia"/>
              </a:rPr>
              <a:t>=4</a:t>
            </a:r>
          </a:p>
          <a:p>
            <a:pPr lvl="1"/>
            <a:r>
              <a:rPr lang="en-IN" i="1" dirty="0" smtClean="0">
                <a:latin typeface="Constantia"/>
              </a:rPr>
              <a:t>n</a:t>
            </a:r>
            <a:r>
              <a:rPr lang="en-IN" i="1" baseline="-25000" dirty="0" smtClean="0">
                <a:latin typeface="Constantia"/>
              </a:rPr>
              <a:t>0</a:t>
            </a:r>
            <a:r>
              <a:rPr lang="en-IN" i="1" dirty="0" smtClean="0">
                <a:latin typeface="Constantia"/>
              </a:rPr>
              <a:t>=2</a:t>
            </a:r>
          </a:p>
          <a:p>
            <a:pPr lvl="1"/>
            <a:endParaRPr lang="en-IN" i="1" dirty="0" smtClean="0">
              <a:latin typeface="Constant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5301208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 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94720" cy="4937760"/>
          </a:xfrm>
        </p:spPr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(n)=2n</a:t>
            </a:r>
            <a:r>
              <a:rPr lang="en-IN" baseline="30000" dirty="0" smtClean="0"/>
              <a:t>2</a:t>
            </a:r>
            <a:r>
              <a:rPr lang="en-IN" dirty="0" smtClean="0"/>
              <a:t>+3n+4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f(n)=n</a:t>
            </a:r>
            <a:r>
              <a:rPr lang="en-IN" baseline="30000" dirty="0" smtClean="0"/>
              <a:t>2</a:t>
            </a:r>
            <a:r>
              <a:rPr lang="en-IN" dirty="0" smtClean="0"/>
              <a:t>logn+n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26922"/>
            <a:ext cx="33947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f(n)=n!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6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6746"/>
          </a:xfrm>
        </p:spPr>
        <p:txBody>
          <a:bodyPr/>
          <a:lstStyle/>
          <a:p>
            <a:r>
              <a:rPr lang="en-US" dirty="0" smtClean="0"/>
              <a:t> Practical Complexities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the size of n is large , </a:t>
            </a:r>
          </a:p>
          <a:p>
            <a:pPr lvl="1"/>
            <a:r>
              <a:rPr lang="en-US" dirty="0" smtClean="0">
                <a:latin typeface="+mj-lt"/>
              </a:rPr>
              <a:t>the function 2</a:t>
            </a:r>
            <a:r>
              <a:rPr lang="en-US" baseline="30000" dirty="0" smtClean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 grows very rapidly with n</a:t>
            </a:r>
          </a:p>
          <a:p>
            <a:pPr lvl="1"/>
            <a:r>
              <a:rPr lang="en-US" dirty="0" smtClean="0">
                <a:latin typeface="+mj-lt"/>
              </a:rPr>
              <a:t> so the utility of algorithms with exponential complexity is limited to small n</a:t>
            </a:r>
          </a:p>
          <a:p>
            <a:r>
              <a:rPr lang="en-US" dirty="0" smtClean="0">
                <a:latin typeface="+mj-lt"/>
              </a:rPr>
              <a:t>Algorithms that have a complexity that is a polynomial of high degree are also of limited utility</a:t>
            </a:r>
          </a:p>
          <a:p>
            <a:r>
              <a:rPr lang="en-US" dirty="0" smtClean="0">
                <a:latin typeface="+mj-lt"/>
              </a:rPr>
              <a:t>From a practical standpoint it is evident that for reasonably large n (say n&gt;100) only algorithms of small complexity such as n,nlogn,n</a:t>
            </a:r>
            <a:r>
              <a:rPr lang="en-US" baseline="30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etc .. are feasible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8501122" cy="223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Properties of Order of Growth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573" y="1428736"/>
            <a:ext cx="8738427" cy="27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66437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5935" y="0"/>
            <a:ext cx="2038065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B0B7-6437-47E6-933E-89891C0CB3E9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409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of Growth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Measuring the performance of an algorithm in relation with input size n is called </a:t>
            </a:r>
            <a:r>
              <a:rPr lang="en-IN" dirty="0" smtClean="0">
                <a:solidFill>
                  <a:srgbClr val="C00000"/>
                </a:solidFill>
              </a:rPr>
              <a:t>order of growth.</a:t>
            </a:r>
          </a:p>
          <a:p>
            <a:pPr>
              <a:buNone/>
            </a:pPr>
            <a:endParaRPr lang="en-IN" dirty="0" smtClean="0"/>
          </a:p>
          <a:p>
            <a:endParaRPr lang="en-IN" sz="2000" dirty="0" smtClean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1019" y="2276872"/>
            <a:ext cx="3662981" cy="322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5" y="2564904"/>
            <a:ext cx="493395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358114" cy="99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 efficiency determines practical usability?</a:t>
            </a: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71472" y="1500174"/>
          <a:ext cx="8153400" cy="407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logn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nlogn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3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n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n!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</a:t>
                      </a:r>
                      <a:r>
                        <a:rPr lang="en-IN" baseline="30000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71604" y="5572140"/>
            <a:ext cx="1000132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71736" y="5214950"/>
            <a:ext cx="1000132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1868" y="4857760"/>
            <a:ext cx="1071570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3438" y="3357562"/>
            <a:ext cx="1000132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43570" y="3000372"/>
            <a:ext cx="1000132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43702" y="2214554"/>
            <a:ext cx="1000132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43834" y="2214554"/>
            <a:ext cx="1000132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393935" y="5392751"/>
            <a:ext cx="35719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4067" y="5035561"/>
            <a:ext cx="35719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893339" y="4107661"/>
            <a:ext cx="1500198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465769" y="3178173"/>
            <a:ext cx="35719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249999" y="2607463"/>
            <a:ext cx="786612" cy="79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0496" y="585789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Acceptability:10 sec  </a:t>
            </a:r>
            <a:r>
              <a:rPr lang="en-IN" i="1" dirty="0" err="1" smtClean="0"/>
              <a:t>i.e</a:t>
            </a:r>
            <a:r>
              <a:rPr lang="en-IN" b="1" dirty="0" smtClean="0"/>
              <a:t> 10</a:t>
            </a:r>
            <a:r>
              <a:rPr lang="en-IN" b="1" baseline="30000" dirty="0" smtClean="0"/>
              <a:t>9</a:t>
            </a:r>
            <a:r>
              <a:rPr lang="en-IN" b="1" dirty="0" smtClean="0"/>
              <a:t> Operations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Orders of Magnitude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43050"/>
            <a:ext cx="8102756" cy="502445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When comparing T(n) across problems, focus on orders of magnitude and </a:t>
            </a:r>
            <a:r>
              <a:rPr lang="en-IN" dirty="0" smtClean="0">
                <a:solidFill>
                  <a:srgbClr val="FF0000"/>
                </a:solidFill>
              </a:rPr>
              <a:t>ignore constants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f(n)=n</a:t>
            </a:r>
            <a:r>
              <a:rPr lang="en-IN" baseline="30000" dirty="0" smtClean="0"/>
              <a:t>3</a:t>
            </a:r>
            <a:r>
              <a:rPr lang="en-IN" dirty="0" smtClean="0"/>
              <a:t> grows faster than g(n)=500n</a:t>
            </a:r>
            <a:r>
              <a:rPr lang="en-IN" baseline="30000" dirty="0" smtClean="0"/>
              <a:t>2,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How?</a:t>
            </a:r>
          </a:p>
          <a:p>
            <a:pPr lvl="1"/>
            <a:r>
              <a:rPr lang="en-IN" i="1" dirty="0" smtClean="0"/>
              <a:t>Asymptotic complexity</a:t>
            </a:r>
          </a:p>
          <a:p>
            <a:r>
              <a:rPr lang="en-IN" dirty="0" smtClean="0"/>
              <a:t>T(n) proportional to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logn</a:t>
            </a:r>
            <a:r>
              <a:rPr lang="en-IN" dirty="0" smtClean="0"/>
              <a:t> 		Logarithmic</a:t>
            </a:r>
          </a:p>
          <a:p>
            <a:pPr>
              <a:buNone/>
            </a:pPr>
            <a:r>
              <a:rPr lang="en-IN" dirty="0" smtClean="0"/>
              <a:t>	n			Linear</a:t>
            </a:r>
          </a:p>
          <a:p>
            <a:pPr>
              <a:buNone/>
            </a:pPr>
            <a:r>
              <a:rPr lang="en-IN" dirty="0" smtClean="0"/>
              <a:t>	n</a:t>
            </a:r>
            <a:r>
              <a:rPr lang="en-IN" baseline="30000" dirty="0" smtClean="0"/>
              <a:t>2			</a:t>
            </a:r>
            <a:r>
              <a:rPr lang="en-IN" dirty="0" smtClean="0"/>
              <a:t>Quadratic</a:t>
            </a:r>
          </a:p>
          <a:p>
            <a:pPr>
              <a:buNone/>
            </a:pPr>
            <a:r>
              <a:rPr lang="en-IN" dirty="0" smtClean="0"/>
              <a:t>	n</a:t>
            </a:r>
            <a:r>
              <a:rPr lang="en-IN" baseline="30000" dirty="0" smtClean="0"/>
              <a:t>3			</a:t>
            </a:r>
            <a:r>
              <a:rPr lang="en-IN" dirty="0" smtClean="0"/>
              <a:t>Cubic</a:t>
            </a:r>
          </a:p>
          <a:p>
            <a:pPr>
              <a:buNone/>
            </a:pPr>
            <a:r>
              <a:rPr lang="en-IN" dirty="0" smtClean="0"/>
              <a:t>	2</a:t>
            </a:r>
            <a:r>
              <a:rPr lang="en-IN" baseline="30000" dirty="0" smtClean="0"/>
              <a:t>n			</a:t>
            </a:r>
            <a:r>
              <a:rPr lang="en-IN" dirty="0" smtClean="0"/>
              <a:t>Exponential</a:t>
            </a:r>
          </a:p>
          <a:p>
            <a:pPr>
              <a:buNone/>
            </a:pPr>
            <a:endParaRPr lang="en-IN" baseline="30000" dirty="0" smtClean="0"/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857356" y="4500570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1857356" y="5072074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1857356" y="5572140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1857356" y="6072206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4857752" y="4572008"/>
            <a:ext cx="428628" cy="114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286380" y="492919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Polynomial</a:t>
            </a:r>
            <a:endParaRPr lang="en-IN" sz="2400" dirty="0"/>
          </a:p>
        </p:txBody>
      </p:sp>
      <p:sp>
        <p:nvSpPr>
          <p:cNvPr id="11" name="Right Arrow 10"/>
          <p:cNvSpPr/>
          <p:nvPr/>
        </p:nvSpPr>
        <p:spPr>
          <a:xfrm>
            <a:off x="1857356" y="4071942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7643834" cy="8572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Growth of Functions- Asymptotic Notations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Asymptotic complexity</a:t>
            </a:r>
            <a:r>
              <a:rPr lang="en-US" dirty="0" smtClean="0"/>
              <a:t> is a short hand way to represent time complexity.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43042" y="307181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 –(Big  “Oh “)</a:t>
            </a:r>
          </a:p>
          <a:p>
            <a:r>
              <a:rPr lang="en-US" sz="2400" dirty="0" smtClean="0"/>
              <a:t>Ω –(Omega)</a:t>
            </a:r>
          </a:p>
          <a:p>
            <a:r>
              <a:rPr lang="el-GR" sz="2400" dirty="0" smtClean="0"/>
              <a:t>Θ</a:t>
            </a:r>
            <a:r>
              <a:rPr lang="en-US" sz="2400" dirty="0" smtClean="0"/>
              <a:t> – (Theta)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Oh Notation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AC59-A3F3-4BD7-84B0-1E062FD78684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4319" y="2043430"/>
            <a:ext cx="8153400" cy="44958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US" sz="2800" dirty="0" smtClean="0"/>
              <a:t> Big-O is the formal method of expressing the upper bound of an algorithm's running time. It's a measure of the longest amount of time it could possibly take for the algorithm to complete.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0" indent="0"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The function </a:t>
            </a:r>
            <a:r>
              <a:rPr lang="en-US" sz="2800" i="1" dirty="0" smtClean="0">
                <a:solidFill>
                  <a:srgbClr val="00B050"/>
                </a:solidFill>
              </a:rPr>
              <a:t>f(n)=O(g(n)) </a:t>
            </a:r>
            <a:r>
              <a:rPr lang="en-US" sz="2800" dirty="0" err="1" smtClean="0">
                <a:solidFill>
                  <a:srgbClr val="00B050"/>
                </a:solidFill>
              </a:rPr>
              <a:t>iff</a:t>
            </a:r>
            <a:r>
              <a:rPr lang="en-US" sz="2800" dirty="0" smtClean="0">
                <a:solidFill>
                  <a:srgbClr val="00B050"/>
                </a:solidFill>
              </a:rPr>
              <a:t> there exists a positive constants c and n</a:t>
            </a:r>
            <a:r>
              <a:rPr lang="en-US" sz="2800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dirty="0" smtClean="0">
                <a:solidFill>
                  <a:srgbClr val="00B050"/>
                </a:solidFill>
              </a:rPr>
              <a:t> such that </a:t>
            </a:r>
            <a:r>
              <a:rPr lang="en-US" sz="2800" i="1" dirty="0" smtClean="0">
                <a:solidFill>
                  <a:srgbClr val="00B050"/>
                </a:solidFill>
              </a:rPr>
              <a:t>f(n)&lt;=c*g(n) </a:t>
            </a:r>
            <a:r>
              <a:rPr lang="en-US" sz="2800" dirty="0" smtClean="0">
                <a:solidFill>
                  <a:srgbClr val="00B050"/>
                </a:solidFill>
              </a:rPr>
              <a:t>for all </a:t>
            </a:r>
            <a:r>
              <a:rPr lang="en-US" sz="2800" i="1" dirty="0" smtClean="0">
                <a:solidFill>
                  <a:srgbClr val="00B050"/>
                </a:solidFill>
              </a:rPr>
              <a:t>n&gt;=n</a:t>
            </a:r>
            <a:r>
              <a:rPr lang="en-US" sz="2800" i="1" baseline="-25000" dirty="0" smtClean="0">
                <a:solidFill>
                  <a:srgbClr val="00B050"/>
                </a:solidFill>
              </a:rPr>
              <a:t>0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Big-oh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D962-4D19-4FA3-A6D5-D68BD1FA73C0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E242E3E9-8E83-4E05-9774-4B383F3DC758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2843808" y="2132856"/>
            <a:ext cx="4071966" cy="359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57686" y="400050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Doesn’t matter</a:t>
            </a:r>
            <a:endParaRPr lang="en-IN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Example-Big 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3n+2 = O(n)</a:t>
            </a:r>
          </a:p>
          <a:p>
            <a:r>
              <a:rPr lang="en-US" dirty="0" smtClean="0"/>
              <a:t>3n+2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3n+2 ≠ O(1)</a:t>
            </a:r>
          </a:p>
          <a:p>
            <a:r>
              <a:rPr lang="en-US" dirty="0" smtClean="0"/>
              <a:t>10n</a:t>
            </a:r>
            <a:r>
              <a:rPr lang="en-US" baseline="30000" dirty="0" smtClean="0"/>
              <a:t>2</a:t>
            </a:r>
            <a:r>
              <a:rPr lang="en-US" dirty="0" smtClean="0"/>
              <a:t>+4n+2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10n</a:t>
            </a:r>
            <a:r>
              <a:rPr lang="en-US" baseline="30000" dirty="0" smtClean="0"/>
              <a:t>2</a:t>
            </a:r>
            <a:r>
              <a:rPr lang="en-US" dirty="0" smtClean="0"/>
              <a:t>+4n+2 = 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10n</a:t>
            </a:r>
            <a:r>
              <a:rPr lang="en-US" baseline="30000" dirty="0" smtClean="0"/>
              <a:t>2</a:t>
            </a:r>
            <a:r>
              <a:rPr lang="en-US" dirty="0" smtClean="0"/>
              <a:t>+4n+2 ≠ O(n)</a:t>
            </a:r>
          </a:p>
          <a:p>
            <a:r>
              <a:rPr lang="en-US" dirty="0" smtClean="0"/>
              <a:t>Since we're trying to generalize this for large values of n, and small values (1, 2, 3,…) aren't that important, we can say that f(n) is generally faster than g(n); that is, f(n) is bound by g(n), and will always be less than it.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1714488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i="1" dirty="0" smtClean="0">
                <a:solidFill>
                  <a:srgbClr val="C00000"/>
                </a:solidFill>
              </a:rPr>
              <a:t> For f(n)=O(g(n)) to be informative g(n) should be as small a function of n as one can come up with, for which f(n)=</a:t>
            </a:r>
            <a:r>
              <a:rPr lang="en-IN" sz="2000" b="1" i="1" dirty="0" err="1" smtClean="0">
                <a:solidFill>
                  <a:srgbClr val="C00000"/>
                </a:solidFill>
              </a:rPr>
              <a:t>Og</a:t>
            </a:r>
            <a:r>
              <a:rPr lang="en-IN" sz="2000" b="1" i="1" dirty="0" smtClean="0">
                <a:solidFill>
                  <a:srgbClr val="C00000"/>
                </a:solidFill>
              </a:rPr>
              <a:t>(n).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 Big </a:t>
            </a:r>
            <a:r>
              <a:rPr lang="en-US" i="1" dirty="0" smtClean="0"/>
              <a:t>Ω-</a:t>
            </a:r>
            <a:r>
              <a:rPr lang="en-US" dirty="0" smtClean="0"/>
              <a:t> Omega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For non-negative functions, 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g(n)</a:t>
            </a:r>
            <a:r>
              <a:rPr lang="en-US" dirty="0" smtClean="0">
                <a:latin typeface="+mj-lt"/>
              </a:rPr>
              <a:t>, 	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if there exists an integer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n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a constant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c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 &gt; 0 such that for all integers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&gt;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n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f(n)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 ≥ 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cg(n)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then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f(n)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is omega of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g(n)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Denoted as "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 = </a:t>
            </a:r>
            <a:r>
              <a:rPr lang="en-US" i="1" dirty="0" smtClean="0">
                <a:latin typeface="+mj-lt"/>
              </a:rPr>
              <a:t>Ω(g(n))</a:t>
            </a:r>
            <a:r>
              <a:rPr lang="en-US" dirty="0" smtClean="0">
                <a:latin typeface="+mj-lt"/>
              </a:rPr>
              <a:t>".</a:t>
            </a:r>
          </a:p>
          <a:p>
            <a:r>
              <a:rPr lang="en-US" dirty="0" smtClean="0">
                <a:latin typeface="+mj-lt"/>
              </a:rPr>
              <a:t>This is almost the same definition as Big Oh, except that "</a:t>
            </a:r>
            <a:r>
              <a:rPr lang="en-US" i="1" dirty="0" smtClean="0">
                <a:latin typeface="+mj-lt"/>
              </a:rPr>
              <a:t>f(n)</a:t>
            </a:r>
            <a:r>
              <a:rPr lang="en-US" dirty="0" smtClean="0">
                <a:latin typeface="+mj-lt"/>
              </a:rPr>
              <a:t> ≥ </a:t>
            </a:r>
            <a:r>
              <a:rPr lang="en-US" i="1" dirty="0" smtClean="0">
                <a:latin typeface="+mj-lt"/>
              </a:rPr>
              <a:t>cg(n)</a:t>
            </a:r>
            <a:r>
              <a:rPr lang="en-US" dirty="0" smtClean="0">
                <a:latin typeface="+mj-lt"/>
              </a:rPr>
              <a:t>", this makes </a:t>
            </a:r>
            <a:r>
              <a:rPr lang="en-US" i="1" dirty="0" smtClean="0">
                <a:latin typeface="+mj-lt"/>
              </a:rPr>
              <a:t>g(n)</a:t>
            </a:r>
            <a:r>
              <a:rPr lang="en-US" dirty="0" smtClean="0">
                <a:latin typeface="+mj-lt"/>
              </a:rPr>
              <a:t> a lower bound function, instead of an upper bound function. It describes the </a:t>
            </a:r>
            <a:r>
              <a:rPr lang="en-US" b="1" dirty="0" smtClean="0">
                <a:latin typeface="+mj-lt"/>
              </a:rPr>
              <a:t>best that can happen</a:t>
            </a:r>
            <a:r>
              <a:rPr lang="en-US" dirty="0" smtClean="0">
                <a:latin typeface="+mj-lt"/>
              </a:rPr>
              <a:t> for a given data size.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7969" y="5706704"/>
            <a:ext cx="676875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1&lt; </a:t>
            </a:r>
            <a:r>
              <a:rPr lang="en-IN" sz="2000" dirty="0" err="1" smtClean="0">
                <a:solidFill>
                  <a:srgbClr val="FF0000"/>
                </a:solidFill>
              </a:rPr>
              <a:t>logn</a:t>
            </a:r>
            <a:r>
              <a:rPr lang="en-IN" sz="2000" dirty="0" smtClean="0">
                <a:solidFill>
                  <a:srgbClr val="FF0000"/>
                </a:solidFill>
              </a:rPr>
              <a:t> &lt; √n &lt; n &lt; </a:t>
            </a:r>
            <a:r>
              <a:rPr lang="en-IN" sz="2000" dirty="0" err="1" smtClean="0">
                <a:solidFill>
                  <a:srgbClr val="FF0000"/>
                </a:solidFill>
              </a:rPr>
              <a:t>nlogn</a:t>
            </a:r>
            <a:r>
              <a:rPr lang="en-IN" sz="2000" dirty="0" smtClean="0">
                <a:solidFill>
                  <a:srgbClr val="FF0000"/>
                </a:solidFill>
              </a:rPr>
              <a:t> 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&lt; n</a:t>
            </a:r>
            <a:r>
              <a:rPr lang="en-IN" sz="2000" baseline="30000" dirty="0" smtClean="0">
                <a:solidFill>
                  <a:srgbClr val="FF0000"/>
                </a:solidFill>
              </a:rPr>
              <a:t>3 </a:t>
            </a:r>
            <a:r>
              <a:rPr lang="en-IN" sz="2000" dirty="0" smtClean="0">
                <a:solidFill>
                  <a:srgbClr val="FF0000"/>
                </a:solidFill>
              </a:rPr>
              <a:t>&lt;… &lt;2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 3</a:t>
            </a:r>
            <a:r>
              <a:rPr lang="en-IN" sz="2000" baseline="30000" dirty="0" smtClean="0">
                <a:solidFill>
                  <a:srgbClr val="FF0000"/>
                </a:solidFill>
              </a:rPr>
              <a:t>n </a:t>
            </a:r>
            <a:r>
              <a:rPr lang="en-IN" sz="2000" dirty="0" smtClean="0">
                <a:solidFill>
                  <a:srgbClr val="FF0000"/>
                </a:solidFill>
              </a:rPr>
              <a:t>&lt;…&lt; </a:t>
            </a:r>
            <a:r>
              <a:rPr lang="en-IN" sz="2000" dirty="0" err="1" smtClean="0">
                <a:solidFill>
                  <a:srgbClr val="FF0000"/>
                </a:solidFill>
              </a:rPr>
              <a:t>n</a:t>
            </a:r>
            <a:r>
              <a:rPr lang="en-IN" sz="2000" baseline="30000" dirty="0" err="1" smtClean="0">
                <a:solidFill>
                  <a:srgbClr val="FF0000"/>
                </a:solidFill>
              </a:rPr>
              <a:t>n</a:t>
            </a:r>
            <a:endParaRPr lang="en-IN" sz="2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660</TotalTime>
  <Words>735</Words>
  <Application>Microsoft Office PowerPoint</Application>
  <PresentationFormat>On-screen Show (4:3)</PresentationFormat>
  <Paragraphs>176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宋体</vt:lpstr>
      <vt:lpstr>Bookman Old Style</vt:lpstr>
      <vt:lpstr>Calibri</vt:lpstr>
      <vt:lpstr>Constantia</vt:lpstr>
      <vt:lpstr>Gill Sans MT</vt:lpstr>
      <vt:lpstr>华文新魏</vt:lpstr>
      <vt:lpstr>Symbol</vt:lpstr>
      <vt:lpstr>Wingdings</vt:lpstr>
      <vt:lpstr>Wingdings 3</vt:lpstr>
      <vt:lpstr>Origin</vt:lpstr>
      <vt:lpstr>Performance Analysis</vt:lpstr>
      <vt:lpstr>Order of Growth</vt:lpstr>
      <vt:lpstr>How efficiency determines practical usability?</vt:lpstr>
      <vt:lpstr>Orders of Magnitude</vt:lpstr>
      <vt:lpstr>Growth of Functions- Asymptotic Notations</vt:lpstr>
      <vt:lpstr>Big Oh Notation</vt:lpstr>
      <vt:lpstr>Big-oh</vt:lpstr>
      <vt:lpstr>Example-Big O</vt:lpstr>
      <vt:lpstr> Big Ω- Omega</vt:lpstr>
      <vt:lpstr>Big-  omega</vt:lpstr>
      <vt:lpstr>-Notation: Examples</vt:lpstr>
      <vt:lpstr> Big Theta </vt:lpstr>
      <vt:lpstr>Big-theta</vt:lpstr>
      <vt:lpstr> θ Notation-Examples</vt:lpstr>
      <vt:lpstr>Few Examples</vt:lpstr>
      <vt:lpstr> Practical Complexities</vt:lpstr>
      <vt:lpstr>Properties of Order of Growth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of Growth</dc:title>
  <dc:creator>nh</dc:creator>
  <cp:lastModifiedBy>Sunu</cp:lastModifiedBy>
  <cp:revision>24</cp:revision>
  <dcterms:created xsi:type="dcterms:W3CDTF">2017-04-28T04:43:40Z</dcterms:created>
  <dcterms:modified xsi:type="dcterms:W3CDTF">2022-01-10T09:45:41Z</dcterms:modified>
</cp:coreProperties>
</file>