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9" r:id="rId14"/>
    <p:sldId id="270" r:id="rId15"/>
    <p:sldId id="26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E3E6-DABF-4DD2-8C18-586EB92C7B1D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82FD-1D7E-4254-A205-874B8742CC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5D8F-1EA7-4591-A05B-1DC5D257BE8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82FD-1D7E-4254-A205-874B8742CCC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169174" cy="69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169174" cy="69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169174" cy="69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65AD06-2943-4357-9042-B802D2D10704}" type="datetimeFigureOut">
              <a:rPr lang="en-US" smtClean="0"/>
              <a:pPr/>
              <a:t>6/24/2020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53252" name="Picture 4" descr="Image result for Linear search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429525" y="0"/>
            <a:ext cx="1714475" cy="114298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1"/>
            <a:ext cx="1169174" cy="69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Searching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Design &amp; Analysis</a:t>
            </a:r>
            <a:endParaRPr lang="en-IN" dirty="0"/>
          </a:p>
        </p:txBody>
      </p:sp>
      <p:pic>
        <p:nvPicPr>
          <p:cNvPr id="2050" name="Picture 2" descr="Image result for Linear 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42852"/>
            <a:ext cx="47625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Interpolation Search: Beating 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Alternative to binary search that utilizes information about the underlying distribution of data to be searched.</a:t>
            </a:r>
          </a:p>
          <a:p>
            <a:r>
              <a:rPr lang="en-IN" dirty="0" smtClean="0"/>
              <a:t>Binary search always splits </a:t>
            </a:r>
            <a:r>
              <a:rPr lang="en-IN" dirty="0" smtClean="0"/>
              <a:t>the </a:t>
            </a:r>
            <a:r>
              <a:rPr lang="en-IN" dirty="0" smtClean="0"/>
              <a:t>array in half and inspects the middle element.</a:t>
            </a:r>
          </a:p>
          <a:p>
            <a:r>
              <a:rPr lang="en-IN" dirty="0" smtClean="0"/>
              <a:t>Interpolation search narrows the search space  and tries to predict where the key would lie in the search space via a linear interpolation, reducing the search space to the part before or after the estimated position if the key is not found there.</a:t>
            </a:r>
          </a:p>
          <a:p>
            <a:r>
              <a:rPr lang="en-IN" dirty="0" smtClean="0"/>
              <a:t>Resembles how humans search for any key in an ordered set like a word in dictionary.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E.G.M. Petrakis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searching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CBA8-3109-4945-85FD-9E7BB50E9EA3}" type="slidenum">
              <a:rPr lang="el-GR"/>
              <a:pPr/>
              <a:t>11</a:t>
            </a:fld>
            <a:endParaRPr lang="el-G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Search: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243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Searching is guided by the values of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Lo</a:t>
            </a:r>
            <a:r>
              <a:rPr lang="en-US" dirty="0" smtClean="0"/>
              <a:t>: lower Index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Hi</a:t>
            </a:r>
            <a:r>
              <a:rPr lang="en-US" dirty="0" smtClean="0"/>
              <a:t>: Higher Index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search </a:t>
            </a:r>
            <a:r>
              <a:rPr lang="en-US" dirty="0" smtClean="0">
                <a:solidFill>
                  <a:srgbClr val="FF0000"/>
                </a:solidFill>
              </a:rPr>
              <a:t>position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dirty="0" smtClean="0"/>
              <a:t>if</a:t>
            </a:r>
            <a:r>
              <a:rPr lang="en-US" dirty="0" smtClean="0">
                <a:solidFill>
                  <a:srgbClr val="FF0000"/>
                </a:solidFill>
              </a:rPr>
              <a:t> x[h] = key</a:t>
            </a:r>
            <a:r>
              <a:rPr lang="en-US" dirty="0" smtClean="0"/>
              <a:t> element found;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 search array on the left or on the right of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lvl="1"/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search(80): focuses on the 20% rightmost part of the array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11" name="Group 24"/>
          <p:cNvGraphicFramePr>
            <a:graphicFrameLocks noGrp="1"/>
          </p:cNvGraphicFramePr>
          <p:nvPr/>
        </p:nvGraphicFramePr>
        <p:xfrm>
          <a:off x="1714480" y="4857760"/>
          <a:ext cx="5257800" cy="520320"/>
        </p:xfrm>
        <a:graphic>
          <a:graphicData uri="http://schemas.openxmlformats.org/drawingml/2006/table">
            <a:tbl>
              <a:tblPr/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2910" y="5572140"/>
            <a:ext cx="521497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Binary search always goes to the middle position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2500306"/>
            <a:ext cx="62151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h = Lo</a:t>
            </a:r>
            <a:r>
              <a:rPr lang="en-US" dirty="0" smtClean="0"/>
              <a:t>+((</a:t>
            </a:r>
            <a:r>
              <a:rPr lang="en-US" dirty="0" smtClean="0"/>
              <a:t>Hi-Lo) / </a:t>
            </a:r>
            <a:r>
              <a:rPr lang="en-US" dirty="0" smtClean="0"/>
              <a:t>(A[Hi</a:t>
            </a:r>
            <a:r>
              <a:rPr lang="en-US" dirty="0" smtClean="0"/>
              <a:t>]-A[Lo</a:t>
            </a:r>
            <a:r>
              <a:rPr lang="en-US" dirty="0" smtClean="0"/>
              <a:t>])) </a:t>
            </a:r>
            <a:r>
              <a:rPr lang="en-US" dirty="0" smtClean="0"/>
              <a:t>*  x-A[lo]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E.G.M. Petrakis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searching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866D6-CB94-4332-8098-07B8EDD0C132}" type="slidenum">
              <a:rPr lang="el-GR"/>
              <a:pPr/>
              <a:t>12</a:t>
            </a:fld>
            <a:endParaRPr lang="el-G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Position Probing in Interpolation Search</a:t>
            </a:r>
          </a:p>
          <a:p>
            <a:pPr lvl="1"/>
            <a:r>
              <a:rPr lang="en-IN" dirty="0" smtClean="0"/>
              <a:t>Interpolation search finds a particular item by computing the probe position. </a:t>
            </a:r>
          </a:p>
          <a:p>
            <a:pPr lvl="1"/>
            <a:r>
              <a:rPr lang="en-IN" dirty="0" smtClean="0"/>
              <a:t>If a match occurs, then the index of the item is returned. To split the list into two parts, we use the following method −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429000"/>
            <a:ext cx="557745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Algorithm-Interpolation Search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80032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Roboto"/>
              </a:rPr>
              <a:t>Step1:</a:t>
            </a:r>
            <a:r>
              <a:rPr lang="en-IN" dirty="0">
                <a:latin typeface="Roboto"/>
              </a:rPr>
              <a:t> In a loop, calculate the value of “</a:t>
            </a:r>
            <a:r>
              <a:rPr lang="en-IN" dirty="0" err="1">
                <a:latin typeface="Roboto"/>
              </a:rPr>
              <a:t>pos</a:t>
            </a:r>
            <a:r>
              <a:rPr lang="en-IN" dirty="0">
                <a:latin typeface="Roboto"/>
              </a:rPr>
              <a:t>” using the probe position formula</a:t>
            </a:r>
            <a:r>
              <a:rPr lang="en-IN" dirty="0" smtClean="0">
                <a:latin typeface="Roboto"/>
              </a:rPr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Roboto"/>
              </a:rPr>
              <a:t>Step2:</a:t>
            </a:r>
            <a:r>
              <a:rPr lang="en-IN" dirty="0">
                <a:latin typeface="Roboto"/>
              </a:rPr>
              <a:t> If it is a match, return the index of the item, and exit</a:t>
            </a:r>
            <a:r>
              <a:rPr lang="en-IN" dirty="0" smtClean="0">
                <a:latin typeface="Roboto"/>
              </a:rPr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Roboto"/>
              </a:rPr>
              <a:t>Step3:</a:t>
            </a:r>
            <a:r>
              <a:rPr lang="en-IN" dirty="0">
                <a:latin typeface="Roboto"/>
              </a:rPr>
              <a:t> If the item is less than </a:t>
            </a:r>
            <a:r>
              <a:rPr lang="en-IN" dirty="0" err="1">
                <a:latin typeface="Roboto"/>
              </a:rPr>
              <a:t>arr</a:t>
            </a:r>
            <a:r>
              <a:rPr lang="en-IN" dirty="0">
                <a:latin typeface="Roboto"/>
              </a:rPr>
              <a:t>[</a:t>
            </a:r>
            <a:r>
              <a:rPr lang="en-IN" dirty="0" err="1">
                <a:latin typeface="Roboto"/>
              </a:rPr>
              <a:t>pos</a:t>
            </a:r>
            <a:r>
              <a:rPr lang="en-IN" dirty="0">
                <a:latin typeface="Roboto"/>
              </a:rPr>
              <a:t>], calculate the probe position of the left sub-array. Otherwise calculate the same in the right sub-array</a:t>
            </a:r>
            <a:r>
              <a:rPr lang="en-IN" dirty="0" smtClean="0">
                <a:latin typeface="Roboto"/>
              </a:rPr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Roboto"/>
              </a:rPr>
              <a:t>Step4:</a:t>
            </a:r>
            <a:r>
              <a:rPr lang="en-IN" dirty="0">
                <a:latin typeface="Roboto"/>
              </a:rPr>
              <a:t> Repeat until a match is found or the sub-array reduces to zero.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5357850" cy="483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E.G.M. Petrakis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searching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B213-CDEF-4FDA-84CA-BA94EC87FD7A}" type="slidenum">
              <a:rPr lang="el-GR"/>
              <a:pPr/>
              <a:t>15</a:t>
            </a:fld>
            <a:endParaRPr lang="el-G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Average case: </a:t>
            </a:r>
            <a:r>
              <a:rPr lang="en-US" dirty="0" smtClean="0">
                <a:solidFill>
                  <a:srgbClr val="FF0000"/>
                </a:solidFill>
              </a:rPr>
              <a:t>O(log(log n))</a:t>
            </a:r>
            <a:r>
              <a:rPr lang="en-US" dirty="0" smtClean="0"/>
              <a:t> </a:t>
            </a:r>
            <a:r>
              <a:rPr lang="en-US" dirty="0"/>
              <a:t>uniform distribution of keys in the </a:t>
            </a:r>
            <a:r>
              <a:rPr lang="en-US" dirty="0" smtClean="0"/>
              <a:t>array.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Worst case: O(N) </a:t>
            </a:r>
            <a:r>
              <a:rPr lang="en-US" dirty="0"/>
              <a:t>on non uniform distribution</a:t>
            </a:r>
          </a:p>
          <a:p>
            <a:r>
              <a:rPr lang="en-US" dirty="0"/>
              <a:t>Binary search is </a:t>
            </a:r>
            <a:r>
              <a:rPr lang="en-US" dirty="0" smtClean="0"/>
              <a:t>O(log n) </a:t>
            </a:r>
            <a:r>
              <a:rPr lang="en-US" dirty="0"/>
              <a:t>always!</a:t>
            </a:r>
            <a:endParaRPr lang="el-GR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1108" y="3000372"/>
            <a:ext cx="3852892" cy="317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Searching  Algorithms</a:t>
            </a:r>
          </a:p>
          <a:p>
            <a:pPr lvl="1"/>
            <a:r>
              <a:rPr lang="en-IN" dirty="0" smtClean="0"/>
              <a:t>Linear Search</a:t>
            </a:r>
          </a:p>
          <a:p>
            <a:pPr lvl="1"/>
            <a:r>
              <a:rPr lang="en-IN" dirty="0" smtClean="0"/>
              <a:t>Binary Search</a:t>
            </a:r>
          </a:p>
          <a:p>
            <a:pPr lvl="1"/>
            <a:r>
              <a:rPr lang="en-IN" dirty="0" smtClean="0"/>
              <a:t>Interpolation Search</a:t>
            </a:r>
          </a:p>
          <a:p>
            <a:endParaRPr lang="en-IN" dirty="0"/>
          </a:p>
        </p:txBody>
      </p:sp>
      <p:sp>
        <p:nvSpPr>
          <p:cNvPr id="4" name="AutoShape 2" descr="Image result for Binary search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2" descr="Image result for search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214686"/>
            <a:ext cx="3214710" cy="3021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Is the value K present in a collection A?</a:t>
            </a:r>
          </a:p>
          <a:p>
            <a:r>
              <a:rPr lang="en-IN" dirty="0" smtClean="0"/>
              <a:t>Does the structure matter?</a:t>
            </a:r>
          </a:p>
          <a:p>
            <a:pPr lvl="1"/>
            <a:r>
              <a:rPr lang="en-IN" dirty="0" smtClean="0"/>
              <a:t>Array Vs List</a:t>
            </a:r>
          </a:p>
          <a:p>
            <a:r>
              <a:rPr lang="en-IN" dirty="0" smtClean="0"/>
              <a:t>Does the organization of the information matter?</a:t>
            </a:r>
          </a:p>
          <a:p>
            <a:pPr lvl="1"/>
            <a:r>
              <a:rPr lang="en-IN" dirty="0" smtClean="0"/>
              <a:t>Values are sorted/unsorted</a:t>
            </a:r>
            <a:endParaRPr lang="en-IN" dirty="0"/>
          </a:p>
        </p:txBody>
      </p:sp>
      <p:pic>
        <p:nvPicPr>
          <p:cNvPr id="5" name="Picture 4" descr="Image result for Binary search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071810"/>
            <a:ext cx="2857500" cy="3248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Binary vs Linear Search Linear Search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5143536" cy="3429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Search(Unsorted Case)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43504" y="2357430"/>
            <a:ext cx="4000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C00000"/>
                </a:solidFill>
              </a:rPr>
              <a:t>Worst case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Need to scan the entire sequence A</a:t>
            </a:r>
          </a:p>
          <a:p>
            <a:pPr lvl="2">
              <a:buFont typeface="Wingdings" pitchFamily="2" charset="2"/>
              <a:buChar char="ü"/>
            </a:pPr>
            <a:r>
              <a:rPr lang="en-IN" dirty="0" smtClean="0"/>
              <a:t>O(n) for input sequence of A-   takes linear time.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Does not matter whether A is list or an array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85860"/>
            <a:ext cx="5000660" cy="284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7215206" cy="571504"/>
          </a:xfrm>
        </p:spPr>
        <p:txBody>
          <a:bodyPr>
            <a:noAutofit/>
          </a:bodyPr>
          <a:lstStyle/>
          <a:p>
            <a:r>
              <a:rPr lang="en-IN" sz="2400" dirty="0" smtClean="0"/>
              <a:t>Best case, Worst case, Average Case Analysis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500174"/>
            <a:ext cx="8153400" cy="475775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Best case time complexity</a:t>
            </a:r>
          </a:p>
          <a:p>
            <a:pPr lvl="1"/>
            <a:r>
              <a:rPr lang="en-IN" dirty="0" smtClean="0"/>
              <a:t>If an algorithm takes minimum amount of time to run to completion for a specific set of input</a:t>
            </a:r>
          </a:p>
          <a:p>
            <a:pPr lvl="1"/>
            <a:r>
              <a:rPr lang="en-IN" dirty="0" smtClean="0"/>
              <a:t>Linear searching  - C</a:t>
            </a:r>
            <a:r>
              <a:rPr lang="en-IN" baseline="-25000" dirty="0" smtClean="0"/>
              <a:t>best</a:t>
            </a:r>
            <a:r>
              <a:rPr lang="en-IN" dirty="0" smtClean="0"/>
              <a:t>=1</a:t>
            </a:r>
          </a:p>
          <a:p>
            <a:r>
              <a:rPr lang="en-IN" dirty="0" smtClean="0"/>
              <a:t>Worst Case complexity</a:t>
            </a:r>
          </a:p>
          <a:p>
            <a:pPr lvl="1"/>
            <a:r>
              <a:rPr lang="en-IN" dirty="0" smtClean="0"/>
              <a:t>If an algorithm takes maximum amount of time to run to completion for a specific set of input.</a:t>
            </a:r>
          </a:p>
          <a:p>
            <a:pPr lvl="1"/>
            <a:r>
              <a:rPr lang="en-IN" dirty="0" smtClean="0"/>
              <a:t>Linear searching  -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worst</a:t>
            </a:r>
            <a:r>
              <a:rPr lang="en-IN" dirty="0" smtClean="0"/>
              <a:t>=n</a:t>
            </a:r>
          </a:p>
          <a:p>
            <a:r>
              <a:rPr lang="en-IN" dirty="0" smtClean="0"/>
              <a:t>Average case</a:t>
            </a:r>
          </a:p>
          <a:p>
            <a:pPr lvl="1"/>
            <a:r>
              <a:rPr lang="en-IN" dirty="0" smtClean="0"/>
              <a:t>Gives information about the behaviour of an algorithm on specific or random output</a:t>
            </a:r>
          </a:p>
          <a:p>
            <a:pPr lvl="1"/>
            <a:r>
              <a:rPr lang="en-IN" dirty="0" smtClean="0"/>
              <a:t>Linear searching  -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avg</a:t>
            </a:r>
            <a:r>
              <a:rPr lang="en-IN" dirty="0" smtClean="0"/>
              <a:t>=(n+1)/2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What if A is sorted?</a:t>
            </a:r>
          </a:p>
          <a:p>
            <a:pPr lvl="1"/>
            <a:r>
              <a:rPr lang="en-IN" dirty="0" smtClean="0"/>
              <a:t>Compare K with mid-point of A.</a:t>
            </a:r>
          </a:p>
          <a:p>
            <a:pPr lvl="1"/>
            <a:r>
              <a:rPr lang="en-IN" dirty="0" smtClean="0"/>
              <a:t>If mid-point of A is K, Value is found.</a:t>
            </a:r>
          </a:p>
          <a:p>
            <a:pPr lvl="1"/>
            <a:r>
              <a:rPr lang="en-IN" dirty="0" smtClean="0"/>
              <a:t>If K less than mid-point, search left half of A.</a:t>
            </a:r>
          </a:p>
          <a:p>
            <a:pPr lvl="1"/>
            <a:r>
              <a:rPr lang="en-IN" dirty="0" smtClean="0"/>
              <a:t>If K greater than mid-point, search right half of A.</a:t>
            </a:r>
          </a:p>
          <a:p>
            <a:pPr lvl="1">
              <a:buNone/>
            </a:pPr>
            <a:endParaRPr lang="en-IN" dirty="0"/>
          </a:p>
        </p:txBody>
      </p:sp>
      <p:pic>
        <p:nvPicPr>
          <p:cNvPr id="1026" name="Picture 2" descr="https://www.geeksforgeeks.org/wp-content/uploads/Binary-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8923"/>
            <a:ext cx="4680520" cy="26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62" name="Picture 6" descr="Binary vs Linear Search Linear Search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5715000" cy="3810000"/>
          </a:xfrm>
          <a:prstGeom prst="rect">
            <a:avLst/>
          </a:prstGeom>
          <a:noFill/>
        </p:spPr>
      </p:pic>
      <p:pic>
        <p:nvPicPr>
          <p:cNvPr id="19458" name="Picture 2" descr="Image result for binary sea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93605"/>
            <a:ext cx="6215106" cy="3089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long does this take?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Each step halves the interval to search</a:t>
            </a:r>
          </a:p>
          <a:p>
            <a:r>
              <a:rPr lang="en-IN" dirty="0" smtClean="0"/>
              <a:t>For an interval of size </a:t>
            </a:r>
            <a:r>
              <a:rPr lang="en-IN" dirty="0" smtClean="0"/>
              <a:t>1, </a:t>
            </a:r>
            <a:r>
              <a:rPr lang="en-IN" dirty="0" smtClean="0"/>
              <a:t>the answer is immediate.</a:t>
            </a:r>
          </a:p>
          <a:p>
            <a:r>
              <a:rPr lang="en-IN" dirty="0" smtClean="0"/>
              <a:t>T(n):time to search in a list of size n</a:t>
            </a:r>
          </a:p>
          <a:p>
            <a:pPr lvl="1"/>
            <a:r>
              <a:rPr lang="en-IN" dirty="0" smtClean="0"/>
              <a:t>Recurrence function</a:t>
            </a:r>
          </a:p>
          <a:p>
            <a:pPr lvl="2"/>
            <a:r>
              <a:rPr lang="en-IN" dirty="0" smtClean="0"/>
              <a:t>T(1)=</a:t>
            </a:r>
            <a:r>
              <a:rPr lang="en-IN" dirty="0" smtClean="0"/>
              <a:t>1</a:t>
            </a:r>
          </a:p>
          <a:p>
            <a:pPr lvl="2"/>
            <a:r>
              <a:rPr lang="en-IN" dirty="0" smtClean="0"/>
              <a:t>T(n)=1+T(n/2)</a:t>
            </a:r>
          </a:p>
          <a:p>
            <a:pPr lvl="1"/>
            <a:r>
              <a:rPr lang="en-IN" dirty="0" smtClean="0"/>
              <a:t>Unwinding....</a:t>
            </a:r>
          </a:p>
          <a:p>
            <a:pPr lvl="2"/>
            <a:r>
              <a:rPr lang="en-IN" dirty="0" smtClean="0"/>
              <a:t>T(n)	=1+T(n/2)</a:t>
            </a:r>
          </a:p>
          <a:p>
            <a:pPr lvl="2">
              <a:buNone/>
            </a:pPr>
            <a:r>
              <a:rPr lang="en-IN" dirty="0" smtClean="0"/>
              <a:t>			=1+1+T(n/4)=1+1+T(n/2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lvl="2">
              <a:buNone/>
            </a:pPr>
            <a:r>
              <a:rPr lang="en-IN" dirty="0" smtClean="0"/>
              <a:t>			=1+1+1+T(n/2</a:t>
            </a:r>
            <a:r>
              <a:rPr lang="en-IN" baseline="30000" dirty="0" smtClean="0"/>
              <a:t>3</a:t>
            </a:r>
            <a:r>
              <a:rPr lang="en-IN" dirty="0" smtClean="0"/>
              <a:t>)</a:t>
            </a:r>
          </a:p>
          <a:p>
            <a:pPr lvl="2">
              <a:buNone/>
            </a:pPr>
            <a:r>
              <a:rPr lang="en-IN" dirty="0" smtClean="0"/>
              <a:t>			=1+1+...</a:t>
            </a:r>
            <a:r>
              <a:rPr lang="en-IN" dirty="0" err="1" smtClean="0"/>
              <a:t>k+T</a:t>
            </a:r>
            <a:r>
              <a:rPr lang="en-IN" dirty="0" smtClean="0"/>
              <a:t>(n/2</a:t>
            </a:r>
            <a:r>
              <a:rPr lang="en-IN" baseline="30000" dirty="0" smtClean="0"/>
              <a:t>k</a:t>
            </a:r>
            <a:r>
              <a:rPr lang="en-IN" dirty="0" smtClean="0"/>
              <a:t>)</a:t>
            </a:r>
            <a:r>
              <a:rPr lang="en-IN" dirty="0" smtClean="0"/>
              <a:t>			</a:t>
            </a:r>
            <a:endParaRPr lang="en-IN" dirty="0" smtClean="0"/>
          </a:p>
          <a:p>
            <a:pPr lvl="2">
              <a:buNone/>
            </a:pPr>
            <a:r>
              <a:rPr lang="en-IN" dirty="0" smtClean="0"/>
              <a:t>			=O(log(n))</a:t>
            </a:r>
          </a:p>
          <a:p>
            <a:pPr lvl="2">
              <a:buNone/>
            </a:pPr>
            <a:r>
              <a:rPr lang="en-IN" dirty="0" smtClean="0"/>
              <a:t>			</a:t>
            </a:r>
          </a:p>
          <a:p>
            <a:pPr lvl="2">
              <a:buNone/>
            </a:pPr>
            <a:r>
              <a:rPr lang="en-IN" dirty="0" smtClean="0"/>
              <a:t>			</a:t>
            </a:r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</p:txBody>
      </p:sp>
      <p:pic>
        <p:nvPicPr>
          <p:cNvPr id="4" name="Picture 2" descr="Image result for sorting algorithms carto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3143248"/>
            <a:ext cx="3214710" cy="2660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linear-vs-binary-search-worst-cas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4857752" cy="3171826"/>
          </a:xfrm>
          <a:prstGeom prst="rect">
            <a:avLst/>
          </a:prstGeom>
          <a:noFill/>
        </p:spPr>
      </p:pic>
      <p:pic>
        <p:nvPicPr>
          <p:cNvPr id="20488" name="Picture 8" descr="linear-vs-binary-search-best-case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7142" y="3686174"/>
            <a:ext cx="4857752" cy="3171826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776270"/>
          </a:xfrm>
        </p:spPr>
        <p:txBody>
          <a:bodyPr/>
          <a:lstStyle/>
          <a:p>
            <a:r>
              <a:rPr lang="en-IN" dirty="0" smtClean="0"/>
              <a:t>Worst Vs Best Case in Binary Search</a:t>
            </a:r>
            <a:endParaRPr lang="en-IN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02" y="4243372"/>
            <a:ext cx="27432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1015</TotalTime>
  <Words>503</Words>
  <Application>Microsoft Office PowerPoint</Application>
  <PresentationFormat>On-screen Show (4:3)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Comic Sans MS</vt:lpstr>
      <vt:lpstr>Gill Sans MT</vt:lpstr>
      <vt:lpstr>Roboto</vt:lpstr>
      <vt:lpstr>Wingdings</vt:lpstr>
      <vt:lpstr>Wingdings 3</vt:lpstr>
      <vt:lpstr>Origin</vt:lpstr>
      <vt:lpstr>Searching Algorithms</vt:lpstr>
      <vt:lpstr>Analysis of:</vt:lpstr>
      <vt:lpstr>Search Problem</vt:lpstr>
      <vt:lpstr>Linear Search(Unsorted Case)</vt:lpstr>
      <vt:lpstr>Best case, Worst case, Average Case Analysis</vt:lpstr>
      <vt:lpstr>Binary Search</vt:lpstr>
      <vt:lpstr>PowerPoint Presentation</vt:lpstr>
      <vt:lpstr>How long does this take?</vt:lpstr>
      <vt:lpstr>Worst Vs Best Case in Binary Search</vt:lpstr>
      <vt:lpstr>Interpolation Search: Beating Binary Search</vt:lpstr>
      <vt:lpstr>Interpolation Search:</vt:lpstr>
      <vt:lpstr>Example</vt:lpstr>
      <vt:lpstr>Algorithm-Interpolation Search </vt:lpstr>
      <vt:lpstr>Pseudo Code</vt:lpstr>
      <vt:lpstr>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of Growth</dc:title>
  <dc:creator>nh</dc:creator>
  <cp:lastModifiedBy>Sunu</cp:lastModifiedBy>
  <cp:revision>30</cp:revision>
  <dcterms:created xsi:type="dcterms:W3CDTF">2017-04-28T04:43:40Z</dcterms:created>
  <dcterms:modified xsi:type="dcterms:W3CDTF">2020-06-24T08:59:32Z</dcterms:modified>
</cp:coreProperties>
</file>