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4"/>
  </p:notesMasterIdLst>
  <p:sldIdLst>
    <p:sldId id="256" r:id="rId2"/>
    <p:sldId id="266" r:id="rId3"/>
    <p:sldId id="257" r:id="rId4"/>
    <p:sldId id="268" r:id="rId5"/>
    <p:sldId id="293" r:id="rId6"/>
    <p:sldId id="270" r:id="rId7"/>
    <p:sldId id="272" r:id="rId8"/>
    <p:sldId id="294" r:id="rId9"/>
    <p:sldId id="295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8" r:id="rId19"/>
    <p:sldId id="289" r:id="rId20"/>
    <p:sldId id="290" r:id="rId21"/>
    <p:sldId id="292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1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E3E6-DABF-4DD2-8C18-586EB92C7B1D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682FD-1D7E-4254-A205-874B8742CCC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82FD-1D7E-4254-A205-874B8742CCC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13A0A-A7B9-4E78-BC71-820F6E182FB7}" type="slidenum">
              <a:rPr lang="en-US"/>
              <a:pPr/>
              <a:t>15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B120A-708C-433A-87C5-DC5C7D78841E}" type="slidenum">
              <a:rPr lang="en-US"/>
              <a:pPr/>
              <a:t>16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B4DF9-05CE-47D3-9387-567B32D5F258}" type="slidenum">
              <a:rPr lang="en-US"/>
              <a:pPr/>
              <a:t>17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5AC1F-1B62-4D1E-AF62-BFD1D753E08C}" type="slidenum">
              <a:rPr lang="en-US"/>
              <a:pPr/>
              <a:t>18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-25000"/>
              <a:t>7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8869A4-EF8C-4851-AAB7-AB80294F7454}" type="slidenum">
              <a:rPr lang="en-US"/>
              <a:pPr/>
              <a:t>19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8F8D1-501D-46CF-9929-396264DA9772}" type="slidenum">
              <a:rPr lang="en-US"/>
              <a:pPr/>
              <a:t>20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0D386-56A1-480D-B71A-15EEFDF3B9C7}" type="slidenum">
              <a:rPr lang="en-US"/>
              <a:pPr/>
              <a:t>21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CB4EB-0248-494B-95C6-38BA0DDA5835}" type="slidenum">
              <a:rPr lang="en-US"/>
              <a:pPr/>
              <a:t>4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6A690-6A63-4A7F-A54B-6D3F00E6955C}" type="slidenum">
              <a:rPr lang="en-US"/>
              <a:pPr/>
              <a:t>6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A757C4-4FC3-4CE3-8301-0305DA1A8054}" type="slidenum">
              <a:rPr lang="en-US"/>
              <a:pPr/>
              <a:t>7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A8633-4A18-4730-9650-E61062BDB861}" type="slidenum">
              <a:rPr lang="en-US"/>
              <a:pPr/>
              <a:t>10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CB7DC-FB6C-4009-9A7A-BB39BEF1B63C}" type="slidenum">
              <a:rPr lang="en-US"/>
              <a:pPr/>
              <a:t>11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02B58-A375-441A-8E8F-AEDEBC2501D4}" type="slidenum">
              <a:rPr lang="en-US"/>
              <a:pPr/>
              <a:t>12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713"/>
            <a:ext cx="5028370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B70435-60E4-4ACF-9538-22EB036E284A}" type="slidenum">
              <a:rPr lang="en-US"/>
              <a:pPr/>
              <a:t>13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713"/>
            <a:ext cx="5028370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BB8B2-523B-4ED2-B0B4-DCB2BE0A2509}" type="slidenum">
              <a:rPr lang="en-US"/>
              <a:pPr/>
              <a:t>14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713"/>
            <a:ext cx="5028370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765AD06-2943-4357-9042-B802D2D10704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62A55A09-02E3-4C3F-892A-66C7C88D8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765AD06-2943-4357-9042-B802D2D10704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65AD06-2943-4357-9042-B802D2D10704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500958" y="0"/>
            <a:ext cx="1643042" cy="928670"/>
            <a:chOff x="3428992" y="785794"/>
            <a:chExt cx="1434714" cy="720333"/>
          </a:xfrm>
        </p:grpSpPr>
        <p:pic>
          <p:nvPicPr>
            <p:cNvPr id="12" name="Picture 10" descr="Image result for sorting icon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428992" y="785794"/>
              <a:ext cx="720333" cy="720333"/>
            </a:xfrm>
            <a:prstGeom prst="rect">
              <a:avLst/>
            </a:prstGeom>
            <a:noFill/>
          </p:spPr>
        </p:pic>
        <p:pic>
          <p:nvPicPr>
            <p:cNvPr id="15" name="Picture 12" descr="Image result for sorting icon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149326" y="785794"/>
              <a:ext cx="714380" cy="714380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1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5.png"/><Relationship Id="rId4" Type="http://schemas.openxmlformats.org/officeDocument/2006/relationships/image" Target="../media/image12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Sorting Algorithms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Design &amp; Analysis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7072330" y="0"/>
            <a:ext cx="2071670" cy="1214421"/>
            <a:chOff x="6624635" y="1"/>
            <a:chExt cx="2519365" cy="1285860"/>
          </a:xfrm>
        </p:grpSpPr>
        <p:pic>
          <p:nvPicPr>
            <p:cNvPr id="17410" name="Picture 2" descr="Image result for sorting ic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8140" y="1"/>
              <a:ext cx="1285860" cy="1285860"/>
            </a:xfrm>
            <a:prstGeom prst="rect">
              <a:avLst/>
            </a:prstGeom>
            <a:noFill/>
          </p:spPr>
        </p:pic>
        <p:pic>
          <p:nvPicPr>
            <p:cNvPr id="17412" name="Picture 4" descr="Image result for sorting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24635" y="1"/>
              <a:ext cx="1285860" cy="1285860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0" y="0"/>
            <a:ext cx="2071670" cy="1285860"/>
            <a:chOff x="0" y="0"/>
            <a:chExt cx="2500298" cy="1285884"/>
          </a:xfrm>
        </p:grpSpPr>
        <p:pic>
          <p:nvPicPr>
            <p:cNvPr id="17414" name="Picture 6" descr="Image result for sorting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1285852" cy="1285852"/>
            </a:xfrm>
            <a:prstGeom prst="rect">
              <a:avLst/>
            </a:prstGeom>
            <a:noFill/>
          </p:spPr>
        </p:pic>
        <p:pic>
          <p:nvPicPr>
            <p:cNvPr id="17416" name="Picture 8" descr="Image result for sorting 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14414" y="0"/>
              <a:ext cx="1285884" cy="128588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C76E8-EFD2-49DD-A995-1C3D46933931}" type="slidenum">
              <a:rPr lang="en-US"/>
              <a:pPr/>
              <a:t>10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506" y="1392547"/>
            <a:ext cx="8229600" cy="49377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b="1" dirty="0">
                <a:latin typeface="Consolas" panose="020B0609020204030204" pitchFamily="49" charset="0"/>
              </a:rPr>
              <a:t>for(</a:t>
            </a:r>
            <a:r>
              <a:rPr lang="en-IN" sz="1600" b="1" dirty="0" err="1">
                <a:latin typeface="Consolas" panose="020B0609020204030204" pitchFamily="49" charset="0"/>
              </a:rPr>
              <a:t>i</a:t>
            </a:r>
            <a:r>
              <a:rPr lang="en-IN" sz="1600" b="1" dirty="0">
                <a:latin typeface="Consolas" panose="020B0609020204030204" pitchFamily="49" charset="0"/>
              </a:rPr>
              <a:t>=0;i&lt;</a:t>
            </a:r>
            <a:r>
              <a:rPr lang="en-IN" sz="1600" b="1" dirty="0" err="1">
                <a:latin typeface="Consolas" panose="020B0609020204030204" pitchFamily="49" charset="0"/>
              </a:rPr>
              <a:t>n;i</a:t>
            </a:r>
            <a:r>
              <a:rPr lang="en-IN" sz="1600" b="1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min=a[</a:t>
            </a:r>
            <a:r>
              <a:rPr lang="en-IN" sz="1600" b="1" dirty="0" err="1" smtClean="0">
                <a:latin typeface="Consolas" panose="020B0609020204030204" pitchFamily="49" charset="0"/>
              </a:rPr>
              <a:t>i</a:t>
            </a:r>
            <a:r>
              <a:rPr lang="en-IN" sz="1600" b="1" dirty="0"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</a:t>
            </a:r>
            <a:r>
              <a:rPr lang="en-IN" sz="1600" b="1" dirty="0" err="1" smtClean="0">
                <a:latin typeface="Consolas" panose="020B0609020204030204" pitchFamily="49" charset="0"/>
              </a:rPr>
              <a:t>pos</a:t>
            </a:r>
            <a:r>
              <a:rPr lang="en-IN" sz="1600" b="1" dirty="0" smtClean="0">
                <a:latin typeface="Consolas" panose="020B0609020204030204" pitchFamily="49" charset="0"/>
              </a:rPr>
              <a:t>=</a:t>
            </a:r>
            <a:r>
              <a:rPr lang="en-IN" sz="1600" b="1" dirty="0" err="1" smtClean="0">
                <a:latin typeface="Consolas" panose="020B0609020204030204" pitchFamily="49" charset="0"/>
              </a:rPr>
              <a:t>i</a:t>
            </a:r>
            <a:r>
              <a:rPr lang="en-IN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for(j=i+1;j&lt;</a:t>
            </a:r>
            <a:r>
              <a:rPr lang="en-IN" sz="1600" b="1" dirty="0" err="1" smtClean="0">
                <a:latin typeface="Consolas" panose="020B0609020204030204" pitchFamily="49" charset="0"/>
              </a:rPr>
              <a:t>n;j</a:t>
            </a:r>
            <a:r>
              <a:rPr lang="en-IN" sz="1600" b="1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{</a:t>
            </a:r>
            <a:endParaRPr lang="en-IN" sz="16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	if(a[j</a:t>
            </a:r>
            <a:r>
              <a:rPr lang="en-IN" sz="1600" b="1" dirty="0">
                <a:latin typeface="Consolas" panose="020B0609020204030204" pitchFamily="49" charset="0"/>
              </a:rPr>
              <a:t>]&lt;min)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	{</a:t>
            </a:r>
            <a:endParaRPr lang="en-IN" sz="16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		min=a[j</a:t>
            </a:r>
            <a:r>
              <a:rPr lang="en-IN" sz="1600" b="1" dirty="0"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		</a:t>
            </a:r>
            <a:r>
              <a:rPr lang="en-IN" sz="1600" b="1" dirty="0" err="1" smtClean="0">
                <a:latin typeface="Consolas" panose="020B0609020204030204" pitchFamily="49" charset="0"/>
              </a:rPr>
              <a:t>pos</a:t>
            </a:r>
            <a:r>
              <a:rPr lang="en-IN" sz="1600" b="1" dirty="0" smtClean="0">
                <a:latin typeface="Consolas" panose="020B0609020204030204" pitchFamily="49" charset="0"/>
              </a:rPr>
              <a:t>=j</a:t>
            </a:r>
            <a:r>
              <a:rPr lang="en-IN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	}</a:t>
            </a:r>
            <a:endParaRPr lang="en-IN" sz="16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}</a:t>
            </a:r>
            <a:endParaRPr lang="en-IN" sz="16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if </a:t>
            </a:r>
            <a:r>
              <a:rPr lang="en-IN" sz="1600" b="1" dirty="0"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latin typeface="Consolas" panose="020B0609020204030204" pitchFamily="49" charset="0"/>
              </a:rPr>
              <a:t>pos</a:t>
            </a:r>
            <a:r>
              <a:rPr lang="en-IN" sz="1600" b="1" dirty="0">
                <a:latin typeface="Consolas" panose="020B0609020204030204" pitchFamily="49" charset="0"/>
              </a:rPr>
              <a:t>!=</a:t>
            </a:r>
            <a:r>
              <a:rPr lang="en-IN" sz="1600" b="1" dirty="0" err="1">
                <a:latin typeface="Consolas" panose="020B0609020204030204" pitchFamily="49" charset="0"/>
              </a:rPr>
              <a:t>i</a:t>
            </a:r>
            <a:r>
              <a:rPr lang="en-IN" sz="16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{</a:t>
            </a:r>
            <a:endParaRPr lang="en-IN" sz="16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	temp=a[</a:t>
            </a:r>
            <a:r>
              <a:rPr lang="en-IN" sz="1600" b="1" dirty="0" err="1" smtClean="0">
                <a:latin typeface="Consolas" panose="020B0609020204030204" pitchFamily="49" charset="0"/>
              </a:rPr>
              <a:t>i</a:t>
            </a:r>
            <a:r>
              <a:rPr lang="en-IN" sz="1600" b="1" dirty="0"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	a[</a:t>
            </a:r>
            <a:r>
              <a:rPr lang="en-IN" sz="1600" b="1" dirty="0" err="1" smtClean="0">
                <a:latin typeface="Consolas" panose="020B0609020204030204" pitchFamily="49" charset="0"/>
              </a:rPr>
              <a:t>i</a:t>
            </a:r>
            <a:r>
              <a:rPr lang="en-IN" sz="1600" b="1" dirty="0">
                <a:latin typeface="Consolas" panose="020B0609020204030204" pitchFamily="49" charset="0"/>
              </a:rPr>
              <a:t>]=a[</a:t>
            </a:r>
            <a:r>
              <a:rPr lang="en-IN" sz="1600" b="1" dirty="0" err="1">
                <a:latin typeface="Consolas" panose="020B0609020204030204" pitchFamily="49" charset="0"/>
              </a:rPr>
              <a:t>pos</a:t>
            </a:r>
            <a:r>
              <a:rPr lang="en-IN" sz="1600" b="1" dirty="0"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	a[</a:t>
            </a:r>
            <a:r>
              <a:rPr lang="en-IN" sz="1600" b="1" dirty="0" err="1" smtClean="0">
                <a:latin typeface="Consolas" panose="020B0609020204030204" pitchFamily="49" charset="0"/>
              </a:rPr>
              <a:t>pos</a:t>
            </a:r>
            <a:r>
              <a:rPr lang="en-IN" sz="1600" b="1" dirty="0">
                <a:latin typeface="Consolas" panose="020B0609020204030204" pitchFamily="49" charset="0"/>
              </a:rPr>
              <a:t>]=temp;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 smtClean="0">
                <a:latin typeface="Consolas" panose="020B0609020204030204" pitchFamily="49" charset="0"/>
              </a:rPr>
              <a:t>	}</a:t>
            </a:r>
            <a:endParaRPr lang="en-IN" sz="16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1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902395-75C8-4041-A172-BE2313DE8767}" type="slidenum">
              <a:rPr lang="en-US"/>
              <a:pPr/>
              <a:t>11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Idea: like sorting a hand of playing cards</a:t>
            </a:r>
          </a:p>
          <a:p>
            <a:pPr lvl="1">
              <a:lnSpc>
                <a:spcPct val="110000"/>
              </a:lnSpc>
            </a:pPr>
            <a:r>
              <a:rPr lang="en-US"/>
              <a:t>Start with an empty left hand and the cards facing down on the table.</a:t>
            </a:r>
          </a:p>
          <a:p>
            <a:pPr lvl="1">
              <a:lnSpc>
                <a:spcPct val="110000"/>
              </a:lnSpc>
            </a:pPr>
            <a:r>
              <a:rPr lang="en-US"/>
              <a:t>Remove one card at a time from the table, and insert it into the correct position in the left hand</a:t>
            </a:r>
          </a:p>
          <a:p>
            <a:pPr lvl="2">
              <a:lnSpc>
                <a:spcPct val="110000"/>
              </a:lnSpc>
            </a:pPr>
            <a:r>
              <a:rPr lang="en-US"/>
              <a:t>compare it with each of the cards already in the hand, from right to left</a:t>
            </a:r>
          </a:p>
          <a:p>
            <a:pPr lvl="1">
              <a:lnSpc>
                <a:spcPct val="110000"/>
              </a:lnSpc>
            </a:pPr>
            <a:r>
              <a:rPr lang="en-US"/>
              <a:t>The cards held in the left hand are sorted</a:t>
            </a:r>
          </a:p>
          <a:p>
            <a:pPr lvl="2">
              <a:lnSpc>
                <a:spcPct val="110000"/>
              </a:lnSpc>
            </a:pPr>
            <a:r>
              <a:rPr lang="en-US"/>
              <a:t>these cards were originally the top cards of the pile on the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63135-DD5B-47E8-9463-A793725B2228}" type="slidenum">
              <a:rPr lang="en-US"/>
              <a:pPr/>
              <a:t>12</a:t>
            </a:fld>
            <a:endParaRPr lang="en-US"/>
          </a:p>
        </p:txBody>
      </p:sp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4398963" y="1989138"/>
            <a:ext cx="42592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en-US" sz="2400" b="1">
                <a:solidFill>
                  <a:srgbClr val="990033"/>
                </a:solidFill>
              </a:rPr>
              <a:t>To insert 12, we need to make room for it by moving first 36 and then 24.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>
          <a:xfrm>
            <a:off x="508000" y="617538"/>
            <a:ext cx="6327775" cy="258762"/>
          </a:xfrm>
          <a:noFill/>
          <a:ln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 altLang="en-US"/>
              <a:t>Insertion Sort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310277" name="AutoShape 5"/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78" name="AutoShape 6"/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79" name="AutoShape 7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280" name="Rectangle 8"/>
            <p:cNvSpPr>
              <a:spLocks noChangeArrowheads="1"/>
            </p:cNvSpPr>
            <p:nvPr/>
          </p:nvSpPr>
          <p:spPr bwMode="auto">
            <a:xfrm rot="20460000">
              <a:off x="556" y="1981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6</a:t>
              </a:r>
            </a:p>
          </p:txBody>
        </p:sp>
        <p:sp>
          <p:nvSpPr>
            <p:cNvPr id="310281" name="Rectangle 9"/>
            <p:cNvSpPr>
              <a:spLocks noChangeArrowheads="1"/>
            </p:cNvSpPr>
            <p:nvPr/>
          </p:nvSpPr>
          <p:spPr bwMode="auto">
            <a:xfrm rot="21180000">
              <a:off x="938" y="1934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10</a:t>
              </a:r>
            </a:p>
          </p:txBody>
        </p:sp>
        <p:sp>
          <p:nvSpPr>
            <p:cNvPr id="310282" name="Rectangle 10"/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24</a:t>
              </a:r>
            </a:p>
          </p:txBody>
        </p:sp>
      </p:grpSp>
      <p:sp>
        <p:nvSpPr>
          <p:cNvPr id="310283" name="AutoShape 11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0284" name="Rectangle 12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12</a:t>
            </a:r>
          </a:p>
        </p:txBody>
      </p:sp>
      <p:sp>
        <p:nvSpPr>
          <p:cNvPr id="310285" name="AutoShape 13"/>
          <p:cNvSpPr>
            <a:spLocks noChangeArrowheads="1"/>
          </p:cNvSpPr>
          <p:nvPr/>
        </p:nvSpPr>
        <p:spPr bwMode="auto">
          <a:xfrm rot="1740000" flipH="1">
            <a:off x="2784475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 rot="1500000">
            <a:off x="2913063" y="3317875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36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55BB4D-D83E-4B0B-A706-170BCCBD29E6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312323" name="AutoShape 3"/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24" name="AutoShape 4"/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25" name="AutoShape 5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26" name="Rectangle 6"/>
            <p:cNvSpPr>
              <a:spLocks noChangeArrowheads="1"/>
            </p:cNvSpPr>
            <p:nvPr/>
          </p:nvSpPr>
          <p:spPr bwMode="auto">
            <a:xfrm rot="20460000">
              <a:off x="556" y="1981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6</a:t>
              </a:r>
            </a:p>
          </p:txBody>
        </p:sp>
        <p:sp>
          <p:nvSpPr>
            <p:cNvPr id="312327" name="Rectangle 7"/>
            <p:cNvSpPr>
              <a:spLocks noChangeArrowheads="1"/>
            </p:cNvSpPr>
            <p:nvPr/>
          </p:nvSpPr>
          <p:spPr bwMode="auto">
            <a:xfrm rot="21180000">
              <a:off x="938" y="1934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10</a:t>
              </a:r>
            </a:p>
          </p:txBody>
        </p:sp>
        <p:sp>
          <p:nvSpPr>
            <p:cNvPr id="312328" name="Rectangle 8"/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24</a:t>
              </a:r>
            </a:p>
          </p:txBody>
        </p:sp>
      </p:grpSp>
      <p:sp>
        <p:nvSpPr>
          <p:cNvPr id="312330" name="Rectangle 10"/>
          <p:cNvSpPr>
            <a:spLocks noGrp="1" noChangeArrowheads="1"/>
          </p:cNvSpPr>
          <p:nvPr>
            <p:ph type="title"/>
          </p:nvPr>
        </p:nvSpPr>
        <p:spPr>
          <a:xfrm>
            <a:off x="423863" y="358775"/>
            <a:ext cx="6424612" cy="388938"/>
          </a:xfrm>
          <a:noFill/>
          <a:ln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 altLang="en-US"/>
              <a:t>Insertion Sort</a:t>
            </a:r>
          </a:p>
        </p:txBody>
      </p:sp>
      <p:sp>
        <p:nvSpPr>
          <p:cNvPr id="312331" name="AutoShape 11"/>
          <p:cNvSpPr>
            <a:spLocks noChangeArrowheads="1"/>
          </p:cNvSpPr>
          <p:nvPr/>
        </p:nvSpPr>
        <p:spPr bwMode="auto">
          <a:xfrm rot="1740000" flipH="1">
            <a:off x="3506788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 rot="1500000">
            <a:off x="3635375" y="3317875"/>
            <a:ext cx="636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36</a:t>
            </a:r>
          </a:p>
        </p:txBody>
      </p:sp>
      <p:sp>
        <p:nvSpPr>
          <p:cNvPr id="312333" name="AutoShape 13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BF466-0065-4078-B473-876C195EA5E5}" type="slidenum">
              <a:rPr lang="en-US"/>
              <a:pPr/>
              <a:t>14</a:t>
            </a:fld>
            <a:endParaRPr lang="en-US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>
          <a:xfrm>
            <a:off x="341313" y="230188"/>
            <a:ext cx="6494462" cy="517525"/>
          </a:xfrm>
          <a:noFill/>
          <a:ln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 altLang="en-US"/>
              <a:t>Insertion Sort</a:t>
            </a:r>
          </a:p>
        </p:txBody>
      </p:sp>
      <p:sp>
        <p:nvSpPr>
          <p:cNvPr id="314372" name="AutoShape 4"/>
          <p:cNvSpPr>
            <a:spLocks noChangeArrowheads="1"/>
          </p:cNvSpPr>
          <p:nvPr/>
        </p:nvSpPr>
        <p:spPr bwMode="auto">
          <a:xfrm rot="20400000">
            <a:off x="779463" y="3081338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4373" name="AutoShape 5"/>
          <p:cNvSpPr>
            <a:spLocks noChangeArrowheads="1"/>
          </p:cNvSpPr>
          <p:nvPr/>
        </p:nvSpPr>
        <p:spPr bwMode="auto">
          <a:xfrm rot="21180000">
            <a:off x="1477963" y="29337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 rot="20460000">
            <a:off x="882650" y="314483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6</a:t>
            </a: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 rot="21180000">
            <a:off x="1489075" y="3070225"/>
            <a:ext cx="636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51150" y="2935288"/>
            <a:ext cx="1420813" cy="1300162"/>
            <a:chOff x="1796" y="1849"/>
            <a:chExt cx="895" cy="819"/>
          </a:xfrm>
        </p:grpSpPr>
        <p:sp>
          <p:nvSpPr>
            <p:cNvPr id="314377" name="AutoShape 9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4378" name="AutoShape 10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4379" name="Rectangle 11"/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24</a:t>
              </a:r>
            </a:p>
          </p:txBody>
        </p:sp>
        <p:sp>
          <p:nvSpPr>
            <p:cNvPr id="314380" name="Rectangle 12"/>
            <p:cNvSpPr>
              <a:spLocks noChangeArrowheads="1"/>
            </p:cNvSpPr>
            <p:nvPr/>
          </p:nvSpPr>
          <p:spPr bwMode="auto">
            <a:xfrm rot="1500000">
              <a:off x="2290" y="2090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36</a:t>
              </a:r>
            </a:p>
          </p:txBody>
        </p:sp>
      </p:grpSp>
      <p:sp>
        <p:nvSpPr>
          <p:cNvPr id="314381" name="AutoShape 13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4382" name="Rectangle 14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C14424-470D-4641-939B-A856D194AFC4}" type="slidenum">
              <a:rPr lang="en-US"/>
              <a:pPr/>
              <a:t>15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pic>
        <p:nvPicPr>
          <p:cNvPr id="28057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1018" t="18683" r="5267" b="65454"/>
          <a:stretch>
            <a:fillRect/>
          </a:stretch>
        </p:blipFill>
        <p:spPr>
          <a:xfrm>
            <a:off x="1992313" y="3756025"/>
            <a:ext cx="5068887" cy="855663"/>
          </a:xfrm>
          <a:noFill/>
          <a:ln/>
        </p:spPr>
      </p:pic>
      <p:sp>
        <p:nvSpPr>
          <p:cNvPr id="280587" name="Line 11"/>
          <p:cNvSpPr>
            <a:spLocks noChangeShapeType="1"/>
          </p:cNvSpPr>
          <p:nvPr/>
        </p:nvSpPr>
        <p:spPr bwMode="auto">
          <a:xfrm>
            <a:off x="3644900" y="3611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2311400" y="1960563"/>
            <a:ext cx="4335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5      2      4      6      1      3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3867150" y="1495425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input array </a:t>
            </a:r>
          </a:p>
        </p:txBody>
      </p:sp>
      <p:sp>
        <p:nvSpPr>
          <p:cNvPr id="280592" name="Text Box 16"/>
          <p:cNvSpPr txBox="1">
            <a:spLocks noChangeArrowheads="1"/>
          </p:cNvSpPr>
          <p:nvPr/>
        </p:nvSpPr>
        <p:spPr bwMode="auto">
          <a:xfrm>
            <a:off x="1809750" y="3306763"/>
            <a:ext cx="151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left sub-array</a:t>
            </a:r>
          </a:p>
        </p:txBody>
      </p:sp>
      <p:sp>
        <p:nvSpPr>
          <p:cNvPr id="280593" name="Text Box 17"/>
          <p:cNvSpPr txBox="1">
            <a:spLocks noChangeArrowheads="1"/>
          </p:cNvSpPr>
          <p:nvPr/>
        </p:nvSpPr>
        <p:spPr bwMode="auto">
          <a:xfrm>
            <a:off x="4705350" y="3322638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right sub-array</a:t>
            </a:r>
          </a:p>
        </p:txBody>
      </p:sp>
      <p:sp>
        <p:nvSpPr>
          <p:cNvPr id="280594" name="Text Box 18"/>
          <p:cNvSpPr txBox="1">
            <a:spLocks noChangeArrowheads="1"/>
          </p:cNvSpPr>
          <p:nvPr/>
        </p:nvSpPr>
        <p:spPr bwMode="auto">
          <a:xfrm>
            <a:off x="1717675" y="2832100"/>
            <a:ext cx="572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at each iteration, the array is divided in two sub-arrays:</a:t>
            </a:r>
          </a:p>
        </p:txBody>
      </p:sp>
      <p:sp>
        <p:nvSpPr>
          <p:cNvPr id="280595" name="Text Box 19"/>
          <p:cNvSpPr txBox="1">
            <a:spLocks noChangeArrowheads="1"/>
          </p:cNvSpPr>
          <p:nvPr/>
        </p:nvSpPr>
        <p:spPr bwMode="auto">
          <a:xfrm>
            <a:off x="2586038" y="4587875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sorted</a:t>
            </a:r>
          </a:p>
        </p:txBody>
      </p:sp>
      <p:sp>
        <p:nvSpPr>
          <p:cNvPr id="280596" name="Text Box 20"/>
          <p:cNvSpPr txBox="1">
            <a:spLocks noChangeArrowheads="1"/>
          </p:cNvSpPr>
          <p:nvPr/>
        </p:nvSpPr>
        <p:spPr bwMode="auto">
          <a:xfrm>
            <a:off x="4841875" y="449103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unsorted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75EBF2-A32C-46A3-926E-745CD8562A12}" type="slidenum">
              <a:rPr lang="en-US"/>
              <a:pPr/>
              <a:t>16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pic>
        <p:nvPicPr>
          <p:cNvPr id="27955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/>
          <a:srcRect l="1018" t="4437" r="5267" b="9506"/>
          <a:stretch>
            <a:fillRect/>
          </a:stretch>
        </p:blipFill>
        <p:spPr>
          <a:xfrm>
            <a:off x="501650" y="1552575"/>
            <a:ext cx="5068888" cy="4641850"/>
          </a:xfrm>
          <a:noFill/>
          <a:ln/>
        </p:spPr>
      </p:pic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5683250" y="1290638"/>
          <a:ext cx="19891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Paint Shop Pro Image" r:id="rId5" imgW="2526829" imgH="1395500" progId="">
                  <p:embed/>
                </p:oleObj>
              </mc:Choice>
              <mc:Fallback>
                <p:oleObj name="Paint Shop Pro Image" r:id="rId5" imgW="2526829" imgH="13955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290638"/>
                        <a:ext cx="198913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5637213" y="2127250"/>
          <a:ext cx="2108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Paint Shop Pro Image" r:id="rId7" imgW="2575610" imgH="1385741" progId="">
                  <p:embed/>
                </p:oleObj>
              </mc:Choice>
              <mc:Fallback>
                <p:oleObj name="Paint Shop Pro Image" r:id="rId7" imgW="2575610" imgH="1385741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2127250"/>
                        <a:ext cx="21082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5557838" y="3032125"/>
          <a:ext cx="21383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Paint Shop Pro Image" r:id="rId9" imgW="2526829" imgH="1414634" progId="">
                  <p:embed/>
                </p:oleObj>
              </mc:Choice>
              <mc:Fallback>
                <p:oleObj name="Paint Shop Pro Image" r:id="rId9" imgW="2526829" imgH="1414634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3032125"/>
                        <a:ext cx="21383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/>
          <p:cNvGraphicFramePr>
            <a:graphicFrameLocks noChangeAspect="1"/>
          </p:cNvGraphicFramePr>
          <p:nvPr/>
        </p:nvGraphicFramePr>
        <p:xfrm>
          <a:off x="5526088" y="3976688"/>
          <a:ext cx="22717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Paint Shop Pro Image" r:id="rId11" imgW="2712195" imgH="1453659" progId="">
                  <p:embed/>
                </p:oleObj>
              </mc:Choice>
              <mc:Fallback>
                <p:oleObj name="Paint Shop Pro Image" r:id="rId11" imgW="2712195" imgH="145365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976688"/>
                        <a:ext cx="22717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/>
        </p:nvGraphicFramePr>
        <p:xfrm>
          <a:off x="5603875" y="4879975"/>
          <a:ext cx="2108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Paint Shop Pro Image" r:id="rId13" imgW="2546341" imgH="1424390" progId="">
                  <p:embed/>
                </p:oleObj>
              </mc:Choice>
              <mc:Fallback>
                <p:oleObj name="Paint Shop Pro Image" r:id="rId13" imgW="2546341" imgH="142439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879975"/>
                        <a:ext cx="2108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2" name="Line 10"/>
          <p:cNvSpPr>
            <a:spLocks noChangeShapeType="1"/>
          </p:cNvSpPr>
          <p:nvPr/>
        </p:nvSpPr>
        <p:spPr bwMode="auto">
          <a:xfrm>
            <a:off x="1298575" y="1325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2173288" y="2209800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9564" name="Line 12"/>
          <p:cNvSpPr>
            <a:spLocks noChangeShapeType="1"/>
          </p:cNvSpPr>
          <p:nvPr/>
        </p:nvSpPr>
        <p:spPr bwMode="auto">
          <a:xfrm>
            <a:off x="3095625" y="29876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9565" name="Line 13"/>
          <p:cNvSpPr>
            <a:spLocks noChangeShapeType="1"/>
          </p:cNvSpPr>
          <p:nvPr/>
        </p:nvSpPr>
        <p:spPr bwMode="auto">
          <a:xfrm>
            <a:off x="3919538" y="38639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9566" name="Line 14"/>
          <p:cNvSpPr>
            <a:spLocks noChangeShapeType="1"/>
          </p:cNvSpPr>
          <p:nvPr/>
        </p:nvSpPr>
        <p:spPr bwMode="auto">
          <a:xfrm>
            <a:off x="4714875" y="47148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EAEC81-436D-4BEC-AAEC-5030D2064E8C}" type="slidenum">
              <a:rPr lang="en-US"/>
              <a:pPr/>
              <a:t>17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INSERTION-SORT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11787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INSERTION-SORT</a:t>
            </a:r>
            <a:r>
              <a:rPr lang="en-US" i="1">
                <a:solidFill>
                  <a:schemeClr val="tx1"/>
                </a:solidFill>
              </a:rPr>
              <a:t>(A)</a:t>
            </a:r>
          </a:p>
          <a:p>
            <a:pPr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	for 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j ← 2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to </a:t>
            </a:r>
            <a:r>
              <a:rPr lang="en-US">
                <a:solidFill>
                  <a:schemeClr val="tx1"/>
                </a:solidFill>
              </a:rPr>
              <a:t>n</a:t>
            </a:r>
          </a:p>
          <a:p>
            <a:pPr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		do 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key</a:t>
            </a:r>
            <a:r>
              <a:rPr lang="en-US">
                <a:solidFill>
                  <a:schemeClr val="tx1"/>
                </a:solidFill>
              </a:rPr>
              <a:t> ← 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A[ j ]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	</a:t>
            </a:r>
            <a:r>
              <a:rPr lang="en-US" sz="2000">
                <a:solidFill>
                  <a:schemeClr val="tx1"/>
                </a:solidFill>
              </a:rPr>
              <a:t>	      Insert </a:t>
            </a:r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A[ j ]</a:t>
            </a:r>
            <a:r>
              <a:rPr lang="en-US" sz="2000">
                <a:solidFill>
                  <a:schemeClr val="tx1"/>
                </a:solidFill>
              </a:rPr>
              <a:t> into the sorted sequence </a:t>
            </a:r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A[1 . . j -1]</a:t>
            </a: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		     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i ← j - 1</a:t>
            </a:r>
          </a:p>
          <a:p>
            <a:pPr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		     while 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i &gt; 0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A[i] &gt; key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			</a:t>
            </a:r>
            <a:r>
              <a:rPr lang="en-US" b="1">
                <a:solidFill>
                  <a:schemeClr val="tx1"/>
                </a:solidFill>
              </a:rPr>
              <a:t>do 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A[i + 1] ← A[i]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			      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i ← i – 1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		     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A[i + 1] ← key</a:t>
            </a:r>
          </a:p>
          <a:p>
            <a:r>
              <a:rPr lang="en-US">
                <a:solidFill>
                  <a:schemeClr val="tx1"/>
                </a:solidFill>
              </a:rPr>
              <a:t>Insertion sort – sorts the elements in place</a:t>
            </a:r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6300" y="1328738"/>
            <a:ext cx="4267200" cy="762000"/>
            <a:chOff x="528" y="1392"/>
            <a:chExt cx="2688" cy="48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28" y="1584"/>
              <a:ext cx="2688" cy="288"/>
              <a:chOff x="528" y="1440"/>
              <a:chExt cx="2688" cy="288"/>
            </a:xfrm>
          </p:grpSpPr>
          <p:sp>
            <p:nvSpPr>
              <p:cNvPr id="212998" name="Rectangle 6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212999" name="Rectangle 7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13000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213001" name="Rectangle 9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13002" name="Rectangle 10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13003" name="Rectangle 1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13004" name="Rectangle 12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13005" name="Rectangle 13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13006" name="Line 14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213007" name="Line 15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213008" name="Line 16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213009" name="Line 17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213010" name="Line 1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213011" name="Line 19"/>
              <p:cNvSpPr>
                <a:spLocks noChangeShapeType="1"/>
              </p:cNvSpPr>
              <p:nvPr/>
            </p:nvSpPr>
            <p:spPr bwMode="auto">
              <a:xfrm>
                <a:off x="1536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213012" name="Line 20"/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213013" name="Line 21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213014" name="Line 22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213015" name="Line 2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213016" name="Line 24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</p:grpSp>
        <p:sp>
          <p:nvSpPr>
            <p:cNvPr id="213017" name="Text Box 25"/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13018" name="Text Box 26"/>
            <p:cNvSpPr txBox="1">
              <a:spLocks noChangeArrowheads="1"/>
            </p:cNvSpPr>
            <p:nvPr/>
          </p:nvSpPr>
          <p:spPr bwMode="auto">
            <a:xfrm>
              <a:off x="96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13019" name="Text Box 27"/>
            <p:cNvSpPr txBox="1">
              <a:spLocks noChangeArrowheads="1"/>
            </p:cNvSpPr>
            <p:nvPr/>
          </p:nvSpPr>
          <p:spPr bwMode="auto">
            <a:xfrm>
              <a:off x="1296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13020" name="Text Box 28"/>
            <p:cNvSpPr txBox="1">
              <a:spLocks noChangeArrowheads="1"/>
            </p:cNvSpPr>
            <p:nvPr/>
          </p:nvSpPr>
          <p:spPr bwMode="auto">
            <a:xfrm>
              <a:off x="1632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13021" name="Text Box 29"/>
            <p:cNvSpPr txBox="1">
              <a:spLocks noChangeArrowheads="1"/>
            </p:cNvSpPr>
            <p:nvPr/>
          </p:nvSpPr>
          <p:spPr bwMode="auto">
            <a:xfrm>
              <a:off x="1968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13022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13023" name="Text Box 31"/>
            <p:cNvSpPr txBox="1">
              <a:spLocks noChangeArrowheads="1"/>
            </p:cNvSpPr>
            <p:nvPr/>
          </p:nvSpPr>
          <p:spPr bwMode="auto">
            <a:xfrm>
              <a:off x="264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13024" name="Text Box 32"/>
            <p:cNvSpPr txBox="1">
              <a:spLocks noChangeArrowheads="1"/>
            </p:cNvSpPr>
            <p:nvPr/>
          </p:nvSpPr>
          <p:spPr bwMode="auto">
            <a:xfrm>
              <a:off x="2976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476875" y="2243138"/>
            <a:ext cx="1022350" cy="595312"/>
            <a:chOff x="3936" y="2448"/>
            <a:chExt cx="644" cy="375"/>
          </a:xfrm>
        </p:grpSpPr>
        <p:sp>
          <p:nvSpPr>
            <p:cNvPr id="213026" name="Text Box 34"/>
            <p:cNvSpPr txBox="1">
              <a:spLocks noChangeArrowheads="1"/>
            </p:cNvSpPr>
            <p:nvPr/>
          </p:nvSpPr>
          <p:spPr bwMode="auto">
            <a:xfrm>
              <a:off x="4224" y="259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key</a:t>
              </a:r>
            </a:p>
          </p:txBody>
        </p:sp>
        <p:sp>
          <p:nvSpPr>
            <p:cNvPr id="213027" name="Line 35"/>
            <p:cNvSpPr>
              <a:spLocks noChangeShapeType="1"/>
            </p:cNvSpPr>
            <p:nvPr/>
          </p:nvSpPr>
          <p:spPr bwMode="auto">
            <a:xfrm flipH="1">
              <a:off x="3936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3028" name="Line 36"/>
            <p:cNvSpPr>
              <a:spLocks noChangeShapeType="1"/>
            </p:cNvSpPr>
            <p:nvPr/>
          </p:nvSpPr>
          <p:spPr bwMode="auto">
            <a:xfrm flipV="1">
              <a:off x="39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13029" name="AutoShape 37"/>
          <p:cNvSpPr>
            <a:spLocks noChangeArrowheads="1"/>
          </p:cNvSpPr>
          <p:nvPr/>
        </p:nvSpPr>
        <p:spPr bwMode="auto">
          <a:xfrm rot="-8014074">
            <a:off x="1583531" y="2988469"/>
            <a:ext cx="131763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539DE7-057C-4440-AF0B-46F7A02B2B17}" type="slidenum">
              <a:rPr lang="en-US"/>
              <a:pPr/>
              <a:t>18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Insertion Sort</a:t>
            </a:r>
          </a:p>
        </p:txBody>
      </p:sp>
      <p:sp>
        <p:nvSpPr>
          <p:cNvPr id="2201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63525" y="1155700"/>
            <a:ext cx="8229600" cy="50768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INSERTION-SORT</a:t>
            </a:r>
            <a:r>
              <a:rPr lang="en-US" i="1" dirty="0">
                <a:solidFill>
                  <a:schemeClr val="tx1"/>
                </a:solidFill>
              </a:rPr>
              <a:t>(A)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j ← 2 </a:t>
            </a:r>
            <a:r>
              <a:rPr lang="en-US" sz="2400" b="1" dirty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n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do </a:t>
            </a:r>
            <a:r>
              <a:rPr lang="en-US" sz="2400" dirty="0">
                <a:solidFill>
                  <a:schemeClr val="tx1"/>
                </a:solidFill>
              </a:rPr>
              <a:t>key ← A[ j ]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  Insert A[ j ] into the sorted sequence A[1 . . j -1]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 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← j - 1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     while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&gt; 0 and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 key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do </a:t>
            </a:r>
            <a:r>
              <a:rPr lang="en-US" sz="2400" dirty="0">
                <a:solidFill>
                  <a:schemeClr val="tx1"/>
                </a:solidFill>
              </a:rPr>
              <a:t>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+ 1] ←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  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←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1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    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+ 1] ← key</a:t>
            </a:r>
          </a:p>
        </p:txBody>
      </p:sp>
      <p:sp>
        <p:nvSpPr>
          <p:cNvPr id="220169" name="AutoShape 9"/>
          <p:cNvSpPr>
            <a:spLocks noChangeArrowheads="1"/>
          </p:cNvSpPr>
          <p:nvPr/>
        </p:nvSpPr>
        <p:spPr bwMode="auto">
          <a:xfrm rot="-8014074">
            <a:off x="1223170" y="2717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898754-7D78-42F6-8541-8958045334A3}" type="slidenum">
              <a:rPr lang="en-US"/>
              <a:pPr/>
              <a:t>19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Case Analysis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2038"/>
            <a:ext cx="8478837" cy="5643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array is already sorted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mic Sans MS" pitchFamily="66" charset="0"/>
              </a:rPr>
              <a:t>A[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] ≤ key </a:t>
            </a:r>
            <a:r>
              <a:rPr lang="en-US" dirty="0"/>
              <a:t>upon the first time the </a:t>
            </a:r>
            <a:r>
              <a:rPr lang="en-US" b="1" dirty="0"/>
              <a:t>while </a:t>
            </a:r>
            <a:r>
              <a:rPr lang="en-US" dirty="0"/>
              <a:t>loop test is run (when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j </a:t>
            </a:r>
            <a:r>
              <a:rPr lang="en-US" dirty="0"/>
              <a:t>-1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5181600" y="1266825"/>
            <a:ext cx="3846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DD0111"/>
                </a:solidFill>
              </a:rPr>
              <a:t>“while </a:t>
            </a:r>
            <a:r>
              <a:rPr 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357298"/>
            <a:ext cx="8229600" cy="4937760"/>
          </a:xfrm>
        </p:spPr>
        <p:txBody>
          <a:bodyPr/>
          <a:lstStyle/>
          <a:p>
            <a:r>
              <a:rPr lang="en-IN" dirty="0" smtClean="0"/>
              <a:t>Sorting Problem</a:t>
            </a:r>
          </a:p>
          <a:p>
            <a:pPr lvl="1"/>
            <a:r>
              <a:rPr lang="en-IN" dirty="0" smtClean="0"/>
              <a:t>Input: A sequence of n numbers(a1,a2,...an)</a:t>
            </a:r>
          </a:p>
          <a:p>
            <a:pPr lvl="1"/>
            <a:r>
              <a:rPr lang="en-IN" dirty="0" smtClean="0"/>
              <a:t>Output: A permutation (reordering)(a1’,a2’,...an’) of the input sequence such that a1’&lt;=a2’&lt;=...an</a:t>
            </a:r>
          </a:p>
          <a:p>
            <a:r>
              <a:rPr lang="en-IN" dirty="0" smtClean="0"/>
              <a:t>Efficiency and Passes</a:t>
            </a:r>
          </a:p>
          <a:p>
            <a:pPr lvl="1"/>
            <a:r>
              <a:rPr lang="en-IN" dirty="0" smtClean="0"/>
              <a:t>Efficiency denotes how much time the algorithm takes to sort the elements</a:t>
            </a:r>
          </a:p>
          <a:p>
            <a:pPr lvl="2"/>
            <a:r>
              <a:rPr lang="en-IN" dirty="0" smtClean="0"/>
              <a:t>Efficiency of sorting algorithm is measured in terms of time complexity –big-Oh notations</a:t>
            </a:r>
          </a:p>
          <a:p>
            <a:pPr lvl="2"/>
            <a:r>
              <a:rPr lang="en-IN" dirty="0" smtClean="0"/>
              <a:t>O(n</a:t>
            </a:r>
            <a:r>
              <a:rPr lang="en-IN" baseline="30000" dirty="0" smtClean="0"/>
              <a:t>2</a:t>
            </a:r>
            <a:r>
              <a:rPr lang="en-IN" dirty="0" smtClean="0"/>
              <a:t>), O(</a:t>
            </a:r>
            <a:r>
              <a:rPr lang="en-IN" dirty="0" err="1" smtClean="0"/>
              <a:t>nlogn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Passes -The phases in which elements are moving to acquire their proper position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182796-504F-4E3B-88C1-F6844F0494FD}" type="slidenum">
              <a:rPr lang="en-US"/>
              <a:pPr/>
              <a:t>20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 Case Analysis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32775" cy="5643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The array is in reverse sorted order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Always </a:t>
            </a:r>
            <a:r>
              <a:rPr lang="en-US" sz="2000" dirty="0">
                <a:latin typeface="Comic Sans MS" pitchFamily="66" charset="0"/>
              </a:rPr>
              <a:t>A[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] &gt; key</a:t>
            </a:r>
            <a:r>
              <a:rPr lang="en-US" sz="2000" dirty="0"/>
              <a:t> in </a:t>
            </a:r>
            <a:r>
              <a:rPr lang="en-US" sz="2000" b="1" dirty="0"/>
              <a:t>while</a:t>
            </a:r>
            <a:r>
              <a:rPr lang="en-US" sz="2000" dirty="0"/>
              <a:t> loop test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Have to compare </a:t>
            </a:r>
            <a:r>
              <a:rPr lang="en-US" sz="2000" dirty="0">
                <a:latin typeface="Comic Sans MS" pitchFamily="66" charset="0"/>
              </a:rPr>
              <a:t>key</a:t>
            </a:r>
            <a:r>
              <a:rPr lang="en-US" sz="2000" i="1" dirty="0"/>
              <a:t> </a:t>
            </a:r>
            <a:r>
              <a:rPr lang="en-US" sz="2000" dirty="0"/>
              <a:t>with all elements to the left of the </a:t>
            </a:r>
            <a:r>
              <a:rPr lang="en-US" sz="2000" dirty="0">
                <a:latin typeface="Comic Sans MS" pitchFamily="66" charset="0"/>
              </a:rPr>
              <a:t>j</a:t>
            </a:r>
            <a:r>
              <a:rPr lang="en-US" sz="2000" i="1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position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000" dirty="0"/>
              <a:t>compare with</a:t>
            </a:r>
            <a:r>
              <a:rPr lang="en-US" sz="2000" dirty="0">
                <a:latin typeface="Comic Sans MS" pitchFamily="66" charset="0"/>
              </a:rPr>
              <a:t> j-1</a:t>
            </a:r>
            <a:r>
              <a:rPr lang="en-US" sz="2000" dirty="0"/>
              <a:t> </a:t>
            </a:r>
            <a:r>
              <a:rPr lang="en-US" sz="2000" dirty="0" smtClean="0"/>
              <a:t>elements</a:t>
            </a:r>
            <a:endParaRPr lang="en-US" sz="3200" dirty="0"/>
          </a:p>
          <a:p>
            <a:endParaRPr lang="en-US" sz="2400" dirty="0"/>
          </a:p>
          <a:p>
            <a:endParaRPr lang="en-US" sz="2400" dirty="0"/>
          </a:p>
          <a:p>
            <a:pPr lvl="1">
              <a:buFontTx/>
              <a:buNone/>
            </a:pPr>
            <a:r>
              <a:rPr lang="en-US" sz="2000" dirty="0">
                <a:latin typeface="Comic Sans MS" pitchFamily="66" charset="0"/>
              </a:rPr>
              <a:t> 				</a:t>
            </a:r>
          </a:p>
          <a:p>
            <a:pPr lvl="1">
              <a:buFontTx/>
              <a:buNone/>
            </a:pPr>
            <a:r>
              <a:rPr lang="en-US" sz="2000" dirty="0">
                <a:latin typeface="Comic Sans MS" pitchFamily="66" charset="0"/>
              </a:rPr>
              <a:t>					</a:t>
            </a:r>
            <a:r>
              <a:rPr lang="en-US" sz="2400" dirty="0"/>
              <a:t>		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5464175" y="1258888"/>
            <a:ext cx="383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DD0111"/>
                </a:solidFill>
              </a:rPr>
              <a:t>“while </a:t>
            </a:r>
            <a:r>
              <a:rPr 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A01120-63F7-496C-919D-F1A4FE1C1DC0}" type="slidenum">
              <a:rPr lang="en-US"/>
              <a:pPr/>
              <a:t>21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 - Summary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Good running time for “almost sorted” arrays </a:t>
            </a:r>
            <a:r>
              <a:rPr lang="en-US" dirty="0">
                <a:sym typeface="Symbol" pitchFamily="18" charset="2"/>
              </a:rPr>
              <a:t>(n)</a:t>
            </a:r>
          </a:p>
          <a:p>
            <a:r>
              <a:rPr lang="en-US" dirty="0">
                <a:sym typeface="Symbol" pitchFamily="18" charset="2"/>
              </a:rPr>
              <a:t>Disadvantages</a:t>
            </a:r>
          </a:p>
          <a:p>
            <a:pPr lvl="1"/>
            <a:r>
              <a:rPr lang="en-US" dirty="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(n</a:t>
            </a:r>
            <a:r>
              <a:rPr lang="en-US" baseline="30000" dirty="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running time in </a:t>
            </a:r>
            <a:r>
              <a:rPr lang="en-US" dirty="0">
                <a:solidFill>
                  <a:srgbClr val="CC0000"/>
                </a:solidFill>
                <a:sym typeface="Symbol" pitchFamily="18" charset="2"/>
              </a:rPr>
              <a:t>worst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dirty="0">
                <a:solidFill>
                  <a:srgbClr val="CC0000"/>
                </a:solidFill>
                <a:sym typeface="Symbol" pitchFamily="18" charset="2"/>
              </a:rPr>
              <a:t>average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case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thank you images h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0925" y="3500438"/>
            <a:ext cx="5553075" cy="2809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of: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Sorting  Algorithms</a:t>
            </a:r>
          </a:p>
          <a:p>
            <a:pPr lvl="1"/>
            <a:r>
              <a:rPr lang="en-IN" dirty="0" smtClean="0"/>
              <a:t>Bubble Sort</a:t>
            </a:r>
          </a:p>
          <a:p>
            <a:pPr lvl="1"/>
            <a:r>
              <a:rPr lang="en-IN" dirty="0" smtClean="0"/>
              <a:t>Selection Sort</a:t>
            </a:r>
          </a:p>
          <a:p>
            <a:pPr lvl="1"/>
            <a:r>
              <a:rPr lang="en-IN" dirty="0" smtClean="0"/>
              <a:t>Insertion Sort</a:t>
            </a:r>
          </a:p>
          <a:p>
            <a:endParaRPr lang="en-IN" dirty="0"/>
          </a:p>
        </p:txBody>
      </p:sp>
      <p:sp>
        <p:nvSpPr>
          <p:cNvPr id="4" name="AutoShape 2" descr="Image result for Binary search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388" name="Picture 4" descr="Image result for sorting algorithms carto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285992"/>
            <a:ext cx="3929082" cy="3549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FBFA2B-D349-4AE7-8B0D-8B4354123668}" type="slidenum">
              <a:rPr lang="en-US"/>
              <a:pPr/>
              <a:t>4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Repeatedly pass through the array</a:t>
            </a:r>
          </a:p>
          <a:p>
            <a:pPr lvl="1"/>
            <a:r>
              <a:rPr lang="en-US" dirty="0"/>
              <a:t>Swaps adjacent elements that are out of 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Easier to implement, but slower than Insertion sort</a:t>
            </a: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2271713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757488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3179763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3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989513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2273300" y="3032125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26313" name="Line 9"/>
          <p:cNvSpPr>
            <a:spLocks noChangeShapeType="1"/>
          </p:cNvSpPr>
          <p:nvPr/>
        </p:nvSpPr>
        <p:spPr bwMode="auto">
          <a:xfrm>
            <a:off x="2633663" y="3224213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4922838" y="3630613"/>
            <a:ext cx="45085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4473575" y="3630613"/>
            <a:ext cx="449263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26317" name="Rectangle 13"/>
          <p:cNvSpPr>
            <a:spLocks noChangeArrowheads="1"/>
          </p:cNvSpPr>
          <p:nvPr/>
        </p:nvSpPr>
        <p:spPr bwMode="auto">
          <a:xfrm>
            <a:off x="4022725" y="3630613"/>
            <a:ext cx="45085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/>
          <a:p>
            <a:pPr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8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6318" name="Rectangle 14"/>
          <p:cNvSpPr>
            <a:spLocks noChangeArrowheads="1"/>
          </p:cNvSpPr>
          <p:nvPr/>
        </p:nvSpPr>
        <p:spPr bwMode="auto">
          <a:xfrm>
            <a:off x="3570288" y="3630613"/>
            <a:ext cx="452438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226319" name="Rectangle 15"/>
          <p:cNvSpPr>
            <a:spLocks noChangeArrowheads="1"/>
          </p:cNvSpPr>
          <p:nvPr/>
        </p:nvSpPr>
        <p:spPr bwMode="auto">
          <a:xfrm>
            <a:off x="3119438" y="3630613"/>
            <a:ext cx="45085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6320" name="Rectangle 16"/>
          <p:cNvSpPr>
            <a:spLocks noChangeArrowheads="1"/>
          </p:cNvSpPr>
          <p:nvPr/>
        </p:nvSpPr>
        <p:spPr bwMode="auto">
          <a:xfrm>
            <a:off x="2670175" y="3630613"/>
            <a:ext cx="449263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6321" name="Rectangle 17"/>
          <p:cNvSpPr>
            <a:spLocks noChangeArrowheads="1"/>
          </p:cNvSpPr>
          <p:nvPr/>
        </p:nvSpPr>
        <p:spPr bwMode="auto">
          <a:xfrm>
            <a:off x="2219325" y="3630613"/>
            <a:ext cx="45085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/>
          <a:p>
            <a:pPr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6322" name="Line 18"/>
          <p:cNvSpPr>
            <a:spLocks noChangeShapeType="1"/>
          </p:cNvSpPr>
          <p:nvPr/>
        </p:nvSpPr>
        <p:spPr bwMode="auto">
          <a:xfrm>
            <a:off x="2219325" y="3630613"/>
            <a:ext cx="31543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b" anchorCtr="1"/>
          <a:lstStyle/>
          <a:p>
            <a:endParaRPr lang="en-IN"/>
          </a:p>
        </p:txBody>
      </p:sp>
      <p:sp>
        <p:nvSpPr>
          <p:cNvPr id="226323" name="Line 19"/>
          <p:cNvSpPr>
            <a:spLocks noChangeShapeType="1"/>
          </p:cNvSpPr>
          <p:nvPr/>
        </p:nvSpPr>
        <p:spPr bwMode="auto">
          <a:xfrm>
            <a:off x="2219325" y="4054475"/>
            <a:ext cx="31543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b" anchorCtr="1"/>
          <a:lstStyle/>
          <a:p>
            <a:endParaRPr lang="en-IN"/>
          </a:p>
        </p:txBody>
      </p:sp>
      <p:sp>
        <p:nvSpPr>
          <p:cNvPr id="226324" name="Line 20"/>
          <p:cNvSpPr>
            <a:spLocks noChangeShapeType="1"/>
          </p:cNvSpPr>
          <p:nvPr/>
        </p:nvSpPr>
        <p:spPr bwMode="auto">
          <a:xfrm>
            <a:off x="2219325" y="3630613"/>
            <a:ext cx="0" cy="4238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b" anchorCtr="1"/>
          <a:lstStyle/>
          <a:p>
            <a:endParaRPr lang="en-IN"/>
          </a:p>
        </p:txBody>
      </p:sp>
      <p:sp>
        <p:nvSpPr>
          <p:cNvPr id="226325" name="Line 21"/>
          <p:cNvSpPr>
            <a:spLocks noChangeShapeType="1"/>
          </p:cNvSpPr>
          <p:nvPr/>
        </p:nvSpPr>
        <p:spPr bwMode="auto">
          <a:xfrm>
            <a:off x="2670175" y="3630613"/>
            <a:ext cx="0" cy="42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b" anchorCtr="1"/>
          <a:lstStyle/>
          <a:p>
            <a:endParaRPr lang="en-IN"/>
          </a:p>
        </p:txBody>
      </p:sp>
      <p:sp>
        <p:nvSpPr>
          <p:cNvPr id="226326" name="Line 22"/>
          <p:cNvSpPr>
            <a:spLocks noChangeShapeType="1"/>
          </p:cNvSpPr>
          <p:nvPr/>
        </p:nvSpPr>
        <p:spPr bwMode="auto">
          <a:xfrm>
            <a:off x="3119438" y="3630613"/>
            <a:ext cx="0" cy="42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b" anchorCtr="1"/>
          <a:lstStyle/>
          <a:p>
            <a:endParaRPr lang="en-IN"/>
          </a:p>
        </p:txBody>
      </p:sp>
      <p:sp>
        <p:nvSpPr>
          <p:cNvPr id="226327" name="Line 23"/>
          <p:cNvSpPr>
            <a:spLocks noChangeShapeType="1"/>
          </p:cNvSpPr>
          <p:nvPr/>
        </p:nvSpPr>
        <p:spPr bwMode="auto">
          <a:xfrm>
            <a:off x="3570288" y="3630613"/>
            <a:ext cx="0" cy="42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b" anchorCtr="1"/>
          <a:lstStyle/>
          <a:p>
            <a:endParaRPr lang="en-IN"/>
          </a:p>
        </p:txBody>
      </p:sp>
      <p:sp>
        <p:nvSpPr>
          <p:cNvPr id="226328" name="Line 24"/>
          <p:cNvSpPr>
            <a:spLocks noChangeShapeType="1"/>
          </p:cNvSpPr>
          <p:nvPr/>
        </p:nvSpPr>
        <p:spPr bwMode="auto">
          <a:xfrm>
            <a:off x="4022725" y="3630613"/>
            <a:ext cx="0" cy="42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b" anchorCtr="1"/>
          <a:lstStyle/>
          <a:p>
            <a:endParaRPr lang="en-IN"/>
          </a:p>
        </p:txBody>
      </p:sp>
      <p:sp>
        <p:nvSpPr>
          <p:cNvPr id="226329" name="Line 25"/>
          <p:cNvSpPr>
            <a:spLocks noChangeShapeType="1"/>
          </p:cNvSpPr>
          <p:nvPr/>
        </p:nvSpPr>
        <p:spPr bwMode="auto">
          <a:xfrm>
            <a:off x="4473575" y="3630613"/>
            <a:ext cx="0" cy="42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b" anchorCtr="1"/>
          <a:lstStyle/>
          <a:p>
            <a:endParaRPr lang="en-IN"/>
          </a:p>
        </p:txBody>
      </p:sp>
      <p:sp>
        <p:nvSpPr>
          <p:cNvPr id="226330" name="Line 26"/>
          <p:cNvSpPr>
            <a:spLocks noChangeShapeType="1"/>
          </p:cNvSpPr>
          <p:nvPr/>
        </p:nvSpPr>
        <p:spPr bwMode="auto">
          <a:xfrm>
            <a:off x="4922838" y="3630613"/>
            <a:ext cx="0" cy="42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b" anchorCtr="1"/>
          <a:lstStyle/>
          <a:p>
            <a:endParaRPr lang="en-IN"/>
          </a:p>
        </p:txBody>
      </p:sp>
      <p:sp>
        <p:nvSpPr>
          <p:cNvPr id="226331" name="Line 27"/>
          <p:cNvSpPr>
            <a:spLocks noChangeShapeType="1"/>
          </p:cNvSpPr>
          <p:nvPr/>
        </p:nvSpPr>
        <p:spPr bwMode="auto">
          <a:xfrm>
            <a:off x="5373688" y="3630613"/>
            <a:ext cx="0" cy="4238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b" anchorCtr="1"/>
          <a:lstStyle/>
          <a:p>
            <a:endParaRPr lang="en-IN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330450" y="4140517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j</a:t>
            </a: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2852738" y="4308792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352648" y="3621719"/>
            <a:ext cx="450850" cy="432756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b" anchorCtr="1"/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5876" y="3667127"/>
            <a:ext cx="432048" cy="34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/>
          <a:p>
            <a:pPr>
              <a:spcBef>
                <a:spcPct val="20000"/>
              </a:spcBef>
            </a:pPr>
            <a:endParaRPr lang="en-I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098" name="Picture 2" descr="https://miro.medium.com/max/700/1*-qR66X2iwdcjhaqq10y9J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9" y="2276872"/>
            <a:ext cx="89630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9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C82E4A-7214-405E-8CD9-BA7CDCE24091}" type="slidenum">
              <a:rPr lang="en-US"/>
              <a:pPr/>
              <a:t>6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6448" y="1452092"/>
            <a:ext cx="8229600" cy="4937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</a:rPr>
              <a:t>for(</a:t>
            </a:r>
            <a:r>
              <a:rPr lang="en-IN" dirty="0" err="1" smtClean="0">
                <a:latin typeface="Consolas" panose="020B0609020204030204" pitchFamily="49" charset="0"/>
              </a:rPr>
              <a:t>i</a:t>
            </a:r>
            <a:r>
              <a:rPr lang="en-IN" dirty="0" smtClean="0">
                <a:latin typeface="Consolas" panose="020B0609020204030204" pitchFamily="49" charset="0"/>
              </a:rPr>
              <a:t>=0;i&lt;n-1;i</a:t>
            </a:r>
            <a:r>
              <a:rPr lang="en-IN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>
                <a:latin typeface="Consolas" panose="020B0609020204030204" pitchFamily="49" charset="0"/>
              </a:rPr>
              <a:t> </a:t>
            </a:r>
            <a:r>
              <a:rPr lang="en-IN" smtClean="0">
                <a:latin typeface="Consolas" panose="020B0609020204030204" pitchFamily="49" charset="0"/>
              </a:rPr>
              <a:t>for(j=0;j&lt;n-i-1;j</a:t>
            </a:r>
            <a:r>
              <a:rPr lang="en-IN" dirty="0" err="1">
                <a:latin typeface="Consolas" panose="020B0609020204030204" pitchFamily="49" charset="0"/>
              </a:rPr>
              <a:t>++</a:t>
            </a:r>
            <a:r>
              <a:rPr lang="en-I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if (a[j]&gt;a[j+1])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smtClean="0">
                <a:latin typeface="Consolas" panose="020B0609020204030204" pitchFamily="49" charset="0"/>
              </a:rPr>
              <a:t>	{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smtClean="0">
                <a:latin typeface="Consolas" panose="020B0609020204030204" pitchFamily="49" charset="0"/>
              </a:rPr>
              <a:t>	 </a:t>
            </a:r>
            <a:r>
              <a:rPr lang="en-IN" dirty="0">
                <a:latin typeface="Consolas" panose="020B0609020204030204" pitchFamily="49" charset="0"/>
              </a:rPr>
              <a:t>temp=a[j];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</a:t>
            </a:r>
            <a:r>
              <a:rPr lang="en-IN" dirty="0" smtClean="0">
                <a:latin typeface="Consolas" panose="020B0609020204030204" pitchFamily="49" charset="0"/>
              </a:rPr>
              <a:t>	 a[j</a:t>
            </a:r>
            <a:r>
              <a:rPr lang="en-IN" dirty="0">
                <a:latin typeface="Consolas" panose="020B0609020204030204" pitchFamily="49" charset="0"/>
              </a:rPr>
              <a:t>]=a[j+1];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smtClean="0">
                <a:latin typeface="Consolas" panose="020B0609020204030204" pitchFamily="49" charset="0"/>
              </a:rPr>
              <a:t>	 </a:t>
            </a:r>
            <a:r>
              <a:rPr lang="en-IN" dirty="0">
                <a:latin typeface="Consolas" panose="020B0609020204030204" pitchFamily="49" charset="0"/>
              </a:rPr>
              <a:t>a[j+1]=temp;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</a:t>
            </a:r>
            <a:r>
              <a:rPr lang="en-IN" dirty="0" smtClean="0">
                <a:latin typeface="Consolas" panose="020B0609020204030204" pitchFamily="49" charset="0"/>
              </a:rPr>
              <a:t>	}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smtClean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BF76CE-213A-4C72-8F5D-4B30148D9600}" type="slidenum">
              <a:rPr lang="en-US"/>
              <a:pPr/>
              <a:t>7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Selection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157288"/>
            <a:ext cx="8340725" cy="5465762"/>
          </a:xfrm>
        </p:spPr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Find the smallest element in the array</a:t>
            </a:r>
          </a:p>
          <a:p>
            <a:pPr lvl="1"/>
            <a:r>
              <a:rPr lang="en-US" dirty="0"/>
              <a:t>Exchange it with the element in the first position</a:t>
            </a:r>
          </a:p>
          <a:p>
            <a:pPr lvl="1"/>
            <a:r>
              <a:rPr lang="en-US" dirty="0"/>
              <a:t>Find the second smallest element and exchange it with the element in the second position</a:t>
            </a:r>
          </a:p>
          <a:p>
            <a:pPr lvl="1"/>
            <a:r>
              <a:rPr lang="en-US" dirty="0"/>
              <a:t>Continue until the array is sorted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Running time depends only slightly on the amount of order in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14338" name="Picture 2" descr="Selection Sort Algorith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4056385" cy="467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3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Illustration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2" y="2014537"/>
            <a:ext cx="39528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1370</TotalTime>
  <Words>559</Words>
  <Application>Microsoft Office PowerPoint</Application>
  <PresentationFormat>On-screen Show (4:3)</PresentationFormat>
  <Paragraphs>206</Paragraphs>
  <Slides>22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Bookman Old Style</vt:lpstr>
      <vt:lpstr>Calibri</vt:lpstr>
      <vt:lpstr>Comic Sans MS</vt:lpstr>
      <vt:lpstr>Consolas</vt:lpstr>
      <vt:lpstr>Gill Sans MT</vt:lpstr>
      <vt:lpstr>Monotype Corsiva</vt:lpstr>
      <vt:lpstr>Symbol</vt:lpstr>
      <vt:lpstr>Wingdings</vt:lpstr>
      <vt:lpstr>Wingdings 3</vt:lpstr>
      <vt:lpstr>Origin</vt:lpstr>
      <vt:lpstr>Paint Shop Pro Image</vt:lpstr>
      <vt:lpstr>Sorting Algorithms</vt:lpstr>
      <vt:lpstr>Sorting Problem</vt:lpstr>
      <vt:lpstr>Analysis of:</vt:lpstr>
      <vt:lpstr>Bubble Sort</vt:lpstr>
      <vt:lpstr>Example</vt:lpstr>
      <vt:lpstr>Bubble Sort</vt:lpstr>
      <vt:lpstr>Selection Sort</vt:lpstr>
      <vt:lpstr>Example</vt:lpstr>
      <vt:lpstr>Illustration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INSERTION-SORT</vt:lpstr>
      <vt:lpstr>Analysis of Insertion Sort</vt:lpstr>
      <vt:lpstr>Best Case Analysis</vt:lpstr>
      <vt:lpstr>Worst Case Analysis</vt:lpstr>
      <vt:lpstr>Insertion Sort -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of Growth</dc:title>
  <dc:creator>nh</dc:creator>
  <cp:lastModifiedBy>Sunu</cp:lastModifiedBy>
  <cp:revision>44</cp:revision>
  <dcterms:created xsi:type="dcterms:W3CDTF">2017-04-28T04:43:40Z</dcterms:created>
  <dcterms:modified xsi:type="dcterms:W3CDTF">2022-01-14T04:40:05Z</dcterms:modified>
</cp:coreProperties>
</file>