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sldIdLst>
    <p:sldId id="463" r:id="rId2"/>
    <p:sldId id="313" r:id="rId3"/>
    <p:sldId id="439" r:id="rId4"/>
    <p:sldId id="480" r:id="rId5"/>
    <p:sldId id="440" r:id="rId6"/>
    <p:sldId id="448" r:id="rId7"/>
    <p:sldId id="449" r:id="rId8"/>
    <p:sldId id="450" r:id="rId9"/>
    <p:sldId id="443" r:id="rId10"/>
    <p:sldId id="444" r:id="rId11"/>
    <p:sldId id="445" r:id="rId12"/>
    <p:sldId id="429" r:id="rId13"/>
    <p:sldId id="447" r:id="rId14"/>
    <p:sldId id="456" r:id="rId15"/>
    <p:sldId id="457" r:id="rId16"/>
    <p:sldId id="478" r:id="rId17"/>
    <p:sldId id="479" r:id="rId18"/>
    <p:sldId id="462" r:id="rId19"/>
    <p:sldId id="481" r:id="rId20"/>
    <p:sldId id="451" r:id="rId21"/>
    <p:sldId id="430" r:id="rId22"/>
    <p:sldId id="453" r:id="rId23"/>
    <p:sldId id="432" r:id="rId24"/>
    <p:sldId id="43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43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6" d="100"/>
        <a:sy n="126" d="100"/>
      </p:scale>
      <p:origin x="0" y="-2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341D-A3B6-4287-A005-E273BD59C1B0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31DA-6093-40AF-92D4-54B18704EA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18FB2-10ED-4BBA-B48A-DCE7B6488091}" type="slidenum">
              <a:rPr lang="en-US"/>
              <a:pPr/>
              <a:t>3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53EC5-D34D-4292-A878-C696208A6774}" type="slidenum">
              <a:rPr lang="en-US"/>
              <a:pPr/>
              <a:t>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1EEB8-8026-45BF-AC84-8A7839CB9621}" type="slidenum">
              <a:rPr lang="en-US"/>
              <a:pPr/>
              <a:t>9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3EBC7-4D06-4544-8244-C65921C3D481}" type="slidenum">
              <a:rPr lang="en-US"/>
              <a:pPr/>
              <a:t>10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A5B69-F3E1-4F90-BC8B-2A46AD39C412}" type="slidenum">
              <a:rPr lang="en-US"/>
              <a:pPr/>
              <a:t>11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080F0-93F7-4F65-87AD-7BEB834F23A1}" type="slidenum">
              <a:rPr lang="en-US"/>
              <a:pPr/>
              <a:t>13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131DA-6093-40AF-92D4-54B18704EA7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57517D1-720E-458D-A99B-BBD39DB30D15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Prema.S.Thomas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51F-BED0-4261-9100-7EC6EBFF6D61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Prema.S.Thomas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5B72CBB-3260-4C75-8347-ED1F6DD37269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Prema.S.Thomas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Prema.S.Thomas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C593-AD05-46B9-AE1B-059BA786E6A3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Prema.S.Thomas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07BB55C-2CBB-4E96-865F-ED8C00FE5DAE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Prema.S.Thomas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D92358-BF5F-45C9-96BD-4F85142DB6B6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Prema.S.Thomas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2AD4-BF13-4CD8-A121-F46A44CCB031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Prema.S.Thomas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3A4-182E-4A73-88CA-FAFE9CB42328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Prema.S.Thomas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05DD-B429-41B3-AB73-C2B2C50B5672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Prema.S.Thomas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05D54FA-1362-457B-BCB3-9FF7D92DAD65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Prema.S.Thomas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813652-E974-4E0A-8D2D-D259A58B0A51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Prema.S.Thomas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General Method</a:t>
            </a:r>
          </a:p>
          <a:p>
            <a:r>
              <a:rPr lang="en-IN" dirty="0"/>
              <a:t>n-Queens Problem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Backtracking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133B8-E222-4B79-BDB1-06ABCB1A6337}" type="slidenum">
              <a:rPr lang="en-US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I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733800" y="1752600"/>
            <a:ext cx="4572000" cy="2971800"/>
            <a:chOff x="2496" y="1200"/>
            <a:chExt cx="2880" cy="1872"/>
          </a:xfrm>
        </p:grpSpPr>
        <p:sp>
          <p:nvSpPr>
            <p:cNvPr id="15364" name="Oval 4"/>
            <p:cNvSpPr>
              <a:spLocks noChangeArrowheads="1"/>
            </p:cNvSpPr>
            <p:nvPr/>
          </p:nvSpPr>
          <p:spPr bwMode="auto">
            <a:xfrm>
              <a:off x="2496" y="2064"/>
              <a:ext cx="192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4512" y="120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3792" y="220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3072" y="153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3792" y="153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512" y="172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3072" y="254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3792" y="254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3792" y="288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4512" y="2256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184" y="120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5184" y="1920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5184" y="2256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184" y="2592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2640" y="2208"/>
              <a:ext cx="48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V="1">
              <a:off x="2640" y="1728"/>
              <a:ext cx="43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3264" y="1632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V="1">
              <a:off x="3936" y="1344"/>
              <a:ext cx="57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984" y="1680"/>
              <a:ext cx="52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4704" y="129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 flipV="1">
              <a:off x="3264" y="2352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3264" y="2640"/>
              <a:ext cx="5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3216" y="2688"/>
              <a:ext cx="57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 flipV="1">
              <a:off x="3984" y="2352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3984" y="2688"/>
              <a:ext cx="52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 flipV="1">
              <a:off x="4704" y="2064"/>
              <a:ext cx="48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4704" y="235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4656" y="2400"/>
              <a:ext cx="52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838200" y="3810000"/>
            <a:ext cx="3200400" cy="82232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There are three kinds of nodes: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914400" y="1600200"/>
            <a:ext cx="3810000" cy="1004888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A tree is composed of </a:t>
            </a:r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nodes</a:t>
            </a:r>
            <a:endParaRPr lang="en-US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990600" y="4648200"/>
            <a:ext cx="4038600" cy="457200"/>
            <a:chOff x="768" y="3024"/>
            <a:chExt cx="2544" cy="288"/>
          </a:xfrm>
        </p:grpSpPr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768" y="3072"/>
              <a:ext cx="192" cy="192"/>
            </a:xfrm>
            <a:prstGeom prst="ellipse">
              <a:avLst/>
            </a:prstGeom>
            <a:solidFill>
              <a:srgbClr val="00FF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960" y="3024"/>
              <a:ext cx="2352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The (one) </a:t>
              </a: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root</a:t>
              </a:r>
              <a:r>
                <a:rPr lang="en-US">
                  <a:latin typeface="Times New Roman" pitchFamily="18" charset="0"/>
                </a:rPr>
                <a:t> node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990600" y="5105400"/>
            <a:ext cx="4191000" cy="457200"/>
            <a:chOff x="768" y="3312"/>
            <a:chExt cx="2640" cy="288"/>
          </a:xfrm>
        </p:grpSpPr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768" y="336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1008" y="3312"/>
              <a:ext cx="240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Internal</a:t>
              </a:r>
              <a:r>
                <a:rPr lang="en-US">
                  <a:latin typeface="Times New Roman" pitchFamily="18" charset="0"/>
                </a:rPr>
                <a:t> nodes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990600" y="5562600"/>
            <a:ext cx="2743200" cy="457200"/>
            <a:chOff x="768" y="3600"/>
            <a:chExt cx="1728" cy="288"/>
          </a:xfrm>
        </p:grpSpPr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768" y="3648"/>
              <a:ext cx="192" cy="192"/>
            </a:xfrm>
            <a:prstGeom prst="ellipse">
              <a:avLst/>
            </a:prstGeom>
            <a:solidFill>
              <a:srgbClr val="FF0000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02" name="Text Box 42"/>
            <p:cNvSpPr txBox="1">
              <a:spLocks noChangeArrowheads="1"/>
            </p:cNvSpPr>
            <p:nvPr/>
          </p:nvSpPr>
          <p:spPr bwMode="auto">
            <a:xfrm>
              <a:off x="1008" y="3600"/>
              <a:ext cx="1488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Leaf</a:t>
              </a:r>
              <a:r>
                <a:rPr lang="en-US">
                  <a:latin typeface="Times New Roman" pitchFamily="18" charset="0"/>
                </a:rPr>
                <a:t> nodes</a:t>
              </a:r>
            </a:p>
          </p:txBody>
        </p:sp>
      </p:grp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4343400" y="4953000"/>
            <a:ext cx="4038600" cy="118745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Backtracking</a:t>
            </a:r>
            <a:r>
              <a:rPr lang="en-US">
                <a:latin typeface="Times New Roman" pitchFamily="18" charset="0"/>
              </a:rPr>
              <a:t> can be thought of as searching a tree for a particular “goal” leaf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 autoUpdateAnimBg="0"/>
      <p:bldP spid="15395" grpId="0" autoUpdateAnimBg="0"/>
      <p:bldP spid="1540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CFB89-1774-4651-A3C1-BA0EDFDBAC2B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II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2220913"/>
          </a:xfrm>
        </p:spPr>
        <p:txBody>
          <a:bodyPr/>
          <a:lstStyle/>
          <a:p>
            <a:r>
              <a:rPr lang="en-US"/>
              <a:t>Each non-leaf node in a tree is a </a:t>
            </a:r>
            <a:r>
              <a:rPr lang="en-US">
                <a:solidFill>
                  <a:schemeClr val="tx2"/>
                </a:solidFill>
              </a:rPr>
              <a:t>parent</a:t>
            </a:r>
            <a:r>
              <a:rPr lang="en-US"/>
              <a:t> of one or more other nodes (its </a:t>
            </a:r>
            <a:r>
              <a:rPr lang="en-US">
                <a:solidFill>
                  <a:schemeClr val="tx2"/>
                </a:solidFill>
              </a:rPr>
              <a:t>children</a:t>
            </a:r>
            <a:r>
              <a:rPr lang="en-US"/>
              <a:t>)</a:t>
            </a:r>
          </a:p>
          <a:p>
            <a:r>
              <a:rPr lang="en-US"/>
              <a:t>Each node in the tree, other than the root, has exactly one </a:t>
            </a:r>
            <a:r>
              <a:rPr lang="en-US">
                <a:solidFill>
                  <a:schemeClr val="tx2"/>
                </a:solidFill>
              </a:rPr>
              <a:t>parent</a:t>
            </a:r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66800" y="4038600"/>
            <a:ext cx="2667000" cy="1828800"/>
            <a:chOff x="1104" y="2448"/>
            <a:chExt cx="1680" cy="1152"/>
          </a:xfrm>
        </p:grpSpPr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1344" y="278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auto">
            <a:xfrm>
              <a:off x="2208" y="2448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208" y="2784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2208" y="3120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1536" y="2880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V="1">
              <a:off x="1488" y="2592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1488" y="2928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1104" y="2928"/>
              <a:ext cx="72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parent</a:t>
              </a: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1968" y="3312"/>
              <a:ext cx="81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children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513513" y="3429000"/>
            <a:ext cx="1411287" cy="2514600"/>
            <a:chOff x="3911" y="1920"/>
            <a:chExt cx="889" cy="1584"/>
          </a:xfrm>
        </p:grpSpPr>
        <p:sp>
          <p:nvSpPr>
            <p:cNvPr id="19472" name="Oval 16"/>
            <p:cNvSpPr>
              <a:spLocks noChangeArrowheads="1"/>
            </p:cNvSpPr>
            <p:nvPr/>
          </p:nvSpPr>
          <p:spPr bwMode="auto">
            <a:xfrm rot="5400000">
              <a:off x="4247" y="2183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3" name="Oval 17"/>
            <p:cNvSpPr>
              <a:spLocks noChangeArrowheads="1"/>
            </p:cNvSpPr>
            <p:nvPr/>
          </p:nvSpPr>
          <p:spPr bwMode="auto">
            <a:xfrm rot="5400000">
              <a:off x="4583" y="3047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4" name="Oval 18"/>
            <p:cNvSpPr>
              <a:spLocks noChangeArrowheads="1"/>
            </p:cNvSpPr>
            <p:nvPr/>
          </p:nvSpPr>
          <p:spPr bwMode="auto">
            <a:xfrm rot="5400000">
              <a:off x="4247" y="3047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5" name="Oval 19"/>
            <p:cNvSpPr>
              <a:spLocks noChangeArrowheads="1"/>
            </p:cNvSpPr>
            <p:nvPr/>
          </p:nvSpPr>
          <p:spPr bwMode="auto">
            <a:xfrm rot="5400000">
              <a:off x="3911" y="3047"/>
              <a:ext cx="192" cy="192"/>
            </a:xfrm>
            <a:prstGeom prst="ellipse">
              <a:avLst/>
            </a:prstGeom>
            <a:solidFill>
              <a:srgbClr val="FFFF99"/>
            </a:solidFill>
            <a:ln w="15875">
              <a:solidFill>
                <a:schemeClr val="bg2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rot="5400000">
              <a:off x="4007" y="2711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 rot="5400000" flipV="1">
              <a:off x="4151" y="2567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 rot="5400000">
              <a:off x="3815" y="2567"/>
              <a:ext cx="72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4032" y="1920"/>
              <a:ext cx="72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parent</a:t>
              </a:r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3984" y="3216"/>
              <a:ext cx="81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children</a:t>
              </a:r>
            </a:p>
          </p:txBody>
        </p:sp>
      </p:grp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733800" y="3810000"/>
            <a:ext cx="2590800" cy="15525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Usually, however, we draw our trees </a:t>
            </a:r>
            <a:r>
              <a:rPr lang="en-US" i="1">
                <a:latin typeface="Times New Roman" pitchFamily="18" charset="0"/>
              </a:rPr>
              <a:t>downward,</a:t>
            </a:r>
            <a:r>
              <a:rPr lang="en-US">
                <a:latin typeface="Times New Roman" pitchFamily="18" charset="0"/>
              </a:rPr>
              <a:t> with the root at the 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Backtracking -General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name backtrack was first coined by D.H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Lehmer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1950s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One of the most general techniques for algorithm design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can be used for problems that have a set of solutions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desired solution is expressible as an n-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(x1,x2…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where xi are chosen from some finite set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Find one vector that maximizes(or minimizes) a criterion function P(x1,x2,……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of integers in a[1…n]  where xi is the index in a of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smallest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12A8-C436-4A55-A4EB-5C39D353621A}" type="slidenum">
              <a:rPr lang="en-US"/>
              <a:pPr/>
              <a:t>13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backtracking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Backtracking is really quite simple--we “explore” each node, as follows:</a:t>
            </a:r>
          </a:p>
          <a:p>
            <a:r>
              <a:rPr lang="en-US"/>
              <a:t>To “explore” node N:</a:t>
            </a:r>
          </a:p>
          <a:p>
            <a:pPr lvl="1">
              <a:buClr>
                <a:schemeClr val="tx1"/>
              </a:buClr>
              <a:buFontTx/>
              <a:buChar char=" "/>
            </a:pPr>
            <a:r>
              <a:rPr lang="en-US">
                <a:solidFill>
                  <a:schemeClr val="tx2"/>
                </a:solidFill>
                <a:latin typeface="Trebuchet MS" pitchFamily="34" charset="0"/>
              </a:rPr>
              <a:t>1.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If N is a goal node, return “success”</a:t>
            </a:r>
          </a:p>
          <a:p>
            <a:pPr lvl="1">
              <a:buClr>
                <a:schemeClr val="tx1"/>
              </a:buClr>
              <a:buFontTx/>
              <a:buChar char=" "/>
            </a:pPr>
            <a:r>
              <a:rPr lang="en-US">
                <a:solidFill>
                  <a:schemeClr val="tx2"/>
                </a:solidFill>
                <a:latin typeface="Trebuchet MS" pitchFamily="34" charset="0"/>
              </a:rPr>
              <a:t>2.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If N is a leaf node, return “failure”</a:t>
            </a:r>
          </a:p>
          <a:p>
            <a:pPr lvl="1">
              <a:buClr>
                <a:schemeClr val="tx1"/>
              </a:buClr>
              <a:buFontTx/>
              <a:buChar char=" "/>
            </a:pPr>
            <a:r>
              <a:rPr lang="en-US">
                <a:solidFill>
                  <a:schemeClr val="tx2"/>
                </a:solidFill>
                <a:latin typeface="Trebuchet MS" pitchFamily="34" charset="0"/>
              </a:rPr>
              <a:t>3.</a:t>
            </a:r>
            <a:r>
              <a:rPr lang="en-US">
                <a:solidFill>
                  <a:schemeClr val="accent1"/>
                </a:solidFill>
                <a:latin typeface="Trebuchet MS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For each child C of N,</a:t>
            </a:r>
          </a:p>
          <a:p>
            <a:pPr lvl="2">
              <a:buClr>
                <a:schemeClr val="tx1"/>
              </a:buClr>
              <a:buFontTx/>
              <a:buChar char=" "/>
            </a:pPr>
            <a:r>
              <a:rPr lang="en-US" sz="2400">
                <a:solidFill>
                  <a:schemeClr val="tx2"/>
                </a:solidFill>
                <a:latin typeface="Trebuchet MS" pitchFamily="34" charset="0"/>
              </a:rPr>
              <a:t>3.1.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Explore C</a:t>
            </a:r>
          </a:p>
          <a:p>
            <a:pPr lvl="3">
              <a:buClr>
                <a:schemeClr val="tx1"/>
              </a:buClr>
              <a:buFontTx/>
              <a:buChar char=" "/>
            </a:pPr>
            <a:r>
              <a:rPr lang="en-US" sz="2400">
                <a:solidFill>
                  <a:schemeClr val="tx2"/>
                </a:solidFill>
                <a:latin typeface="Trebuchet MS" pitchFamily="34" charset="0"/>
              </a:rPr>
              <a:t>3.1.1.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</a:rPr>
              <a:t> If C was successful, return “success”</a:t>
            </a:r>
          </a:p>
          <a:p>
            <a:pPr lvl="1">
              <a:buClr>
                <a:schemeClr val="tx1"/>
              </a:buClr>
              <a:buFontTx/>
              <a:buChar char=" "/>
            </a:pPr>
            <a:r>
              <a:rPr lang="en-US">
                <a:solidFill>
                  <a:schemeClr val="tx2"/>
                </a:solidFill>
                <a:latin typeface="Trebuchet MS" pitchFamily="34" charset="0"/>
              </a:rPr>
              <a:t>4.</a:t>
            </a:r>
            <a:r>
              <a:rPr lang="en-US">
                <a:solidFill>
                  <a:schemeClr val="accent1"/>
                </a:solidFill>
                <a:latin typeface="Trebuchet MS" pitchFamily="34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Return “failure”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Backtracking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6626" y="1600200"/>
            <a:ext cx="608569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Backtracking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6710362" cy="455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10739"/>
              </p:ext>
            </p:extLst>
          </p:nvPr>
        </p:nvGraphicFramePr>
        <p:xfrm>
          <a:off x="524494" y="2057400"/>
          <a:ext cx="2627416" cy="23859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6854">
                  <a:extLst>
                    <a:ext uri="{9D8B030D-6E8A-4147-A177-3AD203B41FA5}">
                      <a16:colId xmlns:a16="http://schemas.microsoft.com/office/drawing/2014/main" val="3277324166"/>
                    </a:ext>
                  </a:extLst>
                </a:gridCol>
                <a:gridCol w="656854">
                  <a:extLst>
                    <a:ext uri="{9D8B030D-6E8A-4147-A177-3AD203B41FA5}">
                      <a16:colId xmlns:a16="http://schemas.microsoft.com/office/drawing/2014/main" val="1192328338"/>
                    </a:ext>
                  </a:extLst>
                </a:gridCol>
                <a:gridCol w="656854">
                  <a:extLst>
                    <a:ext uri="{9D8B030D-6E8A-4147-A177-3AD203B41FA5}">
                      <a16:colId xmlns:a16="http://schemas.microsoft.com/office/drawing/2014/main" val="3249233712"/>
                    </a:ext>
                  </a:extLst>
                </a:gridCol>
                <a:gridCol w="656854">
                  <a:extLst>
                    <a:ext uri="{9D8B030D-6E8A-4147-A177-3AD203B41FA5}">
                      <a16:colId xmlns:a16="http://schemas.microsoft.com/office/drawing/2014/main" val="1898776681"/>
                    </a:ext>
                  </a:extLst>
                </a:gridCol>
              </a:tblGrid>
              <a:tr h="5964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83619"/>
                  </a:ext>
                </a:extLst>
              </a:tr>
              <a:tr h="5964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95874"/>
                  </a:ext>
                </a:extLst>
              </a:tr>
              <a:tr h="59648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767596"/>
                  </a:ext>
                </a:extLst>
              </a:tr>
              <a:tr h="59648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7863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971305" y="2665797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32710" y="2665798"/>
            <a:ext cx="463661" cy="471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989451" y="2704176"/>
            <a:ext cx="387389" cy="385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675220" y="1139375"/>
            <a:ext cx="387389" cy="385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675220" y="2128523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60294"/>
              </p:ext>
            </p:extLst>
          </p:nvPr>
        </p:nvGraphicFramePr>
        <p:xfrm>
          <a:off x="4953000" y="2053729"/>
          <a:ext cx="2627416" cy="23859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6854">
                  <a:extLst>
                    <a:ext uri="{9D8B030D-6E8A-4147-A177-3AD203B41FA5}">
                      <a16:colId xmlns:a16="http://schemas.microsoft.com/office/drawing/2014/main" val="3277324166"/>
                    </a:ext>
                  </a:extLst>
                </a:gridCol>
                <a:gridCol w="656854">
                  <a:extLst>
                    <a:ext uri="{9D8B030D-6E8A-4147-A177-3AD203B41FA5}">
                      <a16:colId xmlns:a16="http://schemas.microsoft.com/office/drawing/2014/main" val="1192328338"/>
                    </a:ext>
                  </a:extLst>
                </a:gridCol>
                <a:gridCol w="656854">
                  <a:extLst>
                    <a:ext uri="{9D8B030D-6E8A-4147-A177-3AD203B41FA5}">
                      <a16:colId xmlns:a16="http://schemas.microsoft.com/office/drawing/2014/main" val="3249233712"/>
                    </a:ext>
                  </a:extLst>
                </a:gridCol>
                <a:gridCol w="656854">
                  <a:extLst>
                    <a:ext uri="{9D8B030D-6E8A-4147-A177-3AD203B41FA5}">
                      <a16:colId xmlns:a16="http://schemas.microsoft.com/office/drawing/2014/main" val="1898776681"/>
                    </a:ext>
                  </a:extLst>
                </a:gridCol>
              </a:tblGrid>
              <a:tr h="5964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83619"/>
                  </a:ext>
                </a:extLst>
              </a:tr>
              <a:tr h="5964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95874"/>
                  </a:ext>
                </a:extLst>
              </a:tr>
              <a:tr h="59648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767596"/>
                  </a:ext>
                </a:extLst>
              </a:tr>
              <a:tr h="59648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7863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142016" y="2053731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99811" y="2662126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61216" y="2662127"/>
            <a:ext cx="463661" cy="471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6399811" y="2704176"/>
            <a:ext cx="387389" cy="385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5150922" y="2129179"/>
            <a:ext cx="387389" cy="385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6399810" y="2153299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17079" y="4975873"/>
            <a:ext cx="387389" cy="48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1909148" y="2715297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953536" y="2781858"/>
            <a:ext cx="387389" cy="385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2622395" y="2703520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598833" y="2758232"/>
            <a:ext cx="387389" cy="385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1310773" y="3298463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306583" y="3384059"/>
            <a:ext cx="387389" cy="385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653448" y="2203024"/>
            <a:ext cx="387389" cy="385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1332445" y="2153299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98833" y="2691658"/>
            <a:ext cx="463661" cy="471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1270" y="3341123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45503" y="3966258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5605" y="2738922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10400" y="3298188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03047" y="3918348"/>
            <a:ext cx="463661" cy="47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10581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/>
      <p:bldP spid="50" grpId="0"/>
      <p:bldP spid="52" grpId="0" animBg="1"/>
      <p:bldP spid="54" grpId="0"/>
      <p:bldP spid="55" grpId="0" animBg="1"/>
      <p:bldP spid="57" grpId="0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3A4-182E-4A73-88CA-FAFE9CB42328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 descr="Image result for 4 queen problem using backtracking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05200"/>
            <a:ext cx="2714625" cy="1266826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Backtracking – Four Queens Problem</a:t>
            </a:r>
          </a:p>
        </p:txBody>
      </p:sp>
      <p:pic>
        <p:nvPicPr>
          <p:cNvPr id="9" name="Picture 3" descr="fourqueen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56354" y="1615379"/>
            <a:ext cx="6094736" cy="4656138"/>
          </a:xfrm>
          <a:noFill/>
          <a:ln/>
        </p:spPr>
      </p:pic>
      <p:sp>
        <p:nvSpPr>
          <p:cNvPr id="10" name="Rectangle 9"/>
          <p:cNvSpPr/>
          <p:nvPr/>
        </p:nvSpPr>
        <p:spPr>
          <a:xfrm>
            <a:off x="4689348" y="1516698"/>
            <a:ext cx="434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State Space Tree of the Four-queens Problem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28600" y="1676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Place </a:t>
            </a:r>
            <a:r>
              <a:rPr lang="en-US" i="1" dirty="0"/>
              <a:t>n </a:t>
            </a:r>
            <a:r>
              <a:rPr lang="en-US" dirty="0"/>
              <a:t>queens on an 4 by </a:t>
            </a:r>
            <a:r>
              <a:rPr lang="en-US" i="1" dirty="0"/>
              <a:t>4</a:t>
            </a:r>
            <a:r>
              <a:rPr lang="en-US" dirty="0"/>
              <a:t> chess board so that no two of them are on the same row, column, or diagonal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3124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Two Solutions: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0DC5BB-BC28-4453-90F8-59FBF417BE93}"/>
              </a:ext>
            </a:extLst>
          </p:cNvPr>
          <p:cNvSpPr/>
          <p:nvPr/>
        </p:nvSpPr>
        <p:spPr>
          <a:xfrm>
            <a:off x="381000" y="51682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we carry out backtracking, an easy way to visualize what is going on is a tree that shows all the different possibilities that have been tried.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43A4-182E-4A73-88CA-FAFE9CB42328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90678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	Backtracking</a:t>
            </a:r>
          </a:p>
        </p:txBody>
      </p:sp>
      <p:sp>
        <p:nvSpPr>
          <p:cNvPr id="61451" name="Date Placeholder 4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6BC91A9-B835-4CC7-BCC6-EE8FF24DB5DA}" type="datetime3">
              <a:rPr lang="en-US" smtClean="0"/>
              <a:pPr/>
              <a:t>17 January 2024</a:t>
            </a:fld>
            <a:endParaRPr lang="en-US" dirty="0"/>
          </a:p>
        </p:txBody>
      </p:sp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46F388D-3CC6-4071-A2D6-B03B5FE02F1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144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438400"/>
            <a:ext cx="6477000" cy="3276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General Method</a:t>
            </a:r>
          </a:p>
          <a:p>
            <a:pPr eaLnBrk="1" hangingPunct="1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n Queens Problem</a:t>
            </a:r>
          </a:p>
          <a:p>
            <a:pPr eaLnBrk="1" hangingPunct="1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Sum Of Subsets</a:t>
            </a:r>
          </a:p>
          <a:p>
            <a:pPr eaLnBrk="1" hangingPunct="1"/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9145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Backtracking – Eight Queens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4191000" cy="4800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Find an arrangement of </a:t>
            </a:r>
            <a:r>
              <a:rPr lang="en-US" b="1" dirty="0"/>
              <a:t>8 </a:t>
            </a:r>
            <a:r>
              <a:rPr lang="en-US" dirty="0"/>
              <a:t>queens on a single chess board such that no two queens are attacking one another.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chess, queens can move all the way down any row, column or diagonal (so long as no pieces are in the way).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Due to the first two restrictions, it's clear that each row and column of the board will have exactly one queen.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981200"/>
            <a:ext cx="3028950" cy="30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The 8 Queen’s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Place eight queens on a 8*8 chessboard so that no two of them are on the same row, column or diagonal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Constraints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No two 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can be the same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Each queen must be on a different row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No two queens can be on the same diagonal</a:t>
            </a:r>
          </a:p>
          <a:p>
            <a:pPr marL="685800" lvl="2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85800" lvl="2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solution space consists of 8^8  tuples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14800" cy="5181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The backtracking strategy is as follows:</a:t>
            </a:r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Place a queen on the first available square in row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.</a:t>
            </a:r>
          </a:p>
          <a:p>
            <a:pPr marL="871538" lvl="1" indent="-514350">
              <a:buFont typeface="+mj-lt"/>
              <a:buAutoNum type="arabicParenR"/>
              <a:defRPr/>
            </a:pPr>
            <a:endParaRPr lang="en-US" dirty="0"/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Move onto the next row, placing a queen on the first available square there (that doesn't conflict with the previously placed queens).</a:t>
            </a:r>
          </a:p>
          <a:p>
            <a:pPr marL="871538" lvl="1" indent="-514350">
              <a:buFont typeface="+mj-lt"/>
              <a:buAutoNum type="arabicParenR"/>
              <a:defRPr/>
            </a:pPr>
            <a:endParaRPr lang="en-US" dirty="0"/>
          </a:p>
          <a:p>
            <a:pPr marL="871538" lvl="1" indent="-514350">
              <a:buFont typeface="+mj-lt"/>
              <a:buAutoNum type="arabicParenR"/>
              <a:defRPr/>
            </a:pPr>
            <a:r>
              <a:rPr lang="en-US" dirty="0"/>
              <a:t>Continue in this fashion until either: </a:t>
            </a:r>
          </a:p>
          <a:p>
            <a:pPr marL="1117600" lvl="2" indent="-514350">
              <a:buFont typeface="+mj-lt"/>
              <a:buAutoNum type="alphaLcParenR"/>
              <a:defRPr/>
            </a:pPr>
            <a:r>
              <a:rPr lang="en-US" dirty="0"/>
              <a:t>you have solved the problem, or </a:t>
            </a:r>
          </a:p>
          <a:p>
            <a:pPr marL="1117600" lvl="2" indent="-514350">
              <a:buFont typeface="+mj-lt"/>
              <a:buAutoNum type="alphaLcParenR"/>
              <a:defRPr/>
            </a:pPr>
            <a:r>
              <a:rPr lang="en-US" dirty="0"/>
              <a:t>you get stuck. </a:t>
            </a:r>
          </a:p>
          <a:p>
            <a:pPr marL="1328738" lvl="3" indent="-514350">
              <a:defRPr/>
            </a:pPr>
            <a:r>
              <a:rPr lang="en-US" dirty="0"/>
              <a:t>When you get stuck, remove the queens that got you there, until you get to a row where there is another valid square to try.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9145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Backtracking – Eight Queens Problem</a:t>
            </a:r>
          </a:p>
        </p:txBody>
      </p:sp>
      <p:pic>
        <p:nvPicPr>
          <p:cNvPr id="14341" name="Picture 5" descr="chess_boar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981200"/>
            <a:ext cx="3529013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57800" y="19304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72200" y="23876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10400" y="28448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15000" y="32258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29400" y="3685474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82000" y="3657600"/>
            <a:ext cx="60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Q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96000" y="4495800"/>
            <a:ext cx="2259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>
                <a:solidFill>
                  <a:srgbClr val="D03030"/>
                </a:solidFill>
                <a:latin typeface="Aharoni" pitchFamily="2" charset="-79"/>
                <a:cs typeface="Aharoni" pitchFamily="2" charset="-79"/>
              </a:rPr>
              <a:t>Continue…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1" grpId="1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The 8 Queen’s Problem-Example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"/>
          </p:nvPr>
        </p:nvGraphicFramePr>
        <p:xfrm>
          <a:off x="1447800" y="2209800"/>
          <a:ext cx="58673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The n Queen’s Problem-Algorithm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207-50DE-432E-A1F0-69BF8FF33289}" type="datetime3">
              <a:rPr lang="en-US" smtClean="0"/>
              <a:pPr/>
              <a:t>17 January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44676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828800"/>
            <a:ext cx="442912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E345D-4EE9-41CB-86D7-9FDBF08599C5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r>
              <a:rPr lang="en-US"/>
              <a:t>Suppose you have to make a series of </a:t>
            </a:r>
            <a:r>
              <a:rPr lang="en-US" i="1"/>
              <a:t>decisions,</a:t>
            </a:r>
            <a:r>
              <a:rPr lang="en-US"/>
              <a:t> among various </a:t>
            </a:r>
            <a:r>
              <a:rPr lang="en-US" i="1"/>
              <a:t>choices,</a:t>
            </a:r>
            <a:r>
              <a:rPr lang="en-US"/>
              <a:t> where</a:t>
            </a:r>
          </a:p>
          <a:p>
            <a:pPr lvl="1"/>
            <a:r>
              <a:rPr lang="en-US"/>
              <a:t>You don’t have enough information to know what to choose</a:t>
            </a:r>
          </a:p>
          <a:p>
            <a:pPr lvl="1"/>
            <a:r>
              <a:rPr lang="en-US"/>
              <a:t>Each decision leads to a new set of choices</a:t>
            </a:r>
          </a:p>
          <a:p>
            <a:pPr lvl="1"/>
            <a:r>
              <a:rPr lang="en-US"/>
              <a:t>Some sequence of choices (possibly more than one) may be a solution to your problem</a:t>
            </a:r>
          </a:p>
          <a:p>
            <a:r>
              <a:rPr lang="en-US">
                <a:solidFill>
                  <a:schemeClr val="tx2"/>
                </a:solidFill>
              </a:rPr>
              <a:t>Backtracking</a:t>
            </a:r>
            <a:r>
              <a:rPr lang="en-US"/>
              <a:t> is a methodical way of trying out various sequences of decisions, until you find one that “works”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AF334-9D54-4E1C-B8E0-798693229A75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Given a maze, find a path from start to finish</a:t>
            </a:r>
          </a:p>
          <a:p>
            <a:pPr>
              <a:lnSpc>
                <a:spcPct val="90000"/>
              </a:lnSpc>
            </a:pPr>
            <a:r>
              <a:rPr lang="en-US"/>
              <a:t>At each intersection, you have to decide between three or fewer choices: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/>
              <a:t>Go straight</a:t>
            </a:r>
          </a:p>
          <a:p>
            <a:pPr lvl="1">
              <a:lnSpc>
                <a:spcPct val="90000"/>
              </a:lnSpc>
            </a:pPr>
            <a:r>
              <a:rPr lang="en-US"/>
              <a:t>Go left</a:t>
            </a:r>
          </a:p>
          <a:p>
            <a:pPr lvl="1">
              <a:lnSpc>
                <a:spcPct val="90000"/>
              </a:lnSpc>
            </a:pPr>
            <a:r>
              <a:rPr lang="en-US"/>
              <a:t>Go right</a:t>
            </a:r>
          </a:p>
          <a:p>
            <a:pPr>
              <a:lnSpc>
                <a:spcPct val="90000"/>
              </a:lnSpc>
            </a:pPr>
            <a:r>
              <a:rPr lang="en-US" sz="2400"/>
              <a:t>You don’t have enough information to choose correctly</a:t>
            </a:r>
          </a:p>
          <a:p>
            <a:pPr>
              <a:lnSpc>
                <a:spcPct val="90000"/>
              </a:lnSpc>
            </a:pPr>
            <a:r>
              <a:rPr lang="en-US" sz="2400"/>
              <a:t>Each choice leads to another set of choices</a:t>
            </a:r>
          </a:p>
          <a:p>
            <a:pPr>
              <a:lnSpc>
                <a:spcPct val="90000"/>
              </a:lnSpc>
            </a:pPr>
            <a:r>
              <a:rPr lang="en-US" sz="2400"/>
              <a:t>One or more sequences of choices may (or may not) lead to a solution</a:t>
            </a:r>
          </a:p>
          <a:p>
            <a:pPr>
              <a:lnSpc>
                <a:spcPct val="90000"/>
              </a:lnSpc>
            </a:pPr>
            <a:r>
              <a:rPr lang="en-US" sz="2400"/>
              <a:t>Many types of maze problem can be solved with backtracking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305800" cy="91440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dirty="0"/>
              <a:t>At some point in a maze, you might have two options of which direction to go:</a:t>
            </a:r>
          </a:p>
          <a:p>
            <a:pPr>
              <a:buNone/>
              <a:defRPr/>
            </a:pPr>
            <a:endParaRPr lang="en-US" dirty="0"/>
          </a:p>
        </p:txBody>
      </p:sp>
      <p:pic>
        <p:nvPicPr>
          <p:cNvPr id="4" name="Picture 3" descr="maz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42" y="2819833"/>
            <a:ext cx="36861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 rot="-1727400">
            <a:off x="2230480" y="2381683"/>
            <a:ext cx="1465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Junction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42" y="3048433"/>
            <a:ext cx="1328738" cy="400050"/>
          </a:xfrm>
          <a:prstGeom prst="rect">
            <a:avLst/>
          </a:prstGeom>
          <a:solidFill>
            <a:schemeClr val="bg1">
              <a:alpha val="76077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0070C0"/>
                </a:solidFill>
              </a:rPr>
              <a:t>Portion 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rot="-5400000">
            <a:off x="2687680" y="4018395"/>
            <a:ext cx="1455738" cy="430213"/>
          </a:xfrm>
          <a:prstGeom prst="rect">
            <a:avLst/>
          </a:prstGeom>
          <a:solidFill>
            <a:schemeClr val="bg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i="1">
                <a:solidFill>
                  <a:srgbClr val="7030A0"/>
                </a:solidFill>
              </a:rPr>
              <a:t>Portion B</a:t>
            </a: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rot="16200000" flipH="1">
            <a:off x="3059155" y="2830946"/>
            <a:ext cx="461962" cy="43021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248400" cy="9144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1267" name="Picture 3" descr="maz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606" y="2210235"/>
            <a:ext cx="36861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 rot="-1727400">
            <a:off x="4135481" y="1619685"/>
            <a:ext cx="1465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FF0000"/>
                </a:solidFill>
              </a:rPr>
              <a:t>Junction</a:t>
            </a: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5516606" y="2438835"/>
            <a:ext cx="1338263" cy="400050"/>
          </a:xfrm>
          <a:prstGeom prst="rect">
            <a:avLst/>
          </a:prstGeom>
          <a:solidFill>
            <a:schemeClr val="bg1">
              <a:alpha val="76077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7030A0"/>
                </a:solidFill>
              </a:rPr>
              <a:t>Portion B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 rot="-5400000">
            <a:off x="4399800" y="3712804"/>
            <a:ext cx="1444625" cy="430213"/>
          </a:xfrm>
          <a:prstGeom prst="rect">
            <a:avLst/>
          </a:prstGeom>
          <a:solidFill>
            <a:schemeClr val="bg1">
              <a:alpha val="7294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i="1">
                <a:solidFill>
                  <a:srgbClr val="0070C0"/>
                </a:solidFill>
              </a:rPr>
              <a:t>Portion A</a:t>
            </a:r>
          </a:p>
        </p:txBody>
      </p:sp>
      <p:cxnSp>
        <p:nvCxnSpPr>
          <p:cNvPr id="9" name="Straight Arrow Connector 8"/>
          <p:cNvCxnSpPr>
            <a:stCxn id="11268" idx="2"/>
          </p:cNvCxnSpPr>
          <p:nvPr/>
        </p:nvCxnSpPr>
        <p:spPr>
          <a:xfrm rot="16200000" flipH="1">
            <a:off x="4788738" y="2242779"/>
            <a:ext cx="614362" cy="23495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600200"/>
            <a:ext cx="3429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1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latin typeface="+mn-lt"/>
              </a:rPr>
              <a:t>One strategy </a:t>
            </a:r>
            <a:r>
              <a:rPr lang="en-US" sz="2800" dirty="0"/>
              <a:t>would be to try going through </a:t>
            </a:r>
            <a:r>
              <a:rPr lang="en-US" sz="2800" b="1" dirty="0">
                <a:solidFill>
                  <a:srgbClr val="0070C0"/>
                </a:solidFill>
              </a:rPr>
              <a:t>Portion A</a:t>
            </a:r>
            <a:r>
              <a:rPr lang="en-US" sz="2800" dirty="0"/>
              <a:t> of the maze. 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/>
              <a:t>If you get stuck before you find your way out, then you </a:t>
            </a:r>
            <a:r>
              <a:rPr lang="en-US" sz="2400" b="1" i="1" dirty="0"/>
              <a:t>"backtrack"</a:t>
            </a:r>
            <a:r>
              <a:rPr lang="en-US" sz="2400" b="1" dirty="0"/>
              <a:t> </a:t>
            </a:r>
            <a:r>
              <a:rPr lang="en-US" sz="2400" dirty="0"/>
              <a:t>to the junction.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/>
              <a:t> 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800" dirty="0"/>
              <a:t>At this point in time you know that </a:t>
            </a:r>
            <a:r>
              <a:rPr lang="en-US" sz="2800" b="1" dirty="0">
                <a:solidFill>
                  <a:srgbClr val="0070C0"/>
                </a:solidFill>
              </a:rPr>
              <a:t>Portion A </a:t>
            </a:r>
            <a:r>
              <a:rPr lang="en-US" sz="2800" dirty="0"/>
              <a:t>will </a:t>
            </a:r>
            <a:r>
              <a:rPr lang="en-US" sz="2800" b="1" i="1" dirty="0"/>
              <a:t>NOT</a:t>
            </a:r>
            <a:r>
              <a:rPr lang="en-US" sz="2800" dirty="0"/>
              <a:t> lead you out of the maze, </a:t>
            </a:r>
          </a:p>
          <a:p>
            <a:pPr marL="822325" lvl="1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/>
              <a:t>so you then start searching in </a:t>
            </a:r>
            <a:r>
              <a:rPr lang="en-US" sz="2400" b="1" dirty="0">
                <a:solidFill>
                  <a:srgbClr val="7030A0"/>
                </a:solidFill>
              </a:rPr>
              <a:t>Portion B</a:t>
            </a:r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9350" cy="9144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3657600" cy="4876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Clearly, at a single junction you could have even more than 2 choices.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backtracking strategy says to try each choice, one after the other, </a:t>
            </a:r>
          </a:p>
          <a:p>
            <a:pPr lvl="1">
              <a:defRPr/>
            </a:pPr>
            <a:r>
              <a:rPr lang="en-US" dirty="0"/>
              <a:t>if you ever get stuck, </a:t>
            </a:r>
            <a:r>
              <a:rPr lang="en-US" b="1" i="1" dirty="0"/>
              <a:t>"backtrack"</a:t>
            </a:r>
            <a:r>
              <a:rPr lang="en-US" b="1" dirty="0"/>
              <a:t> </a:t>
            </a:r>
            <a:r>
              <a:rPr lang="en-US" dirty="0"/>
              <a:t>to the junction and try the next choice.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you try all choices and never found a way out, then there IS no solution to the maze.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 descr="maze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2362200"/>
            <a:ext cx="36861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0330493">
            <a:off x="6518275" y="3621088"/>
            <a:ext cx="1582738" cy="522287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Junction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58200" y="44196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rot="16200000" flipH="1">
            <a:off x="7593806" y="3936207"/>
            <a:ext cx="446087" cy="825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50213" y="4038600"/>
            <a:ext cx="407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077200" y="4724400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7030A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F0A04-6C5C-4B0C-A8DD-6CAD08816A66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 (animation)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62000" y="3733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start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443038" y="3962400"/>
            <a:ext cx="7588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438400" y="2514600"/>
            <a:ext cx="9144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514600" y="39624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352800" y="2286000"/>
            <a:ext cx="3810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657600" y="2057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657600" y="25908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343400" y="26670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495800" y="18288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3733800" y="22098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3581400" y="27432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590800" y="2819400"/>
            <a:ext cx="76200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3657600" y="36576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343400" y="35052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648200" y="31242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4724400" y="37338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019800" y="38862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172200" y="28956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4724400" y="32766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H="1" flipV="1">
            <a:off x="4648200" y="3886200"/>
            <a:ext cx="1295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3657600" y="38100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505200" y="4191000"/>
            <a:ext cx="7620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4191000" y="4800600"/>
            <a:ext cx="457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?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4495800" y="45720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495800" y="5105400"/>
            <a:ext cx="762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5181600" y="53340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success!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334000" y="4343400"/>
            <a:ext cx="1600200" cy="45720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dead end</a:t>
            </a: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flipH="1">
            <a:off x="4572000" y="4724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nimBg="1"/>
      <p:bldP spid="12295" grpId="0" autoUpdateAnimBg="0"/>
      <p:bldP spid="12296" grpId="0" animBg="1"/>
      <p:bldP spid="12297" grpId="0" animBg="1"/>
      <p:bldP spid="12299" grpId="0" autoUpdateAnimBg="0"/>
      <p:bldP spid="12300" grpId="0" animBg="1"/>
      <p:bldP spid="12301" grpId="0" animBg="1"/>
      <p:bldP spid="12303" grpId="0" autoUpdateAnimBg="0"/>
      <p:bldP spid="12305" grpId="0" autoUpdateAnimBg="0"/>
      <p:bldP spid="12306" grpId="0" animBg="1"/>
      <p:bldP spid="12307" grpId="0" animBg="1"/>
      <p:bldP spid="12308" grpId="0" animBg="1"/>
      <p:bldP spid="12309" grpId="0" autoUpdateAnimBg="0"/>
      <p:bldP spid="12310" grpId="0" animBg="1"/>
      <p:bldP spid="12311" grpId="0" autoUpdateAnimBg="0"/>
      <p:bldP spid="12312" grpId="0" animBg="1"/>
      <p:bldP spid="12313" grpId="0" animBg="1"/>
      <p:bldP spid="12314" grpId="0" autoUpdateAnimBg="0"/>
      <p:bldP spid="12315" grpId="0" autoUpdateAnimBg="0"/>
      <p:bldP spid="12316" grpId="0" animBg="1"/>
      <p:bldP spid="12317" grpId="0" animBg="1"/>
      <p:bldP spid="12318" grpId="0" animBg="1"/>
      <p:bldP spid="12319" grpId="0" animBg="1"/>
      <p:bldP spid="12320" grpId="0" autoUpdateAnimBg="0"/>
      <p:bldP spid="12321" grpId="0" animBg="1"/>
      <p:bldP spid="12322" grpId="0" animBg="1"/>
      <p:bldP spid="12323" grpId="0" autoUpdateAnimBg="0"/>
      <p:bldP spid="12324" grpId="0" autoUpdateAnimBg="0"/>
      <p:bldP spid="123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6300</TotalTime>
  <Words>1013</Words>
  <Application>Microsoft Office PowerPoint</Application>
  <PresentationFormat>On-screen Show (4:3)</PresentationFormat>
  <Paragraphs>205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Aharoni</vt:lpstr>
      <vt:lpstr>Calibri</vt:lpstr>
      <vt:lpstr>Times New Roman</vt:lpstr>
      <vt:lpstr>Trebuchet MS</vt:lpstr>
      <vt:lpstr>Tw Cen MT</vt:lpstr>
      <vt:lpstr>Wingdings</vt:lpstr>
      <vt:lpstr>Wingdings 2</vt:lpstr>
      <vt:lpstr>Median</vt:lpstr>
      <vt:lpstr>Backtracking</vt:lpstr>
      <vt:lpstr> Backtracking</vt:lpstr>
      <vt:lpstr>Backtracking</vt:lpstr>
      <vt:lpstr>PowerPoint Presentation</vt:lpstr>
      <vt:lpstr>Solving a maze</vt:lpstr>
      <vt:lpstr>PowerPoint Presentation</vt:lpstr>
      <vt:lpstr>PowerPoint Presentation</vt:lpstr>
      <vt:lpstr>PowerPoint Presentation</vt:lpstr>
      <vt:lpstr>Backtracking (animation)</vt:lpstr>
      <vt:lpstr>Terminology I</vt:lpstr>
      <vt:lpstr>Terminology II</vt:lpstr>
      <vt:lpstr>    Backtracking -General Method</vt:lpstr>
      <vt:lpstr>The backtracking algorithm</vt:lpstr>
      <vt:lpstr>Backtracking</vt:lpstr>
      <vt:lpstr>Backtracking</vt:lpstr>
      <vt:lpstr>PowerPoint Presentation</vt:lpstr>
      <vt:lpstr>PowerPoint Presentation</vt:lpstr>
      <vt:lpstr>Backtracking – Four Queens Problem</vt:lpstr>
      <vt:lpstr>PowerPoint Presentation</vt:lpstr>
      <vt:lpstr>Backtracking – Eight Queens Problem</vt:lpstr>
      <vt:lpstr>    The 8 Queen’s Problem</vt:lpstr>
      <vt:lpstr>Backtracking – Eight Queens Problem</vt:lpstr>
      <vt:lpstr>    The 8 Queen’s Problem-Example</vt:lpstr>
      <vt:lpstr>    The n Queen’s Problem-Algorithm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Management</dc:title>
  <dc:creator>prema</dc:creator>
  <cp:lastModifiedBy>User</cp:lastModifiedBy>
  <cp:revision>544</cp:revision>
  <dcterms:created xsi:type="dcterms:W3CDTF">2006-08-16T00:00:00Z</dcterms:created>
  <dcterms:modified xsi:type="dcterms:W3CDTF">2024-01-17T05:32:46Z</dcterms:modified>
</cp:coreProperties>
</file>