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3"/>
  </p:notesMasterIdLst>
  <p:sldIdLst>
    <p:sldId id="463" r:id="rId2"/>
    <p:sldId id="467" r:id="rId3"/>
    <p:sldId id="468" r:id="rId4"/>
    <p:sldId id="470" r:id="rId5"/>
    <p:sldId id="473" r:id="rId6"/>
    <p:sldId id="474" r:id="rId7"/>
    <p:sldId id="477" r:id="rId8"/>
    <p:sldId id="478" r:id="rId9"/>
    <p:sldId id="479" r:id="rId10"/>
    <p:sldId id="480" r:id="rId11"/>
    <p:sldId id="482" r:id="rId12"/>
    <p:sldId id="484" r:id="rId13"/>
    <p:sldId id="485" r:id="rId14"/>
    <p:sldId id="487" r:id="rId15"/>
    <p:sldId id="488" r:id="rId16"/>
    <p:sldId id="489" r:id="rId17"/>
    <p:sldId id="490" r:id="rId18"/>
    <p:sldId id="491" r:id="rId19"/>
    <p:sldId id="492" r:id="rId20"/>
    <p:sldId id="476" r:id="rId21"/>
    <p:sldId id="4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6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43" autoAdjust="0"/>
  </p:normalViewPr>
  <p:slideViewPr>
    <p:cSldViewPr>
      <p:cViewPr varScale="1">
        <p:scale>
          <a:sx n="81" d="100"/>
          <a:sy n="81" d="100"/>
        </p:scale>
        <p:origin x="6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E341D-A3B6-4287-A005-E273BD59C1B0}" type="datetimeFigureOut">
              <a:rPr lang="en-US" smtClean="0"/>
              <a:pPr/>
              <a:t>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E131DA-6093-40AF-92D4-54B18704EA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57517D1-720E-458D-A99B-BBD39DB30D15}" type="datetime3">
              <a:rPr lang="en-US" smtClean="0"/>
              <a:pPr/>
              <a:t>4 February 2022</a:t>
            </a:fld>
            <a:endParaRPr lang="en-US"/>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r>
              <a:rPr lang="en-US"/>
              <a:t>Prema.S.Thomas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6F151F-BED0-4261-9100-7EC6EBFF6D61}" type="datetime3">
              <a:rPr lang="en-US" smtClean="0"/>
              <a:pPr/>
              <a:t>4 February 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5B72CBB-3260-4C75-8347-ED1F6DD37269}" type="datetime3">
              <a:rPr lang="en-US" smtClean="0"/>
              <a:pPr/>
              <a:t>4 February 2022</a:t>
            </a:fld>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1245207-50DE-432E-A1F0-69BF8FF33289}" type="datetime3">
              <a:rPr lang="en-US" smtClean="0"/>
              <a:pPr/>
              <a:t>4 February 2022</a:t>
            </a:fld>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206AC593-AD05-46B9-AE1B-059BA786E6A3}" type="datetime3">
              <a:rPr lang="en-US" smtClean="0"/>
              <a:pPr/>
              <a:t>4 February 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07BB55C-2CBB-4E96-865F-ED8C00FE5DAE}" type="datetime3">
              <a:rPr lang="en-US" smtClean="0"/>
              <a:pPr/>
              <a:t>4 February 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0D92358-BF5F-45C9-96BD-4F85142DB6B6}" type="datetime3">
              <a:rPr lang="en-US" smtClean="0"/>
              <a:pPr/>
              <a:t>4 February 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C422AD4-BF13-4CD8-A121-F46A44CCB031}" type="datetime3">
              <a:rPr lang="en-US" smtClean="0"/>
              <a:pPr/>
              <a:t>4 February 2022</a:t>
            </a:fld>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CBF05DD-B429-41B3-AB73-C2B2C50B5672}" type="datetime3">
              <a:rPr lang="en-US" smtClean="0"/>
              <a:pPr/>
              <a:t>4 February 2022</a:t>
            </a:fld>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05D54FA-1362-457B-BCB3-9FF7D92DAD65}" type="datetime3">
              <a:rPr lang="en-US" smtClean="0"/>
              <a:pPr/>
              <a:t>4 February 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E813652-E974-4E0A-8D2D-D259A58B0A51}" type="datetime3">
              <a:rPr lang="en-US" smtClean="0"/>
              <a:pPr/>
              <a:t>4 February 2022</a:t>
            </a:fld>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IN" dirty="0"/>
              <a:t>Travelling Sales man Problem</a:t>
            </a:r>
          </a:p>
        </p:txBody>
      </p:sp>
      <p:sp>
        <p:nvSpPr>
          <p:cNvPr id="7" name="Title 6"/>
          <p:cNvSpPr>
            <a:spLocks noGrp="1"/>
          </p:cNvSpPr>
          <p:nvPr>
            <p:ph type="title"/>
          </p:nvPr>
        </p:nvSpPr>
        <p:spPr/>
        <p:txBody>
          <a:bodyPr/>
          <a:lstStyle/>
          <a:p>
            <a:r>
              <a:rPr lang="en-IN" dirty="0"/>
              <a:t>Branch and Bound</a:t>
            </a:r>
          </a:p>
        </p:txBody>
      </p:sp>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a:p>
        </p:txBody>
      </p:sp>
      <p:sp>
        <p:nvSpPr>
          <p:cNvPr id="5" name="Slide Number Placeholder 4"/>
          <p:cNvSpPr>
            <a:spLocks noGrp="1"/>
          </p:cNvSpPr>
          <p:nvPr>
            <p:ph type="sldNum" sz="quarter" idx="11"/>
          </p:nvPr>
        </p:nvSpPr>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Content Placeholder 8"/>
          <p:cNvGraphicFramePr>
            <a:graphicFrameLocks/>
          </p:cNvGraphicFramePr>
          <p:nvPr>
            <p:extLst>
              <p:ext uri="{D42A27DB-BD31-4B8C-83A1-F6EECF244321}">
                <p14:modId xmlns:p14="http://schemas.microsoft.com/office/powerpoint/2010/main" val="3351386171"/>
              </p:ext>
            </p:extLst>
          </p:nvPr>
        </p:nvGraphicFramePr>
        <p:xfrm>
          <a:off x="145471" y="152400"/>
          <a:ext cx="2978730" cy="2194560"/>
        </p:xfrm>
        <a:graphic>
          <a:graphicData uri="http://schemas.openxmlformats.org/drawingml/2006/table">
            <a:tbl>
              <a:tblPr firstRow="1" bandRow="1">
                <a:tableStyleId>{F5AB1C69-6EDB-4FF4-983F-18BD219EF322}</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17</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7" name="Oval 6"/>
          <p:cNvSpPr/>
          <p:nvPr/>
        </p:nvSpPr>
        <p:spPr>
          <a:xfrm>
            <a:off x="7322127" y="381000"/>
            <a:ext cx="285008" cy="314696"/>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8" name="Oval 7"/>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9" name="Oval 8"/>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0" name="Oval 9"/>
          <p:cNvSpPr/>
          <p:nvPr/>
        </p:nvSpPr>
        <p:spPr>
          <a:xfrm>
            <a:off x="7679871" y="152400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1" name="Oval 10"/>
          <p:cNvSpPr/>
          <p:nvPr/>
        </p:nvSpPr>
        <p:spPr>
          <a:xfrm>
            <a:off x="8278090" y="1524000"/>
            <a:ext cx="247403"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2" name="Straight Arrow Connector 11"/>
          <p:cNvCxnSpPr>
            <a:stCxn id="7" idx="4"/>
            <a:endCxn id="8"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10"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11"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7" name="TextBox 16"/>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18" name="TextBox 17"/>
          <p:cNvSpPr txBox="1"/>
          <p:nvPr/>
        </p:nvSpPr>
        <p:spPr>
          <a:xfrm>
            <a:off x="5825837" y="1358552"/>
            <a:ext cx="828304" cy="307777"/>
          </a:xfrm>
          <a:prstGeom prst="rect">
            <a:avLst/>
          </a:prstGeom>
          <a:noFill/>
        </p:spPr>
        <p:txBody>
          <a:bodyPr wrap="square" rtlCol="0">
            <a:spAutoFit/>
          </a:bodyPr>
          <a:lstStyle/>
          <a:p>
            <a:r>
              <a:rPr lang="en-IN" sz="1400" dirty="0"/>
              <a:t>C=35</a:t>
            </a:r>
          </a:p>
        </p:txBody>
      </p:sp>
      <p:graphicFrame>
        <p:nvGraphicFramePr>
          <p:cNvPr id="19" name="Content Placeholder 8"/>
          <p:cNvGraphicFramePr>
            <a:graphicFrameLocks/>
          </p:cNvGraphicFramePr>
          <p:nvPr>
            <p:extLst>
              <p:ext uri="{D42A27DB-BD31-4B8C-83A1-F6EECF244321}">
                <p14:modId xmlns:p14="http://schemas.microsoft.com/office/powerpoint/2010/main" val="2058019707"/>
              </p:ext>
            </p:extLst>
          </p:nvPr>
        </p:nvGraphicFramePr>
        <p:xfrm>
          <a:off x="145471" y="3693355"/>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0" name="Rectangle 19"/>
          <p:cNvSpPr/>
          <p:nvPr/>
        </p:nvSpPr>
        <p:spPr>
          <a:xfrm>
            <a:off x="145471" y="3373008"/>
            <a:ext cx="614271" cy="369332"/>
          </a:xfrm>
          <a:prstGeom prst="rect">
            <a:avLst/>
          </a:prstGeom>
        </p:spPr>
        <p:txBody>
          <a:bodyPr wrap="none">
            <a:spAutoFit/>
          </a:bodyPr>
          <a:lstStyle/>
          <a:p>
            <a:r>
              <a:rPr lang="en-IN" dirty="0"/>
              <a:t>(1,3)</a:t>
            </a:r>
          </a:p>
        </p:txBody>
      </p:sp>
      <p:cxnSp>
        <p:nvCxnSpPr>
          <p:cNvPr id="21" name="Straight Connector 20"/>
          <p:cNvCxnSpPr/>
          <p:nvPr/>
        </p:nvCxnSpPr>
        <p:spPr>
          <a:xfrm>
            <a:off x="759742" y="42672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1828800" y="3962400"/>
            <a:ext cx="0" cy="21336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5596883" y="3041456"/>
            <a:ext cx="2667000" cy="646331"/>
          </a:xfrm>
          <a:prstGeom prst="rect">
            <a:avLst/>
          </a:prstGeom>
          <a:noFill/>
        </p:spPr>
        <p:txBody>
          <a:bodyPr wrap="square" rtlCol="0">
            <a:spAutoFit/>
          </a:bodyPr>
          <a:lstStyle/>
          <a:p>
            <a:r>
              <a:rPr lang="en-IN" dirty="0"/>
              <a:t>Cost=C(1,3)+C( P )+ r^</a:t>
            </a:r>
          </a:p>
          <a:p>
            <a:r>
              <a:rPr lang="en-IN" dirty="0"/>
              <a:t>       =17+25+11=</a:t>
            </a:r>
            <a:r>
              <a:rPr lang="en-IN" b="1" dirty="0"/>
              <a:t>53</a:t>
            </a:r>
          </a:p>
        </p:txBody>
      </p:sp>
      <p:sp>
        <p:nvSpPr>
          <p:cNvPr id="24" name="TextBox 23"/>
          <p:cNvSpPr txBox="1"/>
          <p:nvPr/>
        </p:nvSpPr>
        <p:spPr>
          <a:xfrm>
            <a:off x="7003967" y="1133499"/>
            <a:ext cx="828304" cy="307777"/>
          </a:xfrm>
          <a:prstGeom prst="rect">
            <a:avLst/>
          </a:prstGeom>
          <a:noFill/>
        </p:spPr>
        <p:txBody>
          <a:bodyPr wrap="square" rtlCol="0">
            <a:spAutoFit/>
          </a:bodyPr>
          <a:lstStyle/>
          <a:p>
            <a:r>
              <a:rPr lang="en-IN" sz="1400" dirty="0"/>
              <a:t>C=53</a:t>
            </a:r>
          </a:p>
        </p:txBody>
      </p:sp>
      <p:graphicFrame>
        <p:nvGraphicFramePr>
          <p:cNvPr id="25" name="Table 24"/>
          <p:cNvGraphicFramePr>
            <a:graphicFrameLocks noGrp="1"/>
          </p:cNvGraphicFramePr>
          <p:nvPr>
            <p:extLst>
              <p:ext uri="{D42A27DB-BD31-4B8C-83A1-F6EECF244321}">
                <p14:modId xmlns:p14="http://schemas.microsoft.com/office/powerpoint/2010/main" val="4208489797"/>
              </p:ext>
            </p:extLst>
          </p:nvPr>
        </p:nvGraphicFramePr>
        <p:xfrm>
          <a:off x="3178900" y="4041258"/>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29468425"/>
              </p:ext>
            </p:extLst>
          </p:nvPr>
        </p:nvGraphicFramePr>
        <p:xfrm>
          <a:off x="533401" y="6156960"/>
          <a:ext cx="3346318" cy="408421"/>
        </p:xfrm>
        <a:graphic>
          <a:graphicData uri="http://schemas.openxmlformats.org/drawingml/2006/table">
            <a:tbl>
              <a:tblPr firstRow="1" bandRow="1">
                <a:tableStyleId>{5C22544A-7EE6-4342-B048-85BDC9FD1C3A}</a:tableStyleId>
              </a:tblPr>
              <a:tblGrid>
                <a:gridCol w="629266">
                  <a:extLst>
                    <a:ext uri="{9D8B030D-6E8A-4147-A177-3AD203B41FA5}">
                      <a16:colId xmlns:a16="http://schemas.microsoft.com/office/drawing/2014/main" val="4031635576"/>
                    </a:ext>
                  </a:extLst>
                </a:gridCol>
                <a:gridCol w="513735">
                  <a:extLst>
                    <a:ext uri="{9D8B030D-6E8A-4147-A177-3AD203B41FA5}">
                      <a16:colId xmlns:a16="http://schemas.microsoft.com/office/drawing/2014/main" val="786514768"/>
                    </a:ext>
                  </a:extLst>
                </a:gridCol>
                <a:gridCol w="45720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457200">
                  <a:extLst>
                    <a:ext uri="{9D8B030D-6E8A-4147-A177-3AD203B41FA5}">
                      <a16:colId xmlns:a16="http://schemas.microsoft.com/office/drawing/2014/main" val="555484095"/>
                    </a:ext>
                  </a:extLst>
                </a:gridCol>
                <a:gridCol w="755517">
                  <a:extLst>
                    <a:ext uri="{9D8B030D-6E8A-4147-A177-3AD203B41FA5}">
                      <a16:colId xmlns:a16="http://schemas.microsoft.com/office/drawing/2014/main" val="2778308230"/>
                    </a:ext>
                  </a:extLst>
                </a:gridCol>
              </a:tblGrid>
              <a:tr h="408421">
                <a:tc>
                  <a:txBody>
                    <a:bodyPr/>
                    <a:lstStyle/>
                    <a:p>
                      <a:pPr algn="ctr"/>
                      <a:r>
                        <a:rPr lang="en-IN" dirty="0"/>
                        <a:t>11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11</a:t>
                      </a:r>
                    </a:p>
                  </a:txBody>
                  <a:tcPr/>
                </a:tc>
                <a:extLst>
                  <a:ext uri="{0D108BD9-81ED-4DB2-BD59-A6C34878D82A}">
                    <a16:rowId xmlns:a16="http://schemas.microsoft.com/office/drawing/2014/main" val="3533358294"/>
                  </a:ext>
                </a:extLst>
              </a:tr>
            </a:tbl>
          </a:graphicData>
        </a:graphic>
      </p:graphicFrame>
      <p:graphicFrame>
        <p:nvGraphicFramePr>
          <p:cNvPr id="29" name="Content Placeholder 8"/>
          <p:cNvGraphicFramePr>
            <a:graphicFrameLocks/>
          </p:cNvGraphicFramePr>
          <p:nvPr>
            <p:extLst>
              <p:ext uri="{D42A27DB-BD31-4B8C-83A1-F6EECF244321}">
                <p14:modId xmlns:p14="http://schemas.microsoft.com/office/powerpoint/2010/main" val="2350212071"/>
              </p:ext>
            </p:extLst>
          </p:nvPr>
        </p:nvGraphicFramePr>
        <p:xfrm>
          <a:off x="4954481" y="3809805"/>
          <a:ext cx="2978730" cy="2194560"/>
        </p:xfrm>
        <a:graphic>
          <a:graphicData uri="http://schemas.openxmlformats.org/drawingml/2006/table">
            <a:tbl>
              <a:tblPr firstRow="1" bandRow="1">
                <a:tableStyleId>{00A15C55-8517-42AA-B614-E9B94910E393}</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kern="1200" dirty="0"/>
                        <a:t>∞</a:t>
                      </a:r>
                      <a:endParaRPr kumimoji="0" lang="en-IN" b="1" kern="1200" dirty="0">
                        <a:solidFill>
                          <a:schemeClr val="lt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4</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30" name="TextBox 29"/>
          <p:cNvSpPr txBox="1"/>
          <p:nvPr/>
        </p:nvSpPr>
        <p:spPr>
          <a:xfrm>
            <a:off x="756772" y="6535625"/>
            <a:ext cx="3408510" cy="369332"/>
          </a:xfrm>
          <a:prstGeom prst="rect">
            <a:avLst/>
          </a:prstGeom>
          <a:noFill/>
        </p:spPr>
        <p:txBody>
          <a:bodyPr wrap="square" rtlCol="0">
            <a:spAutoFit/>
          </a:bodyPr>
          <a:lstStyle/>
          <a:p>
            <a:r>
              <a:rPr lang="en-IN" b="1" dirty="0">
                <a:solidFill>
                  <a:srgbClr val="00B050"/>
                </a:solidFill>
              </a:rPr>
              <a:t>Total cost reduction is 11</a:t>
            </a:r>
          </a:p>
        </p:txBody>
      </p:sp>
    </p:spTree>
    <p:extLst>
      <p:ext uri="{BB962C8B-B14F-4D97-AF65-F5344CB8AC3E}">
        <p14:creationId xmlns:p14="http://schemas.microsoft.com/office/powerpoint/2010/main" val="401050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ontent Placeholder 8">
            <a:extLst>
              <a:ext uri="{FF2B5EF4-FFF2-40B4-BE49-F238E27FC236}">
                <a16:creationId xmlns:a16="http://schemas.microsoft.com/office/drawing/2014/main" id="{28639C5F-D8A8-4320-AF86-FF9450E271C5}"/>
              </a:ext>
            </a:extLst>
          </p:cNvPr>
          <p:cNvGraphicFramePr>
            <a:graphicFrameLocks/>
          </p:cNvGraphicFramePr>
          <p:nvPr>
            <p:extLst>
              <p:ext uri="{D42A27DB-BD31-4B8C-83A1-F6EECF244321}">
                <p14:modId xmlns:p14="http://schemas.microsoft.com/office/powerpoint/2010/main" val="2436819490"/>
              </p:ext>
            </p:extLst>
          </p:nvPr>
        </p:nvGraphicFramePr>
        <p:xfrm>
          <a:off x="264192" y="3768505"/>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5" name="Content Placeholder 8"/>
          <p:cNvGraphicFramePr>
            <a:graphicFrameLocks/>
          </p:cNvGraphicFramePr>
          <p:nvPr>
            <p:extLst>
              <p:ext uri="{D42A27DB-BD31-4B8C-83A1-F6EECF244321}">
                <p14:modId xmlns:p14="http://schemas.microsoft.com/office/powerpoint/2010/main" val="3564713247"/>
              </p:ext>
            </p:extLst>
          </p:nvPr>
        </p:nvGraphicFramePr>
        <p:xfrm>
          <a:off x="145471" y="152400"/>
          <a:ext cx="2978730" cy="2194560"/>
        </p:xfrm>
        <a:graphic>
          <a:graphicData uri="http://schemas.openxmlformats.org/drawingml/2006/table">
            <a:tbl>
              <a:tblPr firstRow="1" bandRow="1">
                <a:tableStyleId>{F5AB1C69-6EDB-4FF4-983F-18BD219EF322}</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17</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7" name="Oval 6"/>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8" name="Oval 7"/>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9" name="Oval 8"/>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0" name="Oval 9"/>
          <p:cNvSpPr/>
          <p:nvPr/>
        </p:nvSpPr>
        <p:spPr>
          <a:xfrm>
            <a:off x="7679871"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1" name="Oval 10"/>
          <p:cNvSpPr/>
          <p:nvPr/>
        </p:nvSpPr>
        <p:spPr>
          <a:xfrm>
            <a:off x="8278090" y="1524000"/>
            <a:ext cx="247403"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2" name="Straight Arrow Connector 11"/>
          <p:cNvCxnSpPr>
            <a:stCxn id="7" idx="4"/>
            <a:endCxn id="8"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10"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11"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7" name="TextBox 16"/>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18" name="TextBox 17"/>
          <p:cNvSpPr txBox="1"/>
          <p:nvPr/>
        </p:nvSpPr>
        <p:spPr>
          <a:xfrm>
            <a:off x="5825837" y="1358552"/>
            <a:ext cx="828304" cy="307777"/>
          </a:xfrm>
          <a:prstGeom prst="rect">
            <a:avLst/>
          </a:prstGeom>
          <a:noFill/>
        </p:spPr>
        <p:txBody>
          <a:bodyPr wrap="square" rtlCol="0">
            <a:spAutoFit/>
          </a:bodyPr>
          <a:lstStyle/>
          <a:p>
            <a:r>
              <a:rPr lang="en-IN" sz="1400" dirty="0"/>
              <a:t>C=35</a:t>
            </a:r>
          </a:p>
        </p:txBody>
      </p:sp>
      <p:sp>
        <p:nvSpPr>
          <p:cNvPr id="20" name="Rectangle 19"/>
          <p:cNvSpPr/>
          <p:nvPr/>
        </p:nvSpPr>
        <p:spPr>
          <a:xfrm>
            <a:off x="145471" y="3373008"/>
            <a:ext cx="614271" cy="369332"/>
          </a:xfrm>
          <a:prstGeom prst="rect">
            <a:avLst/>
          </a:prstGeom>
        </p:spPr>
        <p:txBody>
          <a:bodyPr wrap="none">
            <a:spAutoFit/>
          </a:bodyPr>
          <a:lstStyle/>
          <a:p>
            <a:r>
              <a:rPr lang="en-IN" dirty="0"/>
              <a:t>(1,4)</a:t>
            </a:r>
          </a:p>
        </p:txBody>
      </p:sp>
      <p:cxnSp>
        <p:nvCxnSpPr>
          <p:cNvPr id="21" name="Straight Connector 20"/>
          <p:cNvCxnSpPr/>
          <p:nvPr/>
        </p:nvCxnSpPr>
        <p:spPr>
          <a:xfrm>
            <a:off x="759742" y="42672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2438400" y="3988006"/>
            <a:ext cx="0" cy="21336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5596883" y="3041456"/>
            <a:ext cx="2667000" cy="646331"/>
          </a:xfrm>
          <a:prstGeom prst="rect">
            <a:avLst/>
          </a:prstGeom>
          <a:noFill/>
        </p:spPr>
        <p:txBody>
          <a:bodyPr wrap="square" rtlCol="0">
            <a:spAutoFit/>
          </a:bodyPr>
          <a:lstStyle/>
          <a:p>
            <a:r>
              <a:rPr lang="en-IN" dirty="0"/>
              <a:t>Cost=C(1,4)+C( P )+ r^</a:t>
            </a:r>
          </a:p>
          <a:p>
            <a:r>
              <a:rPr lang="en-IN" dirty="0"/>
              <a:t>       =0+25+0=</a:t>
            </a:r>
            <a:r>
              <a:rPr lang="en-IN" b="1" dirty="0"/>
              <a:t>25</a:t>
            </a:r>
          </a:p>
        </p:txBody>
      </p:sp>
      <p:sp>
        <p:nvSpPr>
          <p:cNvPr id="24" name="TextBox 23"/>
          <p:cNvSpPr txBox="1"/>
          <p:nvPr/>
        </p:nvSpPr>
        <p:spPr>
          <a:xfrm>
            <a:off x="7003967" y="1133499"/>
            <a:ext cx="828304" cy="307777"/>
          </a:xfrm>
          <a:prstGeom prst="rect">
            <a:avLst/>
          </a:prstGeom>
          <a:noFill/>
        </p:spPr>
        <p:txBody>
          <a:bodyPr wrap="square" rtlCol="0">
            <a:spAutoFit/>
          </a:bodyPr>
          <a:lstStyle/>
          <a:p>
            <a:r>
              <a:rPr lang="en-IN" sz="1400" dirty="0"/>
              <a:t>C=53</a:t>
            </a:r>
          </a:p>
        </p:txBody>
      </p:sp>
      <p:graphicFrame>
        <p:nvGraphicFramePr>
          <p:cNvPr id="25" name="Table 24"/>
          <p:cNvGraphicFramePr>
            <a:graphicFrameLocks noGrp="1"/>
          </p:cNvGraphicFramePr>
          <p:nvPr>
            <p:extLst>
              <p:ext uri="{D42A27DB-BD31-4B8C-83A1-F6EECF244321}">
                <p14:modId xmlns:p14="http://schemas.microsoft.com/office/powerpoint/2010/main" val="551378093"/>
              </p:ext>
            </p:extLst>
          </p:nvPr>
        </p:nvGraphicFramePr>
        <p:xfrm>
          <a:off x="3316895" y="4141329"/>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39765148"/>
              </p:ext>
            </p:extLst>
          </p:nvPr>
        </p:nvGraphicFramePr>
        <p:xfrm>
          <a:off x="672162" y="6308760"/>
          <a:ext cx="2765960" cy="365760"/>
        </p:xfrm>
        <a:graphic>
          <a:graphicData uri="http://schemas.openxmlformats.org/drawingml/2006/table">
            <a:tbl>
              <a:tblPr firstRow="1" bandRow="1">
                <a:tableStyleId>{5C22544A-7EE6-4342-B048-85BDC9FD1C3A}</a:tableStyleId>
              </a:tblPr>
              <a:tblGrid>
                <a:gridCol w="520131">
                  <a:extLst>
                    <a:ext uri="{9D8B030D-6E8A-4147-A177-3AD203B41FA5}">
                      <a16:colId xmlns:a16="http://schemas.microsoft.com/office/drawing/2014/main" val="4031635576"/>
                    </a:ext>
                  </a:extLst>
                </a:gridCol>
                <a:gridCol w="533089">
                  <a:extLst>
                    <a:ext uri="{9D8B030D-6E8A-4147-A177-3AD203B41FA5}">
                      <a16:colId xmlns:a16="http://schemas.microsoft.com/office/drawing/2014/main" val="786514768"/>
                    </a:ext>
                  </a:extLst>
                </a:gridCol>
                <a:gridCol w="48216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388842">
                  <a:extLst>
                    <a:ext uri="{9D8B030D-6E8A-4147-A177-3AD203B41FA5}">
                      <a16:colId xmlns:a16="http://schemas.microsoft.com/office/drawing/2014/main" val="555484095"/>
                    </a:ext>
                  </a:extLst>
                </a:gridCol>
                <a:gridCol w="308338">
                  <a:extLst>
                    <a:ext uri="{9D8B030D-6E8A-4147-A177-3AD203B41FA5}">
                      <a16:colId xmlns:a16="http://schemas.microsoft.com/office/drawing/2014/main" val="2778308230"/>
                    </a:ext>
                  </a:extLst>
                </a:gridCol>
              </a:tblGrid>
              <a:tr h="22860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30" name="TextBox 29"/>
          <p:cNvSpPr txBox="1"/>
          <p:nvPr/>
        </p:nvSpPr>
        <p:spPr>
          <a:xfrm>
            <a:off x="756772" y="6535625"/>
            <a:ext cx="3408510" cy="369332"/>
          </a:xfrm>
          <a:prstGeom prst="rect">
            <a:avLst/>
          </a:prstGeom>
          <a:noFill/>
        </p:spPr>
        <p:txBody>
          <a:bodyPr wrap="square" rtlCol="0">
            <a:spAutoFit/>
          </a:bodyPr>
          <a:lstStyle/>
          <a:p>
            <a:r>
              <a:rPr lang="en-IN" b="1" dirty="0">
                <a:solidFill>
                  <a:srgbClr val="00B050"/>
                </a:solidFill>
              </a:rPr>
              <a:t>Total cost reduction is 0</a:t>
            </a:r>
          </a:p>
        </p:txBody>
      </p:sp>
      <p:sp>
        <p:nvSpPr>
          <p:cNvPr id="31" name="TextBox 30">
            <a:extLst>
              <a:ext uri="{FF2B5EF4-FFF2-40B4-BE49-F238E27FC236}">
                <a16:creationId xmlns:a16="http://schemas.microsoft.com/office/drawing/2014/main" id="{DA96735B-7DC5-4939-AC2A-E2A9B3D0D5CF}"/>
              </a:ext>
            </a:extLst>
          </p:cNvPr>
          <p:cNvSpPr txBox="1"/>
          <p:nvPr/>
        </p:nvSpPr>
        <p:spPr>
          <a:xfrm>
            <a:off x="7519059" y="1234622"/>
            <a:ext cx="828304" cy="307777"/>
          </a:xfrm>
          <a:prstGeom prst="rect">
            <a:avLst/>
          </a:prstGeom>
          <a:noFill/>
        </p:spPr>
        <p:txBody>
          <a:bodyPr wrap="square" rtlCol="0">
            <a:spAutoFit/>
          </a:bodyPr>
          <a:lstStyle/>
          <a:p>
            <a:r>
              <a:rPr lang="en-IN" sz="1400" dirty="0"/>
              <a:t>C=25</a:t>
            </a:r>
          </a:p>
        </p:txBody>
      </p:sp>
      <p:graphicFrame>
        <p:nvGraphicFramePr>
          <p:cNvPr id="35" name="Content Placeholder 8">
            <a:extLst>
              <a:ext uri="{FF2B5EF4-FFF2-40B4-BE49-F238E27FC236}">
                <a16:creationId xmlns:a16="http://schemas.microsoft.com/office/drawing/2014/main" id="{993A885F-8820-48BB-8988-3E29C92175DB}"/>
              </a:ext>
            </a:extLst>
          </p:cNvPr>
          <p:cNvGraphicFramePr>
            <a:graphicFrameLocks/>
          </p:cNvGraphicFramePr>
          <p:nvPr>
            <p:extLst>
              <p:ext uri="{D42A27DB-BD31-4B8C-83A1-F6EECF244321}">
                <p14:modId xmlns:p14="http://schemas.microsoft.com/office/powerpoint/2010/main" val="404937537"/>
              </p:ext>
            </p:extLst>
          </p:nvPr>
        </p:nvGraphicFramePr>
        <p:xfrm>
          <a:off x="5354456" y="3853504"/>
          <a:ext cx="2978730" cy="2194560"/>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713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ontent Placeholder 8">
            <a:extLst>
              <a:ext uri="{FF2B5EF4-FFF2-40B4-BE49-F238E27FC236}">
                <a16:creationId xmlns:a16="http://schemas.microsoft.com/office/drawing/2014/main" id="{DD0FDFCE-DC9F-4F31-ACD7-88273B0EB2CA}"/>
              </a:ext>
            </a:extLst>
          </p:cNvPr>
          <p:cNvGraphicFramePr>
            <a:graphicFrameLocks/>
          </p:cNvGraphicFramePr>
          <p:nvPr>
            <p:extLst>
              <p:ext uri="{D42A27DB-BD31-4B8C-83A1-F6EECF244321}">
                <p14:modId xmlns:p14="http://schemas.microsoft.com/office/powerpoint/2010/main" val="1326537103"/>
              </p:ext>
            </p:extLst>
          </p:nvPr>
        </p:nvGraphicFramePr>
        <p:xfrm>
          <a:off x="266700" y="3768505"/>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Content Placeholder 8"/>
          <p:cNvGraphicFramePr>
            <a:graphicFrameLocks/>
          </p:cNvGraphicFramePr>
          <p:nvPr>
            <p:extLst>
              <p:ext uri="{D42A27DB-BD31-4B8C-83A1-F6EECF244321}">
                <p14:modId xmlns:p14="http://schemas.microsoft.com/office/powerpoint/2010/main" val="1517846968"/>
              </p:ext>
            </p:extLst>
          </p:nvPr>
        </p:nvGraphicFramePr>
        <p:xfrm>
          <a:off x="145471" y="152400"/>
          <a:ext cx="2978730" cy="2194560"/>
        </p:xfrm>
        <a:graphic>
          <a:graphicData uri="http://schemas.openxmlformats.org/drawingml/2006/table">
            <a:tbl>
              <a:tblPr firstRow="1" bandRow="1">
                <a:tableStyleId>{F5AB1C69-6EDB-4FF4-983F-18BD219EF322}</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17</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7" name="Oval 6"/>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8" name="Oval 7"/>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9" name="Oval 8"/>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0" name="Oval 9"/>
          <p:cNvSpPr/>
          <p:nvPr/>
        </p:nvSpPr>
        <p:spPr>
          <a:xfrm>
            <a:off x="7679871"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1" name="Oval 10"/>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2" name="Straight Arrow Connector 11"/>
          <p:cNvCxnSpPr>
            <a:stCxn id="7" idx="4"/>
            <a:endCxn id="8"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4"/>
            <a:endCxn id="9"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10"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11"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7" name="TextBox 16"/>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18" name="TextBox 17"/>
          <p:cNvSpPr txBox="1"/>
          <p:nvPr/>
        </p:nvSpPr>
        <p:spPr>
          <a:xfrm>
            <a:off x="5825837" y="1358552"/>
            <a:ext cx="828304" cy="307777"/>
          </a:xfrm>
          <a:prstGeom prst="rect">
            <a:avLst/>
          </a:prstGeom>
          <a:noFill/>
        </p:spPr>
        <p:txBody>
          <a:bodyPr wrap="square" rtlCol="0">
            <a:spAutoFit/>
          </a:bodyPr>
          <a:lstStyle/>
          <a:p>
            <a:r>
              <a:rPr lang="en-IN" sz="1400" dirty="0"/>
              <a:t>C=35</a:t>
            </a:r>
          </a:p>
        </p:txBody>
      </p:sp>
      <p:sp>
        <p:nvSpPr>
          <p:cNvPr id="20" name="Rectangle 19"/>
          <p:cNvSpPr/>
          <p:nvPr/>
        </p:nvSpPr>
        <p:spPr>
          <a:xfrm>
            <a:off x="145471" y="3373008"/>
            <a:ext cx="614271" cy="369332"/>
          </a:xfrm>
          <a:prstGeom prst="rect">
            <a:avLst/>
          </a:prstGeom>
        </p:spPr>
        <p:txBody>
          <a:bodyPr wrap="none">
            <a:spAutoFit/>
          </a:bodyPr>
          <a:lstStyle/>
          <a:p>
            <a:r>
              <a:rPr lang="en-IN" dirty="0"/>
              <a:t>(1,5)</a:t>
            </a:r>
          </a:p>
        </p:txBody>
      </p:sp>
      <p:cxnSp>
        <p:nvCxnSpPr>
          <p:cNvPr id="21" name="Straight Connector 20"/>
          <p:cNvCxnSpPr/>
          <p:nvPr/>
        </p:nvCxnSpPr>
        <p:spPr>
          <a:xfrm>
            <a:off x="759742" y="42672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2895600" y="4114800"/>
            <a:ext cx="0" cy="21336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5596883" y="3041456"/>
            <a:ext cx="2667000" cy="646331"/>
          </a:xfrm>
          <a:prstGeom prst="rect">
            <a:avLst/>
          </a:prstGeom>
          <a:noFill/>
        </p:spPr>
        <p:txBody>
          <a:bodyPr wrap="square" rtlCol="0">
            <a:spAutoFit/>
          </a:bodyPr>
          <a:lstStyle/>
          <a:p>
            <a:r>
              <a:rPr lang="en-IN" dirty="0"/>
              <a:t>Cost=C(1,5)+C( P )+ r^</a:t>
            </a:r>
          </a:p>
          <a:p>
            <a:r>
              <a:rPr lang="en-IN" dirty="0"/>
              <a:t>       =1+25+5=</a:t>
            </a:r>
            <a:r>
              <a:rPr lang="en-IN" b="1" dirty="0"/>
              <a:t>31</a:t>
            </a:r>
          </a:p>
        </p:txBody>
      </p:sp>
      <p:sp>
        <p:nvSpPr>
          <p:cNvPr id="24" name="TextBox 23"/>
          <p:cNvSpPr txBox="1"/>
          <p:nvPr/>
        </p:nvSpPr>
        <p:spPr>
          <a:xfrm>
            <a:off x="7003967" y="1133499"/>
            <a:ext cx="828304" cy="307777"/>
          </a:xfrm>
          <a:prstGeom prst="rect">
            <a:avLst/>
          </a:prstGeom>
          <a:noFill/>
        </p:spPr>
        <p:txBody>
          <a:bodyPr wrap="square" rtlCol="0">
            <a:spAutoFit/>
          </a:bodyPr>
          <a:lstStyle/>
          <a:p>
            <a:r>
              <a:rPr lang="en-IN" sz="1400" dirty="0"/>
              <a:t>C=53</a:t>
            </a:r>
          </a:p>
        </p:txBody>
      </p:sp>
      <p:graphicFrame>
        <p:nvGraphicFramePr>
          <p:cNvPr id="25" name="Table 24"/>
          <p:cNvGraphicFramePr>
            <a:graphicFrameLocks noGrp="1"/>
          </p:cNvGraphicFramePr>
          <p:nvPr>
            <p:extLst>
              <p:ext uri="{D42A27DB-BD31-4B8C-83A1-F6EECF244321}">
                <p14:modId xmlns:p14="http://schemas.microsoft.com/office/powerpoint/2010/main" val="3756030794"/>
              </p:ext>
            </p:extLst>
          </p:nvPr>
        </p:nvGraphicFramePr>
        <p:xfrm>
          <a:off x="3656492" y="4114800"/>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2</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3</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5</a:t>
                      </a:r>
                    </a:p>
                  </a:txBody>
                  <a:tcPr/>
                </a:tc>
                <a:extLst>
                  <a:ext uri="{0D108BD9-81ED-4DB2-BD59-A6C34878D82A}">
                    <a16:rowId xmlns:a16="http://schemas.microsoft.com/office/drawing/2014/main" val="3146671647"/>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108923071"/>
              </p:ext>
            </p:extLst>
          </p:nvPr>
        </p:nvGraphicFramePr>
        <p:xfrm>
          <a:off x="728073" y="6209060"/>
          <a:ext cx="2765960" cy="365760"/>
        </p:xfrm>
        <a:graphic>
          <a:graphicData uri="http://schemas.openxmlformats.org/drawingml/2006/table">
            <a:tbl>
              <a:tblPr firstRow="1" bandRow="1">
                <a:tableStyleId>{5C22544A-7EE6-4342-B048-85BDC9FD1C3A}</a:tableStyleId>
              </a:tblPr>
              <a:tblGrid>
                <a:gridCol w="520131">
                  <a:extLst>
                    <a:ext uri="{9D8B030D-6E8A-4147-A177-3AD203B41FA5}">
                      <a16:colId xmlns:a16="http://schemas.microsoft.com/office/drawing/2014/main" val="4031635576"/>
                    </a:ext>
                  </a:extLst>
                </a:gridCol>
                <a:gridCol w="533089">
                  <a:extLst>
                    <a:ext uri="{9D8B030D-6E8A-4147-A177-3AD203B41FA5}">
                      <a16:colId xmlns:a16="http://schemas.microsoft.com/office/drawing/2014/main" val="786514768"/>
                    </a:ext>
                  </a:extLst>
                </a:gridCol>
                <a:gridCol w="48216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388842">
                  <a:extLst>
                    <a:ext uri="{9D8B030D-6E8A-4147-A177-3AD203B41FA5}">
                      <a16:colId xmlns:a16="http://schemas.microsoft.com/office/drawing/2014/main" val="555484095"/>
                    </a:ext>
                  </a:extLst>
                </a:gridCol>
                <a:gridCol w="308338">
                  <a:extLst>
                    <a:ext uri="{9D8B030D-6E8A-4147-A177-3AD203B41FA5}">
                      <a16:colId xmlns:a16="http://schemas.microsoft.com/office/drawing/2014/main" val="2778308230"/>
                    </a:ext>
                  </a:extLst>
                </a:gridCol>
              </a:tblGrid>
              <a:tr h="22860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30" name="TextBox 29"/>
          <p:cNvSpPr txBox="1"/>
          <p:nvPr/>
        </p:nvSpPr>
        <p:spPr>
          <a:xfrm>
            <a:off x="756772" y="6535625"/>
            <a:ext cx="3408510" cy="369332"/>
          </a:xfrm>
          <a:prstGeom prst="rect">
            <a:avLst/>
          </a:prstGeom>
          <a:noFill/>
        </p:spPr>
        <p:txBody>
          <a:bodyPr wrap="square" rtlCol="0">
            <a:spAutoFit/>
          </a:bodyPr>
          <a:lstStyle/>
          <a:p>
            <a:r>
              <a:rPr lang="en-IN" b="1" dirty="0">
                <a:solidFill>
                  <a:srgbClr val="00B050"/>
                </a:solidFill>
              </a:rPr>
              <a:t>Total cost reduction is 5</a:t>
            </a:r>
          </a:p>
        </p:txBody>
      </p:sp>
      <p:sp>
        <p:nvSpPr>
          <p:cNvPr id="31" name="TextBox 30">
            <a:extLst>
              <a:ext uri="{FF2B5EF4-FFF2-40B4-BE49-F238E27FC236}">
                <a16:creationId xmlns:a16="http://schemas.microsoft.com/office/drawing/2014/main" id="{DA96735B-7DC5-4939-AC2A-E2A9B3D0D5CF}"/>
              </a:ext>
            </a:extLst>
          </p:cNvPr>
          <p:cNvSpPr txBox="1"/>
          <p:nvPr/>
        </p:nvSpPr>
        <p:spPr>
          <a:xfrm>
            <a:off x="7519059" y="1234622"/>
            <a:ext cx="828304" cy="307777"/>
          </a:xfrm>
          <a:prstGeom prst="rect">
            <a:avLst/>
          </a:prstGeom>
          <a:noFill/>
        </p:spPr>
        <p:txBody>
          <a:bodyPr wrap="square" rtlCol="0">
            <a:spAutoFit/>
          </a:bodyPr>
          <a:lstStyle/>
          <a:p>
            <a:r>
              <a:rPr lang="en-IN" sz="1400" dirty="0"/>
              <a:t>C=25</a:t>
            </a:r>
          </a:p>
        </p:txBody>
      </p:sp>
      <p:graphicFrame>
        <p:nvGraphicFramePr>
          <p:cNvPr id="32" name="Content Placeholder 8">
            <a:extLst>
              <a:ext uri="{FF2B5EF4-FFF2-40B4-BE49-F238E27FC236}">
                <a16:creationId xmlns:a16="http://schemas.microsoft.com/office/drawing/2014/main" id="{3D9897FF-C6AD-4DBC-93B4-BCC0ACF63A59}"/>
              </a:ext>
            </a:extLst>
          </p:cNvPr>
          <p:cNvGraphicFramePr>
            <a:graphicFrameLocks/>
          </p:cNvGraphicFramePr>
          <p:nvPr>
            <p:extLst>
              <p:ext uri="{D42A27DB-BD31-4B8C-83A1-F6EECF244321}">
                <p14:modId xmlns:p14="http://schemas.microsoft.com/office/powerpoint/2010/main" val="3073157711"/>
              </p:ext>
            </p:extLst>
          </p:nvPr>
        </p:nvGraphicFramePr>
        <p:xfrm>
          <a:off x="4915564" y="3803163"/>
          <a:ext cx="2978730" cy="2194560"/>
        </p:xfrm>
        <a:graphic>
          <a:graphicData uri="http://schemas.openxmlformats.org/drawingml/2006/table">
            <a:tbl>
              <a:tblPr firstRow="1" bandRow="1">
                <a:tableStyleId>{00A15C55-8517-42AA-B614-E9B94910E393}</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12</a:t>
                      </a:r>
                    </a:p>
                  </a:txBody>
                  <a:tcPr/>
                </a:tc>
                <a:tc>
                  <a:txBody>
                    <a:bodyPr/>
                    <a:lstStyle/>
                    <a:p>
                      <a:r>
                        <a:rPr lang="en-IN" dirty="0"/>
                        <a:t>0</a:t>
                      </a:r>
                    </a:p>
                  </a:txBody>
                  <a:tcPr/>
                </a:tc>
                <a:tc>
                  <a:txBody>
                    <a:bodyPr/>
                    <a:lstStyle/>
                    <a:p>
                      <a:r>
                        <a:rPr lang="en-IN"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33" name="TextBox 32">
            <a:extLst>
              <a:ext uri="{FF2B5EF4-FFF2-40B4-BE49-F238E27FC236}">
                <a16:creationId xmlns:a16="http://schemas.microsoft.com/office/drawing/2014/main" id="{41BD1EC7-CBFB-499F-8B15-3125381479F5}"/>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Tree>
    <p:extLst>
      <p:ext uri="{BB962C8B-B14F-4D97-AF65-F5344CB8AC3E}">
        <p14:creationId xmlns:p14="http://schemas.microsoft.com/office/powerpoint/2010/main" val="27353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ontent Placeholder 8">
            <a:extLst>
              <a:ext uri="{FF2B5EF4-FFF2-40B4-BE49-F238E27FC236}">
                <a16:creationId xmlns:a16="http://schemas.microsoft.com/office/drawing/2014/main" id="{B996689F-1E98-47A8-B3CA-97A0B9B8B6D3}"/>
              </a:ext>
            </a:extLst>
          </p:cNvPr>
          <p:cNvGraphicFramePr>
            <a:graphicFrameLocks/>
          </p:cNvGraphicFramePr>
          <p:nvPr>
            <p:extLst>
              <p:ext uri="{D42A27DB-BD31-4B8C-83A1-F6EECF244321}">
                <p14:modId xmlns:p14="http://schemas.microsoft.com/office/powerpoint/2010/main" val="3251999519"/>
              </p:ext>
            </p:extLst>
          </p:nvPr>
        </p:nvGraphicFramePr>
        <p:xfrm>
          <a:off x="152241" y="3559791"/>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solidFill>
                            <a:srgbClr val="FF000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5" name="Content Placeholder 8">
            <a:extLst>
              <a:ext uri="{FF2B5EF4-FFF2-40B4-BE49-F238E27FC236}">
                <a16:creationId xmlns:a16="http://schemas.microsoft.com/office/drawing/2014/main" id="{3C58E655-95C8-4A95-9519-ED4C4A2D78C9}"/>
              </a:ext>
            </a:extLst>
          </p:cNvPr>
          <p:cNvGraphicFramePr>
            <a:graphicFrameLocks/>
          </p:cNvGraphicFramePr>
          <p:nvPr>
            <p:extLst>
              <p:ext uri="{D42A27DB-BD31-4B8C-83A1-F6EECF244321}">
                <p14:modId xmlns:p14="http://schemas.microsoft.com/office/powerpoint/2010/main" val="3396429191"/>
              </p:ext>
            </p:extLst>
          </p:nvPr>
        </p:nvGraphicFramePr>
        <p:xfrm>
          <a:off x="152400" y="152400"/>
          <a:ext cx="2978730" cy="2194560"/>
        </p:xfrm>
        <a:graphic>
          <a:graphicData uri="http://schemas.openxmlformats.org/drawingml/2006/table">
            <a:tbl>
              <a:tblPr firstRow="1" bandRow="1">
                <a:tableStyleId>{F5AB1C69-6EDB-4FF4-983F-18BD219EF322}</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8" name="Rectangle 7">
            <a:extLst>
              <a:ext uri="{FF2B5EF4-FFF2-40B4-BE49-F238E27FC236}">
                <a16:creationId xmlns:a16="http://schemas.microsoft.com/office/drawing/2014/main" id="{4224C4E2-094B-4E65-AC2C-74DF9245171E}"/>
              </a:ext>
            </a:extLst>
          </p:cNvPr>
          <p:cNvSpPr/>
          <p:nvPr/>
        </p:nvSpPr>
        <p:spPr>
          <a:xfrm>
            <a:off x="159329" y="3144357"/>
            <a:ext cx="614271" cy="369332"/>
          </a:xfrm>
          <a:prstGeom prst="rect">
            <a:avLst/>
          </a:prstGeom>
        </p:spPr>
        <p:txBody>
          <a:bodyPr wrap="none">
            <a:spAutoFit/>
          </a:bodyPr>
          <a:lstStyle/>
          <a:p>
            <a:r>
              <a:rPr lang="en-IN" dirty="0"/>
              <a:t>(4,2)</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5825837" y="1358552"/>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6892883" y="2351167"/>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093527" y="1828800"/>
            <a:ext cx="738744" cy="52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540171" y="5220951"/>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1299671" y="3803313"/>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ext uri="{D42A27DB-BD31-4B8C-83A1-F6EECF244321}">
                <p14:modId xmlns:p14="http://schemas.microsoft.com/office/powerpoint/2010/main" val="2322125505"/>
              </p:ext>
            </p:extLst>
          </p:nvPr>
        </p:nvGraphicFramePr>
        <p:xfrm>
          <a:off x="3286915" y="3928209"/>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ext uri="{D42A27DB-BD31-4B8C-83A1-F6EECF244321}">
                <p14:modId xmlns:p14="http://schemas.microsoft.com/office/powerpoint/2010/main" val="725707399"/>
              </p:ext>
            </p:extLst>
          </p:nvPr>
        </p:nvGraphicFramePr>
        <p:xfrm>
          <a:off x="743634" y="6180435"/>
          <a:ext cx="2765960" cy="365760"/>
        </p:xfrm>
        <a:graphic>
          <a:graphicData uri="http://schemas.openxmlformats.org/drawingml/2006/table">
            <a:tbl>
              <a:tblPr firstRow="1" bandRow="1">
                <a:tableStyleId>{5C22544A-7EE6-4342-B048-85BDC9FD1C3A}</a:tableStyleId>
              </a:tblPr>
              <a:tblGrid>
                <a:gridCol w="520131">
                  <a:extLst>
                    <a:ext uri="{9D8B030D-6E8A-4147-A177-3AD203B41FA5}">
                      <a16:colId xmlns:a16="http://schemas.microsoft.com/office/drawing/2014/main" val="4031635576"/>
                    </a:ext>
                  </a:extLst>
                </a:gridCol>
                <a:gridCol w="533089">
                  <a:extLst>
                    <a:ext uri="{9D8B030D-6E8A-4147-A177-3AD203B41FA5}">
                      <a16:colId xmlns:a16="http://schemas.microsoft.com/office/drawing/2014/main" val="786514768"/>
                    </a:ext>
                  </a:extLst>
                </a:gridCol>
                <a:gridCol w="48216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388842">
                  <a:extLst>
                    <a:ext uri="{9D8B030D-6E8A-4147-A177-3AD203B41FA5}">
                      <a16:colId xmlns:a16="http://schemas.microsoft.com/office/drawing/2014/main" val="555484095"/>
                    </a:ext>
                  </a:extLst>
                </a:gridCol>
                <a:gridCol w="308338">
                  <a:extLst>
                    <a:ext uri="{9D8B030D-6E8A-4147-A177-3AD203B41FA5}">
                      <a16:colId xmlns:a16="http://schemas.microsoft.com/office/drawing/2014/main" val="2778308230"/>
                    </a:ext>
                  </a:extLst>
                </a:gridCol>
              </a:tblGrid>
              <a:tr h="22860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56772" y="6535625"/>
            <a:ext cx="3408510" cy="369332"/>
          </a:xfrm>
          <a:prstGeom prst="rect">
            <a:avLst/>
          </a:prstGeom>
          <a:noFill/>
        </p:spPr>
        <p:txBody>
          <a:bodyPr wrap="square" rtlCol="0">
            <a:spAutoFit/>
          </a:bodyPr>
          <a:lstStyle/>
          <a:p>
            <a:r>
              <a:rPr lang="en-IN" b="1" dirty="0">
                <a:solidFill>
                  <a:srgbClr val="00B050"/>
                </a:solidFill>
              </a:rPr>
              <a:t>Total cost reduction is 0</a:t>
            </a:r>
          </a:p>
        </p:txBody>
      </p:sp>
      <p:sp>
        <p:nvSpPr>
          <p:cNvPr id="56" name="TextBox 55">
            <a:extLst>
              <a:ext uri="{FF2B5EF4-FFF2-40B4-BE49-F238E27FC236}">
                <a16:creationId xmlns:a16="http://schemas.microsoft.com/office/drawing/2014/main" id="{68596053-062A-4F02-9454-1E2EAF9CFEBC}"/>
              </a:ext>
            </a:extLst>
          </p:cNvPr>
          <p:cNvSpPr txBox="1"/>
          <p:nvPr/>
        </p:nvSpPr>
        <p:spPr>
          <a:xfrm>
            <a:off x="5596883" y="3041456"/>
            <a:ext cx="2667000" cy="646331"/>
          </a:xfrm>
          <a:prstGeom prst="rect">
            <a:avLst/>
          </a:prstGeom>
          <a:noFill/>
        </p:spPr>
        <p:txBody>
          <a:bodyPr wrap="square" rtlCol="0">
            <a:spAutoFit/>
          </a:bodyPr>
          <a:lstStyle/>
          <a:p>
            <a:r>
              <a:rPr lang="en-IN" dirty="0"/>
              <a:t>Cost=C(4,2)+C( P )+ r^</a:t>
            </a:r>
          </a:p>
          <a:p>
            <a:r>
              <a:rPr lang="en-IN" dirty="0"/>
              <a:t>       =3+25+0=</a:t>
            </a:r>
            <a:r>
              <a:rPr lang="en-IN" b="1" dirty="0"/>
              <a:t>28</a:t>
            </a:r>
          </a:p>
        </p:txBody>
      </p:sp>
      <p:graphicFrame>
        <p:nvGraphicFramePr>
          <p:cNvPr id="57" name="Content Placeholder 8">
            <a:extLst>
              <a:ext uri="{FF2B5EF4-FFF2-40B4-BE49-F238E27FC236}">
                <a16:creationId xmlns:a16="http://schemas.microsoft.com/office/drawing/2014/main" id="{DA51266A-5CBA-47D5-A834-421F6848780F}"/>
              </a:ext>
            </a:extLst>
          </p:cNvPr>
          <p:cNvGraphicFramePr>
            <a:graphicFrameLocks/>
          </p:cNvGraphicFramePr>
          <p:nvPr>
            <p:extLst>
              <p:ext uri="{D42A27DB-BD31-4B8C-83A1-F6EECF244321}">
                <p14:modId xmlns:p14="http://schemas.microsoft.com/office/powerpoint/2010/main" val="668433381"/>
              </p:ext>
            </p:extLst>
          </p:nvPr>
        </p:nvGraphicFramePr>
        <p:xfrm>
          <a:off x="5071008" y="3697637"/>
          <a:ext cx="2978730" cy="2194560"/>
        </p:xfrm>
        <a:graphic>
          <a:graphicData uri="http://schemas.openxmlformats.org/drawingml/2006/table">
            <a:tbl>
              <a:tblPr firstRow="1" bandRow="1">
                <a:tableStyleId>{00A15C55-8517-42AA-B614-E9B94910E393}</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58" name="TextBox 57">
            <a:extLst>
              <a:ext uri="{FF2B5EF4-FFF2-40B4-BE49-F238E27FC236}">
                <a16:creationId xmlns:a16="http://schemas.microsoft.com/office/drawing/2014/main" id="{ECE3BDB0-076D-4AC9-A968-8D03B7965F75}"/>
              </a:ext>
            </a:extLst>
          </p:cNvPr>
          <p:cNvSpPr txBox="1"/>
          <p:nvPr/>
        </p:nvSpPr>
        <p:spPr>
          <a:xfrm>
            <a:off x="6698549" y="1944254"/>
            <a:ext cx="828304" cy="307777"/>
          </a:xfrm>
          <a:prstGeom prst="rect">
            <a:avLst/>
          </a:prstGeom>
          <a:noFill/>
        </p:spPr>
        <p:txBody>
          <a:bodyPr wrap="square" rtlCol="0">
            <a:spAutoFit/>
          </a:bodyPr>
          <a:lstStyle/>
          <a:p>
            <a:r>
              <a:rPr lang="en-IN" sz="1400" dirty="0"/>
              <a:t>C=28</a:t>
            </a:r>
          </a:p>
        </p:txBody>
      </p:sp>
    </p:spTree>
    <p:extLst>
      <p:ext uri="{BB962C8B-B14F-4D97-AF65-F5344CB8AC3E}">
        <p14:creationId xmlns:p14="http://schemas.microsoft.com/office/powerpoint/2010/main" val="365845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ontent Placeholder 8">
            <a:extLst>
              <a:ext uri="{FF2B5EF4-FFF2-40B4-BE49-F238E27FC236}">
                <a16:creationId xmlns:a16="http://schemas.microsoft.com/office/drawing/2014/main" id="{4059DAD1-41D2-458D-8C8D-8B21BE444BFE}"/>
              </a:ext>
            </a:extLst>
          </p:cNvPr>
          <p:cNvGraphicFramePr>
            <a:graphicFrameLocks/>
          </p:cNvGraphicFramePr>
          <p:nvPr>
            <p:extLst/>
          </p:nvPr>
        </p:nvGraphicFramePr>
        <p:xfrm>
          <a:off x="230373" y="3618187"/>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Content Placeholder 8">
            <a:extLst>
              <a:ext uri="{FF2B5EF4-FFF2-40B4-BE49-F238E27FC236}">
                <a16:creationId xmlns:a16="http://schemas.microsoft.com/office/drawing/2014/main" id="{3C58E655-95C8-4A95-9519-ED4C4A2D78C9}"/>
              </a:ext>
            </a:extLst>
          </p:cNvPr>
          <p:cNvGraphicFramePr>
            <a:graphicFrameLocks/>
          </p:cNvGraphicFramePr>
          <p:nvPr>
            <p:extLst>
              <p:ext uri="{D42A27DB-BD31-4B8C-83A1-F6EECF244321}">
                <p14:modId xmlns:p14="http://schemas.microsoft.com/office/powerpoint/2010/main" val="1510042467"/>
              </p:ext>
            </p:extLst>
          </p:nvPr>
        </p:nvGraphicFramePr>
        <p:xfrm>
          <a:off x="152400" y="152400"/>
          <a:ext cx="2978730" cy="2194560"/>
        </p:xfrm>
        <a:graphic>
          <a:graphicData uri="http://schemas.openxmlformats.org/drawingml/2006/table">
            <a:tbl>
              <a:tblPr firstRow="1" bandRow="1">
                <a:tableStyleId>{0505E3EF-67EA-436B-97B2-0124C06EBD24}</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8" name="Rectangle 7">
            <a:extLst>
              <a:ext uri="{FF2B5EF4-FFF2-40B4-BE49-F238E27FC236}">
                <a16:creationId xmlns:a16="http://schemas.microsoft.com/office/drawing/2014/main" id="{4224C4E2-094B-4E65-AC2C-74DF9245171E}"/>
              </a:ext>
            </a:extLst>
          </p:cNvPr>
          <p:cNvSpPr/>
          <p:nvPr/>
        </p:nvSpPr>
        <p:spPr>
          <a:xfrm>
            <a:off x="159489" y="2821753"/>
            <a:ext cx="614271" cy="369332"/>
          </a:xfrm>
          <a:prstGeom prst="rect">
            <a:avLst/>
          </a:prstGeom>
        </p:spPr>
        <p:txBody>
          <a:bodyPr wrap="none">
            <a:spAutoFit/>
          </a:bodyPr>
          <a:lstStyle/>
          <a:p>
            <a:r>
              <a:rPr lang="en-IN" dirty="0"/>
              <a:t>(4,3)</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6457701" y="1133498"/>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7032833" y="228817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233477" y="1828800"/>
            <a:ext cx="598794" cy="459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696275" y="52578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1905000" y="3679147"/>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ext uri="{D42A27DB-BD31-4B8C-83A1-F6EECF244321}">
                <p14:modId xmlns:p14="http://schemas.microsoft.com/office/powerpoint/2010/main" val="2855395263"/>
              </p:ext>
            </p:extLst>
          </p:nvPr>
        </p:nvGraphicFramePr>
        <p:xfrm>
          <a:off x="3612064" y="4018497"/>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smtClean="0"/>
                        <a:t>2</a:t>
                      </a:r>
                      <a:endParaRPr lang="en-IN" dirty="0"/>
                    </a:p>
                  </a:txBody>
                  <a:tcPr/>
                </a:tc>
                <a:extLst>
                  <a:ext uri="{0D108BD9-81ED-4DB2-BD59-A6C34878D82A}">
                    <a16:rowId xmlns:a16="http://schemas.microsoft.com/office/drawing/2014/main" val="2217739017"/>
                  </a:ext>
                </a:extLst>
              </a:tr>
              <a:tr h="367857">
                <a:tc>
                  <a:txBody>
                    <a:bodyPr/>
                    <a:lstStyle/>
                    <a:p>
                      <a:r>
                        <a:rPr lang="en-IN" dirty="0" smtClean="0"/>
                        <a:t>0</a:t>
                      </a:r>
                      <a:endParaRPr lang="en-IN" dirty="0"/>
                    </a:p>
                  </a:txBody>
                  <a:tcPr/>
                </a:tc>
                <a:extLst>
                  <a:ext uri="{0D108BD9-81ED-4DB2-BD59-A6C34878D82A}">
                    <a16:rowId xmlns:a16="http://schemas.microsoft.com/office/drawing/2014/main" val="236336002"/>
                  </a:ext>
                </a:extLst>
              </a:tr>
              <a:tr h="367857">
                <a:tc>
                  <a:txBody>
                    <a:bodyPr/>
                    <a:lstStyle/>
                    <a:p>
                      <a:r>
                        <a:rPr lang="en-IN" dirty="0" smtClean="0"/>
                        <a:t>0</a:t>
                      </a:r>
                      <a:endParaRPr lang="en-IN" dirty="0"/>
                    </a:p>
                  </a:txBody>
                  <a:tcPr/>
                </a:tc>
                <a:extLst>
                  <a:ext uri="{0D108BD9-81ED-4DB2-BD59-A6C34878D82A}">
                    <a16:rowId xmlns:a16="http://schemas.microsoft.com/office/drawing/2014/main" val="3870954968"/>
                  </a:ext>
                </a:extLst>
              </a:tr>
              <a:tr h="367857">
                <a:tc>
                  <a:txBody>
                    <a:bodyPr/>
                    <a:lstStyle/>
                    <a:p>
                      <a:r>
                        <a:rPr lang="en-IN" b="1" dirty="0" smtClean="0">
                          <a:solidFill>
                            <a:srgbClr val="FF0000"/>
                          </a:solidFill>
                        </a:rPr>
                        <a:t>2</a:t>
                      </a:r>
                      <a:endParaRPr lang="en-IN" b="1" dirty="0">
                        <a:solidFill>
                          <a:srgbClr val="FF0000"/>
                        </a:solidFill>
                      </a:endParaRP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ext uri="{D42A27DB-BD31-4B8C-83A1-F6EECF244321}">
                <p14:modId xmlns:p14="http://schemas.microsoft.com/office/powerpoint/2010/main" val="3501470850"/>
              </p:ext>
            </p:extLst>
          </p:nvPr>
        </p:nvGraphicFramePr>
        <p:xfrm>
          <a:off x="5204956" y="5883274"/>
          <a:ext cx="3142407" cy="365760"/>
        </p:xfrm>
        <a:graphic>
          <a:graphicData uri="http://schemas.openxmlformats.org/drawingml/2006/table">
            <a:tbl>
              <a:tblPr firstRow="1" bandRow="1">
                <a:tableStyleId>{5C22544A-7EE6-4342-B048-85BDC9FD1C3A}</a:tableStyleId>
              </a:tblPr>
              <a:tblGrid>
                <a:gridCol w="590921">
                  <a:extLst>
                    <a:ext uri="{9D8B030D-6E8A-4147-A177-3AD203B41FA5}">
                      <a16:colId xmlns:a16="http://schemas.microsoft.com/office/drawing/2014/main" val="4031635576"/>
                    </a:ext>
                  </a:extLst>
                </a:gridCol>
                <a:gridCol w="452523">
                  <a:extLst>
                    <a:ext uri="{9D8B030D-6E8A-4147-A177-3AD203B41FA5}">
                      <a16:colId xmlns:a16="http://schemas.microsoft.com/office/drawing/2014/main" val="786514768"/>
                    </a:ext>
                  </a:extLst>
                </a:gridCol>
                <a:gridCol w="533400">
                  <a:extLst>
                    <a:ext uri="{9D8B030D-6E8A-4147-A177-3AD203B41FA5}">
                      <a16:colId xmlns:a16="http://schemas.microsoft.com/office/drawing/2014/main" val="2836222998"/>
                    </a:ext>
                  </a:extLst>
                </a:gridCol>
                <a:gridCol w="457200">
                  <a:extLst>
                    <a:ext uri="{9D8B030D-6E8A-4147-A177-3AD203B41FA5}">
                      <a16:colId xmlns:a16="http://schemas.microsoft.com/office/drawing/2014/main" val="2037519900"/>
                    </a:ext>
                  </a:extLst>
                </a:gridCol>
                <a:gridCol w="533400">
                  <a:extLst>
                    <a:ext uri="{9D8B030D-6E8A-4147-A177-3AD203B41FA5}">
                      <a16:colId xmlns:a16="http://schemas.microsoft.com/office/drawing/2014/main" val="555484095"/>
                    </a:ext>
                  </a:extLst>
                </a:gridCol>
                <a:gridCol w="574963">
                  <a:extLst>
                    <a:ext uri="{9D8B030D-6E8A-4147-A177-3AD203B41FA5}">
                      <a16:colId xmlns:a16="http://schemas.microsoft.com/office/drawing/2014/main" val="2778308230"/>
                    </a:ext>
                  </a:extLst>
                </a:gridCol>
              </a:tblGrid>
              <a:tr h="358120">
                <a:tc>
                  <a:txBody>
                    <a:bodyPr/>
                    <a:lstStyle/>
                    <a:p>
                      <a:pPr algn="ctr"/>
                      <a:r>
                        <a:rPr lang="en-IN" dirty="0"/>
                        <a:t>11</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smtClean="0">
                          <a:solidFill>
                            <a:srgbClr val="FF0000"/>
                          </a:solidFill>
                        </a:rPr>
                        <a:t>11</a:t>
                      </a:r>
                      <a:endParaRPr lang="en-IN" dirty="0">
                        <a:solidFill>
                          <a:srgbClr val="FF0000"/>
                        </a:solidFill>
                      </a:endParaRP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63127" y="6345274"/>
            <a:ext cx="3408510" cy="369332"/>
          </a:xfrm>
          <a:prstGeom prst="rect">
            <a:avLst/>
          </a:prstGeom>
          <a:noFill/>
        </p:spPr>
        <p:txBody>
          <a:bodyPr wrap="square" rtlCol="0">
            <a:spAutoFit/>
          </a:bodyPr>
          <a:lstStyle/>
          <a:p>
            <a:r>
              <a:rPr lang="en-IN" b="1" dirty="0">
                <a:solidFill>
                  <a:srgbClr val="00B050"/>
                </a:solidFill>
              </a:rPr>
              <a:t>Total cost reduction is 2+11=13</a:t>
            </a:r>
          </a:p>
        </p:txBody>
      </p:sp>
      <p:sp>
        <p:nvSpPr>
          <p:cNvPr id="56" name="TextBox 55">
            <a:extLst>
              <a:ext uri="{FF2B5EF4-FFF2-40B4-BE49-F238E27FC236}">
                <a16:creationId xmlns:a16="http://schemas.microsoft.com/office/drawing/2014/main" id="{68596053-062A-4F02-9454-1E2EAF9CFEBC}"/>
              </a:ext>
            </a:extLst>
          </p:cNvPr>
          <p:cNvSpPr txBox="1"/>
          <p:nvPr/>
        </p:nvSpPr>
        <p:spPr>
          <a:xfrm>
            <a:off x="3507178" y="340887"/>
            <a:ext cx="2667000" cy="646331"/>
          </a:xfrm>
          <a:prstGeom prst="rect">
            <a:avLst/>
          </a:prstGeom>
          <a:noFill/>
        </p:spPr>
        <p:txBody>
          <a:bodyPr wrap="square" rtlCol="0">
            <a:spAutoFit/>
          </a:bodyPr>
          <a:lstStyle/>
          <a:p>
            <a:r>
              <a:rPr lang="en-IN" dirty="0"/>
              <a:t>Cost=C(4,3)+C( P )+ r^</a:t>
            </a:r>
          </a:p>
          <a:p>
            <a:r>
              <a:rPr lang="en-IN" dirty="0"/>
              <a:t>       =12+25+13=</a:t>
            </a:r>
            <a:r>
              <a:rPr lang="en-IN" b="1" dirty="0"/>
              <a:t>50</a:t>
            </a:r>
          </a:p>
        </p:txBody>
      </p:sp>
      <p:graphicFrame>
        <p:nvGraphicFramePr>
          <p:cNvPr id="38" name="Content Placeholder 8">
            <a:extLst>
              <a:ext uri="{FF2B5EF4-FFF2-40B4-BE49-F238E27FC236}">
                <a16:creationId xmlns:a16="http://schemas.microsoft.com/office/drawing/2014/main" id="{EAE63E91-DAD0-4DD1-AE6B-394B22EA6A30}"/>
              </a:ext>
            </a:extLst>
          </p:cNvPr>
          <p:cNvGraphicFramePr>
            <a:graphicFrameLocks/>
          </p:cNvGraphicFramePr>
          <p:nvPr>
            <p:extLst>
              <p:ext uri="{D42A27DB-BD31-4B8C-83A1-F6EECF244321}">
                <p14:modId xmlns:p14="http://schemas.microsoft.com/office/powerpoint/2010/main" val="2694251002"/>
              </p:ext>
            </p:extLst>
          </p:nvPr>
        </p:nvGraphicFramePr>
        <p:xfrm>
          <a:off x="3320508" y="1272658"/>
          <a:ext cx="2978730" cy="2194560"/>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0</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37" name="TextBox 36">
            <a:extLst>
              <a:ext uri="{FF2B5EF4-FFF2-40B4-BE49-F238E27FC236}">
                <a16:creationId xmlns:a16="http://schemas.microsoft.com/office/drawing/2014/main" id="{4E7C5361-E719-410D-86E8-DF7E06E11BF0}"/>
              </a:ext>
            </a:extLst>
          </p:cNvPr>
          <p:cNvSpPr txBox="1"/>
          <p:nvPr/>
        </p:nvSpPr>
        <p:spPr>
          <a:xfrm>
            <a:off x="6698549" y="1944254"/>
            <a:ext cx="828304" cy="307777"/>
          </a:xfrm>
          <a:prstGeom prst="rect">
            <a:avLst/>
          </a:prstGeom>
          <a:noFill/>
        </p:spPr>
        <p:txBody>
          <a:bodyPr wrap="square" rtlCol="0">
            <a:spAutoFit/>
          </a:bodyPr>
          <a:lstStyle/>
          <a:p>
            <a:r>
              <a:rPr lang="en-IN" sz="1400" dirty="0"/>
              <a:t>C=28</a:t>
            </a:r>
          </a:p>
        </p:txBody>
      </p:sp>
      <p:sp>
        <p:nvSpPr>
          <p:cNvPr id="39" name="TextBox 38">
            <a:extLst>
              <a:ext uri="{FF2B5EF4-FFF2-40B4-BE49-F238E27FC236}">
                <a16:creationId xmlns:a16="http://schemas.microsoft.com/office/drawing/2014/main" id="{44240E57-A2A8-4F9F-A811-7BA04A6CD78C}"/>
              </a:ext>
            </a:extLst>
          </p:cNvPr>
          <p:cNvSpPr txBox="1"/>
          <p:nvPr/>
        </p:nvSpPr>
        <p:spPr>
          <a:xfrm>
            <a:off x="7573487" y="1957358"/>
            <a:ext cx="828304" cy="307777"/>
          </a:xfrm>
          <a:prstGeom prst="rect">
            <a:avLst/>
          </a:prstGeom>
          <a:noFill/>
        </p:spPr>
        <p:txBody>
          <a:bodyPr wrap="square" rtlCol="0">
            <a:spAutoFit/>
          </a:bodyPr>
          <a:lstStyle/>
          <a:p>
            <a:r>
              <a:rPr lang="en-IN" sz="1400" dirty="0"/>
              <a:t>C=50</a:t>
            </a:r>
          </a:p>
        </p:txBody>
      </p:sp>
      <p:graphicFrame>
        <p:nvGraphicFramePr>
          <p:cNvPr id="40" name="Content Placeholder 8">
            <a:extLst>
              <a:ext uri="{FF2B5EF4-FFF2-40B4-BE49-F238E27FC236}">
                <a16:creationId xmlns:a16="http://schemas.microsoft.com/office/drawing/2014/main" id="{4059DAD1-41D2-458D-8C8D-8B21BE444BFE}"/>
              </a:ext>
            </a:extLst>
          </p:cNvPr>
          <p:cNvGraphicFramePr>
            <a:graphicFrameLocks/>
          </p:cNvGraphicFramePr>
          <p:nvPr>
            <p:extLst>
              <p:ext uri="{D42A27DB-BD31-4B8C-83A1-F6EECF244321}">
                <p14:modId xmlns:p14="http://schemas.microsoft.com/office/powerpoint/2010/main" val="3790055181"/>
              </p:ext>
            </p:extLst>
          </p:nvPr>
        </p:nvGraphicFramePr>
        <p:xfrm>
          <a:off x="4789215" y="3634751"/>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r>
                        <a:rPr lang="en-IN" dirty="0"/>
                        <a:t>0</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smtClean="0"/>
                        <a:t>11</a:t>
                      </a:r>
                      <a:endParaRPr lang="en-IN" dirty="0"/>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cxnSp>
        <p:nvCxnSpPr>
          <p:cNvPr id="41" name="Straight Connector 40">
            <a:extLst>
              <a:ext uri="{FF2B5EF4-FFF2-40B4-BE49-F238E27FC236}">
                <a16:creationId xmlns:a16="http://schemas.microsoft.com/office/drawing/2014/main" id="{27A82BE3-43BE-468A-8C5E-9CDE85E6EDCA}"/>
              </a:ext>
            </a:extLst>
          </p:cNvPr>
          <p:cNvCxnSpPr/>
          <p:nvPr/>
        </p:nvCxnSpPr>
        <p:spPr>
          <a:xfrm>
            <a:off x="5204444" y="5274364"/>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a:extLst>
              <a:ext uri="{FF2B5EF4-FFF2-40B4-BE49-F238E27FC236}">
                <a16:creationId xmlns:a16="http://schemas.microsoft.com/office/drawing/2014/main" id="{1972F61A-D78C-43FD-AFAD-5C1F135A9539}"/>
              </a:ext>
            </a:extLst>
          </p:cNvPr>
          <p:cNvCxnSpPr/>
          <p:nvPr/>
        </p:nvCxnSpPr>
        <p:spPr>
          <a:xfrm>
            <a:off x="6413169" y="3695711"/>
            <a:ext cx="0" cy="213360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311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ontent Placeholder 8">
            <a:extLst>
              <a:ext uri="{FF2B5EF4-FFF2-40B4-BE49-F238E27FC236}">
                <a16:creationId xmlns:a16="http://schemas.microsoft.com/office/drawing/2014/main" id="{BF7E8FA3-9629-4EC0-BD86-3FF29697DE13}"/>
              </a:ext>
            </a:extLst>
          </p:cNvPr>
          <p:cNvGraphicFramePr>
            <a:graphicFrameLocks/>
          </p:cNvGraphicFramePr>
          <p:nvPr>
            <p:extLst>
              <p:ext uri="{D42A27DB-BD31-4B8C-83A1-F6EECF244321}">
                <p14:modId xmlns:p14="http://schemas.microsoft.com/office/powerpoint/2010/main" val="3122051017"/>
              </p:ext>
            </p:extLst>
          </p:nvPr>
        </p:nvGraphicFramePr>
        <p:xfrm>
          <a:off x="222974" y="3581400"/>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Content Placeholder 8">
            <a:extLst>
              <a:ext uri="{FF2B5EF4-FFF2-40B4-BE49-F238E27FC236}">
                <a16:creationId xmlns:a16="http://schemas.microsoft.com/office/drawing/2014/main" id="{3C58E655-95C8-4A95-9519-ED4C4A2D78C9}"/>
              </a:ext>
            </a:extLst>
          </p:cNvPr>
          <p:cNvGraphicFramePr>
            <a:graphicFrameLocks/>
          </p:cNvGraphicFramePr>
          <p:nvPr>
            <p:extLst>
              <p:ext uri="{D42A27DB-BD31-4B8C-83A1-F6EECF244321}">
                <p14:modId xmlns:p14="http://schemas.microsoft.com/office/powerpoint/2010/main" val="1880797930"/>
              </p:ext>
            </p:extLst>
          </p:nvPr>
        </p:nvGraphicFramePr>
        <p:xfrm>
          <a:off x="152400" y="152400"/>
          <a:ext cx="2978730" cy="2194560"/>
        </p:xfrm>
        <a:graphic>
          <a:graphicData uri="http://schemas.openxmlformats.org/drawingml/2006/table">
            <a:tbl>
              <a:tblPr firstRow="1" bandRow="1">
                <a:tableStyleId>{0505E3EF-67EA-436B-97B2-0124C06EBD24}</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8" name="Rectangle 7">
            <a:extLst>
              <a:ext uri="{FF2B5EF4-FFF2-40B4-BE49-F238E27FC236}">
                <a16:creationId xmlns:a16="http://schemas.microsoft.com/office/drawing/2014/main" id="{4224C4E2-094B-4E65-AC2C-74DF9245171E}"/>
              </a:ext>
            </a:extLst>
          </p:cNvPr>
          <p:cNvSpPr/>
          <p:nvPr/>
        </p:nvSpPr>
        <p:spPr>
          <a:xfrm>
            <a:off x="159489" y="2821753"/>
            <a:ext cx="614271" cy="369332"/>
          </a:xfrm>
          <a:prstGeom prst="rect">
            <a:avLst/>
          </a:prstGeom>
        </p:spPr>
        <p:txBody>
          <a:bodyPr wrap="none">
            <a:spAutoFit/>
          </a:bodyPr>
          <a:lstStyle/>
          <a:p>
            <a:r>
              <a:rPr lang="en-IN" dirty="0"/>
              <a:t>(4,5)</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5825837" y="1358552"/>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6892883" y="2351167"/>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093527" y="1828800"/>
            <a:ext cx="738744" cy="52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609600" y="51816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2895600" y="3886200"/>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ext uri="{D42A27DB-BD31-4B8C-83A1-F6EECF244321}">
                <p14:modId xmlns:p14="http://schemas.microsoft.com/office/powerpoint/2010/main" val="2263850606"/>
              </p:ext>
            </p:extLst>
          </p:nvPr>
        </p:nvGraphicFramePr>
        <p:xfrm>
          <a:off x="3630516" y="3922816"/>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smtClean="0"/>
                        <a:t>11</a:t>
                      </a:r>
                      <a:endParaRPr lang="en-IN" dirty="0"/>
                    </a:p>
                  </a:txBody>
                  <a:tcPr/>
                </a:tc>
                <a:extLst>
                  <a:ext uri="{0D108BD9-81ED-4DB2-BD59-A6C34878D82A}">
                    <a16:rowId xmlns:a16="http://schemas.microsoft.com/office/drawing/2014/main" val="826146487"/>
                  </a:ext>
                </a:extLst>
              </a:tr>
              <a:tr h="367857">
                <a:tc>
                  <a:txBody>
                    <a:bodyPr/>
                    <a:lstStyle/>
                    <a:p>
                      <a:r>
                        <a:rPr lang="en-IN" dirty="0" smtClean="0"/>
                        <a:t>0</a:t>
                      </a:r>
                      <a:endParaRPr lang="en-IN" dirty="0"/>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11</a:t>
                      </a: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ext uri="{D42A27DB-BD31-4B8C-83A1-F6EECF244321}">
                <p14:modId xmlns:p14="http://schemas.microsoft.com/office/powerpoint/2010/main" val="1277229899"/>
              </p:ext>
            </p:extLst>
          </p:nvPr>
        </p:nvGraphicFramePr>
        <p:xfrm>
          <a:off x="743794" y="5857831"/>
          <a:ext cx="2765960" cy="365760"/>
        </p:xfrm>
        <a:graphic>
          <a:graphicData uri="http://schemas.openxmlformats.org/drawingml/2006/table">
            <a:tbl>
              <a:tblPr firstRow="1" bandRow="1">
                <a:tableStyleId>{5C22544A-7EE6-4342-B048-85BDC9FD1C3A}</a:tableStyleId>
              </a:tblPr>
              <a:tblGrid>
                <a:gridCol w="520131">
                  <a:extLst>
                    <a:ext uri="{9D8B030D-6E8A-4147-A177-3AD203B41FA5}">
                      <a16:colId xmlns:a16="http://schemas.microsoft.com/office/drawing/2014/main" val="4031635576"/>
                    </a:ext>
                  </a:extLst>
                </a:gridCol>
                <a:gridCol w="533089">
                  <a:extLst>
                    <a:ext uri="{9D8B030D-6E8A-4147-A177-3AD203B41FA5}">
                      <a16:colId xmlns:a16="http://schemas.microsoft.com/office/drawing/2014/main" val="786514768"/>
                    </a:ext>
                  </a:extLst>
                </a:gridCol>
                <a:gridCol w="48216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388842">
                  <a:extLst>
                    <a:ext uri="{9D8B030D-6E8A-4147-A177-3AD203B41FA5}">
                      <a16:colId xmlns:a16="http://schemas.microsoft.com/office/drawing/2014/main" val="555484095"/>
                    </a:ext>
                  </a:extLst>
                </a:gridCol>
                <a:gridCol w="308338">
                  <a:extLst>
                    <a:ext uri="{9D8B030D-6E8A-4147-A177-3AD203B41FA5}">
                      <a16:colId xmlns:a16="http://schemas.microsoft.com/office/drawing/2014/main" val="2778308230"/>
                    </a:ext>
                  </a:extLst>
                </a:gridCol>
              </a:tblGrid>
              <a:tr h="22860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63127" y="6345274"/>
            <a:ext cx="3408510" cy="369332"/>
          </a:xfrm>
          <a:prstGeom prst="rect">
            <a:avLst/>
          </a:prstGeom>
          <a:noFill/>
        </p:spPr>
        <p:txBody>
          <a:bodyPr wrap="square" rtlCol="0">
            <a:spAutoFit/>
          </a:bodyPr>
          <a:lstStyle/>
          <a:p>
            <a:r>
              <a:rPr lang="en-IN" b="1" dirty="0">
                <a:solidFill>
                  <a:srgbClr val="00B050"/>
                </a:solidFill>
              </a:rPr>
              <a:t>Total cost reduction is 0+11=11</a:t>
            </a:r>
          </a:p>
        </p:txBody>
      </p:sp>
      <p:sp>
        <p:nvSpPr>
          <p:cNvPr id="56" name="TextBox 55">
            <a:extLst>
              <a:ext uri="{FF2B5EF4-FFF2-40B4-BE49-F238E27FC236}">
                <a16:creationId xmlns:a16="http://schemas.microsoft.com/office/drawing/2014/main" id="{68596053-062A-4F02-9454-1E2EAF9CFEBC}"/>
              </a:ext>
            </a:extLst>
          </p:cNvPr>
          <p:cNvSpPr txBox="1"/>
          <p:nvPr/>
        </p:nvSpPr>
        <p:spPr>
          <a:xfrm>
            <a:off x="5596883" y="3041456"/>
            <a:ext cx="2667000" cy="646331"/>
          </a:xfrm>
          <a:prstGeom prst="rect">
            <a:avLst/>
          </a:prstGeom>
          <a:noFill/>
        </p:spPr>
        <p:txBody>
          <a:bodyPr wrap="square" rtlCol="0">
            <a:spAutoFit/>
          </a:bodyPr>
          <a:lstStyle/>
          <a:p>
            <a:r>
              <a:rPr lang="en-IN" dirty="0"/>
              <a:t>Cost=C(4,5)+C( P )+ r^</a:t>
            </a:r>
          </a:p>
          <a:p>
            <a:r>
              <a:rPr lang="en-IN" dirty="0"/>
              <a:t>       =0+25+11=</a:t>
            </a:r>
            <a:r>
              <a:rPr lang="en-IN" b="1" dirty="0"/>
              <a:t>36</a:t>
            </a:r>
          </a:p>
        </p:txBody>
      </p:sp>
      <p:sp>
        <p:nvSpPr>
          <p:cNvPr id="37" name="TextBox 36">
            <a:extLst>
              <a:ext uri="{FF2B5EF4-FFF2-40B4-BE49-F238E27FC236}">
                <a16:creationId xmlns:a16="http://schemas.microsoft.com/office/drawing/2014/main" id="{4E7C5361-E719-410D-86E8-DF7E06E11BF0}"/>
              </a:ext>
            </a:extLst>
          </p:cNvPr>
          <p:cNvSpPr txBox="1"/>
          <p:nvPr/>
        </p:nvSpPr>
        <p:spPr>
          <a:xfrm>
            <a:off x="6698549" y="1944254"/>
            <a:ext cx="828304" cy="307777"/>
          </a:xfrm>
          <a:prstGeom prst="rect">
            <a:avLst/>
          </a:prstGeom>
          <a:noFill/>
        </p:spPr>
        <p:txBody>
          <a:bodyPr wrap="square" rtlCol="0">
            <a:spAutoFit/>
          </a:bodyPr>
          <a:lstStyle/>
          <a:p>
            <a:r>
              <a:rPr lang="en-IN" sz="1400" dirty="0"/>
              <a:t>C=28</a:t>
            </a:r>
          </a:p>
        </p:txBody>
      </p:sp>
      <p:sp>
        <p:nvSpPr>
          <p:cNvPr id="39" name="TextBox 38">
            <a:extLst>
              <a:ext uri="{FF2B5EF4-FFF2-40B4-BE49-F238E27FC236}">
                <a16:creationId xmlns:a16="http://schemas.microsoft.com/office/drawing/2014/main" id="{44240E57-A2A8-4F9F-A811-7BA04A6CD78C}"/>
              </a:ext>
            </a:extLst>
          </p:cNvPr>
          <p:cNvSpPr txBox="1"/>
          <p:nvPr/>
        </p:nvSpPr>
        <p:spPr>
          <a:xfrm>
            <a:off x="7573487" y="1957358"/>
            <a:ext cx="828304" cy="307777"/>
          </a:xfrm>
          <a:prstGeom prst="rect">
            <a:avLst/>
          </a:prstGeom>
          <a:noFill/>
        </p:spPr>
        <p:txBody>
          <a:bodyPr wrap="square" rtlCol="0">
            <a:spAutoFit/>
          </a:bodyPr>
          <a:lstStyle/>
          <a:p>
            <a:r>
              <a:rPr lang="en-IN" sz="1400" dirty="0"/>
              <a:t>C=50</a:t>
            </a:r>
          </a:p>
        </p:txBody>
      </p:sp>
      <p:graphicFrame>
        <p:nvGraphicFramePr>
          <p:cNvPr id="41" name="Content Placeholder 8">
            <a:extLst>
              <a:ext uri="{FF2B5EF4-FFF2-40B4-BE49-F238E27FC236}">
                <a16:creationId xmlns:a16="http://schemas.microsoft.com/office/drawing/2014/main" id="{07597CE9-559C-4288-92EC-4B8BA5D90C06}"/>
              </a:ext>
            </a:extLst>
          </p:cNvPr>
          <p:cNvGraphicFramePr>
            <a:graphicFrameLocks/>
          </p:cNvGraphicFramePr>
          <p:nvPr>
            <p:extLst>
              <p:ext uri="{D42A27DB-BD31-4B8C-83A1-F6EECF244321}">
                <p14:modId xmlns:p14="http://schemas.microsoft.com/office/powerpoint/2010/main" val="2428736651"/>
              </p:ext>
            </p:extLst>
          </p:nvPr>
        </p:nvGraphicFramePr>
        <p:xfrm>
          <a:off x="5054335" y="3787898"/>
          <a:ext cx="2978730" cy="2194560"/>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r>
                        <a:rPr lang="en-IN" dirty="0"/>
                        <a:t>0</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42" name="TextBox 41">
            <a:extLst>
              <a:ext uri="{FF2B5EF4-FFF2-40B4-BE49-F238E27FC236}">
                <a16:creationId xmlns:a16="http://schemas.microsoft.com/office/drawing/2014/main" id="{9DD03957-4AC3-4463-9E91-E3C5F459873E}"/>
              </a:ext>
            </a:extLst>
          </p:cNvPr>
          <p:cNvSpPr txBox="1"/>
          <p:nvPr/>
        </p:nvSpPr>
        <p:spPr>
          <a:xfrm>
            <a:off x="8246423" y="1957357"/>
            <a:ext cx="828304" cy="307777"/>
          </a:xfrm>
          <a:prstGeom prst="rect">
            <a:avLst/>
          </a:prstGeom>
          <a:noFill/>
        </p:spPr>
        <p:txBody>
          <a:bodyPr wrap="square" rtlCol="0">
            <a:spAutoFit/>
          </a:bodyPr>
          <a:lstStyle/>
          <a:p>
            <a:r>
              <a:rPr lang="en-IN" sz="1400" dirty="0"/>
              <a:t>C=36</a:t>
            </a:r>
          </a:p>
        </p:txBody>
      </p:sp>
    </p:spTree>
    <p:extLst>
      <p:ext uri="{BB962C8B-B14F-4D97-AF65-F5344CB8AC3E}">
        <p14:creationId xmlns:p14="http://schemas.microsoft.com/office/powerpoint/2010/main" val="42510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Content Placeholder 8">
            <a:extLst>
              <a:ext uri="{FF2B5EF4-FFF2-40B4-BE49-F238E27FC236}">
                <a16:creationId xmlns:a16="http://schemas.microsoft.com/office/drawing/2014/main" id="{DC2C93A7-7E6B-4E82-85FB-6B9A2BF1C191}"/>
              </a:ext>
            </a:extLst>
          </p:cNvPr>
          <p:cNvGraphicFramePr>
            <a:graphicFrameLocks/>
          </p:cNvGraphicFramePr>
          <p:nvPr>
            <p:extLst>
              <p:ext uri="{D42A27DB-BD31-4B8C-83A1-F6EECF244321}">
                <p14:modId xmlns:p14="http://schemas.microsoft.com/office/powerpoint/2010/main" val="2626591922"/>
              </p:ext>
            </p:extLst>
          </p:nvPr>
        </p:nvGraphicFramePr>
        <p:xfrm>
          <a:off x="241623" y="3602430"/>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Cost=28</a:t>
            </a:r>
          </a:p>
        </p:txBody>
      </p:sp>
      <p:sp>
        <p:nvSpPr>
          <p:cNvPr id="8" name="Rectangle 7">
            <a:extLst>
              <a:ext uri="{FF2B5EF4-FFF2-40B4-BE49-F238E27FC236}">
                <a16:creationId xmlns:a16="http://schemas.microsoft.com/office/drawing/2014/main" id="{4224C4E2-094B-4E65-AC2C-74DF9245171E}"/>
              </a:ext>
            </a:extLst>
          </p:cNvPr>
          <p:cNvSpPr/>
          <p:nvPr/>
        </p:nvSpPr>
        <p:spPr>
          <a:xfrm>
            <a:off x="173665" y="2971709"/>
            <a:ext cx="614271" cy="369332"/>
          </a:xfrm>
          <a:prstGeom prst="rect">
            <a:avLst/>
          </a:prstGeom>
        </p:spPr>
        <p:txBody>
          <a:bodyPr wrap="none">
            <a:spAutoFit/>
          </a:bodyPr>
          <a:lstStyle/>
          <a:p>
            <a:r>
              <a:rPr lang="en-IN" dirty="0"/>
              <a:t>(2,3)</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6367619" y="1220677"/>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7011568" y="2287089"/>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212212" y="1828800"/>
            <a:ext cx="620059" cy="45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696275" y="44958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1905000" y="3962400"/>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ext uri="{D42A27DB-BD31-4B8C-83A1-F6EECF244321}">
                <p14:modId xmlns:p14="http://schemas.microsoft.com/office/powerpoint/2010/main" val="614353220"/>
              </p:ext>
            </p:extLst>
          </p:nvPr>
        </p:nvGraphicFramePr>
        <p:xfrm>
          <a:off x="3339546" y="3962400"/>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2</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smtClean="0"/>
                        <a:t>11</a:t>
                      </a:r>
                      <a:endParaRPr lang="en-IN" dirty="0"/>
                    </a:p>
                  </a:txBody>
                  <a:tcPr/>
                </a:tc>
                <a:extLst>
                  <a:ext uri="{0D108BD9-81ED-4DB2-BD59-A6C34878D82A}">
                    <a16:rowId xmlns:a16="http://schemas.microsoft.com/office/drawing/2014/main" val="3870954968"/>
                  </a:ext>
                </a:extLst>
              </a:tr>
              <a:tr h="367857">
                <a:tc>
                  <a:txBody>
                    <a:bodyPr/>
                    <a:lstStyle/>
                    <a:p>
                      <a:r>
                        <a:rPr lang="en-IN" b="1" dirty="0" smtClean="0">
                          <a:solidFill>
                            <a:srgbClr val="FF0000"/>
                          </a:solidFill>
                        </a:rPr>
                        <a:t>13</a:t>
                      </a:r>
                      <a:endParaRPr lang="en-IN" b="1" dirty="0">
                        <a:solidFill>
                          <a:srgbClr val="FF0000"/>
                        </a:solidFill>
                      </a:endParaRP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ext uri="{D42A27DB-BD31-4B8C-83A1-F6EECF244321}">
                <p14:modId xmlns:p14="http://schemas.microsoft.com/office/powerpoint/2010/main" val="1270856722"/>
              </p:ext>
            </p:extLst>
          </p:nvPr>
        </p:nvGraphicFramePr>
        <p:xfrm>
          <a:off x="4763064" y="6162304"/>
          <a:ext cx="3275472" cy="391499"/>
        </p:xfrm>
        <a:graphic>
          <a:graphicData uri="http://schemas.openxmlformats.org/drawingml/2006/table">
            <a:tbl>
              <a:tblPr firstRow="1" bandRow="1">
                <a:tableStyleId>{5C22544A-7EE6-4342-B048-85BDC9FD1C3A}</a:tableStyleId>
              </a:tblPr>
              <a:tblGrid>
                <a:gridCol w="522925">
                  <a:extLst>
                    <a:ext uri="{9D8B030D-6E8A-4147-A177-3AD203B41FA5}">
                      <a16:colId xmlns:a16="http://schemas.microsoft.com/office/drawing/2014/main" val="4031635576"/>
                    </a:ext>
                  </a:extLst>
                </a:gridCol>
                <a:gridCol w="533400">
                  <a:extLst>
                    <a:ext uri="{9D8B030D-6E8A-4147-A177-3AD203B41FA5}">
                      <a16:colId xmlns:a16="http://schemas.microsoft.com/office/drawing/2014/main" val="786514768"/>
                    </a:ext>
                  </a:extLst>
                </a:gridCol>
                <a:gridCol w="45720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457200">
                  <a:extLst>
                    <a:ext uri="{9D8B030D-6E8A-4147-A177-3AD203B41FA5}">
                      <a16:colId xmlns:a16="http://schemas.microsoft.com/office/drawing/2014/main" val="555484095"/>
                    </a:ext>
                  </a:extLst>
                </a:gridCol>
                <a:gridCol w="771347">
                  <a:extLst>
                    <a:ext uri="{9D8B030D-6E8A-4147-A177-3AD203B41FA5}">
                      <a16:colId xmlns:a16="http://schemas.microsoft.com/office/drawing/2014/main" val="2778308230"/>
                    </a:ext>
                  </a:extLst>
                </a:gridCol>
              </a:tblGrid>
              <a:tr h="391499">
                <a:tc>
                  <a:txBody>
                    <a:bodyPr/>
                    <a:lstStyle/>
                    <a:p>
                      <a:pPr algn="ctr"/>
                      <a:r>
                        <a:rPr lang="en-IN" dirty="0" smtClean="0"/>
                        <a:t>0</a:t>
                      </a:r>
                      <a:endParaRPr lang="en-IN" dirty="0"/>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smtClean="0">
                          <a:solidFill>
                            <a:srgbClr val="FF0000"/>
                          </a:solidFill>
                        </a:rPr>
                        <a:t>0</a:t>
                      </a:r>
                      <a:endParaRPr lang="en-IN" dirty="0">
                        <a:solidFill>
                          <a:srgbClr val="FF0000"/>
                        </a:solidFill>
                      </a:endParaRP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70553" y="6346147"/>
            <a:ext cx="3408510" cy="369332"/>
          </a:xfrm>
          <a:prstGeom prst="rect">
            <a:avLst/>
          </a:prstGeom>
          <a:noFill/>
        </p:spPr>
        <p:txBody>
          <a:bodyPr wrap="square" rtlCol="0">
            <a:spAutoFit/>
          </a:bodyPr>
          <a:lstStyle/>
          <a:p>
            <a:r>
              <a:rPr lang="en-IN" b="1" dirty="0">
                <a:solidFill>
                  <a:srgbClr val="00B050"/>
                </a:solidFill>
              </a:rPr>
              <a:t>Total cost reduction is </a:t>
            </a:r>
            <a:r>
              <a:rPr lang="en-IN" b="1" dirty="0" smtClean="0">
                <a:solidFill>
                  <a:srgbClr val="00B050"/>
                </a:solidFill>
              </a:rPr>
              <a:t>13+0=13</a:t>
            </a:r>
            <a:endParaRPr lang="en-IN" b="1" dirty="0">
              <a:solidFill>
                <a:srgbClr val="00B050"/>
              </a:solidFill>
            </a:endParaRPr>
          </a:p>
        </p:txBody>
      </p:sp>
      <p:sp>
        <p:nvSpPr>
          <p:cNvPr id="56" name="TextBox 55">
            <a:extLst>
              <a:ext uri="{FF2B5EF4-FFF2-40B4-BE49-F238E27FC236}">
                <a16:creationId xmlns:a16="http://schemas.microsoft.com/office/drawing/2014/main" id="{68596053-062A-4F02-9454-1E2EAF9CFEBC}"/>
              </a:ext>
            </a:extLst>
          </p:cNvPr>
          <p:cNvSpPr txBox="1"/>
          <p:nvPr/>
        </p:nvSpPr>
        <p:spPr>
          <a:xfrm>
            <a:off x="3419102" y="112962"/>
            <a:ext cx="2667000" cy="646331"/>
          </a:xfrm>
          <a:prstGeom prst="rect">
            <a:avLst/>
          </a:prstGeom>
          <a:noFill/>
        </p:spPr>
        <p:txBody>
          <a:bodyPr wrap="square" rtlCol="0">
            <a:spAutoFit/>
          </a:bodyPr>
          <a:lstStyle/>
          <a:p>
            <a:r>
              <a:rPr lang="en-IN" dirty="0"/>
              <a:t>Cost=C(2,3)+C( P )+ r^</a:t>
            </a:r>
          </a:p>
          <a:p>
            <a:r>
              <a:rPr lang="en-IN" dirty="0"/>
              <a:t>       =11+28+13=</a:t>
            </a:r>
            <a:r>
              <a:rPr lang="en-IN" b="1" dirty="0"/>
              <a:t>52</a:t>
            </a:r>
          </a:p>
        </p:txBody>
      </p:sp>
      <p:sp>
        <p:nvSpPr>
          <p:cNvPr id="37" name="TextBox 36">
            <a:extLst>
              <a:ext uri="{FF2B5EF4-FFF2-40B4-BE49-F238E27FC236}">
                <a16:creationId xmlns:a16="http://schemas.microsoft.com/office/drawing/2014/main" id="{4E7C5361-E719-410D-86E8-DF7E06E11BF0}"/>
              </a:ext>
            </a:extLst>
          </p:cNvPr>
          <p:cNvSpPr txBox="1"/>
          <p:nvPr/>
        </p:nvSpPr>
        <p:spPr>
          <a:xfrm>
            <a:off x="6698549" y="1944254"/>
            <a:ext cx="828304" cy="307777"/>
          </a:xfrm>
          <a:prstGeom prst="rect">
            <a:avLst/>
          </a:prstGeom>
          <a:noFill/>
        </p:spPr>
        <p:txBody>
          <a:bodyPr wrap="square" rtlCol="0">
            <a:spAutoFit/>
          </a:bodyPr>
          <a:lstStyle/>
          <a:p>
            <a:r>
              <a:rPr lang="en-IN" sz="1400" dirty="0"/>
              <a:t>C=28</a:t>
            </a:r>
          </a:p>
        </p:txBody>
      </p:sp>
      <p:sp>
        <p:nvSpPr>
          <p:cNvPr id="39" name="TextBox 38">
            <a:extLst>
              <a:ext uri="{FF2B5EF4-FFF2-40B4-BE49-F238E27FC236}">
                <a16:creationId xmlns:a16="http://schemas.microsoft.com/office/drawing/2014/main" id="{44240E57-A2A8-4F9F-A811-7BA04A6CD78C}"/>
              </a:ext>
            </a:extLst>
          </p:cNvPr>
          <p:cNvSpPr txBox="1"/>
          <p:nvPr/>
        </p:nvSpPr>
        <p:spPr>
          <a:xfrm>
            <a:off x="7573487" y="1957358"/>
            <a:ext cx="828304" cy="307777"/>
          </a:xfrm>
          <a:prstGeom prst="rect">
            <a:avLst/>
          </a:prstGeom>
          <a:noFill/>
        </p:spPr>
        <p:txBody>
          <a:bodyPr wrap="square" rtlCol="0">
            <a:spAutoFit/>
          </a:bodyPr>
          <a:lstStyle/>
          <a:p>
            <a:r>
              <a:rPr lang="en-IN" sz="1400" dirty="0"/>
              <a:t>C=50</a:t>
            </a:r>
          </a:p>
        </p:txBody>
      </p:sp>
      <p:sp>
        <p:nvSpPr>
          <p:cNvPr id="42" name="TextBox 41">
            <a:extLst>
              <a:ext uri="{FF2B5EF4-FFF2-40B4-BE49-F238E27FC236}">
                <a16:creationId xmlns:a16="http://schemas.microsoft.com/office/drawing/2014/main" id="{9DD03957-4AC3-4463-9E91-E3C5F459873E}"/>
              </a:ext>
            </a:extLst>
          </p:cNvPr>
          <p:cNvSpPr txBox="1"/>
          <p:nvPr/>
        </p:nvSpPr>
        <p:spPr>
          <a:xfrm>
            <a:off x="8246423" y="1957357"/>
            <a:ext cx="828304" cy="307777"/>
          </a:xfrm>
          <a:prstGeom prst="rect">
            <a:avLst/>
          </a:prstGeom>
          <a:noFill/>
        </p:spPr>
        <p:txBody>
          <a:bodyPr wrap="square" rtlCol="0">
            <a:spAutoFit/>
          </a:bodyPr>
          <a:lstStyle/>
          <a:p>
            <a:r>
              <a:rPr lang="en-IN" sz="1400" dirty="0"/>
              <a:t>C=36</a:t>
            </a:r>
          </a:p>
        </p:txBody>
      </p:sp>
      <p:sp>
        <p:nvSpPr>
          <p:cNvPr id="44" name="Oval 43">
            <a:extLst>
              <a:ext uri="{FF2B5EF4-FFF2-40B4-BE49-F238E27FC236}">
                <a16:creationId xmlns:a16="http://schemas.microsoft.com/office/drawing/2014/main" id="{B3C5E107-AAD4-463E-95AA-789730708EF6}"/>
              </a:ext>
            </a:extLst>
          </p:cNvPr>
          <p:cNvSpPr/>
          <p:nvPr/>
        </p:nvSpPr>
        <p:spPr>
          <a:xfrm>
            <a:off x="6591237" y="3034282"/>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45" name="Oval 44">
            <a:extLst>
              <a:ext uri="{FF2B5EF4-FFF2-40B4-BE49-F238E27FC236}">
                <a16:creationId xmlns:a16="http://schemas.microsoft.com/office/drawing/2014/main" id="{847A2302-AE86-4022-88C9-BF6F193450EC}"/>
              </a:ext>
            </a:extLst>
          </p:cNvPr>
          <p:cNvSpPr/>
          <p:nvPr/>
        </p:nvSpPr>
        <p:spPr>
          <a:xfrm>
            <a:off x="7293860" y="3034281"/>
            <a:ext cx="401287" cy="36512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34" name="Straight Arrow Connector 33">
            <a:extLst>
              <a:ext uri="{FF2B5EF4-FFF2-40B4-BE49-F238E27FC236}">
                <a16:creationId xmlns:a16="http://schemas.microsoft.com/office/drawing/2014/main" id="{B6251D98-84EF-4C64-B7CA-E512A61194B4}"/>
              </a:ext>
            </a:extLst>
          </p:cNvPr>
          <p:cNvCxnSpPr>
            <a:stCxn id="24" idx="4"/>
            <a:endCxn id="44" idx="0"/>
          </p:cNvCxnSpPr>
          <p:nvPr/>
        </p:nvCxnSpPr>
        <p:spPr>
          <a:xfrm flipH="1">
            <a:off x="6791881" y="2652214"/>
            <a:ext cx="420331" cy="3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4FE5A3-6E40-4A2C-A622-8B8ECEB2A8A2}"/>
              </a:ext>
            </a:extLst>
          </p:cNvPr>
          <p:cNvCxnSpPr>
            <a:cxnSpLocks/>
          </p:cNvCxnSpPr>
          <p:nvPr/>
        </p:nvCxnSpPr>
        <p:spPr>
          <a:xfrm>
            <a:off x="7212212" y="2684111"/>
            <a:ext cx="282292" cy="38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Content Placeholder 8">
            <a:extLst>
              <a:ext uri="{FF2B5EF4-FFF2-40B4-BE49-F238E27FC236}">
                <a16:creationId xmlns:a16="http://schemas.microsoft.com/office/drawing/2014/main" id="{8AEE0647-C983-43C0-8A7C-A62888A616E7}"/>
              </a:ext>
            </a:extLst>
          </p:cNvPr>
          <p:cNvGraphicFramePr>
            <a:graphicFrameLocks/>
          </p:cNvGraphicFramePr>
          <p:nvPr>
            <p:extLst>
              <p:ext uri="{D42A27DB-BD31-4B8C-83A1-F6EECF244321}">
                <p14:modId xmlns:p14="http://schemas.microsoft.com/office/powerpoint/2010/main" val="2885128960"/>
              </p:ext>
            </p:extLst>
          </p:nvPr>
        </p:nvGraphicFramePr>
        <p:xfrm>
          <a:off x="127782" y="105467"/>
          <a:ext cx="2978730" cy="2194560"/>
        </p:xfrm>
        <a:graphic>
          <a:graphicData uri="http://schemas.openxmlformats.org/drawingml/2006/table">
            <a:tbl>
              <a:tblPr firstRow="1" bandRow="1">
                <a:tableStyleId>{0505E3EF-67EA-436B-97B2-0124C06EBD24}</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graphicFrame>
        <p:nvGraphicFramePr>
          <p:cNvPr id="59" name="Content Placeholder 8">
            <a:extLst>
              <a:ext uri="{FF2B5EF4-FFF2-40B4-BE49-F238E27FC236}">
                <a16:creationId xmlns:a16="http://schemas.microsoft.com/office/drawing/2014/main" id="{EE055B8F-EC81-4A4D-8338-D94563424459}"/>
              </a:ext>
            </a:extLst>
          </p:cNvPr>
          <p:cNvGraphicFramePr>
            <a:graphicFrameLocks/>
          </p:cNvGraphicFramePr>
          <p:nvPr>
            <p:extLst>
              <p:ext uri="{D42A27DB-BD31-4B8C-83A1-F6EECF244321}">
                <p14:modId xmlns:p14="http://schemas.microsoft.com/office/powerpoint/2010/main" val="2506435812"/>
              </p:ext>
            </p:extLst>
          </p:nvPr>
        </p:nvGraphicFramePr>
        <p:xfrm>
          <a:off x="4281473" y="3621688"/>
          <a:ext cx="2978730" cy="246888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smtClean="0"/>
                        <a:t>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graphicFrame>
        <p:nvGraphicFramePr>
          <p:cNvPr id="60" name="Content Placeholder 8">
            <a:extLst>
              <a:ext uri="{FF2B5EF4-FFF2-40B4-BE49-F238E27FC236}">
                <a16:creationId xmlns:a16="http://schemas.microsoft.com/office/drawing/2014/main" id="{D8A1BAA7-CFD3-4529-B825-FED53E4A119D}"/>
              </a:ext>
            </a:extLst>
          </p:cNvPr>
          <p:cNvGraphicFramePr>
            <a:graphicFrameLocks/>
          </p:cNvGraphicFramePr>
          <p:nvPr>
            <p:extLst>
              <p:ext uri="{D42A27DB-BD31-4B8C-83A1-F6EECF244321}">
                <p14:modId xmlns:p14="http://schemas.microsoft.com/office/powerpoint/2010/main" val="2604611446"/>
              </p:ext>
            </p:extLst>
          </p:nvPr>
        </p:nvGraphicFramePr>
        <p:xfrm>
          <a:off x="3279018" y="859105"/>
          <a:ext cx="2978730" cy="2468880"/>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1" name="TextBox 60">
            <a:extLst>
              <a:ext uri="{FF2B5EF4-FFF2-40B4-BE49-F238E27FC236}">
                <a16:creationId xmlns:a16="http://schemas.microsoft.com/office/drawing/2014/main" id="{357E3305-A015-482C-A4AE-342CE9840DA9}"/>
              </a:ext>
            </a:extLst>
          </p:cNvPr>
          <p:cNvSpPr txBox="1"/>
          <p:nvPr/>
        </p:nvSpPr>
        <p:spPr>
          <a:xfrm>
            <a:off x="6490953" y="2638140"/>
            <a:ext cx="828304" cy="307777"/>
          </a:xfrm>
          <a:prstGeom prst="rect">
            <a:avLst/>
          </a:prstGeom>
          <a:noFill/>
        </p:spPr>
        <p:txBody>
          <a:bodyPr wrap="square" rtlCol="0">
            <a:spAutoFit/>
          </a:bodyPr>
          <a:lstStyle/>
          <a:p>
            <a:r>
              <a:rPr lang="en-IN" sz="1400" dirty="0"/>
              <a:t>C=52</a:t>
            </a:r>
          </a:p>
        </p:txBody>
      </p:sp>
    </p:spTree>
    <p:extLst>
      <p:ext uri="{BB962C8B-B14F-4D97-AF65-F5344CB8AC3E}">
        <p14:creationId xmlns:p14="http://schemas.microsoft.com/office/powerpoint/2010/main" val="34932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Content Placeholder 8">
            <a:extLst>
              <a:ext uri="{FF2B5EF4-FFF2-40B4-BE49-F238E27FC236}">
                <a16:creationId xmlns:a16="http://schemas.microsoft.com/office/drawing/2014/main" id="{E870E4E8-C544-48FD-892F-ED932605DC0B}"/>
              </a:ext>
            </a:extLst>
          </p:cNvPr>
          <p:cNvGraphicFramePr>
            <a:graphicFrameLocks/>
          </p:cNvGraphicFramePr>
          <p:nvPr>
            <p:extLst>
              <p:ext uri="{D42A27DB-BD31-4B8C-83A1-F6EECF244321}">
                <p14:modId xmlns:p14="http://schemas.microsoft.com/office/powerpoint/2010/main" val="3362210847"/>
              </p:ext>
            </p:extLst>
          </p:nvPr>
        </p:nvGraphicFramePr>
        <p:xfrm>
          <a:off x="198095" y="3249692"/>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rgbClr val="21366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Cost=28</a:t>
            </a:r>
          </a:p>
        </p:txBody>
      </p:sp>
      <p:sp>
        <p:nvSpPr>
          <p:cNvPr id="8" name="Rectangle 7">
            <a:extLst>
              <a:ext uri="{FF2B5EF4-FFF2-40B4-BE49-F238E27FC236}">
                <a16:creationId xmlns:a16="http://schemas.microsoft.com/office/drawing/2014/main" id="{4224C4E2-094B-4E65-AC2C-74DF9245171E}"/>
              </a:ext>
            </a:extLst>
          </p:cNvPr>
          <p:cNvSpPr/>
          <p:nvPr/>
        </p:nvSpPr>
        <p:spPr>
          <a:xfrm>
            <a:off x="266700" y="2737751"/>
            <a:ext cx="614271" cy="369332"/>
          </a:xfrm>
          <a:prstGeom prst="rect">
            <a:avLst/>
          </a:prstGeom>
        </p:spPr>
        <p:txBody>
          <a:bodyPr wrap="none">
            <a:spAutoFit/>
          </a:bodyPr>
          <a:lstStyle/>
          <a:p>
            <a:r>
              <a:rPr lang="en-IN" dirty="0"/>
              <a:t>(2,5)</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6367619" y="1220677"/>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7011568" y="2287089"/>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212212" y="1828800"/>
            <a:ext cx="620059" cy="45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770553" y="41910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2895600" y="3642376"/>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ext uri="{D42A27DB-BD31-4B8C-83A1-F6EECF244321}">
                <p14:modId xmlns:p14="http://schemas.microsoft.com/office/powerpoint/2010/main" val="2938143050"/>
              </p:ext>
            </p:extLst>
          </p:nvPr>
        </p:nvGraphicFramePr>
        <p:xfrm>
          <a:off x="3287075" y="3605605"/>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ext uri="{D42A27DB-BD31-4B8C-83A1-F6EECF244321}">
                <p14:modId xmlns:p14="http://schemas.microsoft.com/office/powerpoint/2010/main" val="773132629"/>
              </p:ext>
            </p:extLst>
          </p:nvPr>
        </p:nvGraphicFramePr>
        <p:xfrm>
          <a:off x="615945" y="5818673"/>
          <a:ext cx="3275472" cy="391499"/>
        </p:xfrm>
        <a:graphic>
          <a:graphicData uri="http://schemas.openxmlformats.org/drawingml/2006/table">
            <a:tbl>
              <a:tblPr firstRow="1" bandRow="1">
                <a:tableStyleId>{5C22544A-7EE6-4342-B048-85BDC9FD1C3A}</a:tableStyleId>
              </a:tblPr>
              <a:tblGrid>
                <a:gridCol w="522925">
                  <a:extLst>
                    <a:ext uri="{9D8B030D-6E8A-4147-A177-3AD203B41FA5}">
                      <a16:colId xmlns:a16="http://schemas.microsoft.com/office/drawing/2014/main" val="4031635576"/>
                    </a:ext>
                  </a:extLst>
                </a:gridCol>
                <a:gridCol w="533400">
                  <a:extLst>
                    <a:ext uri="{9D8B030D-6E8A-4147-A177-3AD203B41FA5}">
                      <a16:colId xmlns:a16="http://schemas.microsoft.com/office/drawing/2014/main" val="786514768"/>
                    </a:ext>
                  </a:extLst>
                </a:gridCol>
                <a:gridCol w="45720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457200">
                  <a:extLst>
                    <a:ext uri="{9D8B030D-6E8A-4147-A177-3AD203B41FA5}">
                      <a16:colId xmlns:a16="http://schemas.microsoft.com/office/drawing/2014/main" val="555484095"/>
                    </a:ext>
                  </a:extLst>
                </a:gridCol>
                <a:gridCol w="771347">
                  <a:extLst>
                    <a:ext uri="{9D8B030D-6E8A-4147-A177-3AD203B41FA5}">
                      <a16:colId xmlns:a16="http://schemas.microsoft.com/office/drawing/2014/main" val="2778308230"/>
                    </a:ext>
                  </a:extLst>
                </a:gridCol>
              </a:tblGrid>
              <a:tr h="39149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70553" y="6346147"/>
            <a:ext cx="3408510" cy="369332"/>
          </a:xfrm>
          <a:prstGeom prst="rect">
            <a:avLst/>
          </a:prstGeom>
          <a:noFill/>
        </p:spPr>
        <p:txBody>
          <a:bodyPr wrap="square" rtlCol="0">
            <a:spAutoFit/>
          </a:bodyPr>
          <a:lstStyle/>
          <a:p>
            <a:r>
              <a:rPr lang="en-IN" b="1" dirty="0">
                <a:solidFill>
                  <a:srgbClr val="00B050"/>
                </a:solidFill>
              </a:rPr>
              <a:t>Total cost reduction is 0</a:t>
            </a:r>
          </a:p>
        </p:txBody>
      </p:sp>
      <p:sp>
        <p:nvSpPr>
          <p:cNvPr id="56" name="TextBox 55">
            <a:extLst>
              <a:ext uri="{FF2B5EF4-FFF2-40B4-BE49-F238E27FC236}">
                <a16:creationId xmlns:a16="http://schemas.microsoft.com/office/drawing/2014/main" id="{68596053-062A-4F02-9454-1E2EAF9CFEBC}"/>
              </a:ext>
            </a:extLst>
          </p:cNvPr>
          <p:cNvSpPr txBox="1"/>
          <p:nvPr/>
        </p:nvSpPr>
        <p:spPr>
          <a:xfrm>
            <a:off x="3688703" y="1821982"/>
            <a:ext cx="2667000" cy="646331"/>
          </a:xfrm>
          <a:prstGeom prst="rect">
            <a:avLst/>
          </a:prstGeom>
          <a:noFill/>
        </p:spPr>
        <p:txBody>
          <a:bodyPr wrap="square" rtlCol="0">
            <a:spAutoFit/>
          </a:bodyPr>
          <a:lstStyle/>
          <a:p>
            <a:r>
              <a:rPr lang="en-IN" dirty="0"/>
              <a:t>Cost=C(2,5)+C( P )+ r^</a:t>
            </a:r>
          </a:p>
          <a:p>
            <a:r>
              <a:rPr lang="en-IN" dirty="0"/>
              <a:t>       =0+28+0=</a:t>
            </a:r>
            <a:r>
              <a:rPr lang="en-IN" b="1" dirty="0"/>
              <a:t>28</a:t>
            </a:r>
          </a:p>
        </p:txBody>
      </p:sp>
      <p:sp>
        <p:nvSpPr>
          <p:cNvPr id="37" name="TextBox 36">
            <a:extLst>
              <a:ext uri="{FF2B5EF4-FFF2-40B4-BE49-F238E27FC236}">
                <a16:creationId xmlns:a16="http://schemas.microsoft.com/office/drawing/2014/main" id="{4E7C5361-E719-410D-86E8-DF7E06E11BF0}"/>
              </a:ext>
            </a:extLst>
          </p:cNvPr>
          <p:cNvSpPr txBox="1"/>
          <p:nvPr/>
        </p:nvSpPr>
        <p:spPr>
          <a:xfrm>
            <a:off x="6963254" y="1975397"/>
            <a:ext cx="828304" cy="307777"/>
          </a:xfrm>
          <a:prstGeom prst="rect">
            <a:avLst/>
          </a:prstGeom>
          <a:noFill/>
        </p:spPr>
        <p:txBody>
          <a:bodyPr wrap="square" rtlCol="0">
            <a:spAutoFit/>
          </a:bodyPr>
          <a:lstStyle/>
          <a:p>
            <a:r>
              <a:rPr lang="en-IN" sz="1400" b="1" dirty="0"/>
              <a:t>C=28</a:t>
            </a:r>
          </a:p>
        </p:txBody>
      </p:sp>
      <p:sp>
        <p:nvSpPr>
          <p:cNvPr id="39" name="TextBox 38">
            <a:extLst>
              <a:ext uri="{FF2B5EF4-FFF2-40B4-BE49-F238E27FC236}">
                <a16:creationId xmlns:a16="http://schemas.microsoft.com/office/drawing/2014/main" id="{44240E57-A2A8-4F9F-A811-7BA04A6CD78C}"/>
              </a:ext>
            </a:extLst>
          </p:cNvPr>
          <p:cNvSpPr txBox="1"/>
          <p:nvPr/>
        </p:nvSpPr>
        <p:spPr>
          <a:xfrm>
            <a:off x="7573487" y="1957358"/>
            <a:ext cx="828304" cy="307777"/>
          </a:xfrm>
          <a:prstGeom prst="rect">
            <a:avLst/>
          </a:prstGeom>
          <a:noFill/>
        </p:spPr>
        <p:txBody>
          <a:bodyPr wrap="square" rtlCol="0">
            <a:spAutoFit/>
          </a:bodyPr>
          <a:lstStyle/>
          <a:p>
            <a:r>
              <a:rPr lang="en-IN" sz="1400" dirty="0"/>
              <a:t>C=50</a:t>
            </a:r>
          </a:p>
        </p:txBody>
      </p:sp>
      <p:sp>
        <p:nvSpPr>
          <p:cNvPr id="42" name="TextBox 41">
            <a:extLst>
              <a:ext uri="{FF2B5EF4-FFF2-40B4-BE49-F238E27FC236}">
                <a16:creationId xmlns:a16="http://schemas.microsoft.com/office/drawing/2014/main" id="{9DD03957-4AC3-4463-9E91-E3C5F459873E}"/>
              </a:ext>
            </a:extLst>
          </p:cNvPr>
          <p:cNvSpPr txBox="1"/>
          <p:nvPr/>
        </p:nvSpPr>
        <p:spPr>
          <a:xfrm>
            <a:off x="8246423" y="1957357"/>
            <a:ext cx="828304" cy="307777"/>
          </a:xfrm>
          <a:prstGeom prst="rect">
            <a:avLst/>
          </a:prstGeom>
          <a:noFill/>
        </p:spPr>
        <p:txBody>
          <a:bodyPr wrap="square" rtlCol="0">
            <a:spAutoFit/>
          </a:bodyPr>
          <a:lstStyle/>
          <a:p>
            <a:r>
              <a:rPr lang="en-IN" sz="1400" dirty="0"/>
              <a:t>C=36</a:t>
            </a:r>
          </a:p>
        </p:txBody>
      </p:sp>
      <p:sp>
        <p:nvSpPr>
          <p:cNvPr id="44" name="Oval 43">
            <a:extLst>
              <a:ext uri="{FF2B5EF4-FFF2-40B4-BE49-F238E27FC236}">
                <a16:creationId xmlns:a16="http://schemas.microsoft.com/office/drawing/2014/main" id="{B3C5E107-AAD4-463E-95AA-789730708EF6}"/>
              </a:ext>
            </a:extLst>
          </p:cNvPr>
          <p:cNvSpPr/>
          <p:nvPr/>
        </p:nvSpPr>
        <p:spPr>
          <a:xfrm>
            <a:off x="6591237" y="3034282"/>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45" name="Oval 44">
            <a:extLst>
              <a:ext uri="{FF2B5EF4-FFF2-40B4-BE49-F238E27FC236}">
                <a16:creationId xmlns:a16="http://schemas.microsoft.com/office/drawing/2014/main" id="{847A2302-AE86-4022-88C9-BF6F193450EC}"/>
              </a:ext>
            </a:extLst>
          </p:cNvPr>
          <p:cNvSpPr/>
          <p:nvPr/>
        </p:nvSpPr>
        <p:spPr>
          <a:xfrm>
            <a:off x="7293860" y="303428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34" name="Straight Arrow Connector 33">
            <a:extLst>
              <a:ext uri="{FF2B5EF4-FFF2-40B4-BE49-F238E27FC236}">
                <a16:creationId xmlns:a16="http://schemas.microsoft.com/office/drawing/2014/main" id="{B6251D98-84EF-4C64-B7CA-E512A61194B4}"/>
              </a:ext>
            </a:extLst>
          </p:cNvPr>
          <p:cNvCxnSpPr>
            <a:stCxn id="24" idx="4"/>
            <a:endCxn id="44" idx="0"/>
          </p:cNvCxnSpPr>
          <p:nvPr/>
        </p:nvCxnSpPr>
        <p:spPr>
          <a:xfrm flipH="1">
            <a:off x="6791881" y="2652214"/>
            <a:ext cx="420331" cy="3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4FE5A3-6E40-4A2C-A622-8B8ECEB2A8A2}"/>
              </a:ext>
            </a:extLst>
          </p:cNvPr>
          <p:cNvCxnSpPr>
            <a:stCxn id="24" idx="4"/>
            <a:endCxn id="45" idx="0"/>
          </p:cNvCxnSpPr>
          <p:nvPr/>
        </p:nvCxnSpPr>
        <p:spPr>
          <a:xfrm>
            <a:off x="7212212" y="2652214"/>
            <a:ext cx="282292" cy="38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Content Placeholder 8">
            <a:extLst>
              <a:ext uri="{FF2B5EF4-FFF2-40B4-BE49-F238E27FC236}">
                <a16:creationId xmlns:a16="http://schemas.microsoft.com/office/drawing/2014/main" id="{8AEE0647-C983-43C0-8A7C-A62888A616E7}"/>
              </a:ext>
            </a:extLst>
          </p:cNvPr>
          <p:cNvGraphicFramePr>
            <a:graphicFrameLocks/>
          </p:cNvGraphicFramePr>
          <p:nvPr>
            <p:extLst>
              <p:ext uri="{D42A27DB-BD31-4B8C-83A1-F6EECF244321}">
                <p14:modId xmlns:p14="http://schemas.microsoft.com/office/powerpoint/2010/main" val="1408493587"/>
              </p:ext>
            </p:extLst>
          </p:nvPr>
        </p:nvGraphicFramePr>
        <p:xfrm>
          <a:off x="126364" y="108375"/>
          <a:ext cx="2978730" cy="2194560"/>
        </p:xfrm>
        <a:graphic>
          <a:graphicData uri="http://schemas.openxmlformats.org/drawingml/2006/table">
            <a:tbl>
              <a:tblPr firstRow="1" bandRow="1">
                <a:tableStyleId>{0505E3EF-67EA-436B-97B2-0124C06EBD24}</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61" name="TextBox 60">
            <a:extLst>
              <a:ext uri="{FF2B5EF4-FFF2-40B4-BE49-F238E27FC236}">
                <a16:creationId xmlns:a16="http://schemas.microsoft.com/office/drawing/2014/main" id="{357E3305-A015-482C-A4AE-342CE9840DA9}"/>
              </a:ext>
            </a:extLst>
          </p:cNvPr>
          <p:cNvSpPr txBox="1"/>
          <p:nvPr/>
        </p:nvSpPr>
        <p:spPr>
          <a:xfrm>
            <a:off x="6490953" y="2638140"/>
            <a:ext cx="828304" cy="307777"/>
          </a:xfrm>
          <a:prstGeom prst="rect">
            <a:avLst/>
          </a:prstGeom>
          <a:noFill/>
        </p:spPr>
        <p:txBody>
          <a:bodyPr wrap="square" rtlCol="0">
            <a:spAutoFit/>
          </a:bodyPr>
          <a:lstStyle/>
          <a:p>
            <a:r>
              <a:rPr lang="en-IN" sz="1400" dirty="0"/>
              <a:t>C=52</a:t>
            </a:r>
          </a:p>
        </p:txBody>
      </p:sp>
      <p:graphicFrame>
        <p:nvGraphicFramePr>
          <p:cNvPr id="47" name="Content Placeholder 8">
            <a:extLst>
              <a:ext uri="{FF2B5EF4-FFF2-40B4-BE49-F238E27FC236}">
                <a16:creationId xmlns:a16="http://schemas.microsoft.com/office/drawing/2014/main" id="{48183B23-B272-43AB-8290-2DD2491B0A02}"/>
              </a:ext>
            </a:extLst>
          </p:cNvPr>
          <p:cNvGraphicFramePr>
            <a:graphicFrameLocks/>
          </p:cNvGraphicFramePr>
          <p:nvPr>
            <p:extLst>
              <p:ext uri="{D42A27DB-BD31-4B8C-83A1-F6EECF244321}">
                <p14:modId xmlns:p14="http://schemas.microsoft.com/office/powerpoint/2010/main" val="3226704532"/>
              </p:ext>
            </p:extLst>
          </p:nvPr>
        </p:nvGraphicFramePr>
        <p:xfrm>
          <a:off x="4431547" y="3763686"/>
          <a:ext cx="2978730" cy="2194560"/>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48" name="TextBox 47">
            <a:extLst>
              <a:ext uri="{FF2B5EF4-FFF2-40B4-BE49-F238E27FC236}">
                <a16:creationId xmlns:a16="http://schemas.microsoft.com/office/drawing/2014/main" id="{D235870F-34F0-42CC-BE50-EFB8836C7BD3}"/>
              </a:ext>
            </a:extLst>
          </p:cNvPr>
          <p:cNvSpPr txBox="1"/>
          <p:nvPr/>
        </p:nvSpPr>
        <p:spPr>
          <a:xfrm>
            <a:off x="7156367" y="2734715"/>
            <a:ext cx="828304" cy="307777"/>
          </a:xfrm>
          <a:prstGeom prst="rect">
            <a:avLst/>
          </a:prstGeom>
          <a:noFill/>
        </p:spPr>
        <p:txBody>
          <a:bodyPr wrap="square" rtlCol="0">
            <a:spAutoFit/>
          </a:bodyPr>
          <a:lstStyle/>
          <a:p>
            <a:r>
              <a:rPr lang="en-IN" sz="1400" b="1" dirty="0"/>
              <a:t>C=28</a:t>
            </a:r>
          </a:p>
        </p:txBody>
      </p:sp>
    </p:spTree>
    <p:extLst>
      <p:ext uri="{BB962C8B-B14F-4D97-AF65-F5344CB8AC3E}">
        <p14:creationId xmlns:p14="http://schemas.microsoft.com/office/powerpoint/2010/main" val="301431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ontent Placeholder 8">
            <a:extLst>
              <a:ext uri="{FF2B5EF4-FFF2-40B4-BE49-F238E27FC236}">
                <a16:creationId xmlns:a16="http://schemas.microsoft.com/office/drawing/2014/main" id="{B5AAEAF0-D7CF-41DE-B8CD-DF7BF25FEDCA}"/>
              </a:ext>
            </a:extLst>
          </p:cNvPr>
          <p:cNvGraphicFramePr>
            <a:graphicFrameLocks/>
          </p:cNvGraphicFramePr>
          <p:nvPr>
            <p:extLst>
              <p:ext uri="{D42A27DB-BD31-4B8C-83A1-F6EECF244321}">
                <p14:modId xmlns:p14="http://schemas.microsoft.com/office/powerpoint/2010/main" val="196770606"/>
              </p:ext>
            </p:extLst>
          </p:nvPr>
        </p:nvGraphicFramePr>
        <p:xfrm>
          <a:off x="208023" y="3556126"/>
          <a:ext cx="2978730" cy="2245234"/>
        </p:xfrm>
        <a:graphic>
          <a:graphicData uri="http://schemas.openxmlformats.org/drawingml/2006/table">
            <a:tbl>
              <a:tblPr firstRow="1" bandRow="1">
                <a:tableStyleId>{C4B1156A-380E-4F78-BDF5-A606A8083BF9}</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348853">
                  <a:extLst>
                    <a:ext uri="{9D8B030D-6E8A-4147-A177-3AD203B41FA5}">
                      <a16:colId xmlns:a16="http://schemas.microsoft.com/office/drawing/2014/main" val="20004"/>
                    </a:ext>
                  </a:extLst>
                </a:gridCol>
                <a:gridCol w="644057">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416434">
                <a:tc>
                  <a:txBody>
                    <a:bodyPr/>
                    <a:lstStyle/>
                    <a:p>
                      <a:r>
                        <a:rPr lang="en-IN"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a:extLst>
              <a:ext uri="{FF2B5EF4-FFF2-40B4-BE49-F238E27FC236}">
                <a16:creationId xmlns:a16="http://schemas.microsoft.com/office/drawing/2014/main" id="{DA6C172D-FDFB-410C-86D2-41E588073EF5}"/>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8357DBEF-4BFE-43A5-9C56-F248A61C49F7}"/>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a:extLst>
              <a:ext uri="{FF2B5EF4-FFF2-40B4-BE49-F238E27FC236}">
                <a16:creationId xmlns:a16="http://schemas.microsoft.com/office/drawing/2014/main" id="{7C9EE782-793E-47AB-A871-EBD04C159E29}"/>
              </a:ext>
            </a:extLst>
          </p:cNvPr>
          <p:cNvSpPr txBox="1"/>
          <p:nvPr/>
        </p:nvSpPr>
        <p:spPr>
          <a:xfrm>
            <a:off x="0" y="2346960"/>
            <a:ext cx="2667000" cy="369332"/>
          </a:xfrm>
          <a:prstGeom prst="rect">
            <a:avLst/>
          </a:prstGeom>
          <a:noFill/>
        </p:spPr>
        <p:txBody>
          <a:bodyPr wrap="square" rtlCol="0">
            <a:spAutoFit/>
          </a:bodyPr>
          <a:lstStyle/>
          <a:p>
            <a:r>
              <a:rPr lang="en-IN" dirty="0"/>
              <a:t>Reduced Cost=28</a:t>
            </a:r>
          </a:p>
        </p:txBody>
      </p:sp>
      <p:sp>
        <p:nvSpPr>
          <p:cNvPr id="8" name="Rectangle 7">
            <a:extLst>
              <a:ext uri="{FF2B5EF4-FFF2-40B4-BE49-F238E27FC236}">
                <a16:creationId xmlns:a16="http://schemas.microsoft.com/office/drawing/2014/main" id="{4224C4E2-094B-4E65-AC2C-74DF9245171E}"/>
              </a:ext>
            </a:extLst>
          </p:cNvPr>
          <p:cNvSpPr/>
          <p:nvPr/>
        </p:nvSpPr>
        <p:spPr>
          <a:xfrm>
            <a:off x="266700" y="2737751"/>
            <a:ext cx="614271" cy="369332"/>
          </a:xfrm>
          <a:prstGeom prst="rect">
            <a:avLst/>
          </a:prstGeom>
        </p:spPr>
        <p:txBody>
          <a:bodyPr wrap="none">
            <a:spAutoFit/>
          </a:bodyPr>
          <a:lstStyle/>
          <a:p>
            <a:r>
              <a:rPr lang="en-IN" dirty="0"/>
              <a:t>(5,3)</a:t>
            </a:r>
          </a:p>
        </p:txBody>
      </p:sp>
      <p:sp>
        <p:nvSpPr>
          <p:cNvPr id="9" name="Oval 8">
            <a:extLst>
              <a:ext uri="{FF2B5EF4-FFF2-40B4-BE49-F238E27FC236}">
                <a16:creationId xmlns:a16="http://schemas.microsoft.com/office/drawing/2014/main" id="{B4153D3F-D973-4326-92C0-BCEA7EB82BB4}"/>
              </a:ext>
            </a:extLst>
          </p:cNvPr>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10" name="Oval 9">
            <a:extLst>
              <a:ext uri="{FF2B5EF4-FFF2-40B4-BE49-F238E27FC236}">
                <a16:creationId xmlns:a16="http://schemas.microsoft.com/office/drawing/2014/main" id="{3D506B72-5F3E-490F-BFC9-1A28EE264768}"/>
              </a:ext>
            </a:extLst>
          </p:cNvPr>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1" name="Oval 10">
            <a:extLst>
              <a:ext uri="{FF2B5EF4-FFF2-40B4-BE49-F238E27FC236}">
                <a16:creationId xmlns:a16="http://schemas.microsoft.com/office/drawing/2014/main" id="{7501ADA6-29DA-4CEB-ACD4-A8E3678B4AE9}"/>
              </a:ext>
            </a:extLst>
          </p:cNvPr>
          <p:cNvSpPr/>
          <p:nvPr/>
        </p:nvSpPr>
        <p:spPr>
          <a:xfrm>
            <a:off x="7053448"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2" name="Oval 11">
            <a:extLst>
              <a:ext uri="{FF2B5EF4-FFF2-40B4-BE49-F238E27FC236}">
                <a16:creationId xmlns:a16="http://schemas.microsoft.com/office/drawing/2014/main" id="{2F61D617-C9EC-4E00-A2B0-2A53CD2B2424}"/>
              </a:ext>
            </a:extLst>
          </p:cNvPr>
          <p:cNvSpPr/>
          <p:nvPr/>
        </p:nvSpPr>
        <p:spPr>
          <a:xfrm>
            <a:off x="7679871" y="15240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3" name="Oval 12">
            <a:extLst>
              <a:ext uri="{FF2B5EF4-FFF2-40B4-BE49-F238E27FC236}">
                <a16:creationId xmlns:a16="http://schemas.microsoft.com/office/drawing/2014/main" id="{A1942357-2AE8-4E34-BC5D-D884CF0A5B0F}"/>
              </a:ext>
            </a:extLst>
          </p:cNvPr>
          <p:cNvSpPr/>
          <p:nvPr/>
        </p:nvSpPr>
        <p:spPr>
          <a:xfrm>
            <a:off x="8278090" y="15240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a:extLst>
              <a:ext uri="{FF2B5EF4-FFF2-40B4-BE49-F238E27FC236}">
                <a16:creationId xmlns:a16="http://schemas.microsoft.com/office/drawing/2014/main" id="{140E2845-8AFB-4D6E-91D4-F876A657EFC0}"/>
              </a:ext>
            </a:extLst>
          </p:cNvPr>
          <p:cNvCxnSpPr>
            <a:stCxn id="9" idx="4"/>
            <a:endCxn id="10"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550482-D1A1-4BE7-8715-78A6749546DE}"/>
              </a:ext>
            </a:extLst>
          </p:cNvPr>
          <p:cNvCxnSpPr>
            <a:stCxn id="9" idx="4"/>
            <a:endCxn id="11"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BA8C66-06D1-4692-AB83-4266F26DF93D}"/>
              </a:ext>
            </a:extLst>
          </p:cNvPr>
          <p:cNvCxnSpPr>
            <a:stCxn id="9" idx="4"/>
            <a:endCxn id="12"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8DF1F-0457-4307-A498-93FFB530F546}"/>
              </a:ext>
            </a:extLst>
          </p:cNvPr>
          <p:cNvCxnSpPr>
            <a:stCxn id="9" idx="4"/>
            <a:endCxn id="13"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E3B853-631B-44F4-A4E1-05FD73BA4E24}"/>
              </a:ext>
            </a:extLst>
          </p:cNvPr>
          <p:cNvSpPr txBox="1"/>
          <p:nvPr/>
        </p:nvSpPr>
        <p:spPr>
          <a:xfrm>
            <a:off x="7723414" y="381000"/>
            <a:ext cx="828304" cy="307777"/>
          </a:xfrm>
          <a:prstGeom prst="rect">
            <a:avLst/>
          </a:prstGeom>
          <a:noFill/>
        </p:spPr>
        <p:txBody>
          <a:bodyPr wrap="square" rtlCol="0">
            <a:spAutoFit/>
          </a:bodyPr>
          <a:lstStyle/>
          <a:p>
            <a:r>
              <a:rPr lang="en-IN" sz="1400" dirty="0"/>
              <a:t>C=25</a:t>
            </a:r>
          </a:p>
        </p:txBody>
      </p:sp>
      <p:sp>
        <p:nvSpPr>
          <p:cNvPr id="19" name="TextBox 18">
            <a:extLst>
              <a:ext uri="{FF2B5EF4-FFF2-40B4-BE49-F238E27FC236}">
                <a16:creationId xmlns:a16="http://schemas.microsoft.com/office/drawing/2014/main" id="{C074C144-25C5-4492-880D-9507D437E13E}"/>
              </a:ext>
            </a:extLst>
          </p:cNvPr>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sp>
        <p:nvSpPr>
          <p:cNvPr id="20" name="TextBox 19">
            <a:extLst>
              <a:ext uri="{FF2B5EF4-FFF2-40B4-BE49-F238E27FC236}">
                <a16:creationId xmlns:a16="http://schemas.microsoft.com/office/drawing/2014/main" id="{6ACA2825-C68E-482C-8470-F0ED6970C31D}"/>
              </a:ext>
            </a:extLst>
          </p:cNvPr>
          <p:cNvSpPr txBox="1"/>
          <p:nvPr/>
        </p:nvSpPr>
        <p:spPr>
          <a:xfrm>
            <a:off x="6367619" y="1220677"/>
            <a:ext cx="828304" cy="307777"/>
          </a:xfrm>
          <a:prstGeom prst="rect">
            <a:avLst/>
          </a:prstGeom>
          <a:noFill/>
        </p:spPr>
        <p:txBody>
          <a:bodyPr wrap="square" rtlCol="0">
            <a:spAutoFit/>
          </a:bodyPr>
          <a:lstStyle/>
          <a:p>
            <a:r>
              <a:rPr lang="en-IN" sz="1400" dirty="0"/>
              <a:t>C=35</a:t>
            </a:r>
          </a:p>
        </p:txBody>
      </p:sp>
      <p:sp>
        <p:nvSpPr>
          <p:cNvPr id="21" name="TextBox 20">
            <a:extLst>
              <a:ext uri="{FF2B5EF4-FFF2-40B4-BE49-F238E27FC236}">
                <a16:creationId xmlns:a16="http://schemas.microsoft.com/office/drawing/2014/main" id="{30F8A378-8EFF-4D83-AA22-1B159B231176}"/>
              </a:ext>
            </a:extLst>
          </p:cNvPr>
          <p:cNvSpPr txBox="1"/>
          <p:nvPr/>
        </p:nvSpPr>
        <p:spPr>
          <a:xfrm>
            <a:off x="7003967" y="1133499"/>
            <a:ext cx="828304" cy="307777"/>
          </a:xfrm>
          <a:prstGeom prst="rect">
            <a:avLst/>
          </a:prstGeom>
          <a:noFill/>
        </p:spPr>
        <p:txBody>
          <a:bodyPr wrap="square" rtlCol="0">
            <a:spAutoFit/>
          </a:bodyPr>
          <a:lstStyle/>
          <a:p>
            <a:r>
              <a:rPr lang="en-IN" sz="1400" dirty="0"/>
              <a:t>C=53</a:t>
            </a:r>
          </a:p>
        </p:txBody>
      </p:sp>
      <p:sp>
        <p:nvSpPr>
          <p:cNvPr id="22" name="TextBox 21">
            <a:extLst>
              <a:ext uri="{FF2B5EF4-FFF2-40B4-BE49-F238E27FC236}">
                <a16:creationId xmlns:a16="http://schemas.microsoft.com/office/drawing/2014/main" id="{E8705812-5E2E-468A-AF59-798CAD9B4E45}"/>
              </a:ext>
            </a:extLst>
          </p:cNvPr>
          <p:cNvSpPr txBox="1"/>
          <p:nvPr/>
        </p:nvSpPr>
        <p:spPr>
          <a:xfrm>
            <a:off x="7519059" y="1234622"/>
            <a:ext cx="828304" cy="307777"/>
          </a:xfrm>
          <a:prstGeom prst="rect">
            <a:avLst/>
          </a:prstGeom>
          <a:noFill/>
        </p:spPr>
        <p:txBody>
          <a:bodyPr wrap="square" rtlCol="0">
            <a:spAutoFit/>
          </a:bodyPr>
          <a:lstStyle/>
          <a:p>
            <a:r>
              <a:rPr lang="en-IN" sz="1400" b="1" dirty="0"/>
              <a:t>C=25</a:t>
            </a:r>
          </a:p>
        </p:txBody>
      </p:sp>
      <p:sp>
        <p:nvSpPr>
          <p:cNvPr id="23" name="TextBox 22">
            <a:extLst>
              <a:ext uri="{FF2B5EF4-FFF2-40B4-BE49-F238E27FC236}">
                <a16:creationId xmlns:a16="http://schemas.microsoft.com/office/drawing/2014/main" id="{A7746785-A64D-4223-AEB4-544BE3958BF1}"/>
              </a:ext>
            </a:extLst>
          </p:cNvPr>
          <p:cNvSpPr txBox="1"/>
          <p:nvPr/>
        </p:nvSpPr>
        <p:spPr>
          <a:xfrm>
            <a:off x="7767945" y="919508"/>
            <a:ext cx="828304" cy="307777"/>
          </a:xfrm>
          <a:prstGeom prst="rect">
            <a:avLst/>
          </a:prstGeom>
          <a:noFill/>
        </p:spPr>
        <p:txBody>
          <a:bodyPr wrap="square" rtlCol="0">
            <a:spAutoFit/>
          </a:bodyPr>
          <a:lstStyle/>
          <a:p>
            <a:r>
              <a:rPr lang="en-IN" sz="1400" dirty="0"/>
              <a:t>C=31</a:t>
            </a:r>
          </a:p>
        </p:txBody>
      </p:sp>
      <p:sp>
        <p:nvSpPr>
          <p:cNvPr id="24" name="Oval 23">
            <a:extLst>
              <a:ext uri="{FF2B5EF4-FFF2-40B4-BE49-F238E27FC236}">
                <a16:creationId xmlns:a16="http://schemas.microsoft.com/office/drawing/2014/main" id="{BA67E31A-78BF-4422-BA1A-5784975E5613}"/>
              </a:ext>
            </a:extLst>
          </p:cNvPr>
          <p:cNvSpPr/>
          <p:nvPr/>
        </p:nvSpPr>
        <p:spPr>
          <a:xfrm>
            <a:off x="7011568" y="2287089"/>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5" name="Oval 24">
            <a:extLst>
              <a:ext uri="{FF2B5EF4-FFF2-40B4-BE49-F238E27FC236}">
                <a16:creationId xmlns:a16="http://schemas.microsoft.com/office/drawing/2014/main" id="{B9871403-FADF-47E4-8580-E42B8F87DF24}"/>
              </a:ext>
            </a:extLst>
          </p:cNvPr>
          <p:cNvSpPr/>
          <p:nvPr/>
        </p:nvSpPr>
        <p:spPr>
          <a:xfrm>
            <a:off x="7648451" y="23048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6" name="Oval 25">
            <a:extLst>
              <a:ext uri="{FF2B5EF4-FFF2-40B4-BE49-F238E27FC236}">
                <a16:creationId xmlns:a16="http://schemas.microsoft.com/office/drawing/2014/main" id="{7E6D9FCE-688A-4EE9-AB24-B44B7910368D}"/>
              </a:ext>
            </a:extLst>
          </p:cNvPr>
          <p:cNvSpPr/>
          <p:nvPr/>
        </p:nvSpPr>
        <p:spPr>
          <a:xfrm>
            <a:off x="8351074" y="230481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8" name="Straight Arrow Connector 27">
            <a:extLst>
              <a:ext uri="{FF2B5EF4-FFF2-40B4-BE49-F238E27FC236}">
                <a16:creationId xmlns:a16="http://schemas.microsoft.com/office/drawing/2014/main" id="{43FB9612-D9E3-4B91-913E-7D779E776B7B}"/>
              </a:ext>
            </a:extLst>
          </p:cNvPr>
          <p:cNvCxnSpPr>
            <a:cxnSpLocks/>
            <a:stCxn id="12" idx="4"/>
            <a:endCxn id="24" idx="0"/>
          </p:cNvCxnSpPr>
          <p:nvPr/>
        </p:nvCxnSpPr>
        <p:spPr>
          <a:xfrm flipH="1">
            <a:off x="7212212" y="1828800"/>
            <a:ext cx="620059" cy="45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A957EE-4CBB-495E-9D71-CB7C9783DA37}"/>
              </a:ext>
            </a:extLst>
          </p:cNvPr>
          <p:cNvCxnSpPr>
            <a:cxnSpLocks/>
            <a:stCxn id="12" idx="4"/>
            <a:endCxn id="25" idx="0"/>
          </p:cNvCxnSpPr>
          <p:nvPr/>
        </p:nvCxnSpPr>
        <p:spPr>
          <a:xfrm>
            <a:off x="7832271" y="18288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F24736-936C-4A33-9DBA-71EFFB67A88E}"/>
              </a:ext>
            </a:extLst>
          </p:cNvPr>
          <p:cNvCxnSpPr>
            <a:stCxn id="12" idx="4"/>
            <a:endCxn id="26" idx="0"/>
          </p:cNvCxnSpPr>
          <p:nvPr/>
        </p:nvCxnSpPr>
        <p:spPr>
          <a:xfrm>
            <a:off x="7832271" y="18288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7A82BE3-43BE-468A-8C5E-9CDE85E6EDCA}"/>
              </a:ext>
            </a:extLst>
          </p:cNvPr>
          <p:cNvCxnSpPr/>
          <p:nvPr/>
        </p:nvCxnSpPr>
        <p:spPr>
          <a:xfrm>
            <a:off x="770553" y="5562600"/>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1972F61A-D78C-43FD-AFAD-5C1F135A9539}"/>
              </a:ext>
            </a:extLst>
          </p:cNvPr>
          <p:cNvCxnSpPr/>
          <p:nvPr/>
        </p:nvCxnSpPr>
        <p:spPr>
          <a:xfrm>
            <a:off x="1905000" y="3880822"/>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2" name="Table 51">
            <a:extLst>
              <a:ext uri="{FF2B5EF4-FFF2-40B4-BE49-F238E27FC236}">
                <a16:creationId xmlns:a16="http://schemas.microsoft.com/office/drawing/2014/main" id="{C7584915-3657-4F33-B512-669D40EC839F}"/>
              </a:ext>
            </a:extLst>
          </p:cNvPr>
          <p:cNvGraphicFramePr>
            <a:graphicFrameLocks noGrp="1"/>
          </p:cNvGraphicFramePr>
          <p:nvPr>
            <p:extLst/>
          </p:nvPr>
        </p:nvGraphicFramePr>
        <p:xfrm>
          <a:off x="3287075" y="3605605"/>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54" name="Table 53">
            <a:extLst>
              <a:ext uri="{FF2B5EF4-FFF2-40B4-BE49-F238E27FC236}">
                <a16:creationId xmlns:a16="http://schemas.microsoft.com/office/drawing/2014/main" id="{60C2EB4D-9F29-4B1D-BB2A-4965BAA74840}"/>
              </a:ext>
            </a:extLst>
          </p:cNvPr>
          <p:cNvGraphicFramePr>
            <a:graphicFrameLocks noGrp="1"/>
          </p:cNvGraphicFramePr>
          <p:nvPr>
            <p:extLst/>
          </p:nvPr>
        </p:nvGraphicFramePr>
        <p:xfrm>
          <a:off x="615945" y="5818673"/>
          <a:ext cx="3275472" cy="391499"/>
        </p:xfrm>
        <a:graphic>
          <a:graphicData uri="http://schemas.openxmlformats.org/drawingml/2006/table">
            <a:tbl>
              <a:tblPr firstRow="1" bandRow="1">
                <a:tableStyleId>{5C22544A-7EE6-4342-B048-85BDC9FD1C3A}</a:tableStyleId>
              </a:tblPr>
              <a:tblGrid>
                <a:gridCol w="522925">
                  <a:extLst>
                    <a:ext uri="{9D8B030D-6E8A-4147-A177-3AD203B41FA5}">
                      <a16:colId xmlns:a16="http://schemas.microsoft.com/office/drawing/2014/main" val="4031635576"/>
                    </a:ext>
                  </a:extLst>
                </a:gridCol>
                <a:gridCol w="533400">
                  <a:extLst>
                    <a:ext uri="{9D8B030D-6E8A-4147-A177-3AD203B41FA5}">
                      <a16:colId xmlns:a16="http://schemas.microsoft.com/office/drawing/2014/main" val="786514768"/>
                    </a:ext>
                  </a:extLst>
                </a:gridCol>
                <a:gridCol w="45720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457200">
                  <a:extLst>
                    <a:ext uri="{9D8B030D-6E8A-4147-A177-3AD203B41FA5}">
                      <a16:colId xmlns:a16="http://schemas.microsoft.com/office/drawing/2014/main" val="555484095"/>
                    </a:ext>
                  </a:extLst>
                </a:gridCol>
                <a:gridCol w="771347">
                  <a:extLst>
                    <a:ext uri="{9D8B030D-6E8A-4147-A177-3AD203B41FA5}">
                      <a16:colId xmlns:a16="http://schemas.microsoft.com/office/drawing/2014/main" val="2778308230"/>
                    </a:ext>
                  </a:extLst>
                </a:gridCol>
              </a:tblGrid>
              <a:tr h="39149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55" name="TextBox 54">
            <a:extLst>
              <a:ext uri="{FF2B5EF4-FFF2-40B4-BE49-F238E27FC236}">
                <a16:creationId xmlns:a16="http://schemas.microsoft.com/office/drawing/2014/main" id="{6694E175-7C7E-406C-9B43-C8232AF0891D}"/>
              </a:ext>
            </a:extLst>
          </p:cNvPr>
          <p:cNvSpPr txBox="1"/>
          <p:nvPr/>
        </p:nvSpPr>
        <p:spPr>
          <a:xfrm>
            <a:off x="770553" y="6346147"/>
            <a:ext cx="3408510" cy="369332"/>
          </a:xfrm>
          <a:prstGeom prst="rect">
            <a:avLst/>
          </a:prstGeom>
          <a:noFill/>
        </p:spPr>
        <p:txBody>
          <a:bodyPr wrap="square" rtlCol="0">
            <a:spAutoFit/>
          </a:bodyPr>
          <a:lstStyle/>
          <a:p>
            <a:r>
              <a:rPr lang="en-IN" b="1" dirty="0">
                <a:solidFill>
                  <a:srgbClr val="00B050"/>
                </a:solidFill>
              </a:rPr>
              <a:t>Total cost reduction is 0</a:t>
            </a:r>
          </a:p>
        </p:txBody>
      </p:sp>
      <p:sp>
        <p:nvSpPr>
          <p:cNvPr id="56" name="TextBox 55">
            <a:extLst>
              <a:ext uri="{FF2B5EF4-FFF2-40B4-BE49-F238E27FC236}">
                <a16:creationId xmlns:a16="http://schemas.microsoft.com/office/drawing/2014/main" id="{68596053-062A-4F02-9454-1E2EAF9CFEBC}"/>
              </a:ext>
            </a:extLst>
          </p:cNvPr>
          <p:cNvSpPr txBox="1"/>
          <p:nvPr/>
        </p:nvSpPr>
        <p:spPr>
          <a:xfrm>
            <a:off x="3688703" y="1821982"/>
            <a:ext cx="2667000" cy="646331"/>
          </a:xfrm>
          <a:prstGeom prst="rect">
            <a:avLst/>
          </a:prstGeom>
          <a:noFill/>
        </p:spPr>
        <p:txBody>
          <a:bodyPr wrap="square" rtlCol="0">
            <a:spAutoFit/>
          </a:bodyPr>
          <a:lstStyle/>
          <a:p>
            <a:r>
              <a:rPr lang="en-IN" dirty="0"/>
              <a:t>Cost=C(5,3)+C( p )+ r^</a:t>
            </a:r>
          </a:p>
          <a:p>
            <a:r>
              <a:rPr lang="en-IN" dirty="0"/>
              <a:t>       =0+28+0=</a:t>
            </a:r>
            <a:r>
              <a:rPr lang="en-IN" b="1" dirty="0"/>
              <a:t>28</a:t>
            </a:r>
          </a:p>
        </p:txBody>
      </p:sp>
      <p:sp>
        <p:nvSpPr>
          <p:cNvPr id="37" name="TextBox 36">
            <a:extLst>
              <a:ext uri="{FF2B5EF4-FFF2-40B4-BE49-F238E27FC236}">
                <a16:creationId xmlns:a16="http://schemas.microsoft.com/office/drawing/2014/main" id="{4E7C5361-E719-410D-86E8-DF7E06E11BF0}"/>
              </a:ext>
            </a:extLst>
          </p:cNvPr>
          <p:cNvSpPr txBox="1"/>
          <p:nvPr/>
        </p:nvSpPr>
        <p:spPr>
          <a:xfrm>
            <a:off x="6963254" y="1975397"/>
            <a:ext cx="828304" cy="307777"/>
          </a:xfrm>
          <a:prstGeom prst="rect">
            <a:avLst/>
          </a:prstGeom>
          <a:noFill/>
        </p:spPr>
        <p:txBody>
          <a:bodyPr wrap="square" rtlCol="0">
            <a:spAutoFit/>
          </a:bodyPr>
          <a:lstStyle/>
          <a:p>
            <a:r>
              <a:rPr lang="en-IN" sz="1400" b="1" dirty="0"/>
              <a:t>C=28</a:t>
            </a:r>
          </a:p>
        </p:txBody>
      </p:sp>
      <p:sp>
        <p:nvSpPr>
          <p:cNvPr id="39" name="TextBox 38">
            <a:extLst>
              <a:ext uri="{FF2B5EF4-FFF2-40B4-BE49-F238E27FC236}">
                <a16:creationId xmlns:a16="http://schemas.microsoft.com/office/drawing/2014/main" id="{44240E57-A2A8-4F9F-A811-7BA04A6CD78C}"/>
              </a:ext>
            </a:extLst>
          </p:cNvPr>
          <p:cNvSpPr txBox="1"/>
          <p:nvPr/>
        </p:nvSpPr>
        <p:spPr>
          <a:xfrm>
            <a:off x="7573487" y="1957358"/>
            <a:ext cx="828304" cy="307777"/>
          </a:xfrm>
          <a:prstGeom prst="rect">
            <a:avLst/>
          </a:prstGeom>
          <a:noFill/>
        </p:spPr>
        <p:txBody>
          <a:bodyPr wrap="square" rtlCol="0">
            <a:spAutoFit/>
          </a:bodyPr>
          <a:lstStyle/>
          <a:p>
            <a:r>
              <a:rPr lang="en-IN" sz="1400" dirty="0"/>
              <a:t>C=50</a:t>
            </a:r>
          </a:p>
        </p:txBody>
      </p:sp>
      <p:sp>
        <p:nvSpPr>
          <p:cNvPr id="42" name="TextBox 41">
            <a:extLst>
              <a:ext uri="{FF2B5EF4-FFF2-40B4-BE49-F238E27FC236}">
                <a16:creationId xmlns:a16="http://schemas.microsoft.com/office/drawing/2014/main" id="{9DD03957-4AC3-4463-9E91-E3C5F459873E}"/>
              </a:ext>
            </a:extLst>
          </p:cNvPr>
          <p:cNvSpPr txBox="1"/>
          <p:nvPr/>
        </p:nvSpPr>
        <p:spPr>
          <a:xfrm>
            <a:off x="8246423" y="1957357"/>
            <a:ext cx="828304" cy="307777"/>
          </a:xfrm>
          <a:prstGeom prst="rect">
            <a:avLst/>
          </a:prstGeom>
          <a:noFill/>
        </p:spPr>
        <p:txBody>
          <a:bodyPr wrap="square" rtlCol="0">
            <a:spAutoFit/>
          </a:bodyPr>
          <a:lstStyle/>
          <a:p>
            <a:r>
              <a:rPr lang="en-IN" sz="1400" dirty="0"/>
              <a:t>C=36</a:t>
            </a:r>
          </a:p>
        </p:txBody>
      </p:sp>
      <p:sp>
        <p:nvSpPr>
          <p:cNvPr id="44" name="Oval 43">
            <a:extLst>
              <a:ext uri="{FF2B5EF4-FFF2-40B4-BE49-F238E27FC236}">
                <a16:creationId xmlns:a16="http://schemas.microsoft.com/office/drawing/2014/main" id="{B3C5E107-AAD4-463E-95AA-789730708EF6}"/>
              </a:ext>
            </a:extLst>
          </p:cNvPr>
          <p:cNvSpPr/>
          <p:nvPr/>
        </p:nvSpPr>
        <p:spPr>
          <a:xfrm>
            <a:off x="6591237" y="3034282"/>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45" name="Oval 44">
            <a:extLst>
              <a:ext uri="{FF2B5EF4-FFF2-40B4-BE49-F238E27FC236}">
                <a16:creationId xmlns:a16="http://schemas.microsoft.com/office/drawing/2014/main" id="{847A2302-AE86-4022-88C9-BF6F193450EC}"/>
              </a:ext>
            </a:extLst>
          </p:cNvPr>
          <p:cNvSpPr/>
          <p:nvPr/>
        </p:nvSpPr>
        <p:spPr>
          <a:xfrm>
            <a:off x="7293860" y="3034281"/>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34" name="Straight Arrow Connector 33">
            <a:extLst>
              <a:ext uri="{FF2B5EF4-FFF2-40B4-BE49-F238E27FC236}">
                <a16:creationId xmlns:a16="http://schemas.microsoft.com/office/drawing/2014/main" id="{B6251D98-84EF-4C64-B7CA-E512A61194B4}"/>
              </a:ext>
            </a:extLst>
          </p:cNvPr>
          <p:cNvCxnSpPr>
            <a:stCxn id="24" idx="4"/>
            <a:endCxn id="44" idx="0"/>
          </p:cNvCxnSpPr>
          <p:nvPr/>
        </p:nvCxnSpPr>
        <p:spPr>
          <a:xfrm flipH="1">
            <a:off x="6791881" y="2652214"/>
            <a:ext cx="420331" cy="3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A4FE5A3-6E40-4A2C-A622-8B8ECEB2A8A2}"/>
              </a:ext>
            </a:extLst>
          </p:cNvPr>
          <p:cNvCxnSpPr>
            <a:stCxn id="24" idx="4"/>
            <a:endCxn id="45" idx="0"/>
          </p:cNvCxnSpPr>
          <p:nvPr/>
        </p:nvCxnSpPr>
        <p:spPr>
          <a:xfrm>
            <a:off x="7212212" y="2652214"/>
            <a:ext cx="282292" cy="38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57E3305-A015-482C-A4AE-342CE9840DA9}"/>
              </a:ext>
            </a:extLst>
          </p:cNvPr>
          <p:cNvSpPr txBox="1"/>
          <p:nvPr/>
        </p:nvSpPr>
        <p:spPr>
          <a:xfrm>
            <a:off x="6490953" y="2638140"/>
            <a:ext cx="828304" cy="307777"/>
          </a:xfrm>
          <a:prstGeom prst="rect">
            <a:avLst/>
          </a:prstGeom>
          <a:noFill/>
        </p:spPr>
        <p:txBody>
          <a:bodyPr wrap="square" rtlCol="0">
            <a:spAutoFit/>
          </a:bodyPr>
          <a:lstStyle/>
          <a:p>
            <a:r>
              <a:rPr lang="en-IN" sz="1400" dirty="0"/>
              <a:t>C=52</a:t>
            </a:r>
          </a:p>
        </p:txBody>
      </p:sp>
      <p:graphicFrame>
        <p:nvGraphicFramePr>
          <p:cNvPr id="47" name="Content Placeholder 8">
            <a:extLst>
              <a:ext uri="{FF2B5EF4-FFF2-40B4-BE49-F238E27FC236}">
                <a16:creationId xmlns:a16="http://schemas.microsoft.com/office/drawing/2014/main" id="{48183B23-B272-43AB-8290-2DD2491B0A02}"/>
              </a:ext>
            </a:extLst>
          </p:cNvPr>
          <p:cNvGraphicFramePr>
            <a:graphicFrameLocks/>
          </p:cNvGraphicFramePr>
          <p:nvPr>
            <p:extLst>
              <p:ext uri="{D42A27DB-BD31-4B8C-83A1-F6EECF244321}">
                <p14:modId xmlns:p14="http://schemas.microsoft.com/office/powerpoint/2010/main" val="1316576451"/>
              </p:ext>
            </p:extLst>
          </p:nvPr>
        </p:nvGraphicFramePr>
        <p:xfrm>
          <a:off x="27527" y="36219"/>
          <a:ext cx="2978730" cy="2198981"/>
        </p:xfrm>
        <a:graphic>
          <a:graphicData uri="http://schemas.openxmlformats.org/drawingml/2006/table">
            <a:tbl>
              <a:tblPr firstRow="1" bandRow="1">
                <a:tableStyleId>{0505E3EF-67EA-436B-97B2-0124C06EBD24}</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348853">
                  <a:extLst>
                    <a:ext uri="{9D8B030D-6E8A-4147-A177-3AD203B41FA5}">
                      <a16:colId xmlns:a16="http://schemas.microsoft.com/office/drawing/2014/main" val="20004"/>
                    </a:ext>
                  </a:extLst>
                </a:gridCol>
                <a:gridCol w="644057">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3"/>
                  </a:ext>
                </a:extLst>
              </a:tr>
              <a:tr h="370181">
                <a:tc>
                  <a:txBody>
                    <a:bodyPr/>
                    <a:lstStyle/>
                    <a:p>
                      <a:r>
                        <a:rPr lang="en-IN" dirty="0"/>
                        <a:t>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rgbClr val="21366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48" name="TextBox 47">
            <a:extLst>
              <a:ext uri="{FF2B5EF4-FFF2-40B4-BE49-F238E27FC236}">
                <a16:creationId xmlns:a16="http://schemas.microsoft.com/office/drawing/2014/main" id="{D235870F-34F0-42CC-BE50-EFB8836C7BD3}"/>
              </a:ext>
            </a:extLst>
          </p:cNvPr>
          <p:cNvSpPr txBox="1"/>
          <p:nvPr/>
        </p:nvSpPr>
        <p:spPr>
          <a:xfrm>
            <a:off x="7156367" y="2734715"/>
            <a:ext cx="828304" cy="307777"/>
          </a:xfrm>
          <a:prstGeom prst="rect">
            <a:avLst/>
          </a:prstGeom>
          <a:noFill/>
        </p:spPr>
        <p:txBody>
          <a:bodyPr wrap="square" rtlCol="0">
            <a:spAutoFit/>
          </a:bodyPr>
          <a:lstStyle/>
          <a:p>
            <a:r>
              <a:rPr lang="en-IN" sz="1400" b="1" dirty="0"/>
              <a:t>C=28</a:t>
            </a:r>
          </a:p>
        </p:txBody>
      </p:sp>
      <p:sp>
        <p:nvSpPr>
          <p:cNvPr id="51" name="Oval 50">
            <a:extLst>
              <a:ext uri="{FF2B5EF4-FFF2-40B4-BE49-F238E27FC236}">
                <a16:creationId xmlns:a16="http://schemas.microsoft.com/office/drawing/2014/main" id="{2872A872-541F-4CEC-9806-A78707D83D83}"/>
              </a:ext>
            </a:extLst>
          </p:cNvPr>
          <p:cNvSpPr/>
          <p:nvPr/>
        </p:nvSpPr>
        <p:spPr>
          <a:xfrm>
            <a:off x="7357933" y="3825875"/>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cxnSp>
        <p:nvCxnSpPr>
          <p:cNvPr id="5" name="Straight Arrow Connector 4">
            <a:extLst>
              <a:ext uri="{FF2B5EF4-FFF2-40B4-BE49-F238E27FC236}">
                <a16:creationId xmlns:a16="http://schemas.microsoft.com/office/drawing/2014/main" id="{8691C171-6311-46DE-B220-24620EB57F4A}"/>
              </a:ext>
            </a:extLst>
          </p:cNvPr>
          <p:cNvCxnSpPr>
            <a:cxnSpLocks/>
            <a:stCxn id="45" idx="4"/>
            <a:endCxn id="51" idx="0"/>
          </p:cNvCxnSpPr>
          <p:nvPr/>
        </p:nvCxnSpPr>
        <p:spPr>
          <a:xfrm>
            <a:off x="7494504" y="3399406"/>
            <a:ext cx="64073" cy="42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5967488-E97A-4939-8995-6BFCF696002C}"/>
              </a:ext>
            </a:extLst>
          </p:cNvPr>
          <p:cNvSpPr txBox="1"/>
          <p:nvPr/>
        </p:nvSpPr>
        <p:spPr>
          <a:xfrm>
            <a:off x="7494503" y="3452289"/>
            <a:ext cx="828304" cy="307777"/>
          </a:xfrm>
          <a:prstGeom prst="rect">
            <a:avLst/>
          </a:prstGeom>
          <a:noFill/>
        </p:spPr>
        <p:txBody>
          <a:bodyPr wrap="square" rtlCol="0">
            <a:spAutoFit/>
          </a:bodyPr>
          <a:lstStyle/>
          <a:p>
            <a:r>
              <a:rPr lang="en-IN" sz="1400" b="1" dirty="0"/>
              <a:t>C=28</a:t>
            </a:r>
          </a:p>
        </p:txBody>
      </p:sp>
    </p:spTree>
    <p:extLst>
      <p:ext uri="{BB962C8B-B14F-4D97-AF65-F5344CB8AC3E}">
        <p14:creationId xmlns:p14="http://schemas.microsoft.com/office/powerpoint/2010/main" val="219478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DF2CE-EB24-4380-B986-E346E25FF821}"/>
              </a:ext>
            </a:extLst>
          </p:cNvPr>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a:extLst>
              <a:ext uri="{FF2B5EF4-FFF2-40B4-BE49-F238E27FC236}">
                <a16:creationId xmlns:a16="http://schemas.microsoft.com/office/drawing/2014/main" id="{2F676B16-EDF4-4F84-ABC7-9575BB152616}"/>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5" name="Oval 4">
            <a:extLst>
              <a:ext uri="{FF2B5EF4-FFF2-40B4-BE49-F238E27FC236}">
                <a16:creationId xmlns:a16="http://schemas.microsoft.com/office/drawing/2014/main" id="{0315A739-C6FE-42F5-B0AE-1016851E52B4}"/>
              </a:ext>
            </a:extLst>
          </p:cNvPr>
          <p:cNvSpPr/>
          <p:nvPr/>
        </p:nvSpPr>
        <p:spPr>
          <a:xfrm>
            <a:off x="4323113" y="13716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6" name="Oval 5">
            <a:extLst>
              <a:ext uri="{FF2B5EF4-FFF2-40B4-BE49-F238E27FC236}">
                <a16:creationId xmlns:a16="http://schemas.microsoft.com/office/drawing/2014/main" id="{475E0EAF-B29E-435D-AAE6-3BA890B117C9}"/>
              </a:ext>
            </a:extLst>
          </p:cNvPr>
          <p:cNvSpPr/>
          <p:nvPr/>
        </p:nvSpPr>
        <p:spPr>
          <a:xfrm>
            <a:off x="3401786" y="25146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7" name="Oval 6">
            <a:extLst>
              <a:ext uri="{FF2B5EF4-FFF2-40B4-BE49-F238E27FC236}">
                <a16:creationId xmlns:a16="http://schemas.microsoft.com/office/drawing/2014/main" id="{1741C140-8F04-4029-BBF4-5C5702957E3A}"/>
              </a:ext>
            </a:extLst>
          </p:cNvPr>
          <p:cNvSpPr/>
          <p:nvPr/>
        </p:nvSpPr>
        <p:spPr>
          <a:xfrm>
            <a:off x="4054434" y="25146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8" name="Oval 7">
            <a:extLst>
              <a:ext uri="{FF2B5EF4-FFF2-40B4-BE49-F238E27FC236}">
                <a16:creationId xmlns:a16="http://schemas.microsoft.com/office/drawing/2014/main" id="{3769AB8D-83A2-4530-94AC-A6D5CC59438E}"/>
              </a:ext>
            </a:extLst>
          </p:cNvPr>
          <p:cNvSpPr/>
          <p:nvPr/>
        </p:nvSpPr>
        <p:spPr>
          <a:xfrm>
            <a:off x="4680857" y="2514600"/>
            <a:ext cx="304800" cy="304800"/>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9" name="Oval 8">
            <a:extLst>
              <a:ext uri="{FF2B5EF4-FFF2-40B4-BE49-F238E27FC236}">
                <a16:creationId xmlns:a16="http://schemas.microsoft.com/office/drawing/2014/main" id="{CD78A375-8C36-4745-ABB5-19E3D6B74E34}"/>
              </a:ext>
            </a:extLst>
          </p:cNvPr>
          <p:cNvSpPr/>
          <p:nvPr/>
        </p:nvSpPr>
        <p:spPr>
          <a:xfrm>
            <a:off x="5279076" y="2514600"/>
            <a:ext cx="247403"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0" name="Straight Arrow Connector 9">
            <a:extLst>
              <a:ext uri="{FF2B5EF4-FFF2-40B4-BE49-F238E27FC236}">
                <a16:creationId xmlns:a16="http://schemas.microsoft.com/office/drawing/2014/main" id="{8CCB2264-8E70-4506-AFE2-B1B02B9A7286}"/>
              </a:ext>
            </a:extLst>
          </p:cNvPr>
          <p:cNvCxnSpPr>
            <a:stCxn id="5" idx="4"/>
            <a:endCxn id="6" idx="0"/>
          </p:cNvCxnSpPr>
          <p:nvPr/>
        </p:nvCxnSpPr>
        <p:spPr>
          <a:xfrm flipH="1">
            <a:off x="3554186" y="16862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8C58F6-58EA-42CD-BA83-E466CFD7F336}"/>
              </a:ext>
            </a:extLst>
          </p:cNvPr>
          <p:cNvCxnSpPr>
            <a:stCxn id="5" idx="4"/>
            <a:endCxn id="7" idx="0"/>
          </p:cNvCxnSpPr>
          <p:nvPr/>
        </p:nvCxnSpPr>
        <p:spPr>
          <a:xfrm flipH="1">
            <a:off x="4206834" y="16862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09E92B-0276-4774-9DA8-946786FECC6E}"/>
              </a:ext>
            </a:extLst>
          </p:cNvPr>
          <p:cNvCxnSpPr>
            <a:stCxn id="5" idx="4"/>
            <a:endCxn id="8" idx="0"/>
          </p:cNvCxnSpPr>
          <p:nvPr/>
        </p:nvCxnSpPr>
        <p:spPr>
          <a:xfrm>
            <a:off x="4465617" y="16862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2FDECB-47DC-4FC2-B9C8-649A107AF66F}"/>
              </a:ext>
            </a:extLst>
          </p:cNvPr>
          <p:cNvCxnSpPr>
            <a:stCxn id="5" idx="4"/>
            <a:endCxn id="9" idx="0"/>
          </p:cNvCxnSpPr>
          <p:nvPr/>
        </p:nvCxnSpPr>
        <p:spPr>
          <a:xfrm>
            <a:off x="4465617" y="16862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738D33-7CB2-46CE-BA5F-82EE726BD38D}"/>
              </a:ext>
            </a:extLst>
          </p:cNvPr>
          <p:cNvSpPr txBox="1"/>
          <p:nvPr/>
        </p:nvSpPr>
        <p:spPr>
          <a:xfrm>
            <a:off x="4724400" y="1371600"/>
            <a:ext cx="828304" cy="307777"/>
          </a:xfrm>
          <a:prstGeom prst="rect">
            <a:avLst/>
          </a:prstGeom>
          <a:noFill/>
        </p:spPr>
        <p:txBody>
          <a:bodyPr wrap="square" rtlCol="0">
            <a:spAutoFit/>
          </a:bodyPr>
          <a:lstStyle/>
          <a:p>
            <a:r>
              <a:rPr lang="en-IN" sz="1400" dirty="0"/>
              <a:t>C=25</a:t>
            </a:r>
          </a:p>
        </p:txBody>
      </p:sp>
      <p:sp>
        <p:nvSpPr>
          <p:cNvPr id="15" name="TextBox 14">
            <a:extLst>
              <a:ext uri="{FF2B5EF4-FFF2-40B4-BE49-F238E27FC236}">
                <a16:creationId xmlns:a16="http://schemas.microsoft.com/office/drawing/2014/main" id="{F8B42C63-657E-4D46-BB4F-597764F17226}"/>
              </a:ext>
            </a:extLst>
          </p:cNvPr>
          <p:cNvSpPr txBox="1"/>
          <p:nvPr/>
        </p:nvSpPr>
        <p:spPr>
          <a:xfrm>
            <a:off x="2343830" y="1187245"/>
            <a:ext cx="1951016" cy="800219"/>
          </a:xfrm>
          <a:prstGeom prst="rect">
            <a:avLst/>
          </a:prstGeom>
          <a:noFill/>
        </p:spPr>
        <p:txBody>
          <a:bodyPr wrap="square" rtlCol="0">
            <a:spAutoFit/>
          </a:bodyPr>
          <a:lstStyle/>
          <a:p>
            <a:pPr lvl="0"/>
            <a:r>
              <a:rPr lang="en-IN" dirty="0"/>
              <a:t>Upper=</a:t>
            </a:r>
            <a:r>
              <a:rPr lang="en-IN" sz="2800" b="1" dirty="0" smtClean="0"/>
              <a:t>∞</a:t>
            </a:r>
            <a:r>
              <a:rPr lang="en-IN" dirty="0" smtClean="0"/>
              <a:t>  </a:t>
            </a:r>
            <a:r>
              <a:rPr lang="en-IN" b="1" dirty="0" smtClean="0">
                <a:solidFill>
                  <a:srgbClr val="00B050"/>
                </a:solidFill>
              </a:rPr>
              <a:t>28</a:t>
            </a:r>
            <a:endParaRPr lang="en-IN" b="1" dirty="0">
              <a:solidFill>
                <a:srgbClr val="00B050"/>
              </a:solidFill>
            </a:endParaRPr>
          </a:p>
          <a:p>
            <a:endParaRPr lang="en-IN" dirty="0"/>
          </a:p>
        </p:txBody>
      </p:sp>
      <p:sp>
        <p:nvSpPr>
          <p:cNvPr id="16" name="TextBox 15">
            <a:extLst>
              <a:ext uri="{FF2B5EF4-FFF2-40B4-BE49-F238E27FC236}">
                <a16:creationId xmlns:a16="http://schemas.microsoft.com/office/drawing/2014/main" id="{0ACE2756-E3F4-44C8-878E-A56E2C318E5F}"/>
              </a:ext>
            </a:extLst>
          </p:cNvPr>
          <p:cNvSpPr txBox="1"/>
          <p:nvPr/>
        </p:nvSpPr>
        <p:spPr>
          <a:xfrm>
            <a:off x="3368605" y="2211277"/>
            <a:ext cx="828304" cy="307777"/>
          </a:xfrm>
          <a:prstGeom prst="rect">
            <a:avLst/>
          </a:prstGeom>
          <a:noFill/>
        </p:spPr>
        <p:txBody>
          <a:bodyPr wrap="square" rtlCol="0">
            <a:spAutoFit/>
          </a:bodyPr>
          <a:lstStyle/>
          <a:p>
            <a:r>
              <a:rPr lang="en-IN" sz="1400" dirty="0"/>
              <a:t>C=35</a:t>
            </a:r>
          </a:p>
        </p:txBody>
      </p:sp>
      <p:sp>
        <p:nvSpPr>
          <p:cNvPr id="17" name="TextBox 16">
            <a:extLst>
              <a:ext uri="{FF2B5EF4-FFF2-40B4-BE49-F238E27FC236}">
                <a16:creationId xmlns:a16="http://schemas.microsoft.com/office/drawing/2014/main" id="{4E8F6CC5-9FF2-4134-9302-96709A2712FB}"/>
              </a:ext>
            </a:extLst>
          </p:cNvPr>
          <p:cNvSpPr txBox="1"/>
          <p:nvPr/>
        </p:nvSpPr>
        <p:spPr>
          <a:xfrm>
            <a:off x="4004953" y="2124099"/>
            <a:ext cx="828304" cy="307777"/>
          </a:xfrm>
          <a:prstGeom prst="rect">
            <a:avLst/>
          </a:prstGeom>
          <a:noFill/>
        </p:spPr>
        <p:txBody>
          <a:bodyPr wrap="square" rtlCol="0">
            <a:spAutoFit/>
          </a:bodyPr>
          <a:lstStyle/>
          <a:p>
            <a:r>
              <a:rPr lang="en-IN" sz="1400" dirty="0"/>
              <a:t>C=53</a:t>
            </a:r>
          </a:p>
        </p:txBody>
      </p:sp>
      <p:sp>
        <p:nvSpPr>
          <p:cNvPr id="18" name="TextBox 17">
            <a:extLst>
              <a:ext uri="{FF2B5EF4-FFF2-40B4-BE49-F238E27FC236}">
                <a16:creationId xmlns:a16="http://schemas.microsoft.com/office/drawing/2014/main" id="{A1747F0D-D053-4A9D-89A5-72172F818817}"/>
              </a:ext>
            </a:extLst>
          </p:cNvPr>
          <p:cNvSpPr txBox="1"/>
          <p:nvPr/>
        </p:nvSpPr>
        <p:spPr>
          <a:xfrm>
            <a:off x="4520045" y="2225222"/>
            <a:ext cx="828304" cy="307777"/>
          </a:xfrm>
          <a:prstGeom prst="rect">
            <a:avLst/>
          </a:prstGeom>
          <a:noFill/>
        </p:spPr>
        <p:txBody>
          <a:bodyPr wrap="square" rtlCol="0">
            <a:spAutoFit/>
          </a:bodyPr>
          <a:lstStyle/>
          <a:p>
            <a:r>
              <a:rPr lang="en-IN" sz="1400" b="1" dirty="0"/>
              <a:t>C=25</a:t>
            </a:r>
          </a:p>
        </p:txBody>
      </p:sp>
      <p:sp>
        <p:nvSpPr>
          <p:cNvPr id="19" name="TextBox 18">
            <a:extLst>
              <a:ext uri="{FF2B5EF4-FFF2-40B4-BE49-F238E27FC236}">
                <a16:creationId xmlns:a16="http://schemas.microsoft.com/office/drawing/2014/main" id="{3AAF89F2-B07D-431B-BD22-0F25970F5AB8}"/>
              </a:ext>
            </a:extLst>
          </p:cNvPr>
          <p:cNvSpPr txBox="1"/>
          <p:nvPr/>
        </p:nvSpPr>
        <p:spPr>
          <a:xfrm>
            <a:off x="4768931" y="1910108"/>
            <a:ext cx="828304" cy="307777"/>
          </a:xfrm>
          <a:prstGeom prst="rect">
            <a:avLst/>
          </a:prstGeom>
          <a:noFill/>
        </p:spPr>
        <p:txBody>
          <a:bodyPr wrap="square" rtlCol="0">
            <a:spAutoFit/>
          </a:bodyPr>
          <a:lstStyle/>
          <a:p>
            <a:r>
              <a:rPr lang="en-IN" sz="1400" dirty="0"/>
              <a:t>C=31</a:t>
            </a:r>
          </a:p>
        </p:txBody>
      </p:sp>
      <p:sp>
        <p:nvSpPr>
          <p:cNvPr id="20" name="Oval 19">
            <a:extLst>
              <a:ext uri="{FF2B5EF4-FFF2-40B4-BE49-F238E27FC236}">
                <a16:creationId xmlns:a16="http://schemas.microsoft.com/office/drawing/2014/main" id="{3E69BCEE-5B34-462A-BFB5-84F9F3C71FFE}"/>
              </a:ext>
            </a:extLst>
          </p:cNvPr>
          <p:cNvSpPr/>
          <p:nvPr/>
        </p:nvSpPr>
        <p:spPr>
          <a:xfrm>
            <a:off x="4012554" y="3277689"/>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2</a:t>
            </a:r>
          </a:p>
        </p:txBody>
      </p:sp>
      <p:sp>
        <p:nvSpPr>
          <p:cNvPr id="21" name="Oval 20">
            <a:extLst>
              <a:ext uri="{FF2B5EF4-FFF2-40B4-BE49-F238E27FC236}">
                <a16:creationId xmlns:a16="http://schemas.microsoft.com/office/drawing/2014/main" id="{AECCA1C9-B601-4611-B9DD-246D88729C7C}"/>
              </a:ext>
            </a:extLst>
          </p:cNvPr>
          <p:cNvSpPr/>
          <p:nvPr/>
        </p:nvSpPr>
        <p:spPr>
          <a:xfrm>
            <a:off x="4649437" y="3295411"/>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2" name="Oval 21">
            <a:extLst>
              <a:ext uri="{FF2B5EF4-FFF2-40B4-BE49-F238E27FC236}">
                <a16:creationId xmlns:a16="http://schemas.microsoft.com/office/drawing/2014/main" id="{87C2D7CE-F7EF-4184-9BA1-B68D644CA386}"/>
              </a:ext>
            </a:extLst>
          </p:cNvPr>
          <p:cNvSpPr/>
          <p:nvPr/>
        </p:nvSpPr>
        <p:spPr>
          <a:xfrm>
            <a:off x="5352060" y="3295410"/>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23" name="Straight Arrow Connector 22">
            <a:extLst>
              <a:ext uri="{FF2B5EF4-FFF2-40B4-BE49-F238E27FC236}">
                <a16:creationId xmlns:a16="http://schemas.microsoft.com/office/drawing/2014/main" id="{5A5B3A62-2898-487E-8288-AB64BF8221DB}"/>
              </a:ext>
            </a:extLst>
          </p:cNvPr>
          <p:cNvCxnSpPr>
            <a:cxnSpLocks/>
            <a:stCxn id="8" idx="4"/>
            <a:endCxn id="20" idx="0"/>
          </p:cNvCxnSpPr>
          <p:nvPr/>
        </p:nvCxnSpPr>
        <p:spPr>
          <a:xfrm flipH="1">
            <a:off x="4213198" y="2819400"/>
            <a:ext cx="620059" cy="458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A88779E-36FA-4F3D-82F7-3C2E12A61D8F}"/>
              </a:ext>
            </a:extLst>
          </p:cNvPr>
          <p:cNvCxnSpPr>
            <a:cxnSpLocks/>
            <a:stCxn id="8" idx="4"/>
            <a:endCxn id="21" idx="0"/>
          </p:cNvCxnSpPr>
          <p:nvPr/>
        </p:nvCxnSpPr>
        <p:spPr>
          <a:xfrm>
            <a:off x="4833257" y="2819400"/>
            <a:ext cx="16824" cy="476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6036939-C21B-42D3-A766-9320B6F0EBC7}"/>
              </a:ext>
            </a:extLst>
          </p:cNvPr>
          <p:cNvCxnSpPr>
            <a:stCxn id="8" idx="4"/>
            <a:endCxn id="22" idx="0"/>
          </p:cNvCxnSpPr>
          <p:nvPr/>
        </p:nvCxnSpPr>
        <p:spPr>
          <a:xfrm>
            <a:off x="4833257" y="2819400"/>
            <a:ext cx="719447" cy="476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95BE33D-2262-43FF-881B-71A0CE126AE3}"/>
              </a:ext>
            </a:extLst>
          </p:cNvPr>
          <p:cNvSpPr txBox="1"/>
          <p:nvPr/>
        </p:nvSpPr>
        <p:spPr>
          <a:xfrm>
            <a:off x="3964240" y="2965997"/>
            <a:ext cx="828304" cy="307777"/>
          </a:xfrm>
          <a:prstGeom prst="rect">
            <a:avLst/>
          </a:prstGeom>
          <a:noFill/>
        </p:spPr>
        <p:txBody>
          <a:bodyPr wrap="square" rtlCol="0">
            <a:spAutoFit/>
          </a:bodyPr>
          <a:lstStyle/>
          <a:p>
            <a:r>
              <a:rPr lang="en-IN" sz="1400" b="1" dirty="0"/>
              <a:t>C=28</a:t>
            </a:r>
          </a:p>
        </p:txBody>
      </p:sp>
      <p:sp>
        <p:nvSpPr>
          <p:cNvPr id="27" name="TextBox 26">
            <a:extLst>
              <a:ext uri="{FF2B5EF4-FFF2-40B4-BE49-F238E27FC236}">
                <a16:creationId xmlns:a16="http://schemas.microsoft.com/office/drawing/2014/main" id="{EF841881-8AEB-4C02-8466-08388304129C}"/>
              </a:ext>
            </a:extLst>
          </p:cNvPr>
          <p:cNvSpPr txBox="1"/>
          <p:nvPr/>
        </p:nvSpPr>
        <p:spPr>
          <a:xfrm>
            <a:off x="4574473" y="2947958"/>
            <a:ext cx="828304" cy="307777"/>
          </a:xfrm>
          <a:prstGeom prst="rect">
            <a:avLst/>
          </a:prstGeom>
          <a:noFill/>
        </p:spPr>
        <p:txBody>
          <a:bodyPr wrap="square" rtlCol="0">
            <a:spAutoFit/>
          </a:bodyPr>
          <a:lstStyle/>
          <a:p>
            <a:r>
              <a:rPr lang="en-IN" sz="1400" dirty="0"/>
              <a:t>C=50</a:t>
            </a:r>
          </a:p>
        </p:txBody>
      </p:sp>
      <p:sp>
        <p:nvSpPr>
          <p:cNvPr id="28" name="Oval 27">
            <a:extLst>
              <a:ext uri="{FF2B5EF4-FFF2-40B4-BE49-F238E27FC236}">
                <a16:creationId xmlns:a16="http://schemas.microsoft.com/office/drawing/2014/main" id="{DF5FDCAF-42E7-4E6B-B4F7-27A7E36296CB}"/>
              </a:ext>
            </a:extLst>
          </p:cNvPr>
          <p:cNvSpPr/>
          <p:nvPr/>
        </p:nvSpPr>
        <p:spPr>
          <a:xfrm>
            <a:off x="3592223" y="4024882"/>
            <a:ext cx="401287" cy="3651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sp>
        <p:nvSpPr>
          <p:cNvPr id="29" name="Oval 28">
            <a:extLst>
              <a:ext uri="{FF2B5EF4-FFF2-40B4-BE49-F238E27FC236}">
                <a16:creationId xmlns:a16="http://schemas.microsoft.com/office/drawing/2014/main" id="{B6BD03FE-0538-46F6-B8FB-BFB0CA06A3A0}"/>
              </a:ext>
            </a:extLst>
          </p:cNvPr>
          <p:cNvSpPr/>
          <p:nvPr/>
        </p:nvSpPr>
        <p:spPr>
          <a:xfrm>
            <a:off x="4294846" y="4024881"/>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5</a:t>
            </a:r>
          </a:p>
        </p:txBody>
      </p:sp>
      <p:cxnSp>
        <p:nvCxnSpPr>
          <p:cNvPr id="30" name="Straight Arrow Connector 29">
            <a:extLst>
              <a:ext uri="{FF2B5EF4-FFF2-40B4-BE49-F238E27FC236}">
                <a16:creationId xmlns:a16="http://schemas.microsoft.com/office/drawing/2014/main" id="{485D1A70-7CFF-4E52-891A-B8E1DE15CC01}"/>
              </a:ext>
            </a:extLst>
          </p:cNvPr>
          <p:cNvCxnSpPr>
            <a:stCxn id="20" idx="4"/>
            <a:endCxn id="28" idx="0"/>
          </p:cNvCxnSpPr>
          <p:nvPr/>
        </p:nvCxnSpPr>
        <p:spPr>
          <a:xfrm flipH="1">
            <a:off x="3792867" y="3642814"/>
            <a:ext cx="420331" cy="382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4B20DF-2FE6-4FAC-AC33-C20A8FCD4926}"/>
              </a:ext>
            </a:extLst>
          </p:cNvPr>
          <p:cNvCxnSpPr>
            <a:stCxn id="20" idx="4"/>
            <a:endCxn id="29" idx="0"/>
          </p:cNvCxnSpPr>
          <p:nvPr/>
        </p:nvCxnSpPr>
        <p:spPr>
          <a:xfrm>
            <a:off x="4213198" y="3642814"/>
            <a:ext cx="282292" cy="38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39EBDD2-8D9A-4395-9712-090101D305E8}"/>
              </a:ext>
            </a:extLst>
          </p:cNvPr>
          <p:cNvSpPr txBox="1"/>
          <p:nvPr/>
        </p:nvSpPr>
        <p:spPr>
          <a:xfrm>
            <a:off x="3491939" y="3628740"/>
            <a:ext cx="828304" cy="307777"/>
          </a:xfrm>
          <a:prstGeom prst="rect">
            <a:avLst/>
          </a:prstGeom>
          <a:noFill/>
        </p:spPr>
        <p:txBody>
          <a:bodyPr wrap="square" rtlCol="0">
            <a:spAutoFit/>
          </a:bodyPr>
          <a:lstStyle/>
          <a:p>
            <a:r>
              <a:rPr lang="en-IN" sz="1400" dirty="0"/>
              <a:t>C=52</a:t>
            </a:r>
          </a:p>
        </p:txBody>
      </p:sp>
      <p:sp>
        <p:nvSpPr>
          <p:cNvPr id="33" name="TextBox 32">
            <a:extLst>
              <a:ext uri="{FF2B5EF4-FFF2-40B4-BE49-F238E27FC236}">
                <a16:creationId xmlns:a16="http://schemas.microsoft.com/office/drawing/2014/main" id="{7B1A8682-3CA2-4525-888B-0C8EBBEDA103}"/>
              </a:ext>
            </a:extLst>
          </p:cNvPr>
          <p:cNvSpPr txBox="1"/>
          <p:nvPr/>
        </p:nvSpPr>
        <p:spPr>
          <a:xfrm>
            <a:off x="4157353" y="3725315"/>
            <a:ext cx="828304" cy="307777"/>
          </a:xfrm>
          <a:prstGeom prst="rect">
            <a:avLst/>
          </a:prstGeom>
          <a:noFill/>
        </p:spPr>
        <p:txBody>
          <a:bodyPr wrap="square" rtlCol="0">
            <a:spAutoFit/>
          </a:bodyPr>
          <a:lstStyle/>
          <a:p>
            <a:r>
              <a:rPr lang="en-IN" sz="1400" b="1" dirty="0"/>
              <a:t>C=28</a:t>
            </a:r>
          </a:p>
        </p:txBody>
      </p:sp>
      <p:sp>
        <p:nvSpPr>
          <p:cNvPr id="34" name="Oval 33">
            <a:extLst>
              <a:ext uri="{FF2B5EF4-FFF2-40B4-BE49-F238E27FC236}">
                <a16:creationId xmlns:a16="http://schemas.microsoft.com/office/drawing/2014/main" id="{8570493C-64BC-4C22-9DA5-9221DB20978E}"/>
              </a:ext>
            </a:extLst>
          </p:cNvPr>
          <p:cNvSpPr/>
          <p:nvPr/>
        </p:nvSpPr>
        <p:spPr>
          <a:xfrm>
            <a:off x="4358919" y="4816475"/>
            <a:ext cx="401287" cy="36512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13661"/>
                </a:solidFill>
              </a:rPr>
              <a:t>3</a:t>
            </a:r>
          </a:p>
        </p:txBody>
      </p:sp>
      <p:cxnSp>
        <p:nvCxnSpPr>
          <p:cNvPr id="35" name="Straight Arrow Connector 34">
            <a:extLst>
              <a:ext uri="{FF2B5EF4-FFF2-40B4-BE49-F238E27FC236}">
                <a16:creationId xmlns:a16="http://schemas.microsoft.com/office/drawing/2014/main" id="{818DD8DC-217C-4D38-8EBB-564480DD9506}"/>
              </a:ext>
            </a:extLst>
          </p:cNvPr>
          <p:cNvCxnSpPr>
            <a:cxnSpLocks/>
            <a:stCxn id="29" idx="4"/>
            <a:endCxn id="34" idx="0"/>
          </p:cNvCxnSpPr>
          <p:nvPr/>
        </p:nvCxnSpPr>
        <p:spPr>
          <a:xfrm>
            <a:off x="4495490" y="4390006"/>
            <a:ext cx="64073" cy="426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09FF187-9345-42AE-BD4D-D9C05DD73458}"/>
              </a:ext>
            </a:extLst>
          </p:cNvPr>
          <p:cNvSpPr txBox="1"/>
          <p:nvPr/>
        </p:nvSpPr>
        <p:spPr>
          <a:xfrm>
            <a:off x="4495489" y="4442889"/>
            <a:ext cx="828304" cy="307777"/>
          </a:xfrm>
          <a:prstGeom prst="rect">
            <a:avLst/>
          </a:prstGeom>
          <a:noFill/>
        </p:spPr>
        <p:txBody>
          <a:bodyPr wrap="square" rtlCol="0">
            <a:spAutoFit/>
          </a:bodyPr>
          <a:lstStyle/>
          <a:p>
            <a:r>
              <a:rPr lang="en-IN" sz="1400" b="1" dirty="0"/>
              <a:t>C=28</a:t>
            </a:r>
          </a:p>
        </p:txBody>
      </p:sp>
      <p:cxnSp>
        <p:nvCxnSpPr>
          <p:cNvPr id="38" name="Straight Connector 37"/>
          <p:cNvCxnSpPr/>
          <p:nvPr/>
        </p:nvCxnSpPr>
        <p:spPr>
          <a:xfrm>
            <a:off x="3195948" y="1256103"/>
            <a:ext cx="234537" cy="3725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195948" y="1256103"/>
            <a:ext cx="295991" cy="3312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8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4" grpId="0"/>
      <p:bldP spid="15" grpId="0"/>
      <p:bldP spid="16" grpId="0"/>
      <p:bldP spid="17" grpId="0"/>
      <p:bldP spid="18" grpId="0"/>
      <p:bldP spid="19" grpId="0"/>
      <p:bldP spid="20" grpId="0" animBg="1"/>
      <p:bldP spid="21" grpId="0" animBg="1"/>
      <p:bldP spid="22" grpId="0" animBg="1"/>
      <p:bldP spid="26" grpId="0"/>
      <p:bldP spid="27" grpId="0"/>
      <p:bldP spid="28" grpId="0" animBg="1"/>
      <p:bldP spid="29" grpId="0" animBg="1"/>
      <p:bldP spid="32" grpId="0"/>
      <p:bldP spid="33" grpId="0"/>
      <p:bldP spid="34" grpId="0" animBg="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610600" cy="609600"/>
          </a:xfrm>
        </p:spPr>
        <p:txBody>
          <a:bodyPr>
            <a:normAutofit fontScale="90000"/>
          </a:bodyPr>
          <a:lstStyle/>
          <a:p>
            <a:r>
              <a:rPr lang="en-US" dirty="0"/>
              <a:t>     Introduction-Branch &amp; Bound</a:t>
            </a:r>
          </a:p>
        </p:txBody>
      </p:sp>
      <p:sp>
        <p:nvSpPr>
          <p:cNvPr id="4" name="Date Placeholder 3"/>
          <p:cNvSpPr>
            <a:spLocks noGrp="1"/>
          </p:cNvSpPr>
          <p:nvPr>
            <p:ph type="dt" sz="half" idx="10"/>
          </p:nvPr>
        </p:nvSpPr>
        <p:spPr/>
        <p:txBody>
          <a:bodyPr/>
          <a:lstStyle/>
          <a:p>
            <a:fld id="{71245207-50DE-432E-A1F0-69BF8FF33289}" type="datetime3">
              <a:rPr lang="en-US" smtClean="0"/>
              <a:pPr/>
              <a:t>4 February 2022</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7" name="Content Placeholder 6"/>
          <p:cNvSpPr>
            <a:spLocks noGrp="1"/>
          </p:cNvSpPr>
          <p:nvPr>
            <p:ph sz="quarter" idx="1"/>
          </p:nvPr>
        </p:nvSpPr>
        <p:spPr>
          <a:xfrm>
            <a:off x="457200" y="1524000"/>
            <a:ext cx="8229600" cy="4800600"/>
          </a:xfrm>
        </p:spPr>
        <p:txBody>
          <a:bodyPr>
            <a:normAutofit/>
          </a:bodyPr>
          <a:lstStyle/>
          <a:p>
            <a:r>
              <a:rPr lang="en-US" dirty="0">
                <a:latin typeface="Times New Roman" pitchFamily="18" charset="0"/>
                <a:cs typeface="Times New Roman" pitchFamily="18" charset="0"/>
              </a:rPr>
              <a:t>To solve optimization problems that cannot be solved using greedy and dynamic methods</a:t>
            </a:r>
          </a:p>
          <a:p>
            <a:pPr lvl="1"/>
            <a:r>
              <a:rPr lang="en-US" dirty="0">
                <a:latin typeface="Times New Roman" pitchFamily="18" charset="0"/>
                <a:cs typeface="Times New Roman" pitchFamily="18" charset="0"/>
              </a:rPr>
              <a:t>Branching – The feasible region is covered by considering several smaller feasible sub regions. The method is used recursively on all the sub regions and thus forms a tree structure and the nodes of the tree represent the sub regions</a:t>
            </a:r>
          </a:p>
          <a:p>
            <a:pPr lvl="1"/>
            <a:r>
              <a:rPr lang="en-US" dirty="0">
                <a:latin typeface="Times New Roman" pitchFamily="18" charset="0"/>
                <a:cs typeface="Times New Roman" pitchFamily="18" charset="0"/>
              </a:rPr>
              <a:t>Bounding-The lower and upper bounds for the optimal solution  within a feasible region can be found in a faster way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Problem-2</a:t>
            </a:r>
            <a:endParaRPr lang="en-IN" dirty="0"/>
          </a:p>
        </p:txBody>
      </p:sp>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graphicFrame>
        <p:nvGraphicFramePr>
          <p:cNvPr id="9" name="Content Placeholder 8"/>
          <p:cNvGraphicFramePr>
            <a:graphicFrameLocks noGrp="1"/>
          </p:cNvGraphicFramePr>
          <p:nvPr>
            <p:ph sz="quarter" idx="1"/>
          </p:nvPr>
        </p:nvGraphicFramePr>
        <p:xfrm>
          <a:off x="381000" y="3200400"/>
          <a:ext cx="4191000" cy="1854200"/>
        </p:xfrm>
        <a:graphic>
          <a:graphicData uri="http://schemas.openxmlformats.org/drawingml/2006/table">
            <a:tbl>
              <a:tblPr firstRow="1" bandRow="1">
                <a:tableStyleId>{69CF1AB2-1976-4502-BF36-3FF5EA218861}</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extLst>
                  <a:ext uri="{0D108BD9-81ED-4DB2-BD59-A6C34878D82A}">
                    <a16:rowId xmlns:a16="http://schemas.microsoft.com/office/drawing/2014/main" val="10000"/>
                  </a:ext>
                </a:extLst>
              </a:tr>
              <a:tr h="370840">
                <a:tc>
                  <a:txBody>
                    <a:bodyPr/>
                    <a:lstStyle/>
                    <a:p>
                      <a:r>
                        <a:rPr lang="en-IN" dirty="0"/>
                        <a:t>A</a:t>
                      </a:r>
                    </a:p>
                  </a:txBody>
                  <a:tcPr/>
                </a:tc>
                <a:tc>
                  <a:txBody>
                    <a:bodyPr/>
                    <a:lstStyle/>
                    <a:p>
                      <a:r>
                        <a:rPr lang="en-IN" dirty="0"/>
                        <a:t>∞</a:t>
                      </a:r>
                    </a:p>
                  </a:txBody>
                  <a:tcPr/>
                </a:tc>
                <a:tc>
                  <a:txBody>
                    <a:bodyPr/>
                    <a:lstStyle/>
                    <a:p>
                      <a:r>
                        <a:rPr lang="en-IN" dirty="0"/>
                        <a:t>4</a:t>
                      </a:r>
                    </a:p>
                  </a:txBody>
                  <a:tcPr/>
                </a:tc>
                <a:tc>
                  <a:txBody>
                    <a:bodyPr/>
                    <a:lstStyle/>
                    <a:p>
                      <a:r>
                        <a:rPr lang="en-IN" dirty="0"/>
                        <a:t>12</a:t>
                      </a:r>
                    </a:p>
                  </a:txBody>
                  <a:tcPr/>
                </a:tc>
                <a:tc>
                  <a:txBody>
                    <a:bodyPr/>
                    <a:lstStyle/>
                    <a:p>
                      <a:r>
                        <a:rPr lang="en-IN" dirty="0"/>
                        <a:t>7</a:t>
                      </a:r>
                    </a:p>
                  </a:txBody>
                  <a:tcPr/>
                </a:tc>
                <a:extLst>
                  <a:ext uri="{0D108BD9-81ED-4DB2-BD59-A6C34878D82A}">
                    <a16:rowId xmlns:a16="http://schemas.microsoft.com/office/drawing/2014/main" val="10001"/>
                  </a:ext>
                </a:extLst>
              </a:tr>
              <a:tr h="370840">
                <a:tc>
                  <a:txBody>
                    <a:bodyPr/>
                    <a:lstStyle/>
                    <a:p>
                      <a:r>
                        <a:rPr lang="en-IN" dirty="0"/>
                        <a:t>B</a:t>
                      </a:r>
                    </a:p>
                  </a:txBody>
                  <a:tcPr/>
                </a:tc>
                <a:tc>
                  <a:txBody>
                    <a:bodyPr/>
                    <a:lstStyle/>
                    <a:p>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18</a:t>
                      </a:r>
                    </a:p>
                  </a:txBody>
                  <a:tcPr/>
                </a:tc>
                <a:extLst>
                  <a:ext uri="{0D108BD9-81ED-4DB2-BD59-A6C34878D82A}">
                    <a16:rowId xmlns:a16="http://schemas.microsoft.com/office/drawing/2014/main" val="10002"/>
                  </a:ext>
                </a:extLst>
              </a:tr>
              <a:tr h="370840">
                <a:tc>
                  <a:txBody>
                    <a:bodyPr/>
                    <a:lstStyle/>
                    <a:p>
                      <a:r>
                        <a:rPr lang="en-IN" dirty="0"/>
                        <a:t>C</a:t>
                      </a:r>
                    </a:p>
                  </a:txBody>
                  <a:tcPr/>
                </a:tc>
                <a:tc>
                  <a:txBody>
                    <a:bodyPr/>
                    <a:lstStyle/>
                    <a:p>
                      <a:r>
                        <a:rPr lang="en-IN" dirty="0"/>
                        <a:t>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6</a:t>
                      </a:r>
                    </a:p>
                  </a:txBody>
                  <a:tcPr/>
                </a:tc>
                <a:extLst>
                  <a:ext uri="{0D108BD9-81ED-4DB2-BD59-A6C34878D82A}">
                    <a16:rowId xmlns:a16="http://schemas.microsoft.com/office/drawing/2014/main" val="10003"/>
                  </a:ext>
                </a:extLst>
              </a:tr>
              <a:tr h="370840">
                <a:tc>
                  <a:txBody>
                    <a:bodyPr/>
                    <a:lstStyle/>
                    <a:p>
                      <a:r>
                        <a:rPr lang="en-IN" dirty="0"/>
                        <a:t>D</a:t>
                      </a:r>
                    </a:p>
                  </a:txBody>
                  <a:tcPr/>
                </a:tc>
                <a:tc>
                  <a:txBody>
                    <a:bodyPr/>
                    <a:lstStyle/>
                    <a:p>
                      <a:r>
                        <a:rPr lang="en-IN" dirty="0"/>
                        <a:t>10</a:t>
                      </a:r>
                    </a:p>
                  </a:txBody>
                  <a:tcPr/>
                </a:tc>
                <a:tc>
                  <a:txBody>
                    <a:bodyPr/>
                    <a:lstStyle/>
                    <a:p>
                      <a:r>
                        <a:rPr lang="en-IN" dirty="0"/>
                        <a:t>2</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4"/>
                  </a:ext>
                </a:extLst>
              </a:tr>
            </a:tbl>
          </a:graphicData>
        </a:graphic>
      </p:graphicFrame>
      <p:pic>
        <p:nvPicPr>
          <p:cNvPr id="58371" name="Picture 3"/>
          <p:cNvPicPr>
            <a:picLocks noChangeAspect="1" noChangeArrowheads="1"/>
          </p:cNvPicPr>
          <p:nvPr/>
        </p:nvPicPr>
        <p:blipFill>
          <a:blip r:embed="rId2"/>
          <a:srcRect/>
          <a:stretch>
            <a:fillRect/>
          </a:stretch>
        </p:blipFill>
        <p:spPr bwMode="auto">
          <a:xfrm>
            <a:off x="5105400" y="3124200"/>
            <a:ext cx="3181350" cy="2247900"/>
          </a:xfrm>
          <a:prstGeom prst="rect">
            <a:avLst/>
          </a:prstGeom>
          <a:noFill/>
          <a:ln w="9525">
            <a:noFill/>
            <a:miter lim="800000"/>
            <a:headEnd/>
            <a:tailEnd/>
          </a:ln>
          <a:effectLst/>
        </p:spPr>
      </p:pic>
      <p:sp>
        <p:nvSpPr>
          <p:cNvPr id="10" name="TextBox 9"/>
          <p:cNvSpPr txBox="1"/>
          <p:nvPr/>
        </p:nvSpPr>
        <p:spPr>
          <a:xfrm>
            <a:off x="609600" y="2438400"/>
            <a:ext cx="3733800" cy="369332"/>
          </a:xfrm>
          <a:prstGeom prst="rect">
            <a:avLst/>
          </a:prstGeom>
          <a:noFill/>
        </p:spPr>
        <p:txBody>
          <a:bodyPr wrap="square" rtlCol="0">
            <a:spAutoFit/>
          </a:bodyPr>
          <a:lstStyle/>
          <a:p>
            <a:r>
              <a:rPr lang="en-IN" dirty="0"/>
              <a:t>Initial Cost Matrix</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Problem-3</a:t>
            </a:r>
            <a:endParaRPr lang="en-IN" dirty="0"/>
          </a:p>
        </p:txBody>
      </p:sp>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lstStyle/>
          <a:p>
            <a:endParaRPr lang="en-IN" dirty="0"/>
          </a:p>
        </p:txBody>
      </p:sp>
      <p:pic>
        <p:nvPicPr>
          <p:cNvPr id="57346" name="Picture 2"/>
          <p:cNvPicPr>
            <a:picLocks noChangeAspect="1" noChangeArrowheads="1"/>
          </p:cNvPicPr>
          <p:nvPr/>
        </p:nvPicPr>
        <p:blipFill>
          <a:blip r:embed="rId2"/>
          <a:srcRect/>
          <a:stretch>
            <a:fillRect/>
          </a:stretch>
        </p:blipFill>
        <p:spPr bwMode="auto">
          <a:xfrm>
            <a:off x="4038600" y="3352800"/>
            <a:ext cx="3962400" cy="2657475"/>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533400" y="1600200"/>
            <a:ext cx="3962400" cy="1762125"/>
          </a:xfrm>
          <a:prstGeom prst="rect">
            <a:avLst/>
          </a:prstGeom>
          <a:noFill/>
          <a:ln w="9525">
            <a:noFill/>
            <a:miter lim="800000"/>
            <a:headEnd/>
            <a:tailEnd/>
          </a:ln>
          <a:effectLst/>
        </p:spPr>
      </p:pic>
    </p:spTree>
    <p:extLst>
      <p:ext uri="{BB962C8B-B14F-4D97-AF65-F5344CB8AC3E}">
        <p14:creationId xmlns:p14="http://schemas.microsoft.com/office/powerpoint/2010/main" val="284834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914400"/>
          </a:xfrm>
        </p:spPr>
        <p:txBody>
          <a:bodyPr>
            <a:normAutofit fontScale="90000"/>
          </a:bodyPr>
          <a:lstStyle/>
          <a:p>
            <a:r>
              <a:rPr lang="en-US" dirty="0"/>
              <a:t>     </a:t>
            </a:r>
            <a:r>
              <a:rPr lang="en-US" sz="4400" dirty="0"/>
              <a:t>Terminologies Used In Branch &amp; Bound</a:t>
            </a:r>
          </a:p>
        </p:txBody>
      </p:sp>
      <p:sp>
        <p:nvSpPr>
          <p:cNvPr id="4" name="Date Placeholder 3"/>
          <p:cNvSpPr>
            <a:spLocks noGrp="1"/>
          </p:cNvSpPr>
          <p:nvPr>
            <p:ph type="dt" sz="half" idx="10"/>
          </p:nvPr>
        </p:nvSpPr>
        <p:spPr/>
        <p:txBody>
          <a:bodyPr/>
          <a:lstStyle/>
          <a:p>
            <a:fld id="{71245207-50DE-432E-A1F0-69BF8FF33289}" type="datetime3">
              <a:rPr lang="en-US" smtClean="0"/>
              <a:pPr/>
              <a:t>4 February 2022</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7" name="Content Placeholder 6"/>
          <p:cNvSpPr>
            <a:spLocks noGrp="1"/>
          </p:cNvSpPr>
          <p:nvPr>
            <p:ph sz="quarter" idx="1"/>
          </p:nvPr>
        </p:nvSpPr>
        <p:spPr>
          <a:xfrm>
            <a:off x="457200" y="1600200"/>
            <a:ext cx="8229600" cy="4724400"/>
          </a:xfrm>
        </p:spPr>
        <p:txBody>
          <a:bodyPr/>
          <a:lstStyle/>
          <a:p>
            <a:r>
              <a:rPr lang="en-US" dirty="0">
                <a:solidFill>
                  <a:schemeClr val="bg2">
                    <a:lumMod val="50000"/>
                  </a:schemeClr>
                </a:solidFill>
                <a:latin typeface="Times New Roman" pitchFamily="18" charset="0"/>
                <a:cs typeface="Times New Roman" pitchFamily="18" charset="0"/>
              </a:rPr>
              <a:t>Live Node- The node which has generated but whose children have not been generated yet</a:t>
            </a:r>
          </a:p>
          <a:p>
            <a:r>
              <a:rPr lang="en-US" dirty="0">
                <a:solidFill>
                  <a:srgbClr val="00B050"/>
                </a:solidFill>
                <a:latin typeface="Times New Roman" pitchFamily="18" charset="0"/>
                <a:cs typeface="Times New Roman" pitchFamily="18" charset="0"/>
              </a:rPr>
              <a:t>E-node – The live node whose children are currently being generated</a:t>
            </a:r>
          </a:p>
          <a:p>
            <a:r>
              <a:rPr lang="en-US" dirty="0">
                <a:latin typeface="Times New Roman" pitchFamily="18" charset="0"/>
                <a:cs typeface="Times New Roman" pitchFamily="18" charset="0"/>
              </a:rPr>
              <a:t>Dead node – The node which cannot be expanded further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whose children all have been generated</a:t>
            </a:r>
          </a:p>
          <a:p>
            <a:pPr lvl="2"/>
            <a:r>
              <a:rPr lang="en-US" dirty="0">
                <a:latin typeface="Times New Roman" pitchFamily="18" charset="0"/>
                <a:cs typeface="Times New Roman" pitchFamily="18" charset="0"/>
              </a:rPr>
              <a:t>Branch and bound refers to all state space search methods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BFS and Depth Search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dirty="0"/>
              <a:t> Example – Branch &amp; Bound</a:t>
            </a:r>
          </a:p>
        </p:txBody>
      </p:sp>
      <p:sp>
        <p:nvSpPr>
          <p:cNvPr id="4" name="Date Placeholder 3"/>
          <p:cNvSpPr>
            <a:spLocks noGrp="1"/>
          </p:cNvSpPr>
          <p:nvPr>
            <p:ph type="dt" sz="half" idx="10"/>
          </p:nvPr>
        </p:nvSpPr>
        <p:spPr/>
        <p:txBody>
          <a:bodyPr/>
          <a:lstStyle/>
          <a:p>
            <a:fld id="{71245207-50DE-432E-A1F0-69BF8FF33289}" type="datetime3">
              <a:rPr lang="en-US" smtClean="0"/>
              <a:pPr/>
              <a:t>4 February 2022</a:t>
            </a:fld>
            <a:endParaRPr lang="en-US"/>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3" name="Content Placeholder 2"/>
          <p:cNvSpPr>
            <a:spLocks noGrp="1"/>
          </p:cNvSpPr>
          <p:nvPr>
            <p:ph sz="quarter" idx="1"/>
          </p:nvPr>
        </p:nvSpPr>
        <p:spPr>
          <a:xfrm>
            <a:off x="457200" y="1524000"/>
            <a:ext cx="8229600" cy="4800600"/>
          </a:xfrm>
        </p:spPr>
        <p:txBody>
          <a:bodyPr/>
          <a:lstStyle/>
          <a:p>
            <a:r>
              <a:rPr lang="en-US" dirty="0">
                <a:solidFill>
                  <a:srgbClr val="00B050"/>
                </a:solidFill>
              </a:rPr>
              <a:t>Travelling Salesman Problem</a:t>
            </a:r>
          </a:p>
          <a:p>
            <a:r>
              <a:rPr lang="en-US" dirty="0"/>
              <a:t>Knapsack Problem</a:t>
            </a:r>
          </a:p>
          <a:p>
            <a:r>
              <a:rPr lang="en-US" dirty="0"/>
              <a:t>8-Queen’s Problem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Travelling Sales Man Problem</a:t>
            </a:r>
          </a:p>
        </p:txBody>
      </p:sp>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6" name="Content Placeholder 5"/>
          <p:cNvSpPr>
            <a:spLocks noGrp="1"/>
          </p:cNvSpPr>
          <p:nvPr>
            <p:ph sz="quarter" idx="1"/>
          </p:nvPr>
        </p:nvSpPr>
        <p:spPr/>
        <p:txBody>
          <a:bodyPr/>
          <a:lstStyle/>
          <a:p>
            <a:r>
              <a:rPr lang="en-IN" dirty="0"/>
              <a:t>Given a set of cities and distance between every pair of Vertices, the problem is to find the shortest possible route that visits every city exactly once and returns to the starting city.</a:t>
            </a:r>
          </a:p>
        </p:txBody>
      </p:sp>
      <p:pic>
        <p:nvPicPr>
          <p:cNvPr id="1026" name="Picture 2" descr="Image result for travelling salesman problem"/>
          <p:cNvPicPr>
            <a:picLocks noChangeAspect="1" noChangeArrowheads="1"/>
          </p:cNvPicPr>
          <p:nvPr/>
        </p:nvPicPr>
        <p:blipFill>
          <a:blip r:embed="rId2"/>
          <a:srcRect/>
          <a:stretch>
            <a:fillRect/>
          </a:stretch>
        </p:blipFill>
        <p:spPr bwMode="auto">
          <a:xfrm>
            <a:off x="5715000" y="3429000"/>
            <a:ext cx="3058287" cy="1752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CA" dirty="0"/>
              <a:t>Definition</a:t>
            </a:r>
          </a:p>
        </p:txBody>
      </p:sp>
      <p:sp>
        <p:nvSpPr>
          <p:cNvPr id="47107" name="Rectangle 3" descr="Rectangle: Click to edit Master text styles&#10;Second level&#10;Third level&#10;Fourth level&#10;Fifth level"/>
          <p:cNvSpPr>
            <a:spLocks noGrp="1" noChangeArrowheads="1"/>
          </p:cNvSpPr>
          <p:nvPr>
            <p:ph type="body" idx="1"/>
          </p:nvPr>
        </p:nvSpPr>
        <p:spPr/>
        <p:txBody>
          <a:bodyPr/>
          <a:lstStyle/>
          <a:p>
            <a:r>
              <a:rPr lang="en-CA" dirty="0"/>
              <a:t>Travelling Salesman Problem (TSP)</a:t>
            </a:r>
          </a:p>
          <a:p>
            <a:pPr lvl="1"/>
            <a:r>
              <a:rPr lang="en-CA" dirty="0"/>
              <a:t>Given a weighted undirected complete graph with n nodes. </a:t>
            </a:r>
          </a:p>
          <a:p>
            <a:pPr lvl="1"/>
            <a:r>
              <a:rPr lang="en-CA" dirty="0"/>
              <a:t>Starting at node s find a cycle that visits each node exactly once and ends in s with the least weight.</a:t>
            </a:r>
          </a:p>
        </p:txBody>
      </p:sp>
      <p:grpSp>
        <p:nvGrpSpPr>
          <p:cNvPr id="20" name="Group 19"/>
          <p:cNvGrpSpPr/>
          <p:nvPr/>
        </p:nvGrpSpPr>
        <p:grpSpPr>
          <a:xfrm>
            <a:off x="685800" y="4419600"/>
            <a:ext cx="3176587" cy="1828800"/>
            <a:chOff x="1547813" y="1557338"/>
            <a:chExt cx="6708775" cy="4243387"/>
          </a:xfrm>
        </p:grpSpPr>
        <p:sp>
          <p:nvSpPr>
            <p:cNvPr id="4" name="Line 3"/>
            <p:cNvSpPr>
              <a:spLocks noChangeShapeType="1"/>
            </p:cNvSpPr>
            <p:nvPr/>
          </p:nvSpPr>
          <p:spPr bwMode="auto">
            <a:xfrm flipV="1">
              <a:off x="2124075" y="1844675"/>
              <a:ext cx="3887788" cy="288925"/>
            </a:xfrm>
            <a:prstGeom prst="line">
              <a:avLst/>
            </a:prstGeom>
            <a:noFill/>
            <a:ln w="38100">
              <a:solidFill>
                <a:schemeClr val="tx1"/>
              </a:solidFill>
              <a:round/>
              <a:headEnd/>
              <a:tailEnd/>
            </a:ln>
            <a:effectLst/>
          </p:spPr>
          <p:txBody>
            <a:bodyPr/>
            <a:lstStyle/>
            <a:p>
              <a:endParaRPr lang="en-IN"/>
            </a:p>
          </p:txBody>
        </p:sp>
        <p:sp>
          <p:nvSpPr>
            <p:cNvPr id="5" name="WordArt 4"/>
            <p:cNvSpPr>
              <a:spLocks noChangeArrowheads="1" noChangeShapeType="1" noTextEdit="1"/>
            </p:cNvSpPr>
            <p:nvPr/>
          </p:nvSpPr>
          <p:spPr bwMode="auto">
            <a:xfrm>
              <a:off x="1547813" y="1844675"/>
              <a:ext cx="4445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A</a:t>
              </a:r>
            </a:p>
          </p:txBody>
        </p:sp>
        <p:sp>
          <p:nvSpPr>
            <p:cNvPr id="6" name="WordArt 5"/>
            <p:cNvSpPr>
              <a:spLocks noChangeArrowheads="1" noChangeShapeType="1" noTextEdit="1"/>
            </p:cNvSpPr>
            <p:nvPr/>
          </p:nvSpPr>
          <p:spPr bwMode="auto">
            <a:xfrm>
              <a:off x="6156325" y="1557338"/>
              <a:ext cx="4318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B</a:t>
              </a:r>
            </a:p>
          </p:txBody>
        </p:sp>
        <p:sp>
          <p:nvSpPr>
            <p:cNvPr id="7" name="WordArt 6"/>
            <p:cNvSpPr>
              <a:spLocks noChangeArrowheads="1" noChangeShapeType="1" noTextEdit="1"/>
            </p:cNvSpPr>
            <p:nvPr/>
          </p:nvSpPr>
          <p:spPr bwMode="auto">
            <a:xfrm>
              <a:off x="2195513" y="4868863"/>
              <a:ext cx="4445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C</a:t>
              </a:r>
            </a:p>
          </p:txBody>
        </p:sp>
        <p:sp>
          <p:nvSpPr>
            <p:cNvPr id="8" name="WordArt 7"/>
            <p:cNvSpPr>
              <a:spLocks noChangeArrowheads="1" noChangeShapeType="1" noTextEdit="1"/>
            </p:cNvSpPr>
            <p:nvPr/>
          </p:nvSpPr>
          <p:spPr bwMode="auto">
            <a:xfrm>
              <a:off x="7812088" y="5229225"/>
              <a:ext cx="4445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E</a:t>
              </a:r>
            </a:p>
          </p:txBody>
        </p:sp>
        <p:sp>
          <p:nvSpPr>
            <p:cNvPr id="9" name="Line 8"/>
            <p:cNvSpPr>
              <a:spLocks noChangeShapeType="1"/>
            </p:cNvSpPr>
            <p:nvPr/>
          </p:nvSpPr>
          <p:spPr bwMode="auto">
            <a:xfrm flipV="1">
              <a:off x="2484438" y="1844675"/>
              <a:ext cx="3527425" cy="2952750"/>
            </a:xfrm>
            <a:prstGeom prst="line">
              <a:avLst/>
            </a:prstGeom>
            <a:noFill/>
            <a:ln w="38100">
              <a:solidFill>
                <a:schemeClr val="tx1"/>
              </a:solidFill>
              <a:round/>
              <a:headEnd/>
              <a:tailEnd/>
            </a:ln>
            <a:effectLst/>
          </p:spPr>
          <p:txBody>
            <a:bodyPr/>
            <a:lstStyle/>
            <a:p>
              <a:endParaRPr lang="en-IN"/>
            </a:p>
          </p:txBody>
        </p:sp>
        <p:sp>
          <p:nvSpPr>
            <p:cNvPr id="10" name="Line 9"/>
            <p:cNvSpPr>
              <a:spLocks noChangeShapeType="1"/>
            </p:cNvSpPr>
            <p:nvPr/>
          </p:nvSpPr>
          <p:spPr bwMode="auto">
            <a:xfrm>
              <a:off x="2124075" y="2133600"/>
              <a:ext cx="360363" cy="2663825"/>
            </a:xfrm>
            <a:prstGeom prst="line">
              <a:avLst/>
            </a:prstGeom>
            <a:noFill/>
            <a:ln w="38100">
              <a:solidFill>
                <a:schemeClr val="tx1"/>
              </a:solidFill>
              <a:round/>
              <a:headEnd/>
              <a:tailEnd/>
            </a:ln>
            <a:effectLst/>
          </p:spPr>
          <p:txBody>
            <a:bodyPr/>
            <a:lstStyle/>
            <a:p>
              <a:endParaRPr lang="en-IN"/>
            </a:p>
          </p:txBody>
        </p:sp>
        <p:sp>
          <p:nvSpPr>
            <p:cNvPr id="11" name="Line 10"/>
            <p:cNvSpPr>
              <a:spLocks noChangeShapeType="1"/>
            </p:cNvSpPr>
            <p:nvPr/>
          </p:nvSpPr>
          <p:spPr bwMode="auto">
            <a:xfrm flipH="1" flipV="1">
              <a:off x="6011863" y="1844675"/>
              <a:ext cx="1584325" cy="3671888"/>
            </a:xfrm>
            <a:prstGeom prst="line">
              <a:avLst/>
            </a:prstGeom>
            <a:noFill/>
            <a:ln w="38100">
              <a:solidFill>
                <a:schemeClr val="tx1"/>
              </a:solidFill>
              <a:round/>
              <a:headEnd/>
              <a:tailEnd/>
            </a:ln>
            <a:effectLst/>
          </p:spPr>
          <p:txBody>
            <a:bodyPr/>
            <a:lstStyle/>
            <a:p>
              <a:endParaRPr lang="en-IN"/>
            </a:p>
          </p:txBody>
        </p:sp>
        <p:sp>
          <p:nvSpPr>
            <p:cNvPr id="12" name="Line 11"/>
            <p:cNvSpPr>
              <a:spLocks noChangeShapeType="1"/>
            </p:cNvSpPr>
            <p:nvPr/>
          </p:nvSpPr>
          <p:spPr bwMode="auto">
            <a:xfrm>
              <a:off x="2484438" y="4797425"/>
              <a:ext cx="5111750" cy="719138"/>
            </a:xfrm>
            <a:prstGeom prst="line">
              <a:avLst/>
            </a:prstGeom>
            <a:noFill/>
            <a:ln w="38100">
              <a:solidFill>
                <a:schemeClr val="tx1"/>
              </a:solidFill>
              <a:round/>
              <a:headEnd/>
              <a:tailEnd/>
            </a:ln>
            <a:effectLst/>
          </p:spPr>
          <p:txBody>
            <a:bodyPr/>
            <a:lstStyle/>
            <a:p>
              <a:endParaRPr lang="en-IN"/>
            </a:p>
          </p:txBody>
        </p:sp>
        <p:sp>
          <p:nvSpPr>
            <p:cNvPr id="13" name="WordArt 12"/>
            <p:cNvSpPr>
              <a:spLocks noChangeArrowheads="1" noChangeShapeType="1" noTextEdit="1"/>
            </p:cNvSpPr>
            <p:nvPr/>
          </p:nvSpPr>
          <p:spPr bwMode="auto">
            <a:xfrm>
              <a:off x="3924300" y="1700213"/>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3</a:t>
              </a:r>
            </a:p>
          </p:txBody>
        </p:sp>
        <p:sp>
          <p:nvSpPr>
            <p:cNvPr id="14" name="WordArt 13"/>
            <p:cNvSpPr>
              <a:spLocks noChangeArrowheads="1" noChangeShapeType="1" noTextEdit="1"/>
            </p:cNvSpPr>
            <p:nvPr/>
          </p:nvSpPr>
          <p:spPr bwMode="auto">
            <a:xfrm>
              <a:off x="2051050" y="2997200"/>
              <a:ext cx="209550" cy="504825"/>
            </a:xfrm>
            <a:prstGeom prst="rect">
              <a:avLst/>
            </a:prstGeom>
          </p:spPr>
          <p:txBody>
            <a:bodyPr wrap="none" fromWordArt="1">
              <a:prstTxWarp prst="textPlain">
                <a:avLst>
                  <a:gd name="adj" fmla="val 50000"/>
                </a:avLst>
              </a:prstTxWarp>
            </a:bodyPr>
            <a:lstStyle/>
            <a:p>
              <a:pPr algn="ctr"/>
              <a:r>
                <a:rPr lang="en-IN" sz="3200" kern="10" dirty="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15" name="WordArt 14"/>
            <p:cNvSpPr>
              <a:spLocks noChangeArrowheads="1" noChangeShapeType="1" noTextEdit="1"/>
            </p:cNvSpPr>
            <p:nvPr/>
          </p:nvSpPr>
          <p:spPr bwMode="auto">
            <a:xfrm>
              <a:off x="6516688" y="3068638"/>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16" name="WordArt 15"/>
            <p:cNvSpPr>
              <a:spLocks noChangeArrowheads="1" noChangeShapeType="1" noTextEdit="1"/>
            </p:cNvSpPr>
            <p:nvPr/>
          </p:nvSpPr>
          <p:spPr bwMode="auto">
            <a:xfrm>
              <a:off x="3203575" y="3716338"/>
              <a:ext cx="209550"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17" name="Line 16"/>
            <p:cNvSpPr>
              <a:spLocks noChangeShapeType="1"/>
            </p:cNvSpPr>
            <p:nvPr/>
          </p:nvSpPr>
          <p:spPr bwMode="auto">
            <a:xfrm>
              <a:off x="2124075" y="2133600"/>
              <a:ext cx="5472113" cy="3382963"/>
            </a:xfrm>
            <a:prstGeom prst="line">
              <a:avLst/>
            </a:prstGeom>
            <a:noFill/>
            <a:ln w="38100">
              <a:solidFill>
                <a:schemeClr val="tx1"/>
              </a:solidFill>
              <a:round/>
              <a:headEnd/>
              <a:tailEnd/>
            </a:ln>
            <a:effectLst/>
          </p:spPr>
          <p:txBody>
            <a:bodyPr/>
            <a:lstStyle/>
            <a:p>
              <a:endParaRPr lang="en-IN"/>
            </a:p>
          </p:txBody>
        </p:sp>
        <p:sp>
          <p:nvSpPr>
            <p:cNvPr id="18" name="WordArt 17"/>
            <p:cNvSpPr>
              <a:spLocks noChangeArrowheads="1" noChangeShapeType="1" noTextEdit="1"/>
            </p:cNvSpPr>
            <p:nvPr/>
          </p:nvSpPr>
          <p:spPr bwMode="auto">
            <a:xfrm>
              <a:off x="3059113" y="2565400"/>
              <a:ext cx="219075" cy="504825"/>
            </a:xfrm>
            <a:prstGeom prst="rect">
              <a:avLst/>
            </a:prstGeom>
          </p:spPr>
          <p:txBody>
            <a:bodyPr wrap="none" fromWordArt="1">
              <a:prstTxWarp prst="textPlain">
                <a:avLst>
                  <a:gd name="adj" fmla="val 50000"/>
                </a:avLst>
              </a:prstTxWarp>
            </a:bodyPr>
            <a:lstStyle/>
            <a:p>
              <a:pPr algn="ctr"/>
              <a:r>
                <a:rPr lang="en-IN" sz="3200" kern="10" dirty="0">
                  <a:ln w="19050">
                    <a:solidFill>
                      <a:srgbClr val="99CCFF"/>
                    </a:solidFill>
                    <a:round/>
                    <a:headEnd/>
                    <a:tailEnd/>
                  </a:ln>
                  <a:solidFill>
                    <a:srgbClr val="0066CC"/>
                  </a:solidFill>
                  <a:effectLst>
                    <a:outerShdw dist="35921" dir="2700000" algn="ctr" rotWithShape="0">
                      <a:srgbClr val="990000"/>
                    </a:outerShdw>
                  </a:effectLst>
                  <a:latin typeface="Impact"/>
                </a:rPr>
                <a:t>8</a:t>
              </a:r>
            </a:p>
          </p:txBody>
        </p:sp>
        <p:sp>
          <p:nvSpPr>
            <p:cNvPr id="19" name="WordArt 18"/>
            <p:cNvSpPr>
              <a:spLocks noChangeArrowheads="1" noChangeShapeType="1" noTextEdit="1"/>
            </p:cNvSpPr>
            <p:nvPr/>
          </p:nvSpPr>
          <p:spPr bwMode="auto">
            <a:xfrm>
              <a:off x="4643438" y="4868863"/>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4</a:t>
              </a:r>
            </a:p>
          </p:txBody>
        </p:sp>
      </p:grpSp>
      <p:grpSp>
        <p:nvGrpSpPr>
          <p:cNvPr id="21" name="Group 20"/>
          <p:cNvGrpSpPr/>
          <p:nvPr/>
        </p:nvGrpSpPr>
        <p:grpSpPr>
          <a:xfrm>
            <a:off x="4495800" y="4572000"/>
            <a:ext cx="3352800" cy="1600200"/>
            <a:chOff x="1547813" y="1557338"/>
            <a:chExt cx="6708775" cy="4243387"/>
          </a:xfrm>
        </p:grpSpPr>
        <p:sp>
          <p:nvSpPr>
            <p:cNvPr id="22" name="Line 3"/>
            <p:cNvSpPr>
              <a:spLocks noChangeShapeType="1"/>
            </p:cNvSpPr>
            <p:nvPr/>
          </p:nvSpPr>
          <p:spPr bwMode="auto">
            <a:xfrm flipV="1">
              <a:off x="2124075" y="1844675"/>
              <a:ext cx="3887788" cy="288925"/>
            </a:xfrm>
            <a:prstGeom prst="line">
              <a:avLst/>
            </a:prstGeom>
            <a:noFill/>
            <a:ln w="38100">
              <a:solidFill>
                <a:srgbClr val="00FF00"/>
              </a:solidFill>
              <a:round/>
              <a:headEnd/>
              <a:tailEnd/>
            </a:ln>
            <a:effectLst/>
          </p:spPr>
          <p:txBody>
            <a:bodyPr/>
            <a:lstStyle/>
            <a:p>
              <a:endParaRPr lang="en-IN"/>
            </a:p>
          </p:txBody>
        </p:sp>
        <p:sp>
          <p:nvSpPr>
            <p:cNvPr id="23" name="WordArt 4"/>
            <p:cNvSpPr>
              <a:spLocks noChangeArrowheads="1" noChangeShapeType="1" noTextEdit="1"/>
            </p:cNvSpPr>
            <p:nvPr/>
          </p:nvSpPr>
          <p:spPr bwMode="auto">
            <a:xfrm>
              <a:off x="1547813" y="1844675"/>
              <a:ext cx="444500" cy="571500"/>
            </a:xfrm>
            <a:prstGeom prst="rect">
              <a:avLst/>
            </a:prstGeom>
          </p:spPr>
          <p:txBody>
            <a:bodyPr wrap="none" fromWordArt="1">
              <a:prstTxWarp prst="textPlain">
                <a:avLst>
                  <a:gd name="adj" fmla="val 50000"/>
                </a:avLst>
              </a:prstTxWarp>
            </a:bodyPr>
            <a:lstStyle/>
            <a:p>
              <a:pPr algn="ctr"/>
              <a:r>
                <a:rPr lang="en-IN" sz="3600" kern="10" dirty="0">
                  <a:ln w="19050">
                    <a:solidFill>
                      <a:srgbClr val="99CCFF"/>
                    </a:solidFill>
                    <a:round/>
                    <a:headEnd/>
                    <a:tailEnd/>
                  </a:ln>
                  <a:solidFill>
                    <a:srgbClr val="0066CC"/>
                  </a:solidFill>
                  <a:effectLst>
                    <a:outerShdw dist="35921" dir="2700000" algn="ctr" rotWithShape="0">
                      <a:srgbClr val="990000"/>
                    </a:outerShdw>
                  </a:effectLst>
                  <a:latin typeface="Impact"/>
                </a:rPr>
                <a:t>A</a:t>
              </a:r>
            </a:p>
          </p:txBody>
        </p:sp>
        <p:sp>
          <p:nvSpPr>
            <p:cNvPr id="24" name="WordArt 5"/>
            <p:cNvSpPr>
              <a:spLocks noChangeArrowheads="1" noChangeShapeType="1" noTextEdit="1"/>
            </p:cNvSpPr>
            <p:nvPr/>
          </p:nvSpPr>
          <p:spPr bwMode="auto">
            <a:xfrm>
              <a:off x="6156325" y="1557338"/>
              <a:ext cx="4318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B</a:t>
              </a:r>
            </a:p>
          </p:txBody>
        </p:sp>
        <p:sp>
          <p:nvSpPr>
            <p:cNvPr id="25" name="WordArt 6"/>
            <p:cNvSpPr>
              <a:spLocks noChangeArrowheads="1" noChangeShapeType="1" noTextEdit="1"/>
            </p:cNvSpPr>
            <p:nvPr/>
          </p:nvSpPr>
          <p:spPr bwMode="auto">
            <a:xfrm>
              <a:off x="2195513" y="4868863"/>
              <a:ext cx="4445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C</a:t>
              </a:r>
            </a:p>
          </p:txBody>
        </p:sp>
        <p:sp>
          <p:nvSpPr>
            <p:cNvPr id="26" name="WordArt 7"/>
            <p:cNvSpPr>
              <a:spLocks noChangeArrowheads="1" noChangeShapeType="1" noTextEdit="1"/>
            </p:cNvSpPr>
            <p:nvPr/>
          </p:nvSpPr>
          <p:spPr bwMode="auto">
            <a:xfrm>
              <a:off x="7812088" y="5229225"/>
              <a:ext cx="444500" cy="571500"/>
            </a:xfrm>
            <a:prstGeom prst="rect">
              <a:avLst/>
            </a:prstGeom>
          </p:spPr>
          <p:txBody>
            <a:bodyPr wrap="none" fromWordArt="1">
              <a:prstTxWarp prst="textPlain">
                <a:avLst>
                  <a:gd name="adj" fmla="val 50000"/>
                </a:avLst>
              </a:prstTxWarp>
            </a:bodyPr>
            <a:lstStyle/>
            <a:p>
              <a:pPr algn="ctr"/>
              <a:r>
                <a:rPr lang="en-IN" sz="3600" kern="10">
                  <a:ln w="19050">
                    <a:solidFill>
                      <a:srgbClr val="99CCFF"/>
                    </a:solidFill>
                    <a:round/>
                    <a:headEnd/>
                    <a:tailEnd/>
                  </a:ln>
                  <a:solidFill>
                    <a:srgbClr val="0066CC"/>
                  </a:solidFill>
                  <a:effectLst>
                    <a:outerShdw dist="35921" dir="2700000" algn="ctr" rotWithShape="0">
                      <a:srgbClr val="990000"/>
                    </a:outerShdw>
                  </a:effectLst>
                  <a:latin typeface="Impact"/>
                </a:rPr>
                <a:t>E</a:t>
              </a:r>
            </a:p>
          </p:txBody>
        </p:sp>
        <p:sp>
          <p:nvSpPr>
            <p:cNvPr id="27" name="Line 8"/>
            <p:cNvSpPr>
              <a:spLocks noChangeShapeType="1"/>
            </p:cNvSpPr>
            <p:nvPr/>
          </p:nvSpPr>
          <p:spPr bwMode="auto">
            <a:xfrm flipV="1">
              <a:off x="2484438" y="1844675"/>
              <a:ext cx="3527425" cy="2952750"/>
            </a:xfrm>
            <a:prstGeom prst="line">
              <a:avLst/>
            </a:prstGeom>
            <a:noFill/>
            <a:ln w="38100">
              <a:solidFill>
                <a:schemeClr val="tx1"/>
              </a:solidFill>
              <a:round/>
              <a:headEnd/>
              <a:tailEnd/>
            </a:ln>
            <a:effectLst/>
          </p:spPr>
          <p:txBody>
            <a:bodyPr/>
            <a:lstStyle/>
            <a:p>
              <a:endParaRPr lang="en-IN"/>
            </a:p>
          </p:txBody>
        </p:sp>
        <p:sp>
          <p:nvSpPr>
            <p:cNvPr id="28" name="Line 9"/>
            <p:cNvSpPr>
              <a:spLocks noChangeShapeType="1"/>
            </p:cNvSpPr>
            <p:nvPr/>
          </p:nvSpPr>
          <p:spPr bwMode="auto">
            <a:xfrm>
              <a:off x="2124075" y="2133600"/>
              <a:ext cx="360363" cy="2663825"/>
            </a:xfrm>
            <a:prstGeom prst="line">
              <a:avLst/>
            </a:prstGeom>
            <a:noFill/>
            <a:ln w="38100">
              <a:solidFill>
                <a:srgbClr val="00FF00"/>
              </a:solidFill>
              <a:round/>
              <a:headEnd/>
              <a:tailEnd/>
            </a:ln>
            <a:effectLst/>
          </p:spPr>
          <p:txBody>
            <a:bodyPr/>
            <a:lstStyle/>
            <a:p>
              <a:endParaRPr lang="en-IN"/>
            </a:p>
          </p:txBody>
        </p:sp>
        <p:sp>
          <p:nvSpPr>
            <p:cNvPr id="29" name="Line 10"/>
            <p:cNvSpPr>
              <a:spLocks noChangeShapeType="1"/>
            </p:cNvSpPr>
            <p:nvPr/>
          </p:nvSpPr>
          <p:spPr bwMode="auto">
            <a:xfrm flipH="1" flipV="1">
              <a:off x="6011863" y="1844675"/>
              <a:ext cx="1584325" cy="3671888"/>
            </a:xfrm>
            <a:prstGeom prst="line">
              <a:avLst/>
            </a:prstGeom>
            <a:noFill/>
            <a:ln w="38100">
              <a:solidFill>
                <a:srgbClr val="00FF00"/>
              </a:solidFill>
              <a:round/>
              <a:headEnd/>
              <a:tailEnd/>
            </a:ln>
            <a:effectLst/>
          </p:spPr>
          <p:txBody>
            <a:bodyPr/>
            <a:lstStyle/>
            <a:p>
              <a:endParaRPr lang="en-IN"/>
            </a:p>
          </p:txBody>
        </p:sp>
        <p:sp>
          <p:nvSpPr>
            <p:cNvPr id="30" name="Line 11"/>
            <p:cNvSpPr>
              <a:spLocks noChangeShapeType="1"/>
            </p:cNvSpPr>
            <p:nvPr/>
          </p:nvSpPr>
          <p:spPr bwMode="auto">
            <a:xfrm>
              <a:off x="2484438" y="4797425"/>
              <a:ext cx="5111750" cy="719138"/>
            </a:xfrm>
            <a:prstGeom prst="line">
              <a:avLst/>
            </a:prstGeom>
            <a:noFill/>
            <a:ln w="38100">
              <a:solidFill>
                <a:srgbClr val="00FF00"/>
              </a:solidFill>
              <a:round/>
              <a:headEnd/>
              <a:tailEnd/>
            </a:ln>
            <a:effectLst/>
          </p:spPr>
          <p:txBody>
            <a:bodyPr/>
            <a:lstStyle/>
            <a:p>
              <a:endParaRPr lang="en-IN"/>
            </a:p>
          </p:txBody>
        </p:sp>
        <p:sp>
          <p:nvSpPr>
            <p:cNvPr id="31" name="WordArt 12"/>
            <p:cNvSpPr>
              <a:spLocks noChangeArrowheads="1" noChangeShapeType="1" noTextEdit="1"/>
            </p:cNvSpPr>
            <p:nvPr/>
          </p:nvSpPr>
          <p:spPr bwMode="auto">
            <a:xfrm>
              <a:off x="3924300" y="1700213"/>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3</a:t>
              </a:r>
            </a:p>
          </p:txBody>
        </p:sp>
        <p:sp>
          <p:nvSpPr>
            <p:cNvPr id="32" name="WordArt 13"/>
            <p:cNvSpPr>
              <a:spLocks noChangeArrowheads="1" noChangeShapeType="1" noTextEdit="1"/>
            </p:cNvSpPr>
            <p:nvPr/>
          </p:nvSpPr>
          <p:spPr bwMode="auto">
            <a:xfrm>
              <a:off x="2051050" y="2997200"/>
              <a:ext cx="209550"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33" name="WordArt 14"/>
            <p:cNvSpPr>
              <a:spLocks noChangeArrowheads="1" noChangeShapeType="1" noTextEdit="1"/>
            </p:cNvSpPr>
            <p:nvPr/>
          </p:nvSpPr>
          <p:spPr bwMode="auto">
            <a:xfrm>
              <a:off x="6516688" y="3068638"/>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34" name="WordArt 15"/>
            <p:cNvSpPr>
              <a:spLocks noChangeArrowheads="1" noChangeShapeType="1" noTextEdit="1"/>
            </p:cNvSpPr>
            <p:nvPr/>
          </p:nvSpPr>
          <p:spPr bwMode="auto">
            <a:xfrm>
              <a:off x="3203575" y="3716338"/>
              <a:ext cx="209550"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2</a:t>
              </a:r>
            </a:p>
          </p:txBody>
        </p:sp>
        <p:sp>
          <p:nvSpPr>
            <p:cNvPr id="35" name="Line 16"/>
            <p:cNvSpPr>
              <a:spLocks noChangeShapeType="1"/>
            </p:cNvSpPr>
            <p:nvPr/>
          </p:nvSpPr>
          <p:spPr bwMode="auto">
            <a:xfrm>
              <a:off x="2124075" y="2133600"/>
              <a:ext cx="5472113" cy="3382963"/>
            </a:xfrm>
            <a:prstGeom prst="line">
              <a:avLst/>
            </a:prstGeom>
            <a:noFill/>
            <a:ln w="38100">
              <a:solidFill>
                <a:schemeClr val="tx1"/>
              </a:solidFill>
              <a:round/>
              <a:headEnd/>
              <a:tailEnd/>
            </a:ln>
            <a:effectLst/>
          </p:spPr>
          <p:txBody>
            <a:bodyPr/>
            <a:lstStyle/>
            <a:p>
              <a:endParaRPr lang="en-IN"/>
            </a:p>
          </p:txBody>
        </p:sp>
        <p:sp>
          <p:nvSpPr>
            <p:cNvPr id="36" name="WordArt 17"/>
            <p:cNvSpPr>
              <a:spLocks noChangeArrowheads="1" noChangeShapeType="1" noTextEdit="1"/>
            </p:cNvSpPr>
            <p:nvPr/>
          </p:nvSpPr>
          <p:spPr bwMode="auto">
            <a:xfrm>
              <a:off x="3059113" y="2565400"/>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8</a:t>
              </a:r>
            </a:p>
          </p:txBody>
        </p:sp>
        <p:sp>
          <p:nvSpPr>
            <p:cNvPr id="37" name="WordArt 18"/>
            <p:cNvSpPr>
              <a:spLocks noChangeArrowheads="1" noChangeShapeType="1" noTextEdit="1"/>
            </p:cNvSpPr>
            <p:nvPr/>
          </p:nvSpPr>
          <p:spPr bwMode="auto">
            <a:xfrm>
              <a:off x="4643438" y="4868863"/>
              <a:ext cx="219075" cy="504825"/>
            </a:xfrm>
            <a:prstGeom prst="rect">
              <a:avLst/>
            </a:prstGeom>
          </p:spPr>
          <p:txBody>
            <a:bodyPr wrap="none" fromWordArt="1">
              <a:prstTxWarp prst="textPlain">
                <a:avLst>
                  <a:gd name="adj" fmla="val 50000"/>
                </a:avLst>
              </a:prstTxWarp>
            </a:bodyPr>
            <a:lstStyle/>
            <a:p>
              <a:pPr algn="ctr"/>
              <a:r>
                <a:rPr lang="en-IN" sz="3200" kern="10">
                  <a:ln w="19050">
                    <a:solidFill>
                      <a:srgbClr val="99CCFF"/>
                    </a:solidFill>
                    <a:round/>
                    <a:headEnd/>
                    <a:tailEnd/>
                  </a:ln>
                  <a:solidFill>
                    <a:srgbClr val="0066CC"/>
                  </a:solidFill>
                  <a:effectLst>
                    <a:outerShdw dist="35921" dir="2700000" algn="ctr" rotWithShape="0">
                      <a:srgbClr val="990000"/>
                    </a:outerShdw>
                  </a:effectLst>
                  <a:latin typeface="Impact"/>
                </a:rPr>
                <a:t>4</a:t>
              </a:r>
            </a:p>
          </p:txBody>
        </p:sp>
      </p:grpSp>
      <p:sp>
        <p:nvSpPr>
          <p:cNvPr id="38" name="Rectangle 19" descr="Rectangle: Click to edit Master text styles&#10;Second level&#10;Third level&#10;Fourth level&#10;Fifth level"/>
          <p:cNvSpPr txBox="1">
            <a:spLocks noChangeArrowheads="1"/>
          </p:cNvSpPr>
          <p:nvPr/>
        </p:nvSpPr>
        <p:spPr>
          <a:xfrm>
            <a:off x="5410200" y="4038600"/>
            <a:ext cx="2971800" cy="381000"/>
          </a:xfrm>
          <a:prstGeom prst="rect">
            <a:avLst/>
          </a:prstGeom>
          <a:noFill/>
          <a:ln/>
        </p:spPr>
        <p:txBody>
          <a:bodyPr vert="horz">
            <a:normAutofit/>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buFontTx/>
              <a:buNone/>
              <a:tabLst/>
              <a:defRPr/>
            </a:pPr>
            <a:r>
              <a:rPr kumimoji="0" lang="en-CA" b="0" i="0" u="none" strike="noStrike" kern="1200" cap="none" spc="0" normalizeH="0" baseline="0" noProof="0">
                <a:ln>
                  <a:noFill/>
                </a:ln>
                <a:solidFill>
                  <a:schemeClr val="tx1"/>
                </a:solidFill>
                <a:effectLst/>
                <a:uLnTx/>
                <a:uFillTx/>
                <a:latin typeface="+mn-lt"/>
                <a:ea typeface="+mn-ea"/>
                <a:cs typeface="+mn-cs"/>
              </a:rPr>
              <a:t>Cost of optimal tour = 11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Problem-1</a:t>
            </a:r>
          </a:p>
        </p:txBody>
      </p:sp>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graphicFrame>
        <p:nvGraphicFramePr>
          <p:cNvPr id="7" name="Content Placeholder 8"/>
          <p:cNvGraphicFramePr>
            <a:graphicFrameLocks/>
          </p:cNvGraphicFramePr>
          <p:nvPr/>
        </p:nvGraphicFramePr>
        <p:xfrm>
          <a:off x="1219200" y="2362200"/>
          <a:ext cx="4191000" cy="2225040"/>
        </p:xfrm>
        <a:graphic>
          <a:graphicData uri="http://schemas.openxmlformats.org/drawingml/2006/table">
            <a:tbl>
              <a:tblPr firstRow="1" bandRow="1">
                <a:tableStyleId>{69CF1AB2-1976-4502-BF36-3FF5EA218861}</a:tableStyleId>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370840">
                <a:tc>
                  <a:txBody>
                    <a:bodyPr/>
                    <a:lstStyle/>
                    <a:p>
                      <a:r>
                        <a:rPr lang="en-IN" dirty="0"/>
                        <a:t>A</a:t>
                      </a:r>
                    </a:p>
                  </a:txBody>
                  <a:tcPr/>
                </a:tc>
                <a:tc>
                  <a:txBody>
                    <a:bodyPr/>
                    <a:lstStyle/>
                    <a:p>
                      <a:r>
                        <a:rPr lang="en-IN" dirty="0"/>
                        <a:t>∞</a:t>
                      </a:r>
                    </a:p>
                  </a:txBody>
                  <a:tcPr/>
                </a:tc>
                <a:tc>
                  <a:txBody>
                    <a:bodyPr/>
                    <a:lstStyle/>
                    <a:p>
                      <a:r>
                        <a:rPr lang="en-IN" dirty="0"/>
                        <a:t>20</a:t>
                      </a:r>
                    </a:p>
                  </a:txBody>
                  <a:tcPr/>
                </a:tc>
                <a:tc>
                  <a:txBody>
                    <a:bodyPr/>
                    <a:lstStyle/>
                    <a:p>
                      <a:r>
                        <a:rPr lang="en-IN" dirty="0"/>
                        <a:t>30</a:t>
                      </a:r>
                    </a:p>
                  </a:txBody>
                  <a:tcPr/>
                </a:tc>
                <a:tc>
                  <a:txBody>
                    <a:bodyPr/>
                    <a:lstStyle/>
                    <a:p>
                      <a:r>
                        <a:rPr lang="en-IN" dirty="0"/>
                        <a:t>10</a:t>
                      </a:r>
                    </a:p>
                  </a:txBody>
                  <a:tcPr/>
                </a:tc>
                <a:tc>
                  <a:txBody>
                    <a:bodyPr/>
                    <a:lstStyle/>
                    <a:p>
                      <a:r>
                        <a:rPr lang="en-IN" dirty="0"/>
                        <a:t>11</a:t>
                      </a:r>
                    </a:p>
                  </a:txBody>
                  <a:tcPr/>
                </a:tc>
                <a:extLst>
                  <a:ext uri="{0D108BD9-81ED-4DB2-BD59-A6C34878D82A}">
                    <a16:rowId xmlns:a16="http://schemas.microsoft.com/office/drawing/2014/main" val="10001"/>
                  </a:ext>
                </a:extLst>
              </a:tr>
              <a:tr h="370840">
                <a:tc>
                  <a:txBody>
                    <a:bodyPr/>
                    <a:lstStyle/>
                    <a:p>
                      <a:r>
                        <a:rPr lang="en-IN" dirty="0"/>
                        <a:t>B</a:t>
                      </a:r>
                    </a:p>
                  </a:txBody>
                  <a:tcPr/>
                </a:tc>
                <a:tc>
                  <a:txBody>
                    <a:bodyPr/>
                    <a:lstStyle/>
                    <a:p>
                      <a:r>
                        <a:rPr lang="en-IN"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16</a:t>
                      </a:r>
                    </a:p>
                  </a:txBody>
                  <a:tcPr/>
                </a:tc>
                <a:tc>
                  <a:txBody>
                    <a:bodyPr/>
                    <a:lstStyle/>
                    <a:p>
                      <a:r>
                        <a:rPr lang="en-IN" dirty="0"/>
                        <a:t>4</a:t>
                      </a:r>
                    </a:p>
                  </a:txBody>
                  <a:tcPr/>
                </a:tc>
                <a:tc>
                  <a:txBody>
                    <a:bodyPr/>
                    <a:lstStyle/>
                    <a:p>
                      <a:r>
                        <a:rPr lang="en-IN" dirty="0"/>
                        <a:t>2</a:t>
                      </a:r>
                    </a:p>
                  </a:txBody>
                  <a:tcPr/>
                </a:tc>
                <a:extLst>
                  <a:ext uri="{0D108BD9-81ED-4DB2-BD59-A6C34878D82A}">
                    <a16:rowId xmlns:a16="http://schemas.microsoft.com/office/drawing/2014/main" val="10002"/>
                  </a:ext>
                </a:extLst>
              </a:tr>
              <a:tr h="370840">
                <a:tc>
                  <a:txBody>
                    <a:bodyPr/>
                    <a:lstStyle/>
                    <a:p>
                      <a:r>
                        <a:rPr lang="en-IN" dirty="0"/>
                        <a:t>C</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10003"/>
                  </a:ext>
                </a:extLst>
              </a:tr>
              <a:tr h="370840">
                <a:tc>
                  <a:txBody>
                    <a:bodyPr/>
                    <a:lstStyle/>
                    <a:p>
                      <a:r>
                        <a:rPr lang="en-IN" dirty="0"/>
                        <a:t>D</a:t>
                      </a:r>
                    </a:p>
                  </a:txBody>
                  <a:tcPr/>
                </a:tc>
                <a:tc>
                  <a:txBody>
                    <a:bodyPr/>
                    <a:lstStyle/>
                    <a:p>
                      <a:r>
                        <a:rPr lang="en-IN" dirty="0"/>
                        <a:t>19</a:t>
                      </a:r>
                    </a:p>
                  </a:txBody>
                  <a:tcPr/>
                </a:tc>
                <a:tc>
                  <a:txBody>
                    <a:bodyPr/>
                    <a:lstStyle/>
                    <a:p>
                      <a:r>
                        <a:rPr lang="en-IN" dirty="0"/>
                        <a:t>6</a:t>
                      </a:r>
                    </a:p>
                  </a:txBody>
                  <a:tcPr/>
                </a:tc>
                <a:tc>
                  <a:txBody>
                    <a:bodyPr/>
                    <a:lstStyle/>
                    <a:p>
                      <a:r>
                        <a:rPr lang="en-IN" dirty="0"/>
                        <a:t>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extLst>
                  <a:ext uri="{0D108BD9-81ED-4DB2-BD59-A6C34878D82A}">
                    <a16:rowId xmlns:a16="http://schemas.microsoft.com/office/drawing/2014/main" val="10004"/>
                  </a:ext>
                </a:extLst>
              </a:tr>
              <a:tr h="370840">
                <a:tc>
                  <a:txBody>
                    <a:bodyPr/>
                    <a:lstStyle/>
                    <a:p>
                      <a:r>
                        <a:rPr lang="en-IN" dirty="0"/>
                        <a:t>E</a:t>
                      </a:r>
                    </a:p>
                  </a:txBody>
                  <a:tcPr/>
                </a:tc>
                <a:tc>
                  <a:txBody>
                    <a:bodyPr/>
                    <a:lstStyle/>
                    <a:p>
                      <a:r>
                        <a:rPr lang="en-IN" dirty="0"/>
                        <a:t>16</a:t>
                      </a:r>
                    </a:p>
                  </a:txBody>
                  <a:tcPr/>
                </a:tc>
                <a:tc>
                  <a:txBody>
                    <a:bodyPr/>
                    <a:lstStyle/>
                    <a:p>
                      <a:r>
                        <a:rPr lang="en-IN" dirty="0"/>
                        <a:t>4</a:t>
                      </a:r>
                    </a:p>
                  </a:txBody>
                  <a:tcPr/>
                </a:tc>
                <a:tc>
                  <a:txBody>
                    <a:bodyPr/>
                    <a:lstStyle/>
                    <a:p>
                      <a:r>
                        <a:rPr lang="en-IN"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914400" y="1905000"/>
            <a:ext cx="7086600" cy="369332"/>
          </a:xfrm>
          <a:prstGeom prst="rect">
            <a:avLst/>
          </a:prstGeom>
          <a:noFill/>
        </p:spPr>
        <p:txBody>
          <a:bodyPr wrap="square" rtlCol="0">
            <a:spAutoFit/>
          </a:bodyPr>
          <a:lstStyle/>
          <a:p>
            <a:r>
              <a:rPr lang="en-IN" dirty="0"/>
              <a:t>Consider an instance for TSP is given by G as:</a:t>
            </a:r>
          </a:p>
        </p:txBody>
      </p:sp>
      <p:sp>
        <p:nvSpPr>
          <p:cNvPr id="9" name="TextBox 8"/>
          <p:cNvSpPr txBox="1"/>
          <p:nvPr/>
        </p:nvSpPr>
        <p:spPr>
          <a:xfrm>
            <a:off x="914400" y="4800600"/>
            <a:ext cx="4648200" cy="646331"/>
          </a:xfrm>
          <a:prstGeom prst="rect">
            <a:avLst/>
          </a:prstGeom>
          <a:noFill/>
        </p:spPr>
        <p:txBody>
          <a:bodyPr wrap="square" rtlCol="0">
            <a:spAutoFit/>
          </a:bodyPr>
          <a:lstStyle/>
          <a:p>
            <a:r>
              <a:rPr lang="en-IN" dirty="0"/>
              <a:t>Using branch and bound algorithm , calculate the optimal tour.</a:t>
            </a:r>
          </a:p>
        </p:txBody>
      </p:sp>
      <p:pic>
        <p:nvPicPr>
          <p:cNvPr id="4" name="Picture 3"/>
          <p:cNvPicPr>
            <a:picLocks noChangeAspect="1"/>
          </p:cNvPicPr>
          <p:nvPr/>
        </p:nvPicPr>
        <p:blipFill>
          <a:blip r:embed="rId2"/>
          <a:stretch>
            <a:fillRect/>
          </a:stretch>
        </p:blipFill>
        <p:spPr>
          <a:xfrm>
            <a:off x="5715000" y="2100062"/>
            <a:ext cx="3176956" cy="24861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245207-50DE-432E-A1F0-69BF8FF33289}" type="datetime3">
              <a:rPr lang="en-US" smtClean="0"/>
              <a:pPr/>
              <a:t>4 February 2022</a:t>
            </a:fld>
            <a:endParaRPr lang="en-US" dirty="0"/>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735323330"/>
              </p:ext>
            </p:extLst>
          </p:nvPr>
        </p:nvGraphicFramePr>
        <p:xfrm>
          <a:off x="4454820" y="779224"/>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10</a:t>
                      </a:r>
                    </a:p>
                  </a:txBody>
                  <a:tcPr/>
                </a:tc>
                <a:extLst>
                  <a:ext uri="{0D108BD9-81ED-4DB2-BD59-A6C34878D82A}">
                    <a16:rowId xmlns:a16="http://schemas.microsoft.com/office/drawing/2014/main" val="2025756873"/>
                  </a:ext>
                </a:extLst>
              </a:tr>
              <a:tr h="367857">
                <a:tc>
                  <a:txBody>
                    <a:bodyPr/>
                    <a:lstStyle/>
                    <a:p>
                      <a:r>
                        <a:rPr lang="en-IN" dirty="0"/>
                        <a:t>2</a:t>
                      </a:r>
                    </a:p>
                  </a:txBody>
                  <a:tcPr/>
                </a:tc>
                <a:extLst>
                  <a:ext uri="{0D108BD9-81ED-4DB2-BD59-A6C34878D82A}">
                    <a16:rowId xmlns:a16="http://schemas.microsoft.com/office/drawing/2014/main" val="826146487"/>
                  </a:ext>
                </a:extLst>
              </a:tr>
              <a:tr h="367857">
                <a:tc>
                  <a:txBody>
                    <a:bodyPr/>
                    <a:lstStyle/>
                    <a:p>
                      <a:r>
                        <a:rPr lang="en-IN" dirty="0"/>
                        <a:t>2</a:t>
                      </a:r>
                    </a:p>
                  </a:txBody>
                  <a:tcPr/>
                </a:tc>
                <a:extLst>
                  <a:ext uri="{0D108BD9-81ED-4DB2-BD59-A6C34878D82A}">
                    <a16:rowId xmlns:a16="http://schemas.microsoft.com/office/drawing/2014/main" val="2217739017"/>
                  </a:ext>
                </a:extLst>
              </a:tr>
              <a:tr h="367857">
                <a:tc>
                  <a:txBody>
                    <a:bodyPr/>
                    <a:lstStyle/>
                    <a:p>
                      <a:r>
                        <a:rPr lang="en-IN" dirty="0"/>
                        <a:t>3</a:t>
                      </a:r>
                    </a:p>
                  </a:txBody>
                  <a:tcPr/>
                </a:tc>
                <a:extLst>
                  <a:ext uri="{0D108BD9-81ED-4DB2-BD59-A6C34878D82A}">
                    <a16:rowId xmlns:a16="http://schemas.microsoft.com/office/drawing/2014/main" val="236336002"/>
                  </a:ext>
                </a:extLst>
              </a:tr>
              <a:tr h="367857">
                <a:tc>
                  <a:txBody>
                    <a:bodyPr/>
                    <a:lstStyle/>
                    <a:p>
                      <a:r>
                        <a:rPr lang="en-IN" dirty="0"/>
                        <a:t>4</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21</a:t>
                      </a:r>
                    </a:p>
                  </a:txBody>
                  <a:tcPr/>
                </a:tc>
                <a:extLst>
                  <a:ext uri="{0D108BD9-81ED-4DB2-BD59-A6C34878D82A}">
                    <a16:rowId xmlns:a16="http://schemas.microsoft.com/office/drawing/2014/main" val="314667164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51043687"/>
              </p:ext>
            </p:extLst>
          </p:nvPr>
        </p:nvGraphicFramePr>
        <p:xfrm>
          <a:off x="786379" y="5925894"/>
          <a:ext cx="3917531" cy="370840"/>
        </p:xfrm>
        <a:graphic>
          <a:graphicData uri="http://schemas.openxmlformats.org/drawingml/2006/table">
            <a:tbl>
              <a:tblPr firstRow="1" bandRow="1">
                <a:tableStyleId>{5C22544A-7EE6-4342-B048-85BDC9FD1C3A}</a:tableStyleId>
              </a:tblPr>
              <a:tblGrid>
                <a:gridCol w="736681">
                  <a:extLst>
                    <a:ext uri="{9D8B030D-6E8A-4147-A177-3AD203B41FA5}">
                      <a16:colId xmlns:a16="http://schemas.microsoft.com/office/drawing/2014/main" val="4031635576"/>
                    </a:ext>
                  </a:extLst>
                </a:gridCol>
                <a:gridCol w="686740">
                  <a:extLst>
                    <a:ext uri="{9D8B030D-6E8A-4147-A177-3AD203B41FA5}">
                      <a16:colId xmlns:a16="http://schemas.microsoft.com/office/drawing/2014/main" val="786514768"/>
                    </a:ext>
                  </a:extLst>
                </a:gridCol>
                <a:gridCol w="685800">
                  <a:extLst>
                    <a:ext uri="{9D8B030D-6E8A-4147-A177-3AD203B41FA5}">
                      <a16:colId xmlns:a16="http://schemas.microsoft.com/office/drawing/2014/main" val="2836222998"/>
                    </a:ext>
                  </a:extLst>
                </a:gridCol>
                <a:gridCol w="685800">
                  <a:extLst>
                    <a:ext uri="{9D8B030D-6E8A-4147-A177-3AD203B41FA5}">
                      <a16:colId xmlns:a16="http://schemas.microsoft.com/office/drawing/2014/main" val="2037519900"/>
                    </a:ext>
                  </a:extLst>
                </a:gridCol>
                <a:gridCol w="685800">
                  <a:extLst>
                    <a:ext uri="{9D8B030D-6E8A-4147-A177-3AD203B41FA5}">
                      <a16:colId xmlns:a16="http://schemas.microsoft.com/office/drawing/2014/main" val="555484095"/>
                    </a:ext>
                  </a:extLst>
                </a:gridCol>
                <a:gridCol w="436710">
                  <a:extLst>
                    <a:ext uri="{9D8B030D-6E8A-4147-A177-3AD203B41FA5}">
                      <a16:colId xmlns:a16="http://schemas.microsoft.com/office/drawing/2014/main" val="2778308230"/>
                    </a:ext>
                  </a:extLst>
                </a:gridCol>
              </a:tblGrid>
              <a:tr h="370840">
                <a:tc>
                  <a:txBody>
                    <a:bodyPr/>
                    <a:lstStyle/>
                    <a:p>
                      <a:pPr algn="ctr"/>
                      <a:r>
                        <a:rPr lang="en-IN" dirty="0"/>
                        <a:t>1</a:t>
                      </a:r>
                    </a:p>
                  </a:txBody>
                  <a:tcPr/>
                </a:tc>
                <a:tc>
                  <a:txBody>
                    <a:bodyPr/>
                    <a:lstStyle/>
                    <a:p>
                      <a:pPr algn="ctr"/>
                      <a:r>
                        <a:rPr lang="en-IN" dirty="0"/>
                        <a:t>0</a:t>
                      </a:r>
                    </a:p>
                  </a:txBody>
                  <a:tcPr/>
                </a:tc>
                <a:tc>
                  <a:txBody>
                    <a:bodyPr/>
                    <a:lstStyle/>
                    <a:p>
                      <a:pPr algn="ctr"/>
                      <a:r>
                        <a:rPr lang="en-IN" dirty="0"/>
                        <a:t>3</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4</a:t>
                      </a:r>
                    </a:p>
                  </a:txBody>
                  <a:tcPr/>
                </a:tc>
                <a:extLst>
                  <a:ext uri="{0D108BD9-81ED-4DB2-BD59-A6C34878D82A}">
                    <a16:rowId xmlns:a16="http://schemas.microsoft.com/office/drawing/2014/main" val="3533358294"/>
                  </a:ext>
                </a:extLst>
              </a:tr>
            </a:tbl>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3810782578"/>
              </p:ext>
            </p:extLst>
          </p:nvPr>
        </p:nvGraphicFramePr>
        <p:xfrm>
          <a:off x="53288" y="393469"/>
          <a:ext cx="4191000" cy="2225040"/>
        </p:xfrm>
        <a:graphic>
          <a:graphicData uri="http://schemas.openxmlformats.org/drawingml/2006/table">
            <a:tbl>
              <a:tblPr firstRow="1" bandRow="1">
                <a:tableStyleId>{69CF1AB2-1976-4502-BF36-3FF5EA218861}</a:tableStyleId>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370840">
                <a:tc>
                  <a:txBody>
                    <a:bodyPr/>
                    <a:lstStyle/>
                    <a:p>
                      <a:r>
                        <a:rPr lang="en-IN" dirty="0"/>
                        <a:t>A</a:t>
                      </a:r>
                    </a:p>
                  </a:txBody>
                  <a:tcPr/>
                </a:tc>
                <a:tc>
                  <a:txBody>
                    <a:bodyPr/>
                    <a:lstStyle/>
                    <a:p>
                      <a:r>
                        <a:rPr lang="en-IN" dirty="0"/>
                        <a:t>∞</a:t>
                      </a:r>
                    </a:p>
                  </a:txBody>
                  <a:tcPr/>
                </a:tc>
                <a:tc>
                  <a:txBody>
                    <a:bodyPr/>
                    <a:lstStyle/>
                    <a:p>
                      <a:r>
                        <a:rPr lang="en-IN" dirty="0"/>
                        <a:t>20</a:t>
                      </a:r>
                    </a:p>
                  </a:txBody>
                  <a:tcPr/>
                </a:tc>
                <a:tc>
                  <a:txBody>
                    <a:bodyPr/>
                    <a:lstStyle/>
                    <a:p>
                      <a:r>
                        <a:rPr lang="en-IN" dirty="0"/>
                        <a:t>30</a:t>
                      </a:r>
                    </a:p>
                  </a:txBody>
                  <a:tcPr/>
                </a:tc>
                <a:tc>
                  <a:txBody>
                    <a:bodyPr/>
                    <a:lstStyle/>
                    <a:p>
                      <a:r>
                        <a:rPr lang="en-IN" dirty="0"/>
                        <a:t>10</a:t>
                      </a:r>
                    </a:p>
                  </a:txBody>
                  <a:tcPr/>
                </a:tc>
                <a:tc>
                  <a:txBody>
                    <a:bodyPr/>
                    <a:lstStyle/>
                    <a:p>
                      <a:r>
                        <a:rPr lang="en-IN" dirty="0"/>
                        <a:t>11</a:t>
                      </a:r>
                    </a:p>
                  </a:txBody>
                  <a:tcPr/>
                </a:tc>
                <a:extLst>
                  <a:ext uri="{0D108BD9-81ED-4DB2-BD59-A6C34878D82A}">
                    <a16:rowId xmlns:a16="http://schemas.microsoft.com/office/drawing/2014/main" val="10001"/>
                  </a:ext>
                </a:extLst>
              </a:tr>
              <a:tr h="370840">
                <a:tc>
                  <a:txBody>
                    <a:bodyPr/>
                    <a:lstStyle/>
                    <a:p>
                      <a:r>
                        <a:rPr lang="en-IN" dirty="0"/>
                        <a:t>B</a:t>
                      </a:r>
                    </a:p>
                  </a:txBody>
                  <a:tcPr/>
                </a:tc>
                <a:tc>
                  <a:txBody>
                    <a:bodyPr/>
                    <a:lstStyle/>
                    <a:p>
                      <a:r>
                        <a:rPr lang="en-IN"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16</a:t>
                      </a:r>
                    </a:p>
                  </a:txBody>
                  <a:tcPr/>
                </a:tc>
                <a:tc>
                  <a:txBody>
                    <a:bodyPr/>
                    <a:lstStyle/>
                    <a:p>
                      <a:r>
                        <a:rPr lang="en-IN" dirty="0"/>
                        <a:t>4</a:t>
                      </a:r>
                    </a:p>
                  </a:txBody>
                  <a:tcPr/>
                </a:tc>
                <a:tc>
                  <a:txBody>
                    <a:bodyPr/>
                    <a:lstStyle/>
                    <a:p>
                      <a:r>
                        <a:rPr lang="en-IN" dirty="0"/>
                        <a:t>2</a:t>
                      </a:r>
                    </a:p>
                  </a:txBody>
                  <a:tcPr/>
                </a:tc>
                <a:extLst>
                  <a:ext uri="{0D108BD9-81ED-4DB2-BD59-A6C34878D82A}">
                    <a16:rowId xmlns:a16="http://schemas.microsoft.com/office/drawing/2014/main" val="10002"/>
                  </a:ext>
                </a:extLst>
              </a:tr>
              <a:tr h="370840">
                <a:tc>
                  <a:txBody>
                    <a:bodyPr/>
                    <a:lstStyle/>
                    <a:p>
                      <a:r>
                        <a:rPr lang="en-IN" dirty="0"/>
                        <a:t>C</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2</a:t>
                      </a:r>
                    </a:p>
                  </a:txBody>
                  <a:tcPr/>
                </a:tc>
                <a:tc>
                  <a:txBody>
                    <a:bodyPr/>
                    <a:lstStyle/>
                    <a:p>
                      <a:r>
                        <a:rPr lang="en-IN" dirty="0"/>
                        <a:t>4</a:t>
                      </a:r>
                    </a:p>
                  </a:txBody>
                  <a:tcPr/>
                </a:tc>
                <a:extLst>
                  <a:ext uri="{0D108BD9-81ED-4DB2-BD59-A6C34878D82A}">
                    <a16:rowId xmlns:a16="http://schemas.microsoft.com/office/drawing/2014/main" val="10003"/>
                  </a:ext>
                </a:extLst>
              </a:tr>
              <a:tr h="370840">
                <a:tc>
                  <a:txBody>
                    <a:bodyPr/>
                    <a:lstStyle/>
                    <a:p>
                      <a:r>
                        <a:rPr lang="en-IN" dirty="0"/>
                        <a:t>D</a:t>
                      </a:r>
                    </a:p>
                  </a:txBody>
                  <a:tcPr/>
                </a:tc>
                <a:tc>
                  <a:txBody>
                    <a:bodyPr/>
                    <a:lstStyle/>
                    <a:p>
                      <a:r>
                        <a:rPr lang="en-IN" dirty="0"/>
                        <a:t>19</a:t>
                      </a:r>
                    </a:p>
                  </a:txBody>
                  <a:tcPr/>
                </a:tc>
                <a:tc>
                  <a:txBody>
                    <a:bodyPr/>
                    <a:lstStyle/>
                    <a:p>
                      <a:r>
                        <a:rPr lang="en-IN" dirty="0"/>
                        <a:t>6</a:t>
                      </a:r>
                    </a:p>
                  </a:txBody>
                  <a:tcPr/>
                </a:tc>
                <a:tc>
                  <a:txBody>
                    <a:bodyPr/>
                    <a:lstStyle/>
                    <a:p>
                      <a:r>
                        <a:rPr lang="en-IN" dirty="0"/>
                        <a:t>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extLst>
                  <a:ext uri="{0D108BD9-81ED-4DB2-BD59-A6C34878D82A}">
                    <a16:rowId xmlns:a16="http://schemas.microsoft.com/office/drawing/2014/main" val="10004"/>
                  </a:ext>
                </a:extLst>
              </a:tr>
              <a:tr h="370840">
                <a:tc>
                  <a:txBody>
                    <a:bodyPr/>
                    <a:lstStyle/>
                    <a:p>
                      <a:r>
                        <a:rPr lang="en-IN" dirty="0"/>
                        <a:t>E</a:t>
                      </a:r>
                    </a:p>
                  </a:txBody>
                  <a:tcPr/>
                </a:tc>
                <a:tc>
                  <a:txBody>
                    <a:bodyPr/>
                    <a:lstStyle/>
                    <a:p>
                      <a:r>
                        <a:rPr lang="en-IN" dirty="0"/>
                        <a:t>16</a:t>
                      </a:r>
                    </a:p>
                  </a:txBody>
                  <a:tcPr/>
                </a:tc>
                <a:tc>
                  <a:txBody>
                    <a:bodyPr/>
                    <a:lstStyle/>
                    <a:p>
                      <a:r>
                        <a:rPr lang="en-IN" dirty="0"/>
                        <a:t>4</a:t>
                      </a:r>
                    </a:p>
                  </a:txBody>
                  <a:tcPr/>
                </a:tc>
                <a:tc>
                  <a:txBody>
                    <a:bodyPr/>
                    <a:lstStyle/>
                    <a:p>
                      <a:r>
                        <a:rPr lang="en-IN"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945437555"/>
              </p:ext>
            </p:extLst>
          </p:nvPr>
        </p:nvGraphicFramePr>
        <p:xfrm>
          <a:off x="76049" y="3560424"/>
          <a:ext cx="4191000" cy="2225040"/>
        </p:xfrm>
        <a:graphic>
          <a:graphicData uri="http://schemas.openxmlformats.org/drawingml/2006/table">
            <a:tbl>
              <a:tblPr firstRow="1" bandRow="1">
                <a:tableStyleId>{69CF1AB2-1976-4502-BF36-3FF5EA218861}</a:tableStyleId>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37084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20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370840">
                <a:tc>
                  <a:txBody>
                    <a:bodyPr/>
                    <a:lstStyle/>
                    <a:p>
                      <a:r>
                        <a:rPr lang="en-IN" dirty="0"/>
                        <a:t>B</a:t>
                      </a:r>
                    </a:p>
                  </a:txBody>
                  <a:tcPr/>
                </a:tc>
                <a:tc>
                  <a:txBody>
                    <a:bodyPr/>
                    <a:lstStyle/>
                    <a:p>
                      <a:r>
                        <a:rPr lang="en-IN" dirty="0"/>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14</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370840">
                <a:tc>
                  <a:txBody>
                    <a:bodyPr/>
                    <a:lstStyle/>
                    <a:p>
                      <a:r>
                        <a:rPr lang="en-IN" dirty="0"/>
                        <a:t>C</a:t>
                      </a:r>
                    </a:p>
                  </a:txBody>
                  <a:tcPr/>
                </a:tc>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370840">
                <a:tc>
                  <a:txBody>
                    <a:bodyPr/>
                    <a:lstStyle/>
                    <a:p>
                      <a:r>
                        <a:rPr lang="en-IN" dirty="0"/>
                        <a:t>D</a:t>
                      </a:r>
                    </a:p>
                  </a:txBody>
                  <a:tcPr/>
                </a:tc>
                <a:tc>
                  <a:txBody>
                    <a:bodyPr/>
                    <a:lstStyle/>
                    <a:p>
                      <a:r>
                        <a:rPr lang="en-IN" dirty="0"/>
                        <a:t>16</a:t>
                      </a:r>
                    </a:p>
                  </a:txBody>
                  <a:tcPr/>
                </a:tc>
                <a:tc>
                  <a:txBody>
                    <a:bodyPr/>
                    <a:lstStyle/>
                    <a:p>
                      <a:r>
                        <a:rPr lang="en-IN" dirty="0"/>
                        <a:t>3</a:t>
                      </a:r>
                    </a:p>
                  </a:txBody>
                  <a:tcPr/>
                </a:tc>
                <a:tc>
                  <a:txBody>
                    <a:bodyPr/>
                    <a:lstStyle/>
                    <a:p>
                      <a:r>
                        <a:rPr lang="en-IN" dirty="0"/>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370840">
                <a:tc>
                  <a:txBody>
                    <a:bodyPr/>
                    <a:lstStyle/>
                    <a:p>
                      <a:r>
                        <a:rPr lang="en-IN" dirty="0"/>
                        <a:t>E</a:t>
                      </a:r>
                    </a:p>
                  </a:txBody>
                  <a:tcPr/>
                </a:tc>
                <a:tc>
                  <a:txBody>
                    <a:bodyPr/>
                    <a:lstStyle/>
                    <a:p>
                      <a:r>
                        <a:rPr lang="en-IN" dirty="0"/>
                        <a:t>12</a:t>
                      </a:r>
                    </a:p>
                  </a:txBody>
                  <a:tcPr/>
                </a:tc>
                <a:tc>
                  <a:txBody>
                    <a:bodyPr/>
                    <a:lstStyle/>
                    <a:p>
                      <a:r>
                        <a:rPr lang="en-IN" dirty="0"/>
                        <a:t>0</a:t>
                      </a:r>
                    </a:p>
                  </a:txBody>
                  <a:tcPr/>
                </a:tc>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graphicFrame>
        <p:nvGraphicFramePr>
          <p:cNvPr id="13" name="Content Placeholder 8"/>
          <p:cNvGraphicFramePr>
            <a:graphicFrameLocks/>
          </p:cNvGraphicFramePr>
          <p:nvPr>
            <p:extLst>
              <p:ext uri="{D42A27DB-BD31-4B8C-83A1-F6EECF244321}">
                <p14:modId xmlns:p14="http://schemas.microsoft.com/office/powerpoint/2010/main" val="2733937070"/>
              </p:ext>
            </p:extLst>
          </p:nvPr>
        </p:nvGraphicFramePr>
        <p:xfrm>
          <a:off x="4703910" y="3560424"/>
          <a:ext cx="4191000" cy="2225040"/>
        </p:xfrm>
        <a:graphic>
          <a:graphicData uri="http://schemas.openxmlformats.org/drawingml/2006/table">
            <a:tbl>
              <a:tblPr firstRow="1" bandRow="1">
                <a:tableStyleId>{69C7853C-536D-4A76-A0AE-DD22124D55A5}</a:tableStyleId>
              </a:tblPr>
              <a:tblGrid>
                <a:gridCol w="69850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98500">
                  <a:extLst>
                    <a:ext uri="{9D8B030D-6E8A-4147-A177-3AD203B41FA5}">
                      <a16:colId xmlns:a16="http://schemas.microsoft.com/office/drawing/2014/main" val="20005"/>
                    </a:ext>
                  </a:extLst>
                </a:gridCol>
              </a:tblGrid>
              <a:tr h="37084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37084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17</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37084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37084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37084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37084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14" name="TextBox 13"/>
          <p:cNvSpPr txBox="1"/>
          <p:nvPr/>
        </p:nvSpPr>
        <p:spPr>
          <a:xfrm>
            <a:off x="5486400" y="5925894"/>
            <a:ext cx="3408510" cy="369332"/>
          </a:xfrm>
          <a:prstGeom prst="rect">
            <a:avLst/>
          </a:prstGeom>
          <a:noFill/>
        </p:spPr>
        <p:txBody>
          <a:bodyPr wrap="square" rtlCol="0">
            <a:spAutoFit/>
          </a:bodyPr>
          <a:lstStyle/>
          <a:p>
            <a:r>
              <a:rPr lang="en-IN" b="1" dirty="0">
                <a:solidFill>
                  <a:srgbClr val="00B050"/>
                </a:solidFill>
              </a:rPr>
              <a:t>Total cost reduction is 21+4=25</a:t>
            </a:r>
          </a:p>
        </p:txBody>
      </p:sp>
      <p:sp>
        <p:nvSpPr>
          <p:cNvPr id="2" name="Oval 1">
            <a:extLst>
              <a:ext uri="{FF2B5EF4-FFF2-40B4-BE49-F238E27FC236}">
                <a16:creationId xmlns:a16="http://schemas.microsoft.com/office/drawing/2014/main" id="{6CAE2D9D-64DB-4F6B-A045-57A128783889}"/>
              </a:ext>
            </a:extLst>
          </p:cNvPr>
          <p:cNvSpPr/>
          <p:nvPr/>
        </p:nvSpPr>
        <p:spPr>
          <a:xfrm>
            <a:off x="6781800" y="779224"/>
            <a:ext cx="381000" cy="36377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5" name="TextBox 14">
            <a:extLst>
              <a:ext uri="{FF2B5EF4-FFF2-40B4-BE49-F238E27FC236}">
                <a16:creationId xmlns:a16="http://schemas.microsoft.com/office/drawing/2014/main" id="{44B5ABF6-5018-4B4E-98FF-259B93488D7D}"/>
              </a:ext>
            </a:extLst>
          </p:cNvPr>
          <p:cNvSpPr txBox="1"/>
          <p:nvPr/>
        </p:nvSpPr>
        <p:spPr>
          <a:xfrm>
            <a:off x="7204832" y="807223"/>
            <a:ext cx="828304" cy="307777"/>
          </a:xfrm>
          <a:prstGeom prst="rect">
            <a:avLst/>
          </a:prstGeom>
          <a:noFill/>
        </p:spPr>
        <p:txBody>
          <a:bodyPr wrap="square" rtlCol="0">
            <a:spAutoFit/>
          </a:bodyPr>
          <a:lstStyle/>
          <a:p>
            <a:r>
              <a:rPr lang="en-IN" sz="1400" b="1" dirty="0"/>
              <a:t>C=25</a:t>
            </a:r>
          </a:p>
        </p:txBody>
      </p:sp>
    </p:spTree>
    <p:extLst>
      <p:ext uri="{BB962C8B-B14F-4D97-AF65-F5344CB8AC3E}">
        <p14:creationId xmlns:p14="http://schemas.microsoft.com/office/powerpoint/2010/main" val="3933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ontent Placeholder 8"/>
          <p:cNvGraphicFramePr>
            <a:graphicFrameLocks/>
          </p:cNvGraphicFramePr>
          <p:nvPr>
            <p:extLst>
              <p:ext uri="{D42A27DB-BD31-4B8C-83A1-F6EECF244321}">
                <p14:modId xmlns:p14="http://schemas.microsoft.com/office/powerpoint/2010/main" val="3927896350"/>
              </p:ext>
            </p:extLst>
          </p:nvPr>
        </p:nvGraphicFramePr>
        <p:xfrm>
          <a:off x="267695" y="3444240"/>
          <a:ext cx="2978730" cy="2194560"/>
        </p:xfrm>
        <a:graphic>
          <a:graphicData uri="http://schemas.openxmlformats.org/drawingml/2006/table">
            <a:tbl>
              <a:tblPr firstRow="1" bandRow="1">
                <a:tableStyleId>{69CF1AB2-1976-4502-BF36-3FF5EA218861}</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solidFill>
                            <a:srgbClr val="FF0000"/>
                          </a:solidFill>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384A43A4-182E-4A73-88CA-FAFE9CB42328}" type="datetime3">
              <a:rPr lang="en-US" smtClean="0"/>
              <a:pPr/>
              <a:t>4 February 2022</a:t>
            </a:fld>
            <a:endParaRPr lang="en-US"/>
          </a:p>
        </p:txBody>
      </p:sp>
      <p:sp>
        <p:nvSpPr>
          <p:cNvPr id="4" name="Slide Number Placeholder 3"/>
          <p:cNvSpPr>
            <a:spLocks noGrp="1"/>
          </p:cNvSpPr>
          <p:nvPr>
            <p:ph type="sldNum" sz="quarter" idx="12"/>
          </p:nvPr>
        </p:nvSpPr>
        <p:spPr>
          <a:xfrm>
            <a:off x="145471" y="6423025"/>
            <a:ext cx="533400" cy="381000"/>
          </a:xfrm>
        </p:spPr>
        <p:txBody>
          <a:bodyPr/>
          <a:lstStyle/>
          <a:p>
            <a:fld id="{B6F15528-21DE-4FAA-801E-634DDDAF4B2B}" type="slidenum">
              <a:rPr lang="en-US" smtClean="0"/>
              <a:pPr/>
              <a:t>9</a:t>
            </a:fld>
            <a:endParaRPr lang="en-US"/>
          </a:p>
        </p:txBody>
      </p:sp>
      <p:graphicFrame>
        <p:nvGraphicFramePr>
          <p:cNvPr id="6" name="Content Placeholder 8"/>
          <p:cNvGraphicFramePr>
            <a:graphicFrameLocks/>
          </p:cNvGraphicFramePr>
          <p:nvPr>
            <p:extLst>
              <p:ext uri="{D42A27DB-BD31-4B8C-83A1-F6EECF244321}">
                <p14:modId xmlns:p14="http://schemas.microsoft.com/office/powerpoint/2010/main" val="3343875525"/>
              </p:ext>
            </p:extLst>
          </p:nvPr>
        </p:nvGraphicFramePr>
        <p:xfrm>
          <a:off x="145471" y="152400"/>
          <a:ext cx="2978730" cy="2194560"/>
        </p:xfrm>
        <a:graphic>
          <a:graphicData uri="http://schemas.openxmlformats.org/drawingml/2006/table">
            <a:tbl>
              <a:tblPr firstRow="1" bandRow="1">
                <a:tableStyleId>{F5AB1C69-6EDB-4FF4-983F-18BD219EF322}</a:tableStyleId>
              </a:tblPr>
              <a:tblGrid>
                <a:gridCol w="496455">
                  <a:extLst>
                    <a:ext uri="{9D8B030D-6E8A-4147-A177-3AD203B41FA5}">
                      <a16:colId xmlns:a16="http://schemas.microsoft.com/office/drawing/2014/main" val="20000"/>
                    </a:ext>
                  </a:extLst>
                </a:gridCol>
                <a:gridCol w="496455">
                  <a:extLst>
                    <a:ext uri="{9D8B030D-6E8A-4147-A177-3AD203B41FA5}">
                      <a16:colId xmlns:a16="http://schemas.microsoft.com/office/drawing/2014/main" val="20001"/>
                    </a:ext>
                  </a:extLst>
                </a:gridCol>
                <a:gridCol w="496455">
                  <a:extLst>
                    <a:ext uri="{9D8B030D-6E8A-4147-A177-3AD203B41FA5}">
                      <a16:colId xmlns:a16="http://schemas.microsoft.com/office/drawing/2014/main" val="20002"/>
                    </a:ext>
                  </a:extLst>
                </a:gridCol>
                <a:gridCol w="496455">
                  <a:extLst>
                    <a:ext uri="{9D8B030D-6E8A-4147-A177-3AD203B41FA5}">
                      <a16:colId xmlns:a16="http://schemas.microsoft.com/office/drawing/2014/main" val="20003"/>
                    </a:ext>
                  </a:extLst>
                </a:gridCol>
                <a:gridCol w="496455">
                  <a:extLst>
                    <a:ext uri="{9D8B030D-6E8A-4147-A177-3AD203B41FA5}">
                      <a16:colId xmlns:a16="http://schemas.microsoft.com/office/drawing/2014/main" val="20004"/>
                    </a:ext>
                  </a:extLst>
                </a:gridCol>
                <a:gridCol w="496455">
                  <a:extLst>
                    <a:ext uri="{9D8B030D-6E8A-4147-A177-3AD203B41FA5}">
                      <a16:colId xmlns:a16="http://schemas.microsoft.com/office/drawing/2014/main" val="20005"/>
                    </a:ext>
                  </a:extLst>
                </a:gridCol>
              </a:tblGrid>
              <a:tr h="254000">
                <a:tc>
                  <a:txBody>
                    <a:bodyPr/>
                    <a:lstStyle/>
                    <a:p>
                      <a:endParaRPr lang="en-IN" dirty="0"/>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D</a:t>
                      </a:r>
                    </a:p>
                  </a:txBody>
                  <a:tcPr/>
                </a:tc>
                <a:tc>
                  <a:txBody>
                    <a:bodyPr/>
                    <a:lstStyle/>
                    <a:p>
                      <a:r>
                        <a:rPr lang="en-IN" dirty="0"/>
                        <a:t>E</a:t>
                      </a:r>
                    </a:p>
                  </a:txBody>
                  <a:tcPr/>
                </a:tc>
                <a:extLst>
                  <a:ext uri="{0D108BD9-81ED-4DB2-BD59-A6C34878D82A}">
                    <a16:rowId xmlns:a16="http://schemas.microsoft.com/office/drawing/2014/main" val="10000"/>
                  </a:ext>
                </a:extLst>
              </a:tr>
              <a:tr h="254000">
                <a:tc>
                  <a:txBody>
                    <a:bodyPr/>
                    <a:lstStyle/>
                    <a:p>
                      <a:r>
                        <a:rPr lang="en-IN" dirty="0"/>
                        <a:t>A</a:t>
                      </a:r>
                    </a:p>
                  </a:txBody>
                  <a:tcPr/>
                </a:tc>
                <a:tc>
                  <a:txBody>
                    <a:bodyPr/>
                    <a:lstStyle/>
                    <a:p>
                      <a:r>
                        <a:rPr lang="en-IN" dirty="0"/>
                        <a:t>∞</a:t>
                      </a:r>
                    </a:p>
                  </a:txBody>
                  <a:tcPr/>
                </a:tc>
                <a:tc>
                  <a:txBody>
                    <a:bodyPr/>
                    <a:lstStyle/>
                    <a:p>
                      <a:r>
                        <a:rPr lang="en-IN" dirty="0"/>
                        <a:t>10</a:t>
                      </a:r>
                    </a:p>
                  </a:txBody>
                  <a:tcPr/>
                </a:tc>
                <a:tc>
                  <a:txBody>
                    <a:bodyPr/>
                    <a:lstStyle/>
                    <a:p>
                      <a:r>
                        <a:rPr lang="en-IN" dirty="0"/>
                        <a:t>17</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1"/>
                  </a:ext>
                </a:extLst>
              </a:tr>
              <a:tr h="254000">
                <a:tc>
                  <a:txBody>
                    <a:bodyPr/>
                    <a:lstStyle/>
                    <a:p>
                      <a:r>
                        <a:rPr lang="en-IN" dirty="0"/>
                        <a:t>B</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11</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10002"/>
                  </a:ext>
                </a:extLst>
              </a:tr>
              <a:tr h="254000">
                <a:tc>
                  <a:txBody>
                    <a:bodyPr/>
                    <a:lstStyle/>
                    <a:p>
                      <a:r>
                        <a:rPr lang="en-IN" dirty="0"/>
                        <a:t>C</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0003"/>
                  </a:ext>
                </a:extLst>
              </a:tr>
              <a:tr h="254000">
                <a:tc>
                  <a:txBody>
                    <a:bodyPr/>
                    <a:lstStyle/>
                    <a:p>
                      <a:r>
                        <a:rPr lang="en-IN" dirty="0"/>
                        <a:t>D</a:t>
                      </a:r>
                    </a:p>
                  </a:txBody>
                  <a:tcPr/>
                </a:tc>
                <a:tc>
                  <a:txBody>
                    <a:bodyPr/>
                    <a:lstStyle/>
                    <a:p>
                      <a:r>
                        <a:rPr lang="en-IN" dirty="0"/>
                        <a:t>15</a:t>
                      </a:r>
                    </a:p>
                  </a:txBody>
                  <a:tcPr/>
                </a:tc>
                <a:tc>
                  <a:txBody>
                    <a:bodyPr/>
                    <a:lstStyle/>
                    <a:p>
                      <a:r>
                        <a:rPr lang="en-IN" dirty="0"/>
                        <a:t>3</a:t>
                      </a:r>
                    </a:p>
                  </a:txBody>
                  <a:tcPr/>
                </a:tc>
                <a:tc>
                  <a:txBody>
                    <a:bodyPr/>
                    <a:lstStyle/>
                    <a:p>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0</a:t>
                      </a:r>
                    </a:p>
                  </a:txBody>
                  <a:tcPr/>
                </a:tc>
                <a:extLst>
                  <a:ext uri="{0D108BD9-81ED-4DB2-BD59-A6C34878D82A}">
                    <a16:rowId xmlns:a16="http://schemas.microsoft.com/office/drawing/2014/main" val="10004"/>
                  </a:ext>
                </a:extLst>
              </a:tr>
              <a:tr h="254000">
                <a:tc>
                  <a:txBody>
                    <a:bodyPr/>
                    <a:lstStyle/>
                    <a:p>
                      <a:r>
                        <a:rPr lang="en-IN" dirty="0"/>
                        <a:t>E</a:t>
                      </a:r>
                    </a:p>
                  </a:txBody>
                  <a:tcPr/>
                </a:tc>
                <a:tc>
                  <a:txBody>
                    <a:bodyPr/>
                    <a:lstStyle/>
                    <a:p>
                      <a:r>
                        <a:rPr lang="en-IN" dirty="0"/>
                        <a:t>11</a:t>
                      </a:r>
                    </a:p>
                  </a:txBody>
                  <a:tcPr/>
                </a:tc>
                <a:tc>
                  <a:txBody>
                    <a:bodyPr/>
                    <a:lstStyle/>
                    <a:p>
                      <a:r>
                        <a:rPr lang="en-IN" dirty="0"/>
                        <a:t>0</a:t>
                      </a:r>
                    </a:p>
                  </a:txBody>
                  <a:tcPr/>
                </a:tc>
                <a:tc>
                  <a:txBody>
                    <a:bodyPr/>
                    <a:lstStyle/>
                    <a:p>
                      <a:r>
                        <a:rPr lang="en-IN"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0" y="2346960"/>
            <a:ext cx="2667000" cy="369332"/>
          </a:xfrm>
          <a:prstGeom prst="rect">
            <a:avLst/>
          </a:prstGeom>
          <a:noFill/>
        </p:spPr>
        <p:txBody>
          <a:bodyPr wrap="square" rtlCol="0">
            <a:spAutoFit/>
          </a:bodyPr>
          <a:lstStyle/>
          <a:p>
            <a:r>
              <a:rPr lang="en-IN" dirty="0"/>
              <a:t>Reduced Cost=25</a:t>
            </a:r>
          </a:p>
        </p:txBody>
      </p:sp>
      <p:sp>
        <p:nvSpPr>
          <p:cNvPr id="8" name="Oval 7"/>
          <p:cNvSpPr/>
          <p:nvPr/>
        </p:nvSpPr>
        <p:spPr>
          <a:xfrm>
            <a:off x="7322127" y="381000"/>
            <a:ext cx="285008" cy="314696"/>
          </a:xfrm>
          <a:prstGeom prst="ellipse">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1</a:t>
            </a:r>
          </a:p>
        </p:txBody>
      </p:sp>
      <p:sp>
        <p:nvSpPr>
          <p:cNvPr id="9" name="Oval 8"/>
          <p:cNvSpPr/>
          <p:nvPr/>
        </p:nvSpPr>
        <p:spPr>
          <a:xfrm>
            <a:off x="6400800" y="1524000"/>
            <a:ext cx="304800" cy="304800"/>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2</a:t>
            </a:r>
          </a:p>
        </p:txBody>
      </p:sp>
      <p:sp>
        <p:nvSpPr>
          <p:cNvPr id="10" name="Oval 9"/>
          <p:cNvSpPr/>
          <p:nvPr/>
        </p:nvSpPr>
        <p:spPr>
          <a:xfrm>
            <a:off x="7053448" y="152400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3</a:t>
            </a:r>
          </a:p>
        </p:txBody>
      </p:sp>
      <p:sp>
        <p:nvSpPr>
          <p:cNvPr id="11" name="Oval 10"/>
          <p:cNvSpPr/>
          <p:nvPr/>
        </p:nvSpPr>
        <p:spPr>
          <a:xfrm>
            <a:off x="7679871" y="1524000"/>
            <a:ext cx="304800"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4</a:t>
            </a:r>
          </a:p>
        </p:txBody>
      </p:sp>
      <p:sp>
        <p:nvSpPr>
          <p:cNvPr id="12" name="Oval 11"/>
          <p:cNvSpPr/>
          <p:nvPr/>
        </p:nvSpPr>
        <p:spPr>
          <a:xfrm>
            <a:off x="8278090" y="1524000"/>
            <a:ext cx="247403" cy="304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solidFill>
                  <a:srgbClr val="002060"/>
                </a:solidFill>
              </a:rPr>
              <a:t>5</a:t>
            </a:r>
          </a:p>
        </p:txBody>
      </p:sp>
      <p:cxnSp>
        <p:nvCxnSpPr>
          <p:cNvPr id="14" name="Straight Arrow Connector 13"/>
          <p:cNvCxnSpPr>
            <a:stCxn id="8" idx="4"/>
            <a:endCxn id="9" idx="0"/>
          </p:cNvCxnSpPr>
          <p:nvPr/>
        </p:nvCxnSpPr>
        <p:spPr>
          <a:xfrm flipH="1">
            <a:off x="6553200" y="695696"/>
            <a:ext cx="91143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4"/>
            <a:endCxn id="10" idx="0"/>
          </p:cNvCxnSpPr>
          <p:nvPr/>
        </p:nvCxnSpPr>
        <p:spPr>
          <a:xfrm flipH="1">
            <a:off x="7205848" y="695696"/>
            <a:ext cx="258783"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4"/>
            <a:endCxn id="11" idx="0"/>
          </p:cNvCxnSpPr>
          <p:nvPr/>
        </p:nvCxnSpPr>
        <p:spPr>
          <a:xfrm>
            <a:off x="7464631" y="695696"/>
            <a:ext cx="367640"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12" idx="0"/>
          </p:cNvCxnSpPr>
          <p:nvPr/>
        </p:nvCxnSpPr>
        <p:spPr>
          <a:xfrm>
            <a:off x="7464631" y="695696"/>
            <a:ext cx="937161" cy="82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96200" y="381000"/>
            <a:ext cx="828304" cy="307777"/>
          </a:xfrm>
          <a:prstGeom prst="rect">
            <a:avLst/>
          </a:prstGeom>
          <a:noFill/>
        </p:spPr>
        <p:txBody>
          <a:bodyPr wrap="square" rtlCol="0">
            <a:spAutoFit/>
          </a:bodyPr>
          <a:lstStyle/>
          <a:p>
            <a:r>
              <a:rPr lang="en-IN" sz="1400" dirty="0"/>
              <a:t>C=25</a:t>
            </a:r>
          </a:p>
        </p:txBody>
      </p:sp>
      <p:sp>
        <p:nvSpPr>
          <p:cNvPr id="26" name="TextBox 25"/>
          <p:cNvSpPr txBox="1"/>
          <p:nvPr/>
        </p:nvSpPr>
        <p:spPr>
          <a:xfrm>
            <a:off x="6095999" y="152400"/>
            <a:ext cx="1216231" cy="646331"/>
          </a:xfrm>
          <a:prstGeom prst="rect">
            <a:avLst/>
          </a:prstGeom>
          <a:noFill/>
        </p:spPr>
        <p:txBody>
          <a:bodyPr wrap="square" rtlCol="0">
            <a:spAutoFit/>
          </a:bodyPr>
          <a:lstStyle/>
          <a:p>
            <a:r>
              <a:rPr lang="en-IN" dirty="0"/>
              <a:t>Upper=∞</a:t>
            </a:r>
          </a:p>
          <a:p>
            <a:endParaRPr lang="en-IN" dirty="0"/>
          </a:p>
        </p:txBody>
      </p:sp>
      <p:cxnSp>
        <p:nvCxnSpPr>
          <p:cNvPr id="29" name="Straight Connector 28"/>
          <p:cNvCxnSpPr/>
          <p:nvPr/>
        </p:nvCxnSpPr>
        <p:spPr>
          <a:xfrm>
            <a:off x="808024" y="4019411"/>
            <a:ext cx="25908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1455724" y="3790811"/>
            <a:ext cx="0" cy="213360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32996812"/>
              </p:ext>
            </p:extLst>
          </p:nvPr>
        </p:nvGraphicFramePr>
        <p:xfrm>
          <a:off x="3517401" y="3790811"/>
          <a:ext cx="498180" cy="2207142"/>
        </p:xfrm>
        <a:graphic>
          <a:graphicData uri="http://schemas.openxmlformats.org/drawingml/2006/table">
            <a:tbl>
              <a:tblPr firstRow="1" bandRow="1">
                <a:tableStyleId>{5C22544A-7EE6-4342-B048-85BDC9FD1C3A}</a:tableStyleId>
              </a:tblPr>
              <a:tblGrid>
                <a:gridCol w="498180">
                  <a:extLst>
                    <a:ext uri="{9D8B030D-6E8A-4147-A177-3AD203B41FA5}">
                      <a16:colId xmlns:a16="http://schemas.microsoft.com/office/drawing/2014/main" val="1091802322"/>
                    </a:ext>
                  </a:extLst>
                </a:gridCol>
              </a:tblGrid>
              <a:tr h="367857">
                <a:tc>
                  <a:txBody>
                    <a:bodyPr/>
                    <a:lstStyle/>
                    <a:p>
                      <a:r>
                        <a:rPr lang="en-IN" dirty="0"/>
                        <a:t>0</a:t>
                      </a:r>
                    </a:p>
                  </a:txBody>
                  <a:tcPr/>
                </a:tc>
                <a:extLst>
                  <a:ext uri="{0D108BD9-81ED-4DB2-BD59-A6C34878D82A}">
                    <a16:rowId xmlns:a16="http://schemas.microsoft.com/office/drawing/2014/main" val="2025756873"/>
                  </a:ext>
                </a:extLst>
              </a:tr>
              <a:tr h="367857">
                <a:tc>
                  <a:txBody>
                    <a:bodyPr/>
                    <a:lstStyle/>
                    <a:p>
                      <a:r>
                        <a:rPr lang="en-IN" dirty="0"/>
                        <a:t>0</a:t>
                      </a:r>
                    </a:p>
                  </a:txBody>
                  <a:tcPr/>
                </a:tc>
                <a:extLst>
                  <a:ext uri="{0D108BD9-81ED-4DB2-BD59-A6C34878D82A}">
                    <a16:rowId xmlns:a16="http://schemas.microsoft.com/office/drawing/2014/main" val="826146487"/>
                  </a:ext>
                </a:extLst>
              </a:tr>
              <a:tr h="367857">
                <a:tc>
                  <a:txBody>
                    <a:bodyPr/>
                    <a:lstStyle/>
                    <a:p>
                      <a:r>
                        <a:rPr lang="en-IN" dirty="0"/>
                        <a:t>0</a:t>
                      </a:r>
                    </a:p>
                  </a:txBody>
                  <a:tcPr/>
                </a:tc>
                <a:extLst>
                  <a:ext uri="{0D108BD9-81ED-4DB2-BD59-A6C34878D82A}">
                    <a16:rowId xmlns:a16="http://schemas.microsoft.com/office/drawing/2014/main" val="2217739017"/>
                  </a:ext>
                </a:extLst>
              </a:tr>
              <a:tr h="367857">
                <a:tc>
                  <a:txBody>
                    <a:bodyPr/>
                    <a:lstStyle/>
                    <a:p>
                      <a:r>
                        <a:rPr lang="en-IN" dirty="0"/>
                        <a:t>0</a:t>
                      </a:r>
                    </a:p>
                  </a:txBody>
                  <a:tcPr/>
                </a:tc>
                <a:extLst>
                  <a:ext uri="{0D108BD9-81ED-4DB2-BD59-A6C34878D82A}">
                    <a16:rowId xmlns:a16="http://schemas.microsoft.com/office/drawing/2014/main" val="236336002"/>
                  </a:ext>
                </a:extLst>
              </a:tr>
              <a:tr h="367857">
                <a:tc>
                  <a:txBody>
                    <a:bodyPr/>
                    <a:lstStyle/>
                    <a:p>
                      <a:r>
                        <a:rPr lang="en-IN" dirty="0"/>
                        <a:t>0</a:t>
                      </a:r>
                    </a:p>
                  </a:txBody>
                  <a:tcPr/>
                </a:tc>
                <a:extLst>
                  <a:ext uri="{0D108BD9-81ED-4DB2-BD59-A6C34878D82A}">
                    <a16:rowId xmlns:a16="http://schemas.microsoft.com/office/drawing/2014/main" val="3870954968"/>
                  </a:ext>
                </a:extLst>
              </a:tr>
              <a:tr h="367857">
                <a:tc>
                  <a:txBody>
                    <a:bodyPr/>
                    <a:lstStyle/>
                    <a:p>
                      <a:r>
                        <a:rPr lang="en-IN" b="1" dirty="0">
                          <a:solidFill>
                            <a:srgbClr val="FF0000"/>
                          </a:solidFill>
                        </a:rPr>
                        <a:t>0</a:t>
                      </a:r>
                    </a:p>
                  </a:txBody>
                  <a:tcPr/>
                </a:tc>
                <a:extLst>
                  <a:ext uri="{0D108BD9-81ED-4DB2-BD59-A6C34878D82A}">
                    <a16:rowId xmlns:a16="http://schemas.microsoft.com/office/drawing/2014/main" val="3146671647"/>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785720475"/>
              </p:ext>
            </p:extLst>
          </p:nvPr>
        </p:nvGraphicFramePr>
        <p:xfrm>
          <a:off x="720444" y="5924411"/>
          <a:ext cx="2765960" cy="365760"/>
        </p:xfrm>
        <a:graphic>
          <a:graphicData uri="http://schemas.openxmlformats.org/drawingml/2006/table">
            <a:tbl>
              <a:tblPr firstRow="1" bandRow="1">
                <a:tableStyleId>{5C22544A-7EE6-4342-B048-85BDC9FD1C3A}</a:tableStyleId>
              </a:tblPr>
              <a:tblGrid>
                <a:gridCol w="520131">
                  <a:extLst>
                    <a:ext uri="{9D8B030D-6E8A-4147-A177-3AD203B41FA5}">
                      <a16:colId xmlns:a16="http://schemas.microsoft.com/office/drawing/2014/main" val="4031635576"/>
                    </a:ext>
                  </a:extLst>
                </a:gridCol>
                <a:gridCol w="533089">
                  <a:extLst>
                    <a:ext uri="{9D8B030D-6E8A-4147-A177-3AD203B41FA5}">
                      <a16:colId xmlns:a16="http://schemas.microsoft.com/office/drawing/2014/main" val="786514768"/>
                    </a:ext>
                  </a:extLst>
                </a:gridCol>
                <a:gridCol w="482160">
                  <a:extLst>
                    <a:ext uri="{9D8B030D-6E8A-4147-A177-3AD203B41FA5}">
                      <a16:colId xmlns:a16="http://schemas.microsoft.com/office/drawing/2014/main" val="2836222998"/>
                    </a:ext>
                  </a:extLst>
                </a:gridCol>
                <a:gridCol w="533400">
                  <a:extLst>
                    <a:ext uri="{9D8B030D-6E8A-4147-A177-3AD203B41FA5}">
                      <a16:colId xmlns:a16="http://schemas.microsoft.com/office/drawing/2014/main" val="2037519900"/>
                    </a:ext>
                  </a:extLst>
                </a:gridCol>
                <a:gridCol w="388842">
                  <a:extLst>
                    <a:ext uri="{9D8B030D-6E8A-4147-A177-3AD203B41FA5}">
                      <a16:colId xmlns:a16="http://schemas.microsoft.com/office/drawing/2014/main" val="555484095"/>
                    </a:ext>
                  </a:extLst>
                </a:gridCol>
                <a:gridCol w="308338">
                  <a:extLst>
                    <a:ext uri="{9D8B030D-6E8A-4147-A177-3AD203B41FA5}">
                      <a16:colId xmlns:a16="http://schemas.microsoft.com/office/drawing/2014/main" val="2778308230"/>
                    </a:ext>
                  </a:extLst>
                </a:gridCol>
              </a:tblGrid>
              <a:tr h="228600">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solidFill>
                            <a:srgbClr val="FF0000"/>
                          </a:solidFill>
                        </a:rPr>
                        <a:t>0</a:t>
                      </a:r>
                    </a:p>
                  </a:txBody>
                  <a:tcPr/>
                </a:tc>
                <a:extLst>
                  <a:ext uri="{0D108BD9-81ED-4DB2-BD59-A6C34878D82A}">
                    <a16:rowId xmlns:a16="http://schemas.microsoft.com/office/drawing/2014/main" val="3533358294"/>
                  </a:ext>
                </a:extLst>
              </a:tr>
            </a:tbl>
          </a:graphicData>
        </a:graphic>
      </p:graphicFrame>
      <p:sp>
        <p:nvSpPr>
          <p:cNvPr id="36" name="TextBox 35"/>
          <p:cNvSpPr txBox="1"/>
          <p:nvPr/>
        </p:nvSpPr>
        <p:spPr>
          <a:xfrm>
            <a:off x="533400" y="2971800"/>
            <a:ext cx="2133600" cy="369332"/>
          </a:xfrm>
          <a:prstGeom prst="rect">
            <a:avLst/>
          </a:prstGeom>
          <a:noFill/>
        </p:spPr>
        <p:txBody>
          <a:bodyPr wrap="square" rtlCol="0">
            <a:spAutoFit/>
          </a:bodyPr>
          <a:lstStyle/>
          <a:p>
            <a:r>
              <a:rPr lang="en-IN" dirty="0"/>
              <a:t>(1,2)</a:t>
            </a:r>
          </a:p>
        </p:txBody>
      </p:sp>
      <p:sp>
        <p:nvSpPr>
          <p:cNvPr id="37" name="TextBox 36"/>
          <p:cNvSpPr txBox="1"/>
          <p:nvPr/>
        </p:nvSpPr>
        <p:spPr>
          <a:xfrm>
            <a:off x="5219700" y="4194490"/>
            <a:ext cx="2667000" cy="646331"/>
          </a:xfrm>
          <a:prstGeom prst="rect">
            <a:avLst/>
          </a:prstGeom>
          <a:noFill/>
        </p:spPr>
        <p:txBody>
          <a:bodyPr wrap="square" rtlCol="0">
            <a:spAutoFit/>
          </a:bodyPr>
          <a:lstStyle/>
          <a:p>
            <a:r>
              <a:rPr lang="en-IN" dirty="0"/>
              <a:t>Cost=C(1,2)+C( P )+ r^</a:t>
            </a:r>
          </a:p>
          <a:p>
            <a:r>
              <a:rPr lang="en-IN" dirty="0"/>
              <a:t>       =10+25+0=</a:t>
            </a:r>
            <a:r>
              <a:rPr lang="en-IN" b="1" dirty="0"/>
              <a:t>35</a:t>
            </a:r>
          </a:p>
        </p:txBody>
      </p:sp>
      <p:sp>
        <p:nvSpPr>
          <p:cNvPr id="38" name="TextBox 37"/>
          <p:cNvSpPr txBox="1"/>
          <p:nvPr/>
        </p:nvSpPr>
        <p:spPr>
          <a:xfrm>
            <a:off x="5825837" y="1358552"/>
            <a:ext cx="828304" cy="307777"/>
          </a:xfrm>
          <a:prstGeom prst="rect">
            <a:avLst/>
          </a:prstGeom>
          <a:noFill/>
        </p:spPr>
        <p:txBody>
          <a:bodyPr wrap="square" rtlCol="0">
            <a:spAutoFit/>
          </a:bodyPr>
          <a:lstStyle/>
          <a:p>
            <a:r>
              <a:rPr lang="en-IN" sz="1400" dirty="0"/>
              <a:t>C=35</a:t>
            </a:r>
          </a:p>
        </p:txBody>
      </p:sp>
      <p:sp>
        <p:nvSpPr>
          <p:cNvPr id="39" name="TextBox 38"/>
          <p:cNvSpPr txBox="1"/>
          <p:nvPr/>
        </p:nvSpPr>
        <p:spPr>
          <a:xfrm>
            <a:off x="962745" y="6366748"/>
            <a:ext cx="3408510" cy="369332"/>
          </a:xfrm>
          <a:prstGeom prst="rect">
            <a:avLst/>
          </a:prstGeom>
          <a:noFill/>
        </p:spPr>
        <p:txBody>
          <a:bodyPr wrap="square" rtlCol="0">
            <a:spAutoFit/>
          </a:bodyPr>
          <a:lstStyle/>
          <a:p>
            <a:r>
              <a:rPr lang="en-IN" b="1" dirty="0">
                <a:solidFill>
                  <a:srgbClr val="00B050"/>
                </a:solidFill>
              </a:rPr>
              <a:t>Total cost reduction is 0</a:t>
            </a:r>
          </a:p>
        </p:txBody>
      </p:sp>
    </p:spTree>
    <p:extLst>
      <p:ext uri="{BB962C8B-B14F-4D97-AF65-F5344CB8AC3E}">
        <p14:creationId xmlns:p14="http://schemas.microsoft.com/office/powerpoint/2010/main" val="302580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6369</TotalTime>
  <Words>2093</Words>
  <Application>Microsoft Office PowerPoint</Application>
  <PresentationFormat>On-screen Show (4:3)</PresentationFormat>
  <Paragraphs>1658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Impact</vt:lpstr>
      <vt:lpstr>Times New Roman</vt:lpstr>
      <vt:lpstr>Tw Cen MT</vt:lpstr>
      <vt:lpstr>Wingdings</vt:lpstr>
      <vt:lpstr>Wingdings 2</vt:lpstr>
      <vt:lpstr>Median</vt:lpstr>
      <vt:lpstr>Branch and Bound</vt:lpstr>
      <vt:lpstr>     Introduction-Branch &amp; Bound</vt:lpstr>
      <vt:lpstr>     Terminologies Used In Branch &amp; Bound</vt:lpstr>
      <vt:lpstr> Example – Branch &amp; Bound</vt:lpstr>
      <vt:lpstr>Travelling Sales Man Problem</vt:lpstr>
      <vt:lpstr>Definition</vt:lpstr>
      <vt:lpstr>Problem-1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Problem-2</vt:lpstr>
      <vt:lpstr>Problem-3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prema</dc:creator>
  <cp:lastModifiedBy>Sunu</cp:lastModifiedBy>
  <cp:revision>573</cp:revision>
  <dcterms:created xsi:type="dcterms:W3CDTF">2006-08-16T00:00:00Z</dcterms:created>
  <dcterms:modified xsi:type="dcterms:W3CDTF">2022-02-04T04:21:28Z</dcterms:modified>
</cp:coreProperties>
</file>