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75" r:id="rId5"/>
    <p:sldId id="276" r:id="rId6"/>
    <p:sldId id="277" r:id="rId7"/>
    <p:sldId id="278" r:id="rId8"/>
    <p:sldId id="279" r:id="rId9"/>
    <p:sldId id="280" r:id="rId10"/>
    <p:sldId id="314" r:id="rId11"/>
    <p:sldId id="284" r:id="rId12"/>
    <p:sldId id="283" r:id="rId13"/>
    <p:sldId id="315" r:id="rId14"/>
    <p:sldId id="263" r:id="rId15"/>
    <p:sldId id="281" r:id="rId16"/>
  </p:sldIdLst>
  <p:sldSz cx="9144000" cy="6858000" type="screen4x3"/>
  <p:notesSz cx="7053263" cy="11137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6957" autoAdjust="0"/>
  </p:normalViewPr>
  <p:slideViewPr>
    <p:cSldViewPr>
      <p:cViewPr varScale="1">
        <p:scale>
          <a:sx n="76" d="100"/>
          <a:sy n="76" d="100"/>
        </p:scale>
        <p:origin x="13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/>
          <a:lstStyle>
            <a:lvl1pPr algn="l">
              <a:defRPr sz="14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/>
          <a:lstStyle>
            <a:lvl1pPr algn="r">
              <a:defRPr sz="1400"/>
            </a:lvl1pPr>
          </a:lstStyle>
          <a:p>
            <a:fld id="{5ADEF9FC-AFE6-4E86-B39E-3423A97457EE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579072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 anchor="b"/>
          <a:lstStyle>
            <a:lvl1pPr algn="l">
              <a:defRPr sz="14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10579072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 anchor="b"/>
          <a:lstStyle>
            <a:lvl1pPr algn="r">
              <a:defRPr sz="1400"/>
            </a:lvl1pPr>
          </a:lstStyle>
          <a:p>
            <a:fld id="{5565E9E4-9FB8-4355-8889-A3678712C74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/>
          <a:lstStyle>
            <a:lvl1pPr algn="l">
              <a:defRPr sz="14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/>
          <a:lstStyle>
            <a:lvl1pPr algn="r">
              <a:defRPr sz="1400"/>
            </a:lvl1pPr>
          </a:lstStyle>
          <a:p>
            <a:fld id="{52469E82-CB4F-47CD-A636-E8EB5C352380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835025"/>
            <a:ext cx="5568950" cy="4176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949" tIns="51974" rIns="103949" bIns="5197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5290502"/>
            <a:ext cx="5642610" cy="5012055"/>
          </a:xfrm>
          <a:prstGeom prst="rect">
            <a:avLst/>
          </a:prstGeom>
        </p:spPr>
        <p:txBody>
          <a:bodyPr vert="horz" lIns="103949" tIns="51974" rIns="103949" bIns="5197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79072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 anchor="b"/>
          <a:lstStyle>
            <a:lvl1pPr algn="l">
              <a:defRPr sz="14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10579072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 anchor="b"/>
          <a:lstStyle>
            <a:lvl1pPr algn="r">
              <a:defRPr sz="1400"/>
            </a:lvl1pPr>
          </a:lstStyle>
          <a:p>
            <a:fld id="{6A0E8AEE-74A9-4C02-8904-B48564319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F07C49-4D5B-4D9C-88BA-BD1B6B53CECF}" type="slidenum">
              <a:rPr lang="en-US"/>
              <a:pPr/>
              <a:t>4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55A2F-B86D-4A52-8528-321E8CDF4B09}" type="slidenum">
              <a:rPr lang="en-US"/>
              <a:pPr/>
              <a:t>5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2FC95-D8EF-4652-9E6D-C05DDF4BA73A}" type="slidenum">
              <a:rPr lang="en-US"/>
              <a:pPr/>
              <a:t>6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BB928-7BB4-4C82-A18C-5181FCB1BE82}" type="slidenum">
              <a:rPr lang="en-US"/>
              <a:pPr/>
              <a:t>7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958A6-6C25-4D45-AC61-EC224689841E}" type="slidenum">
              <a:rPr lang="en-US"/>
              <a:pPr/>
              <a:t>8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3A025-FB82-4CD4-8E79-889D2BEA00BD}" type="slidenum">
              <a:rPr lang="en-US"/>
              <a:pPr/>
              <a:t>9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24" y="5290873"/>
            <a:ext cx="5173618" cy="5010949"/>
          </a:xfrm>
        </p:spPr>
        <p:txBody>
          <a:bodyPr/>
          <a:lstStyle/>
          <a:p>
            <a:pPr marL="245814" indent="-245814">
              <a:buFontTx/>
              <a:buAutoNum type="arabicPeriod"/>
            </a:pP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E8AEE-74A9-4C02-8904-B48564319540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18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BC65E-C8A5-427C-85D4-A273DBB32E3B}" type="slidenum">
              <a:rPr lang="en-US"/>
              <a:pPr/>
              <a:t>15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4538" y="833438"/>
            <a:ext cx="5567362" cy="4176712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55" y="5290872"/>
            <a:ext cx="5170556" cy="5012792"/>
          </a:xfrm>
        </p:spPr>
        <p:txBody>
          <a:bodyPr lIns="98317" tIns="49159" rIns="98317" bIns="49159"/>
          <a:lstStyle/>
          <a:p>
            <a:endParaRPr lang="en-US"/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941355" y="5290872"/>
            <a:ext cx="5170556" cy="50127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03922" tIns="51962" rIns="103922" bIns="51962" anchor="ctr"/>
          <a:lstStyle/>
          <a:p>
            <a:pPr eaLnBrk="1" hangingPunct="1">
              <a:spcBef>
                <a:spcPct val="30000"/>
              </a:spcBef>
            </a:pPr>
            <a:r>
              <a:rPr lang="en-US" sz="1300" dirty="0"/>
              <a:t>This is the same slide from chapter 2 (analysis of recursive algorithms) </a:t>
            </a:r>
          </a:p>
          <a:p>
            <a:pPr eaLnBrk="1" hangingPunct="1">
              <a:spcBef>
                <a:spcPct val="30000"/>
              </a:spcBef>
            </a:pPr>
            <a:r>
              <a:rPr lang="en-US" sz="1300" dirty="0"/>
              <a:t>It is a good idea to remind students at this point and do some examples especially</a:t>
            </a:r>
          </a:p>
          <a:p>
            <a:pPr eaLnBrk="1" hangingPunct="1">
              <a:spcBef>
                <a:spcPct val="30000"/>
              </a:spcBef>
            </a:pPr>
            <a:r>
              <a:rPr lang="en-US" sz="1300" dirty="0"/>
              <a:t>if you went over this quickly and did not do examples the previous time.</a:t>
            </a:r>
          </a:p>
          <a:p>
            <a:pPr eaLnBrk="1" hangingPunct="1">
              <a:spcBef>
                <a:spcPct val="30000"/>
              </a:spcBef>
            </a:pPr>
            <a:r>
              <a:rPr lang="en-US" sz="1300" dirty="0"/>
              <a:t>Here are examples from before:</a:t>
            </a:r>
          </a:p>
          <a:p>
            <a:pPr eaLnBrk="1" hangingPunct="1">
              <a:spcBef>
                <a:spcPct val="30000"/>
              </a:spcBef>
            </a:pPr>
            <a:r>
              <a:rPr lang="en-US" sz="1300" dirty="0"/>
              <a:t>T(n) = T(n/2) + 1</a:t>
            </a:r>
          </a:p>
          <a:p>
            <a:pPr eaLnBrk="1" hangingPunct="1">
              <a:spcBef>
                <a:spcPct val="30000"/>
              </a:spcBef>
            </a:pPr>
            <a:r>
              <a:rPr lang="en-US" sz="1300" dirty="0"/>
              <a:t>T(n) = 2T(n/2) + n</a:t>
            </a:r>
          </a:p>
          <a:p>
            <a:pPr eaLnBrk="1" hangingPunct="1">
              <a:spcBef>
                <a:spcPct val="30000"/>
              </a:spcBef>
            </a:pPr>
            <a:r>
              <a:rPr lang="en-US" sz="1300" dirty="0"/>
              <a:t>T(n) = 3 T(n/2) + n</a:t>
            </a:r>
          </a:p>
          <a:p>
            <a:pPr eaLnBrk="1" hangingPunct="1">
              <a:spcBef>
                <a:spcPct val="30000"/>
              </a:spcBef>
            </a:pPr>
            <a:r>
              <a:rPr lang="en-US" sz="1300" dirty="0"/>
              <a:t>     =&gt; this last example is important to mention at some point:</a:t>
            </a:r>
          </a:p>
          <a:p>
            <a:pPr eaLnBrk="1" hangingPunct="1">
              <a:spcBef>
                <a:spcPct val="30000"/>
              </a:spcBef>
            </a:pPr>
            <a:r>
              <a:rPr lang="en-US" sz="1300" dirty="0"/>
              <a:t>              </a:t>
            </a:r>
            <a:r>
              <a:rPr lang="el-GR" sz="1300" dirty="0">
                <a:cs typeface="Times New Roman" pitchFamily="18" charset="0"/>
              </a:rPr>
              <a:t>Θ</a:t>
            </a:r>
            <a:r>
              <a:rPr lang="en-US" sz="1300" dirty="0">
                <a:cs typeface="Times New Roman" pitchFamily="18" charset="0"/>
              </a:rPr>
              <a:t>(n</a:t>
            </a:r>
            <a:r>
              <a:rPr lang="en-US" sz="1300" baseline="30000" dirty="0">
                <a:cs typeface="Times New Roman" pitchFamily="18" charset="0"/>
              </a:rPr>
              <a:t>log</a:t>
            </a:r>
            <a:r>
              <a:rPr lang="en-US" sz="1000" baseline="-25000" dirty="0">
                <a:cs typeface="Times New Roman" pitchFamily="18" charset="0"/>
              </a:rPr>
              <a:t>2</a:t>
            </a:r>
            <a:r>
              <a:rPr lang="en-US" sz="1300" baseline="30000" dirty="0">
                <a:cs typeface="Times New Roman" pitchFamily="18" charset="0"/>
              </a:rPr>
              <a:t>3</a:t>
            </a:r>
            <a:r>
              <a:rPr lang="en-US" sz="1300" dirty="0">
                <a:cs typeface="Times New Roman" pitchFamily="18" charset="0"/>
              </a:rPr>
              <a:t>)</a:t>
            </a:r>
          </a:p>
          <a:p>
            <a:pPr eaLnBrk="1" hangingPunct="1">
              <a:spcBef>
                <a:spcPct val="30000"/>
              </a:spcBef>
            </a:pPr>
            <a:endParaRPr lang="en-US" sz="1300" dirty="0">
              <a:cs typeface="Times New Roman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sz="1300" dirty="0">
                <a:cs typeface="Times New Roman" pitchFamily="18" charset="0"/>
              </a:rPr>
              <a:t>NB: cannot “eliminate” or simplify this constant</a:t>
            </a:r>
            <a:endParaRPr lang="el-GR" sz="1300" baseline="30000" dirty="0">
              <a:cs typeface="Times New Roman" pitchFamily="18" charset="0"/>
            </a:endParaRPr>
          </a:p>
        </p:txBody>
      </p:sp>
      <p:sp>
        <p:nvSpPr>
          <p:cNvPr id="374789" name="Line 5"/>
          <p:cNvSpPr>
            <a:spLocks noChangeShapeType="1"/>
          </p:cNvSpPr>
          <p:nvPr/>
        </p:nvSpPr>
        <p:spPr bwMode="auto">
          <a:xfrm flipV="1">
            <a:off x="1610250" y="8307387"/>
            <a:ext cx="306131" cy="3664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lIns="98325" tIns="49163" rIns="98325" bIns="49163" anchor="ctr"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6D77C7F-4448-4832-84FF-0158172CA321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6D77C7F-4448-4832-84FF-0158172CA321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8" name="Picture 2" descr="Image result for Divide and conqu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83356" y="0"/>
            <a:ext cx="1260644" cy="114298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11" name="Picture 2" descr="Image result for Divide and conqu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83356" y="0"/>
            <a:ext cx="1260644" cy="114298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D77C7F-4448-4832-84FF-0158172CA321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290" name="Picture 2" descr="Image result for Divide and conquer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83356" y="0"/>
            <a:ext cx="1260644" cy="114298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Divide &amp; Conquer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General Method, Finding the maximum and minimum, 	Merge Sort, Quick Sort</a:t>
            </a:r>
          </a:p>
        </p:txBody>
      </p:sp>
      <p:pic>
        <p:nvPicPr>
          <p:cNvPr id="23554" name="Picture 2" descr="Image result for Divide and conqu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0"/>
            <a:ext cx="2071670" cy="18783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7DCE-31D9-4713-AD5F-3CC3B7F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899F4-30D3-487C-A0ED-901720FD1E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9906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3000" b="1" baseline="-25000" dirty="0">
                <a:solidFill>
                  <a:srgbClr val="FF0000"/>
                </a:solidFill>
              </a:rPr>
              <a:t>A(n) = 2A(n/2) + 1, n &gt;1</a:t>
            </a:r>
          </a:p>
          <a:p>
            <a:pPr marL="274320" lvl="1" indent="0">
              <a:buNone/>
            </a:pPr>
            <a:r>
              <a:rPr lang="en-US" sz="3000" b="1" baseline="-25000" dirty="0">
                <a:solidFill>
                  <a:srgbClr val="FF0000"/>
                </a:solidFill>
              </a:rPr>
              <a:t>A(1) = 1;</a:t>
            </a:r>
          </a:p>
          <a:p>
            <a:pPr marL="274320" lvl="1" indent="0">
              <a:buNone/>
            </a:pP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69079-1A24-48B1-98EE-1AED4E501177}"/>
              </a:ext>
            </a:extLst>
          </p:cNvPr>
          <p:cNvSpPr txBox="1"/>
          <p:nvPr/>
        </p:nvSpPr>
        <p:spPr>
          <a:xfrm>
            <a:off x="755576" y="2391123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A(n) = 2A(n/2) + 1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BED96-D5E7-4478-8BC3-E7E0FA2E267A}"/>
              </a:ext>
            </a:extLst>
          </p:cNvPr>
          <p:cNvSpPr txBox="1"/>
          <p:nvPr/>
        </p:nvSpPr>
        <p:spPr>
          <a:xfrm>
            <a:off x="755576" y="2759739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= 2[2A(n/4)+1] + 1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2E4D1-1EC5-47BB-A4D4-C8B8FE0B4DFB}"/>
              </a:ext>
            </a:extLst>
          </p:cNvPr>
          <p:cNvSpPr txBox="1"/>
          <p:nvPr/>
        </p:nvSpPr>
        <p:spPr>
          <a:xfrm>
            <a:off x="755576" y="3171197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= 4A(n/4)+2 + 1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DFE92-DFD4-4834-A180-4D12258E75AF}"/>
              </a:ext>
            </a:extLst>
          </p:cNvPr>
          <p:cNvSpPr txBox="1"/>
          <p:nvPr/>
        </p:nvSpPr>
        <p:spPr>
          <a:xfrm>
            <a:off x="755576" y="357222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= 4[2A(n/8)+1]+2 + 1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F052B-3A03-4EA2-852A-8226F13F6AA2}"/>
              </a:ext>
            </a:extLst>
          </p:cNvPr>
          <p:cNvSpPr txBox="1"/>
          <p:nvPr/>
        </p:nvSpPr>
        <p:spPr>
          <a:xfrm>
            <a:off x="755576" y="394155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= 8A(n/8)+4+2 + 1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E36DF-9F56-4E07-9084-8BE25D9035FD}"/>
              </a:ext>
            </a:extLst>
          </p:cNvPr>
          <p:cNvSpPr txBox="1"/>
          <p:nvPr/>
        </p:nvSpPr>
        <p:spPr>
          <a:xfrm>
            <a:off x="755576" y="431089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= 2</a:t>
            </a:r>
            <a:r>
              <a:rPr lang="en-IN" baseline="30000" dirty="0"/>
              <a:t>3</a:t>
            </a:r>
            <a:r>
              <a:rPr lang="en-IN" dirty="0"/>
              <a:t>A(n/2</a:t>
            </a:r>
            <a:r>
              <a:rPr lang="en-IN" baseline="30000" dirty="0"/>
              <a:t>3</a:t>
            </a:r>
            <a:r>
              <a:rPr lang="en-IN" dirty="0"/>
              <a:t>)+2</a:t>
            </a:r>
            <a:r>
              <a:rPr lang="en-IN" baseline="30000" dirty="0"/>
              <a:t>2</a:t>
            </a:r>
            <a:r>
              <a:rPr lang="en-IN" dirty="0"/>
              <a:t>+2 + 1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874BD-4FB4-4723-B33F-5011BC1F7862}"/>
              </a:ext>
            </a:extLst>
          </p:cNvPr>
          <p:cNvSpPr txBox="1"/>
          <p:nvPr/>
        </p:nvSpPr>
        <p:spPr>
          <a:xfrm>
            <a:off x="755576" y="468022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= 2</a:t>
            </a:r>
            <a:r>
              <a:rPr lang="en-IN" baseline="30000" dirty="0"/>
              <a:t>3</a:t>
            </a:r>
            <a:r>
              <a:rPr lang="en-IN" dirty="0"/>
              <a:t>A(n/2</a:t>
            </a:r>
            <a:r>
              <a:rPr lang="en-IN" baseline="30000" dirty="0"/>
              <a:t>3</a:t>
            </a:r>
            <a:r>
              <a:rPr lang="en-IN" dirty="0"/>
              <a:t>)+2</a:t>
            </a:r>
            <a:r>
              <a:rPr lang="en-IN" baseline="30000" dirty="0"/>
              <a:t>2</a:t>
            </a:r>
            <a:r>
              <a:rPr lang="en-IN" dirty="0"/>
              <a:t>+2 + 1 </a:t>
            </a:r>
            <a:r>
              <a:rPr lang="en-IN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D1EFE-C7A0-45BD-9613-76A9AD4255A0}"/>
              </a:ext>
            </a:extLst>
          </p:cNvPr>
          <p:cNvSpPr txBox="1"/>
          <p:nvPr/>
        </p:nvSpPr>
        <p:spPr>
          <a:xfrm>
            <a:off x="755576" y="504955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= 2</a:t>
            </a:r>
            <a:r>
              <a:rPr lang="en-IN" baseline="30000" dirty="0"/>
              <a:t>k</a:t>
            </a:r>
            <a:r>
              <a:rPr lang="en-IN" dirty="0"/>
              <a:t>A(n/2</a:t>
            </a:r>
            <a:r>
              <a:rPr lang="en-IN" baseline="30000" dirty="0"/>
              <a:t>k</a:t>
            </a:r>
            <a:r>
              <a:rPr lang="en-IN" dirty="0"/>
              <a:t>)+2</a:t>
            </a:r>
            <a:r>
              <a:rPr lang="en-IN" baseline="30000" dirty="0"/>
              <a:t>k-1</a:t>
            </a:r>
            <a:r>
              <a:rPr lang="en-IN" dirty="0"/>
              <a:t>+…+2 + 1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2B11D-EB53-41D8-8D7B-825CAA605CF9}"/>
              </a:ext>
            </a:extLst>
          </p:cNvPr>
          <p:cNvSpPr txBox="1"/>
          <p:nvPr/>
        </p:nvSpPr>
        <p:spPr>
          <a:xfrm>
            <a:off x="755576" y="538609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for A(1),  n/2</a:t>
            </a:r>
            <a:r>
              <a:rPr lang="en-IN" b="1" baseline="30000" dirty="0"/>
              <a:t>k</a:t>
            </a:r>
            <a:r>
              <a:rPr lang="en-IN" b="1" dirty="0"/>
              <a:t>=1 </a:t>
            </a:r>
            <a:r>
              <a:rPr lang="en-IN" b="1" dirty="0">
                <a:solidFill>
                  <a:srgbClr val="FF0000"/>
                </a:solidFill>
              </a:rPr>
              <a:t>=&gt;</a:t>
            </a:r>
            <a:r>
              <a:rPr lang="en-IN" b="1" dirty="0"/>
              <a:t> n= 2</a:t>
            </a:r>
            <a:r>
              <a:rPr lang="en-IN" b="1" baseline="30000" dirty="0"/>
              <a:t>k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D508A-EEC9-4F19-80D3-8B966310705E}"/>
              </a:ext>
            </a:extLst>
          </p:cNvPr>
          <p:cNvSpPr txBox="1"/>
          <p:nvPr/>
        </p:nvSpPr>
        <p:spPr>
          <a:xfrm>
            <a:off x="3131840" y="5708901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       2</a:t>
            </a:r>
            <a:r>
              <a:rPr lang="en-IN" baseline="30000" dirty="0">
                <a:solidFill>
                  <a:srgbClr val="FF0000"/>
                </a:solidFill>
              </a:rPr>
              <a:t>k</a:t>
            </a:r>
            <a:r>
              <a:rPr lang="en-IN" dirty="0">
                <a:solidFill>
                  <a:srgbClr val="FF0000"/>
                </a:solidFill>
              </a:rPr>
              <a:t>+2</a:t>
            </a:r>
            <a:r>
              <a:rPr lang="en-IN" baseline="30000" dirty="0">
                <a:solidFill>
                  <a:srgbClr val="FF0000"/>
                </a:solidFill>
              </a:rPr>
              <a:t>k-1</a:t>
            </a:r>
            <a:r>
              <a:rPr lang="en-IN" dirty="0">
                <a:solidFill>
                  <a:srgbClr val="FF0000"/>
                </a:solidFill>
              </a:rPr>
              <a:t>+…+2 + 1= 2</a:t>
            </a:r>
            <a:r>
              <a:rPr lang="en-IN" baseline="30000" dirty="0">
                <a:solidFill>
                  <a:srgbClr val="FF0000"/>
                </a:solidFill>
              </a:rPr>
              <a:t>k +1</a:t>
            </a:r>
            <a:r>
              <a:rPr lang="en-I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617335-6498-4600-B3D2-488D2ABF7409}"/>
              </a:ext>
            </a:extLst>
          </p:cNvPr>
          <p:cNvSpPr txBox="1"/>
          <p:nvPr/>
        </p:nvSpPr>
        <p:spPr>
          <a:xfrm>
            <a:off x="772479" y="5719247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= 2</a:t>
            </a:r>
            <a:r>
              <a:rPr lang="en-IN" baseline="30000" dirty="0"/>
              <a:t>k</a:t>
            </a:r>
            <a:r>
              <a:rPr lang="en-IN" dirty="0"/>
              <a:t>+2</a:t>
            </a:r>
            <a:r>
              <a:rPr lang="en-IN" baseline="30000" dirty="0"/>
              <a:t>k-1</a:t>
            </a:r>
            <a:r>
              <a:rPr lang="en-IN" dirty="0"/>
              <a:t>+…+2 + 1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EEC4B4-75B4-42A1-B2F6-84404810C32C}"/>
              </a:ext>
            </a:extLst>
          </p:cNvPr>
          <p:cNvSpPr txBox="1"/>
          <p:nvPr/>
        </p:nvSpPr>
        <p:spPr>
          <a:xfrm>
            <a:off x="802025" y="6059778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= 2</a:t>
            </a:r>
            <a:r>
              <a:rPr lang="en-IN" baseline="30000" dirty="0"/>
              <a:t>k+1 </a:t>
            </a:r>
            <a:r>
              <a:rPr lang="en-IN" dirty="0"/>
              <a:t>-1 = 2</a:t>
            </a:r>
            <a:r>
              <a:rPr lang="en-IN" baseline="30000" dirty="0"/>
              <a:t>k </a:t>
            </a:r>
            <a:r>
              <a:rPr lang="en-IN" dirty="0"/>
              <a:t>.2(-1)=</a:t>
            </a:r>
            <a:r>
              <a:rPr lang="en-IN" sz="2000" b="1" dirty="0"/>
              <a:t>2n-1=O(n)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2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Solving Recurrence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Substitution method</a:t>
            </a:r>
          </a:p>
          <a:p>
            <a:pPr lvl="1"/>
            <a:r>
              <a:rPr lang="en-IN" dirty="0"/>
              <a:t>Forward</a:t>
            </a:r>
          </a:p>
          <a:p>
            <a:pPr lvl="2"/>
            <a:r>
              <a:rPr lang="en-IN" dirty="0"/>
              <a:t>Uses initial condition in the initial term and generates next term.</a:t>
            </a:r>
          </a:p>
          <a:p>
            <a:pPr lvl="2"/>
            <a:r>
              <a:rPr lang="en-IN" dirty="0"/>
              <a:t>Repeated until some formula is guessed</a:t>
            </a:r>
          </a:p>
          <a:p>
            <a:pPr lvl="1"/>
            <a:r>
              <a:rPr lang="en-IN" dirty="0"/>
              <a:t>Backward</a:t>
            </a:r>
          </a:p>
          <a:p>
            <a:pPr lvl="2"/>
            <a:r>
              <a:rPr lang="en-IN" dirty="0"/>
              <a:t>Values are substituted recursively to derive some formula</a:t>
            </a:r>
          </a:p>
          <a:p>
            <a:pPr lvl="2">
              <a:buNone/>
            </a:pPr>
            <a:endParaRPr lang="en-IN" dirty="0"/>
          </a:p>
          <a:p>
            <a:r>
              <a:rPr lang="en-IN" dirty="0"/>
              <a:t>Master’s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Recurrence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Equation that defines a sequence recursively</a:t>
            </a:r>
          </a:p>
          <a:p>
            <a:r>
              <a:rPr lang="en-IN" dirty="0"/>
              <a:t>Eg1:	T(n)=T(n-1)+n, n&gt;0		Recurrence relation</a:t>
            </a:r>
          </a:p>
          <a:p>
            <a:pPr>
              <a:buNone/>
            </a:pPr>
            <a:r>
              <a:rPr lang="en-IN" dirty="0"/>
              <a:t>		T(0)=0			Initial Condition</a:t>
            </a:r>
          </a:p>
          <a:p>
            <a:pPr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Eg2:f(n)= 2f(n-1)+1 for n&gt;1</a:t>
            </a:r>
          </a:p>
          <a:p>
            <a:pPr>
              <a:buNone/>
            </a:pPr>
            <a:r>
              <a:rPr lang="en-IN" dirty="0"/>
              <a:t>		f(0)=0, Solve the recurrence relation</a:t>
            </a:r>
          </a:p>
          <a:p>
            <a:pPr>
              <a:buNone/>
            </a:pPr>
            <a:r>
              <a:rPr lang="en-IN" dirty="0"/>
              <a:t>		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286248" y="1857364"/>
            <a:ext cx="42862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4286248" y="2357430"/>
            <a:ext cx="42862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7820-8654-49B6-ADFE-824334BC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558A-4213-4555-A3E3-D8DF5BE29E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/>
          <a:lstStyle/>
          <a:p>
            <a:r>
              <a:rPr lang="en-IN" dirty="0"/>
              <a:t>T(n)=T(n-1)+n, n&gt;0 </a:t>
            </a:r>
            <a:r>
              <a:rPr lang="en-IN" i="1" dirty="0"/>
              <a:t>Recurrence relation</a:t>
            </a:r>
          </a:p>
          <a:p>
            <a:pPr>
              <a:buNone/>
            </a:pPr>
            <a:r>
              <a:rPr lang="en-IN" dirty="0"/>
              <a:t>	 T(0)=</a:t>
            </a:r>
            <a:r>
              <a:rPr lang="en-IN" dirty="0" smtClean="0"/>
              <a:t>0, n&lt;=0</a:t>
            </a:r>
            <a:r>
              <a:rPr lang="en-IN" dirty="0"/>
              <a:t>	</a:t>
            </a:r>
            <a:r>
              <a:rPr lang="en-IN" dirty="0" smtClean="0"/>
              <a:t>   </a:t>
            </a:r>
            <a:r>
              <a:rPr lang="en-IN" i="1" dirty="0"/>
              <a:t>Initial Condition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Forward Substitution</a:t>
            </a: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    Backward Substitution</a:t>
            </a:r>
          </a:p>
          <a:p>
            <a:pPr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23789-F611-43FD-9F07-1EA6F980CC8F}"/>
              </a:ext>
            </a:extLst>
          </p:cNvPr>
          <p:cNvSpPr txBox="1"/>
          <p:nvPr/>
        </p:nvSpPr>
        <p:spPr>
          <a:xfrm>
            <a:off x="907976" y="260045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T(n)=T(n-1)+n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84277-0F5E-4225-93FF-1754103E83E1}"/>
              </a:ext>
            </a:extLst>
          </p:cNvPr>
          <p:cNvSpPr txBox="1"/>
          <p:nvPr/>
        </p:nvSpPr>
        <p:spPr>
          <a:xfrm>
            <a:off x="907976" y="296978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T(0)=0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94B0A-8405-47BD-B147-712476647734}"/>
              </a:ext>
            </a:extLst>
          </p:cNvPr>
          <p:cNvSpPr txBox="1"/>
          <p:nvPr/>
        </p:nvSpPr>
        <p:spPr>
          <a:xfrm>
            <a:off x="918997" y="333421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T(1)=T(0)+1=  0+1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710A5-9907-4E2E-BA0C-B1B1834C7F46}"/>
              </a:ext>
            </a:extLst>
          </p:cNvPr>
          <p:cNvSpPr txBox="1"/>
          <p:nvPr/>
        </p:nvSpPr>
        <p:spPr>
          <a:xfrm>
            <a:off x="907976" y="364249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T(2)=T(1)+2=  0+1+2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6EF30-1D11-4FBA-89B7-824A91185ABB}"/>
              </a:ext>
            </a:extLst>
          </p:cNvPr>
          <p:cNvSpPr txBox="1"/>
          <p:nvPr/>
        </p:nvSpPr>
        <p:spPr>
          <a:xfrm>
            <a:off x="896955" y="39817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T(3)=T(2)+3=  0+1+2+3 </a:t>
            </a:r>
            <a:r>
              <a:rPr lang="en-IN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8F140-FE22-4C5C-B011-30817253D15C}"/>
              </a:ext>
            </a:extLst>
          </p:cNvPr>
          <p:cNvSpPr txBox="1"/>
          <p:nvPr/>
        </p:nvSpPr>
        <p:spPr>
          <a:xfrm>
            <a:off x="929274" y="4444533"/>
            <a:ext cx="349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T(n)=T(n-1)+n=  0+1+2+3+…n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EE5E7-D08F-4E89-B5B2-16C7A9BC09E1}"/>
              </a:ext>
            </a:extLst>
          </p:cNvPr>
          <p:cNvSpPr txBox="1"/>
          <p:nvPr/>
        </p:nvSpPr>
        <p:spPr>
          <a:xfrm>
            <a:off x="917982" y="4862854"/>
            <a:ext cx="3942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T(n)=0+1+2+3+…n=n*(n+1)/2=</a:t>
            </a:r>
            <a:r>
              <a:rPr lang="en-IN" sz="2000" b="1" dirty="0"/>
              <a:t>O(n</a:t>
            </a:r>
            <a:r>
              <a:rPr lang="en-IN" sz="2000" b="1" baseline="30000" dirty="0"/>
              <a:t>2</a:t>
            </a:r>
            <a:r>
              <a:rPr lang="en-IN" sz="2000" b="1" dirty="0"/>
              <a:t>)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D013BC-7639-4FC1-805F-FDD0FE07A9EF}"/>
              </a:ext>
            </a:extLst>
          </p:cNvPr>
          <p:cNvSpPr txBox="1"/>
          <p:nvPr/>
        </p:nvSpPr>
        <p:spPr>
          <a:xfrm>
            <a:off x="4847354" y="2561273"/>
            <a:ext cx="305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T(n)=T(n-1)+n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0DD9E-3306-478C-A6B2-6B57FB3BB5D0}"/>
              </a:ext>
            </a:extLst>
          </p:cNvPr>
          <p:cNvSpPr txBox="1"/>
          <p:nvPr/>
        </p:nvSpPr>
        <p:spPr>
          <a:xfrm>
            <a:off x="4847353" y="2922574"/>
            <a:ext cx="305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=[T(n-2)+n-1]+n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9DEBA-DC6C-45D1-A028-58FA4AA4A363}"/>
              </a:ext>
            </a:extLst>
          </p:cNvPr>
          <p:cNvSpPr txBox="1"/>
          <p:nvPr/>
        </p:nvSpPr>
        <p:spPr>
          <a:xfrm>
            <a:off x="4858374" y="3276127"/>
            <a:ext cx="340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=[T(n-3)+n-2]+(n-1)]+n </a:t>
            </a:r>
            <a:r>
              <a:rPr lang="en-IN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D828B-2912-4FFA-AAC1-B9B958EA94DE}"/>
              </a:ext>
            </a:extLst>
          </p:cNvPr>
          <p:cNvSpPr txBox="1"/>
          <p:nvPr/>
        </p:nvSpPr>
        <p:spPr>
          <a:xfrm>
            <a:off x="4877374" y="3667967"/>
            <a:ext cx="39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=[T(n-k)+n-(k-1)]+…(n-2)+(n-1)+n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CE9CC5-EF31-4126-A633-7A92C2B12905}"/>
              </a:ext>
            </a:extLst>
          </p:cNvPr>
          <p:cNvSpPr txBox="1"/>
          <p:nvPr/>
        </p:nvSpPr>
        <p:spPr>
          <a:xfrm>
            <a:off x="5004048" y="408801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If it terminates at the kth step </a:t>
            </a:r>
            <a:r>
              <a:rPr lang="en-IN" dirty="0" err="1">
                <a:solidFill>
                  <a:srgbClr val="FF0000"/>
                </a:solidFill>
              </a:rPr>
              <a:t>i.e</a:t>
            </a:r>
            <a:r>
              <a:rPr lang="en-IN" dirty="0">
                <a:solidFill>
                  <a:srgbClr val="FF0000"/>
                </a:solidFill>
              </a:rPr>
              <a:t> n-k=0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A59F0E-2591-4EF4-B582-ED1260C0CE73}"/>
              </a:ext>
            </a:extLst>
          </p:cNvPr>
          <p:cNvSpPr txBox="1"/>
          <p:nvPr/>
        </p:nvSpPr>
        <p:spPr>
          <a:xfrm>
            <a:off x="4900058" y="4508057"/>
            <a:ext cx="39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=T(n-k)+n-(k-1)+…(n-2)+(n-1)+n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084A5-B2B0-4B6A-BE6D-452C6D8A8735}"/>
              </a:ext>
            </a:extLst>
          </p:cNvPr>
          <p:cNvSpPr txBox="1"/>
          <p:nvPr/>
        </p:nvSpPr>
        <p:spPr>
          <a:xfrm>
            <a:off x="4914292" y="4859794"/>
            <a:ext cx="39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=T(0)+1+2+…(n-2)+(n-1)+n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BB47FE-9F10-47F2-83FA-F56C974FA8EF}"/>
              </a:ext>
            </a:extLst>
          </p:cNvPr>
          <p:cNvSpPr txBox="1"/>
          <p:nvPr/>
        </p:nvSpPr>
        <p:spPr>
          <a:xfrm>
            <a:off x="4941422" y="5211531"/>
            <a:ext cx="39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=0+1+2+…(n-2)+(n-1)+n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393B08-26AC-4E03-8947-77EB03E18AB3}"/>
              </a:ext>
            </a:extLst>
          </p:cNvPr>
          <p:cNvSpPr txBox="1"/>
          <p:nvPr/>
        </p:nvSpPr>
        <p:spPr>
          <a:xfrm>
            <a:off x="4937163" y="5577355"/>
            <a:ext cx="39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=n*(n+1)/2=</a:t>
            </a:r>
            <a:r>
              <a:rPr lang="en-IN" b="1" dirty="0"/>
              <a:t> O(n</a:t>
            </a:r>
            <a:r>
              <a:rPr lang="en-IN" b="1" baseline="30000" dirty="0"/>
              <a:t>2</a:t>
            </a:r>
            <a:r>
              <a:rPr lang="en-IN" b="1" dirty="0"/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91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 The Master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74D-3764-4A18-8BEC-4C1BAD24A146}" type="datetime1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master method is used to solve recurrences of the type T(n)=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(n/b)+f(n) where a&gt;=1 and b&gt;1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complexity of the divide and conquer algorithms is given by recurrences of the form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T(n)={T(1)    n=1</a:t>
            </a:r>
          </a:p>
          <a:p>
            <a:pPr lvl="5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(n/b) + f(n)   n&gt;1</a:t>
            </a:r>
          </a:p>
          <a:p>
            <a:pPr lvl="5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Where a and b are constants</a:t>
            </a:r>
          </a:p>
          <a:p>
            <a:pPr lvl="5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assume that T(1) is known and n is a power of b that is n=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b^k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4784375"/>
            <a:ext cx="5214974" cy="105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71472" y="3214686"/>
            <a:ext cx="664373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32671-8EC8-4ABE-8AE4-2AA8AF090503}" type="slidenum">
              <a:rPr lang="en-US"/>
              <a:pPr/>
              <a:t>15</a:t>
            </a:fld>
            <a:endParaRPr lang="en-US"/>
          </a:p>
        </p:txBody>
      </p:sp>
      <p:sp>
        <p:nvSpPr>
          <p:cNvPr id="373762" name="Rectangle 2"/>
          <p:cNvSpPr>
            <a:spLocks noChangeArrowheads="1"/>
          </p:cNvSpPr>
          <p:nvPr/>
        </p:nvSpPr>
        <p:spPr bwMode="auto">
          <a:xfrm>
            <a:off x="685800" y="457200"/>
            <a:ext cx="7588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831850"/>
            <a:r>
              <a:rPr lang="en-US" sz="2600" b="1">
                <a:solidFill>
                  <a:schemeClr val="tx2"/>
                </a:solidFill>
                <a:latin typeface="Verdana" pitchFamily="34" charset="0"/>
              </a:rPr>
              <a:t>General Divide and Conquer recurrence</a:t>
            </a:r>
          </a:p>
        </p:txBody>
      </p:sp>
      <p:sp>
        <p:nvSpPr>
          <p:cNvPr id="373763" name="Rectangle 3"/>
          <p:cNvSpPr>
            <a:spLocks noChangeArrowheads="1"/>
          </p:cNvSpPr>
          <p:nvPr/>
        </p:nvSpPr>
        <p:spPr bwMode="auto">
          <a:xfrm>
            <a:off x="1000100" y="1142984"/>
            <a:ext cx="759142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The Master Theorem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lang="en-US" sz="2400" dirty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T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) = </a:t>
            </a:r>
            <a:r>
              <a:rPr lang="en-US" sz="2400" i="1" dirty="0" err="1">
                <a:solidFill>
                  <a:schemeClr val="tx1"/>
                </a:solidFill>
                <a:latin typeface="Verdana" pitchFamily="34" charset="0"/>
              </a:rPr>
              <a:t>aT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n/b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) + </a:t>
            </a: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f 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),</a:t>
            </a: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where </a:t>
            </a: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f 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)</a:t>
            </a: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l-GR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l-GR" sz="2400" dirty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Θ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n</a:t>
            </a:r>
            <a:r>
              <a:rPr lang="en-US" sz="2400" i="1" baseline="30000" dirty="0" err="1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)</a:t>
            </a: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i="1" dirty="0">
                <a:solidFill>
                  <a:schemeClr val="tx1"/>
                </a:solidFill>
                <a:latin typeface="Verdana" pitchFamily="34" charset="0"/>
              </a:rPr>
              <a:t>Master Theorem can be stated for efficiency analysis as: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AutoNum type="arabicPeriod"/>
            </a:pPr>
            <a:endParaRPr lang="en-US" sz="2400" i="1" dirty="0">
              <a:solidFill>
                <a:schemeClr val="tx1"/>
              </a:solidFill>
              <a:latin typeface="Verdan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AutoNum type="arabicPeriod"/>
            </a:pP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a &lt; </a:t>
            </a:r>
            <a:r>
              <a:rPr lang="en-US" sz="2400" i="1" dirty="0" err="1">
                <a:solidFill>
                  <a:schemeClr val="tx1"/>
                </a:solidFill>
                <a:latin typeface="Verdana" pitchFamily="34" charset="0"/>
              </a:rPr>
              <a:t>b</a:t>
            </a:r>
            <a:r>
              <a:rPr lang="en-US" sz="2400" i="1" baseline="30000" dirty="0" err="1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k</a:t>
            </a: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              T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) </a:t>
            </a:r>
            <a:r>
              <a:rPr lang="el-GR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l-GR" sz="2400" dirty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Θ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n</a:t>
            </a:r>
            <a:r>
              <a:rPr lang="en-US" sz="2400" i="1" baseline="30000" dirty="0" err="1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)</a:t>
            </a: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en-US" sz="2400" dirty="0">
              <a:solidFill>
                <a:schemeClr val="tx1"/>
              </a:solidFill>
              <a:latin typeface="Verdan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AutoNum type="arabicPeriod"/>
            </a:pP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a = </a:t>
            </a:r>
            <a:r>
              <a:rPr lang="en-US" sz="2400" i="1" dirty="0" err="1">
                <a:solidFill>
                  <a:schemeClr val="tx1"/>
                </a:solidFill>
                <a:latin typeface="Verdana" pitchFamily="34" charset="0"/>
              </a:rPr>
              <a:t>b</a:t>
            </a:r>
            <a:r>
              <a:rPr lang="en-US" sz="2400" i="1" baseline="30000" dirty="0" err="1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k</a:t>
            </a: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              T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) </a:t>
            </a:r>
            <a:r>
              <a:rPr lang="el-GR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l-GR" sz="2400" dirty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Θ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n</a:t>
            </a:r>
            <a:r>
              <a:rPr lang="en-US" sz="2400" i="1" baseline="30000" dirty="0" err="1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k</a:t>
            </a:r>
            <a:r>
              <a:rPr lang="en-US" sz="2400" i="1" baseline="30000" dirty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lg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n 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)</a:t>
            </a: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 </a:t>
            </a:r>
          </a:p>
          <a:p>
            <a:pPr marL="914400" lvl="1" indent="-4572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AutoNum type="arabicPeriod"/>
            </a:pP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a &gt; </a:t>
            </a:r>
            <a:r>
              <a:rPr lang="en-US" sz="2400" i="1" dirty="0" err="1">
                <a:solidFill>
                  <a:schemeClr val="tx1"/>
                </a:solidFill>
                <a:latin typeface="Verdana" pitchFamily="34" charset="0"/>
              </a:rPr>
              <a:t>b</a:t>
            </a:r>
            <a:r>
              <a:rPr lang="en-US" sz="2400" i="1" baseline="30000" dirty="0" err="1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k</a:t>
            </a: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              T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) </a:t>
            </a:r>
            <a:r>
              <a:rPr lang="el-GR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l-GR" sz="2400" dirty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Θ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Verdana" pitchFamily="34" charset="0"/>
              </a:rPr>
              <a:t>n</a:t>
            </a:r>
            <a:r>
              <a:rPr lang="en-US" sz="2400" baseline="30000" dirty="0" err="1">
                <a:solidFill>
                  <a:schemeClr val="tx1"/>
                </a:solidFill>
                <a:latin typeface="Verdana" pitchFamily="34" charset="0"/>
              </a:rPr>
              <a:t>log</a:t>
            </a:r>
            <a:r>
              <a:rPr lang="en-US" sz="2400" baseline="30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i="1" baseline="-25000" dirty="0" err="1">
                <a:solidFill>
                  <a:schemeClr val="tx1"/>
                </a:solidFill>
                <a:latin typeface="Verdana" pitchFamily="34" charset="0"/>
              </a:rPr>
              <a:t>b</a:t>
            </a:r>
            <a:r>
              <a:rPr lang="en-US" sz="2400" i="1" baseline="30000" dirty="0" err="1">
                <a:solidFill>
                  <a:schemeClr val="tx1"/>
                </a:solidFill>
                <a:latin typeface="Verdana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)</a:t>
            </a:r>
            <a:r>
              <a:rPr lang="en-US" sz="2400" i="1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en-US" sz="2400" dirty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n"/>
            </a:pPr>
            <a:endParaRPr lang="en-US" sz="2400" dirty="0">
              <a:solidFill>
                <a:schemeClr val="tx1"/>
              </a:solidFill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1500174"/>
            <a:ext cx="4854575" cy="1114425"/>
            <a:chOff x="414" y="1446"/>
            <a:chExt cx="3058" cy="702"/>
          </a:xfrm>
        </p:grpSpPr>
        <p:sp>
          <p:nvSpPr>
            <p:cNvPr id="373765" name="Rectangle 5"/>
            <p:cNvSpPr>
              <a:spLocks noChangeArrowheads="1"/>
            </p:cNvSpPr>
            <p:nvPr/>
          </p:nvSpPr>
          <p:spPr bwMode="auto">
            <a:xfrm>
              <a:off x="414" y="1446"/>
              <a:ext cx="3058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30000"/>
                </a:spcBef>
              </a:pPr>
              <a:r>
                <a:rPr lang="en-US" sz="1800" dirty="0">
                  <a:solidFill>
                    <a:srgbClr val="FF0000"/>
                  </a:solidFill>
                  <a:latin typeface="Times New Roman" pitchFamily="18" charset="0"/>
                </a:rPr>
                <a:t>the time spent on solving a </a:t>
              </a:r>
              <a:r>
                <a:rPr lang="en-US" sz="1800" dirty="0" err="1">
                  <a:solidFill>
                    <a:srgbClr val="FF0000"/>
                  </a:solidFill>
                  <a:latin typeface="Times New Roman" pitchFamily="18" charset="0"/>
                </a:rPr>
                <a:t>subproblem</a:t>
              </a:r>
              <a:r>
                <a:rPr lang="en-US" sz="1800" dirty="0">
                  <a:solidFill>
                    <a:srgbClr val="FF0000"/>
                  </a:solidFill>
                  <a:latin typeface="Times New Roman" pitchFamily="18" charset="0"/>
                </a:rPr>
                <a:t> of size n/b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373766" name="Line 6"/>
            <p:cNvSpPr>
              <a:spLocks noChangeShapeType="1"/>
            </p:cNvSpPr>
            <p:nvPr/>
          </p:nvSpPr>
          <p:spPr bwMode="auto">
            <a:xfrm>
              <a:off x="1809" y="1716"/>
              <a:ext cx="178" cy="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3767" name="Oval 7"/>
            <p:cNvSpPr>
              <a:spLocks noChangeArrowheads="1"/>
            </p:cNvSpPr>
            <p:nvPr/>
          </p:nvSpPr>
          <p:spPr bwMode="auto">
            <a:xfrm>
              <a:off x="1899" y="1716"/>
              <a:ext cx="768" cy="432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267200" y="2357438"/>
            <a:ext cx="4594225" cy="3176588"/>
            <a:chOff x="2592" y="2061"/>
            <a:chExt cx="2894" cy="2001"/>
          </a:xfrm>
        </p:grpSpPr>
        <p:sp>
          <p:nvSpPr>
            <p:cNvPr id="373769" name="Rectangle 9"/>
            <p:cNvSpPr>
              <a:spLocks noChangeArrowheads="1"/>
            </p:cNvSpPr>
            <p:nvPr/>
          </p:nvSpPr>
          <p:spPr bwMode="auto">
            <a:xfrm>
              <a:off x="2592" y="3600"/>
              <a:ext cx="2894" cy="462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30000"/>
                </a:spcBef>
              </a:pPr>
              <a:r>
                <a:rPr lang="en-US" sz="1800" dirty="0">
                  <a:solidFill>
                    <a:srgbClr val="FF0000"/>
                  </a:solidFill>
                  <a:latin typeface="Times New Roman" pitchFamily="18" charset="0"/>
                </a:rPr>
                <a:t>the time spent on dividing the problem</a:t>
              </a:r>
            </a:p>
            <a:p>
              <a:pPr eaLnBrk="1" hangingPunct="1">
                <a:spcBef>
                  <a:spcPct val="30000"/>
                </a:spcBef>
              </a:pPr>
              <a:r>
                <a:rPr lang="en-US" sz="1800" dirty="0">
                  <a:solidFill>
                    <a:srgbClr val="FF0000"/>
                  </a:solidFill>
                  <a:latin typeface="Times New Roman" pitchFamily="18" charset="0"/>
                </a:rPr>
                <a:t>into smaller ones and combining their solutions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373770" name="Line 10"/>
            <p:cNvSpPr>
              <a:spLocks noChangeShapeType="1"/>
            </p:cNvSpPr>
            <p:nvPr/>
          </p:nvSpPr>
          <p:spPr bwMode="auto">
            <a:xfrm flipH="1" flipV="1">
              <a:off x="4404" y="2061"/>
              <a:ext cx="780" cy="149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7158" y="5786454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Solve the recurrence relation:   T(n)=4T(n/2)+n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Divide And Conquer Method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4BFF-0F90-4DD1-A747-AA9D720FD41E}" type="datetime1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  <a:p>
            <a:r>
              <a:rPr lang="en-US" dirty="0"/>
              <a:t>Finding the maximum and minimum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Quick Sort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124199"/>
            <a:ext cx="2895600" cy="2872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6626" name="Picture 2" descr="Image result for Divide and conqu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7858180" cy="3368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6D419-9786-4105-9E57-90A8D9406738}" type="slidenum">
              <a:rPr lang="en-US"/>
              <a:pPr/>
              <a:t>4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Concept of Divide &amp; Conquer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Given a function to compute on </a:t>
            </a:r>
            <a:r>
              <a:rPr lang="en-US" i="1"/>
              <a:t>n</a:t>
            </a:r>
            <a:r>
              <a:rPr lang="en-US"/>
              <a:t> inputs, the divide-and-conquer strategy consists of: </a:t>
            </a:r>
          </a:p>
          <a:p>
            <a:pPr lvl="1">
              <a:lnSpc>
                <a:spcPct val="90000"/>
              </a:lnSpc>
            </a:pPr>
            <a:r>
              <a:rPr lang="en-US"/>
              <a:t>splitting the inputs into k distinct subsets, 1</a:t>
            </a:r>
            <a:r>
              <a:rPr lang="en-US">
                <a:sym typeface="Symbol" pitchFamily="18" charset="2"/>
              </a:rPr>
              <a:t></a:t>
            </a:r>
            <a:r>
              <a:rPr lang="en-US" i="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</a:t>
            </a:r>
            <a:r>
              <a:rPr lang="en-US" i="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, yielding </a:t>
            </a:r>
            <a:r>
              <a:rPr lang="en-US" i="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subproblems. 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solving these subproblems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combining the subsolutions into solution of the whole.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if the subproblems are relatively large, then divide_Conquer is applied again.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if the subproblems are small, the are solved without splitting.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BC3871-6DD9-4E1E-B790-E160E2E85340}" type="slidenum">
              <a:rPr lang="en-US"/>
              <a:pPr/>
              <a:t>5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Divide and Conquer Algorithm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17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Divide_Conquer(problem P)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	if Small(P) return S(P);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	else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	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	  divide P into smaller instances </a:t>
            </a:r>
            <a:r>
              <a:rPr lang="en-US" sz="17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7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7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7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70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17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7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7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7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1700">
                <a:latin typeface="Times New Roman" pitchFamily="18" charset="0"/>
                <a:cs typeface="Times New Roman" pitchFamily="18" charset="0"/>
              </a:rPr>
              <a:t>1;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	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	  Apply Divide_Conquer to each of these subproblems;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	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	  return Combine(Divide_Conque(</a:t>
            </a:r>
            <a:r>
              <a:rPr lang="en-US" sz="17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7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), Divide_Conque(</a:t>
            </a:r>
            <a:r>
              <a:rPr lang="en-US" sz="17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7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),…, Divide_Conque(</a:t>
            </a:r>
            <a:r>
              <a:rPr lang="en-US" sz="17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7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7599B3-A388-4625-AB1B-6C9E6E442625}" type="slidenum">
              <a:rPr lang="en-US"/>
              <a:pPr/>
              <a:t>6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Divde_Conquer</a:t>
            </a:r>
            <a:r>
              <a:rPr lang="en-US" dirty="0"/>
              <a:t> recurrence relation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computing time of </a:t>
            </a:r>
            <a:r>
              <a:rPr lang="en-US" dirty="0" err="1"/>
              <a:t>Divide_Conquer</a:t>
            </a:r>
            <a:r>
              <a:rPr lang="en-US" dirty="0"/>
              <a:t> is</a:t>
            </a:r>
          </a:p>
          <a:p>
            <a:pPr lvl="1">
              <a:buFont typeface="Monotype Sorts" pitchFamily="2" charset="2"/>
              <a:buNone/>
            </a:pPr>
            <a:r>
              <a:rPr lang="en-US" dirty="0">
                <a:sym typeface="Symbol" pitchFamily="18" charset="2"/>
              </a:rPr>
              <a:t>	</a:t>
            </a:r>
          </a:p>
          <a:p>
            <a:pPr lvl="1">
              <a:buFont typeface="Monotype Sorts" pitchFamily="2" charset="2"/>
              <a:buNone/>
            </a:pPr>
            <a:endParaRPr lang="en-US" dirty="0">
              <a:sym typeface="Symbol" pitchFamily="18" charset="2"/>
            </a:endParaRPr>
          </a:p>
          <a:p>
            <a:pPr lvl="1"/>
            <a:endParaRPr lang="en-US" dirty="0"/>
          </a:p>
          <a:p>
            <a:pPr lvl="1"/>
            <a:endParaRPr lang="en-US" i="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i="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i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(</a:t>
            </a:r>
            <a:r>
              <a:rPr lang="en-US" i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) is the time for </a:t>
            </a:r>
            <a:r>
              <a:rPr lang="en-US" dirty="0" err="1"/>
              <a:t>Divide_Conquer</a:t>
            </a:r>
            <a:r>
              <a:rPr lang="en-US" dirty="0"/>
              <a:t> on any input size </a:t>
            </a:r>
            <a:r>
              <a:rPr lang="en-US" i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.</a:t>
            </a:r>
          </a:p>
          <a:p>
            <a:pPr lvl="1"/>
            <a:r>
              <a:rPr lang="en-US" i="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/>
              <a:t>(</a:t>
            </a:r>
            <a:r>
              <a:rPr lang="en-US" i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) is the time to compute the answer directly (for small inputs)</a:t>
            </a:r>
          </a:p>
          <a:p>
            <a:pPr lvl="1"/>
            <a:r>
              <a:rPr lang="en-US" i="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(</a:t>
            </a:r>
            <a:r>
              <a:rPr lang="en-US" i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) is the time for dividing </a:t>
            </a:r>
            <a:r>
              <a:rPr lang="en-US" i="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/>
              <a:t> and combining the solutions.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1472" y="2143116"/>
            <a:ext cx="8382000" cy="1165225"/>
            <a:chOff x="336" y="1493"/>
            <a:chExt cx="5280" cy="734"/>
          </a:xfrm>
        </p:grpSpPr>
        <p:graphicFrame>
          <p:nvGraphicFramePr>
            <p:cNvPr id="352260" name="Object 4"/>
            <p:cNvGraphicFramePr>
              <a:graphicFrameLocks noChangeAspect="1"/>
            </p:cNvGraphicFramePr>
            <p:nvPr/>
          </p:nvGraphicFramePr>
          <p:xfrm>
            <a:off x="336" y="1532"/>
            <a:ext cx="4512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4" name="Equation" r:id="rId4" imgW="2501640" imgH="482400" progId="Equation.3">
                    <p:embed/>
                  </p:oleObj>
                </mc:Choice>
                <mc:Fallback>
                  <p:oleObj name="Equation" r:id="rId4" imgW="2501640" imgH="4824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532"/>
                          <a:ext cx="4512" cy="6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2261" name="Text Box 5"/>
            <p:cNvSpPr txBox="1">
              <a:spLocks noChangeArrowheads="1"/>
            </p:cNvSpPr>
            <p:nvPr/>
          </p:nvSpPr>
          <p:spPr bwMode="auto">
            <a:xfrm>
              <a:off x="4752" y="1493"/>
              <a:ext cx="864" cy="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small</a:t>
              </a:r>
            </a:p>
            <a:p>
              <a:pPr eaLnBrk="1" hangingPunct="1">
                <a:spcBef>
                  <a:spcPct val="50000"/>
                </a:spcBef>
              </a:pPr>
              <a:endParaRPr lang="en-US" sz="9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otherwise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C415DA-ED59-45B0-8D6D-AA98BD5712A4}" type="slidenum">
              <a:rPr lang="en-US"/>
              <a:pPr/>
              <a:t>7</a:t>
            </a:fld>
            <a:endParaRPr 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Three Steps of The Divide and Conquer Approach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defTabSz="914400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The most well known algorithm design strategy:</a:t>
            </a:r>
          </a:p>
          <a:p>
            <a:pPr marL="457200" indent="-457200" defTabSz="914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b="1">
                <a:solidFill>
                  <a:srgbClr val="FF0000"/>
                </a:solidFill>
              </a:rPr>
              <a:t>Divide</a:t>
            </a:r>
            <a:r>
              <a:rPr lang="en-US"/>
              <a:t> the problem into two or more smaller subproblems.</a:t>
            </a:r>
          </a:p>
          <a:p>
            <a:pPr marL="457200" indent="-457200" defTabSz="914400">
              <a:lnSpc>
                <a:spcPct val="90000"/>
              </a:lnSpc>
              <a:buFont typeface="Monotype Sorts" pitchFamily="2" charset="2"/>
              <a:buAutoNum type="arabicPeriod"/>
            </a:pPr>
            <a:endParaRPr lang="en-US"/>
          </a:p>
          <a:p>
            <a:pPr marL="457200" indent="-457200" defTabSz="914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b="1">
                <a:solidFill>
                  <a:srgbClr val="FF0000"/>
                </a:solidFill>
              </a:rPr>
              <a:t>Conquer</a:t>
            </a:r>
            <a:r>
              <a:rPr lang="en-US"/>
              <a:t> the subproblems by solving them recursively.</a:t>
            </a:r>
          </a:p>
          <a:p>
            <a:pPr marL="457200" indent="-457200" defTabSz="914400">
              <a:lnSpc>
                <a:spcPct val="90000"/>
              </a:lnSpc>
              <a:buFont typeface="Monotype Sorts" pitchFamily="2" charset="2"/>
              <a:buAutoNum type="arabicPeriod"/>
            </a:pPr>
            <a:endParaRPr lang="en-US"/>
          </a:p>
          <a:p>
            <a:pPr marL="457200" indent="-457200" defTabSz="914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b="1">
                <a:solidFill>
                  <a:srgbClr val="FF0000"/>
                </a:solidFill>
              </a:rPr>
              <a:t>Combine</a:t>
            </a:r>
            <a:r>
              <a:rPr lang="en-US"/>
              <a:t> the solutions to the subproblems into the solutions for the original problem.</a:t>
            </a:r>
          </a:p>
          <a:p>
            <a:pPr marL="457200" indent="-457200" defTabSz="914400"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0E3041-CDE7-423D-8089-DEAA41D1338A}" type="slidenum">
              <a:rPr lang="en-US"/>
              <a:pPr/>
              <a:t>8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100" dirty="0"/>
              <a:t>A Typical Divide and Conquer Case</a:t>
            </a:r>
          </a:p>
        </p:txBody>
      </p:sp>
      <p:sp>
        <p:nvSpPr>
          <p:cNvPr id="370691" name="Oval 3"/>
          <p:cNvSpPr>
            <a:spLocks noChangeArrowheads="1"/>
          </p:cNvSpPr>
          <p:nvPr/>
        </p:nvSpPr>
        <p:spPr bwMode="auto">
          <a:xfrm>
            <a:off x="5181600" y="22860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subproblem 2 </a:t>
            </a:r>
          </a:p>
          <a:p>
            <a:pPr algn="ctr"/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of size </a:t>
            </a:r>
            <a:r>
              <a:rPr lang="en-US" sz="1800" b="1" i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70692" name="Oval 4"/>
          <p:cNvSpPr>
            <a:spLocks noChangeArrowheads="1"/>
          </p:cNvSpPr>
          <p:nvPr/>
        </p:nvSpPr>
        <p:spPr bwMode="auto">
          <a:xfrm>
            <a:off x="838200" y="22860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subproblem 1 </a:t>
            </a:r>
          </a:p>
          <a:p>
            <a:pPr algn="ctr"/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of size </a:t>
            </a:r>
            <a:r>
              <a:rPr lang="en-US" sz="1800" b="1" i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838200" y="35814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 pitchFamily="18" charset="0"/>
              </a:rPr>
              <a:t>a solution to </a:t>
            </a:r>
          </a:p>
          <a:p>
            <a:pPr algn="ctr"/>
            <a:r>
              <a:rPr lang="en-US" sz="1600" b="1">
                <a:solidFill>
                  <a:schemeClr val="tx1"/>
                </a:solidFill>
                <a:latin typeface="Times New Roman" pitchFamily="18" charset="0"/>
              </a:rPr>
              <a:t>subproblem 1</a:t>
            </a: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3048000" y="53340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 pitchFamily="18" charset="0"/>
              </a:rPr>
              <a:t>a solution to</a:t>
            </a:r>
          </a:p>
          <a:p>
            <a:pPr algn="ctr"/>
            <a:r>
              <a:rPr lang="en-US" sz="1600" b="1">
                <a:solidFill>
                  <a:schemeClr val="tx1"/>
                </a:solidFill>
                <a:latin typeface="Times New Roman" pitchFamily="18" charset="0"/>
              </a:rPr>
              <a:t>the original problem</a:t>
            </a: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5181600" y="35814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Times New Roman" pitchFamily="18" charset="0"/>
              </a:rPr>
              <a:t>a solution to </a:t>
            </a:r>
          </a:p>
          <a:p>
            <a:pPr algn="ctr"/>
            <a:r>
              <a:rPr lang="en-US" sz="1600" b="1">
                <a:solidFill>
                  <a:schemeClr val="tx1"/>
                </a:solidFill>
                <a:latin typeface="Times New Roman" pitchFamily="18" charset="0"/>
              </a:rPr>
              <a:t>subproblem 2</a:t>
            </a: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0696" name="Line 8"/>
          <p:cNvSpPr>
            <a:spLocks noChangeShapeType="1"/>
          </p:cNvSpPr>
          <p:nvPr/>
        </p:nvSpPr>
        <p:spPr bwMode="auto">
          <a:xfrm flipH="1">
            <a:off x="2286000" y="19812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0697" name="Line 9"/>
          <p:cNvSpPr>
            <a:spLocks noChangeShapeType="1"/>
          </p:cNvSpPr>
          <p:nvPr/>
        </p:nvSpPr>
        <p:spPr bwMode="auto">
          <a:xfrm>
            <a:off x="4572000" y="19812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0698" name="Oval 10"/>
          <p:cNvSpPr>
            <a:spLocks noChangeArrowheads="1"/>
          </p:cNvSpPr>
          <p:nvPr/>
        </p:nvSpPr>
        <p:spPr bwMode="auto">
          <a:xfrm>
            <a:off x="3048000" y="1219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Times New Roman" pitchFamily="18" charset="0"/>
              </a:rPr>
              <a:t>a problem of size </a:t>
            </a:r>
            <a:r>
              <a:rPr lang="en-US" sz="1800" b="1" i="1">
                <a:solidFill>
                  <a:schemeClr val="tx1"/>
                </a:solidFill>
                <a:latin typeface="Times New Roman" pitchFamily="18" charset="0"/>
              </a:rPr>
              <a:t>n</a:t>
            </a:r>
            <a:endParaRPr lang="en-US" sz="1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0699" name="Line 11"/>
          <p:cNvSpPr>
            <a:spLocks noChangeShapeType="1"/>
          </p:cNvSpPr>
          <p:nvPr/>
        </p:nvSpPr>
        <p:spPr bwMode="auto">
          <a:xfrm>
            <a:off x="1905000" y="31242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0700" name="Line 12"/>
          <p:cNvSpPr>
            <a:spLocks noChangeShapeType="1"/>
          </p:cNvSpPr>
          <p:nvPr/>
        </p:nvSpPr>
        <p:spPr bwMode="auto">
          <a:xfrm>
            <a:off x="6324600" y="31242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0701" name="Line 13"/>
          <p:cNvSpPr>
            <a:spLocks noChangeShapeType="1"/>
          </p:cNvSpPr>
          <p:nvPr/>
        </p:nvSpPr>
        <p:spPr bwMode="auto">
          <a:xfrm>
            <a:off x="1905000" y="42672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0702" name="Line 14"/>
          <p:cNvSpPr>
            <a:spLocks noChangeShapeType="1"/>
          </p:cNvSpPr>
          <p:nvPr/>
        </p:nvSpPr>
        <p:spPr bwMode="auto">
          <a:xfrm>
            <a:off x="6324600" y="42672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0703" name="Line 15"/>
          <p:cNvSpPr>
            <a:spLocks noChangeShapeType="1"/>
          </p:cNvSpPr>
          <p:nvPr/>
        </p:nvSpPr>
        <p:spPr bwMode="auto">
          <a:xfrm>
            <a:off x="1905000" y="48006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0704" name="Line 16"/>
          <p:cNvSpPr>
            <a:spLocks noChangeShapeType="1"/>
          </p:cNvSpPr>
          <p:nvPr/>
        </p:nvSpPr>
        <p:spPr bwMode="auto">
          <a:xfrm>
            <a:off x="4191000" y="48006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915816" y="6339840"/>
            <a:ext cx="3505200" cy="365760"/>
          </a:xfrm>
        </p:spPr>
        <p:txBody>
          <a:bodyPr/>
          <a:lstStyle/>
          <a:p>
            <a:fld id="{0ADFC0AB-653E-485A-A87E-2DE659DA7CB8}" type="slidenum">
              <a:rPr lang="en-US"/>
              <a:pPr/>
              <a:t>9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An Example: Calculating a</a:t>
            </a:r>
            <a:r>
              <a:rPr lang="en-US" sz="2400" baseline="-25000" dirty="0"/>
              <a:t>0</a:t>
            </a:r>
            <a:r>
              <a:rPr lang="en-US" sz="2400" dirty="0"/>
              <a:t> + a</a:t>
            </a:r>
            <a:r>
              <a:rPr lang="en-US" sz="2400" baseline="-25000" dirty="0"/>
              <a:t>1</a:t>
            </a:r>
            <a:r>
              <a:rPr lang="en-US" sz="2400" dirty="0"/>
              <a:t> + … + a</a:t>
            </a:r>
            <a:r>
              <a:rPr lang="en-US" sz="2400" baseline="-25000" dirty="0"/>
              <a:t>n-1</a:t>
            </a:r>
            <a:br>
              <a:rPr lang="en-US" sz="2400" baseline="-25000" dirty="0"/>
            </a:br>
            <a:endParaRPr lang="en-CA" sz="2400" baseline="-25000" dirty="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62400"/>
            <a:ext cx="7772400" cy="17526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3000" baseline="-25000" dirty="0"/>
              <a:t>Efficiency: (for n = 2</a:t>
            </a:r>
            <a:r>
              <a:rPr lang="en-US" sz="3000" baseline="30000" dirty="0"/>
              <a:t>k</a:t>
            </a:r>
            <a:r>
              <a:rPr lang="en-US" sz="3000" baseline="-25000" dirty="0"/>
              <a:t>)</a:t>
            </a:r>
          </a:p>
          <a:p>
            <a:pPr>
              <a:buFont typeface="Monotype Sorts" pitchFamily="2" charset="2"/>
              <a:buNone/>
            </a:pPr>
            <a:endParaRPr lang="en-US" sz="3000" baseline="-25000" dirty="0"/>
          </a:p>
          <a:p>
            <a:pPr lvl="1"/>
            <a:r>
              <a:rPr lang="en-US" sz="3000" baseline="-25000" dirty="0">
                <a:solidFill>
                  <a:srgbClr val="FF0000"/>
                </a:solidFill>
              </a:rPr>
              <a:t>A(n) = 2A(n/2) + 1, n &gt;1</a:t>
            </a:r>
          </a:p>
          <a:p>
            <a:pPr lvl="1"/>
            <a:r>
              <a:rPr lang="en-US" sz="3000" baseline="-25000" dirty="0">
                <a:solidFill>
                  <a:srgbClr val="FF0000"/>
                </a:solidFill>
              </a:rPr>
              <a:t>A(1) = 1; </a:t>
            </a:r>
            <a:endParaRPr lang="en-CA" sz="3000" baseline="-25000" dirty="0">
              <a:solidFill>
                <a:srgbClr val="FF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1371600"/>
            <a:ext cx="8077200" cy="2133600"/>
            <a:chOff x="384" y="1440"/>
            <a:chExt cx="5088" cy="1344"/>
          </a:xfrm>
        </p:grpSpPr>
        <p:sp>
          <p:nvSpPr>
            <p:cNvPr id="371717" name="Rectangle 5"/>
            <p:cNvSpPr>
              <a:spLocks noChangeArrowheads="1"/>
            </p:cNvSpPr>
            <p:nvPr/>
          </p:nvSpPr>
          <p:spPr bwMode="auto">
            <a:xfrm>
              <a:off x="384" y="1440"/>
              <a:ext cx="5088" cy="134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400">
                  <a:solidFill>
                    <a:schemeClr val="tx1"/>
                  </a:solidFill>
                  <a:latin typeface="Tahoma" pitchFamily="34" charset="0"/>
                </a:rPr>
                <a:t>ALGORITHM RecursiveSum(A[0..n-1])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800">
                  <a:solidFill>
                    <a:srgbClr val="009900"/>
                  </a:solidFill>
                  <a:latin typeface="Tahoma" pitchFamily="34" charset="0"/>
                </a:rPr>
                <a:t>//Input: An array A[0..n-1] of orderable elements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800">
                  <a:solidFill>
                    <a:srgbClr val="009900"/>
                  </a:solidFill>
                  <a:latin typeface="Tahoma" pitchFamily="34" charset="0"/>
                </a:rPr>
                <a:t>//Output: the summation of the array elements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800">
                  <a:solidFill>
                    <a:schemeClr val="tx1"/>
                  </a:solidFill>
                  <a:latin typeface="Tahoma" pitchFamily="34" charset="0"/>
                </a:rPr>
                <a:t>if n &gt; 1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800">
                  <a:solidFill>
                    <a:schemeClr val="tx1"/>
                  </a:solidFill>
                  <a:latin typeface="Tahoma" pitchFamily="34" charset="0"/>
                </a:rPr>
                <a:t>	return  ( RecursiveSum(A[0.. n/2  – 1]) + RecursiveSum(A[n/2 ..  n– 1]) ) 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000">
                  <a:solidFill>
                    <a:schemeClr val="tx1"/>
                  </a:solidFill>
                  <a:latin typeface="Tahoma" pitchFamily="34" charset="0"/>
                </a:rPr>
                <a:t>		</a:t>
              </a:r>
              <a:endParaRPr lang="en-CA" sz="20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496" y="2352"/>
              <a:ext cx="48" cy="192"/>
              <a:chOff x="1680" y="1440"/>
              <a:chExt cx="48" cy="192"/>
            </a:xfrm>
          </p:grpSpPr>
          <p:sp>
            <p:nvSpPr>
              <p:cNvPr id="371719" name="Line 7"/>
              <p:cNvSpPr>
                <a:spLocks noChangeShapeType="1"/>
              </p:cNvSpPr>
              <p:nvPr/>
            </p:nvSpPr>
            <p:spPr bwMode="auto">
              <a:xfrm>
                <a:off x="1680" y="144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1720" name="Line 8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 flipH="1">
              <a:off x="2784" y="2352"/>
              <a:ext cx="48" cy="192"/>
              <a:chOff x="1680" y="1440"/>
              <a:chExt cx="48" cy="192"/>
            </a:xfrm>
          </p:grpSpPr>
          <p:sp>
            <p:nvSpPr>
              <p:cNvPr id="371722" name="Line 10"/>
              <p:cNvSpPr>
                <a:spLocks noChangeShapeType="1"/>
              </p:cNvSpPr>
              <p:nvPr/>
            </p:nvSpPr>
            <p:spPr bwMode="auto">
              <a:xfrm>
                <a:off x="1680" y="144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1723" name="Line 11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71724" name="Line 12"/>
            <p:cNvSpPr>
              <a:spLocks noChangeShapeType="1"/>
            </p:cNvSpPr>
            <p:nvPr/>
          </p:nvSpPr>
          <p:spPr bwMode="auto">
            <a:xfrm>
              <a:off x="4416" y="2352"/>
              <a:ext cx="0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1725" name="Line 13"/>
            <p:cNvSpPr>
              <a:spLocks noChangeShapeType="1"/>
            </p:cNvSpPr>
            <p:nvPr/>
          </p:nvSpPr>
          <p:spPr bwMode="auto">
            <a:xfrm>
              <a:off x="4416" y="2544"/>
              <a:ext cx="4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1726" name="Line 14"/>
            <p:cNvSpPr>
              <a:spLocks noChangeShapeType="1"/>
            </p:cNvSpPr>
            <p:nvPr/>
          </p:nvSpPr>
          <p:spPr bwMode="auto">
            <a:xfrm flipH="1">
              <a:off x="4656" y="2352"/>
              <a:ext cx="0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1727" name="Line 15"/>
            <p:cNvSpPr>
              <a:spLocks noChangeShapeType="1"/>
            </p:cNvSpPr>
            <p:nvPr/>
          </p:nvSpPr>
          <p:spPr bwMode="auto">
            <a:xfrm flipH="1">
              <a:off x="4608" y="2544"/>
              <a:ext cx="4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8CDBB41-DDCF-4883-A846-4EBFF6209D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70" y="3456694"/>
            <a:ext cx="5152230" cy="3340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9|9.2|39.9|8|44.5|6.7|20|0.1|17.4|46.3|14|1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|5.1|19.2|26|16.3|17.1|33.9|34.1|6.4|29.2|17.2|2.6|46|5|17.8|1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1848</TotalTime>
  <Words>890</Words>
  <Application>Microsoft Office PowerPoint</Application>
  <PresentationFormat>On-screen Show (4:3)</PresentationFormat>
  <Paragraphs>174</Paragraphs>
  <Slides>15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 Unicode MS</vt:lpstr>
      <vt:lpstr>Bookman Old Style</vt:lpstr>
      <vt:lpstr>Calibri</vt:lpstr>
      <vt:lpstr>Courier New</vt:lpstr>
      <vt:lpstr>Gill Sans MT</vt:lpstr>
      <vt:lpstr>Monotype Sorts</vt:lpstr>
      <vt:lpstr>Symbol</vt:lpstr>
      <vt:lpstr>Tahoma</vt:lpstr>
      <vt:lpstr>Times New Roman</vt:lpstr>
      <vt:lpstr>Verdana</vt:lpstr>
      <vt:lpstr>Wingdings</vt:lpstr>
      <vt:lpstr>Wingdings 3</vt:lpstr>
      <vt:lpstr>Origin</vt:lpstr>
      <vt:lpstr>Equation</vt:lpstr>
      <vt:lpstr>Divide &amp; Conquer Strategy</vt:lpstr>
      <vt:lpstr> Divide And Conquer Method</vt:lpstr>
      <vt:lpstr>General Method</vt:lpstr>
      <vt:lpstr>General Concept of Divide &amp; Conquer</vt:lpstr>
      <vt:lpstr>The Divide and Conquer Algorithm</vt:lpstr>
      <vt:lpstr>Divde_Conquer recurrence relation</vt:lpstr>
      <vt:lpstr>Three Steps of The Divide and Conquer Approach</vt:lpstr>
      <vt:lpstr>A Typical Divide and Conquer Case</vt:lpstr>
      <vt:lpstr>An Example: Calculating a0 + a1 + … + an-1 </vt:lpstr>
      <vt:lpstr>PowerPoint Presentation</vt:lpstr>
      <vt:lpstr>Solving Recurrence Equations</vt:lpstr>
      <vt:lpstr>Recurrence Relation</vt:lpstr>
      <vt:lpstr>Substitution Method</vt:lpstr>
      <vt:lpstr> The Master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</dc:creator>
  <cp:lastModifiedBy>Sunu</cp:lastModifiedBy>
  <cp:revision>47</cp:revision>
  <dcterms:created xsi:type="dcterms:W3CDTF">2017-06-24T04:12:22Z</dcterms:created>
  <dcterms:modified xsi:type="dcterms:W3CDTF">2022-01-18T07:11:23Z</dcterms:modified>
</cp:coreProperties>
</file>