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292" r:id="rId4"/>
    <p:sldId id="293" r:id="rId5"/>
    <p:sldId id="295" r:id="rId6"/>
    <p:sldId id="291" r:id="rId7"/>
    <p:sldId id="298" r:id="rId8"/>
    <p:sldId id="299" r:id="rId9"/>
    <p:sldId id="318" r:id="rId10"/>
    <p:sldId id="319" r:id="rId11"/>
    <p:sldId id="274" r:id="rId12"/>
  </p:sldIdLst>
  <p:sldSz cx="9144000" cy="6858000" type="screen4x3"/>
  <p:notesSz cx="7053263" cy="1113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96" autoAdjust="0"/>
  </p:normalViewPr>
  <p:slideViewPr>
    <p:cSldViewPr>
      <p:cViewPr varScale="1">
        <p:scale>
          <a:sx n="48" d="100"/>
          <a:sy n="48" d="100"/>
        </p:scale>
        <p:origin x="66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ADEF9FC-AFE6-4E86-B39E-3423A97457EE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5565E9E4-9FB8-4355-8889-A3678712C7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/>
          <a:lstStyle>
            <a:lvl1pPr algn="r">
              <a:defRPr sz="1400"/>
            </a:lvl1pPr>
          </a:lstStyle>
          <a:p>
            <a:fld id="{52469E82-CB4F-47CD-A636-E8EB5C352380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835025"/>
            <a:ext cx="5568950" cy="4176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949" tIns="51974" rIns="103949" bIns="5197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5290502"/>
            <a:ext cx="5642610" cy="5012055"/>
          </a:xfrm>
          <a:prstGeom prst="rect">
            <a:avLst/>
          </a:prstGeom>
        </p:spPr>
        <p:txBody>
          <a:bodyPr vert="horz" lIns="103949" tIns="51974" rIns="103949" bIns="519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l">
              <a:defRPr sz="14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10579072"/>
            <a:ext cx="3056414" cy="556895"/>
          </a:xfrm>
          <a:prstGeom prst="rect">
            <a:avLst/>
          </a:prstGeom>
        </p:spPr>
        <p:txBody>
          <a:bodyPr vert="horz" lIns="103949" tIns="51974" rIns="103949" bIns="51974" rtlCol="0" anchor="b"/>
          <a:lstStyle>
            <a:lvl1pPr algn="r">
              <a:defRPr sz="1400"/>
            </a:lvl1pPr>
          </a:lstStyle>
          <a:p>
            <a:fld id="{6A0E8AEE-74A9-4C02-8904-B4856431954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0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AEE-74A9-4C02-8904-B4856431954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8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1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D77C7F-4448-4832-84FF-0158172CA321}" type="datetimeFigureOut">
              <a:rPr lang="en-US" smtClean="0"/>
              <a:pPr/>
              <a:t>1/22/2022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8B207-1C10-46A2-991C-D980068AA1B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290" name="Picture 2" descr="Image result for Divide and conquer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83356" y="0"/>
            <a:ext cx="1260644" cy="114298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E3FBD3-A3C2-40B9-958A-004CA046566A}"/>
              </a:ext>
            </a:extLst>
          </p:cNvPr>
          <p:cNvSpPr/>
          <p:nvPr/>
        </p:nvSpPr>
        <p:spPr>
          <a:xfrm>
            <a:off x="5004048" y="5157192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Divide and Conquer Method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&amp; Cons of Merge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</a:p>
          <a:p>
            <a:pPr lvl="1"/>
            <a:r>
              <a:rPr lang="en-IN" dirty="0" smtClean="0"/>
              <a:t>Large Size List</a:t>
            </a:r>
          </a:p>
          <a:p>
            <a:pPr lvl="1"/>
            <a:r>
              <a:rPr lang="en-IN" dirty="0" smtClean="0"/>
              <a:t>Can be implemented using Linked List easily </a:t>
            </a:r>
          </a:p>
          <a:p>
            <a:pPr lvl="1"/>
            <a:r>
              <a:rPr lang="en-IN" dirty="0" smtClean="0"/>
              <a:t>Supports External Sorting</a:t>
            </a:r>
          </a:p>
          <a:p>
            <a:pPr lvl="1"/>
            <a:r>
              <a:rPr lang="en-IN" dirty="0" smtClean="0"/>
              <a:t>Stable</a:t>
            </a:r>
          </a:p>
          <a:p>
            <a:r>
              <a:rPr lang="en-IN" dirty="0" smtClean="0"/>
              <a:t>Cons</a:t>
            </a:r>
          </a:p>
          <a:p>
            <a:pPr lvl="1"/>
            <a:r>
              <a:rPr lang="en-IN" dirty="0" smtClean="0"/>
              <a:t>Takes Extra Space(Not in place sorting)</a:t>
            </a:r>
          </a:p>
          <a:p>
            <a:pPr lvl="1"/>
            <a:r>
              <a:rPr lang="en-IN" dirty="0" smtClean="0"/>
              <a:t>There’s no small problem</a:t>
            </a:r>
          </a:p>
          <a:p>
            <a:pPr lvl="1"/>
            <a:r>
              <a:rPr lang="en-IN" dirty="0" smtClean="0"/>
              <a:t>Recursive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C089-483B-4BC3-B327-E4D757C687FC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  Merge Sort Method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21A2-E164-422B-9AE8-FC3C8877827E}" type="datetime3">
              <a:rPr lang="en-US" smtClean="0"/>
              <a:pPr/>
              <a:t>22 January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02832" cy="47244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Makes use of the divide and conquer method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set is individually sorted  and the resulting sorted sequences are merged to produce a single sorted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sequence of n elements</a:t>
            </a:r>
          </a:p>
        </p:txBody>
      </p:sp>
      <p:pic>
        <p:nvPicPr>
          <p:cNvPr id="75778" name="Picture 2" descr="Image result for Divide and conqu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743998"/>
            <a:ext cx="4286189" cy="4073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	Merge Sort Algorithm</a:t>
            </a:r>
          </a:p>
        </p:txBody>
      </p:sp>
      <p:sp>
        <p:nvSpPr>
          <p:cNvPr id="40966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C483939-5AF3-4F30-A477-C7622B9EA48A}" type="datetime3">
              <a:rPr lang="en-US" smtClean="0"/>
              <a:pPr/>
              <a:t>22 January 2022</a:t>
            </a:fld>
            <a:endParaRPr 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6A8187F6-E6EA-442A-B8EE-04F31E09F0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473" y="1214422"/>
            <a:ext cx="7786742" cy="478634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ALGORITHM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(C[0..n-1])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n &gt; 1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{ //divide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C[0.. n/2  – 1] to A[0.. n/2  – 1]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C[ n/2 .. n – 1] to B[0.. n/2  – 1]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    //conquer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(A[0.. n/2  –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(B[0.. n/2  – 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 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Merge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(A, B, C) 	//combine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CA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BB7F060-E8C3-4095-895E-05A302932E1E}" type="datetime3">
              <a:rPr lang="en-US" smtClean="0"/>
              <a:pPr/>
              <a:t>22 January 2022</a:t>
            </a:fld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A2CFFE1-973C-4057-96B7-E3661D63A1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050"/>
            <a:ext cx="441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Merge Algorithm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23836" y="260648"/>
            <a:ext cx="8191528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71600" lvl="2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sz="1400" b="1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b="1" dirty="0">
                <a:latin typeface="Consolas" panose="020B0609020204030204" pitchFamily="49" charset="0"/>
                <a:cs typeface="Times New Roman" pitchFamily="18" charset="0"/>
              </a:rPr>
              <a:t>ALGORITHM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 Merge(A,B,C)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{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</a:rPr>
              <a:t>	n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size of array A;	m  size of array B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1;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 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1,k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1;</a:t>
            </a:r>
            <a:endParaRPr lang="en-US" sz="1400" dirty="0">
              <a:latin typeface="Consolas" panose="020B0609020204030204" pitchFamily="49" charset="0"/>
              <a:ea typeface="Dotum" pitchFamily="34" charset="-127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b="1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while((</a:t>
            </a:r>
            <a:r>
              <a:rPr lang="en-US" sz="1400" b="1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&lt;=n)&amp;&amp;(j&lt;=m))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b="1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{</a:t>
            </a: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A</a:t>
            </a: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400" baseline="-250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A</a:t>
            </a: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 </a:t>
            </a: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+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1;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+1</a:t>
            </a:r>
          </a:p>
          <a:p>
            <a:pPr marL="1371600" lvl="2" indent="-457200">
              <a:buClr>
                <a:schemeClr val="accent1"/>
              </a:buClr>
            </a:pP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1400" b="1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else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400" baseline="-250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1400" baseline="-250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j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j+1;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+1</a:t>
            </a:r>
          </a:p>
          <a:p>
            <a:pPr marL="1371600" lvl="2" indent="-457200">
              <a:buClr>
                <a:schemeClr val="accent1"/>
              </a:buClr>
            </a:pPr>
            <a:endParaRPr lang="en-US" sz="1400" dirty="0" smtClean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b="1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}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for(;</a:t>
            </a:r>
            <a:r>
              <a:rPr lang="en-US" sz="1400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&lt;=n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) </a:t>
            </a:r>
            <a:endParaRPr lang="en-US" sz="1400" dirty="0" smtClean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{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400" baseline="-25000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400" baseline="-250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400" baseline="-250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i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for(;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&lt;=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m)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{</a:t>
            </a: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400" baseline="-25000" dirty="0" err="1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400" baseline="-250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400" baseline="-25000" dirty="0" err="1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j</a:t>
            </a:r>
            <a:endParaRPr lang="en-US" sz="1400" baseline="-250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baseline="-250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+1</a:t>
            </a:r>
            <a:endParaRPr lang="en-US" sz="1400" dirty="0" smtClean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}</a:t>
            </a:r>
            <a:endParaRPr lang="en-US" sz="1400" dirty="0">
              <a:latin typeface="Consolas" panose="020B0609020204030204" pitchFamily="49" charset="0"/>
              <a:cs typeface="Times New Roman" pitchFamily="18" charset="0"/>
              <a:sym typeface="Symbol" pitchFamily="18" charset="2"/>
            </a:endParaRP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400" b="1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C</a:t>
            </a:r>
          </a:p>
          <a:p>
            <a:pPr marL="1371600" lvl="2" indent="-457200">
              <a:buClr>
                <a:schemeClr val="accent1"/>
              </a:buClr>
            </a:pPr>
            <a:r>
              <a:rPr lang="en-US" sz="1400" dirty="0" smtClean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Times New Roman" pitchFamily="18" charset="0"/>
                <a:sym typeface="Symbol" pitchFamily="18" charset="2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      	Merge sort: Example</a:t>
            </a:r>
          </a:p>
        </p:txBody>
      </p:sp>
      <p:sp>
        <p:nvSpPr>
          <p:cNvPr id="44125" name="Date Placeholder 92"/>
          <p:cNvSpPr>
            <a:spLocks noGrp="1"/>
          </p:cNvSpPr>
          <p:nvPr>
            <p:ph type="dt" sz="half" idx="10"/>
          </p:nvPr>
        </p:nvSpPr>
        <p:spPr>
          <a:xfrm>
            <a:off x="6172200" y="6492875"/>
            <a:ext cx="2667000" cy="365125"/>
          </a:xfrm>
          <a:noFill/>
        </p:spPr>
        <p:txBody>
          <a:bodyPr/>
          <a:lstStyle/>
          <a:p>
            <a:fld id="{8AB067A6-7E2C-461C-9458-68211EFA6028}" type="datetime3">
              <a:rPr lang="en-US" smtClean="0"/>
              <a:pPr/>
              <a:t>22 January 2022</a:t>
            </a:fld>
            <a:endParaRPr lang="en-US" dirty="0"/>
          </a:p>
        </p:txBody>
      </p:sp>
      <p:sp>
        <p:nvSpPr>
          <p:cNvPr id="44123" name="Slide Number Placeholder 9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FE898939-4FF5-4A57-B0DF-26968BE3CB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0" y="1371600"/>
            <a:ext cx="6858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20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7338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1910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7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6482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6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054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5626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198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477000" y="1371600"/>
            <a:ext cx="457200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5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905000" y="2133600"/>
            <a:ext cx="7620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20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26670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4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1242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7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5814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6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2484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67056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71628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7620000" y="2133600"/>
            <a:ext cx="457200" cy="588963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5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1447800" y="2819400"/>
            <a:ext cx="7620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20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209800" y="2819400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3657600" y="2819400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7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4114800" y="2819400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6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791200" y="2828925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6248400" y="2828925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7696200" y="2828925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8153400" y="2828925"/>
            <a:ext cx="457200" cy="588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5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1371600" y="3581400"/>
            <a:ext cx="6858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20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2362200" y="3581400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505200" y="3571875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7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267200" y="3581400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6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562600" y="3514725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6477000" y="3514725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467600" y="3514725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8382000" y="3514725"/>
            <a:ext cx="457200" cy="588963"/>
          </a:xfrm>
          <a:prstGeom prst="rect">
            <a:avLst/>
          </a:prstGeom>
          <a:solidFill>
            <a:srgbClr val="92D05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5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1752600" y="4592638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209800" y="4592638"/>
            <a:ext cx="6858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20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657600" y="4592638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6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4114800" y="4592638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7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5791200" y="4602163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6248400" y="4602163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7696200" y="4602163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5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8153400" y="4602163"/>
            <a:ext cx="457200" cy="588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21336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25908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6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30480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7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3505200" y="5287963"/>
            <a:ext cx="6858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20</a:t>
            </a:r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61722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1</a:t>
            </a:r>
          </a:p>
        </p:txBody>
      </p:sp>
      <p:sp>
        <p:nvSpPr>
          <p:cNvPr id="44080" name="Text Box 48"/>
          <p:cNvSpPr txBox="1">
            <a:spLocks noChangeArrowheads="1"/>
          </p:cNvSpPr>
          <p:nvPr/>
        </p:nvSpPr>
        <p:spPr bwMode="auto">
          <a:xfrm>
            <a:off x="66294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81" name="Text Box 49"/>
          <p:cNvSpPr txBox="1">
            <a:spLocks noChangeArrowheads="1"/>
          </p:cNvSpPr>
          <p:nvPr/>
        </p:nvSpPr>
        <p:spPr bwMode="auto">
          <a:xfrm>
            <a:off x="70866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5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543800" y="5287963"/>
            <a:ext cx="457200" cy="588962"/>
          </a:xfrm>
          <a:prstGeom prst="rect">
            <a:avLst/>
          </a:prstGeom>
          <a:solidFill>
            <a:srgbClr val="FFC0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31242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1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35814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3</a:t>
            </a:r>
          </a:p>
        </p:txBody>
      </p:sp>
      <p:sp>
        <p:nvSpPr>
          <p:cNvPr id="44085" name="Text Box 53"/>
          <p:cNvSpPr txBox="1">
            <a:spLocks noChangeArrowheads="1"/>
          </p:cNvSpPr>
          <p:nvPr/>
        </p:nvSpPr>
        <p:spPr bwMode="auto">
          <a:xfrm>
            <a:off x="40386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4</a:t>
            </a:r>
          </a:p>
        </p:txBody>
      </p:sp>
      <p:sp>
        <p:nvSpPr>
          <p:cNvPr id="44086" name="Text Box 54"/>
          <p:cNvSpPr txBox="1">
            <a:spLocks noChangeArrowheads="1"/>
          </p:cNvSpPr>
          <p:nvPr/>
        </p:nvSpPr>
        <p:spPr bwMode="auto">
          <a:xfrm>
            <a:off x="44958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5</a:t>
            </a:r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49530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6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54102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7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5867400" y="5964238"/>
            <a:ext cx="4572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9</a:t>
            </a:r>
          </a:p>
        </p:txBody>
      </p:sp>
      <p:sp>
        <p:nvSpPr>
          <p:cNvPr id="44090" name="Text Box 58"/>
          <p:cNvSpPr txBox="1">
            <a:spLocks noChangeArrowheads="1"/>
          </p:cNvSpPr>
          <p:nvPr/>
        </p:nvSpPr>
        <p:spPr bwMode="auto">
          <a:xfrm>
            <a:off x="6324600" y="5964238"/>
            <a:ext cx="685800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latin typeface="Arial" charset="0"/>
              </a:rPr>
              <a:t>20</a:t>
            </a:r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58738" y="1752600"/>
            <a:ext cx="1389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Arial" charset="0"/>
              </a:rPr>
              <a:t>Divide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7625" y="4648200"/>
            <a:ext cx="155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Arial" charset="0"/>
              </a:rPr>
              <a:t>Conquer</a:t>
            </a:r>
          </a:p>
        </p:txBody>
      </p:sp>
      <p:sp>
        <p:nvSpPr>
          <p:cNvPr id="44094" name="AutoShape 62"/>
          <p:cNvSpPr>
            <a:spLocks/>
          </p:cNvSpPr>
          <p:nvPr/>
        </p:nvSpPr>
        <p:spPr bwMode="auto">
          <a:xfrm>
            <a:off x="1524000" y="4267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>
            <a:off x="3581400" y="1981200"/>
            <a:ext cx="3048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96" name="Line 64"/>
          <p:cNvSpPr>
            <a:spLocks noChangeShapeType="1"/>
          </p:cNvSpPr>
          <p:nvPr/>
        </p:nvSpPr>
        <p:spPr bwMode="auto">
          <a:xfrm>
            <a:off x="6248400" y="1981200"/>
            <a:ext cx="3048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97" name="Line 65"/>
          <p:cNvSpPr>
            <a:spLocks noChangeShapeType="1"/>
          </p:cNvSpPr>
          <p:nvPr/>
        </p:nvSpPr>
        <p:spPr bwMode="auto">
          <a:xfrm flipH="1">
            <a:off x="2209800" y="27432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98" name="Line 66"/>
          <p:cNvSpPr>
            <a:spLocks noChangeShapeType="1"/>
          </p:cNvSpPr>
          <p:nvPr/>
        </p:nvSpPr>
        <p:spPr bwMode="auto">
          <a:xfrm>
            <a:off x="3962400" y="27432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99" name="Line 69"/>
          <p:cNvSpPr>
            <a:spLocks noChangeShapeType="1"/>
          </p:cNvSpPr>
          <p:nvPr/>
        </p:nvSpPr>
        <p:spPr bwMode="auto">
          <a:xfrm flipH="1">
            <a:off x="1752600" y="34290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0" name="Line 70"/>
          <p:cNvSpPr>
            <a:spLocks noChangeShapeType="1"/>
          </p:cNvSpPr>
          <p:nvPr/>
        </p:nvSpPr>
        <p:spPr bwMode="auto">
          <a:xfrm>
            <a:off x="2514600" y="34290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1" name="Line 71"/>
          <p:cNvSpPr>
            <a:spLocks noChangeShapeType="1"/>
          </p:cNvSpPr>
          <p:nvPr/>
        </p:nvSpPr>
        <p:spPr bwMode="auto">
          <a:xfrm flipH="1">
            <a:off x="3657600" y="3429000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2" name="Line 72"/>
          <p:cNvSpPr>
            <a:spLocks noChangeShapeType="1"/>
          </p:cNvSpPr>
          <p:nvPr/>
        </p:nvSpPr>
        <p:spPr bwMode="auto">
          <a:xfrm>
            <a:off x="4343400" y="3429000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3" name="Line 77"/>
          <p:cNvSpPr>
            <a:spLocks noChangeShapeType="1"/>
          </p:cNvSpPr>
          <p:nvPr/>
        </p:nvSpPr>
        <p:spPr bwMode="auto">
          <a:xfrm>
            <a:off x="1828800" y="4191000"/>
            <a:ext cx="3048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4" name="Line 78"/>
          <p:cNvSpPr>
            <a:spLocks noChangeShapeType="1"/>
          </p:cNvSpPr>
          <p:nvPr/>
        </p:nvSpPr>
        <p:spPr bwMode="auto">
          <a:xfrm flipH="1">
            <a:off x="2286000" y="4191000"/>
            <a:ext cx="3810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5" name="Line 79"/>
          <p:cNvSpPr>
            <a:spLocks noChangeShapeType="1"/>
          </p:cNvSpPr>
          <p:nvPr/>
        </p:nvSpPr>
        <p:spPr bwMode="auto">
          <a:xfrm>
            <a:off x="3810000" y="4191000"/>
            <a:ext cx="2286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6" name="Line 80"/>
          <p:cNvSpPr>
            <a:spLocks noChangeShapeType="1"/>
          </p:cNvSpPr>
          <p:nvPr/>
        </p:nvSpPr>
        <p:spPr bwMode="auto">
          <a:xfrm flipH="1">
            <a:off x="4114800" y="4191000"/>
            <a:ext cx="3810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7" name="Line 81"/>
          <p:cNvSpPr>
            <a:spLocks noChangeShapeType="1"/>
          </p:cNvSpPr>
          <p:nvPr/>
        </p:nvSpPr>
        <p:spPr bwMode="auto">
          <a:xfrm>
            <a:off x="5791200" y="4114800"/>
            <a:ext cx="3048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8" name="Line 82"/>
          <p:cNvSpPr>
            <a:spLocks noChangeShapeType="1"/>
          </p:cNvSpPr>
          <p:nvPr/>
        </p:nvSpPr>
        <p:spPr bwMode="auto">
          <a:xfrm flipH="1">
            <a:off x="6400800" y="4114800"/>
            <a:ext cx="3810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09" name="Line 83"/>
          <p:cNvSpPr>
            <a:spLocks noChangeShapeType="1"/>
          </p:cNvSpPr>
          <p:nvPr/>
        </p:nvSpPr>
        <p:spPr bwMode="auto">
          <a:xfrm>
            <a:off x="7696200" y="4114800"/>
            <a:ext cx="30480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0" name="Line 84"/>
          <p:cNvSpPr>
            <a:spLocks noChangeShapeType="1"/>
          </p:cNvSpPr>
          <p:nvPr/>
        </p:nvSpPr>
        <p:spPr bwMode="auto">
          <a:xfrm flipH="1">
            <a:off x="8305800" y="4191000"/>
            <a:ext cx="3810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1" name="Line 85"/>
          <p:cNvSpPr>
            <a:spLocks noChangeShapeType="1"/>
          </p:cNvSpPr>
          <p:nvPr/>
        </p:nvSpPr>
        <p:spPr bwMode="auto">
          <a:xfrm>
            <a:off x="2362200" y="5160963"/>
            <a:ext cx="152400" cy="1730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2" name="Line 86"/>
          <p:cNvSpPr>
            <a:spLocks noChangeShapeType="1"/>
          </p:cNvSpPr>
          <p:nvPr/>
        </p:nvSpPr>
        <p:spPr bwMode="auto">
          <a:xfrm flipH="1">
            <a:off x="3505200" y="51816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3" name="Line 87"/>
          <p:cNvSpPr>
            <a:spLocks noChangeShapeType="1"/>
          </p:cNvSpPr>
          <p:nvPr/>
        </p:nvSpPr>
        <p:spPr bwMode="auto">
          <a:xfrm>
            <a:off x="6477000" y="5202238"/>
            <a:ext cx="228600" cy="55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4" name="Line 88"/>
          <p:cNvSpPr>
            <a:spLocks noChangeShapeType="1"/>
          </p:cNvSpPr>
          <p:nvPr/>
        </p:nvSpPr>
        <p:spPr bwMode="auto">
          <a:xfrm flipH="1">
            <a:off x="7620000" y="5202238"/>
            <a:ext cx="152400" cy="1317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5" name="Line 89"/>
          <p:cNvSpPr>
            <a:spLocks noChangeShapeType="1"/>
          </p:cNvSpPr>
          <p:nvPr/>
        </p:nvSpPr>
        <p:spPr bwMode="auto">
          <a:xfrm>
            <a:off x="4038600" y="5791200"/>
            <a:ext cx="1524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6" name="Line 91"/>
          <p:cNvSpPr>
            <a:spLocks noChangeShapeType="1"/>
          </p:cNvSpPr>
          <p:nvPr/>
        </p:nvSpPr>
        <p:spPr bwMode="auto">
          <a:xfrm flipH="1">
            <a:off x="6248400" y="27432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7" name="Line 92"/>
          <p:cNvSpPr>
            <a:spLocks noChangeShapeType="1"/>
          </p:cNvSpPr>
          <p:nvPr/>
        </p:nvSpPr>
        <p:spPr bwMode="auto">
          <a:xfrm>
            <a:off x="8001000" y="27432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8" name="Line 93"/>
          <p:cNvSpPr>
            <a:spLocks noChangeShapeType="1"/>
          </p:cNvSpPr>
          <p:nvPr/>
        </p:nvSpPr>
        <p:spPr bwMode="auto">
          <a:xfrm flipH="1">
            <a:off x="5791200" y="34290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19" name="Line 94"/>
          <p:cNvSpPr>
            <a:spLocks noChangeShapeType="1"/>
          </p:cNvSpPr>
          <p:nvPr/>
        </p:nvSpPr>
        <p:spPr bwMode="auto">
          <a:xfrm>
            <a:off x="6629400" y="3429000"/>
            <a:ext cx="1524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20" name="Line 95"/>
          <p:cNvSpPr>
            <a:spLocks noChangeShapeType="1"/>
          </p:cNvSpPr>
          <p:nvPr/>
        </p:nvSpPr>
        <p:spPr bwMode="auto">
          <a:xfrm flipH="1">
            <a:off x="7772400" y="3429000"/>
            <a:ext cx="2286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21" name="Line 96"/>
          <p:cNvSpPr>
            <a:spLocks noChangeShapeType="1"/>
          </p:cNvSpPr>
          <p:nvPr/>
        </p:nvSpPr>
        <p:spPr bwMode="auto">
          <a:xfrm>
            <a:off x="8458200" y="3429000"/>
            <a:ext cx="304800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22" name="Line 97"/>
          <p:cNvSpPr>
            <a:spLocks noChangeShapeType="1"/>
          </p:cNvSpPr>
          <p:nvPr/>
        </p:nvSpPr>
        <p:spPr bwMode="auto">
          <a:xfrm flipH="1">
            <a:off x="6096000" y="5791200"/>
            <a:ext cx="228600" cy="2079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AutoShape 62"/>
          <p:cNvSpPr>
            <a:spLocks/>
          </p:cNvSpPr>
          <p:nvPr/>
        </p:nvSpPr>
        <p:spPr bwMode="auto">
          <a:xfrm>
            <a:off x="1084580" y="1447482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animBg="1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5" grpId="0" animBg="1"/>
      <p:bldP spid="44056" grpId="0" animBg="1"/>
      <p:bldP spid="44057" grpId="0" animBg="1"/>
      <p:bldP spid="44058" grpId="0" animBg="1"/>
      <p:bldP spid="44059" grpId="0" animBg="1"/>
      <p:bldP spid="44060" grpId="0" animBg="1"/>
      <p:bldP spid="44061" grpId="0" animBg="1"/>
      <p:bldP spid="44062" grpId="0" animBg="1"/>
      <p:bldP spid="44063" grpId="0" animBg="1"/>
      <p:bldP spid="44064" grpId="0" animBg="1"/>
      <p:bldP spid="44065" grpId="0" animBg="1"/>
      <p:bldP spid="44066" grpId="0" animBg="1"/>
      <p:bldP spid="44067" grpId="0" animBg="1"/>
      <p:bldP spid="44068" grpId="0" animBg="1"/>
      <p:bldP spid="44069" grpId="0" animBg="1"/>
      <p:bldP spid="44070" grpId="0" animBg="1"/>
      <p:bldP spid="44071" grpId="0" animBg="1"/>
      <p:bldP spid="44072" grpId="0" animBg="1"/>
      <p:bldP spid="44073" grpId="0" animBg="1"/>
      <p:bldP spid="44074" grpId="0" animBg="1"/>
      <p:bldP spid="44075" grpId="0" animBg="1"/>
      <p:bldP spid="44076" grpId="0" animBg="1"/>
      <p:bldP spid="44077" grpId="0" animBg="1"/>
      <p:bldP spid="44078" grpId="0" animBg="1"/>
      <p:bldP spid="44079" grpId="0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8" grpId="0" animBg="1"/>
      <p:bldP spid="44089" grpId="0" animBg="1"/>
      <p:bldP spid="44090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  <p:bldP spid="44101" grpId="0" animBg="1"/>
      <p:bldP spid="44102" grpId="0" animBg="1"/>
      <p:bldP spid="44103" grpId="0" animBg="1"/>
      <p:bldP spid="44104" grpId="0" animBg="1"/>
      <p:bldP spid="44105" grpId="0" animBg="1"/>
      <p:bldP spid="44106" grpId="0" animBg="1"/>
      <p:bldP spid="44107" grpId="0" animBg="1"/>
      <p:bldP spid="44108" grpId="0" animBg="1"/>
      <p:bldP spid="44109" grpId="0" animBg="1"/>
      <p:bldP spid="44110" grpId="0" animBg="1"/>
      <p:bldP spid="44111" grpId="0" animBg="1"/>
      <p:bldP spid="44112" grpId="0" animBg="1"/>
      <p:bldP spid="44113" grpId="0" animBg="1"/>
      <p:bldP spid="44114" grpId="0" animBg="1"/>
      <p:bldP spid="44115" grpId="0" animBg="1"/>
      <p:bldP spid="44116" grpId="0" animBg="1"/>
      <p:bldP spid="44117" grpId="0" animBg="1"/>
      <p:bldP spid="44118" grpId="0" animBg="1"/>
      <p:bldP spid="44119" grpId="0" animBg="1"/>
      <p:bldP spid="44120" grpId="0" animBg="1"/>
      <p:bldP spid="44121" grpId="0" animBg="1"/>
      <p:bldP spid="441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Merge Sort Analysis: Combine Step</a:t>
            </a:r>
            <a:endParaRPr lang="en-US" sz="1900" dirty="0"/>
          </a:p>
        </p:txBody>
      </p:sp>
      <p:sp>
        <p:nvSpPr>
          <p:cNvPr id="38939" name="Date Placeholder 3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C1BC3F1-D935-40C9-B1EE-CCEDEA1BED71}" type="datetime3">
              <a:rPr lang="en-US" smtClean="0"/>
              <a:pPr/>
              <a:t>22 January 2022</a:t>
            </a:fld>
            <a:endParaRPr 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DD73431-BC32-4126-A665-49E4292253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143000" y="12954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2600" b="1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2600" b="1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3000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3000" dirty="0">
                <a:latin typeface="Arial" charset="0"/>
                <a:cs typeface="Arial" charset="0"/>
              </a:rPr>
              <a:t>2 arrays of size 1 can be easily merged to form a sorted array of size 2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3000" dirty="0">
                <a:latin typeface="Arial" charset="0"/>
                <a:cs typeface="Arial" charset="0"/>
              </a:rPr>
              <a:t>2 sorted arrays of size </a:t>
            </a:r>
            <a:r>
              <a:rPr lang="en-US" sz="3000" i="1" dirty="0">
                <a:latin typeface="Arial" charset="0"/>
                <a:cs typeface="Arial" charset="0"/>
              </a:rPr>
              <a:t>n and m</a:t>
            </a:r>
            <a:r>
              <a:rPr lang="en-US" sz="3000" dirty="0">
                <a:latin typeface="Arial" charset="0"/>
                <a:cs typeface="Arial" charset="0"/>
              </a:rPr>
              <a:t> can be  merged in </a:t>
            </a:r>
            <a:r>
              <a:rPr lang="en-US" sz="3000" i="1" dirty="0">
                <a:latin typeface="Arial" charset="0"/>
                <a:cs typeface="Arial" charset="0"/>
              </a:rPr>
              <a:t>O(</a:t>
            </a:r>
            <a:r>
              <a:rPr lang="en-US" sz="3000" i="1" dirty="0" err="1">
                <a:latin typeface="Arial" charset="0"/>
                <a:cs typeface="Arial" charset="0"/>
              </a:rPr>
              <a:t>n+m</a:t>
            </a:r>
            <a:r>
              <a:rPr lang="en-US" sz="3000" i="1" dirty="0">
                <a:latin typeface="Arial" charset="0"/>
                <a:cs typeface="Arial" charset="0"/>
              </a:rPr>
              <a:t>)</a:t>
            </a:r>
            <a:r>
              <a:rPr lang="en-US" sz="3000" dirty="0">
                <a:latin typeface="Arial" charset="0"/>
                <a:cs typeface="Arial" charset="0"/>
              </a:rPr>
              <a:t> time to form a sorted array of size </a:t>
            </a:r>
            <a:r>
              <a:rPr lang="en-US" sz="3000" i="1" dirty="0" err="1">
                <a:latin typeface="Arial" charset="0"/>
                <a:cs typeface="Arial" charset="0"/>
              </a:rPr>
              <a:t>n+m</a:t>
            </a:r>
            <a:endParaRPr lang="en-US" sz="3000" i="1" dirty="0">
              <a:latin typeface="Arial" charset="0"/>
              <a:cs typeface="Arial" charset="0"/>
            </a:endParaRPr>
          </a:p>
        </p:txBody>
      </p:sp>
      <p:graphicFrame>
        <p:nvGraphicFramePr>
          <p:cNvPr id="276484" name="Group 4"/>
          <p:cNvGraphicFramePr>
            <a:graphicFrameLocks noGrp="1"/>
          </p:cNvGraphicFramePr>
          <p:nvPr/>
        </p:nvGraphicFramePr>
        <p:xfrm>
          <a:off x="1828800" y="2057400"/>
          <a:ext cx="3276600" cy="4572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8" name="Line 28"/>
          <p:cNvSpPr>
            <a:spLocks noChangeShapeType="1"/>
          </p:cNvSpPr>
          <p:nvPr/>
        </p:nvSpPr>
        <p:spPr bwMode="auto">
          <a:xfrm>
            <a:off x="3276600" y="22860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 Analysis Of Merge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756-CC93-42D0-8A7E-FF220DA2734C}" type="datetime3">
              <a:rPr lang="en-US" smtClean="0"/>
              <a:pPr/>
              <a:t>22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Divide – In divide step we compute the middle of the array which takes constant time </a:t>
            </a:r>
            <a:r>
              <a:rPr lang="en-US" dirty="0"/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Conquer- In conquer step , we recursively solve the subproblems , each of size n/2 which contributes to 2A(n/2) to the running time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Combine – In combine step we just combine the elements in the sorted order  using Merge procedure which takes </a:t>
            </a:r>
            <a:r>
              <a:rPr lang="el-GR" dirty="0"/>
              <a:t>θ</a:t>
            </a:r>
            <a:r>
              <a:rPr lang="en-US" dirty="0"/>
              <a:t>(n) time and thus C(n)=</a:t>
            </a:r>
            <a:r>
              <a:rPr lang="el-GR" dirty="0"/>
              <a:t> θ</a:t>
            </a:r>
            <a:r>
              <a:rPr lang="en-US" dirty="0"/>
              <a:t>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667512"/>
          </a:xfrm>
        </p:spPr>
        <p:txBody>
          <a:bodyPr>
            <a:normAutofit/>
          </a:bodyPr>
          <a:lstStyle/>
          <a:p>
            <a:r>
              <a:rPr lang="en-US" dirty="0"/>
              <a:t> Complexity Analysis –Merge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56FB-11B9-43ED-B134-0BD9854404BC}" type="datetime3">
              <a:rPr lang="en-US" smtClean="0"/>
              <a:pPr/>
              <a:t>22 January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 recurrence for merge sort can be written as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A(n)={1			if n=1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{2A(n/2) +n 		if n&gt;1</a:t>
            </a:r>
          </a:p>
          <a:p>
            <a:pPr lvl="4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Solve the recurrence using the recursion tree method as</a:t>
            </a:r>
          </a:p>
          <a:p>
            <a:pPr lvl="4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	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</a:t>
            </a:r>
          </a:p>
          <a:p>
            <a:pPr lvl="4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/4 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/4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/4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/4</a:t>
            </a:r>
          </a:p>
          <a:p>
            <a:pPr lvl="4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   c	   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2971800" y="35814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6400800" y="43434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4572000" y="35814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1905000" y="4343400"/>
            <a:ext cx="762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5257800" y="43434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668294" y="54475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743200" y="43434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3086894" y="54475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562894" y="54475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4839494" y="54475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4400" y="34290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53200" y="4114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67600" y="4876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0580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58200" y="4724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667512"/>
          </a:xfrm>
        </p:spPr>
        <p:txBody>
          <a:bodyPr>
            <a:normAutofit/>
          </a:bodyPr>
          <a:lstStyle/>
          <a:p>
            <a:r>
              <a:rPr lang="en-US" dirty="0"/>
              <a:t> Complexity Analysis –Merge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568" y="6389392"/>
            <a:ext cx="1981200" cy="365760"/>
          </a:xfrm>
        </p:spPr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1396752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recurrence for merge sort can be written as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A(n)={1			if n=1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{2A(n/2) + n 		if n&gt;1</a:t>
            </a:r>
          </a:p>
          <a:p>
            <a:pPr marL="274320" lvl="1" indent="0">
              <a:buNone/>
            </a:pP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A768E-0126-454C-9952-1B886A438A49}"/>
              </a:ext>
            </a:extLst>
          </p:cNvPr>
          <p:cNvSpPr txBox="1"/>
          <p:nvPr/>
        </p:nvSpPr>
        <p:spPr>
          <a:xfrm>
            <a:off x="457200" y="2996952"/>
            <a:ext cx="3898776" cy="37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A(n)=2A(n/2)+n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72A18-D53F-4EF6-AEEF-6B21D3162441}"/>
              </a:ext>
            </a:extLst>
          </p:cNvPr>
          <p:cNvSpPr txBox="1"/>
          <p:nvPr/>
        </p:nvSpPr>
        <p:spPr>
          <a:xfrm>
            <a:off x="1187624" y="3428752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=2[2A(n/4)+n/2]+n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A10DF-9926-4D1A-AC46-3C945DACF4AA}"/>
              </a:ext>
            </a:extLst>
          </p:cNvPr>
          <p:cNvSpPr txBox="1"/>
          <p:nvPr/>
        </p:nvSpPr>
        <p:spPr>
          <a:xfrm>
            <a:off x="1187624" y="3928632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=4A(n/4)+</a:t>
            </a:r>
            <a:r>
              <a:rPr lang="en-IN" dirty="0" err="1"/>
              <a:t>n+n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E4B54-9522-4550-B91A-47186786512D}"/>
              </a:ext>
            </a:extLst>
          </p:cNvPr>
          <p:cNvSpPr txBox="1"/>
          <p:nvPr/>
        </p:nvSpPr>
        <p:spPr>
          <a:xfrm>
            <a:off x="1187624" y="4376259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=4[2A(n/8)+n/4]+</a:t>
            </a:r>
            <a:r>
              <a:rPr lang="en-IN" dirty="0" err="1"/>
              <a:t>n+n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C047CC-E79B-4CEA-AB83-6B19579E3C53}"/>
              </a:ext>
            </a:extLst>
          </p:cNvPr>
          <p:cNvSpPr txBox="1"/>
          <p:nvPr/>
        </p:nvSpPr>
        <p:spPr>
          <a:xfrm>
            <a:off x="1178413" y="4827205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=8A(n/8)+</a:t>
            </a:r>
            <a:r>
              <a:rPr lang="en-IN" dirty="0" err="1"/>
              <a:t>n+n+n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618E34-2B7B-4FCA-895F-A8BA5EFCC77F}"/>
              </a:ext>
            </a:extLst>
          </p:cNvPr>
          <p:cNvSpPr txBox="1"/>
          <p:nvPr/>
        </p:nvSpPr>
        <p:spPr>
          <a:xfrm>
            <a:off x="1178413" y="5222239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=2</a:t>
            </a:r>
            <a:r>
              <a:rPr lang="en-IN" baseline="30000" dirty="0"/>
              <a:t>3</a:t>
            </a:r>
            <a:r>
              <a:rPr lang="en-IN" dirty="0"/>
              <a:t>A(n/2</a:t>
            </a:r>
            <a:r>
              <a:rPr lang="en-IN" baseline="30000" dirty="0"/>
              <a:t>3</a:t>
            </a:r>
            <a:r>
              <a:rPr lang="en-IN" dirty="0"/>
              <a:t>)+</a:t>
            </a:r>
            <a:r>
              <a:rPr lang="en-IN" dirty="0" err="1"/>
              <a:t>n+n+n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62691A-2EC2-436C-B25F-EA8550D58274}"/>
              </a:ext>
            </a:extLst>
          </p:cNvPr>
          <p:cNvSpPr txBox="1"/>
          <p:nvPr/>
        </p:nvSpPr>
        <p:spPr>
          <a:xfrm>
            <a:off x="1197804" y="5645551"/>
            <a:ext cx="35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=2</a:t>
            </a:r>
            <a:r>
              <a:rPr lang="en-IN" baseline="30000" dirty="0"/>
              <a:t>k</a:t>
            </a:r>
            <a:r>
              <a:rPr lang="en-IN" dirty="0"/>
              <a:t>A(n/2</a:t>
            </a:r>
            <a:r>
              <a:rPr lang="en-IN" baseline="30000" dirty="0"/>
              <a:t>k</a:t>
            </a:r>
            <a:r>
              <a:rPr lang="en-IN" dirty="0"/>
              <a:t>)+</a:t>
            </a:r>
            <a:r>
              <a:rPr lang="en-IN" dirty="0" err="1"/>
              <a:t>n+n</a:t>
            </a:r>
            <a:r>
              <a:rPr lang="en-IN" dirty="0"/>
              <a:t>+…+n…(k times)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BC939-F2F7-4E90-BE9B-346553981B46}"/>
              </a:ext>
            </a:extLst>
          </p:cNvPr>
          <p:cNvSpPr txBox="1"/>
          <p:nvPr/>
        </p:nvSpPr>
        <p:spPr>
          <a:xfrm>
            <a:off x="1163276" y="5975709"/>
            <a:ext cx="520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=2</a:t>
            </a:r>
            <a:r>
              <a:rPr lang="en-IN" baseline="30000" dirty="0"/>
              <a:t>k</a:t>
            </a:r>
            <a:r>
              <a:rPr lang="en-IN" dirty="0"/>
              <a:t>A(1)+</a:t>
            </a:r>
            <a:r>
              <a:rPr lang="en-IN" dirty="0" err="1"/>
              <a:t>kn</a:t>
            </a:r>
            <a:r>
              <a:rPr lang="en-IN" dirty="0"/>
              <a:t> = 2</a:t>
            </a:r>
            <a:r>
              <a:rPr lang="en-IN" baseline="30000" dirty="0"/>
              <a:t>k</a:t>
            </a:r>
            <a:r>
              <a:rPr lang="en-IN" dirty="0"/>
              <a:t>+kn = n+nlog</a:t>
            </a:r>
            <a:r>
              <a:rPr lang="en-IN" baseline="-25000" dirty="0"/>
              <a:t>2</a:t>
            </a:r>
            <a:r>
              <a:rPr lang="en-IN" dirty="0"/>
              <a:t>n = O(</a:t>
            </a:r>
            <a:r>
              <a:rPr lang="en-IN" b="1" dirty="0"/>
              <a:t>nlog</a:t>
            </a:r>
            <a:r>
              <a:rPr lang="en-IN" b="1" baseline="-25000" dirty="0"/>
              <a:t>2</a:t>
            </a:r>
            <a:r>
              <a:rPr lang="en-IN" b="1" dirty="0"/>
              <a:t>n)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D5570-9F01-4D84-B9EB-E475C9E56F1B}"/>
              </a:ext>
            </a:extLst>
          </p:cNvPr>
          <p:cNvSpPr txBox="1"/>
          <p:nvPr/>
        </p:nvSpPr>
        <p:spPr>
          <a:xfrm>
            <a:off x="4870213" y="5649403"/>
            <a:ext cx="35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n/2</a:t>
            </a:r>
            <a:r>
              <a:rPr lang="en-IN" baseline="30000" dirty="0"/>
              <a:t>k</a:t>
            </a:r>
            <a:r>
              <a:rPr lang="en-IN" dirty="0"/>
              <a:t> =1  </a:t>
            </a:r>
            <a:r>
              <a:rPr lang="en-IN" dirty="0">
                <a:solidFill>
                  <a:srgbClr val="FF0000"/>
                </a:solidFill>
              </a:rPr>
              <a:t>=&gt;</a:t>
            </a:r>
            <a:r>
              <a:rPr lang="en-IN" dirty="0"/>
              <a:t> n= 2</a:t>
            </a:r>
            <a:r>
              <a:rPr lang="en-IN" baseline="30000" dirty="0"/>
              <a:t>k </a:t>
            </a:r>
            <a:r>
              <a:rPr lang="en-IN" dirty="0">
                <a:solidFill>
                  <a:srgbClr val="FF0000"/>
                </a:solidFill>
              </a:rPr>
              <a:t>=&gt;</a:t>
            </a:r>
            <a:r>
              <a:rPr lang="en-IN" b="1" dirty="0"/>
              <a:t>k=log</a:t>
            </a:r>
            <a:r>
              <a:rPr lang="en-IN" b="1" baseline="-25000" dirty="0"/>
              <a:t>2</a:t>
            </a:r>
            <a:r>
              <a:rPr lang="en-IN" b="1" dirty="0"/>
              <a:t>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1E6BD-D4C7-47FD-9109-2CF6B33179CA}"/>
              </a:ext>
            </a:extLst>
          </p:cNvPr>
          <p:cNvSpPr txBox="1"/>
          <p:nvPr/>
        </p:nvSpPr>
        <p:spPr>
          <a:xfrm>
            <a:off x="3851920" y="2996952"/>
            <a:ext cx="5292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Verdana" pitchFamily="34" charset="0"/>
              </a:rPr>
              <a:t>T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i="1" dirty="0">
                <a:latin typeface="Verdana" pitchFamily="34" charset="0"/>
              </a:rPr>
              <a:t>n</a:t>
            </a:r>
            <a:r>
              <a:rPr lang="en-US" dirty="0">
                <a:latin typeface="Verdana" pitchFamily="34" charset="0"/>
              </a:rPr>
              <a:t>) = </a:t>
            </a:r>
            <a:r>
              <a:rPr lang="en-US" i="1" dirty="0" err="1">
                <a:latin typeface="Verdana" pitchFamily="34" charset="0"/>
              </a:rPr>
              <a:t>aT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i="1" dirty="0">
                <a:latin typeface="Verdana" pitchFamily="34" charset="0"/>
              </a:rPr>
              <a:t>n/b</a:t>
            </a:r>
            <a:r>
              <a:rPr lang="en-US" dirty="0">
                <a:latin typeface="Verdana" pitchFamily="34" charset="0"/>
              </a:rPr>
              <a:t>) + </a:t>
            </a:r>
            <a:r>
              <a:rPr lang="en-US" i="1" dirty="0">
                <a:latin typeface="Verdana" pitchFamily="34" charset="0"/>
              </a:rPr>
              <a:t>f 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i="1" dirty="0">
                <a:latin typeface="Verdana" pitchFamily="34" charset="0"/>
              </a:rPr>
              <a:t>n</a:t>
            </a:r>
            <a:r>
              <a:rPr lang="en-US" dirty="0">
                <a:latin typeface="Verdana" pitchFamily="34" charset="0"/>
              </a:rPr>
              <a:t>),</a:t>
            </a:r>
            <a:r>
              <a:rPr lang="en-US" i="1" dirty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where </a:t>
            </a:r>
            <a:r>
              <a:rPr lang="en-US" i="1" dirty="0">
                <a:latin typeface="Verdana" pitchFamily="34" charset="0"/>
              </a:rPr>
              <a:t>f 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i="1" dirty="0">
                <a:latin typeface="Verdana" pitchFamily="34" charset="0"/>
              </a:rPr>
              <a:t>n</a:t>
            </a:r>
            <a:r>
              <a:rPr lang="en-US" dirty="0">
                <a:latin typeface="Verdana" pitchFamily="34" charset="0"/>
              </a:rPr>
              <a:t>)</a:t>
            </a:r>
            <a:r>
              <a:rPr lang="en-US" i="1" dirty="0">
                <a:latin typeface="Verdana" pitchFamily="34" charset="0"/>
              </a:rPr>
              <a:t> </a:t>
            </a:r>
            <a:r>
              <a:rPr lang="el-GR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dirty="0">
                <a:latin typeface="Verdana" pitchFamily="34" charset="0"/>
              </a:rPr>
              <a:t> </a:t>
            </a:r>
            <a:r>
              <a:rPr lang="el-GR" dirty="0">
                <a:latin typeface="Verdana" pitchFamily="34" charset="0"/>
                <a:cs typeface="Times New Roman" pitchFamily="18" charset="0"/>
              </a:rPr>
              <a:t>Θ</a:t>
            </a:r>
            <a:r>
              <a:rPr lang="en-US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en-US" i="1" dirty="0" err="1">
                <a:latin typeface="Verdana" pitchFamily="34" charset="0"/>
                <a:cs typeface="Times New Roman" pitchFamily="18" charset="0"/>
              </a:rPr>
              <a:t>n</a:t>
            </a:r>
            <a:r>
              <a:rPr lang="en-US" i="1" baseline="30000" dirty="0" err="1">
                <a:latin typeface="Verdana" pitchFamily="34" charset="0"/>
                <a:cs typeface="Times New Roman" pitchFamily="18" charset="0"/>
              </a:rPr>
              <a:t>k</a:t>
            </a:r>
            <a:r>
              <a:rPr lang="en-US" dirty="0">
                <a:latin typeface="Verdana" pitchFamily="34" charset="0"/>
              </a:rPr>
              <a:t>)</a:t>
            </a:r>
            <a:r>
              <a:rPr lang="en-US" i="1" dirty="0">
                <a:latin typeface="Verdana" pitchFamily="34" charset="0"/>
              </a:rPr>
              <a:t> 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By Masters Theorem</a:t>
            </a:r>
          </a:p>
          <a:p>
            <a:r>
              <a:rPr lang="en-IN" b="1" dirty="0"/>
              <a:t>a=2,b=2,k=1</a:t>
            </a:r>
          </a:p>
          <a:p>
            <a:r>
              <a:rPr lang="en-IN" b="1" dirty="0"/>
              <a:t>=&gt;a=b</a:t>
            </a:r>
            <a:r>
              <a:rPr lang="en-IN" b="1" baseline="30000" dirty="0"/>
              <a:t>k   </a:t>
            </a:r>
            <a:r>
              <a:rPr lang="en-IN" b="1" dirty="0">
                <a:solidFill>
                  <a:srgbClr val="FF0000"/>
                </a:solidFill>
              </a:rPr>
              <a:t>=&gt;</a:t>
            </a:r>
            <a:r>
              <a:rPr lang="en-US" i="1" dirty="0">
                <a:latin typeface="Verdana" pitchFamily="34" charset="0"/>
              </a:rPr>
              <a:t> T</a:t>
            </a:r>
            <a:r>
              <a:rPr lang="en-US" dirty="0">
                <a:latin typeface="Verdana" pitchFamily="34" charset="0"/>
              </a:rPr>
              <a:t>(</a:t>
            </a:r>
            <a:r>
              <a:rPr lang="en-US" i="1" dirty="0">
                <a:latin typeface="Verdana" pitchFamily="34" charset="0"/>
              </a:rPr>
              <a:t>n</a:t>
            </a:r>
            <a:r>
              <a:rPr lang="en-US" dirty="0">
                <a:latin typeface="Verdana" pitchFamily="34" charset="0"/>
              </a:rPr>
              <a:t>) </a:t>
            </a:r>
            <a:r>
              <a:rPr lang="el-GR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en-US" dirty="0">
                <a:latin typeface="Verdana" pitchFamily="34" charset="0"/>
              </a:rPr>
              <a:t> </a:t>
            </a:r>
            <a:r>
              <a:rPr lang="el-GR" dirty="0">
                <a:latin typeface="Verdana" pitchFamily="34" charset="0"/>
                <a:cs typeface="Times New Roman" pitchFamily="18" charset="0"/>
              </a:rPr>
              <a:t>Θ</a:t>
            </a:r>
            <a:r>
              <a:rPr lang="en-US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en-US" i="1" dirty="0" err="1">
                <a:latin typeface="Verdana" pitchFamily="34" charset="0"/>
                <a:cs typeface="Times New Roman" pitchFamily="18" charset="0"/>
              </a:rPr>
              <a:t>n</a:t>
            </a:r>
            <a:r>
              <a:rPr lang="en-US" i="1" baseline="30000" dirty="0" err="1">
                <a:latin typeface="Verdana" pitchFamily="34" charset="0"/>
                <a:cs typeface="Times New Roman" pitchFamily="18" charset="0"/>
              </a:rPr>
              <a:t>k</a:t>
            </a:r>
            <a:r>
              <a:rPr lang="en-US" i="1" baseline="30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Verdana" pitchFamily="34" charset="0"/>
              </a:rPr>
              <a:t>lg </a:t>
            </a:r>
            <a:r>
              <a:rPr lang="en-US" i="1" dirty="0">
                <a:latin typeface="Verdana" pitchFamily="34" charset="0"/>
              </a:rPr>
              <a:t>n </a:t>
            </a:r>
            <a:r>
              <a:rPr lang="en-US" dirty="0">
                <a:latin typeface="Verdana" pitchFamily="34" charset="0"/>
              </a:rPr>
              <a:t>)</a:t>
            </a:r>
            <a:endParaRPr lang="en-IN" b="1" baseline="30000" dirty="0">
              <a:solidFill>
                <a:srgbClr val="FF0000"/>
              </a:solidFill>
            </a:endParaRPr>
          </a:p>
          <a:p>
            <a:r>
              <a:rPr lang="en-IN" b="1" dirty="0"/>
              <a:t>=&gt; O(nlog</a:t>
            </a:r>
            <a:r>
              <a:rPr lang="en-IN" b="1" baseline="-25000" dirty="0"/>
              <a:t>2</a:t>
            </a:r>
            <a:r>
              <a:rPr lang="en-IN" b="1" dirty="0"/>
              <a:t>n)</a:t>
            </a:r>
          </a:p>
          <a:p>
            <a:endParaRPr lang="en-IN" b="1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6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30" grpId="0"/>
      <p:bldP spid="32" grpId="0"/>
      <p:bldP spid="33" grpId="0"/>
      <p:bldP spid="34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3.7|18.4|2.3|51.8|23.1|8.8|9.7|49.8|93.5|1.6|1.9|1.8|17.4|1.2|1.1|43.7|10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7.8|17.6|0.7|3.6|12.3|29.1|31.6|9.4|9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2486</TotalTime>
  <Words>430</Words>
  <Application>Microsoft Office PowerPoint</Application>
  <PresentationFormat>On-screen Show (4:3)</PresentationFormat>
  <Paragraphs>188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Unicode MS</vt:lpstr>
      <vt:lpstr>Bookman Old Style</vt:lpstr>
      <vt:lpstr>Calibri</vt:lpstr>
      <vt:lpstr>Consolas</vt:lpstr>
      <vt:lpstr>Courier New</vt:lpstr>
      <vt:lpstr>Dotum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Merge Sort</vt:lpstr>
      <vt:lpstr>  Merge Sort Method</vt:lpstr>
      <vt:lpstr> Merge Sort Algorithm</vt:lpstr>
      <vt:lpstr>Merge Algorithm</vt:lpstr>
      <vt:lpstr>       Merge sort: Example</vt:lpstr>
      <vt:lpstr>Merge Sort Analysis: Combine Step</vt:lpstr>
      <vt:lpstr> Analysis Of Merge Sort</vt:lpstr>
      <vt:lpstr> Complexity Analysis –Merge Sort</vt:lpstr>
      <vt:lpstr> Complexity Analysis –Merge Sort</vt:lpstr>
      <vt:lpstr>Pros &amp; Cons of Merge Sort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</dc:creator>
  <cp:lastModifiedBy>Sunu</cp:lastModifiedBy>
  <cp:revision>100</cp:revision>
  <dcterms:created xsi:type="dcterms:W3CDTF">2017-06-24T04:12:22Z</dcterms:created>
  <dcterms:modified xsi:type="dcterms:W3CDTF">2022-01-22T11:08:32Z</dcterms:modified>
</cp:coreProperties>
</file>