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13" r:id="rId2"/>
    <p:sldId id="302" r:id="rId3"/>
    <p:sldId id="303" r:id="rId4"/>
    <p:sldId id="304" r:id="rId5"/>
    <p:sldId id="305" r:id="rId6"/>
    <p:sldId id="306" r:id="rId7"/>
    <p:sldId id="314" r:id="rId8"/>
    <p:sldId id="373" r:id="rId9"/>
    <p:sldId id="371" r:id="rId10"/>
    <p:sldId id="372" r:id="rId11"/>
    <p:sldId id="310" r:id="rId12"/>
    <p:sldId id="311" r:id="rId13"/>
    <p:sldId id="312" r:id="rId14"/>
    <p:sldId id="274" r:id="rId15"/>
  </p:sldIdLst>
  <p:sldSz cx="9144000" cy="6858000" type="screen4x3"/>
  <p:notesSz cx="7053263" cy="1113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957" autoAdjust="0"/>
  </p:normalViewPr>
  <p:slideViewPr>
    <p:cSldViewPr>
      <p:cViewPr varScale="1">
        <p:scale>
          <a:sx n="76" d="100"/>
          <a:sy n="76" d="100"/>
        </p:scale>
        <p:origin x="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ADEF9FC-AFE6-4E86-B39E-3423A97457EE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5565E9E4-9FB8-4355-8889-A3678712C7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2469E82-CB4F-47CD-A636-E8EB5C352380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835025"/>
            <a:ext cx="5568950" cy="4176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49" tIns="51974" rIns="103949" bIns="5197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5290502"/>
            <a:ext cx="5642610" cy="5012055"/>
          </a:xfrm>
          <a:prstGeom prst="rect">
            <a:avLst/>
          </a:prstGeom>
        </p:spPr>
        <p:txBody>
          <a:bodyPr vert="horz" lIns="103949" tIns="51974" rIns="103949" bIns="519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6A0E8AEE-74A9-4C02-8904-B48564319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2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1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6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A31F4F-12A2-454E-8FA0-F52B6ED1E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83E1F-DC28-4A15-B304-2F1093AB4DB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0178ECD6-E164-406C-A040-145D23483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595F7E0-7008-4941-916F-5F9ED127A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3C5754-5BE1-4832-960B-9B42A805D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565C4-7413-44AB-88E4-35E9AA27F19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55F23C76-CCF1-46BE-AFAE-D090F2F93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6EF9563D-1EA7-4AC2-A913-16EB1F345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8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8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1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D77C7F-4448-4832-84FF-0158172CA321}" type="datetimeFigureOut">
              <a:rPr lang="en-US" smtClean="0"/>
              <a:pPr/>
              <a:t>1/27/2022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290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Quick Sort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Divide &amp; Conquer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FF233DB7-78FF-4132-B56D-134434016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QuickSort  </a:t>
            </a:r>
            <a:fld id="{35C5ECCE-D4BE-417B-A7CF-56E93172CE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CA180936-618D-4D2A-8F3D-2F752B0CD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/>
              <a:t>Recursion Tree for Best Case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BA09FD5D-1E88-43F2-8CCD-4FE9EA5C2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7526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66916" name="Line 4">
            <a:extLst>
              <a:ext uri="{FF2B5EF4-FFF2-40B4-BE49-F238E27FC236}">
                <a16:creationId xmlns:a16="http://schemas.microsoft.com/office/drawing/2014/main" id="{5623970B-A4D8-4954-ACEF-47EF3FA2F2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8450" y="2122488"/>
            <a:ext cx="106362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7" name="Line 5">
            <a:extLst>
              <a:ext uri="{FF2B5EF4-FFF2-40B4-BE49-F238E27FC236}">
                <a16:creationId xmlns:a16="http://schemas.microsoft.com/office/drawing/2014/main" id="{5DDA0D54-8DA5-468D-B085-CDF0A5BD6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2122488"/>
            <a:ext cx="106362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id="{ADEAB9B4-89C1-4DB6-B8EC-17293115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n/2</a:t>
            </a:r>
          </a:p>
        </p:txBody>
      </p:sp>
      <p:sp>
        <p:nvSpPr>
          <p:cNvPr id="166919" name="Rectangle 7">
            <a:extLst>
              <a:ext uri="{FF2B5EF4-FFF2-40B4-BE49-F238E27FC236}">
                <a16:creationId xmlns:a16="http://schemas.microsoft.com/office/drawing/2014/main" id="{3558E993-35EB-401B-B26D-73C7ABE9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670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n/2</a:t>
            </a:r>
          </a:p>
        </p:txBody>
      </p:sp>
      <p:sp>
        <p:nvSpPr>
          <p:cNvPr id="166920" name="Line 8">
            <a:extLst>
              <a:ext uri="{FF2B5EF4-FFF2-40B4-BE49-F238E27FC236}">
                <a16:creationId xmlns:a16="http://schemas.microsoft.com/office/drawing/2014/main" id="{26BB952A-0BD8-4F8E-B774-4F4E4AB1A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3124200"/>
            <a:ext cx="59055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21" name="Line 9">
            <a:extLst>
              <a:ext uri="{FF2B5EF4-FFF2-40B4-BE49-F238E27FC236}">
                <a16:creationId xmlns:a16="http://schemas.microsoft.com/office/drawing/2014/main" id="{05C05010-BA61-4343-9D81-5EF2E8F6F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701675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22" name="Rectangle 10">
            <a:extLst>
              <a:ext uri="{FF2B5EF4-FFF2-40B4-BE49-F238E27FC236}">
                <a16:creationId xmlns:a16="http://schemas.microsoft.com/office/drawing/2014/main" id="{A77481DA-DB60-4430-BC20-4C05AD74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290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166923" name="Rectangle 11">
            <a:extLst>
              <a:ext uri="{FF2B5EF4-FFF2-40B4-BE49-F238E27FC236}">
                <a16:creationId xmlns:a16="http://schemas.microsoft.com/office/drawing/2014/main" id="{00688BC6-117E-4E45-8F60-1C48772D2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166924" name="Line 12">
            <a:extLst>
              <a:ext uri="{FF2B5EF4-FFF2-40B4-BE49-F238E27FC236}">
                <a16:creationId xmlns:a16="http://schemas.microsoft.com/office/drawing/2014/main" id="{86D942BA-9A56-4CB2-9C5B-0DD566AE0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2057400"/>
            <a:ext cx="304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25" name="Line 13">
            <a:extLst>
              <a:ext uri="{FF2B5EF4-FFF2-40B4-BE49-F238E27FC236}">
                <a16:creationId xmlns:a16="http://schemas.microsoft.com/office/drawing/2014/main" id="{AB0E8F7E-D002-45A6-9889-0FB8A088C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375" y="2895600"/>
            <a:ext cx="228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26" name="Line 14">
            <a:extLst>
              <a:ext uri="{FF2B5EF4-FFF2-40B4-BE49-F238E27FC236}">
                <a16:creationId xmlns:a16="http://schemas.microsoft.com/office/drawing/2014/main" id="{5C59B1D6-874D-4CD9-B2D7-63A8937C8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3719513"/>
            <a:ext cx="98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27" name="Line 15">
            <a:extLst>
              <a:ext uri="{FF2B5EF4-FFF2-40B4-BE49-F238E27FC236}">
                <a16:creationId xmlns:a16="http://schemas.microsoft.com/office/drawing/2014/main" id="{1557FF99-FDCC-4E57-A224-B8F5CD473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9775" y="4557713"/>
            <a:ext cx="682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28" name="Rectangle 16">
            <a:extLst>
              <a:ext uri="{FF2B5EF4-FFF2-40B4-BE49-F238E27FC236}">
                <a16:creationId xmlns:a16="http://schemas.microsoft.com/office/drawing/2014/main" id="{230DBDC8-C9F6-46F3-8D25-9D34CC57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18288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66929" name="Rectangle 17">
            <a:extLst>
              <a:ext uri="{FF2B5EF4-FFF2-40B4-BE49-F238E27FC236}">
                <a16:creationId xmlns:a16="http://schemas.microsoft.com/office/drawing/2014/main" id="{23F70C76-F154-4D10-B399-F272EC5B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25146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66930" name="Rectangle 18">
            <a:extLst>
              <a:ext uri="{FF2B5EF4-FFF2-40B4-BE49-F238E27FC236}">
                <a16:creationId xmlns:a16="http://schemas.microsoft.com/office/drawing/2014/main" id="{E4B9E79E-C7A0-411B-B54C-04561CB1E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34290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66931" name="Rectangle 19">
            <a:extLst>
              <a:ext uri="{FF2B5EF4-FFF2-40B4-BE49-F238E27FC236}">
                <a16:creationId xmlns:a16="http://schemas.microsoft.com/office/drawing/2014/main" id="{D34A1B8E-0CE7-45F5-AC77-7C67F374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42672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66932" name="Line 20">
            <a:extLst>
              <a:ext uri="{FF2B5EF4-FFF2-40B4-BE49-F238E27FC236}">
                <a16:creationId xmlns:a16="http://schemas.microsoft.com/office/drawing/2014/main" id="{3CA3CD5C-5CE5-4F49-BC53-DE2218415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6850" y="3124200"/>
            <a:ext cx="59055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33" name="Line 21">
            <a:extLst>
              <a:ext uri="{FF2B5EF4-FFF2-40B4-BE49-F238E27FC236}">
                <a16:creationId xmlns:a16="http://schemas.microsoft.com/office/drawing/2014/main" id="{CF855197-CFCF-417B-AA81-EF523A16A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124200"/>
            <a:ext cx="701675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34" name="Rectangle 22">
            <a:extLst>
              <a:ext uri="{FF2B5EF4-FFF2-40B4-BE49-F238E27FC236}">
                <a16:creationId xmlns:a16="http://schemas.microsoft.com/office/drawing/2014/main" id="{C2A65D30-DFE6-45F4-9999-1332923C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290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166935" name="Rectangle 23">
            <a:extLst>
              <a:ext uri="{FF2B5EF4-FFF2-40B4-BE49-F238E27FC236}">
                <a16:creationId xmlns:a16="http://schemas.microsoft.com/office/drawing/2014/main" id="{507DD998-8774-4EF2-8604-A859CDD6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290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166936" name="Line 24">
            <a:extLst>
              <a:ext uri="{FF2B5EF4-FFF2-40B4-BE49-F238E27FC236}">
                <a16:creationId xmlns:a16="http://schemas.microsoft.com/office/drawing/2014/main" id="{07DC7AA8-FB2C-4B61-942C-E6E07A8B1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7850" y="3813175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37" name="Line 25">
            <a:extLst>
              <a:ext uri="{FF2B5EF4-FFF2-40B4-BE49-F238E27FC236}">
                <a16:creationId xmlns:a16="http://schemas.microsoft.com/office/drawing/2014/main" id="{26B5A5C2-A1F6-45D7-AC62-709C71839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3813175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38" name="Rectangle 26">
            <a:extLst>
              <a:ext uri="{FF2B5EF4-FFF2-40B4-BE49-F238E27FC236}">
                <a16:creationId xmlns:a16="http://schemas.microsoft.com/office/drawing/2014/main" id="{55E5FB06-6557-47BA-A88B-6C78FBD9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81488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n/8</a:t>
            </a:r>
          </a:p>
        </p:txBody>
      </p:sp>
      <p:sp>
        <p:nvSpPr>
          <p:cNvPr id="166939" name="Rectangle 27">
            <a:extLst>
              <a:ext uri="{FF2B5EF4-FFF2-40B4-BE49-F238E27FC236}">
                <a16:creationId xmlns:a16="http://schemas.microsoft.com/office/drawing/2014/main" id="{F4AD7275-8240-479B-9602-95F64306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86288"/>
            <a:ext cx="241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800" b="0">
                <a:latin typeface="Times New Roman" panose="02020603050405020304" pitchFamily="18" charset="0"/>
              </a:rPr>
              <a:t>.</a:t>
            </a:r>
            <a:r>
              <a:rPr lang="en-US" altLang="en-US" sz="800">
                <a:latin typeface="Times New Roman" panose="02020603050405020304" pitchFamily="18" charset="0"/>
              </a:rPr>
              <a:t/>
            </a:r>
            <a:br>
              <a:rPr lang="en-US" altLang="en-US" sz="800">
                <a:latin typeface="Times New Roman" panose="02020603050405020304" pitchFamily="18" charset="0"/>
              </a:rPr>
            </a:br>
            <a:r>
              <a:rPr lang="en-US" altLang="en-US" sz="800">
                <a:latin typeface="Times New Roman" panose="02020603050405020304" pitchFamily="18" charset="0"/>
              </a:rPr>
              <a:t>.</a:t>
            </a:r>
            <a:br>
              <a:rPr lang="en-US" altLang="en-US" sz="800">
                <a:latin typeface="Times New Roman" panose="02020603050405020304" pitchFamily="18" charset="0"/>
              </a:rPr>
            </a:br>
            <a:r>
              <a:rPr lang="en-US" altLang="en-US" sz="800"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166940" name="Rectangle 28">
            <a:extLst>
              <a:ext uri="{FF2B5EF4-FFF2-40B4-BE49-F238E27FC236}">
                <a16:creationId xmlns:a16="http://schemas.microsoft.com/office/drawing/2014/main" id="{11FEB79F-F50B-458B-9C11-41893B83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42672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n/8</a:t>
            </a:r>
          </a:p>
        </p:txBody>
      </p:sp>
      <p:sp>
        <p:nvSpPr>
          <p:cNvPr id="166941" name="Line 29">
            <a:extLst>
              <a:ext uri="{FF2B5EF4-FFF2-40B4-BE49-F238E27FC236}">
                <a16:creationId xmlns:a16="http://schemas.microsoft.com/office/drawing/2014/main" id="{DBFBE764-CBFF-4C6E-972D-1A844414CB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3875088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42" name="Line 30">
            <a:extLst>
              <a:ext uri="{FF2B5EF4-FFF2-40B4-BE49-F238E27FC236}">
                <a16:creationId xmlns:a16="http://schemas.microsoft.com/office/drawing/2014/main" id="{273F7890-7D7D-4CCE-9FB2-9F082A6C7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3875088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43" name="Rectangle 31">
            <a:extLst>
              <a:ext uri="{FF2B5EF4-FFF2-40B4-BE49-F238E27FC236}">
                <a16:creationId xmlns:a16="http://schemas.microsoft.com/office/drawing/2014/main" id="{6EE45530-B4F5-4EE6-8941-9F4E9CD4D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81488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n/8</a:t>
            </a:r>
          </a:p>
        </p:txBody>
      </p:sp>
      <p:sp>
        <p:nvSpPr>
          <p:cNvPr id="166944" name="Rectangle 32">
            <a:extLst>
              <a:ext uri="{FF2B5EF4-FFF2-40B4-BE49-F238E27FC236}">
                <a16:creationId xmlns:a16="http://schemas.microsoft.com/office/drawing/2014/main" id="{2A7FFEE8-AB6D-495F-BC28-ABBF6E958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241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800" b="0">
                <a:latin typeface="Times New Roman" panose="02020603050405020304" pitchFamily="18" charset="0"/>
              </a:rPr>
              <a:t>.</a:t>
            </a:r>
            <a:r>
              <a:rPr lang="en-US" altLang="en-US" sz="800">
                <a:latin typeface="Times New Roman" panose="02020603050405020304" pitchFamily="18" charset="0"/>
              </a:rPr>
              <a:t/>
            </a:r>
            <a:br>
              <a:rPr lang="en-US" altLang="en-US" sz="800">
                <a:latin typeface="Times New Roman" panose="02020603050405020304" pitchFamily="18" charset="0"/>
              </a:rPr>
            </a:br>
            <a:r>
              <a:rPr lang="en-US" altLang="en-US" sz="800">
                <a:latin typeface="Times New Roman" panose="02020603050405020304" pitchFamily="18" charset="0"/>
              </a:rPr>
              <a:t>.</a:t>
            </a:r>
            <a:br>
              <a:rPr lang="en-US" altLang="en-US" sz="800">
                <a:latin typeface="Times New Roman" panose="02020603050405020304" pitchFamily="18" charset="0"/>
              </a:rPr>
            </a:br>
            <a:r>
              <a:rPr lang="en-US" altLang="en-US" sz="800"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166945" name="Rectangle 33">
            <a:extLst>
              <a:ext uri="{FF2B5EF4-FFF2-40B4-BE49-F238E27FC236}">
                <a16:creationId xmlns:a16="http://schemas.microsoft.com/office/drawing/2014/main" id="{11C30C53-F09F-4E49-9178-DC87C625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2672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0">
                <a:latin typeface="Courier New" panose="02070309020205020404" pitchFamily="49" charset="0"/>
              </a:rPr>
              <a:t>n/8</a:t>
            </a:r>
          </a:p>
        </p:txBody>
      </p:sp>
      <p:grpSp>
        <p:nvGrpSpPr>
          <p:cNvPr id="166946" name="Group 34">
            <a:extLst>
              <a:ext uri="{FF2B5EF4-FFF2-40B4-BE49-F238E27FC236}">
                <a16:creationId xmlns:a16="http://schemas.microsoft.com/office/drawing/2014/main" id="{F6BF8EBB-25B8-4D39-8FD4-08FA0DF1841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51288"/>
            <a:ext cx="1736725" cy="1231900"/>
            <a:chOff x="1296" y="2249"/>
            <a:chExt cx="1094" cy="776"/>
          </a:xfrm>
        </p:grpSpPr>
        <p:sp>
          <p:nvSpPr>
            <p:cNvPr id="166947" name="Line 35">
              <a:extLst>
                <a:ext uri="{FF2B5EF4-FFF2-40B4-BE49-F238E27FC236}">
                  <a16:creationId xmlns:a16="http://schemas.microsoft.com/office/drawing/2014/main" id="{2A52087B-2293-4E0B-AD16-48CC42B88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2249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48" name="Line 36">
              <a:extLst>
                <a:ext uri="{FF2B5EF4-FFF2-40B4-BE49-F238E27FC236}">
                  <a16:creationId xmlns:a16="http://schemas.microsoft.com/office/drawing/2014/main" id="{E1658504-E370-4CD3-865D-85EE4945A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2249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49" name="Rectangle 37">
              <a:extLst>
                <a:ext uri="{FF2B5EF4-FFF2-40B4-BE49-F238E27FC236}">
                  <a16:creationId xmlns:a16="http://schemas.microsoft.com/office/drawing/2014/main" id="{BC1997B9-FD68-4969-915C-886EA7B24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0">
                  <a:latin typeface="Courier New" panose="02070309020205020404" pitchFamily="49" charset="0"/>
                </a:rPr>
                <a:t>n/8</a:t>
              </a:r>
            </a:p>
          </p:txBody>
        </p:sp>
        <p:sp>
          <p:nvSpPr>
            <p:cNvPr id="166950" name="Rectangle 38">
              <a:extLst>
                <a:ext uri="{FF2B5EF4-FFF2-40B4-BE49-F238E27FC236}">
                  <a16:creationId xmlns:a16="http://schemas.microsoft.com/office/drawing/2014/main" id="{4EF861B3-1962-48F1-B43A-D9FFAE46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36"/>
              <a:ext cx="1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 b="0">
                  <a:latin typeface="Times New Roman" panose="02020603050405020304" pitchFamily="18" charset="0"/>
                </a:rPr>
                <a:t>.</a:t>
              </a:r>
              <a:r>
                <a:rPr lang="en-US" altLang="en-US" sz="800">
                  <a:latin typeface="Times New Roman" panose="02020603050405020304" pitchFamily="18" charset="0"/>
                </a:rPr>
                <a:t/>
              </a:r>
              <a:br>
                <a:rPr lang="en-US" altLang="en-US" sz="800">
                  <a:latin typeface="Times New Roman" panose="02020603050405020304" pitchFamily="18" charset="0"/>
                </a:rPr>
              </a:br>
              <a:r>
                <a:rPr lang="en-US" altLang="en-US" sz="800">
                  <a:latin typeface="Times New Roman" panose="02020603050405020304" pitchFamily="18" charset="0"/>
                </a:rPr>
                <a:t>.</a:t>
              </a:r>
              <a:br>
                <a:rPr lang="en-US" altLang="en-US" sz="800">
                  <a:latin typeface="Times New Roman" panose="02020603050405020304" pitchFamily="18" charset="0"/>
                </a:rPr>
              </a:br>
              <a:r>
                <a:rPr lang="en-US" altLang="en-US" sz="800">
                  <a:latin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166951" name="Rectangle 39">
              <a:extLst>
                <a:ext uri="{FF2B5EF4-FFF2-40B4-BE49-F238E27FC236}">
                  <a16:creationId xmlns:a16="http://schemas.microsoft.com/office/drawing/2014/main" id="{60B61837-6CF5-4571-BE1E-35687E440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96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0">
                  <a:latin typeface="Courier New" panose="02070309020205020404" pitchFamily="49" charset="0"/>
                </a:rPr>
                <a:t>n/8</a:t>
              </a:r>
            </a:p>
          </p:txBody>
        </p:sp>
      </p:grpSp>
      <p:grpSp>
        <p:nvGrpSpPr>
          <p:cNvPr id="166952" name="Group 40">
            <a:extLst>
              <a:ext uri="{FF2B5EF4-FFF2-40B4-BE49-F238E27FC236}">
                <a16:creationId xmlns:a16="http://schemas.microsoft.com/office/drawing/2014/main" id="{74CC4BB0-01F9-4A8C-97D5-7BD0F550805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25900"/>
            <a:ext cx="1736725" cy="1231900"/>
            <a:chOff x="288" y="2297"/>
            <a:chExt cx="1094" cy="776"/>
          </a:xfrm>
        </p:grpSpPr>
        <p:sp>
          <p:nvSpPr>
            <p:cNvPr id="166953" name="Line 41">
              <a:extLst>
                <a:ext uri="{FF2B5EF4-FFF2-40B4-BE49-F238E27FC236}">
                  <a16:creationId xmlns:a16="http://schemas.microsoft.com/office/drawing/2014/main" id="{59E00A8F-59F7-425C-98E8-33A986005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2297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54" name="Line 42">
              <a:extLst>
                <a:ext uri="{FF2B5EF4-FFF2-40B4-BE49-F238E27FC236}">
                  <a16:creationId xmlns:a16="http://schemas.microsoft.com/office/drawing/2014/main" id="{B18B2237-16E9-4AFF-9494-5625EB92C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297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55" name="Rectangle 43">
              <a:extLst>
                <a:ext uri="{FF2B5EF4-FFF2-40B4-BE49-F238E27FC236}">
                  <a16:creationId xmlns:a16="http://schemas.microsoft.com/office/drawing/2014/main" id="{98903D24-03E0-4B6F-B7F5-DD8DF9BE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0">
                  <a:latin typeface="Courier New" panose="02070309020205020404" pitchFamily="49" charset="0"/>
                </a:rPr>
                <a:t>n/8</a:t>
              </a:r>
            </a:p>
          </p:txBody>
        </p:sp>
        <p:sp>
          <p:nvSpPr>
            <p:cNvPr id="166956" name="Rectangle 44">
              <a:extLst>
                <a:ext uri="{FF2B5EF4-FFF2-40B4-BE49-F238E27FC236}">
                  <a16:creationId xmlns:a16="http://schemas.microsoft.com/office/drawing/2014/main" id="{47309B8F-627F-4F19-B041-493EE6280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1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 b="0">
                  <a:latin typeface="Times New Roman" panose="02020603050405020304" pitchFamily="18" charset="0"/>
                </a:rPr>
                <a:t>.</a:t>
              </a:r>
              <a:r>
                <a:rPr lang="en-US" altLang="en-US" sz="800">
                  <a:latin typeface="Times New Roman" panose="02020603050405020304" pitchFamily="18" charset="0"/>
                </a:rPr>
                <a:t/>
              </a:r>
              <a:br>
                <a:rPr lang="en-US" altLang="en-US" sz="800">
                  <a:latin typeface="Times New Roman" panose="02020603050405020304" pitchFamily="18" charset="0"/>
                </a:rPr>
              </a:br>
              <a:r>
                <a:rPr lang="en-US" altLang="en-US" sz="800">
                  <a:latin typeface="Times New Roman" panose="02020603050405020304" pitchFamily="18" charset="0"/>
                </a:rPr>
                <a:t>.</a:t>
              </a:r>
              <a:br>
                <a:rPr lang="en-US" altLang="en-US" sz="800">
                  <a:latin typeface="Times New Roman" panose="02020603050405020304" pitchFamily="18" charset="0"/>
                </a:rPr>
              </a:br>
              <a:r>
                <a:rPr lang="en-US" altLang="en-US" sz="800">
                  <a:latin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166957" name="Rectangle 45">
              <a:extLst>
                <a:ext uri="{FF2B5EF4-FFF2-40B4-BE49-F238E27FC236}">
                  <a16:creationId xmlns:a16="http://schemas.microsoft.com/office/drawing/2014/main" id="{4AC2A826-2D7F-4396-B553-53DCA96A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44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0">
                  <a:latin typeface="Courier New" panose="02070309020205020404" pitchFamily="49" charset="0"/>
                </a:rPr>
                <a:t>n/8</a:t>
              </a:r>
            </a:p>
          </p:txBody>
        </p:sp>
      </p:grpSp>
      <p:sp>
        <p:nvSpPr>
          <p:cNvPr id="166958" name="Text Box 46">
            <a:extLst>
              <a:ext uri="{FF2B5EF4-FFF2-40B4-BE49-F238E27FC236}">
                <a16:creationId xmlns:a16="http://schemas.microsoft.com/office/drawing/2014/main" id="{079033BB-6D98-4E21-9A55-A93551219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81600"/>
            <a:ext cx="216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/>
              <a:t>Sum =</a:t>
            </a:r>
            <a:r>
              <a:rPr lang="en-US" altLang="en-US" sz="2400" b="0">
                <a:sym typeface="Symbol" panose="05050102010706020507" pitchFamily="18" charset="2"/>
              </a:rPr>
              <a:t>(</a:t>
            </a:r>
            <a:r>
              <a:rPr lang="en-US" altLang="en-US" sz="2400" b="0" i="1"/>
              <a:t>n</a:t>
            </a:r>
            <a:r>
              <a:rPr lang="en-US" altLang="en-US" sz="2400" b="0"/>
              <a:t> lg</a:t>
            </a:r>
            <a:r>
              <a:rPr lang="en-US" altLang="en-US" sz="2400" b="0" i="1"/>
              <a:t>n)</a:t>
            </a:r>
            <a:endParaRPr lang="en-US" altLang="en-US" sz="2400" b="0"/>
          </a:p>
        </p:txBody>
      </p:sp>
      <p:sp>
        <p:nvSpPr>
          <p:cNvPr id="166959" name="Text Box 47">
            <a:extLst>
              <a:ext uri="{FF2B5EF4-FFF2-40B4-BE49-F238E27FC236}">
                <a16:creationId xmlns:a16="http://schemas.microsoft.com/office/drawing/2014/main" id="{92C3A468-27CD-43A3-8E38-F1A1E80B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/>
              <a:t>Nodes contain problem size</a:t>
            </a:r>
            <a:endParaRPr lang="en-US" altLang="en-US" b="0"/>
          </a:p>
        </p:txBody>
      </p:sp>
      <p:sp>
        <p:nvSpPr>
          <p:cNvPr id="166960" name="Text Box 48">
            <a:extLst>
              <a:ext uri="{FF2B5EF4-FFF2-40B4-BE49-F238E27FC236}">
                <a16:creationId xmlns:a16="http://schemas.microsoft.com/office/drawing/2014/main" id="{19B2DE57-16B8-4A22-80AD-32952CA1A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0"/>
              <a:t>Partition Comparisons</a:t>
            </a:r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 Features -Quick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B11-EAD5-490C-8968-326EF1D3F99D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Performs very well in virtual memory environment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Needs fewer resources during execution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Running time depends on whether the partitioning is balanced or unbalanced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 sub list is balanced it is the best case  and worst case if it is vice –versa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sub list is balanced then  it runs as fast as merge sort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sub list is unbalanced then it runs as slow as insertion sort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    Complexity Analysis- Quick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E4-48F4-475A-9117-3A3D2794E1EF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Worst Case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Partitioning is unbalanced and partition procedure produces two sub arrays , one with n-1 elements and the other containing zero elements.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recurrence can be written as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T(n)=T(n-1)+T(0)+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(n)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T(n)=T(n-1)+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(n) since   T(0)=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Solving using the iteration method we get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T(n)=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(n^2)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Best Case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Partitioning is balanced and it produces two sub arrays containing not more than n/2 elements.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The recurrence for such a case can be written as 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T(n)=T(n/2) +T(n/2)+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(n)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T(n)=2T(n/2)+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(n)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Applying master theorem we get</a:t>
            </a:r>
          </a:p>
          <a:p>
            <a:pPr lvl="4"/>
            <a:r>
              <a:rPr lang="en-US" dirty="0">
                <a:latin typeface="Times New Roman" pitchFamily="18" charset="0"/>
                <a:cs typeface="Times New Roman" pitchFamily="18" charset="0"/>
              </a:rPr>
              <a:t>T(n)=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8BFC-3A5D-4FD2-9DC9-E2A612D95309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Average Case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)= O(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4320" lvl="3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 algorithm is called stable if it preserves the order of elements in both input and output</a:t>
            </a:r>
          </a:p>
          <a:p>
            <a:pPr marL="274320" lvl="3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Insertion sort , bubble sort , shell sort , merge sort are stable</a:t>
            </a:r>
          </a:p>
          <a:p>
            <a:pPr marL="274320" lvl="3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Selection sort and quick sort are unstable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C089-483B-4BC3-B327-E4D757C687FC}" type="datetime1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500438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537F-3A1A-4ECE-914D-EAE74A4A3F4B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Three steps in the divide and conquer strategy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Divide  - Partition the original array  A[p…..r]  into two sub-arrays A[p……..q-1] and A[q+1………r] in such a way that each element of A[p……..q-1] is less than or equal to A[q],which in turn is less than or equal to each element of A[q+1…….r]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Conquer – The two sub arrays are then sorted by recursive calls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Combine- Since the sub arrays are sorted in place we cannot move the elements from the original array to some other array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q  is the  pivot element and the elements in sub array to the left of A[q] are less or equal to A[q] and elements in the sub array to the right of A[q] are equal or greater than A[q]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229600" cy="7437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	Quick sort</a:t>
            </a:r>
          </a:p>
        </p:txBody>
      </p:sp>
      <p:sp>
        <p:nvSpPr>
          <p:cNvPr id="4608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6038B93-7CA8-40D9-9C33-8F1B165E2F69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2F89A9E2-D42F-48E8-84AF-7F41422458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60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Quicksort</a:t>
            </a:r>
            <a:r>
              <a:rPr lang="en-US" b="1" dirty="0">
                <a:latin typeface="Courier New" pitchFamily="49" charset="0"/>
              </a:rPr>
              <a:t>(A[], </a:t>
            </a:r>
            <a:r>
              <a:rPr lang="en-US" b="1" dirty="0" err="1">
                <a:latin typeface="Courier New" pitchFamily="49" charset="0"/>
              </a:rPr>
              <a:t>lt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</a:rPr>
              <a:t>lt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    p = Partition(A[], </a:t>
            </a:r>
            <a:r>
              <a:rPr lang="en-US" b="1" dirty="0" err="1">
                <a:latin typeface="Courier New" pitchFamily="49" charset="0"/>
              </a:rPr>
              <a:t>lt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rt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</a:rPr>
              <a:t>Quicksort</a:t>
            </a:r>
            <a:r>
              <a:rPr lang="en-US" b="1" dirty="0">
                <a:latin typeface="Courier New" pitchFamily="49" charset="0"/>
              </a:rPr>
              <a:t>(A[], </a:t>
            </a:r>
            <a:r>
              <a:rPr lang="en-US" b="1" dirty="0" err="1">
                <a:latin typeface="Courier New" pitchFamily="49" charset="0"/>
              </a:rPr>
              <a:t>lt</a:t>
            </a:r>
            <a:r>
              <a:rPr lang="en-US" b="1" dirty="0">
                <a:latin typeface="Courier New" pitchFamily="49" charset="0"/>
              </a:rPr>
              <a:t>, p);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</a:rPr>
              <a:t>Quicksort</a:t>
            </a:r>
            <a:r>
              <a:rPr lang="en-US" b="1" dirty="0">
                <a:latin typeface="Courier New" pitchFamily="49" charset="0"/>
              </a:rPr>
              <a:t>(A[], p+1, </a:t>
            </a:r>
            <a:r>
              <a:rPr lang="en-US" b="1" dirty="0" err="1">
                <a:latin typeface="Courier New" pitchFamily="49" charset="0"/>
              </a:rPr>
              <a:t>rt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8229600" cy="5913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	Partitioning (Quick sort)</a:t>
            </a:r>
          </a:p>
        </p:txBody>
      </p:sp>
      <p:sp>
        <p:nvSpPr>
          <p:cNvPr id="47113" name="Date Placeholder 3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7F12452-E7A6-45B4-8347-50837AE15E55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9C9EE6CF-252C-4694-8F6F-94E9CFAE82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73163" y="1295400"/>
            <a:ext cx="7772400" cy="25717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A key step in the Quick sort algorithm is </a:t>
            </a:r>
            <a:r>
              <a:rPr lang="en-US" sz="3200" dirty="0">
                <a:solidFill>
                  <a:schemeClr val="tx2"/>
                </a:solidFill>
              </a:rPr>
              <a:t>partitioning</a:t>
            </a:r>
            <a:r>
              <a:rPr lang="en-US" sz="3200" dirty="0"/>
              <a:t> the array</a:t>
            </a:r>
          </a:p>
          <a:p>
            <a:pPr lvl="1" eaLnBrk="1" hangingPunct="1"/>
            <a:r>
              <a:rPr lang="en-US" sz="2800" dirty="0"/>
              <a:t>We choose some (any) number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Verdana" pitchFamily="34" charset="0"/>
              </a:rPr>
              <a:t>p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/>
              <a:t>in the array to use as a </a:t>
            </a:r>
            <a:r>
              <a:rPr lang="en-US" sz="2800" dirty="0">
                <a:solidFill>
                  <a:schemeClr val="tx2"/>
                </a:solidFill>
              </a:rPr>
              <a:t>pivot</a:t>
            </a:r>
            <a:endParaRPr lang="en-US" sz="2800" dirty="0"/>
          </a:p>
          <a:p>
            <a:pPr lvl="1" eaLnBrk="1" hangingPunct="1"/>
            <a:r>
              <a:rPr lang="en-US" sz="2800" dirty="0"/>
              <a:t>We </a:t>
            </a:r>
            <a:r>
              <a:rPr lang="en-US" sz="2800" dirty="0">
                <a:solidFill>
                  <a:schemeClr val="tx2"/>
                </a:solidFill>
              </a:rPr>
              <a:t>partition</a:t>
            </a:r>
            <a:r>
              <a:rPr lang="en-US" sz="2800" dirty="0"/>
              <a:t> the array into three parts: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572000"/>
            <a:ext cx="7315200" cy="304800"/>
            <a:chOff x="528" y="2592"/>
            <a:chExt cx="4608" cy="192"/>
          </a:xfrm>
        </p:grpSpPr>
        <p:sp>
          <p:nvSpPr>
            <p:cNvPr id="47118" name="Rectangle 5"/>
            <p:cNvSpPr>
              <a:spLocks noChangeArrowheads="1"/>
            </p:cNvSpPr>
            <p:nvPr/>
          </p:nvSpPr>
          <p:spPr bwMode="auto">
            <a:xfrm>
              <a:off x="52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Rectangle 6"/>
            <p:cNvSpPr>
              <a:spLocks noChangeArrowheads="1"/>
            </p:cNvSpPr>
            <p:nvPr/>
          </p:nvSpPr>
          <p:spPr bwMode="auto">
            <a:xfrm>
              <a:off x="72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Rectangle 7"/>
            <p:cNvSpPr>
              <a:spLocks noChangeArrowheads="1"/>
            </p:cNvSpPr>
            <p:nvPr/>
          </p:nvSpPr>
          <p:spPr bwMode="auto">
            <a:xfrm>
              <a:off x="91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8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Rectangle 9"/>
            <p:cNvSpPr>
              <a:spLocks noChangeArrowheads="1"/>
            </p:cNvSpPr>
            <p:nvPr/>
          </p:nvSpPr>
          <p:spPr bwMode="auto">
            <a:xfrm>
              <a:off x="129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Rectangle 10"/>
            <p:cNvSpPr>
              <a:spLocks noChangeArrowheads="1"/>
            </p:cNvSpPr>
            <p:nvPr/>
          </p:nvSpPr>
          <p:spPr bwMode="auto">
            <a:xfrm>
              <a:off x="148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Rectangle 11"/>
            <p:cNvSpPr>
              <a:spLocks noChangeArrowheads="1"/>
            </p:cNvSpPr>
            <p:nvPr/>
          </p:nvSpPr>
          <p:spPr bwMode="auto">
            <a:xfrm>
              <a:off x="168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Rectangle 12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Rectangle 13"/>
            <p:cNvSpPr>
              <a:spLocks noChangeArrowheads="1"/>
            </p:cNvSpPr>
            <p:nvPr/>
          </p:nvSpPr>
          <p:spPr bwMode="auto">
            <a:xfrm>
              <a:off x="206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3300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47127" name="Rectangle 14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Rectangle 15"/>
            <p:cNvSpPr>
              <a:spLocks noChangeArrowheads="1"/>
            </p:cNvSpPr>
            <p:nvPr/>
          </p:nvSpPr>
          <p:spPr bwMode="auto">
            <a:xfrm>
              <a:off x="244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Rectangle 16"/>
            <p:cNvSpPr>
              <a:spLocks noChangeArrowheads="1"/>
            </p:cNvSpPr>
            <p:nvPr/>
          </p:nvSpPr>
          <p:spPr bwMode="auto">
            <a:xfrm>
              <a:off x="264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Rectangle 17"/>
            <p:cNvSpPr>
              <a:spLocks noChangeArrowheads="1"/>
            </p:cNvSpPr>
            <p:nvPr/>
          </p:nvSpPr>
          <p:spPr bwMode="auto">
            <a:xfrm>
              <a:off x="283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Rectangle 19"/>
            <p:cNvSpPr>
              <a:spLocks noChangeArrowheads="1"/>
            </p:cNvSpPr>
            <p:nvPr/>
          </p:nvSpPr>
          <p:spPr bwMode="auto">
            <a:xfrm>
              <a:off x="321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Rectangle 20"/>
            <p:cNvSpPr>
              <a:spLocks noChangeArrowheads="1"/>
            </p:cNvSpPr>
            <p:nvPr/>
          </p:nvSpPr>
          <p:spPr bwMode="auto">
            <a:xfrm>
              <a:off x="340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Rectangle 21"/>
            <p:cNvSpPr>
              <a:spLocks noChangeArrowheads="1"/>
            </p:cNvSpPr>
            <p:nvPr/>
          </p:nvSpPr>
          <p:spPr bwMode="auto">
            <a:xfrm>
              <a:off x="360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Rectangle 22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Rectangle 23"/>
            <p:cNvSpPr>
              <a:spLocks noChangeArrowheads="1"/>
            </p:cNvSpPr>
            <p:nvPr/>
          </p:nvSpPr>
          <p:spPr bwMode="auto">
            <a:xfrm>
              <a:off x="398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Rectangle 24"/>
            <p:cNvSpPr>
              <a:spLocks noChangeArrowheads="1"/>
            </p:cNvSpPr>
            <p:nvPr/>
          </p:nvSpPr>
          <p:spPr bwMode="auto">
            <a:xfrm>
              <a:off x="417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Rectangle 25"/>
            <p:cNvSpPr>
              <a:spLocks noChangeArrowheads="1"/>
            </p:cNvSpPr>
            <p:nvPr/>
          </p:nvSpPr>
          <p:spPr bwMode="auto">
            <a:xfrm>
              <a:off x="436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Rectangle 26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Rectangle 27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Rectangle 28"/>
            <p:cNvSpPr>
              <a:spLocks noChangeArrowheads="1"/>
            </p:cNvSpPr>
            <p:nvPr/>
          </p:nvSpPr>
          <p:spPr bwMode="auto">
            <a:xfrm>
              <a:off x="494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371600" y="4953000"/>
            <a:ext cx="2362200" cy="1204913"/>
            <a:chOff x="528" y="2832"/>
            <a:chExt cx="1488" cy="759"/>
          </a:xfrm>
        </p:grpSpPr>
        <p:sp>
          <p:nvSpPr>
            <p:cNvPr id="47116" name="AutoShape 30"/>
            <p:cNvSpPr>
              <a:spLocks/>
            </p:cNvSpPr>
            <p:nvPr/>
          </p:nvSpPr>
          <p:spPr bwMode="auto">
            <a:xfrm rot="-5400000">
              <a:off x="1176" y="2184"/>
              <a:ext cx="192" cy="1488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Text Box 31"/>
            <p:cNvSpPr txBox="1">
              <a:spLocks noChangeArrowheads="1"/>
            </p:cNvSpPr>
            <p:nvPr/>
          </p:nvSpPr>
          <p:spPr bwMode="auto">
            <a:xfrm>
              <a:off x="864" y="3034"/>
              <a:ext cx="1104" cy="55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i="1"/>
                <a:t>numbers less than</a:t>
              </a:r>
              <a:r>
                <a:rPr lang="en-US"/>
                <a:t> </a:t>
              </a:r>
              <a:r>
                <a:rPr lang="en-US" sz="2800" b="1">
                  <a:solidFill>
                    <a:srgbClr val="CC3300"/>
                  </a:solidFill>
                  <a:latin typeface="Verdana" pitchFamily="34" charset="0"/>
                </a:rPr>
                <a:t>p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114800" y="4953000"/>
            <a:ext cx="4572000" cy="1189038"/>
            <a:chOff x="2256" y="2832"/>
            <a:chExt cx="2880" cy="749"/>
          </a:xfrm>
        </p:grpSpPr>
        <p:sp>
          <p:nvSpPr>
            <p:cNvPr id="47114" name="AutoShape 33"/>
            <p:cNvSpPr>
              <a:spLocks/>
            </p:cNvSpPr>
            <p:nvPr/>
          </p:nvSpPr>
          <p:spPr bwMode="auto">
            <a:xfrm rot="-5400000">
              <a:off x="3600" y="1488"/>
              <a:ext cx="192" cy="288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Text Box 34"/>
            <p:cNvSpPr txBox="1">
              <a:spLocks noChangeArrowheads="1"/>
            </p:cNvSpPr>
            <p:nvPr/>
          </p:nvSpPr>
          <p:spPr bwMode="auto">
            <a:xfrm>
              <a:off x="2880" y="3024"/>
              <a:ext cx="1776" cy="55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i="1"/>
                <a:t>numbers greater than or equal to</a:t>
              </a:r>
              <a:r>
                <a:rPr lang="en-US"/>
                <a:t> </a:t>
              </a:r>
              <a:r>
                <a:rPr lang="en-US" sz="2800" b="1">
                  <a:solidFill>
                    <a:srgbClr val="CC3300"/>
                  </a:solidFill>
                  <a:latin typeface="Verdana" pitchFamily="34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Partitioning (Quick sort) – Basic Idea</a:t>
            </a:r>
          </a:p>
        </p:txBody>
      </p:sp>
      <p:sp>
        <p:nvSpPr>
          <p:cNvPr id="4813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5668EF6-50B0-472B-AB9A-397C7F191848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304F9728-A865-4840-A397-E8455A2732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686800" cy="3810000"/>
          </a:xfrm>
        </p:spPr>
        <p:txBody>
          <a:bodyPr/>
          <a:lstStyle/>
          <a:p>
            <a:pPr eaLnBrk="1" hangingPunct="1"/>
            <a:r>
              <a:rPr lang="en-US" dirty="0"/>
              <a:t>Choose an array value (say, the first) to use as the pivot</a:t>
            </a:r>
          </a:p>
          <a:p>
            <a:pPr eaLnBrk="1" hangingPunct="1"/>
            <a:r>
              <a:rPr lang="en-US" dirty="0"/>
              <a:t>Starting from the left end, find the first element that is greater than or equal to the pivot</a:t>
            </a:r>
          </a:p>
          <a:p>
            <a:pPr eaLnBrk="1" hangingPunct="1"/>
            <a:r>
              <a:rPr lang="en-US" dirty="0"/>
              <a:t>Searching backward from the right end, find the first element that is less than the pivot</a:t>
            </a:r>
          </a:p>
          <a:p>
            <a:pPr eaLnBrk="1" hangingPunct="1"/>
            <a:r>
              <a:rPr lang="en-US" dirty="0"/>
              <a:t>Interchange (swap) these two elements</a:t>
            </a:r>
          </a:p>
          <a:p>
            <a:pPr eaLnBrk="1" hangingPunct="1"/>
            <a:r>
              <a:rPr lang="en-US" dirty="0"/>
              <a:t>Repeat, searching from where we left off, until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	Partitioning</a:t>
            </a:r>
          </a:p>
        </p:txBody>
      </p:sp>
      <p:sp>
        <p:nvSpPr>
          <p:cNvPr id="4915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6E98638-40E2-409E-BA63-7A61297C7CEB}" type="datetime3">
              <a:rPr lang="en-US" smtClean="0"/>
              <a:pPr/>
              <a:t>27 January 2022</a:t>
            </a:fld>
            <a:endParaRPr lang="en-US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747AAEBB-BA1C-4E8A-B918-3E1533AA78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534400" cy="46482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To partition a[left...right]:</a:t>
            </a:r>
          </a:p>
          <a:p>
            <a:pPr marL="609600" indent="-609600" eaLnBrk="1" hangingPunct="1">
              <a:buNone/>
            </a:pPr>
            <a:endParaRPr lang="en-US" dirty="0"/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1. </a:t>
            </a:r>
            <a:r>
              <a:rPr lang="en-US" sz="2400" b="1" dirty="0">
                <a:solidFill>
                  <a:srgbClr val="CC3300"/>
                </a:solidFill>
                <a:latin typeface="Verdana" pitchFamily="34" charset="0"/>
              </a:rPr>
              <a:t>Set</a:t>
            </a:r>
            <a:r>
              <a:rPr lang="en-US" sz="2400" dirty="0">
                <a:latin typeface="Verdana" pitchFamily="34" charset="0"/>
              </a:rPr>
              <a:t> p = a[left], l = left + 1, r = right;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2. </a:t>
            </a:r>
            <a:r>
              <a:rPr lang="en-US" sz="2400" b="1" dirty="0">
                <a:solidFill>
                  <a:srgbClr val="CC3300"/>
                </a:solidFill>
                <a:latin typeface="Verdana" pitchFamily="34" charset="0"/>
              </a:rPr>
              <a:t>while</a:t>
            </a:r>
            <a:r>
              <a:rPr lang="en-US" sz="2400" dirty="0">
                <a:latin typeface="Verdana" pitchFamily="34" charset="0"/>
              </a:rPr>
              <a:t> l &lt; r, do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None/>
            </a:pPr>
            <a:r>
              <a:rPr lang="en-US" dirty="0">
                <a:latin typeface="Verdana" pitchFamily="34" charset="0"/>
              </a:rPr>
              <a:t>2.1. </a:t>
            </a:r>
            <a:r>
              <a:rPr lang="en-US" b="1" dirty="0">
                <a:solidFill>
                  <a:srgbClr val="CC3300"/>
                </a:solidFill>
                <a:latin typeface="Verdana" pitchFamily="34" charset="0"/>
              </a:rPr>
              <a:t>while</a:t>
            </a:r>
            <a:r>
              <a:rPr lang="en-US" dirty="0">
                <a:latin typeface="Verdana" pitchFamily="34" charset="0"/>
              </a:rPr>
              <a:t>  a[l] &lt;= p, set l = l + 1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None/>
            </a:pPr>
            <a:r>
              <a:rPr lang="en-US" dirty="0">
                <a:latin typeface="Verdana" pitchFamily="34" charset="0"/>
              </a:rPr>
              <a:t>2.2. </a:t>
            </a:r>
            <a:r>
              <a:rPr lang="en-US" b="1">
                <a:solidFill>
                  <a:srgbClr val="CC3300"/>
                </a:solidFill>
                <a:latin typeface="Verdana" pitchFamily="34" charset="0"/>
              </a:rPr>
              <a:t>while</a:t>
            </a:r>
            <a:r>
              <a:rPr lang="en-US">
                <a:latin typeface="Verdana" pitchFamily="34" charset="0"/>
              </a:rPr>
              <a:t>  a[r</a:t>
            </a:r>
            <a:r>
              <a:rPr lang="en-US" dirty="0">
                <a:latin typeface="Verdana" pitchFamily="34" charset="0"/>
              </a:rPr>
              <a:t>] &gt;= p, set r = r - 1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None/>
            </a:pPr>
            <a:r>
              <a:rPr lang="en-US" dirty="0">
                <a:latin typeface="Verdana" pitchFamily="34" charset="0"/>
              </a:rPr>
              <a:t>2.3. </a:t>
            </a:r>
            <a:r>
              <a:rPr lang="en-US" b="1" dirty="0">
                <a:solidFill>
                  <a:srgbClr val="CC3300"/>
                </a:solidFill>
                <a:latin typeface="Verdana" pitchFamily="34" charset="0"/>
              </a:rPr>
              <a:t>if</a:t>
            </a:r>
            <a:r>
              <a:rPr lang="en-US" dirty="0">
                <a:latin typeface="Verdana" pitchFamily="34" charset="0"/>
              </a:rPr>
              <a:t> l &lt; r, swap a[l] and a[r]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3. </a:t>
            </a:r>
            <a:r>
              <a:rPr lang="en-US" sz="2400" b="1" dirty="0">
                <a:solidFill>
                  <a:srgbClr val="CC3300"/>
                </a:solidFill>
                <a:latin typeface="Verdana" pitchFamily="34" charset="0"/>
              </a:rPr>
              <a:t>Set</a:t>
            </a:r>
            <a:r>
              <a:rPr lang="en-US" sz="2400" dirty="0">
                <a:latin typeface="Verdana" pitchFamily="34" charset="0"/>
              </a:rPr>
              <a:t> a[left] = a[r], a[r] = p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4. Return r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5. Terminate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181F-2AF7-47E8-A2CB-2A98ED8E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1FD16C-4FE4-4653-BA88-01AAB6910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12567"/>
              </p:ext>
            </p:extLst>
          </p:nvPr>
        </p:nvGraphicFramePr>
        <p:xfrm>
          <a:off x="1524000" y="13970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255DA9-C06F-44DD-A16A-281294E0C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03595"/>
              </p:ext>
            </p:extLst>
          </p:nvPr>
        </p:nvGraphicFramePr>
        <p:xfrm>
          <a:off x="1554290" y="198192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4F39A8-9C82-44BC-9BCA-1C36A63E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07839"/>
              </p:ext>
            </p:extLst>
          </p:nvPr>
        </p:nvGraphicFramePr>
        <p:xfrm>
          <a:off x="1554290" y="262962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D1780E-DB79-4107-B4FB-D1555904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28902"/>
              </p:ext>
            </p:extLst>
          </p:nvPr>
        </p:nvGraphicFramePr>
        <p:xfrm>
          <a:off x="1558280" y="3305629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4FE513-20A0-4EFB-99FD-F133AA7B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77130"/>
              </p:ext>
            </p:extLst>
          </p:nvPr>
        </p:nvGraphicFramePr>
        <p:xfrm>
          <a:off x="1554290" y="385753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879EF1-F7EB-421B-91CE-FE09077D8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89541"/>
              </p:ext>
            </p:extLst>
          </p:nvPr>
        </p:nvGraphicFramePr>
        <p:xfrm>
          <a:off x="1557668" y="4510315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9BF887-804D-4D5C-A68B-D1F9D399E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24264"/>
              </p:ext>
            </p:extLst>
          </p:nvPr>
        </p:nvGraphicFramePr>
        <p:xfrm>
          <a:off x="1544418" y="508109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EC85DBF-DA3C-4355-B394-6D888A0D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58116"/>
              </p:ext>
            </p:extLst>
          </p:nvPr>
        </p:nvGraphicFramePr>
        <p:xfrm>
          <a:off x="1554290" y="5584736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939FB2-463A-4B82-B5B6-B728A077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70116"/>
              </p:ext>
            </p:extLst>
          </p:nvPr>
        </p:nvGraphicFramePr>
        <p:xfrm>
          <a:off x="1554290" y="6006740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32EE037-CC87-4A94-A073-DF4B39284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429"/>
              </p:ext>
            </p:extLst>
          </p:nvPr>
        </p:nvGraphicFramePr>
        <p:xfrm>
          <a:off x="1523999" y="6431283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5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6DE83B-A4D9-4A6E-A418-18C1A37A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47735"/>
              </p:ext>
            </p:extLst>
          </p:nvPr>
        </p:nvGraphicFramePr>
        <p:xfrm>
          <a:off x="1043608" y="1700808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56732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3751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21741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0734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84163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6268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87082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3716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408901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58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6620DE-C969-492D-97D5-1D04D526F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20913"/>
              </p:ext>
            </p:extLst>
          </p:nvPr>
        </p:nvGraphicFramePr>
        <p:xfrm>
          <a:off x="5940152" y="2348880"/>
          <a:ext cx="2031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677458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5185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137655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914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544F5E-4EFB-4899-8F5F-ABFE905D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77971"/>
              </p:ext>
            </p:extLst>
          </p:nvPr>
        </p:nvGraphicFramePr>
        <p:xfrm>
          <a:off x="141986" y="2463309"/>
          <a:ext cx="33866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002949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396363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93246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61899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8413609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041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D7C35D-5BDA-45D0-9B1F-B01A8067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86533"/>
              </p:ext>
            </p:extLst>
          </p:nvPr>
        </p:nvGraphicFramePr>
        <p:xfrm>
          <a:off x="107503" y="3027439"/>
          <a:ext cx="33866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002949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396363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93246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61899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8413609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041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3DECC6-835F-4CA3-84BB-A6DD2B020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55270"/>
              </p:ext>
            </p:extLst>
          </p:nvPr>
        </p:nvGraphicFramePr>
        <p:xfrm>
          <a:off x="140430" y="3591569"/>
          <a:ext cx="33866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002949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396363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93246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61899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8413609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041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5F3794-C6B6-4AC4-9DFB-C8092ED6F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47517"/>
              </p:ext>
            </p:extLst>
          </p:nvPr>
        </p:nvGraphicFramePr>
        <p:xfrm>
          <a:off x="137049" y="4155699"/>
          <a:ext cx="33866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002949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396363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93246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61899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8413609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041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88E272-6092-4EF4-8B48-47BC1CB3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11447"/>
              </p:ext>
            </p:extLst>
          </p:nvPr>
        </p:nvGraphicFramePr>
        <p:xfrm>
          <a:off x="148948" y="4719829"/>
          <a:ext cx="33866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002949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396363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93246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61899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8413609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041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D7AB08-B0EB-4F18-8F16-297CCB0D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7615"/>
              </p:ext>
            </p:extLst>
          </p:nvPr>
        </p:nvGraphicFramePr>
        <p:xfrm>
          <a:off x="-25694" y="5283959"/>
          <a:ext cx="1354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64033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6931694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2583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99A3DE-F730-455A-9EF9-49D766206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78170"/>
              </p:ext>
            </p:extLst>
          </p:nvPr>
        </p:nvGraphicFramePr>
        <p:xfrm>
          <a:off x="2483768" y="5273040"/>
          <a:ext cx="1354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068840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07270847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3827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ABCDE2-C011-4FF8-BC2E-EF513FC5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07877"/>
              </p:ext>
            </p:extLst>
          </p:nvPr>
        </p:nvGraphicFramePr>
        <p:xfrm>
          <a:off x="2483768" y="5850200"/>
          <a:ext cx="1354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068840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07270847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38273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0851D6-CB25-418D-89A2-1F6EE1B1F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15259"/>
              </p:ext>
            </p:extLst>
          </p:nvPr>
        </p:nvGraphicFramePr>
        <p:xfrm>
          <a:off x="6152" y="5863580"/>
          <a:ext cx="1354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64033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6931694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258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6461A6D-2BC2-45D2-BF1D-7CB07EAB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62280"/>
              </p:ext>
            </p:extLst>
          </p:nvPr>
        </p:nvGraphicFramePr>
        <p:xfrm>
          <a:off x="5940152" y="2898733"/>
          <a:ext cx="2031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677458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5185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137655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9147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432535F-A4F8-426B-90E2-3E52BE43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57996"/>
              </p:ext>
            </p:extLst>
          </p:nvPr>
        </p:nvGraphicFramePr>
        <p:xfrm>
          <a:off x="5940152" y="3464569"/>
          <a:ext cx="2031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677458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5185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137655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12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9147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82D148E-8BB4-4AED-AA8C-C56FCB82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45033"/>
              </p:ext>
            </p:extLst>
          </p:nvPr>
        </p:nvGraphicFramePr>
        <p:xfrm>
          <a:off x="5940151" y="4030405"/>
          <a:ext cx="2031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677458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5185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0137655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9147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C253356-A112-4B76-B8CE-6B2E8A510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5418"/>
              </p:ext>
            </p:extLst>
          </p:nvPr>
        </p:nvGraphicFramePr>
        <p:xfrm>
          <a:off x="5940151" y="4606981"/>
          <a:ext cx="2031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367745823"/>
                    </a:ext>
                  </a:extLst>
                </a:gridCol>
                <a:gridCol w="618812">
                  <a:extLst>
                    <a:ext uri="{9D8B030D-6E8A-4147-A177-3AD203B41FA5}">
                      <a16:colId xmlns:a16="http://schemas.microsoft.com/office/drawing/2014/main" val="327518551"/>
                    </a:ext>
                  </a:extLst>
                </a:gridCol>
                <a:gridCol w="735854">
                  <a:extLst>
                    <a:ext uri="{9D8B030D-6E8A-4147-A177-3AD203B41FA5}">
                      <a16:colId xmlns:a16="http://schemas.microsoft.com/office/drawing/2014/main" val="1901376550"/>
                    </a:ext>
                  </a:extLst>
                </a:gridCol>
              </a:tblGrid>
              <a:tr h="220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9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4CE8DC36-B472-4681-81EF-A6F884C01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QuickSort  </a:t>
            </a:r>
            <a:fld id="{A0A4D056-6F14-4B44-B014-4A97716EF5D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5F395FF6-CA52-4726-8D8F-A6A69DF0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/>
              <a:t>Worst Case Call Tree (N=4)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9541AA5-B78C-43BD-913E-AF2D9366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431925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anose="02020603050405020304" pitchFamily="18" charset="0"/>
              </a:rPr>
              <a:t>Q(1,4)</a:t>
            </a:r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31590D5F-D357-4481-8771-6DDAB2A83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3300" y="2133600"/>
            <a:ext cx="53340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6CCBFD59-E984-4727-A330-E3140CC5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1797050"/>
            <a:ext cx="2762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0">
                <a:latin typeface="Times New Roman" panose="02020603050405020304" pitchFamily="18" charset="0"/>
              </a:rPr>
              <a:t>Left=1, pivotitem = 1, Right =4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E81A724A-9627-42B6-94E8-79B626E7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514600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0" dirty="0" smtClean="0">
                <a:latin typeface="Times New Roman" panose="02020603050405020304" pitchFamily="18" charset="0"/>
              </a:rPr>
              <a:t>1</a:t>
            </a:r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8DB03ABF-9958-4EE8-9117-81BEF53B6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75" y="2133600"/>
            <a:ext cx="9112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6" name="Rectangle 8">
            <a:extLst>
              <a:ext uri="{FF2B5EF4-FFF2-40B4-BE49-F238E27FC236}">
                <a16:creationId xmlns:a16="http://schemas.microsoft.com/office/drawing/2014/main" id="{3D16F91E-9D2F-499A-85B9-1741C2CC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2419350"/>
            <a:ext cx="14351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anose="02020603050405020304" pitchFamily="18" charset="0"/>
              </a:rPr>
              <a:t>Q(2,4)</a:t>
            </a:r>
          </a:p>
          <a:p>
            <a:pPr eaLnBrk="0" hangingPunct="0"/>
            <a:r>
              <a:rPr lang="en-US" altLang="en-US" sz="1200" b="0">
                <a:latin typeface="Times New Roman" panose="02020603050405020304" pitchFamily="18" charset="0"/>
              </a:rPr>
              <a:t>Left =2,pivotItem=3</a:t>
            </a:r>
          </a:p>
        </p:txBody>
      </p:sp>
      <p:sp>
        <p:nvSpPr>
          <p:cNvPr id="165897" name="Line 9">
            <a:extLst>
              <a:ext uri="{FF2B5EF4-FFF2-40B4-BE49-F238E27FC236}">
                <a16:creationId xmlns:a16="http://schemas.microsoft.com/office/drawing/2014/main" id="{0C8E35DA-B066-4439-9756-A7F428D23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0100" y="3349625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8" name="Line 10">
            <a:extLst>
              <a:ext uri="{FF2B5EF4-FFF2-40B4-BE49-F238E27FC236}">
                <a16:creationId xmlns:a16="http://schemas.microsoft.com/office/drawing/2014/main" id="{F1C2A5BD-16D3-4716-9959-3D5205F08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5" y="3349625"/>
            <a:ext cx="987425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9" name="Rectangle 11">
            <a:extLst>
              <a:ext uri="{FF2B5EF4-FFF2-40B4-BE49-F238E27FC236}">
                <a16:creationId xmlns:a16="http://schemas.microsoft.com/office/drawing/2014/main" id="{D626EFD2-5E91-49B1-AA02-664C1E11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3730625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0" dirty="0" smtClean="0">
                <a:latin typeface="Times New Roman" panose="02020603050405020304" pitchFamily="18" charset="0"/>
              </a:rPr>
              <a:t>3</a:t>
            </a:r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65900" name="Rectangle 12">
            <a:extLst>
              <a:ext uri="{FF2B5EF4-FFF2-40B4-BE49-F238E27FC236}">
                <a16:creationId xmlns:a16="http://schemas.microsoft.com/office/drawing/2014/main" id="{355F2B27-35F5-43B7-87E7-CE3E628F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3810000"/>
            <a:ext cx="2055812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anose="02020603050405020304" pitchFamily="18" charset="0"/>
              </a:rPr>
              <a:t>Q(3,4)</a:t>
            </a:r>
            <a:br>
              <a:rPr lang="en-US" altLang="en-US" sz="2400" b="0">
                <a:latin typeface="Times New Roman" panose="02020603050405020304" pitchFamily="18" charset="0"/>
              </a:rPr>
            </a:br>
            <a:r>
              <a:rPr lang="en-US" altLang="en-US" sz="1400" b="0">
                <a:latin typeface="Times New Roman" panose="02020603050405020304" pitchFamily="18" charset="0"/>
              </a:rPr>
              <a:t>pivotItem = 5, Left = 3</a:t>
            </a:r>
          </a:p>
        </p:txBody>
      </p:sp>
      <p:sp>
        <p:nvSpPr>
          <p:cNvPr id="165901" name="Line 13">
            <a:extLst>
              <a:ext uri="{FF2B5EF4-FFF2-40B4-BE49-F238E27FC236}">
                <a16:creationId xmlns:a16="http://schemas.microsoft.com/office/drawing/2014/main" id="{321E65A7-C1B6-40FC-A843-031F26534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5" y="4495800"/>
            <a:ext cx="923925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02" name="Line 14">
            <a:extLst>
              <a:ext uri="{FF2B5EF4-FFF2-40B4-BE49-F238E27FC236}">
                <a16:creationId xmlns:a16="http://schemas.microsoft.com/office/drawing/2014/main" id="{A24046DA-776D-4B2E-8F50-9D9FFFF33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100" y="4495800"/>
            <a:ext cx="1139825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03" name="Rectangle 15">
            <a:extLst>
              <a:ext uri="{FF2B5EF4-FFF2-40B4-BE49-F238E27FC236}">
                <a16:creationId xmlns:a16="http://schemas.microsoft.com/office/drawing/2014/main" id="{C25850D3-6B75-43C3-81CA-603189CF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006975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0" dirty="0" smtClean="0">
                <a:latin typeface="Times New Roman" panose="02020603050405020304" pitchFamily="18" charset="0"/>
              </a:rPr>
              <a:t>5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65904" name="Rectangle 16">
            <a:extLst>
              <a:ext uri="{FF2B5EF4-FFF2-40B4-BE49-F238E27FC236}">
                <a16:creationId xmlns:a16="http://schemas.microsoft.com/office/drawing/2014/main" id="{1458DF8C-B33A-4020-8F5D-143C8F23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930775"/>
            <a:ext cx="98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0">
                <a:latin typeface="Times New Roman" panose="02020603050405020304" pitchFamily="18" charset="0"/>
              </a:rPr>
              <a:t>Q(4,4)</a:t>
            </a:r>
          </a:p>
        </p:txBody>
      </p:sp>
      <p:sp>
        <p:nvSpPr>
          <p:cNvPr id="165905" name="Text Box 17">
            <a:extLst>
              <a:ext uri="{FF2B5EF4-FFF2-40B4-BE49-F238E27FC236}">
                <a16:creationId xmlns:a16="http://schemas.microsoft.com/office/drawing/2014/main" id="{C8955CB4-5A4C-4088-97A8-95002831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1358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S =[ 1,3,5,7 ]</a:t>
            </a:r>
          </a:p>
        </p:txBody>
      </p:sp>
      <p:sp>
        <p:nvSpPr>
          <p:cNvPr id="165906" name="Line 18">
            <a:extLst>
              <a:ext uri="{FF2B5EF4-FFF2-40B4-BE49-F238E27FC236}">
                <a16:creationId xmlns:a16="http://schemas.microsoft.com/office/drawing/2014/main" id="{EA8E1190-123A-489E-A15A-63851A5D8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82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07" name="Text Box 19">
            <a:extLst>
              <a:ext uri="{FF2B5EF4-FFF2-40B4-BE49-F238E27FC236}">
                <a16:creationId xmlns:a16="http://schemas.microsoft.com/office/drawing/2014/main" id="{B8AC0DEA-BB90-4E89-98FF-B8191510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2514600"/>
            <a:ext cx="1189037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S =[ 3,5,7 ]</a:t>
            </a:r>
          </a:p>
        </p:txBody>
      </p:sp>
      <p:sp>
        <p:nvSpPr>
          <p:cNvPr id="165908" name="Line 20">
            <a:extLst>
              <a:ext uri="{FF2B5EF4-FFF2-40B4-BE49-F238E27FC236}">
                <a16:creationId xmlns:a16="http://schemas.microsoft.com/office/drawing/2014/main" id="{76CA72CC-E240-41A6-AACA-633B77B21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09" name="Text Box 21">
            <a:extLst>
              <a:ext uri="{FF2B5EF4-FFF2-40B4-BE49-F238E27FC236}">
                <a16:creationId xmlns:a16="http://schemas.microsoft.com/office/drawing/2014/main" id="{F4EDD653-4670-46E9-AD96-18B80761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3810000"/>
            <a:ext cx="10191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S =[ 5,7 ]</a:t>
            </a:r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D2600D4C-2C0E-4124-80AA-BA5CE14B0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0830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11" name="Text Box 23">
            <a:extLst>
              <a:ext uri="{FF2B5EF4-FFF2-40B4-BE49-F238E27FC236}">
                <a16:creationId xmlns:a16="http://schemas.microsoft.com/office/drawing/2014/main" id="{B12570CB-608E-4EA3-8BEE-D742D381E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53000"/>
            <a:ext cx="84931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S =[ 7 ]</a:t>
            </a:r>
          </a:p>
        </p:txBody>
      </p:sp>
      <p:sp>
        <p:nvSpPr>
          <p:cNvPr id="165912" name="Line 24">
            <a:extLst>
              <a:ext uri="{FF2B5EF4-FFF2-40B4-BE49-F238E27FC236}">
                <a16:creationId xmlns:a16="http://schemas.microsoft.com/office/drawing/2014/main" id="{4D9BD812-E932-4768-A1C6-A37DA9C0E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410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914" name="Text Box 26">
            <a:extLst>
              <a:ext uri="{FF2B5EF4-FFF2-40B4-BE49-F238E27FC236}">
                <a16:creationId xmlns:a16="http://schemas.microsoft.com/office/drawing/2014/main" id="{30B777C5-AD33-48FD-9063-77CAB7757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62292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7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2166</TotalTime>
  <Words>914</Words>
  <Application>Microsoft Office PowerPoint</Application>
  <PresentationFormat>On-screen Show (4:3)</PresentationFormat>
  <Paragraphs>291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Bookman Old Style</vt:lpstr>
      <vt:lpstr>Calibri</vt:lpstr>
      <vt:lpstr>Courier New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Quick Sort</vt:lpstr>
      <vt:lpstr>Quick Sort</vt:lpstr>
      <vt:lpstr> Quick sort</vt:lpstr>
      <vt:lpstr> Partitioning (Quick sort)</vt:lpstr>
      <vt:lpstr>  Partitioning (Quick sort) – Basic Idea</vt:lpstr>
      <vt:lpstr> Partitioning</vt:lpstr>
      <vt:lpstr>Animation</vt:lpstr>
      <vt:lpstr>PowerPoint Presentation</vt:lpstr>
      <vt:lpstr>Worst Case Call Tree (N=4)</vt:lpstr>
      <vt:lpstr>Recursion Tree for Best Case</vt:lpstr>
      <vt:lpstr> Features -Quick Sort</vt:lpstr>
      <vt:lpstr>    Complexity Analysis- Quick Sort</vt:lpstr>
      <vt:lpstr> Contd…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</dc:creator>
  <cp:lastModifiedBy>Sunu</cp:lastModifiedBy>
  <cp:revision>54</cp:revision>
  <dcterms:created xsi:type="dcterms:W3CDTF">2017-06-24T04:12:22Z</dcterms:created>
  <dcterms:modified xsi:type="dcterms:W3CDTF">2022-01-27T09:17:12Z</dcterms:modified>
</cp:coreProperties>
</file>