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handoutMasterIdLst>
    <p:handoutMasterId r:id="rId29"/>
  </p:handoutMasterIdLst>
  <p:sldIdLst>
    <p:sldId id="296" r:id="rId2"/>
    <p:sldId id="297" r:id="rId3"/>
    <p:sldId id="303" r:id="rId4"/>
    <p:sldId id="258" r:id="rId5"/>
    <p:sldId id="299" r:id="rId6"/>
    <p:sldId id="300" r:id="rId7"/>
    <p:sldId id="301" r:id="rId8"/>
    <p:sldId id="302" r:id="rId9"/>
    <p:sldId id="259" r:id="rId10"/>
    <p:sldId id="260" r:id="rId11"/>
    <p:sldId id="271" r:id="rId12"/>
    <p:sldId id="272" r:id="rId13"/>
    <p:sldId id="273" r:id="rId14"/>
    <p:sldId id="274" r:id="rId15"/>
    <p:sldId id="276" r:id="rId16"/>
    <p:sldId id="279" r:id="rId17"/>
    <p:sldId id="278" r:id="rId18"/>
    <p:sldId id="277" r:id="rId19"/>
    <p:sldId id="280" r:id="rId20"/>
    <p:sldId id="305" r:id="rId21"/>
    <p:sldId id="284" r:id="rId22"/>
    <p:sldId id="285" r:id="rId23"/>
    <p:sldId id="288" r:id="rId24"/>
    <p:sldId id="289" r:id="rId25"/>
    <p:sldId id="304" r:id="rId26"/>
    <p:sldId id="298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50" autoAdjust="0"/>
    <p:restoredTop sz="90929"/>
  </p:normalViewPr>
  <p:slideViewPr>
    <p:cSldViewPr>
      <p:cViewPr varScale="1">
        <p:scale>
          <a:sx n="79" d="100"/>
          <a:sy n="79" d="100"/>
        </p:scale>
        <p:origin x="154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185E2-0811-4031-A0C3-E695FCA8C799}" type="datetimeFigureOut">
              <a:rPr lang="en-US" smtClean="0"/>
              <a:pPr/>
              <a:t>2/7/2022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3F07D-F655-4AB1-92BF-87A1387D87A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455E7-B9F3-4496-A65C-A05A6F353BFD}" type="datetimeFigureOut">
              <a:rPr lang="en-US" smtClean="0"/>
              <a:t>2/7/2022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704EB-7913-46E5-8C03-FA022E3CD85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1B736C3-EB28-4FE3-A679-2CC2450623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B745-9327-4D7E-95AD-0FD5D0A7BE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7590-BA4B-479A-9F02-9ACEDAA166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A18C0D-C1B9-4722-9936-9C85E85BA2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1F64-B7DF-4A90-B3E7-4BC1BDEE66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E00C7A4-65FC-4823-AB57-3E27D8F450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D98D6-D96F-42AF-A562-7291438AA8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7E80E-7819-4471-BF5E-730492BED2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748CF-FBEE-43D0-86BB-A21F482D2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C2B-4A12-4C50-BFAB-037EDEC5F5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1083-A89F-4442-B241-D73472D9CA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</a:t>
            </a:r>
            <a:r>
              <a:rPr kumimoji="0" lang="en-US" dirty="0"/>
              <a:t>to </a:t>
            </a:r>
            <a:r>
              <a:rPr kumimoji="0" lang="en-US"/>
              <a:t>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A9081-4E20-4E68-BE01-4EB259607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89B470D-60D2-4659-9481-E2A329519C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Greedy Method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Activity Selection Problem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cs5110\ch16\pg371a.pc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52600"/>
            <a:ext cx="6400800" cy="1184275"/>
          </a:xfrm>
          <a:prstGeom prst="rect">
            <a:avLst/>
          </a:prstGeom>
          <a:noFill/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4000"/>
              <a:t>The Activity Selection </a:t>
            </a:r>
            <a:r>
              <a:rPr lang="en-US" sz="4000" dirty="0"/>
              <a:t>Problem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0" y="990600"/>
            <a:ext cx="8839200" cy="685800"/>
          </a:xfrm>
        </p:spPr>
        <p:txBody>
          <a:bodyPr/>
          <a:lstStyle/>
          <a:p>
            <a:r>
              <a:rPr lang="en-US" sz="2800" dirty="0"/>
              <a:t>Here are a set of start </a:t>
            </a:r>
            <a:r>
              <a:rPr lang="en-US" sz="2800"/>
              <a:t>and finish times</a:t>
            </a:r>
            <a:endParaRPr lang="en-US" sz="2800" dirty="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3048000"/>
            <a:ext cx="8839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What is the maximum </a:t>
            </a:r>
            <a:r>
              <a:rPr lang="en-US" sz="2800" dirty="0"/>
              <a:t>number </a:t>
            </a:r>
            <a:r>
              <a:rPr lang="en-US" sz="2800"/>
              <a:t>of activities </a:t>
            </a:r>
            <a:r>
              <a:rPr lang="en-US" sz="2800" dirty="0"/>
              <a:t>that can be completed?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dirty="0"/>
              <a:t>{a</a:t>
            </a:r>
            <a:r>
              <a:rPr lang="en-US" baseline="-25000" dirty="0"/>
              <a:t>3</a:t>
            </a:r>
            <a:r>
              <a:rPr lang="en-US" dirty="0"/>
              <a:t>, a</a:t>
            </a:r>
            <a:r>
              <a:rPr lang="en-US" baseline="-25000" dirty="0"/>
              <a:t>9</a:t>
            </a:r>
            <a:r>
              <a:rPr lang="en-US" dirty="0"/>
              <a:t>, a</a:t>
            </a:r>
            <a:r>
              <a:rPr lang="en-US" baseline="-25000" dirty="0"/>
              <a:t>11</a:t>
            </a:r>
            <a:r>
              <a:rPr lang="en-US" dirty="0"/>
              <a:t>} can be completed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dirty="0"/>
              <a:t>But so can {a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4</a:t>
            </a:r>
            <a:r>
              <a:rPr lang="en-US" dirty="0"/>
              <a:t>, a</a:t>
            </a:r>
            <a:r>
              <a:rPr lang="en-US" baseline="-25000" dirty="0"/>
              <a:t>8’ </a:t>
            </a:r>
            <a:r>
              <a:rPr lang="en-US" dirty="0"/>
              <a:t>a</a:t>
            </a:r>
            <a:r>
              <a:rPr lang="en-US" baseline="-25000" dirty="0"/>
              <a:t>11</a:t>
            </a:r>
            <a:r>
              <a:rPr lang="en-US"/>
              <a:t>} which is </a:t>
            </a:r>
            <a:r>
              <a:rPr lang="en-US" dirty="0"/>
              <a:t>a larger set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/>
              <a:t>But it is not unique, consider </a:t>
            </a:r>
            <a:r>
              <a:rPr lang="en-US" dirty="0"/>
              <a:t>{a</a:t>
            </a:r>
            <a:r>
              <a:rPr lang="en-US" baseline="-25000" dirty="0"/>
              <a:t>2</a:t>
            </a:r>
            <a:r>
              <a:rPr lang="en-US" dirty="0"/>
              <a:t>, a</a:t>
            </a:r>
            <a:r>
              <a:rPr lang="en-US" baseline="-25000" dirty="0"/>
              <a:t>4</a:t>
            </a:r>
            <a:r>
              <a:rPr lang="en-US" dirty="0"/>
              <a:t>, a</a:t>
            </a:r>
            <a:r>
              <a:rPr lang="en-US" baseline="-25000" dirty="0"/>
              <a:t>9’ </a:t>
            </a:r>
            <a:r>
              <a:rPr lang="en-US" dirty="0"/>
              <a:t>a</a:t>
            </a:r>
            <a:r>
              <a:rPr lang="en-US" baseline="-25000" dirty="0"/>
              <a:t>11</a:t>
            </a:r>
            <a:r>
              <a:rPr lang="en-US" dirty="0"/>
              <a:t>}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10" name="Group 202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01401725"/>
              </p:ext>
            </p:extLst>
          </p:nvPr>
        </p:nvGraphicFramePr>
        <p:xfrm>
          <a:off x="838200" y="381000"/>
          <a:ext cx="7772400" cy="569976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14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5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7617" name="Line 209"/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618" name="Line 210"/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619" name="Line 211"/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620" name="Line 212"/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621" name="Line 213"/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622" name="Line 214"/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623" name="Line 215"/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624" name="Line 216"/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625" name="Line 217"/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626" name="Line 218"/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627" name="Line 219"/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628" name="Text Box 220"/>
          <p:cNvSpPr txBox="1">
            <a:spLocks noChangeArrowheads="1"/>
          </p:cNvSpPr>
          <p:nvPr/>
        </p:nvSpPr>
        <p:spPr bwMode="auto">
          <a:xfrm>
            <a:off x="685800" y="6172200"/>
            <a:ext cx="826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0     1    2     3     4     5     6     7    8     9    10   11   12   13   14   15</a:t>
            </a:r>
          </a:p>
        </p:txBody>
      </p:sp>
      <p:pic>
        <p:nvPicPr>
          <p:cNvPr id="210" name="Picture 2" descr="C:\cs5110\ch16\pg371a.pc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24700" y="1"/>
            <a:ext cx="5019300" cy="928670"/>
          </a:xfrm>
          <a:prstGeom prst="rect">
            <a:avLst/>
          </a:prstGeom>
          <a:noFill/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A1573A4-0B66-4885-B7FD-0E47BD79C529}"/>
              </a:ext>
            </a:extLst>
          </p:cNvPr>
          <p:cNvGrpSpPr/>
          <p:nvPr/>
        </p:nvGrpSpPr>
        <p:grpSpPr>
          <a:xfrm>
            <a:off x="171144" y="426127"/>
            <a:ext cx="786730" cy="5667169"/>
            <a:chOff x="171144" y="400320"/>
            <a:chExt cx="786730" cy="566716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8B74C92-1D91-4855-B515-20BBC05F16F1}"/>
                </a:ext>
              </a:extLst>
            </p:cNvPr>
            <p:cNvSpPr txBox="1"/>
            <p:nvPr/>
          </p:nvSpPr>
          <p:spPr>
            <a:xfrm>
              <a:off x="304800" y="400320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a1</a:t>
              </a:r>
              <a:endParaRPr lang="en-IN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EBF27B-D27B-4A17-82F1-5D5AE8B8105B}"/>
                </a:ext>
              </a:extLst>
            </p:cNvPr>
            <p:cNvSpPr txBox="1"/>
            <p:nvPr/>
          </p:nvSpPr>
          <p:spPr>
            <a:xfrm>
              <a:off x="281695" y="964257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a2</a:t>
              </a:r>
              <a:endParaRPr lang="en-IN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257B167-98CA-4F95-AEA1-36C5E74EE810}"/>
                </a:ext>
              </a:extLst>
            </p:cNvPr>
            <p:cNvSpPr txBox="1"/>
            <p:nvPr/>
          </p:nvSpPr>
          <p:spPr>
            <a:xfrm>
              <a:off x="304800" y="1534226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a3</a:t>
              </a:r>
              <a:endParaRPr lang="en-IN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0880D17-A83F-40A0-8B12-E66FD91A7416}"/>
                </a:ext>
              </a:extLst>
            </p:cNvPr>
            <p:cNvSpPr txBox="1"/>
            <p:nvPr/>
          </p:nvSpPr>
          <p:spPr>
            <a:xfrm>
              <a:off x="304800" y="2026440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a4</a:t>
              </a:r>
              <a:endParaRPr lang="en-IN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733302E-8FD9-4465-B3BB-36ED35C940B7}"/>
                </a:ext>
              </a:extLst>
            </p:cNvPr>
            <p:cNvSpPr txBox="1"/>
            <p:nvPr/>
          </p:nvSpPr>
          <p:spPr>
            <a:xfrm>
              <a:off x="278160" y="2514849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a5</a:t>
              </a:r>
              <a:endParaRPr lang="en-IN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788A914-5F9E-4598-B201-78AB06E2BDA3}"/>
                </a:ext>
              </a:extLst>
            </p:cNvPr>
            <p:cNvSpPr txBox="1"/>
            <p:nvPr/>
          </p:nvSpPr>
          <p:spPr>
            <a:xfrm>
              <a:off x="304800" y="3008281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a6</a:t>
              </a:r>
              <a:endParaRPr lang="en-IN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567C8F8-A29A-4D8F-B4E1-5C57B5A84B46}"/>
                </a:ext>
              </a:extLst>
            </p:cNvPr>
            <p:cNvSpPr txBox="1"/>
            <p:nvPr/>
          </p:nvSpPr>
          <p:spPr>
            <a:xfrm>
              <a:off x="304800" y="3510097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a7</a:t>
              </a:r>
              <a:endParaRPr lang="en-IN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C8E0A9F-F70A-47FB-B08A-50A7147A8EFC}"/>
                </a:ext>
              </a:extLst>
            </p:cNvPr>
            <p:cNvSpPr txBox="1"/>
            <p:nvPr/>
          </p:nvSpPr>
          <p:spPr>
            <a:xfrm>
              <a:off x="309833" y="4026705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a8</a:t>
              </a:r>
              <a:endParaRPr lang="en-IN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891A66C-D44D-4147-9C39-17F691F0ED55}"/>
                </a:ext>
              </a:extLst>
            </p:cNvPr>
            <p:cNvSpPr txBox="1"/>
            <p:nvPr/>
          </p:nvSpPr>
          <p:spPr>
            <a:xfrm>
              <a:off x="304800" y="4583464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a9</a:t>
              </a:r>
              <a:endParaRPr lang="en-IN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53857FF-B619-497C-AF45-901D94BB5D53}"/>
                </a:ext>
              </a:extLst>
            </p:cNvPr>
            <p:cNvSpPr txBox="1"/>
            <p:nvPr/>
          </p:nvSpPr>
          <p:spPr>
            <a:xfrm>
              <a:off x="171144" y="5107154"/>
              <a:ext cx="7867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a10</a:t>
              </a:r>
              <a:endParaRPr lang="en-IN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A01894-5571-4164-84DB-F9E5A634991E}"/>
                </a:ext>
              </a:extLst>
            </p:cNvPr>
            <p:cNvSpPr txBox="1"/>
            <p:nvPr/>
          </p:nvSpPr>
          <p:spPr>
            <a:xfrm>
              <a:off x="196850" y="5605824"/>
              <a:ext cx="6946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a11</a:t>
              </a:r>
              <a:endParaRPr lang="en-IN"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Group 2"/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69976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8628" name="Line 196"/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629" name="Line 197"/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630" name="Line 198"/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631" name="Line 199"/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632" name="Line 200"/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633" name="Line 201"/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634" name="Line 202"/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635" name="Line 203"/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636" name="Line 204"/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637" name="Line 205"/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638" name="Line 206"/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639" name="Text Box 207"/>
          <p:cNvSpPr txBox="1">
            <a:spLocks noChangeArrowheads="1"/>
          </p:cNvSpPr>
          <p:nvPr/>
        </p:nvSpPr>
        <p:spPr bwMode="auto">
          <a:xfrm>
            <a:off x="685800" y="6172200"/>
            <a:ext cx="826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0     1    2     3     4     5     6     7    8     9    10   11   12   13   14   15</a:t>
            </a:r>
          </a:p>
        </p:txBody>
      </p:sp>
      <p:pic>
        <p:nvPicPr>
          <p:cNvPr id="210" name="Picture 2" descr="C:\cs5110\ch16\pg371a.pc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24700" y="1"/>
            <a:ext cx="5019300" cy="928670"/>
          </a:xfrm>
          <a:prstGeom prst="rect">
            <a:avLst/>
          </a:prstGeom>
          <a:noFill/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8D3C5F66-1FC1-49C4-BA03-8CF11E6BE9B1}"/>
              </a:ext>
            </a:extLst>
          </p:cNvPr>
          <p:cNvGrpSpPr/>
          <p:nvPr/>
        </p:nvGrpSpPr>
        <p:grpSpPr>
          <a:xfrm>
            <a:off x="171144" y="426127"/>
            <a:ext cx="786730" cy="5667169"/>
            <a:chOff x="171144" y="400320"/>
            <a:chExt cx="786730" cy="566716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2BB135-BD95-4A48-ABE5-EDF08CA3B018}"/>
                </a:ext>
              </a:extLst>
            </p:cNvPr>
            <p:cNvSpPr txBox="1"/>
            <p:nvPr/>
          </p:nvSpPr>
          <p:spPr>
            <a:xfrm>
              <a:off x="304800" y="400320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a1</a:t>
              </a:r>
              <a:endParaRPr lang="en-IN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AF5D111-F00C-4943-9723-51B0FAEA5B4C}"/>
                </a:ext>
              </a:extLst>
            </p:cNvPr>
            <p:cNvSpPr txBox="1"/>
            <p:nvPr/>
          </p:nvSpPr>
          <p:spPr>
            <a:xfrm>
              <a:off x="281695" y="964257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a2</a:t>
              </a:r>
              <a:endParaRPr lang="en-IN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3E42125-43F5-4776-8E46-E4FE40ECAD1D}"/>
                </a:ext>
              </a:extLst>
            </p:cNvPr>
            <p:cNvSpPr txBox="1"/>
            <p:nvPr/>
          </p:nvSpPr>
          <p:spPr>
            <a:xfrm>
              <a:off x="304800" y="1534226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a3</a:t>
              </a:r>
              <a:endParaRPr lang="en-IN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9433726-9A02-4FB2-A505-DB6EF9D53BEA}"/>
                </a:ext>
              </a:extLst>
            </p:cNvPr>
            <p:cNvSpPr txBox="1"/>
            <p:nvPr/>
          </p:nvSpPr>
          <p:spPr>
            <a:xfrm>
              <a:off x="304800" y="2026440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a4</a:t>
              </a:r>
              <a:endParaRPr lang="en-IN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7D74EEF-93B1-45EA-90AA-7E5CBFC584EA}"/>
                </a:ext>
              </a:extLst>
            </p:cNvPr>
            <p:cNvSpPr txBox="1"/>
            <p:nvPr/>
          </p:nvSpPr>
          <p:spPr>
            <a:xfrm>
              <a:off x="278160" y="2514849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a5</a:t>
              </a:r>
              <a:endParaRPr lang="en-IN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1250326-12F1-4AD0-9C74-F3E09777B5D5}"/>
                </a:ext>
              </a:extLst>
            </p:cNvPr>
            <p:cNvSpPr txBox="1"/>
            <p:nvPr/>
          </p:nvSpPr>
          <p:spPr>
            <a:xfrm>
              <a:off x="304800" y="3008281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a6</a:t>
              </a:r>
              <a:endParaRPr lang="en-IN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FC34B69-BB6E-476D-B3E1-951C7C8B9D23}"/>
                </a:ext>
              </a:extLst>
            </p:cNvPr>
            <p:cNvSpPr txBox="1"/>
            <p:nvPr/>
          </p:nvSpPr>
          <p:spPr>
            <a:xfrm>
              <a:off x="304800" y="3510097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a7</a:t>
              </a:r>
              <a:endParaRPr lang="en-IN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7C59F5C-CD6B-4368-B119-AE566831E536}"/>
                </a:ext>
              </a:extLst>
            </p:cNvPr>
            <p:cNvSpPr txBox="1"/>
            <p:nvPr/>
          </p:nvSpPr>
          <p:spPr>
            <a:xfrm>
              <a:off x="309833" y="4026705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a8</a:t>
              </a:r>
              <a:endParaRPr lang="en-IN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4FCC167-4817-4554-A2CE-9F23DED17671}"/>
                </a:ext>
              </a:extLst>
            </p:cNvPr>
            <p:cNvSpPr txBox="1"/>
            <p:nvPr/>
          </p:nvSpPr>
          <p:spPr>
            <a:xfrm>
              <a:off x="304800" y="4583464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a9</a:t>
              </a:r>
              <a:endParaRPr lang="en-IN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E8A78EF-B8B1-492D-BF2E-ADD00CF99E21}"/>
                </a:ext>
              </a:extLst>
            </p:cNvPr>
            <p:cNvSpPr txBox="1"/>
            <p:nvPr/>
          </p:nvSpPr>
          <p:spPr>
            <a:xfrm>
              <a:off x="171144" y="5107154"/>
              <a:ext cx="7867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a10</a:t>
              </a:r>
              <a:endParaRPr lang="en-IN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C2A9F19-8F02-482C-93EE-8150707A00C2}"/>
                </a:ext>
              </a:extLst>
            </p:cNvPr>
            <p:cNvSpPr txBox="1"/>
            <p:nvPr/>
          </p:nvSpPr>
          <p:spPr>
            <a:xfrm>
              <a:off x="196850" y="5605824"/>
              <a:ext cx="6946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a11</a:t>
              </a:r>
              <a:endParaRPr lang="en-IN"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Group 2"/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69976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9652" name="Line 196"/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653" name="Line 197"/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654" name="Line 198"/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655" name="Line 199"/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656" name="Line 200"/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657" name="Line 201"/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658" name="Line 202"/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659" name="Line 203"/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660" name="Line 204"/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661" name="Line 205"/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662" name="Line 206"/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663" name="Text Box 207"/>
          <p:cNvSpPr txBox="1">
            <a:spLocks noChangeArrowheads="1"/>
          </p:cNvSpPr>
          <p:nvPr/>
        </p:nvSpPr>
        <p:spPr bwMode="auto">
          <a:xfrm>
            <a:off x="685800" y="6172200"/>
            <a:ext cx="826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0     1    2     3     4     5     6     7    8     9    10   11   12   13   14   15</a:t>
            </a:r>
          </a:p>
        </p:txBody>
      </p:sp>
      <p:pic>
        <p:nvPicPr>
          <p:cNvPr id="210" name="Picture 2" descr="C:\cs5110\ch16\pg371a.pc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39952" y="-66101"/>
            <a:ext cx="5019300" cy="928670"/>
          </a:xfrm>
          <a:prstGeom prst="rect">
            <a:avLst/>
          </a:prstGeom>
          <a:noFill/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D24E8FB0-CA31-4AD6-ABD2-F2434991412F}"/>
              </a:ext>
            </a:extLst>
          </p:cNvPr>
          <p:cNvGrpSpPr/>
          <p:nvPr/>
        </p:nvGrpSpPr>
        <p:grpSpPr>
          <a:xfrm>
            <a:off x="171144" y="426127"/>
            <a:ext cx="786730" cy="5667169"/>
            <a:chOff x="171144" y="400320"/>
            <a:chExt cx="786730" cy="566716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EB4EDCB-E284-42E2-9E39-F9794DD5BC58}"/>
                </a:ext>
              </a:extLst>
            </p:cNvPr>
            <p:cNvSpPr txBox="1"/>
            <p:nvPr/>
          </p:nvSpPr>
          <p:spPr>
            <a:xfrm>
              <a:off x="304800" y="400320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a1</a:t>
              </a:r>
              <a:endParaRPr lang="en-IN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0B824F7-BC92-483C-9B8A-342FB007A27B}"/>
                </a:ext>
              </a:extLst>
            </p:cNvPr>
            <p:cNvSpPr txBox="1"/>
            <p:nvPr/>
          </p:nvSpPr>
          <p:spPr>
            <a:xfrm>
              <a:off x="281695" y="964257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a2</a:t>
              </a:r>
              <a:endParaRPr lang="en-IN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9123FC0-E613-4814-8CBD-29D3FAF86B82}"/>
                </a:ext>
              </a:extLst>
            </p:cNvPr>
            <p:cNvSpPr txBox="1"/>
            <p:nvPr/>
          </p:nvSpPr>
          <p:spPr>
            <a:xfrm>
              <a:off x="304800" y="1534226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a3</a:t>
              </a:r>
              <a:endParaRPr lang="en-IN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0B3325-D32A-4DFB-B288-16181BC3933F}"/>
                </a:ext>
              </a:extLst>
            </p:cNvPr>
            <p:cNvSpPr txBox="1"/>
            <p:nvPr/>
          </p:nvSpPr>
          <p:spPr>
            <a:xfrm>
              <a:off x="304800" y="2026440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a4</a:t>
              </a:r>
              <a:endParaRPr lang="en-IN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F2C873-E250-4D95-A5A9-C0B108A3752D}"/>
                </a:ext>
              </a:extLst>
            </p:cNvPr>
            <p:cNvSpPr txBox="1"/>
            <p:nvPr/>
          </p:nvSpPr>
          <p:spPr>
            <a:xfrm>
              <a:off x="278160" y="2514849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a5</a:t>
              </a:r>
              <a:endParaRPr lang="en-IN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574C6CC-BF1D-45F1-ADA4-529E6A4807BF}"/>
                </a:ext>
              </a:extLst>
            </p:cNvPr>
            <p:cNvSpPr txBox="1"/>
            <p:nvPr/>
          </p:nvSpPr>
          <p:spPr>
            <a:xfrm>
              <a:off x="304800" y="3008281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a6</a:t>
              </a:r>
              <a:endParaRPr lang="en-IN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711F84-323E-4C2C-B217-25BB14E22233}"/>
                </a:ext>
              </a:extLst>
            </p:cNvPr>
            <p:cNvSpPr txBox="1"/>
            <p:nvPr/>
          </p:nvSpPr>
          <p:spPr>
            <a:xfrm>
              <a:off x="304800" y="3510097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a7</a:t>
              </a:r>
              <a:endParaRPr lang="en-IN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912AD49-EEAC-4EC8-B2E5-70C698B68AC4}"/>
                </a:ext>
              </a:extLst>
            </p:cNvPr>
            <p:cNvSpPr txBox="1"/>
            <p:nvPr/>
          </p:nvSpPr>
          <p:spPr>
            <a:xfrm>
              <a:off x="309833" y="4026705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a8</a:t>
              </a:r>
              <a:endParaRPr lang="en-IN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5A4DEE0-63E5-4376-8D7F-1DC6156E1C0B}"/>
                </a:ext>
              </a:extLst>
            </p:cNvPr>
            <p:cNvSpPr txBox="1"/>
            <p:nvPr/>
          </p:nvSpPr>
          <p:spPr>
            <a:xfrm>
              <a:off x="304800" y="4583464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a9</a:t>
              </a:r>
              <a:endParaRPr lang="en-IN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D4ADB8C-A60C-425A-A4EF-2F917AC6E902}"/>
                </a:ext>
              </a:extLst>
            </p:cNvPr>
            <p:cNvSpPr txBox="1"/>
            <p:nvPr/>
          </p:nvSpPr>
          <p:spPr>
            <a:xfrm>
              <a:off x="171144" y="5107154"/>
              <a:ext cx="7867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a10</a:t>
              </a:r>
              <a:endParaRPr lang="en-IN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10D3926-BF6A-459F-B900-BBB0A0799368}"/>
                </a:ext>
              </a:extLst>
            </p:cNvPr>
            <p:cNvSpPr txBox="1"/>
            <p:nvPr/>
          </p:nvSpPr>
          <p:spPr>
            <a:xfrm>
              <a:off x="196850" y="5605824"/>
              <a:ext cx="6946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a11</a:t>
              </a:r>
              <a:endParaRPr lang="en-IN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Group 2"/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69976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676" name="Line 196"/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0677" name="Line 197"/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0678" name="Line 198"/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0679" name="Line 199"/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0680" name="Line 200"/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0681" name="Line 201"/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0682" name="Line 202"/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0683" name="Line 203"/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0684" name="Line 204"/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0685" name="Line 205"/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0686" name="Line 206"/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0687" name="Text Box 207"/>
          <p:cNvSpPr txBox="1">
            <a:spLocks noChangeArrowheads="1"/>
          </p:cNvSpPr>
          <p:nvPr/>
        </p:nvSpPr>
        <p:spPr bwMode="auto">
          <a:xfrm>
            <a:off x="685800" y="6172200"/>
            <a:ext cx="826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0     1    2     3     4     5     6     7    8     9    10   11   12   13   14   15</a:t>
            </a:r>
          </a:p>
        </p:txBody>
      </p:sp>
      <p:pic>
        <p:nvPicPr>
          <p:cNvPr id="210" name="Picture 2" descr="C:\cs5110\ch16\pg371a.pc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24700" y="1"/>
            <a:ext cx="5019300" cy="928670"/>
          </a:xfrm>
          <a:prstGeom prst="rect">
            <a:avLst/>
          </a:prstGeom>
          <a:noFill/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75241E1C-4937-4D50-AA6E-4A4A2FDE3F30}"/>
              </a:ext>
            </a:extLst>
          </p:cNvPr>
          <p:cNvGrpSpPr/>
          <p:nvPr/>
        </p:nvGrpSpPr>
        <p:grpSpPr>
          <a:xfrm>
            <a:off x="171144" y="426127"/>
            <a:ext cx="786730" cy="5667169"/>
            <a:chOff x="171144" y="400320"/>
            <a:chExt cx="786730" cy="566716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15B9B8B-7459-42EF-B086-0B4B40506167}"/>
                </a:ext>
              </a:extLst>
            </p:cNvPr>
            <p:cNvSpPr txBox="1"/>
            <p:nvPr/>
          </p:nvSpPr>
          <p:spPr>
            <a:xfrm>
              <a:off x="304800" y="400320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a1</a:t>
              </a:r>
              <a:endParaRPr lang="en-IN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451866C-61AD-4907-8D7B-368A92023552}"/>
                </a:ext>
              </a:extLst>
            </p:cNvPr>
            <p:cNvSpPr txBox="1"/>
            <p:nvPr/>
          </p:nvSpPr>
          <p:spPr>
            <a:xfrm>
              <a:off x="281695" y="964257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a2</a:t>
              </a:r>
              <a:endParaRPr lang="en-IN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21DE9B2-8332-4C82-B31B-462A831BA067}"/>
                </a:ext>
              </a:extLst>
            </p:cNvPr>
            <p:cNvSpPr txBox="1"/>
            <p:nvPr/>
          </p:nvSpPr>
          <p:spPr>
            <a:xfrm>
              <a:off x="304800" y="1534226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a3</a:t>
              </a:r>
              <a:endParaRPr lang="en-IN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E2113D3-E349-406F-B45B-B9D1F551E304}"/>
                </a:ext>
              </a:extLst>
            </p:cNvPr>
            <p:cNvSpPr txBox="1"/>
            <p:nvPr/>
          </p:nvSpPr>
          <p:spPr>
            <a:xfrm>
              <a:off x="304800" y="2026440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a4</a:t>
              </a:r>
              <a:endParaRPr lang="en-IN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3D7101D-060D-469A-B663-ED8D6BA3BD1B}"/>
                </a:ext>
              </a:extLst>
            </p:cNvPr>
            <p:cNvSpPr txBox="1"/>
            <p:nvPr/>
          </p:nvSpPr>
          <p:spPr>
            <a:xfrm>
              <a:off x="278160" y="2514849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a5</a:t>
              </a:r>
              <a:endParaRPr lang="en-IN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6DA20E4-4756-4A5C-8183-EED640DFE9A5}"/>
                </a:ext>
              </a:extLst>
            </p:cNvPr>
            <p:cNvSpPr txBox="1"/>
            <p:nvPr/>
          </p:nvSpPr>
          <p:spPr>
            <a:xfrm>
              <a:off x="304800" y="3008281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a6</a:t>
              </a:r>
              <a:endParaRPr lang="en-IN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B1F5BE2-8421-4579-B71B-106B7A7D7888}"/>
                </a:ext>
              </a:extLst>
            </p:cNvPr>
            <p:cNvSpPr txBox="1"/>
            <p:nvPr/>
          </p:nvSpPr>
          <p:spPr>
            <a:xfrm>
              <a:off x="304800" y="3510097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a7</a:t>
              </a:r>
              <a:endParaRPr lang="en-IN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4686CCF-4F23-41B1-B8AC-2C27279D6932}"/>
                </a:ext>
              </a:extLst>
            </p:cNvPr>
            <p:cNvSpPr txBox="1"/>
            <p:nvPr/>
          </p:nvSpPr>
          <p:spPr>
            <a:xfrm>
              <a:off x="309833" y="4026705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a8</a:t>
              </a:r>
              <a:endParaRPr lang="en-IN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8B86583-08E0-4A11-9DC1-B4A20CE0DD83}"/>
                </a:ext>
              </a:extLst>
            </p:cNvPr>
            <p:cNvSpPr txBox="1"/>
            <p:nvPr/>
          </p:nvSpPr>
          <p:spPr>
            <a:xfrm>
              <a:off x="304800" y="4583464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a9</a:t>
              </a:r>
              <a:endParaRPr lang="en-IN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C15B8DC-BD80-4D04-86EF-CFBE59EC380A}"/>
                </a:ext>
              </a:extLst>
            </p:cNvPr>
            <p:cNvSpPr txBox="1"/>
            <p:nvPr/>
          </p:nvSpPr>
          <p:spPr>
            <a:xfrm>
              <a:off x="171144" y="5107154"/>
              <a:ext cx="7867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a10</a:t>
              </a:r>
              <a:endParaRPr lang="en-IN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97AF70B-C8DD-4755-8783-B11B093A6560}"/>
                </a:ext>
              </a:extLst>
            </p:cNvPr>
            <p:cNvSpPr txBox="1"/>
            <p:nvPr/>
          </p:nvSpPr>
          <p:spPr>
            <a:xfrm>
              <a:off x="196850" y="5605824"/>
              <a:ext cx="6946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a11</a:t>
              </a:r>
              <a:endParaRPr lang="en-IN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Early Finish </a:t>
            </a:r>
            <a:r>
              <a:rPr lang="en-US" dirty="0"/>
              <a:t>Greedy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/>
              <a:t>the activity with the earliest finish</a:t>
            </a:r>
            <a:endParaRPr lang="en-US" dirty="0"/>
          </a:p>
          <a:p>
            <a:r>
              <a:rPr lang="en-US"/>
              <a:t>Eliminate the activities </a:t>
            </a:r>
            <a:r>
              <a:rPr lang="en-US" dirty="0"/>
              <a:t>that could not be scheduled</a:t>
            </a:r>
          </a:p>
          <a:p>
            <a:r>
              <a:rPr lang="en-US" dirty="0"/>
              <a:t>Repeat!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Group 2"/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69976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6820" name="Line 196"/>
          <p:cNvSpPr>
            <a:spLocks noChangeShapeType="1"/>
          </p:cNvSpPr>
          <p:nvPr/>
        </p:nvSpPr>
        <p:spPr bwMode="auto">
          <a:xfrm>
            <a:off x="1331640" y="685800"/>
            <a:ext cx="1524000" cy="0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6821" name="Line 197"/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6822" name="Line 198"/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6823" name="Line 199"/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6824" name="Line 200"/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6825" name="Line 201"/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6826" name="Line 202"/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6827" name="Line 203"/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6828" name="Line 204"/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6829" name="Line 205"/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6830" name="Line 206"/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6831" name="Text Box 207"/>
          <p:cNvSpPr txBox="1">
            <a:spLocks noChangeArrowheads="1"/>
          </p:cNvSpPr>
          <p:nvPr/>
        </p:nvSpPr>
        <p:spPr bwMode="auto">
          <a:xfrm>
            <a:off x="685800" y="6172200"/>
            <a:ext cx="826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0     1    2     3     4     5     6     7    8     9    10   11   12   13   14   15</a:t>
            </a:r>
          </a:p>
        </p:txBody>
      </p:sp>
      <p:pic>
        <p:nvPicPr>
          <p:cNvPr id="15" name="Picture 2" descr="C:\cs5110\ch16\pg371a.pcx">
            <a:extLst>
              <a:ext uri="{FF2B5EF4-FFF2-40B4-BE49-F238E27FC236}">
                <a16:creationId xmlns:a16="http://schemas.microsoft.com/office/drawing/2014/main" id="{D42A99C5-0B0C-4234-A207-ECE789611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24700" y="-66101"/>
            <a:ext cx="5019300" cy="928670"/>
          </a:xfrm>
          <a:prstGeom prst="rect">
            <a:avLst/>
          </a:prstGeom>
          <a:noFill/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62DCCAED-F46E-45E3-A73C-2F3E30099181}"/>
              </a:ext>
            </a:extLst>
          </p:cNvPr>
          <p:cNvGrpSpPr/>
          <p:nvPr/>
        </p:nvGrpSpPr>
        <p:grpSpPr>
          <a:xfrm>
            <a:off x="171144" y="426127"/>
            <a:ext cx="786730" cy="5667169"/>
            <a:chOff x="171144" y="400320"/>
            <a:chExt cx="786730" cy="566716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E2FD5B4-0515-41EF-ACD4-5AE30B5FC17E}"/>
                </a:ext>
              </a:extLst>
            </p:cNvPr>
            <p:cNvSpPr txBox="1"/>
            <p:nvPr/>
          </p:nvSpPr>
          <p:spPr>
            <a:xfrm>
              <a:off x="304800" y="400320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a1</a:t>
              </a:r>
              <a:endParaRPr lang="en-IN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3B31AF5-E83F-40CE-9529-C184097DE0CC}"/>
                </a:ext>
              </a:extLst>
            </p:cNvPr>
            <p:cNvSpPr txBox="1"/>
            <p:nvPr/>
          </p:nvSpPr>
          <p:spPr>
            <a:xfrm>
              <a:off x="281695" y="964257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a2</a:t>
              </a:r>
              <a:endParaRPr lang="en-IN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DCBA2C5-41B5-434D-934C-E93BACCEEB62}"/>
                </a:ext>
              </a:extLst>
            </p:cNvPr>
            <p:cNvSpPr txBox="1"/>
            <p:nvPr/>
          </p:nvSpPr>
          <p:spPr>
            <a:xfrm>
              <a:off x="304800" y="1534226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a3</a:t>
              </a:r>
              <a:endParaRPr lang="en-IN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5AE091-7830-4567-96CB-84D9B75066A3}"/>
                </a:ext>
              </a:extLst>
            </p:cNvPr>
            <p:cNvSpPr txBox="1"/>
            <p:nvPr/>
          </p:nvSpPr>
          <p:spPr>
            <a:xfrm>
              <a:off x="304800" y="2026440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a4</a:t>
              </a:r>
              <a:endParaRPr lang="en-IN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F3C0407-141C-4B7D-9F60-69B0DE91C125}"/>
                </a:ext>
              </a:extLst>
            </p:cNvPr>
            <p:cNvSpPr txBox="1"/>
            <p:nvPr/>
          </p:nvSpPr>
          <p:spPr>
            <a:xfrm>
              <a:off x="278160" y="2514849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a5</a:t>
              </a:r>
              <a:endParaRPr lang="en-IN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3D2933C-FF38-4336-AC6C-1E756ADF155B}"/>
                </a:ext>
              </a:extLst>
            </p:cNvPr>
            <p:cNvSpPr txBox="1"/>
            <p:nvPr/>
          </p:nvSpPr>
          <p:spPr>
            <a:xfrm>
              <a:off x="304800" y="3008281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a6</a:t>
              </a:r>
              <a:endParaRPr lang="en-IN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28B594B-FE8F-4CB2-B4BB-076BE7C8F10E}"/>
                </a:ext>
              </a:extLst>
            </p:cNvPr>
            <p:cNvSpPr txBox="1"/>
            <p:nvPr/>
          </p:nvSpPr>
          <p:spPr>
            <a:xfrm>
              <a:off x="304800" y="3510097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a7</a:t>
              </a:r>
              <a:endParaRPr lang="en-IN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67689AF-DB92-4FCA-A5D9-3897564A71C4}"/>
                </a:ext>
              </a:extLst>
            </p:cNvPr>
            <p:cNvSpPr txBox="1"/>
            <p:nvPr/>
          </p:nvSpPr>
          <p:spPr>
            <a:xfrm>
              <a:off x="309833" y="4026705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a8</a:t>
              </a:r>
              <a:endParaRPr lang="en-IN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18C2670-2695-440C-8449-61094239C3E2}"/>
                </a:ext>
              </a:extLst>
            </p:cNvPr>
            <p:cNvSpPr txBox="1"/>
            <p:nvPr/>
          </p:nvSpPr>
          <p:spPr>
            <a:xfrm>
              <a:off x="304800" y="4583464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a9</a:t>
              </a:r>
              <a:endParaRPr lang="en-IN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25F8F07-F8FF-43C8-8895-92F2D11E3DB9}"/>
                </a:ext>
              </a:extLst>
            </p:cNvPr>
            <p:cNvSpPr txBox="1"/>
            <p:nvPr/>
          </p:nvSpPr>
          <p:spPr>
            <a:xfrm>
              <a:off x="171144" y="5107154"/>
              <a:ext cx="7867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a10</a:t>
              </a:r>
              <a:endParaRPr lang="en-IN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5B19010-8E34-4060-8165-8BCD52B9E2FF}"/>
                </a:ext>
              </a:extLst>
            </p:cNvPr>
            <p:cNvSpPr txBox="1"/>
            <p:nvPr/>
          </p:nvSpPr>
          <p:spPr>
            <a:xfrm>
              <a:off x="196850" y="5605824"/>
              <a:ext cx="6946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a11</a:t>
              </a:r>
              <a:endParaRPr lang="en-IN" dirty="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Group 2"/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69976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5796" name="Line 196"/>
          <p:cNvSpPr>
            <a:spLocks noChangeShapeType="1"/>
          </p:cNvSpPr>
          <p:nvPr/>
        </p:nvSpPr>
        <p:spPr bwMode="auto">
          <a:xfrm>
            <a:off x="1331640" y="685800"/>
            <a:ext cx="1524000" cy="0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5797" name="Line 197"/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5798" name="Line 198"/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5799" name="Line 199"/>
          <p:cNvSpPr>
            <a:spLocks noChangeShapeType="1"/>
          </p:cNvSpPr>
          <p:nvPr/>
        </p:nvSpPr>
        <p:spPr bwMode="auto">
          <a:xfrm>
            <a:off x="3419872" y="2209800"/>
            <a:ext cx="1524000" cy="0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5800" name="Line 200"/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5801" name="Line 201"/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5802" name="Line 202"/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5803" name="Line 203"/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5804" name="Line 204"/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5805" name="Line 205"/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5806" name="Line 206"/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5807" name="Text Box 207"/>
          <p:cNvSpPr txBox="1">
            <a:spLocks noChangeArrowheads="1"/>
          </p:cNvSpPr>
          <p:nvPr/>
        </p:nvSpPr>
        <p:spPr bwMode="auto">
          <a:xfrm>
            <a:off x="685800" y="6172200"/>
            <a:ext cx="826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0     1    2     3     4     5     6     7    8     9    10   11   12   13   14   15</a:t>
            </a:r>
          </a:p>
        </p:txBody>
      </p:sp>
      <p:pic>
        <p:nvPicPr>
          <p:cNvPr id="15" name="Picture 2" descr="C:\cs5110\ch16\pg371a.pcx">
            <a:extLst>
              <a:ext uri="{FF2B5EF4-FFF2-40B4-BE49-F238E27FC236}">
                <a16:creationId xmlns:a16="http://schemas.microsoft.com/office/drawing/2014/main" id="{FCC793D6-8327-4913-9911-F1E5A66CE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24700" y="-66101"/>
            <a:ext cx="5019300" cy="928670"/>
          </a:xfrm>
          <a:prstGeom prst="rect">
            <a:avLst/>
          </a:prstGeom>
          <a:noFill/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D4B7BC10-3255-43F1-8F3A-493AB6F2C4C3}"/>
              </a:ext>
            </a:extLst>
          </p:cNvPr>
          <p:cNvGrpSpPr/>
          <p:nvPr/>
        </p:nvGrpSpPr>
        <p:grpSpPr>
          <a:xfrm>
            <a:off x="171144" y="426127"/>
            <a:ext cx="786730" cy="5667169"/>
            <a:chOff x="171144" y="400320"/>
            <a:chExt cx="786730" cy="5667169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03C4FE9-F0A4-4373-BB83-EE91CFCED0B3}"/>
                </a:ext>
              </a:extLst>
            </p:cNvPr>
            <p:cNvSpPr txBox="1"/>
            <p:nvPr/>
          </p:nvSpPr>
          <p:spPr>
            <a:xfrm>
              <a:off x="304800" y="400320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a1</a:t>
              </a:r>
              <a:endParaRPr lang="en-IN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E18ADE1-F6CB-4F76-9946-3B8C38704129}"/>
                </a:ext>
              </a:extLst>
            </p:cNvPr>
            <p:cNvSpPr txBox="1"/>
            <p:nvPr/>
          </p:nvSpPr>
          <p:spPr>
            <a:xfrm>
              <a:off x="281695" y="964257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a2</a:t>
              </a:r>
              <a:endParaRPr lang="en-IN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D85FFAC-CE62-42BC-A14C-9BE32B489A83}"/>
                </a:ext>
              </a:extLst>
            </p:cNvPr>
            <p:cNvSpPr txBox="1"/>
            <p:nvPr/>
          </p:nvSpPr>
          <p:spPr>
            <a:xfrm>
              <a:off x="304800" y="1534226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a3</a:t>
              </a:r>
              <a:endParaRPr lang="en-IN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3FE3C25-E6BC-4158-B461-50686DF338B5}"/>
                </a:ext>
              </a:extLst>
            </p:cNvPr>
            <p:cNvSpPr txBox="1"/>
            <p:nvPr/>
          </p:nvSpPr>
          <p:spPr>
            <a:xfrm>
              <a:off x="304800" y="2026440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a4</a:t>
              </a:r>
              <a:endParaRPr lang="en-IN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2CFA037-03BA-4CB5-A5C3-AE51D2AAFB7B}"/>
                </a:ext>
              </a:extLst>
            </p:cNvPr>
            <p:cNvSpPr txBox="1"/>
            <p:nvPr/>
          </p:nvSpPr>
          <p:spPr>
            <a:xfrm>
              <a:off x="278160" y="2514849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a5</a:t>
              </a:r>
              <a:endParaRPr lang="en-IN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BCD5DA6-6305-4589-8622-26010EDCF048}"/>
                </a:ext>
              </a:extLst>
            </p:cNvPr>
            <p:cNvSpPr txBox="1"/>
            <p:nvPr/>
          </p:nvSpPr>
          <p:spPr>
            <a:xfrm>
              <a:off x="304800" y="3008281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a6</a:t>
              </a:r>
              <a:endParaRPr lang="en-IN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C9E660A-230A-424D-BCDF-56AFD26566A9}"/>
                </a:ext>
              </a:extLst>
            </p:cNvPr>
            <p:cNvSpPr txBox="1"/>
            <p:nvPr/>
          </p:nvSpPr>
          <p:spPr>
            <a:xfrm>
              <a:off x="304800" y="3510097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a7</a:t>
              </a:r>
              <a:endParaRPr lang="en-IN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B58758-170A-4520-AFE5-B2CF68A472EA}"/>
                </a:ext>
              </a:extLst>
            </p:cNvPr>
            <p:cNvSpPr txBox="1"/>
            <p:nvPr/>
          </p:nvSpPr>
          <p:spPr>
            <a:xfrm>
              <a:off x="309833" y="4026705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a8</a:t>
              </a:r>
              <a:endParaRPr lang="en-IN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78E826B-0CFA-4076-93AC-1B26BA5C55AA}"/>
                </a:ext>
              </a:extLst>
            </p:cNvPr>
            <p:cNvSpPr txBox="1"/>
            <p:nvPr/>
          </p:nvSpPr>
          <p:spPr>
            <a:xfrm>
              <a:off x="304800" y="4583464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a9</a:t>
              </a:r>
              <a:endParaRPr lang="en-IN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58E9FF0-923D-4E0B-9F9B-4E28711B7408}"/>
                </a:ext>
              </a:extLst>
            </p:cNvPr>
            <p:cNvSpPr txBox="1"/>
            <p:nvPr/>
          </p:nvSpPr>
          <p:spPr>
            <a:xfrm>
              <a:off x="171144" y="5107154"/>
              <a:ext cx="7867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a10</a:t>
              </a:r>
              <a:endParaRPr lang="en-IN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6A3835B-F8C1-4804-B13E-063C5A141307}"/>
                </a:ext>
              </a:extLst>
            </p:cNvPr>
            <p:cNvSpPr txBox="1"/>
            <p:nvPr/>
          </p:nvSpPr>
          <p:spPr>
            <a:xfrm>
              <a:off x="196850" y="5605824"/>
              <a:ext cx="6946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a11</a:t>
              </a:r>
              <a:endParaRPr lang="en-IN" dirty="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Group 2"/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69976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4772" name="Line 196"/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4773" name="Line 197"/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4774" name="Line 198"/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4775" name="Line 199"/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4776" name="Line 200"/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4777" name="Line 201"/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4778" name="Line 202"/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4779" name="Line 203"/>
          <p:cNvSpPr>
            <a:spLocks noChangeShapeType="1"/>
          </p:cNvSpPr>
          <p:nvPr/>
        </p:nvSpPr>
        <p:spPr bwMode="auto">
          <a:xfrm>
            <a:off x="4953000" y="4267200"/>
            <a:ext cx="1524000" cy="0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4780" name="Line 204"/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4781" name="Line 205"/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4782" name="Line 206"/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4783" name="Text Box 207"/>
          <p:cNvSpPr txBox="1">
            <a:spLocks noChangeArrowheads="1"/>
          </p:cNvSpPr>
          <p:nvPr/>
        </p:nvSpPr>
        <p:spPr bwMode="auto">
          <a:xfrm>
            <a:off x="685800" y="6172200"/>
            <a:ext cx="826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0     1    2     3     4     5     6     7    8     9    10   11   12   13   14   15</a:t>
            </a:r>
          </a:p>
        </p:txBody>
      </p:sp>
      <p:pic>
        <p:nvPicPr>
          <p:cNvPr id="15" name="Picture 2" descr="C:\cs5110\ch16\pg371a.pcx">
            <a:extLst>
              <a:ext uri="{FF2B5EF4-FFF2-40B4-BE49-F238E27FC236}">
                <a16:creationId xmlns:a16="http://schemas.microsoft.com/office/drawing/2014/main" id="{674EC971-0292-4AB8-B495-BB2902658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24700" y="-66101"/>
            <a:ext cx="5019300" cy="928670"/>
          </a:xfrm>
          <a:prstGeom prst="rect">
            <a:avLst/>
          </a:prstGeom>
          <a:noFill/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A4F04C9F-9B79-4ED9-8437-06866C155CF2}"/>
              </a:ext>
            </a:extLst>
          </p:cNvPr>
          <p:cNvGrpSpPr/>
          <p:nvPr/>
        </p:nvGrpSpPr>
        <p:grpSpPr>
          <a:xfrm>
            <a:off x="171144" y="426127"/>
            <a:ext cx="786730" cy="5667169"/>
            <a:chOff x="171144" y="400320"/>
            <a:chExt cx="786730" cy="566716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A5266C-71E3-475F-B16D-CD87228943AD}"/>
                </a:ext>
              </a:extLst>
            </p:cNvPr>
            <p:cNvSpPr txBox="1"/>
            <p:nvPr/>
          </p:nvSpPr>
          <p:spPr>
            <a:xfrm>
              <a:off x="304800" y="400320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a1</a:t>
              </a:r>
              <a:endParaRPr lang="en-IN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19B3D2F-E99E-411B-BD98-55B37C07122E}"/>
                </a:ext>
              </a:extLst>
            </p:cNvPr>
            <p:cNvSpPr txBox="1"/>
            <p:nvPr/>
          </p:nvSpPr>
          <p:spPr>
            <a:xfrm>
              <a:off x="281695" y="964257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a2</a:t>
              </a:r>
              <a:endParaRPr lang="en-IN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FB1411-710F-4219-8298-EC491116FC0B}"/>
                </a:ext>
              </a:extLst>
            </p:cNvPr>
            <p:cNvSpPr txBox="1"/>
            <p:nvPr/>
          </p:nvSpPr>
          <p:spPr>
            <a:xfrm>
              <a:off x="304800" y="1534226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a3</a:t>
              </a:r>
              <a:endParaRPr lang="en-IN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C4694D-78D5-4E7B-A361-808847662A91}"/>
                </a:ext>
              </a:extLst>
            </p:cNvPr>
            <p:cNvSpPr txBox="1"/>
            <p:nvPr/>
          </p:nvSpPr>
          <p:spPr>
            <a:xfrm>
              <a:off x="304800" y="2026440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a4</a:t>
              </a:r>
              <a:endParaRPr lang="en-IN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F56F1B5-8CED-4D1C-9C8A-9E4BD94DA738}"/>
                </a:ext>
              </a:extLst>
            </p:cNvPr>
            <p:cNvSpPr txBox="1"/>
            <p:nvPr/>
          </p:nvSpPr>
          <p:spPr>
            <a:xfrm>
              <a:off x="278160" y="2514849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a5</a:t>
              </a:r>
              <a:endParaRPr lang="en-IN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8F5CEB5-EC75-4BBD-A3E1-BC5A9555606C}"/>
                </a:ext>
              </a:extLst>
            </p:cNvPr>
            <p:cNvSpPr txBox="1"/>
            <p:nvPr/>
          </p:nvSpPr>
          <p:spPr>
            <a:xfrm>
              <a:off x="304800" y="3008281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a6</a:t>
              </a:r>
              <a:endParaRPr lang="en-IN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A528615-A29D-44F8-8D4F-E76E39FDE214}"/>
                </a:ext>
              </a:extLst>
            </p:cNvPr>
            <p:cNvSpPr txBox="1"/>
            <p:nvPr/>
          </p:nvSpPr>
          <p:spPr>
            <a:xfrm>
              <a:off x="304800" y="3510097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a7</a:t>
              </a:r>
              <a:endParaRPr lang="en-IN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2B5B811-446B-4873-AC62-FB0CBC01B782}"/>
                </a:ext>
              </a:extLst>
            </p:cNvPr>
            <p:cNvSpPr txBox="1"/>
            <p:nvPr/>
          </p:nvSpPr>
          <p:spPr>
            <a:xfrm>
              <a:off x="309833" y="4026705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a8</a:t>
              </a:r>
              <a:endParaRPr lang="en-IN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BA6C233-CE92-414D-8E1F-CA3B4B2F56A0}"/>
                </a:ext>
              </a:extLst>
            </p:cNvPr>
            <p:cNvSpPr txBox="1"/>
            <p:nvPr/>
          </p:nvSpPr>
          <p:spPr>
            <a:xfrm>
              <a:off x="304800" y="4583464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a9</a:t>
              </a:r>
              <a:endParaRPr lang="en-IN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1C95CEA-BDF5-41A0-A269-D2D61DB54CD5}"/>
                </a:ext>
              </a:extLst>
            </p:cNvPr>
            <p:cNvSpPr txBox="1"/>
            <p:nvPr/>
          </p:nvSpPr>
          <p:spPr>
            <a:xfrm>
              <a:off x="171144" y="5107154"/>
              <a:ext cx="7867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a10</a:t>
              </a:r>
              <a:endParaRPr lang="en-IN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693F5CA-128A-4BBA-908E-72B3EDD15F7E}"/>
                </a:ext>
              </a:extLst>
            </p:cNvPr>
            <p:cNvSpPr txBox="1"/>
            <p:nvPr/>
          </p:nvSpPr>
          <p:spPr>
            <a:xfrm>
              <a:off x="196850" y="5605824"/>
              <a:ext cx="6946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a11</a:t>
              </a:r>
              <a:endParaRPr lang="en-IN" dirty="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Group 2"/>
          <p:cNvGraphicFramePr>
            <a:graphicFrameLocks noGrp="1"/>
          </p:cNvGraphicFramePr>
          <p:nvPr>
            <p:ph type="tbl" idx="1"/>
          </p:nvPr>
        </p:nvGraphicFramePr>
        <p:xfrm>
          <a:off x="838200" y="381000"/>
          <a:ext cx="7772400" cy="569976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7844" name="Line 196"/>
          <p:cNvSpPr>
            <a:spLocks noChangeShapeType="1"/>
          </p:cNvSpPr>
          <p:nvPr/>
        </p:nvSpPr>
        <p:spPr bwMode="auto">
          <a:xfrm>
            <a:off x="1371600" y="685800"/>
            <a:ext cx="1524000" cy="0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7845" name="Line 197"/>
          <p:cNvSpPr>
            <a:spLocks noChangeShapeType="1"/>
          </p:cNvSpPr>
          <p:nvPr/>
        </p:nvSpPr>
        <p:spPr bwMode="auto">
          <a:xfrm>
            <a:off x="2438400" y="1219200"/>
            <a:ext cx="990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7846" name="Line 198"/>
          <p:cNvSpPr>
            <a:spLocks noChangeShapeType="1"/>
          </p:cNvSpPr>
          <p:nvPr/>
        </p:nvSpPr>
        <p:spPr bwMode="auto">
          <a:xfrm>
            <a:off x="838200" y="1676400"/>
            <a:ext cx="312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7847" name="Line 199"/>
          <p:cNvSpPr>
            <a:spLocks noChangeShapeType="1"/>
          </p:cNvSpPr>
          <p:nvPr/>
        </p:nvSpPr>
        <p:spPr bwMode="auto">
          <a:xfrm>
            <a:off x="3429000" y="2209800"/>
            <a:ext cx="1524000" cy="0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7848" name="Line 200"/>
          <p:cNvSpPr>
            <a:spLocks noChangeShapeType="1"/>
          </p:cNvSpPr>
          <p:nvPr/>
        </p:nvSpPr>
        <p:spPr bwMode="auto">
          <a:xfrm>
            <a:off x="2438400" y="2743200"/>
            <a:ext cx="2514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7849" name="Line 201"/>
          <p:cNvSpPr>
            <a:spLocks noChangeShapeType="1"/>
          </p:cNvSpPr>
          <p:nvPr/>
        </p:nvSpPr>
        <p:spPr bwMode="auto">
          <a:xfrm>
            <a:off x="3429000" y="3200400"/>
            <a:ext cx="2057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7850" name="Line 202"/>
          <p:cNvSpPr>
            <a:spLocks noChangeShapeType="1"/>
          </p:cNvSpPr>
          <p:nvPr/>
        </p:nvSpPr>
        <p:spPr bwMode="auto">
          <a:xfrm>
            <a:off x="3962400" y="3733800"/>
            <a:ext cx="2057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7851" name="Line 203"/>
          <p:cNvSpPr>
            <a:spLocks noChangeShapeType="1"/>
          </p:cNvSpPr>
          <p:nvPr/>
        </p:nvSpPr>
        <p:spPr bwMode="auto">
          <a:xfrm>
            <a:off x="4953000" y="4293096"/>
            <a:ext cx="1524000" cy="0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7852" name="Line 204"/>
          <p:cNvSpPr>
            <a:spLocks noChangeShapeType="1"/>
          </p:cNvSpPr>
          <p:nvPr/>
        </p:nvSpPr>
        <p:spPr bwMode="auto">
          <a:xfrm>
            <a:off x="4953000" y="4800600"/>
            <a:ext cx="2057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7853" name="Line 205"/>
          <p:cNvSpPr>
            <a:spLocks noChangeShapeType="1"/>
          </p:cNvSpPr>
          <p:nvPr/>
        </p:nvSpPr>
        <p:spPr bwMode="auto">
          <a:xfrm>
            <a:off x="1905000" y="5334000"/>
            <a:ext cx="5638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7854" name="Line 206"/>
          <p:cNvSpPr>
            <a:spLocks noChangeShapeType="1"/>
          </p:cNvSpPr>
          <p:nvPr/>
        </p:nvSpPr>
        <p:spPr bwMode="auto">
          <a:xfrm>
            <a:off x="7086600" y="5791200"/>
            <a:ext cx="990600" cy="0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7855" name="Text Box 207"/>
          <p:cNvSpPr txBox="1">
            <a:spLocks noChangeArrowheads="1"/>
          </p:cNvSpPr>
          <p:nvPr/>
        </p:nvSpPr>
        <p:spPr bwMode="auto">
          <a:xfrm>
            <a:off x="685800" y="6172200"/>
            <a:ext cx="826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0     1    2     3     4     5     6     7    8     9    10   11   12   13   14   15</a:t>
            </a:r>
          </a:p>
        </p:txBody>
      </p:sp>
      <p:pic>
        <p:nvPicPr>
          <p:cNvPr id="15" name="Picture 2" descr="C:\cs5110\ch16\pg371a.pcx">
            <a:extLst>
              <a:ext uri="{FF2B5EF4-FFF2-40B4-BE49-F238E27FC236}">
                <a16:creationId xmlns:a16="http://schemas.microsoft.com/office/drawing/2014/main" id="{6B6440F4-B060-4469-ABA8-8B1FAD233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24700" y="-66101"/>
            <a:ext cx="5019300" cy="928670"/>
          </a:xfrm>
          <a:prstGeom prst="rect">
            <a:avLst/>
          </a:prstGeom>
          <a:noFill/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7C6375C1-03AE-41E1-9310-D924DBFB9F73}"/>
              </a:ext>
            </a:extLst>
          </p:cNvPr>
          <p:cNvGrpSpPr/>
          <p:nvPr/>
        </p:nvGrpSpPr>
        <p:grpSpPr>
          <a:xfrm>
            <a:off x="171144" y="426127"/>
            <a:ext cx="786730" cy="5667169"/>
            <a:chOff x="171144" y="400320"/>
            <a:chExt cx="786730" cy="566716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4CAF960-421F-4163-9D6B-CE29B5CE5691}"/>
                </a:ext>
              </a:extLst>
            </p:cNvPr>
            <p:cNvSpPr txBox="1"/>
            <p:nvPr/>
          </p:nvSpPr>
          <p:spPr>
            <a:xfrm>
              <a:off x="304800" y="400320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a1</a:t>
              </a:r>
              <a:endParaRPr lang="en-IN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E3121F3-05BB-4289-BD27-FC16BBD6BB41}"/>
                </a:ext>
              </a:extLst>
            </p:cNvPr>
            <p:cNvSpPr txBox="1"/>
            <p:nvPr/>
          </p:nvSpPr>
          <p:spPr>
            <a:xfrm>
              <a:off x="281695" y="964257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a2</a:t>
              </a:r>
              <a:endParaRPr lang="en-IN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1563D29-646D-485D-BA07-4DABCE075F8D}"/>
                </a:ext>
              </a:extLst>
            </p:cNvPr>
            <p:cNvSpPr txBox="1"/>
            <p:nvPr/>
          </p:nvSpPr>
          <p:spPr>
            <a:xfrm>
              <a:off x="304800" y="1534226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a3</a:t>
              </a:r>
              <a:endParaRPr lang="en-IN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32B991-63AF-4A84-AB2A-4F048E81D4B6}"/>
                </a:ext>
              </a:extLst>
            </p:cNvPr>
            <p:cNvSpPr txBox="1"/>
            <p:nvPr/>
          </p:nvSpPr>
          <p:spPr>
            <a:xfrm>
              <a:off x="304800" y="2026440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a4</a:t>
              </a:r>
              <a:endParaRPr lang="en-IN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2290A14-5991-46F5-B28B-191317E50020}"/>
                </a:ext>
              </a:extLst>
            </p:cNvPr>
            <p:cNvSpPr txBox="1"/>
            <p:nvPr/>
          </p:nvSpPr>
          <p:spPr>
            <a:xfrm>
              <a:off x="278160" y="2514849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a5</a:t>
              </a:r>
              <a:endParaRPr lang="en-IN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CF38D0B-E50B-48E0-A166-2BDA4CCBB082}"/>
                </a:ext>
              </a:extLst>
            </p:cNvPr>
            <p:cNvSpPr txBox="1"/>
            <p:nvPr/>
          </p:nvSpPr>
          <p:spPr>
            <a:xfrm>
              <a:off x="304800" y="3008281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a6</a:t>
              </a:r>
              <a:endParaRPr lang="en-IN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9CA84B2-4BD9-4168-9D0E-FF1736D8EA46}"/>
                </a:ext>
              </a:extLst>
            </p:cNvPr>
            <p:cNvSpPr txBox="1"/>
            <p:nvPr/>
          </p:nvSpPr>
          <p:spPr>
            <a:xfrm>
              <a:off x="304800" y="3510097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a7</a:t>
              </a:r>
              <a:endParaRPr lang="en-IN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7874F0-CD0E-4FEC-A80B-470A5F09F515}"/>
                </a:ext>
              </a:extLst>
            </p:cNvPr>
            <p:cNvSpPr txBox="1"/>
            <p:nvPr/>
          </p:nvSpPr>
          <p:spPr>
            <a:xfrm>
              <a:off x="309833" y="4026705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a8</a:t>
              </a:r>
              <a:endParaRPr lang="en-IN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E495D48-21FA-4BAC-B6ED-F167C20A1786}"/>
                </a:ext>
              </a:extLst>
            </p:cNvPr>
            <p:cNvSpPr txBox="1"/>
            <p:nvPr/>
          </p:nvSpPr>
          <p:spPr>
            <a:xfrm>
              <a:off x="304800" y="4583464"/>
              <a:ext cx="586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a9</a:t>
              </a:r>
              <a:endParaRPr lang="en-IN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477BAF8-85CC-443C-8048-83DDDE31C6EB}"/>
                </a:ext>
              </a:extLst>
            </p:cNvPr>
            <p:cNvSpPr txBox="1"/>
            <p:nvPr/>
          </p:nvSpPr>
          <p:spPr>
            <a:xfrm>
              <a:off x="171144" y="5107154"/>
              <a:ext cx="7867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a10</a:t>
              </a:r>
              <a:endParaRPr lang="en-IN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E8E32CF-4986-40BF-9EBF-23810F1AB37A}"/>
                </a:ext>
              </a:extLst>
            </p:cNvPr>
            <p:cNvSpPr txBox="1"/>
            <p:nvPr/>
          </p:nvSpPr>
          <p:spPr>
            <a:xfrm>
              <a:off x="196850" y="5605824"/>
              <a:ext cx="6946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a11</a:t>
              </a:r>
              <a:endParaRPr lang="en-IN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Greedy Method – General Method</a:t>
            </a:r>
          </a:p>
          <a:p>
            <a:r>
              <a:rPr lang="en-IN" dirty="0"/>
              <a:t>Elements of Greedy Method</a:t>
            </a:r>
          </a:p>
          <a:p>
            <a:r>
              <a:rPr lang="en-IN" dirty="0"/>
              <a:t>Greedy Algorithms</a:t>
            </a:r>
          </a:p>
          <a:p>
            <a:pPr lvl="1"/>
            <a:r>
              <a:rPr lang="en-IN" dirty="0"/>
              <a:t>Activity Selection Problem</a:t>
            </a:r>
          </a:p>
          <a:p>
            <a:pPr lvl="1"/>
            <a:r>
              <a:rPr lang="en-IN" dirty="0"/>
              <a:t>Huffman Coding</a:t>
            </a:r>
          </a:p>
          <a:p>
            <a:pPr lvl="1"/>
            <a:r>
              <a:rPr lang="en-IN" dirty="0"/>
              <a:t>Fractional knapsack problem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578" y="24424"/>
            <a:ext cx="7772400" cy="1143000"/>
          </a:xfrm>
        </p:spPr>
        <p:txBody>
          <a:bodyPr/>
          <a:lstStyle/>
          <a:p>
            <a:r>
              <a:rPr lang="en-IN" dirty="0" smtClean="0"/>
              <a:t>Problem</a:t>
            </a:r>
            <a:endParaRPr lang="en-IN" dirty="0"/>
          </a:p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227713086"/>
              </p:ext>
            </p:extLst>
          </p:nvPr>
        </p:nvGraphicFramePr>
        <p:xfrm>
          <a:off x="815578" y="2132856"/>
          <a:ext cx="7512843" cy="2560320"/>
        </p:xfrm>
        <a:graphic>
          <a:graphicData uri="http://schemas.openxmlformats.org/drawingml/2006/table">
            <a:tbl>
              <a:tblPr/>
              <a:tblGrid>
                <a:gridCol w="2504281">
                  <a:extLst>
                    <a:ext uri="{9D8B030D-6E8A-4147-A177-3AD203B41FA5}">
                      <a16:colId xmlns:a16="http://schemas.microsoft.com/office/drawing/2014/main" val="1412086206"/>
                    </a:ext>
                  </a:extLst>
                </a:gridCol>
                <a:gridCol w="2504281">
                  <a:extLst>
                    <a:ext uri="{9D8B030D-6E8A-4147-A177-3AD203B41FA5}">
                      <a16:colId xmlns:a16="http://schemas.microsoft.com/office/drawing/2014/main" val="1570720735"/>
                    </a:ext>
                  </a:extLst>
                </a:gridCol>
                <a:gridCol w="2504281">
                  <a:extLst>
                    <a:ext uri="{9D8B030D-6E8A-4147-A177-3AD203B41FA5}">
                      <a16:colId xmlns:a16="http://schemas.microsoft.com/office/drawing/2014/main" val="42260151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Start Time (s)</a:t>
                      </a:r>
                    </a:p>
                  </a:txBody>
                  <a:tcPr>
                    <a:lnL w="9525" cap="flat" cmpd="sng" algn="ctr">
                      <a:solidFill>
                        <a:srgbClr val="E070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6F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70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72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Finish Time (f)</a:t>
                      </a:r>
                    </a:p>
                  </a:txBody>
                  <a:tcPr>
                    <a:lnL w="9525" cap="flat" cmpd="sng" algn="ctr">
                      <a:solidFill>
                        <a:srgbClr val="206F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6D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6F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6C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Activity Name</a:t>
                      </a:r>
                    </a:p>
                  </a:txBody>
                  <a:tcPr>
                    <a:lnL w="9525" cap="flat" cmpd="sng" algn="ctr">
                      <a:solidFill>
                        <a:srgbClr val="806D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6D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6D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6C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067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5</a:t>
                      </a:r>
                    </a:p>
                  </a:txBody>
                  <a:tcPr>
                    <a:lnL w="9525" cap="flat" cmpd="sng" algn="ctr">
                      <a:solidFill>
                        <a:srgbClr val="4072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6C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72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72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9</a:t>
                      </a:r>
                    </a:p>
                  </a:txBody>
                  <a:tcPr>
                    <a:lnL w="9525" cap="flat" cmpd="sng" algn="ctr">
                      <a:solidFill>
                        <a:srgbClr val="C06C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6C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6C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71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a1</a:t>
                      </a:r>
                    </a:p>
                  </a:txBody>
                  <a:tcPr>
                    <a:lnL w="9525" cap="flat" cmpd="sng" algn="ctr">
                      <a:solidFill>
                        <a:srgbClr val="C06C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6C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6C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6F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150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C072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71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72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6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>
                    <a:lnL w="9525" cap="flat" cmpd="sng" algn="ctr">
                      <a:solidFill>
                        <a:srgbClr val="0071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6F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71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70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a2</a:t>
                      </a:r>
                    </a:p>
                  </a:txBody>
                  <a:tcPr>
                    <a:lnL w="9525" cap="flat" cmpd="sng" algn="ctr">
                      <a:solidFill>
                        <a:srgbClr val="E06F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6F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6F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71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5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rgbClr val="806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70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6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6B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>
                    <a:lnL w="9525" cap="flat" cmpd="sng" algn="ctr">
                      <a:solidFill>
                        <a:srgbClr val="2070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71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70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7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a3</a:t>
                      </a:r>
                    </a:p>
                  </a:txBody>
                  <a:tcPr>
                    <a:lnL w="9525" cap="flat" cmpd="sng" algn="ctr">
                      <a:solidFill>
                        <a:srgbClr val="2071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71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71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84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049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rgbClr val="E06B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7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6B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6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6</a:t>
                      </a:r>
                    </a:p>
                  </a:txBody>
                  <a:tcPr>
                    <a:lnL w="9525" cap="flat" cmpd="sng" algn="ctr">
                      <a:solidFill>
                        <a:srgbClr val="007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84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78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3E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a4</a:t>
                      </a:r>
                    </a:p>
                  </a:txBody>
                  <a:tcPr>
                    <a:lnL w="9525" cap="flat" cmpd="sng" algn="ctr">
                      <a:solidFill>
                        <a:srgbClr val="E084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84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84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40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378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5</a:t>
                      </a:r>
                    </a:p>
                  </a:txBody>
                  <a:tcPr>
                    <a:lnL w="9525" cap="flat" cmpd="sng" algn="ctr">
                      <a:solidFill>
                        <a:srgbClr val="206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3E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69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44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7</a:t>
                      </a:r>
                    </a:p>
                  </a:txBody>
                  <a:tcPr>
                    <a:lnL w="9525" cap="flat" cmpd="sng" algn="ctr">
                      <a:solidFill>
                        <a:srgbClr val="E03E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40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3E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44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a5</a:t>
                      </a:r>
                    </a:p>
                  </a:txBody>
                  <a:tcPr>
                    <a:lnL w="9525" cap="flat" cmpd="sng" algn="ctr">
                      <a:solidFill>
                        <a:srgbClr val="6040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40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40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41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20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8</a:t>
                      </a:r>
                    </a:p>
                  </a:txBody>
                  <a:tcPr>
                    <a:lnL w="9525" cap="flat" cmpd="sng" algn="ctr">
                      <a:solidFill>
                        <a:srgbClr val="8044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44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44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44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9</a:t>
                      </a:r>
                    </a:p>
                  </a:txBody>
                  <a:tcPr>
                    <a:lnL w="9525" cap="flat" cmpd="sng" algn="ctr">
                      <a:solidFill>
                        <a:srgbClr val="8044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41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44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44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a6</a:t>
                      </a:r>
                    </a:p>
                  </a:txBody>
                  <a:tcPr>
                    <a:lnL w="9525" cap="flat" cmpd="sng" algn="ctr">
                      <a:solidFill>
                        <a:srgbClr val="2041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41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41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41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360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230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/>
              <a:t>Assuming activities </a:t>
            </a:r>
            <a:r>
              <a:rPr lang="en-US" dirty="0"/>
              <a:t>are sorted </a:t>
            </a:r>
            <a:r>
              <a:rPr lang="en-US"/>
              <a:t>by finish time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9" name="Picture 5" descr="D:\McGraw-Hill Projects\Cormen\algorithms\greedy_activity_selecto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28800"/>
            <a:ext cx="8001000" cy="4667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it is </a:t>
            </a:r>
            <a:r>
              <a:rPr lang="en-US" dirty="0"/>
              <a:t>Greedy?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Greedy in </a:t>
            </a:r>
            <a:r>
              <a:rPr lang="en-US" altLang="zh-TW" dirty="0">
                <a:ea typeface="新細明體" charset="-120"/>
              </a:rPr>
              <a:t>the sense </a:t>
            </a:r>
            <a:r>
              <a:rPr lang="en-US" altLang="zh-TW">
                <a:ea typeface="新細明體" charset="-120"/>
              </a:rPr>
              <a:t>that it </a:t>
            </a:r>
            <a:r>
              <a:rPr lang="en-US" altLang="zh-TW" dirty="0">
                <a:ea typeface="新細明體" charset="-120"/>
              </a:rPr>
              <a:t>leaves as </a:t>
            </a:r>
            <a:r>
              <a:rPr lang="en-US" altLang="zh-TW">
                <a:ea typeface="新細明體" charset="-120"/>
              </a:rPr>
              <a:t>much opportunity as possible </a:t>
            </a:r>
            <a:r>
              <a:rPr lang="en-US" altLang="zh-TW" dirty="0">
                <a:ea typeface="新細明體" charset="-120"/>
              </a:rPr>
              <a:t>for </a:t>
            </a:r>
            <a:r>
              <a:rPr lang="en-US" altLang="zh-TW">
                <a:ea typeface="新細明體" charset="-120"/>
              </a:rPr>
              <a:t>the remaining activities </a:t>
            </a:r>
            <a:r>
              <a:rPr lang="en-US" altLang="zh-TW" dirty="0">
                <a:ea typeface="新細明體" charset="-120"/>
              </a:rPr>
              <a:t>to be scheduled</a:t>
            </a:r>
          </a:p>
          <a:p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>
                <a:ea typeface="新細明體" charset="-120"/>
              </a:rPr>
              <a:t>greedy choice is </a:t>
            </a:r>
            <a:r>
              <a:rPr lang="en-US" altLang="zh-TW" dirty="0">
                <a:ea typeface="新細明體" charset="-120"/>
              </a:rPr>
              <a:t>the one </a:t>
            </a:r>
            <a:r>
              <a:rPr lang="en-US" altLang="zh-TW">
                <a:ea typeface="新細明體" charset="-120"/>
              </a:rPr>
              <a:t>that maximizes </a:t>
            </a:r>
            <a:r>
              <a:rPr lang="en-US" altLang="zh-TW" dirty="0">
                <a:ea typeface="新細明體" charset="-120"/>
              </a:rPr>
              <a:t>the amount of </a:t>
            </a:r>
            <a:r>
              <a:rPr lang="en-US" altLang="zh-TW">
                <a:ea typeface="新細明體" charset="-120"/>
              </a:rPr>
              <a:t>unscheduled time remaining</a:t>
            </a:r>
            <a:endParaRPr lang="en-US" altLang="zh-TW" dirty="0">
              <a:ea typeface="新細明體" charset="-12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Elements of Greedy Strategy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981200"/>
            <a:ext cx="8534400" cy="4114800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A </a:t>
            </a:r>
            <a:r>
              <a:rPr lang="en-US" altLang="zh-TW" sz="2800">
                <a:ea typeface="新細明體" charset="-120"/>
              </a:rPr>
              <a:t>greedy algorithm </a:t>
            </a:r>
            <a:r>
              <a:rPr lang="en-US" altLang="zh-TW" sz="2800" dirty="0">
                <a:ea typeface="新細明體" charset="-120"/>
              </a:rPr>
              <a:t>makes a sequence </a:t>
            </a:r>
            <a:r>
              <a:rPr lang="en-US" altLang="zh-TW" sz="2800">
                <a:ea typeface="新細明體" charset="-120"/>
              </a:rPr>
              <a:t>of choices</a:t>
            </a:r>
            <a:r>
              <a:rPr lang="en-US" altLang="zh-TW" sz="2800" dirty="0">
                <a:ea typeface="新細明體" charset="-120"/>
              </a:rPr>
              <a:t>, each of </a:t>
            </a:r>
            <a:r>
              <a:rPr lang="en-US" altLang="zh-TW" sz="2800">
                <a:ea typeface="新細明體" charset="-120"/>
              </a:rPr>
              <a:t>the choices </a:t>
            </a:r>
            <a:r>
              <a:rPr lang="en-US" altLang="zh-TW" sz="2800" dirty="0">
                <a:ea typeface="新細明體" charset="-120"/>
              </a:rPr>
              <a:t>that seems best at the </a:t>
            </a:r>
            <a:r>
              <a:rPr lang="en-US" altLang="zh-TW" sz="2800">
                <a:ea typeface="新細明體" charset="-120"/>
              </a:rPr>
              <a:t>moment is  </a:t>
            </a:r>
            <a:r>
              <a:rPr lang="en-US" altLang="zh-TW" sz="2800" dirty="0">
                <a:ea typeface="新細明體" charset="-120"/>
              </a:rPr>
              <a:t>chosen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NOT always produce </a:t>
            </a:r>
            <a:r>
              <a:rPr lang="en-US" altLang="zh-TW" sz="2400">
                <a:ea typeface="新細明體" charset="-120"/>
              </a:rPr>
              <a:t>an optimal solution</a:t>
            </a:r>
            <a:endParaRPr lang="en-US" altLang="zh-TW" sz="2400" dirty="0">
              <a:ea typeface="新細明體" charset="-120"/>
            </a:endParaRPr>
          </a:p>
          <a:p>
            <a:r>
              <a:rPr lang="en-US" altLang="zh-TW" sz="2800">
                <a:ea typeface="新細明體" charset="-120"/>
              </a:rPr>
              <a:t>Two ingredients </a:t>
            </a:r>
            <a:r>
              <a:rPr lang="en-US" altLang="zh-TW" sz="2800" dirty="0">
                <a:ea typeface="新細明體" charset="-120"/>
              </a:rPr>
              <a:t>that </a:t>
            </a:r>
            <a:r>
              <a:rPr lang="en-US" altLang="zh-TW" sz="2800">
                <a:ea typeface="新細明體" charset="-120"/>
              </a:rPr>
              <a:t>are exhibited </a:t>
            </a:r>
            <a:r>
              <a:rPr lang="en-US" altLang="zh-TW" sz="2800" dirty="0">
                <a:ea typeface="新細明體" charset="-120"/>
              </a:rPr>
              <a:t>by most problems that lend themselves to a greedy strategy</a:t>
            </a:r>
          </a:p>
          <a:p>
            <a:pPr lvl="1"/>
            <a:r>
              <a:rPr lang="en-US" altLang="zh-TW" sz="2400">
                <a:ea typeface="新細明體" charset="-120"/>
              </a:rPr>
              <a:t>Greedy-choice </a:t>
            </a:r>
            <a:r>
              <a:rPr lang="en-US" altLang="zh-TW" sz="2400" dirty="0">
                <a:ea typeface="新細明體" charset="-120"/>
              </a:rPr>
              <a:t>property</a:t>
            </a:r>
          </a:p>
          <a:p>
            <a:pPr lvl="1"/>
            <a:r>
              <a:rPr lang="en-US" altLang="zh-TW" sz="2400">
                <a:ea typeface="新細明體" charset="-120"/>
              </a:rPr>
              <a:t>Optimal </a:t>
            </a:r>
            <a:r>
              <a:rPr lang="en-US" altLang="zh-TW" sz="2400" dirty="0">
                <a:ea typeface="新細明體" charset="-120"/>
              </a:rPr>
              <a:t>substructure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/>
              <a:t>Greedy-Choice </a:t>
            </a:r>
            <a:r>
              <a:rPr lang="en-US" dirty="0"/>
              <a:t>Property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143000"/>
            <a:ext cx="7772400" cy="4876800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A </a:t>
            </a:r>
            <a:r>
              <a:rPr lang="en-US" altLang="zh-TW" sz="2800">
                <a:ea typeface="新細明體" charset="-120"/>
              </a:rPr>
              <a:t>globally optimal solution </a:t>
            </a:r>
            <a:r>
              <a:rPr lang="en-US" altLang="zh-TW" sz="2800" dirty="0">
                <a:ea typeface="新細明體" charset="-120"/>
              </a:rPr>
              <a:t>can </a:t>
            </a:r>
            <a:r>
              <a:rPr lang="en-US" altLang="zh-TW" sz="2800">
                <a:ea typeface="新細明體" charset="-120"/>
              </a:rPr>
              <a:t>be arrived </a:t>
            </a:r>
            <a:r>
              <a:rPr lang="en-US" altLang="zh-TW" sz="2800" dirty="0">
                <a:ea typeface="新細明體" charset="-120"/>
              </a:rPr>
              <a:t>at </a:t>
            </a:r>
            <a:r>
              <a:rPr lang="en-US" altLang="zh-TW" sz="2800">
                <a:ea typeface="新細明體" charset="-120"/>
              </a:rPr>
              <a:t>by making </a:t>
            </a:r>
            <a:r>
              <a:rPr lang="en-US" altLang="zh-TW" sz="2800" dirty="0">
                <a:ea typeface="新細明體" charset="-120"/>
              </a:rPr>
              <a:t>a </a:t>
            </a:r>
            <a:r>
              <a:rPr lang="en-US" altLang="zh-TW" sz="2800">
                <a:ea typeface="新細明體" charset="-120"/>
              </a:rPr>
              <a:t>locally optimal </a:t>
            </a:r>
            <a:r>
              <a:rPr lang="en-US" altLang="zh-TW" sz="2800" dirty="0">
                <a:ea typeface="新細明體" charset="-120"/>
              </a:rPr>
              <a:t>(greedy</a:t>
            </a:r>
            <a:r>
              <a:rPr lang="en-US" altLang="zh-TW" sz="2800">
                <a:ea typeface="新細明體" charset="-120"/>
              </a:rPr>
              <a:t>) choice</a:t>
            </a:r>
            <a:endParaRPr lang="en-US" altLang="zh-TW" sz="2800" dirty="0">
              <a:ea typeface="新細明體" charset="-120"/>
            </a:endParaRPr>
          </a:p>
          <a:p>
            <a:pPr lvl="1"/>
            <a:r>
              <a:rPr lang="en-US" altLang="zh-TW" sz="2400" dirty="0">
                <a:ea typeface="新細明體" charset="-120"/>
              </a:rPr>
              <a:t>Make </a:t>
            </a:r>
            <a:r>
              <a:rPr lang="en-US" altLang="zh-TW" sz="2400">
                <a:ea typeface="新細明體" charset="-120"/>
              </a:rPr>
              <a:t>whatever choice </a:t>
            </a:r>
            <a:r>
              <a:rPr lang="en-US" altLang="zh-TW" sz="2400" dirty="0">
                <a:ea typeface="新細明體" charset="-120"/>
              </a:rPr>
              <a:t>seems best at the moment and then solve the </a:t>
            </a:r>
            <a:r>
              <a:rPr lang="en-US" altLang="zh-TW" sz="2400">
                <a:ea typeface="新細明體" charset="-120"/>
              </a:rPr>
              <a:t>sub-problem arising </a:t>
            </a:r>
            <a:r>
              <a:rPr lang="en-US" altLang="zh-TW" sz="2400" dirty="0">
                <a:ea typeface="新細明體" charset="-120"/>
              </a:rPr>
              <a:t>after </a:t>
            </a:r>
            <a:r>
              <a:rPr lang="en-US" altLang="zh-TW" sz="2400">
                <a:ea typeface="新細明體" charset="-120"/>
              </a:rPr>
              <a:t>the choice is </a:t>
            </a:r>
            <a:r>
              <a:rPr lang="en-US" altLang="zh-TW" sz="2400" dirty="0">
                <a:ea typeface="新細明體" charset="-120"/>
              </a:rPr>
              <a:t>made</a:t>
            </a:r>
          </a:p>
          <a:p>
            <a:pPr lvl="1"/>
            <a:r>
              <a:rPr lang="en-US" altLang="zh-TW" sz="2400">
                <a:ea typeface="新細明體" charset="-120"/>
              </a:rPr>
              <a:t>The choice </a:t>
            </a:r>
            <a:r>
              <a:rPr lang="en-US" altLang="zh-TW" sz="2400" dirty="0">
                <a:ea typeface="新細明體" charset="-120"/>
              </a:rPr>
              <a:t>made by a </a:t>
            </a:r>
            <a:r>
              <a:rPr lang="en-US" altLang="zh-TW" sz="2400">
                <a:ea typeface="新細明體" charset="-120"/>
              </a:rPr>
              <a:t>greedy algorithm </a:t>
            </a:r>
            <a:r>
              <a:rPr lang="en-US" altLang="zh-TW" sz="2400" dirty="0">
                <a:ea typeface="新細明體" charset="-120"/>
              </a:rPr>
              <a:t>may depend </a:t>
            </a:r>
            <a:r>
              <a:rPr lang="en-US" altLang="zh-TW" sz="2400">
                <a:ea typeface="新細明體" charset="-120"/>
              </a:rPr>
              <a:t>on choices </a:t>
            </a:r>
            <a:r>
              <a:rPr lang="en-US" altLang="zh-TW" sz="2400" dirty="0">
                <a:ea typeface="新細明體" charset="-120"/>
              </a:rPr>
              <a:t>so far, </a:t>
            </a:r>
            <a:r>
              <a:rPr lang="en-US" altLang="zh-TW" sz="2400">
                <a:ea typeface="新細明體" charset="-120"/>
              </a:rPr>
              <a:t>but it </a:t>
            </a:r>
            <a:r>
              <a:rPr lang="en-US" altLang="zh-TW" sz="2400" dirty="0">
                <a:ea typeface="新細明體" charset="-120"/>
              </a:rPr>
              <a:t>cannot depend on any </a:t>
            </a:r>
            <a:r>
              <a:rPr lang="en-US" altLang="zh-TW" sz="2400">
                <a:ea typeface="新細明體" charset="-120"/>
              </a:rPr>
              <a:t>future choices </a:t>
            </a:r>
            <a:r>
              <a:rPr lang="en-US" altLang="zh-TW" sz="2400" dirty="0">
                <a:ea typeface="新細明體" charset="-120"/>
              </a:rPr>
              <a:t>or on </a:t>
            </a:r>
            <a:r>
              <a:rPr lang="en-US" altLang="zh-TW" sz="2400">
                <a:ea typeface="新細明體" charset="-120"/>
              </a:rPr>
              <a:t>the solutions </a:t>
            </a:r>
            <a:r>
              <a:rPr lang="en-US" altLang="zh-TW" sz="2400" dirty="0">
                <a:ea typeface="新細明體" charset="-120"/>
              </a:rPr>
              <a:t>to sub-problems</a:t>
            </a:r>
          </a:p>
          <a:p>
            <a:r>
              <a:rPr lang="en-US" altLang="zh-TW" sz="2800" dirty="0">
                <a:ea typeface="新細明體" charset="-120"/>
              </a:rPr>
              <a:t>A </a:t>
            </a:r>
            <a:r>
              <a:rPr lang="en-US" altLang="zh-TW" sz="2800">
                <a:ea typeface="新細明體" charset="-120"/>
              </a:rPr>
              <a:t>greedy choice </a:t>
            </a:r>
            <a:r>
              <a:rPr lang="en-US" altLang="zh-TW" sz="2800" dirty="0">
                <a:ea typeface="新細明體" charset="-120"/>
              </a:rPr>
              <a:t>at each </a:t>
            </a:r>
            <a:r>
              <a:rPr lang="en-US" altLang="zh-TW" sz="2800">
                <a:ea typeface="新細明體" charset="-120"/>
              </a:rPr>
              <a:t>step yields </a:t>
            </a:r>
            <a:r>
              <a:rPr lang="en-US" altLang="zh-TW" sz="2800" dirty="0">
                <a:ea typeface="新細明體" charset="-120"/>
              </a:rPr>
              <a:t>a </a:t>
            </a:r>
            <a:r>
              <a:rPr lang="en-US" altLang="zh-TW" sz="2800">
                <a:ea typeface="新細明體" charset="-120"/>
              </a:rPr>
              <a:t>globally optimal solution</a:t>
            </a:r>
            <a:endParaRPr lang="en-US" altLang="zh-TW" sz="2800" dirty="0">
              <a:ea typeface="新細明體" charset="-120"/>
            </a:endParaRP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9F541-EE60-4E9F-87DA-E48D7686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Optimal Substructures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05948-BE2C-4559-9472-84AE1AC88F1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IN" dirty="0"/>
                  <a:t>A problem exhibits optimal substructure if an optimal solution to the problem contains within it optimal solutions to the sub-problems.</a:t>
                </a:r>
              </a:p>
              <a:p>
                <a:pPr lvl="1"/>
                <a:r>
                  <a:rPr lang="en-IN" dirty="0"/>
                  <a:t>If an optimal solution A to S begins with activity 1, </a:t>
                </a:r>
              </a:p>
              <a:p>
                <a:pPr marL="274320" lvl="1" indent="0">
                  <a:buNone/>
                </a:pPr>
                <a:r>
                  <a:rPr lang="en-IN" dirty="0"/>
                  <a:t>A’=A – {1} is optimal to S’={ </a:t>
                </a:r>
                <a:r>
                  <a:rPr lang="en-IN" dirty="0" err="1"/>
                  <a:t>i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IN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05948-BE2C-4559-9472-84AE1AC88F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6120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Algorithm Design</a:t>
            </a:r>
            <a:endParaRPr lang="en-US" dirty="0"/>
          </a:p>
        </p:txBody>
      </p:sp>
      <p:sp>
        <p:nvSpPr>
          <p:cNvPr id="142361" name="Rectangle 25"/>
          <p:cNvSpPr>
            <a:spLocks noChangeArrowheads="1"/>
          </p:cNvSpPr>
          <p:nvPr/>
        </p:nvSpPr>
        <p:spPr bwMode="auto">
          <a:xfrm>
            <a:off x="527050" y="1282700"/>
            <a:ext cx="1751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>
                <a:latin typeface="Arial" charset="0"/>
              </a:rPr>
              <a:t>Comparison</a:t>
            </a:r>
            <a:r>
              <a:rPr lang="en-US" dirty="0">
                <a:latin typeface="Arial" charset="0"/>
              </a:rPr>
              <a:t>:</a:t>
            </a:r>
          </a:p>
        </p:txBody>
      </p:sp>
      <p:sp>
        <p:nvSpPr>
          <p:cNvPr id="142362" name="Rectangle 26"/>
          <p:cNvSpPr>
            <a:spLocks noChangeArrowheads="1"/>
          </p:cNvSpPr>
          <p:nvPr/>
        </p:nvSpPr>
        <p:spPr bwMode="auto">
          <a:xfrm>
            <a:off x="539750" y="1773238"/>
            <a:ext cx="2767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 u="sng">
                <a:solidFill>
                  <a:srgbClr val="FF0066"/>
                </a:solidFill>
                <a:latin typeface="Arial" charset="0"/>
              </a:rPr>
              <a:t>Dynamic Programming</a:t>
            </a:r>
            <a:endParaRPr lang="en-US" b="0" u="sng" dirty="0">
              <a:solidFill>
                <a:srgbClr val="FF0066"/>
              </a:solidFill>
              <a:latin typeface="Arial" charset="0"/>
            </a:endParaRPr>
          </a:p>
        </p:txBody>
      </p:sp>
      <p:sp>
        <p:nvSpPr>
          <p:cNvPr id="142363" name="Rectangle 27"/>
          <p:cNvSpPr>
            <a:spLocks noChangeArrowheads="1"/>
          </p:cNvSpPr>
          <p:nvPr/>
        </p:nvSpPr>
        <p:spPr bwMode="auto">
          <a:xfrm>
            <a:off x="4624388" y="1773238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 u="sng">
                <a:solidFill>
                  <a:srgbClr val="FF0066"/>
                </a:solidFill>
                <a:latin typeface="Arial" charset="0"/>
              </a:rPr>
              <a:t>Greedy Algorithms</a:t>
            </a:r>
            <a:endParaRPr lang="en-US" b="0" u="sng" dirty="0">
              <a:solidFill>
                <a:srgbClr val="FF0066"/>
              </a:solidFill>
              <a:latin typeface="Arial" charset="0"/>
            </a:endParaRPr>
          </a:p>
        </p:txBody>
      </p:sp>
      <p:sp>
        <p:nvSpPr>
          <p:cNvPr id="142364" name="Rectangle 28"/>
          <p:cNvSpPr>
            <a:spLocks noChangeArrowheads="1"/>
          </p:cNvSpPr>
          <p:nvPr/>
        </p:nvSpPr>
        <p:spPr bwMode="auto">
          <a:xfrm>
            <a:off x="539750" y="2336800"/>
            <a:ext cx="36163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4488" indent="-344488" algn="l">
              <a:buFontTx/>
              <a:buBlip>
                <a:blip r:embed="rId2"/>
              </a:buBlip>
            </a:pPr>
            <a:r>
              <a:rPr lang="en-US" b="0" dirty="0">
                <a:latin typeface="Arial" charset="0"/>
              </a:rPr>
              <a:t>At each step, </a:t>
            </a:r>
            <a:r>
              <a:rPr lang="en-US" b="0">
                <a:latin typeface="Arial" charset="0"/>
              </a:rPr>
              <a:t>the choice is determined </a:t>
            </a:r>
            <a:r>
              <a:rPr lang="en-US" b="0" dirty="0">
                <a:latin typeface="Arial" charset="0"/>
              </a:rPr>
              <a:t>based </a:t>
            </a:r>
            <a:r>
              <a:rPr lang="en-US" b="0">
                <a:latin typeface="Arial" charset="0"/>
              </a:rPr>
              <a:t>on solutions </a:t>
            </a:r>
            <a:r>
              <a:rPr lang="en-US" b="0" dirty="0">
                <a:latin typeface="Arial" charset="0"/>
              </a:rPr>
              <a:t>of subproblems.</a:t>
            </a:r>
          </a:p>
        </p:txBody>
      </p:sp>
      <p:sp>
        <p:nvSpPr>
          <p:cNvPr id="142365" name="Rectangle 29"/>
          <p:cNvSpPr>
            <a:spLocks noChangeArrowheads="1"/>
          </p:cNvSpPr>
          <p:nvPr/>
        </p:nvSpPr>
        <p:spPr bwMode="auto">
          <a:xfrm>
            <a:off x="5000628" y="2214554"/>
            <a:ext cx="429101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4488" indent="-344488" algn="l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b="0" dirty="0">
                <a:latin typeface="Arial" charset="0"/>
              </a:rPr>
              <a:t>At each step, </a:t>
            </a:r>
            <a:r>
              <a:rPr lang="en-US" b="0">
                <a:latin typeface="Arial" charset="0"/>
              </a:rPr>
              <a:t>we quickly </a:t>
            </a:r>
            <a:r>
              <a:rPr lang="en-US" b="0" dirty="0">
                <a:latin typeface="Arial" charset="0"/>
              </a:rPr>
              <a:t>make </a:t>
            </a:r>
            <a:r>
              <a:rPr lang="en-US" b="0">
                <a:latin typeface="Arial" charset="0"/>
              </a:rPr>
              <a:t>a choice </a:t>
            </a:r>
            <a:r>
              <a:rPr lang="en-US" b="0" dirty="0">
                <a:latin typeface="Arial" charset="0"/>
              </a:rPr>
              <a:t>that currently looks best. </a:t>
            </a:r>
            <a:br>
              <a:rPr lang="en-US" b="0" dirty="0">
                <a:latin typeface="Arial" charset="0"/>
              </a:rPr>
            </a:br>
            <a:r>
              <a:rPr lang="en-US" b="0" dirty="0">
                <a:latin typeface="Arial" charset="0"/>
              </a:rPr>
              <a:t>--A </a:t>
            </a:r>
            <a:r>
              <a:rPr lang="en-US" b="0">
                <a:latin typeface="Arial" charset="0"/>
              </a:rPr>
              <a:t>local optimal </a:t>
            </a:r>
            <a:r>
              <a:rPr lang="en-US" b="0" dirty="0">
                <a:latin typeface="Arial" charset="0"/>
              </a:rPr>
              <a:t>(greedy</a:t>
            </a:r>
            <a:r>
              <a:rPr lang="en-US" b="0">
                <a:latin typeface="Arial" charset="0"/>
              </a:rPr>
              <a:t>) choice</a:t>
            </a:r>
            <a:r>
              <a:rPr lang="en-US" b="0" dirty="0">
                <a:latin typeface="Arial" charset="0"/>
              </a:rPr>
              <a:t>.</a:t>
            </a:r>
          </a:p>
        </p:txBody>
      </p:sp>
      <p:sp>
        <p:nvSpPr>
          <p:cNvPr id="142366" name="Rectangle 30"/>
          <p:cNvSpPr>
            <a:spLocks noChangeArrowheads="1"/>
          </p:cNvSpPr>
          <p:nvPr/>
        </p:nvSpPr>
        <p:spPr bwMode="auto">
          <a:xfrm>
            <a:off x="539750" y="4543425"/>
            <a:ext cx="2827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4488" indent="-344488" algn="l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b="0">
                <a:latin typeface="Arial" charset="0"/>
              </a:rPr>
              <a:t>Bottom-up approach</a:t>
            </a:r>
          </a:p>
        </p:txBody>
      </p:sp>
      <p:sp>
        <p:nvSpPr>
          <p:cNvPr id="142367" name="Rectangle 31"/>
          <p:cNvSpPr>
            <a:spLocks noChangeArrowheads="1"/>
          </p:cNvSpPr>
          <p:nvPr/>
        </p:nvSpPr>
        <p:spPr bwMode="auto">
          <a:xfrm>
            <a:off x="5072066" y="5072074"/>
            <a:ext cx="2787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4488" indent="-344488" algn="l">
              <a:buFontTx/>
              <a:buBlip>
                <a:blip r:embed="rId2"/>
              </a:buBlip>
            </a:pPr>
            <a:r>
              <a:rPr lang="en-US" b="0" dirty="0">
                <a:latin typeface="Arial" charset="0"/>
              </a:rPr>
              <a:t>Top-down approach</a:t>
            </a:r>
          </a:p>
        </p:txBody>
      </p:sp>
      <p:sp>
        <p:nvSpPr>
          <p:cNvPr id="142368" name="Rectangle 32"/>
          <p:cNvSpPr>
            <a:spLocks noChangeArrowheads="1"/>
          </p:cNvSpPr>
          <p:nvPr/>
        </p:nvSpPr>
        <p:spPr bwMode="auto">
          <a:xfrm>
            <a:off x="500034" y="3857628"/>
            <a:ext cx="4040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4488" indent="-344488" algn="l">
              <a:buFontTx/>
              <a:buBlip>
                <a:blip r:embed="rId2"/>
              </a:buBlip>
            </a:pPr>
            <a:r>
              <a:rPr lang="en-US" b="0" dirty="0">
                <a:latin typeface="Arial" charset="0"/>
              </a:rPr>
              <a:t>Sub-problems are </a:t>
            </a:r>
            <a:r>
              <a:rPr lang="en-US" b="0">
                <a:latin typeface="Arial" charset="0"/>
              </a:rPr>
              <a:t>solved first</a:t>
            </a:r>
            <a:r>
              <a:rPr lang="en-US" b="0" dirty="0">
                <a:latin typeface="Arial" charset="0"/>
              </a:rPr>
              <a:t>.</a:t>
            </a:r>
          </a:p>
        </p:txBody>
      </p:sp>
      <p:sp>
        <p:nvSpPr>
          <p:cNvPr id="142369" name="Rectangle 33"/>
          <p:cNvSpPr>
            <a:spLocks noChangeArrowheads="1"/>
          </p:cNvSpPr>
          <p:nvPr/>
        </p:nvSpPr>
        <p:spPr bwMode="auto">
          <a:xfrm>
            <a:off x="5072066" y="4000504"/>
            <a:ext cx="425291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4488" indent="-344488" algn="l">
              <a:buFontTx/>
              <a:buBlip>
                <a:blip r:embed="rId2"/>
              </a:buBlip>
            </a:pPr>
            <a:r>
              <a:rPr lang="en-US" b="0">
                <a:latin typeface="Arial" charset="0"/>
              </a:rPr>
              <a:t>Greedy choice </a:t>
            </a:r>
            <a:r>
              <a:rPr lang="en-US" b="0" dirty="0">
                <a:latin typeface="Arial" charset="0"/>
              </a:rPr>
              <a:t>can be </a:t>
            </a:r>
            <a:r>
              <a:rPr lang="en-US" b="0">
                <a:latin typeface="Arial" charset="0"/>
              </a:rPr>
              <a:t>made first before solving </a:t>
            </a:r>
            <a:r>
              <a:rPr lang="en-US" b="0" dirty="0">
                <a:latin typeface="Arial" charset="0"/>
              </a:rPr>
              <a:t>further sub-problems.</a:t>
            </a:r>
          </a:p>
        </p:txBody>
      </p:sp>
      <p:sp>
        <p:nvSpPr>
          <p:cNvPr id="142370" name="Rectangle 34"/>
          <p:cNvSpPr>
            <a:spLocks noChangeArrowheads="1"/>
          </p:cNvSpPr>
          <p:nvPr/>
        </p:nvSpPr>
        <p:spPr bwMode="auto">
          <a:xfrm>
            <a:off x="541338" y="5105400"/>
            <a:ext cx="3886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4488" indent="-344488" algn="l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b="0">
                <a:latin typeface="Arial" charset="0"/>
              </a:rPr>
              <a:t>Can be slower, more complex</a:t>
            </a:r>
          </a:p>
        </p:txBody>
      </p:sp>
      <p:sp>
        <p:nvSpPr>
          <p:cNvPr id="142371" name="Rectangle 35"/>
          <p:cNvSpPr>
            <a:spLocks noChangeArrowheads="1"/>
          </p:cNvSpPr>
          <p:nvPr/>
        </p:nvSpPr>
        <p:spPr bwMode="auto">
          <a:xfrm>
            <a:off x="5072066" y="5643578"/>
            <a:ext cx="3025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4488" indent="-344488" algn="l">
              <a:buFontTx/>
              <a:buBlip>
                <a:blip r:embed="rId2"/>
              </a:buBlip>
            </a:pPr>
            <a:r>
              <a:rPr lang="en-US" b="0" dirty="0">
                <a:latin typeface="Arial" charset="0"/>
              </a:rPr>
              <a:t>Usually faster</a:t>
            </a:r>
            <a:r>
              <a:rPr lang="en-US" b="0">
                <a:latin typeface="Arial" charset="0"/>
              </a:rPr>
              <a:t>, simpler</a:t>
            </a:r>
            <a:endParaRPr lang="en-US" b="0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4161C-C189-42CB-B346-41BB9ABE8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Greedy Method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EA59D-C5DC-471E-990D-E00918B7726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63216"/>
            <a:ext cx="8229600" cy="1633736"/>
          </a:xfrm>
        </p:spPr>
        <p:txBody>
          <a:bodyPr>
            <a:normAutofit/>
          </a:bodyPr>
          <a:lstStyle/>
          <a:p>
            <a:r>
              <a:rPr lang="en-IN" dirty="0"/>
              <a:t>A design strategy for solving Problems</a:t>
            </a:r>
          </a:p>
          <a:p>
            <a:pPr lvl="1"/>
            <a:r>
              <a:rPr lang="en-IN" dirty="0"/>
              <a:t>Solves Optimization Problems</a:t>
            </a:r>
          </a:p>
          <a:p>
            <a:pPr lvl="2"/>
            <a:r>
              <a:rPr lang="en-IN" dirty="0"/>
              <a:t>Requires min/max results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82FD84-7951-4798-A59A-4F8E50798C5B}"/>
              </a:ext>
            </a:extLst>
          </p:cNvPr>
          <p:cNvSpPr/>
          <p:nvPr/>
        </p:nvSpPr>
        <p:spPr>
          <a:xfrm>
            <a:off x="3347864" y="2636912"/>
            <a:ext cx="208823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Problem</a:t>
            </a:r>
          </a:p>
          <a:p>
            <a:pPr algn="ctr"/>
            <a:r>
              <a:rPr lang="en-IN" dirty="0">
                <a:solidFill>
                  <a:srgbClr val="FF0000"/>
                </a:solidFill>
              </a:rPr>
              <a:t>A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B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05EAE1-3D12-47F9-975B-9CBCB48D33A5}"/>
              </a:ext>
            </a:extLst>
          </p:cNvPr>
          <p:cNvCxnSpPr>
            <a:stCxn id="5" idx="2"/>
          </p:cNvCxnSpPr>
          <p:nvPr/>
        </p:nvCxnSpPr>
        <p:spPr>
          <a:xfrm flipH="1">
            <a:off x="2843808" y="3356992"/>
            <a:ext cx="1548172" cy="122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837299-0389-4A8C-AA0B-66B6ECAAED2C}"/>
              </a:ext>
            </a:extLst>
          </p:cNvPr>
          <p:cNvCxnSpPr>
            <a:stCxn id="5" idx="2"/>
          </p:cNvCxnSpPr>
          <p:nvPr/>
        </p:nvCxnSpPr>
        <p:spPr>
          <a:xfrm flipH="1">
            <a:off x="4355976" y="3356992"/>
            <a:ext cx="36004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E77F8A-7934-4CB1-96DC-EB0DD8C0D52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391980" y="3356992"/>
            <a:ext cx="1044116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FE6AF5-B0A6-4533-9501-7E9ED0B645D6}"/>
              </a:ext>
            </a:extLst>
          </p:cNvPr>
          <p:cNvCxnSpPr>
            <a:stCxn id="5" idx="2"/>
          </p:cNvCxnSpPr>
          <p:nvPr/>
        </p:nvCxnSpPr>
        <p:spPr>
          <a:xfrm>
            <a:off x="4391980" y="3356992"/>
            <a:ext cx="1908212" cy="91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2CEF79-89E8-49B8-870A-3D2C1D1F3FF4}"/>
              </a:ext>
            </a:extLst>
          </p:cNvPr>
          <p:cNvCxnSpPr>
            <a:stCxn id="5" idx="2"/>
          </p:cNvCxnSpPr>
          <p:nvPr/>
        </p:nvCxnSpPr>
        <p:spPr>
          <a:xfrm>
            <a:off x="4391980" y="3356992"/>
            <a:ext cx="3348372" cy="91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4D5535-83D1-4018-8207-65FAD2D87456}"/>
              </a:ext>
            </a:extLst>
          </p:cNvPr>
          <p:cNvSpPr txBox="1"/>
          <p:nvPr/>
        </p:nvSpPr>
        <p:spPr>
          <a:xfrm>
            <a:off x="2555776" y="458112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Sol1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DE7F2E-ACF0-48F3-A5C5-A1CC01ED4E75}"/>
              </a:ext>
            </a:extLst>
          </p:cNvPr>
          <p:cNvSpPr txBox="1"/>
          <p:nvPr/>
        </p:nvSpPr>
        <p:spPr>
          <a:xfrm>
            <a:off x="4031940" y="461344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Sol2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56343D-66E2-4C41-BE4F-9E4930063EA9}"/>
              </a:ext>
            </a:extLst>
          </p:cNvPr>
          <p:cNvSpPr txBox="1"/>
          <p:nvPr/>
        </p:nvSpPr>
        <p:spPr>
          <a:xfrm>
            <a:off x="5074355" y="450015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Sol3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CD379F-2033-4FA8-B26A-7BDDC372134B}"/>
              </a:ext>
            </a:extLst>
          </p:cNvPr>
          <p:cNvSpPr txBox="1"/>
          <p:nvPr/>
        </p:nvSpPr>
        <p:spPr>
          <a:xfrm>
            <a:off x="7416316" y="438906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Sol5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A69260-0CF0-4EBB-A512-A4866D9CCA63}"/>
              </a:ext>
            </a:extLst>
          </p:cNvPr>
          <p:cNvSpPr txBox="1"/>
          <p:nvPr/>
        </p:nvSpPr>
        <p:spPr>
          <a:xfrm>
            <a:off x="6102170" y="440537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Sol4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FBAC31-3258-4722-9355-2185BFE30994}"/>
              </a:ext>
            </a:extLst>
          </p:cNvPr>
          <p:cNvSpPr txBox="1"/>
          <p:nvPr/>
        </p:nvSpPr>
        <p:spPr>
          <a:xfrm>
            <a:off x="6345197" y="5216668"/>
            <a:ext cx="2142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Feasible </a:t>
            </a:r>
            <a:r>
              <a:rPr lang="en-IN" dirty="0" err="1">
                <a:solidFill>
                  <a:srgbClr val="0070C0"/>
                </a:solidFill>
              </a:rPr>
              <a:t>Solns</a:t>
            </a:r>
            <a:endParaRPr lang="en-IN" dirty="0">
              <a:solidFill>
                <a:srgbClr val="0070C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1E9273-7DEE-4691-A581-5DDCD32722A7}"/>
              </a:ext>
            </a:extLst>
          </p:cNvPr>
          <p:cNvCxnSpPr>
            <a:cxnSpLocks/>
          </p:cNvCxnSpPr>
          <p:nvPr/>
        </p:nvCxnSpPr>
        <p:spPr>
          <a:xfrm>
            <a:off x="6255187" y="4762942"/>
            <a:ext cx="45005" cy="1059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5D6F79A-E5F5-4719-BC17-B7EE75F20882}"/>
              </a:ext>
            </a:extLst>
          </p:cNvPr>
          <p:cNvSpPr txBox="1"/>
          <p:nvPr/>
        </p:nvSpPr>
        <p:spPr>
          <a:xfrm>
            <a:off x="5988806" y="5949280"/>
            <a:ext cx="1967570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Optimal </a:t>
            </a:r>
            <a:r>
              <a:rPr lang="en-IN" dirty="0" err="1"/>
              <a:t>Soln</a:t>
            </a:r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A95EB7-500E-4176-A8F2-3E794F83F12A}"/>
              </a:ext>
            </a:extLst>
          </p:cNvPr>
          <p:cNvSpPr/>
          <p:nvPr/>
        </p:nvSpPr>
        <p:spPr>
          <a:xfrm>
            <a:off x="457200" y="3393194"/>
            <a:ext cx="28906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Constraint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10 hrs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0B84E-30AE-4CB5-B7D6-69D4688AB68F}"/>
              </a:ext>
            </a:extLst>
          </p:cNvPr>
          <p:cNvSpPr/>
          <p:nvPr/>
        </p:nvSpPr>
        <p:spPr>
          <a:xfrm>
            <a:off x="474646" y="3969060"/>
            <a:ext cx="289066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7030A0"/>
                </a:solidFill>
              </a:rPr>
              <a:t>Objective </a:t>
            </a:r>
            <a:r>
              <a:rPr lang="en-IN" dirty="0" err="1">
                <a:solidFill>
                  <a:srgbClr val="7030A0"/>
                </a:solidFill>
              </a:rPr>
              <a:t>fn</a:t>
            </a:r>
            <a:r>
              <a:rPr lang="en-IN" dirty="0" err="1">
                <a:solidFill>
                  <a:srgbClr val="7030A0"/>
                </a:solidFill>
                <a:sym typeface="Wingdings" panose="05000000000000000000" pitchFamily="2" charset="2"/>
              </a:rPr>
              <a:t>min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AAD43517-9F77-45BD-8AE6-0F350C06497E}"/>
              </a:ext>
            </a:extLst>
          </p:cNvPr>
          <p:cNvSpPr/>
          <p:nvPr/>
        </p:nvSpPr>
        <p:spPr>
          <a:xfrm rot="5400000">
            <a:off x="7069974" y="4149281"/>
            <a:ext cx="369333" cy="176419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87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19" grpId="0"/>
      <p:bldP spid="20" grpId="0"/>
      <p:bldP spid="21" grpId="0"/>
      <p:bldP spid="22" grpId="0"/>
      <p:bldP spid="25" grpId="0"/>
      <p:bldP spid="28" grpId="0" animBg="1"/>
      <p:bldP spid="29" grpId="0" animBg="1"/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algorithms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 </a:t>
            </a:r>
            <a:r>
              <a:rPr lang="en-US" sz="2800" i="1">
                <a:solidFill>
                  <a:schemeClr val="tx2"/>
                </a:solidFill>
              </a:rPr>
              <a:t>greedy algorithm</a:t>
            </a:r>
            <a:r>
              <a:rPr lang="en-US" sz="2800"/>
              <a:t> </a:t>
            </a:r>
            <a:r>
              <a:rPr lang="en-US" sz="2800" dirty="0"/>
              <a:t>always makes </a:t>
            </a:r>
            <a:r>
              <a:rPr lang="en-US" sz="2800"/>
              <a:t>the choice </a:t>
            </a:r>
            <a:r>
              <a:rPr lang="en-US" sz="2800" dirty="0"/>
              <a:t>that looks best at the moment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hope: a </a:t>
            </a:r>
            <a:r>
              <a:rPr lang="en-US" sz="2400"/>
              <a:t>locally optimal choice will </a:t>
            </a:r>
            <a:r>
              <a:rPr lang="en-US" sz="2400" dirty="0"/>
              <a:t>lead to a </a:t>
            </a:r>
            <a:r>
              <a:rPr lang="en-US" sz="2400"/>
              <a:t>globally optimal solution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For some problems</a:t>
            </a:r>
            <a:r>
              <a:rPr lang="en-US" sz="2400"/>
              <a:t>, it </a:t>
            </a:r>
            <a:r>
              <a:rPr lang="en-US" sz="2400" dirty="0"/>
              <a:t>works</a:t>
            </a:r>
          </a:p>
          <a:p>
            <a:pPr>
              <a:lnSpc>
                <a:spcPct val="90000"/>
              </a:lnSpc>
            </a:pPr>
            <a:r>
              <a:rPr lang="en-US" sz="2800"/>
              <a:t>greedy algorithms </a:t>
            </a:r>
            <a:r>
              <a:rPr lang="en-US" sz="2800" dirty="0"/>
              <a:t>tend to </a:t>
            </a:r>
            <a:r>
              <a:rPr lang="en-US" sz="2800"/>
              <a:t>be easier </a:t>
            </a:r>
            <a:r>
              <a:rPr lang="en-US" sz="2800" dirty="0"/>
              <a:t>to code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Greedy Choice </a:t>
            </a:r>
            <a:r>
              <a:rPr lang="en-US" dirty="0"/>
              <a:t>must be </a:t>
            </a:r>
          </a:p>
        </p:txBody>
      </p:sp>
      <p:sp>
        <p:nvSpPr>
          <p:cNvPr id="51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0C2FA77E-B20D-4B02-9393-3C45A31C69E6}" type="slidenum">
              <a:rPr lang="en-US">
                <a:latin typeface="Arial" pitchFamily="34" charset="0"/>
              </a:rPr>
              <a:pPr/>
              <a:t>5</a:t>
            </a:fld>
            <a:endParaRPr lang="en-US">
              <a:latin typeface="Arial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b="1"/>
              <a:t>Feasible</a:t>
            </a:r>
            <a:r>
              <a:rPr lang="en-US"/>
              <a:t> </a:t>
            </a:r>
            <a:endParaRPr lang="en-US" dirty="0"/>
          </a:p>
          <a:p>
            <a:pPr lvl="1" eaLnBrk="1" hangingPunct="1">
              <a:lnSpc>
                <a:spcPct val="80000"/>
              </a:lnSpc>
            </a:pPr>
            <a:r>
              <a:rPr lang="en-US"/>
              <a:t>Satisfy </a:t>
            </a:r>
            <a:r>
              <a:rPr lang="en-US" dirty="0"/>
              <a:t>the </a:t>
            </a:r>
            <a:r>
              <a:rPr lang="en-US"/>
              <a:t>problem’s constraints</a:t>
            </a:r>
            <a:endParaRPr lang="en-US" dirty="0"/>
          </a:p>
          <a:p>
            <a:pPr eaLnBrk="1" hangingPunct="1">
              <a:lnSpc>
                <a:spcPct val="80000"/>
              </a:lnSpc>
            </a:pPr>
            <a:r>
              <a:rPr lang="en-US" b="1"/>
              <a:t>Locally optimal</a:t>
            </a:r>
            <a:endParaRPr lang="en-US" b="1" dirty="0"/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Be the best </a:t>
            </a:r>
            <a:r>
              <a:rPr lang="en-US"/>
              <a:t>local choice </a:t>
            </a:r>
            <a:r>
              <a:rPr lang="en-US" dirty="0"/>
              <a:t>among </a:t>
            </a:r>
            <a:r>
              <a:rPr lang="en-US"/>
              <a:t>all feasible choices</a:t>
            </a:r>
            <a:endParaRPr lang="en-US" dirty="0"/>
          </a:p>
          <a:p>
            <a:pPr eaLnBrk="1" hangingPunct="1">
              <a:lnSpc>
                <a:spcPct val="80000"/>
              </a:lnSpc>
            </a:pPr>
            <a:r>
              <a:rPr lang="en-US" b="1"/>
              <a:t>Irrevocable</a:t>
            </a:r>
            <a:endParaRPr lang="en-US" b="1" dirty="0"/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Once made, </a:t>
            </a:r>
            <a:r>
              <a:rPr lang="en-US"/>
              <a:t>the choice </a:t>
            </a:r>
            <a:r>
              <a:rPr lang="en-US" dirty="0"/>
              <a:t>can’t be changed on subsequent steps.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ea typeface="宋体" charset="-122"/>
              </a:rPr>
              <a:t>	The General Method</a:t>
            </a:r>
            <a:endParaRPr lang="en-US" dirty="0">
              <a:ea typeface="宋体" charset="-122"/>
            </a:endParaRPr>
          </a:p>
        </p:txBody>
      </p:sp>
      <p:sp>
        <p:nvSpPr>
          <p:cNvPr id="64518" name="Date Placeholder 6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6EBAFFCF-E4B8-4081-99E5-476E0F61EC78}" type="datetime3">
              <a:rPr lang="en-US" smtClean="0"/>
              <a:pPr/>
              <a:t>7 February 2022</a:t>
            </a:fld>
            <a:endParaRPr lang="en-US"/>
          </a:p>
        </p:txBody>
      </p:sp>
      <p:sp>
        <p:nvSpPr>
          <p:cNvPr id="645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6055B15E-3FAA-4E62-AEE7-13E06D3ABC9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451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An algorithm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works in stages considering one input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a time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altLang="zh-CN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At each stage </a:t>
            </a:r>
            <a:r>
              <a:rPr lang="en-US" altLang="zh-CN" sz="3200">
                <a:latin typeface="Times New Roman" pitchFamily="18" charset="0"/>
                <a:ea typeface="宋体" charset="-122"/>
                <a:cs typeface="Times New Roman" pitchFamily="18" charset="0"/>
              </a:rPr>
              <a:t>a decision is </a:t>
            </a:r>
            <a:r>
              <a:rPr lang="en-US" altLang="zh-CN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made whether </a:t>
            </a:r>
            <a:r>
              <a:rPr lang="en-US" altLang="zh-CN" sz="3200">
                <a:latin typeface="Times New Roman" pitchFamily="18" charset="0"/>
                <a:ea typeface="宋体" charset="-122"/>
                <a:cs typeface="Times New Roman" pitchFamily="18" charset="0"/>
              </a:rPr>
              <a:t>the input gives an optimal solution</a:t>
            </a:r>
            <a:endParaRPr lang="en-US" altLang="zh-CN" sz="32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altLang="zh-CN" sz="3200">
                <a:latin typeface="Times New Roman" pitchFamily="18" charset="0"/>
                <a:ea typeface="宋体" charset="-122"/>
                <a:cs typeface="Times New Roman" pitchFamily="18" charset="0"/>
              </a:rPr>
              <a:t>This is </a:t>
            </a:r>
            <a:r>
              <a:rPr lang="en-US" altLang="zh-CN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done </a:t>
            </a:r>
            <a:r>
              <a:rPr lang="en-US" altLang="zh-CN" sz="3200">
                <a:latin typeface="Times New Roman" pitchFamily="18" charset="0"/>
                <a:ea typeface="宋体" charset="-122"/>
                <a:cs typeface="Times New Roman" pitchFamily="18" charset="0"/>
              </a:rPr>
              <a:t>by considering the inputs in </a:t>
            </a:r>
            <a:r>
              <a:rPr lang="en-US" altLang="zh-CN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an </a:t>
            </a:r>
            <a:r>
              <a:rPr lang="en-US" altLang="zh-CN" sz="3200">
                <a:latin typeface="Times New Roman" pitchFamily="18" charset="0"/>
                <a:ea typeface="宋体" charset="-122"/>
                <a:cs typeface="Times New Roman" pitchFamily="18" charset="0"/>
              </a:rPr>
              <a:t>order determined </a:t>
            </a:r>
            <a:r>
              <a:rPr lang="en-US" altLang="zh-CN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by </a:t>
            </a:r>
            <a:r>
              <a:rPr lang="en-US" altLang="zh-CN" sz="3200">
                <a:latin typeface="Times New Roman" pitchFamily="18" charset="0"/>
                <a:ea typeface="宋体" charset="-122"/>
                <a:cs typeface="Times New Roman" pitchFamily="18" charset="0"/>
              </a:rPr>
              <a:t>some selection </a:t>
            </a:r>
            <a:r>
              <a:rPr lang="en-US" altLang="zh-CN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procedure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zh-CN" sz="3200">
                <a:latin typeface="Times New Roman" pitchFamily="18" charset="0"/>
                <a:ea typeface="宋体" charset="-122"/>
                <a:cs typeface="Times New Roman" pitchFamily="18" charset="0"/>
              </a:rPr>
              <a:t>If the partial solution is not optimal then it is </a:t>
            </a:r>
            <a:r>
              <a:rPr lang="en-US" altLang="zh-CN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not added to </a:t>
            </a:r>
            <a:r>
              <a:rPr lang="en-US" altLang="zh-CN" sz="3200">
                <a:latin typeface="Times New Roman" pitchFamily="18" charset="0"/>
                <a:ea typeface="宋体" charset="-122"/>
                <a:cs typeface="Times New Roman" pitchFamily="18" charset="0"/>
              </a:rPr>
              <a:t>the solution</a:t>
            </a:r>
            <a:endParaRPr lang="en-US" altLang="zh-CN" sz="32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altLang="zh-CN" sz="3200">
                <a:latin typeface="Times New Roman" pitchFamily="18" charset="0"/>
                <a:ea typeface="宋体" charset="-122"/>
                <a:cs typeface="Times New Roman" pitchFamily="18" charset="0"/>
              </a:rPr>
              <a:t>The selection procedure is </a:t>
            </a:r>
            <a:r>
              <a:rPr lang="en-US" altLang="zh-CN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based on </a:t>
            </a:r>
            <a:r>
              <a:rPr lang="en-US" altLang="zh-CN" sz="3200">
                <a:latin typeface="Times New Roman" pitchFamily="18" charset="0"/>
                <a:ea typeface="宋体" charset="-122"/>
                <a:cs typeface="Times New Roman" pitchFamily="18" charset="0"/>
              </a:rPr>
              <a:t>some optimization </a:t>
            </a:r>
            <a:r>
              <a:rPr lang="en-US" altLang="zh-CN" sz="3200" dirty="0">
                <a:latin typeface="Times New Roman" pitchFamily="18" charset="0"/>
                <a:ea typeface="宋体" charset="-122"/>
                <a:cs typeface="Times New Roman" pitchFamily="18" charset="0"/>
              </a:rPr>
              <a:t>measure, the measure may be </a:t>
            </a:r>
            <a:r>
              <a:rPr lang="en-US" altLang="zh-CN" sz="3200">
                <a:latin typeface="Times New Roman" pitchFamily="18" charset="0"/>
                <a:ea typeface="宋体" charset="-122"/>
                <a:cs typeface="Times New Roman" pitchFamily="18" charset="0"/>
              </a:rPr>
              <a:t>the objective function</a:t>
            </a:r>
            <a:endParaRPr lang="en-US" altLang="zh-CN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eaLnBrk="1" hangingPunct="1"/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pPr eaLnBrk="1" hangingPunct="1"/>
            <a:r>
              <a:rPr lang="en-US"/>
              <a:t>Greedy Algorithm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A511E8-6CB5-4E08-890E-FB08307CD059}" type="datetime3">
              <a:rPr lang="en-US" smtClean="0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DCAA6481-F4A1-4CEB-867D-C4E403700EC4}" type="slidenum">
              <a:rPr lang="en-US">
                <a:latin typeface="Arial" pitchFamily="34" charset="0"/>
              </a:rPr>
              <a:pPr/>
              <a:t>7</a:t>
            </a:fld>
            <a:endParaRPr lang="en-US">
              <a:latin typeface="Arial" pitchFamily="34" charset="0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457200" y="1676400"/>
            <a:ext cx="8229600" cy="4648200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200" b="1">
                <a:latin typeface="Courier New" pitchFamily="49" charset="0"/>
              </a:rPr>
              <a:t>Algorithm</a:t>
            </a:r>
            <a:r>
              <a:rPr lang="en-US" sz="3200">
                <a:latin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</a:rPr>
              <a:t>Greedy(</a:t>
            </a:r>
            <a:r>
              <a:rPr lang="en-US" sz="3200" dirty="0" err="1">
                <a:latin typeface="Courier New" pitchFamily="49" charset="0"/>
              </a:rPr>
              <a:t>a,n</a:t>
            </a:r>
            <a:r>
              <a:rPr lang="en-US" sz="3200" dirty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200" b="1" dirty="0">
                <a:latin typeface="Courier New" pitchFamily="49" charset="0"/>
              </a:rPr>
              <a:t>{</a:t>
            </a:r>
            <a:r>
              <a:rPr lang="en-US" sz="3200">
                <a:latin typeface="Courier New" pitchFamily="49" charset="0"/>
              </a:rPr>
              <a:t>	Solution</a:t>
            </a:r>
            <a:r>
              <a:rPr lang="en-US" sz="3200" dirty="0">
                <a:latin typeface="Courier New" pitchFamily="49" charset="0"/>
              </a:rPr>
              <a:t>:=</a:t>
            </a:r>
            <a:r>
              <a:rPr lang="en-US" sz="3200" dirty="0">
                <a:latin typeface="Courier New" pitchFamily="49" charset="0"/>
                <a:cs typeface="Arial" pitchFamily="34" charset="0"/>
              </a:rPr>
              <a:t>Ø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>
                <a:latin typeface="Courier New" pitchFamily="49" charset="0"/>
                <a:cs typeface="Arial" pitchFamily="34" charset="0"/>
              </a:rPr>
              <a:t>	</a:t>
            </a:r>
            <a:r>
              <a:rPr lang="en-US" sz="3200" b="1">
                <a:latin typeface="Courier New" pitchFamily="49" charset="0"/>
                <a:cs typeface="Arial" pitchFamily="34" charset="0"/>
              </a:rPr>
              <a:t>for</a:t>
            </a:r>
            <a:r>
              <a:rPr lang="en-US" sz="3200">
                <a:latin typeface="Courier New" pitchFamily="49" charset="0"/>
                <a:cs typeface="Arial" pitchFamily="34" charset="0"/>
              </a:rPr>
              <a:t> i:=</a:t>
            </a:r>
            <a:r>
              <a:rPr lang="en-US" sz="3200" dirty="0">
                <a:latin typeface="Courier New" pitchFamily="49" charset="0"/>
                <a:cs typeface="Arial" pitchFamily="34" charset="0"/>
              </a:rPr>
              <a:t>1 to n do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>
                <a:latin typeface="Courier New" pitchFamily="49" charset="0"/>
                <a:cs typeface="Arial" pitchFamily="34" charset="0"/>
              </a:rPr>
              <a:t>	</a:t>
            </a:r>
            <a:r>
              <a:rPr lang="en-US" sz="3200" b="1" dirty="0">
                <a:latin typeface="Courier New" pitchFamily="49" charset="0"/>
                <a:cs typeface="Arial" pitchFamily="34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>
                <a:latin typeface="Courier New" pitchFamily="49" charset="0"/>
                <a:cs typeface="Arial" pitchFamily="34" charset="0"/>
              </a:rPr>
              <a:t>		x:=Select(a);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>
                <a:latin typeface="Courier New" pitchFamily="49" charset="0"/>
                <a:cs typeface="Arial" pitchFamily="34" charset="0"/>
              </a:rPr>
              <a:t>	</a:t>
            </a:r>
            <a:r>
              <a:rPr lang="en-US" sz="3200">
                <a:latin typeface="Courier New" pitchFamily="49" charset="0"/>
                <a:cs typeface="Arial" pitchFamily="34" charset="0"/>
              </a:rPr>
              <a:t>	</a:t>
            </a:r>
            <a:r>
              <a:rPr lang="en-US" sz="3200" b="1">
                <a:latin typeface="Courier New" pitchFamily="49" charset="0"/>
                <a:cs typeface="Arial" pitchFamily="34" charset="0"/>
              </a:rPr>
              <a:t>if</a:t>
            </a:r>
            <a:r>
              <a:rPr lang="en-US" sz="3200">
                <a:latin typeface="Courier New" pitchFamily="49" charset="0"/>
                <a:cs typeface="Arial" pitchFamily="34" charset="0"/>
              </a:rPr>
              <a:t> Feasible(Solution</a:t>
            </a:r>
            <a:r>
              <a:rPr lang="en-US" sz="3200" dirty="0" err="1">
                <a:latin typeface="Courier New" pitchFamily="49" charset="0"/>
                <a:cs typeface="Arial" pitchFamily="34" charset="0"/>
              </a:rPr>
              <a:t>,x</a:t>
            </a:r>
            <a:r>
              <a:rPr lang="en-US" sz="3200" dirty="0">
                <a:latin typeface="Courier New" pitchFamily="49" charset="0"/>
                <a:cs typeface="Arial" pitchFamily="34" charset="0"/>
              </a:rPr>
              <a:t>)</a:t>
            </a:r>
            <a:endParaRPr lang="en-US" sz="3200" b="1" dirty="0">
              <a:latin typeface="Courier New" pitchFamily="49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>
                <a:latin typeface="Courier New" pitchFamily="49" charset="0"/>
                <a:cs typeface="Arial" pitchFamily="34" charset="0"/>
              </a:rPr>
              <a:t>		</a:t>
            </a:r>
            <a:r>
              <a:rPr lang="en-US" sz="3200">
                <a:latin typeface="Courier New" pitchFamily="49" charset="0"/>
                <a:cs typeface="Arial" pitchFamily="34" charset="0"/>
              </a:rPr>
              <a:t> Solution:=Union(solution</a:t>
            </a:r>
            <a:r>
              <a:rPr lang="en-US" sz="3200" dirty="0" err="1">
                <a:latin typeface="Courier New" pitchFamily="49" charset="0"/>
                <a:cs typeface="Arial" pitchFamily="34" charset="0"/>
              </a:rPr>
              <a:t>,x</a:t>
            </a:r>
            <a:r>
              <a:rPr lang="en-US" sz="3200" dirty="0">
                <a:latin typeface="Courier New" pitchFamily="49" charset="0"/>
                <a:cs typeface="Arial" pitchFamily="34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>
                <a:solidFill>
                  <a:srgbClr val="FF0000"/>
                </a:solidFill>
                <a:latin typeface="Courier New" pitchFamily="49" charset="0"/>
                <a:cs typeface="Arial" pitchFamily="34" charset="0"/>
              </a:rPr>
              <a:t>	</a:t>
            </a:r>
            <a:r>
              <a:rPr lang="en-US" sz="3200" b="1" dirty="0">
                <a:latin typeface="Courier New" pitchFamily="49" charset="0"/>
                <a:cs typeface="Arial" pitchFamily="34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>
                <a:latin typeface="Courier New" pitchFamily="49" charset="0"/>
                <a:cs typeface="Arial" pitchFamily="34" charset="0"/>
              </a:rPr>
              <a:t>	</a:t>
            </a:r>
            <a:r>
              <a:rPr lang="en-US" sz="3200" b="1">
                <a:latin typeface="Courier New" pitchFamily="49" charset="0"/>
                <a:cs typeface="Arial" pitchFamily="34" charset="0"/>
              </a:rPr>
              <a:t>return</a:t>
            </a:r>
            <a:r>
              <a:rPr lang="en-US" sz="3200">
                <a:latin typeface="Courier New" pitchFamily="49" charset="0"/>
                <a:cs typeface="Arial" pitchFamily="34" charset="0"/>
              </a:rPr>
              <a:t> Solution</a:t>
            </a:r>
            <a:r>
              <a:rPr lang="en-US" sz="3200" dirty="0">
                <a:latin typeface="Courier New" pitchFamily="49" charset="0"/>
                <a:cs typeface="Arial" pitchFamily="34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200" b="1" dirty="0">
                <a:latin typeface="Courier New" pitchFamily="49" charset="0"/>
                <a:cs typeface="Arial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pPr eaLnBrk="1" hangingPunct="1"/>
            <a:r>
              <a:rPr lang="en-US"/>
              <a:t>Greedy Algorithm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22D01E-F4A4-4BEA-AF9C-5E49BE6C8030}" type="datetime3">
              <a:rPr lang="en-US" smtClean="0"/>
              <a:pPr>
                <a:defRPr/>
              </a:pPr>
              <a:t>7 February 2022</a:t>
            </a:fld>
            <a:endParaRPr lang="en-US"/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/>
          <a:p>
            <a:fld id="{BEB39E18-E16B-496F-B468-A25834E4BD86}" type="slidenum">
              <a:rPr lang="en-US">
                <a:latin typeface="Arial" pitchFamily="34" charset="0"/>
              </a:rPr>
              <a:pPr/>
              <a:t>8</a:t>
            </a:fld>
            <a:endParaRPr lang="en-US">
              <a:latin typeface="Arial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/>
              <a:t>Select </a:t>
            </a:r>
            <a:r>
              <a:rPr lang="en-US" sz="3200" dirty="0">
                <a:sym typeface="Wingdings" pitchFamily="2" charset="2"/>
              </a:rPr>
              <a:t> </a:t>
            </a:r>
            <a:r>
              <a:rPr lang="en-US" sz="3200">
                <a:sym typeface="Wingdings" pitchFamily="2" charset="2"/>
              </a:rPr>
              <a:t>The function </a:t>
            </a:r>
            <a:r>
              <a:rPr lang="en-US" sz="3200" dirty="0">
                <a:latin typeface="Courier New" pitchFamily="49" charset="0"/>
                <a:sym typeface="Wingdings" pitchFamily="2" charset="2"/>
              </a:rPr>
              <a:t>Select</a:t>
            </a:r>
            <a:r>
              <a:rPr lang="en-US" sz="3200" dirty="0">
                <a:sym typeface="Wingdings" pitchFamily="2" charset="2"/>
              </a:rPr>
              <a:t> selects </a:t>
            </a:r>
            <a:r>
              <a:rPr lang="en-US" sz="3200">
                <a:sym typeface="Wingdings" pitchFamily="2" charset="2"/>
              </a:rPr>
              <a:t>an input </a:t>
            </a:r>
            <a:r>
              <a:rPr lang="en-US" sz="3200" dirty="0">
                <a:sym typeface="Wingdings" pitchFamily="2" charset="2"/>
              </a:rPr>
              <a:t>from </a:t>
            </a:r>
            <a:r>
              <a:rPr lang="en-US" sz="3200" dirty="0">
                <a:latin typeface="Courier New" pitchFamily="49" charset="0"/>
                <a:sym typeface="Wingdings" pitchFamily="2" charset="2"/>
              </a:rPr>
              <a:t>a[]</a:t>
            </a:r>
            <a:r>
              <a:rPr lang="en-US" sz="3200" dirty="0">
                <a:sym typeface="Wingdings" pitchFamily="2" charset="2"/>
              </a:rPr>
              <a:t> and </a:t>
            </a:r>
            <a:r>
              <a:rPr lang="en-US" sz="3200">
                <a:sym typeface="Wingdings" pitchFamily="2" charset="2"/>
              </a:rPr>
              <a:t>removes it</a:t>
            </a:r>
            <a:r>
              <a:rPr lang="en-US" sz="3200" dirty="0">
                <a:sym typeface="Wingdings" pitchFamily="2" charset="2"/>
              </a:rPr>
              <a:t>. The selected </a:t>
            </a:r>
            <a:r>
              <a:rPr lang="en-US" sz="3200">
                <a:sym typeface="Wingdings" pitchFamily="2" charset="2"/>
              </a:rPr>
              <a:t>value is assigned </a:t>
            </a:r>
            <a:r>
              <a:rPr lang="en-US" sz="3200" dirty="0">
                <a:sym typeface="Wingdings" pitchFamily="2" charset="2"/>
              </a:rPr>
              <a:t>to </a:t>
            </a:r>
            <a:r>
              <a:rPr lang="en-US" sz="3200" dirty="0">
                <a:latin typeface="Courier New" pitchFamily="49" charset="0"/>
                <a:sym typeface="Wingdings" pitchFamily="2" charset="2"/>
              </a:rPr>
              <a:t>x</a:t>
            </a:r>
            <a:r>
              <a:rPr lang="en-US" sz="3200" dirty="0">
                <a:sym typeface="Wingdings" pitchFamily="2" charset="2"/>
              </a:rPr>
              <a:t>.</a:t>
            </a:r>
          </a:p>
          <a:p>
            <a:pPr eaLnBrk="1" hangingPunct="1"/>
            <a:endParaRPr lang="en-US" sz="1200" dirty="0"/>
          </a:p>
          <a:p>
            <a:pPr eaLnBrk="1" hangingPunct="1"/>
            <a:r>
              <a:rPr lang="en-US" sz="3200"/>
              <a:t>Feasible </a:t>
            </a:r>
            <a:r>
              <a:rPr lang="en-US" sz="3200">
                <a:sym typeface="Wingdings" pitchFamily="2" charset="2"/>
              </a:rPr>
              <a:t> Is </a:t>
            </a:r>
            <a:r>
              <a:rPr lang="en-US" sz="3200" dirty="0">
                <a:sym typeface="Wingdings" pitchFamily="2" charset="2"/>
              </a:rPr>
              <a:t>a </a:t>
            </a:r>
            <a:r>
              <a:rPr lang="en-US" sz="3200">
                <a:sym typeface="Wingdings" pitchFamily="2" charset="2"/>
              </a:rPr>
              <a:t>Boolean-valued function that determines </a:t>
            </a:r>
            <a:r>
              <a:rPr lang="en-US" sz="3200" dirty="0">
                <a:sym typeface="Wingdings" pitchFamily="2" charset="2"/>
              </a:rPr>
              <a:t>whether </a:t>
            </a:r>
            <a:r>
              <a:rPr lang="en-US" sz="3200" dirty="0">
                <a:latin typeface="Courier New" pitchFamily="49" charset="0"/>
                <a:sym typeface="Wingdings" pitchFamily="2" charset="2"/>
              </a:rPr>
              <a:t>x</a:t>
            </a:r>
            <a:r>
              <a:rPr lang="en-US" sz="3200" dirty="0">
                <a:sym typeface="Wingdings" pitchFamily="2" charset="2"/>
              </a:rPr>
              <a:t> can </a:t>
            </a:r>
            <a:r>
              <a:rPr lang="en-US" sz="3200">
                <a:sym typeface="Wingdings" pitchFamily="2" charset="2"/>
              </a:rPr>
              <a:t>be included into the </a:t>
            </a:r>
            <a:r>
              <a:rPr lang="en-US" sz="3200">
                <a:latin typeface="Courier New" pitchFamily="49" charset="0"/>
                <a:sym typeface="Wingdings" pitchFamily="2" charset="2"/>
              </a:rPr>
              <a:t>solution</a:t>
            </a:r>
            <a:r>
              <a:rPr lang="en-US" sz="3200">
                <a:sym typeface="Wingdings" pitchFamily="2" charset="2"/>
              </a:rPr>
              <a:t> </a:t>
            </a:r>
            <a:r>
              <a:rPr lang="en-US" sz="3200" dirty="0">
                <a:sym typeface="Wingdings" pitchFamily="2" charset="2"/>
              </a:rPr>
              <a:t>vector.</a:t>
            </a:r>
          </a:p>
          <a:p>
            <a:pPr eaLnBrk="1" hangingPunct="1"/>
            <a:endParaRPr lang="en-US" sz="1200" dirty="0">
              <a:sym typeface="Wingdings" pitchFamily="2" charset="2"/>
            </a:endParaRPr>
          </a:p>
          <a:p>
            <a:pPr eaLnBrk="1" hangingPunct="1"/>
            <a:r>
              <a:rPr lang="en-US" sz="3200">
                <a:sym typeface="Wingdings" pitchFamily="2" charset="2"/>
              </a:rPr>
              <a:t>Union </a:t>
            </a:r>
            <a:r>
              <a:rPr lang="en-US" sz="3200" dirty="0">
                <a:sym typeface="Wingdings" pitchFamily="2" charset="2"/>
              </a:rPr>
              <a:t> </a:t>
            </a:r>
            <a:r>
              <a:rPr lang="en-US" sz="3200">
                <a:sym typeface="Wingdings" pitchFamily="2" charset="2"/>
              </a:rPr>
              <a:t>The function </a:t>
            </a:r>
            <a:r>
              <a:rPr lang="en-US" sz="3200">
                <a:latin typeface="Courier New" pitchFamily="49" charset="0"/>
                <a:sym typeface="Wingdings" pitchFamily="2" charset="2"/>
              </a:rPr>
              <a:t>Union</a:t>
            </a:r>
            <a:r>
              <a:rPr lang="en-US" sz="3200">
                <a:sym typeface="Wingdings" pitchFamily="2" charset="2"/>
              </a:rPr>
              <a:t> combines </a:t>
            </a:r>
            <a:r>
              <a:rPr lang="en-US" sz="3200">
                <a:latin typeface="Courier New" pitchFamily="49" charset="0"/>
                <a:sym typeface="Wingdings" pitchFamily="2" charset="2"/>
              </a:rPr>
              <a:t>x</a:t>
            </a:r>
            <a:r>
              <a:rPr lang="en-US" sz="3200">
                <a:sym typeface="Wingdings" pitchFamily="2" charset="2"/>
              </a:rPr>
              <a:t> with the </a:t>
            </a:r>
            <a:r>
              <a:rPr lang="en-US" sz="3200">
                <a:latin typeface="Courier New" pitchFamily="49" charset="0"/>
                <a:sym typeface="Wingdings" pitchFamily="2" charset="2"/>
              </a:rPr>
              <a:t>Solution</a:t>
            </a:r>
            <a:r>
              <a:rPr lang="en-US" sz="3200" dirty="0">
                <a:sym typeface="Wingdings" pitchFamily="2" charset="2"/>
              </a:rPr>
              <a:t>.</a:t>
            </a:r>
            <a:endParaRPr 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0"/>
            <a:ext cx="8001000" cy="1143000"/>
          </a:xfrm>
        </p:spPr>
        <p:txBody>
          <a:bodyPr/>
          <a:lstStyle/>
          <a:p>
            <a:r>
              <a:rPr lang="en-US"/>
              <a:t>An Activity Selection </a:t>
            </a:r>
            <a:r>
              <a:rPr lang="en-US" dirty="0"/>
              <a:t>Problem</a:t>
            </a:r>
            <a:br>
              <a:rPr lang="en-US" dirty="0"/>
            </a:br>
            <a:r>
              <a:rPr lang="en-US" dirty="0"/>
              <a:t>(</a:t>
            </a:r>
            <a:r>
              <a:rPr lang="en-US"/>
              <a:t>Conference Scheduling </a:t>
            </a:r>
            <a:r>
              <a:rPr lang="en-US" dirty="0"/>
              <a:t>Problem)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00034" y="1714488"/>
            <a:ext cx="7772400" cy="3749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accent2"/>
                </a:solidFill>
              </a:rPr>
              <a:t>Input</a:t>
            </a:r>
            <a:r>
              <a:rPr lang="en-US" b="1" dirty="0">
                <a:solidFill>
                  <a:schemeClr val="accent2"/>
                </a:solidFill>
              </a:rPr>
              <a:t>: A set </a:t>
            </a:r>
            <a:r>
              <a:rPr lang="en-US" b="1">
                <a:solidFill>
                  <a:schemeClr val="accent2"/>
                </a:solidFill>
              </a:rPr>
              <a:t>of activities </a:t>
            </a:r>
            <a:r>
              <a:rPr lang="en-US" b="1" dirty="0">
                <a:solidFill>
                  <a:schemeClr val="accent2"/>
                </a:solidFill>
              </a:rPr>
              <a:t>S = {</a:t>
            </a:r>
            <a:r>
              <a:rPr lang="en-US" b="1" i="1" dirty="0">
                <a:solidFill>
                  <a:schemeClr val="accent2"/>
                </a:solidFill>
              </a:rPr>
              <a:t>a</a:t>
            </a:r>
            <a:r>
              <a:rPr lang="en-US" b="1" i="1" baseline="-25000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,…, </a:t>
            </a:r>
            <a:r>
              <a:rPr lang="en-US" b="1" i="1" dirty="0">
                <a:solidFill>
                  <a:schemeClr val="accent2"/>
                </a:solidFill>
              </a:rPr>
              <a:t>a</a:t>
            </a:r>
            <a:r>
              <a:rPr lang="en-US" b="1" i="1" baseline="-25000" dirty="0">
                <a:solidFill>
                  <a:schemeClr val="accent2"/>
                </a:solidFill>
              </a:rPr>
              <a:t>n</a:t>
            </a:r>
            <a:r>
              <a:rPr lang="en-US" b="1" dirty="0">
                <a:solidFill>
                  <a:schemeClr val="accent2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/>
              <a:t>Each activity </a:t>
            </a:r>
            <a:r>
              <a:rPr lang="en-US" dirty="0"/>
              <a:t>has </a:t>
            </a:r>
            <a:r>
              <a:rPr lang="en-US"/>
              <a:t>start time </a:t>
            </a:r>
            <a:r>
              <a:rPr lang="en-US" dirty="0"/>
              <a:t>and </a:t>
            </a:r>
            <a:r>
              <a:rPr lang="en-US"/>
              <a:t>a finish time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i="1"/>
              <a:t>a</a:t>
            </a:r>
            <a:r>
              <a:rPr lang="en-US" i="1" baseline="-25000"/>
              <a:t>i</a:t>
            </a:r>
            <a:r>
              <a:rPr lang="en-US"/>
              <a:t>=(</a:t>
            </a:r>
            <a:r>
              <a:rPr lang="en-US" i="1"/>
              <a:t>s</a:t>
            </a:r>
            <a:r>
              <a:rPr lang="en-US" i="1" baseline="-25000"/>
              <a:t>i</a:t>
            </a:r>
            <a:r>
              <a:rPr lang="en-US"/>
              <a:t>, </a:t>
            </a:r>
            <a:r>
              <a:rPr lang="en-US" i="1"/>
              <a:t>f</a:t>
            </a:r>
            <a:r>
              <a:rPr lang="en-US" i="1" baseline="-25000"/>
              <a:t>i</a:t>
            </a:r>
            <a:r>
              <a:rPr lang="en-US"/>
              <a:t>)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/>
              <a:t>Two activities are compatible if </a:t>
            </a:r>
            <a:r>
              <a:rPr lang="en-US" dirty="0"/>
              <a:t>and </a:t>
            </a:r>
            <a:r>
              <a:rPr lang="en-US"/>
              <a:t>only if their interval </a:t>
            </a:r>
            <a:r>
              <a:rPr lang="en-US" dirty="0"/>
              <a:t>does not overlap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2"/>
                </a:solidFill>
              </a:rPr>
              <a:t>Output: </a:t>
            </a:r>
            <a:r>
              <a:rPr lang="en-US" b="1">
                <a:solidFill>
                  <a:schemeClr val="accent2"/>
                </a:solidFill>
              </a:rPr>
              <a:t>a maximum-size </a:t>
            </a:r>
            <a:r>
              <a:rPr lang="en-US" b="1" dirty="0">
                <a:solidFill>
                  <a:schemeClr val="accent2"/>
                </a:solidFill>
              </a:rPr>
              <a:t>subset of </a:t>
            </a:r>
            <a:r>
              <a:rPr lang="en-US" b="1">
                <a:solidFill>
                  <a:schemeClr val="accent2"/>
                </a:solidFill>
              </a:rPr>
              <a:t>mutually compatible activities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23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1468</TotalTime>
  <Words>960</Words>
  <Application>Microsoft Office PowerPoint</Application>
  <PresentationFormat>On-screen Show (4:3)</PresentationFormat>
  <Paragraphs>230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宋体</vt:lpstr>
      <vt:lpstr>Arial</vt:lpstr>
      <vt:lpstr>Bookman Old Style</vt:lpstr>
      <vt:lpstr>Calibri</vt:lpstr>
      <vt:lpstr>Cambria Math</vt:lpstr>
      <vt:lpstr>Courier New</vt:lpstr>
      <vt:lpstr>Gill Sans MT</vt:lpstr>
      <vt:lpstr>新細明體</vt:lpstr>
      <vt:lpstr>Times New Roman</vt:lpstr>
      <vt:lpstr>Wingdings</vt:lpstr>
      <vt:lpstr>Wingdings 3</vt:lpstr>
      <vt:lpstr>Origin</vt:lpstr>
      <vt:lpstr>Greedy Method</vt:lpstr>
      <vt:lpstr>PowerPoint Presentation</vt:lpstr>
      <vt:lpstr>Greedy Method</vt:lpstr>
      <vt:lpstr>Greedy algorithms</vt:lpstr>
      <vt:lpstr>Greedy Choice must be </vt:lpstr>
      <vt:lpstr> The General Method</vt:lpstr>
      <vt:lpstr>Greedy Algorithm</vt:lpstr>
      <vt:lpstr>Greedy Algorithm</vt:lpstr>
      <vt:lpstr>An Activity Selection Problem (Conference Scheduling Problem)</vt:lpstr>
      <vt:lpstr>The Activity Selection Problem</vt:lpstr>
      <vt:lpstr>PowerPoint Presentation</vt:lpstr>
      <vt:lpstr>PowerPoint Presentation</vt:lpstr>
      <vt:lpstr>PowerPoint Presentation</vt:lpstr>
      <vt:lpstr>PowerPoint Presentation</vt:lpstr>
      <vt:lpstr>Early Finish Greedy</vt:lpstr>
      <vt:lpstr>PowerPoint Presentation</vt:lpstr>
      <vt:lpstr>PowerPoint Presentation</vt:lpstr>
      <vt:lpstr>PowerPoint Presentation</vt:lpstr>
      <vt:lpstr>PowerPoint Presentation</vt:lpstr>
      <vt:lpstr>Problem</vt:lpstr>
      <vt:lpstr>Assuming activities are sorted by finish time</vt:lpstr>
      <vt:lpstr>Why it is Greedy?</vt:lpstr>
      <vt:lpstr>Elements of Greedy Strategy</vt:lpstr>
      <vt:lpstr>Greedy-Choice Property</vt:lpstr>
      <vt:lpstr>Optimal Substructures</vt:lpstr>
      <vt:lpstr>Greedy Algorithm Design</vt:lpstr>
    </vt:vector>
  </TitlesOfParts>
  <Company>Akamai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7: Greedy Algorithms II</dc:title>
  <dc:creator>steng</dc:creator>
  <cp:lastModifiedBy>Sunu</cp:lastModifiedBy>
  <cp:revision>58</cp:revision>
  <dcterms:created xsi:type="dcterms:W3CDTF">2003-02-06T03:24:42Z</dcterms:created>
  <dcterms:modified xsi:type="dcterms:W3CDTF">2022-02-07T09:35:10Z</dcterms:modified>
</cp:coreProperties>
</file>