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4" r:id="rId3"/>
    <p:sldId id="275" r:id="rId4"/>
    <p:sldId id="276" r:id="rId5"/>
    <p:sldId id="277" r:id="rId6"/>
    <p:sldId id="258" r:id="rId7"/>
    <p:sldId id="259" r:id="rId8"/>
    <p:sldId id="260" r:id="rId9"/>
    <p:sldId id="262" r:id="rId10"/>
    <p:sldId id="263" r:id="rId11"/>
    <p:sldId id="283" r:id="rId12"/>
    <p:sldId id="278" r:id="rId13"/>
    <p:sldId id="265" r:id="rId14"/>
    <p:sldId id="270" r:id="rId15"/>
    <p:sldId id="282" r:id="rId16"/>
    <p:sldId id="281" r:id="rId17"/>
    <p:sldId id="271" r:id="rId18"/>
    <p:sldId id="272" r:id="rId19"/>
    <p:sldId id="273" r:id="rId20"/>
    <p:sldId id="284" r:id="rId21"/>
    <p:sldId id="266" r:id="rId22"/>
    <p:sldId id="267" r:id="rId23"/>
    <p:sldId id="269" r:id="rId24"/>
    <p:sldId id="26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12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AFC4A51-D2E2-42CE-BD6C-7690B60539AD}" type="datetimeFigureOut">
              <a:rPr lang="en-US" smtClean="0"/>
              <a:pPr/>
              <a:t>2/24/2022</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9DBDD268-4E77-4864-942F-4A63CB69ACF0}" type="slidenum">
              <a:rPr lang="en-IN" smtClean="0"/>
              <a:pPr/>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FC4A51-D2E2-42CE-BD6C-7690B60539AD}" type="datetimeFigureOut">
              <a:rPr lang="en-US" smtClean="0"/>
              <a:pPr/>
              <a:t>2/24/2022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D268-4E77-4864-942F-4A63CB69ACF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FC4A51-D2E2-42CE-BD6C-7690B60539AD}" type="datetimeFigureOut">
              <a:rPr lang="en-US" smtClean="0"/>
              <a:pPr/>
              <a:t>2/24/2022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D268-4E77-4864-942F-4A63CB69ACF0}" type="slidenum">
              <a:rPr lang="en-IN" smtClean="0"/>
              <a:pPr/>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AFC4A51-D2E2-42CE-BD6C-7690B60539AD}" type="datetimeFigureOut">
              <a:rPr lang="en-US" smtClean="0"/>
              <a:pPr/>
              <a:t>2/24/2022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D268-4E77-4864-942F-4A63CB69ACF0}" type="slidenum">
              <a:rPr lang="en-IN" smtClean="0"/>
              <a:pPr/>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AFC4A51-D2E2-42CE-BD6C-7690B60539AD}" type="datetimeFigureOut">
              <a:rPr lang="en-US" smtClean="0"/>
              <a:pPr/>
              <a:t>2/24/2022</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9DBDD268-4E77-4864-942F-4A63CB69ACF0}" type="slidenum">
              <a:rPr lang="en-IN" smtClean="0"/>
              <a:pPr/>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AFC4A51-D2E2-42CE-BD6C-7690B60539AD}" type="datetimeFigureOut">
              <a:rPr lang="en-US" smtClean="0"/>
              <a:pPr/>
              <a:t>2/24/2022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DD268-4E77-4864-942F-4A63CB69ACF0}" type="slidenum">
              <a:rPr lang="en-IN" smtClean="0"/>
              <a:pPr/>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AFC4A51-D2E2-42CE-BD6C-7690B60539AD}" type="datetimeFigureOut">
              <a:rPr lang="en-US" smtClean="0"/>
              <a:pPr/>
              <a:t>2/24/2022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BDD268-4E77-4864-942F-4A63CB69ACF0}" type="slidenum">
              <a:rPr lang="en-IN" smtClean="0"/>
              <a:pPr/>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AFC4A51-D2E2-42CE-BD6C-7690B60539AD}" type="datetimeFigureOut">
              <a:rPr lang="en-US" smtClean="0"/>
              <a:pPr/>
              <a:t>2/24/2022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BDD268-4E77-4864-942F-4A63CB69ACF0}" type="slidenum">
              <a:rPr lang="en-IN" smtClean="0"/>
              <a:pPr/>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C4A51-D2E2-42CE-BD6C-7690B60539AD}" type="datetimeFigureOut">
              <a:rPr lang="en-US" smtClean="0"/>
              <a:pPr/>
              <a:t>2/24/2022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BDD268-4E77-4864-942F-4A63CB69ACF0}" type="slidenum">
              <a:rPr lang="en-IN" smtClean="0"/>
              <a:pPr/>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AFC4A51-D2E2-42CE-BD6C-7690B60539AD}" type="datetimeFigureOut">
              <a:rPr lang="en-US" smtClean="0"/>
              <a:pPr/>
              <a:t>2/24/2022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DD268-4E77-4864-942F-4A63CB69ACF0}"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AFC4A51-D2E2-42CE-BD6C-7690B60539AD}" type="datetimeFigureOut">
              <a:rPr lang="en-US" smtClean="0"/>
              <a:pPr/>
              <a:t>2/24/2022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DD268-4E77-4864-942F-4A63CB69ACF0}"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AFC4A51-D2E2-42CE-BD6C-7690B60539AD}" type="datetimeFigureOut">
              <a:rPr lang="en-US" smtClean="0"/>
              <a:pPr/>
              <a:t>2/24/2022</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DBDD268-4E77-4864-942F-4A63CB69ACF0}" type="slidenum">
              <a:rPr lang="en-IN" smtClean="0"/>
              <a:pPr/>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28596" y="3643314"/>
            <a:ext cx="7772400" cy="1143000"/>
          </a:xfrm>
        </p:spPr>
        <p:txBody>
          <a:bodyPr>
            <a:normAutofit fontScale="90000"/>
          </a:bodyPr>
          <a:lstStyle/>
          <a:p>
            <a:pPr eaLnBrk="1" hangingPunct="1">
              <a:lnSpc>
                <a:spcPct val="140000"/>
              </a:lnSpc>
            </a:pPr>
            <a:r>
              <a:rPr lang="en-US" sz="7200" b="0" dirty="0">
                <a:latin typeface="Monotype Corsiva" pitchFamily="66" charset="0"/>
              </a:rPr>
              <a:t>Greedy Algorithms</a:t>
            </a:r>
          </a:p>
        </p:txBody>
      </p:sp>
      <p:sp>
        <p:nvSpPr>
          <p:cNvPr id="4" name="TextBox 3"/>
          <p:cNvSpPr txBox="1"/>
          <p:nvPr/>
        </p:nvSpPr>
        <p:spPr>
          <a:xfrm>
            <a:off x="4286248" y="5072074"/>
            <a:ext cx="4214842" cy="646331"/>
          </a:xfrm>
          <a:prstGeom prst="rect">
            <a:avLst/>
          </a:prstGeom>
          <a:noFill/>
        </p:spPr>
        <p:txBody>
          <a:bodyPr wrap="square" rtlCol="0">
            <a:spAutoFit/>
          </a:bodyPr>
          <a:lstStyle/>
          <a:p>
            <a:pPr>
              <a:buFont typeface="Arial" pitchFamily="34" charset="0"/>
              <a:buChar char="•"/>
            </a:pPr>
            <a:r>
              <a:rPr lang="en-IN" dirty="0"/>
              <a:t>Huffman Coding</a:t>
            </a:r>
          </a:p>
          <a:p>
            <a:pPr>
              <a:buFont typeface="Arial" pitchFamily="34" charset="0"/>
              <a:buChar char="•"/>
            </a:pPr>
            <a:r>
              <a:rPr lang="en-IN" dirty="0"/>
              <a:t>Knapsack Problem</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Huffman Codes</a:t>
            </a:r>
          </a:p>
        </p:txBody>
      </p:sp>
      <p:sp>
        <p:nvSpPr>
          <p:cNvPr id="149542" name="Text Box 38" descr="Parchment"/>
          <p:cNvSpPr txBox="1">
            <a:spLocks noChangeArrowheads="1"/>
          </p:cNvSpPr>
          <p:nvPr/>
        </p:nvSpPr>
        <p:spPr bwMode="auto">
          <a:xfrm>
            <a:off x="331788" y="3387725"/>
            <a:ext cx="4821237" cy="2835275"/>
          </a:xfrm>
          <a:prstGeom prst="rect">
            <a:avLst/>
          </a:prstGeom>
          <a:blipFill dpi="0" rotWithShape="0">
            <a:blip r:embed="rId2" cstate="print"/>
            <a:srcRect/>
            <a:tile tx="0" ty="0" sx="100000" sy="100000" flip="none" algn="tl"/>
          </a:blipFill>
          <a:ln w="9525">
            <a:noFill/>
            <a:miter lim="800000"/>
            <a:headEnd/>
            <a:tailEnd/>
          </a:ln>
        </p:spPr>
        <p:txBody>
          <a:bodyPr lIns="45720" rIns="45720">
            <a:spAutoFit/>
          </a:bodyPr>
          <a:lstStyle/>
          <a:p>
            <a:pPr algn="l">
              <a:spcBef>
                <a:spcPct val="0"/>
              </a:spcBef>
            </a:pPr>
            <a:r>
              <a:rPr lang="en-US" b="0" dirty="0"/>
              <a:t>HUFFMAN(C)</a:t>
            </a:r>
          </a:p>
          <a:p>
            <a:pPr algn="l">
              <a:spcBef>
                <a:spcPct val="0"/>
              </a:spcBef>
            </a:pPr>
            <a:r>
              <a:rPr lang="en-US" b="0" dirty="0"/>
              <a:t>1  Build Q from C</a:t>
            </a:r>
          </a:p>
          <a:p>
            <a:pPr algn="l">
              <a:spcBef>
                <a:spcPct val="0"/>
              </a:spcBef>
            </a:pPr>
            <a:r>
              <a:rPr lang="en-US" b="0" dirty="0"/>
              <a:t>2  For </a:t>
            </a:r>
            <a:r>
              <a:rPr lang="en-US" b="0" dirty="0" err="1"/>
              <a:t>i</a:t>
            </a:r>
            <a:r>
              <a:rPr lang="en-US" b="0" dirty="0"/>
              <a:t> = 1 to |C|-1</a:t>
            </a:r>
          </a:p>
          <a:p>
            <a:pPr algn="l">
              <a:spcBef>
                <a:spcPct val="0"/>
              </a:spcBef>
            </a:pPr>
            <a:r>
              <a:rPr lang="en-US" b="0" dirty="0"/>
              <a:t>3  	Allocate a new node z</a:t>
            </a:r>
          </a:p>
          <a:p>
            <a:pPr algn="l">
              <a:spcBef>
                <a:spcPct val="0"/>
              </a:spcBef>
            </a:pPr>
            <a:r>
              <a:rPr lang="en-US" b="0" dirty="0"/>
              <a:t>4	</a:t>
            </a:r>
            <a:r>
              <a:rPr lang="en-US" b="0" dirty="0" err="1"/>
              <a:t>z.left</a:t>
            </a:r>
            <a:r>
              <a:rPr lang="en-US" b="0" dirty="0"/>
              <a:t> = x = EXTRACT_MIN(Q)</a:t>
            </a:r>
          </a:p>
          <a:p>
            <a:pPr algn="l">
              <a:spcBef>
                <a:spcPct val="0"/>
              </a:spcBef>
            </a:pPr>
            <a:r>
              <a:rPr lang="en-US" b="0" dirty="0"/>
              <a:t>5	</a:t>
            </a:r>
            <a:r>
              <a:rPr lang="en-US" b="0" dirty="0" err="1"/>
              <a:t>z.right</a:t>
            </a:r>
            <a:r>
              <a:rPr lang="en-US" b="0" dirty="0"/>
              <a:t> = y = EXTRACT_MIN(Q)</a:t>
            </a:r>
          </a:p>
          <a:p>
            <a:pPr algn="l">
              <a:spcBef>
                <a:spcPct val="0"/>
              </a:spcBef>
            </a:pPr>
            <a:r>
              <a:rPr lang="en-US" b="0" dirty="0"/>
              <a:t>6	</a:t>
            </a:r>
            <a:r>
              <a:rPr lang="en-US" b="0" dirty="0" err="1"/>
              <a:t>z.freq</a:t>
            </a:r>
            <a:r>
              <a:rPr lang="en-US" b="0" dirty="0"/>
              <a:t> = </a:t>
            </a:r>
            <a:r>
              <a:rPr lang="en-US" b="0" dirty="0" err="1"/>
              <a:t>x.freq</a:t>
            </a:r>
            <a:r>
              <a:rPr lang="en-US" b="0" dirty="0"/>
              <a:t> + </a:t>
            </a:r>
            <a:r>
              <a:rPr lang="en-US" b="0" dirty="0" err="1"/>
              <a:t>y.freq</a:t>
            </a:r>
            <a:endParaRPr lang="en-US" b="0" dirty="0"/>
          </a:p>
          <a:p>
            <a:pPr algn="l">
              <a:spcBef>
                <a:spcPct val="0"/>
              </a:spcBef>
            </a:pPr>
            <a:r>
              <a:rPr lang="en-US" b="0" dirty="0"/>
              <a:t>7	Insert z into Q in correct position.</a:t>
            </a:r>
          </a:p>
          <a:p>
            <a:pPr algn="l">
              <a:spcBef>
                <a:spcPct val="0"/>
              </a:spcBef>
            </a:pPr>
            <a:r>
              <a:rPr lang="en-US" b="0" dirty="0"/>
              <a:t>8  Return EXTRACT_MIN(Q)</a:t>
            </a:r>
          </a:p>
        </p:txBody>
      </p:sp>
      <p:grpSp>
        <p:nvGrpSpPr>
          <p:cNvPr id="2" name="Group 39"/>
          <p:cNvGrpSpPr>
            <a:grpSpLocks/>
          </p:cNvGrpSpPr>
          <p:nvPr/>
        </p:nvGrpSpPr>
        <p:grpSpPr bwMode="auto">
          <a:xfrm>
            <a:off x="263525" y="1028700"/>
            <a:ext cx="8401050" cy="569913"/>
            <a:chOff x="166" y="1392"/>
            <a:chExt cx="5292" cy="359"/>
          </a:xfrm>
        </p:grpSpPr>
        <p:sp>
          <p:nvSpPr>
            <p:cNvPr id="8236" name="Rectangle 40"/>
            <p:cNvSpPr>
              <a:spLocks noChangeArrowheads="1"/>
            </p:cNvSpPr>
            <p:nvPr/>
          </p:nvSpPr>
          <p:spPr bwMode="auto">
            <a:xfrm>
              <a:off x="166" y="1392"/>
              <a:ext cx="5292" cy="359"/>
            </a:xfrm>
            <a:prstGeom prst="rect">
              <a:avLst/>
            </a:prstGeom>
            <a:solidFill>
              <a:schemeClr val="bg1"/>
            </a:solidFill>
            <a:ln w="9525">
              <a:noFill/>
              <a:miter lim="800000"/>
              <a:headEnd/>
              <a:tailEnd/>
            </a:ln>
          </p:spPr>
          <p:txBody>
            <a:bodyPr wrap="none" lIns="45720" rIns="45720" anchor="ctr"/>
            <a:lstStyle/>
            <a:p>
              <a:endParaRPr lang="en-IN"/>
            </a:p>
          </p:txBody>
        </p:sp>
        <p:sp>
          <p:nvSpPr>
            <p:cNvPr id="8237" name="Text Box 41"/>
            <p:cNvSpPr txBox="1">
              <a:spLocks noChangeArrowheads="1"/>
            </p:cNvSpPr>
            <p:nvPr/>
          </p:nvSpPr>
          <p:spPr bwMode="auto">
            <a:xfrm>
              <a:off x="259" y="1466"/>
              <a:ext cx="1770" cy="250"/>
            </a:xfrm>
            <a:prstGeom prst="rect">
              <a:avLst/>
            </a:prstGeom>
            <a:noFill/>
            <a:ln w="9525">
              <a:noFill/>
              <a:miter lim="800000"/>
              <a:headEnd/>
              <a:tailEnd/>
            </a:ln>
          </p:spPr>
          <p:txBody>
            <a:bodyPr lIns="45720" rIns="45720">
              <a:spAutoFit/>
            </a:bodyPr>
            <a:lstStyle/>
            <a:p>
              <a:pPr algn="l"/>
              <a:r>
                <a:rPr lang="en-US"/>
                <a:t>Q: A min-priority queue</a:t>
              </a:r>
            </a:p>
          </p:txBody>
        </p:sp>
        <p:grpSp>
          <p:nvGrpSpPr>
            <p:cNvPr id="3" name="Group 42"/>
            <p:cNvGrpSpPr>
              <a:grpSpLocks/>
            </p:cNvGrpSpPr>
            <p:nvPr/>
          </p:nvGrpSpPr>
          <p:grpSpPr bwMode="auto">
            <a:xfrm>
              <a:off x="2146" y="1520"/>
              <a:ext cx="2468" cy="157"/>
              <a:chOff x="262" y="2316"/>
              <a:chExt cx="2468" cy="207"/>
            </a:xfrm>
          </p:grpSpPr>
          <p:sp>
            <p:nvSpPr>
              <p:cNvPr id="8239" name="Text Box 43"/>
              <p:cNvSpPr txBox="1">
                <a:spLocks noChangeArrowheads="1"/>
              </p:cNvSpPr>
              <p:nvPr/>
            </p:nvSpPr>
            <p:spPr bwMode="auto">
              <a:xfrm flipH="1">
                <a:off x="262"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8240" name="Text Box 44"/>
              <p:cNvSpPr txBox="1">
                <a:spLocks noChangeArrowheads="1"/>
              </p:cNvSpPr>
              <p:nvPr/>
            </p:nvSpPr>
            <p:spPr bwMode="auto">
              <a:xfrm flipH="1">
                <a:off x="687"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8241" name="Text Box 45"/>
              <p:cNvSpPr txBox="1">
                <a:spLocks noChangeArrowheads="1"/>
              </p:cNvSpPr>
              <p:nvPr/>
            </p:nvSpPr>
            <p:spPr bwMode="auto">
              <a:xfrm flipH="1">
                <a:off x="1112"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8242" name="Text Box 46"/>
              <p:cNvSpPr txBox="1">
                <a:spLocks noChangeArrowheads="1"/>
              </p:cNvSpPr>
              <p:nvPr/>
            </p:nvSpPr>
            <p:spPr bwMode="auto">
              <a:xfrm flipH="1">
                <a:off x="1537"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sp>
            <p:nvSpPr>
              <p:cNvPr id="8243" name="Text Box 47"/>
              <p:cNvSpPr txBox="1">
                <a:spLocks noChangeArrowheads="1"/>
              </p:cNvSpPr>
              <p:nvPr/>
            </p:nvSpPr>
            <p:spPr bwMode="auto">
              <a:xfrm flipH="1">
                <a:off x="1962"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d:16</a:t>
                </a:r>
              </a:p>
            </p:txBody>
          </p:sp>
          <p:sp>
            <p:nvSpPr>
              <p:cNvPr id="8244" name="Text Box 48"/>
              <p:cNvSpPr txBox="1">
                <a:spLocks noChangeArrowheads="1"/>
              </p:cNvSpPr>
              <p:nvPr/>
            </p:nvSpPr>
            <p:spPr bwMode="auto">
              <a:xfrm flipH="1">
                <a:off x="2388" y="2317"/>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a:45</a:t>
                </a:r>
              </a:p>
            </p:txBody>
          </p:sp>
          <p:sp>
            <p:nvSpPr>
              <p:cNvPr id="8245" name="Line 49"/>
              <p:cNvSpPr>
                <a:spLocks noChangeShapeType="1"/>
              </p:cNvSpPr>
              <p:nvPr/>
            </p:nvSpPr>
            <p:spPr bwMode="auto">
              <a:xfrm>
                <a:off x="558" y="2421"/>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46" name="Line 50"/>
              <p:cNvSpPr>
                <a:spLocks noChangeShapeType="1"/>
              </p:cNvSpPr>
              <p:nvPr/>
            </p:nvSpPr>
            <p:spPr bwMode="auto">
              <a:xfrm>
                <a:off x="990" y="2429"/>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47" name="Line 51"/>
              <p:cNvSpPr>
                <a:spLocks noChangeShapeType="1"/>
              </p:cNvSpPr>
              <p:nvPr/>
            </p:nvSpPr>
            <p:spPr bwMode="auto">
              <a:xfrm>
                <a:off x="1422" y="2429"/>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48" name="Line 52"/>
              <p:cNvSpPr>
                <a:spLocks noChangeShapeType="1"/>
              </p:cNvSpPr>
              <p:nvPr/>
            </p:nvSpPr>
            <p:spPr bwMode="auto">
              <a:xfrm>
                <a:off x="1854" y="2437"/>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49" name="Line 53"/>
              <p:cNvSpPr>
                <a:spLocks noChangeShapeType="1"/>
              </p:cNvSpPr>
              <p:nvPr/>
            </p:nvSpPr>
            <p:spPr bwMode="auto">
              <a:xfrm>
                <a:off x="2278" y="2429"/>
                <a:ext cx="117" cy="0"/>
              </a:xfrm>
              <a:prstGeom prst="line">
                <a:avLst/>
              </a:prstGeom>
              <a:noFill/>
              <a:ln w="9525">
                <a:solidFill>
                  <a:schemeClr val="tx1"/>
                </a:solidFill>
                <a:round/>
                <a:headEnd/>
                <a:tailEnd type="triangle" w="med" len="med"/>
              </a:ln>
            </p:spPr>
            <p:txBody>
              <a:bodyPr lIns="45720" rIns="45720" anchor="ctr"/>
              <a:lstStyle/>
              <a:p>
                <a:endParaRPr lang="en-IN"/>
              </a:p>
            </p:txBody>
          </p:sp>
        </p:grpSp>
      </p:grpSp>
      <p:grpSp>
        <p:nvGrpSpPr>
          <p:cNvPr id="4" name="Group 54"/>
          <p:cNvGrpSpPr>
            <a:grpSpLocks/>
          </p:cNvGrpSpPr>
          <p:nvPr/>
        </p:nvGrpSpPr>
        <p:grpSpPr bwMode="auto">
          <a:xfrm>
            <a:off x="261938" y="1758950"/>
            <a:ext cx="4240212" cy="981075"/>
            <a:chOff x="165" y="1852"/>
            <a:chExt cx="2671" cy="618"/>
          </a:xfrm>
        </p:grpSpPr>
        <p:sp>
          <p:nvSpPr>
            <p:cNvPr id="8221" name="Rectangle 55"/>
            <p:cNvSpPr>
              <a:spLocks noChangeArrowheads="1"/>
            </p:cNvSpPr>
            <p:nvPr/>
          </p:nvSpPr>
          <p:spPr bwMode="auto">
            <a:xfrm>
              <a:off x="165" y="1852"/>
              <a:ext cx="2671" cy="618"/>
            </a:xfrm>
            <a:prstGeom prst="rect">
              <a:avLst/>
            </a:prstGeom>
            <a:solidFill>
              <a:schemeClr val="bg1"/>
            </a:solidFill>
            <a:ln w="9525">
              <a:noFill/>
              <a:miter lim="800000"/>
              <a:headEnd/>
              <a:tailEnd/>
            </a:ln>
          </p:spPr>
          <p:txBody>
            <a:bodyPr wrap="none" lIns="45720" rIns="45720" anchor="ctr"/>
            <a:lstStyle/>
            <a:p>
              <a:endParaRPr lang="en-IN"/>
            </a:p>
          </p:txBody>
        </p:sp>
        <p:grpSp>
          <p:nvGrpSpPr>
            <p:cNvPr id="5" name="Group 56"/>
            <p:cNvGrpSpPr>
              <a:grpSpLocks/>
            </p:cNvGrpSpPr>
            <p:nvPr/>
          </p:nvGrpSpPr>
          <p:grpSpPr bwMode="auto">
            <a:xfrm>
              <a:off x="278" y="1951"/>
              <a:ext cx="2468" cy="446"/>
              <a:chOff x="269" y="2640"/>
              <a:chExt cx="2468" cy="529"/>
            </a:xfrm>
          </p:grpSpPr>
          <p:sp>
            <p:nvSpPr>
              <p:cNvPr id="8223" name="Text Box 57"/>
              <p:cNvSpPr txBox="1">
                <a:spLocks noChangeArrowheads="1"/>
              </p:cNvSpPr>
              <p:nvPr/>
            </p:nvSpPr>
            <p:spPr bwMode="auto">
              <a:xfrm flipH="1">
                <a:off x="269" y="2640"/>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8224" name="Text Box 58"/>
              <p:cNvSpPr txBox="1">
                <a:spLocks noChangeArrowheads="1"/>
              </p:cNvSpPr>
              <p:nvPr/>
            </p:nvSpPr>
            <p:spPr bwMode="auto">
              <a:xfrm flipH="1">
                <a:off x="694" y="2640"/>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sp>
            <p:nvSpPr>
              <p:cNvPr id="8225" name="Text Box 59"/>
              <p:cNvSpPr txBox="1">
                <a:spLocks noChangeArrowheads="1"/>
              </p:cNvSpPr>
              <p:nvPr/>
            </p:nvSpPr>
            <p:spPr bwMode="auto">
              <a:xfrm flipH="1">
                <a:off x="1969" y="2640"/>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d:16</a:t>
                </a:r>
              </a:p>
            </p:txBody>
          </p:sp>
          <p:sp>
            <p:nvSpPr>
              <p:cNvPr id="8226" name="Text Box 60"/>
              <p:cNvSpPr txBox="1">
                <a:spLocks noChangeArrowheads="1"/>
              </p:cNvSpPr>
              <p:nvPr/>
            </p:nvSpPr>
            <p:spPr bwMode="auto">
              <a:xfrm flipH="1">
                <a:off x="2395" y="2641"/>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a:45</a:t>
                </a:r>
              </a:p>
            </p:txBody>
          </p:sp>
          <p:sp>
            <p:nvSpPr>
              <p:cNvPr id="8227" name="Line 61"/>
              <p:cNvSpPr>
                <a:spLocks noChangeShapeType="1"/>
              </p:cNvSpPr>
              <p:nvPr/>
            </p:nvSpPr>
            <p:spPr bwMode="auto">
              <a:xfrm>
                <a:off x="565" y="2745"/>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28" name="Line 62"/>
              <p:cNvSpPr>
                <a:spLocks noChangeShapeType="1"/>
              </p:cNvSpPr>
              <p:nvPr/>
            </p:nvSpPr>
            <p:spPr bwMode="auto">
              <a:xfrm>
                <a:off x="997" y="2753"/>
                <a:ext cx="359"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29" name="Line 63"/>
              <p:cNvSpPr>
                <a:spLocks noChangeShapeType="1"/>
              </p:cNvSpPr>
              <p:nvPr/>
            </p:nvSpPr>
            <p:spPr bwMode="auto">
              <a:xfrm>
                <a:off x="1652" y="2761"/>
                <a:ext cx="326"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30" name="Line 64"/>
              <p:cNvSpPr>
                <a:spLocks noChangeShapeType="1"/>
              </p:cNvSpPr>
              <p:nvPr/>
            </p:nvSpPr>
            <p:spPr bwMode="auto">
              <a:xfrm>
                <a:off x="2285" y="2753"/>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31" name="Oval 65"/>
              <p:cNvSpPr>
                <a:spLocks noChangeArrowheads="1"/>
              </p:cNvSpPr>
              <p:nvPr/>
            </p:nvSpPr>
            <p:spPr bwMode="auto">
              <a:xfrm>
                <a:off x="1370" y="2666"/>
                <a:ext cx="266"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sp>
            <p:nvSpPr>
              <p:cNvPr id="8232" name="Text Box 66"/>
              <p:cNvSpPr txBox="1">
                <a:spLocks noChangeArrowheads="1"/>
              </p:cNvSpPr>
              <p:nvPr/>
            </p:nvSpPr>
            <p:spPr bwMode="auto">
              <a:xfrm flipH="1">
                <a:off x="1092" y="2995"/>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8233" name="Text Box 67"/>
              <p:cNvSpPr txBox="1">
                <a:spLocks noChangeArrowheads="1"/>
              </p:cNvSpPr>
              <p:nvPr/>
            </p:nvSpPr>
            <p:spPr bwMode="auto">
              <a:xfrm flipH="1">
                <a:off x="1518" y="2996"/>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8234" name="Line 68"/>
              <p:cNvSpPr>
                <a:spLocks noChangeShapeType="1"/>
              </p:cNvSpPr>
              <p:nvPr/>
            </p:nvSpPr>
            <p:spPr bwMode="auto">
              <a:xfrm flipH="1">
                <a:off x="1202" y="2845"/>
                <a:ext cx="243" cy="157"/>
              </a:xfrm>
              <a:prstGeom prst="line">
                <a:avLst/>
              </a:prstGeom>
              <a:noFill/>
              <a:ln w="19050">
                <a:solidFill>
                  <a:schemeClr val="accent2"/>
                </a:solidFill>
                <a:round/>
                <a:headEnd/>
                <a:tailEnd/>
              </a:ln>
            </p:spPr>
            <p:txBody>
              <a:bodyPr wrap="none" anchor="ctr"/>
              <a:lstStyle/>
              <a:p>
                <a:endParaRPr lang="en-IN"/>
              </a:p>
            </p:txBody>
          </p:sp>
          <p:sp>
            <p:nvSpPr>
              <p:cNvPr id="8235" name="Line 69"/>
              <p:cNvSpPr>
                <a:spLocks noChangeShapeType="1"/>
              </p:cNvSpPr>
              <p:nvPr/>
            </p:nvSpPr>
            <p:spPr bwMode="auto">
              <a:xfrm>
                <a:off x="1550" y="2845"/>
                <a:ext cx="244" cy="157"/>
              </a:xfrm>
              <a:prstGeom prst="line">
                <a:avLst/>
              </a:prstGeom>
              <a:noFill/>
              <a:ln w="19050">
                <a:solidFill>
                  <a:schemeClr val="accent2"/>
                </a:solidFill>
                <a:round/>
                <a:headEnd/>
                <a:tailEnd/>
              </a:ln>
            </p:spPr>
            <p:txBody>
              <a:bodyPr wrap="none" anchor="ctr"/>
              <a:lstStyle/>
              <a:p>
                <a:endParaRPr lang="en-IN"/>
              </a:p>
            </p:txBody>
          </p:sp>
        </p:grpSp>
      </p:grpSp>
      <p:grpSp>
        <p:nvGrpSpPr>
          <p:cNvPr id="6" name="Group 70"/>
          <p:cNvGrpSpPr>
            <a:grpSpLocks/>
          </p:cNvGrpSpPr>
          <p:nvPr/>
        </p:nvGrpSpPr>
        <p:grpSpPr bwMode="auto">
          <a:xfrm>
            <a:off x="4976813" y="1771650"/>
            <a:ext cx="3695700" cy="968375"/>
            <a:chOff x="3135" y="1860"/>
            <a:chExt cx="2328" cy="610"/>
          </a:xfrm>
        </p:grpSpPr>
        <p:sp>
          <p:nvSpPr>
            <p:cNvPr id="8202" name="Rectangle 71"/>
            <p:cNvSpPr>
              <a:spLocks noChangeArrowheads="1"/>
            </p:cNvSpPr>
            <p:nvPr/>
          </p:nvSpPr>
          <p:spPr bwMode="auto">
            <a:xfrm>
              <a:off x="3135" y="1860"/>
              <a:ext cx="2328" cy="610"/>
            </a:xfrm>
            <a:prstGeom prst="rect">
              <a:avLst/>
            </a:prstGeom>
            <a:solidFill>
              <a:schemeClr val="bg1"/>
            </a:solidFill>
            <a:ln w="9525">
              <a:noFill/>
              <a:miter lim="800000"/>
              <a:headEnd/>
              <a:tailEnd/>
            </a:ln>
          </p:spPr>
          <p:txBody>
            <a:bodyPr wrap="none" lIns="45720" rIns="45720" anchor="ctr"/>
            <a:lstStyle/>
            <a:p>
              <a:endParaRPr lang="en-IN"/>
            </a:p>
          </p:txBody>
        </p:sp>
        <p:grpSp>
          <p:nvGrpSpPr>
            <p:cNvPr id="7" name="Group 72"/>
            <p:cNvGrpSpPr>
              <a:grpSpLocks/>
            </p:cNvGrpSpPr>
            <p:nvPr/>
          </p:nvGrpSpPr>
          <p:grpSpPr bwMode="auto">
            <a:xfrm>
              <a:off x="3329" y="1949"/>
              <a:ext cx="1996" cy="429"/>
              <a:chOff x="396" y="3306"/>
              <a:chExt cx="1996" cy="529"/>
            </a:xfrm>
          </p:grpSpPr>
          <p:sp>
            <p:nvSpPr>
              <p:cNvPr id="8204" name="Text Box 73"/>
              <p:cNvSpPr txBox="1">
                <a:spLocks noChangeArrowheads="1"/>
              </p:cNvSpPr>
              <p:nvPr/>
            </p:nvSpPr>
            <p:spPr bwMode="auto">
              <a:xfrm flipH="1">
                <a:off x="1038" y="3312"/>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d:16</a:t>
                </a:r>
              </a:p>
            </p:txBody>
          </p:sp>
          <p:sp>
            <p:nvSpPr>
              <p:cNvPr id="8205" name="Text Box 74"/>
              <p:cNvSpPr txBox="1">
                <a:spLocks noChangeArrowheads="1"/>
              </p:cNvSpPr>
              <p:nvPr/>
            </p:nvSpPr>
            <p:spPr bwMode="auto">
              <a:xfrm flipH="1">
                <a:off x="2050" y="3313"/>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a:45</a:t>
                </a:r>
              </a:p>
            </p:txBody>
          </p:sp>
          <p:sp>
            <p:nvSpPr>
              <p:cNvPr id="8206" name="Line 75"/>
              <p:cNvSpPr>
                <a:spLocks noChangeShapeType="1"/>
              </p:cNvSpPr>
              <p:nvPr/>
            </p:nvSpPr>
            <p:spPr bwMode="auto">
              <a:xfrm flipV="1">
                <a:off x="809" y="3425"/>
                <a:ext cx="234" cy="1"/>
              </a:xfrm>
              <a:prstGeom prst="line">
                <a:avLst/>
              </a:prstGeom>
              <a:noFill/>
              <a:ln w="9525">
                <a:solidFill>
                  <a:schemeClr val="tx1"/>
                </a:solidFill>
                <a:round/>
                <a:headEnd/>
                <a:tailEnd type="triangle" w="med" len="med"/>
              </a:ln>
            </p:spPr>
            <p:txBody>
              <a:bodyPr lIns="45720" rIns="45720" anchor="ctr"/>
              <a:lstStyle/>
              <a:p>
                <a:endParaRPr lang="en-IN"/>
              </a:p>
            </p:txBody>
          </p:sp>
          <p:sp>
            <p:nvSpPr>
              <p:cNvPr id="8207" name="Line 76"/>
              <p:cNvSpPr>
                <a:spLocks noChangeShapeType="1"/>
              </p:cNvSpPr>
              <p:nvPr/>
            </p:nvSpPr>
            <p:spPr bwMode="auto">
              <a:xfrm>
                <a:off x="1940" y="3425"/>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08" name="Oval 77"/>
              <p:cNvSpPr>
                <a:spLocks noChangeArrowheads="1"/>
              </p:cNvSpPr>
              <p:nvPr/>
            </p:nvSpPr>
            <p:spPr bwMode="auto">
              <a:xfrm>
                <a:off x="541" y="3306"/>
                <a:ext cx="266"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grpSp>
            <p:nvGrpSpPr>
              <p:cNvPr id="8" name="Group 78"/>
              <p:cNvGrpSpPr>
                <a:grpSpLocks/>
              </p:cNvGrpSpPr>
              <p:nvPr/>
            </p:nvGrpSpPr>
            <p:grpSpPr bwMode="auto">
              <a:xfrm>
                <a:off x="488" y="3500"/>
                <a:ext cx="408" cy="182"/>
                <a:chOff x="304" y="3500"/>
                <a:chExt cx="592" cy="157"/>
              </a:xfrm>
            </p:grpSpPr>
            <p:sp>
              <p:nvSpPr>
                <p:cNvPr id="8219" name="Line 79"/>
                <p:cNvSpPr>
                  <a:spLocks noChangeShapeType="1"/>
                </p:cNvSpPr>
                <p:nvPr/>
              </p:nvSpPr>
              <p:spPr bwMode="auto">
                <a:xfrm flipH="1">
                  <a:off x="304" y="3500"/>
                  <a:ext cx="243" cy="157"/>
                </a:xfrm>
                <a:prstGeom prst="line">
                  <a:avLst/>
                </a:prstGeom>
                <a:noFill/>
                <a:ln w="19050">
                  <a:solidFill>
                    <a:schemeClr val="accent2"/>
                  </a:solidFill>
                  <a:round/>
                  <a:headEnd/>
                  <a:tailEnd/>
                </a:ln>
              </p:spPr>
              <p:txBody>
                <a:bodyPr wrap="none" anchor="ctr"/>
                <a:lstStyle/>
                <a:p>
                  <a:endParaRPr lang="en-IN"/>
                </a:p>
              </p:txBody>
            </p:sp>
            <p:sp>
              <p:nvSpPr>
                <p:cNvPr id="8220" name="Line 80"/>
                <p:cNvSpPr>
                  <a:spLocks noChangeShapeType="1"/>
                </p:cNvSpPr>
                <p:nvPr/>
              </p:nvSpPr>
              <p:spPr bwMode="auto">
                <a:xfrm>
                  <a:off x="652" y="3500"/>
                  <a:ext cx="244" cy="157"/>
                </a:xfrm>
                <a:prstGeom prst="line">
                  <a:avLst/>
                </a:prstGeom>
                <a:noFill/>
                <a:ln w="19050">
                  <a:solidFill>
                    <a:schemeClr val="accent2"/>
                  </a:solidFill>
                  <a:round/>
                  <a:headEnd/>
                  <a:tailEnd/>
                </a:ln>
              </p:spPr>
              <p:txBody>
                <a:bodyPr wrap="none" anchor="ctr"/>
                <a:lstStyle/>
                <a:p>
                  <a:endParaRPr lang="en-IN"/>
                </a:p>
              </p:txBody>
            </p:sp>
          </p:grpSp>
          <p:sp>
            <p:nvSpPr>
              <p:cNvPr id="8210" name="Oval 81"/>
              <p:cNvSpPr>
                <a:spLocks noChangeArrowheads="1"/>
              </p:cNvSpPr>
              <p:nvPr/>
            </p:nvSpPr>
            <p:spPr bwMode="auto">
              <a:xfrm>
                <a:off x="1663" y="3332"/>
                <a:ext cx="266"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25</a:t>
                </a:r>
              </a:p>
            </p:txBody>
          </p:sp>
          <p:sp>
            <p:nvSpPr>
              <p:cNvPr id="8211" name="Text Box 82"/>
              <p:cNvSpPr txBox="1">
                <a:spLocks noChangeArrowheads="1"/>
              </p:cNvSpPr>
              <p:nvPr/>
            </p:nvSpPr>
            <p:spPr bwMode="auto">
              <a:xfrm flipH="1">
                <a:off x="1385" y="3661"/>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8212" name="Text Box 83"/>
              <p:cNvSpPr txBox="1">
                <a:spLocks noChangeArrowheads="1"/>
              </p:cNvSpPr>
              <p:nvPr/>
            </p:nvSpPr>
            <p:spPr bwMode="auto">
              <a:xfrm flipH="1">
                <a:off x="1811" y="3662"/>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grpSp>
            <p:nvGrpSpPr>
              <p:cNvPr id="9" name="Group 84"/>
              <p:cNvGrpSpPr>
                <a:grpSpLocks/>
              </p:cNvGrpSpPr>
              <p:nvPr/>
            </p:nvGrpSpPr>
            <p:grpSpPr bwMode="auto">
              <a:xfrm>
                <a:off x="1575" y="3511"/>
                <a:ext cx="433" cy="157"/>
                <a:chOff x="1495" y="3511"/>
                <a:chExt cx="592" cy="157"/>
              </a:xfrm>
            </p:grpSpPr>
            <p:sp>
              <p:nvSpPr>
                <p:cNvPr id="8217" name="Line 85"/>
                <p:cNvSpPr>
                  <a:spLocks noChangeShapeType="1"/>
                </p:cNvSpPr>
                <p:nvPr/>
              </p:nvSpPr>
              <p:spPr bwMode="auto">
                <a:xfrm flipH="1">
                  <a:off x="1495" y="3511"/>
                  <a:ext cx="243" cy="157"/>
                </a:xfrm>
                <a:prstGeom prst="line">
                  <a:avLst/>
                </a:prstGeom>
                <a:noFill/>
                <a:ln w="19050">
                  <a:solidFill>
                    <a:schemeClr val="accent2"/>
                  </a:solidFill>
                  <a:round/>
                  <a:headEnd/>
                  <a:tailEnd/>
                </a:ln>
              </p:spPr>
              <p:txBody>
                <a:bodyPr wrap="none" anchor="ctr"/>
                <a:lstStyle/>
                <a:p>
                  <a:endParaRPr lang="en-IN"/>
                </a:p>
              </p:txBody>
            </p:sp>
            <p:sp>
              <p:nvSpPr>
                <p:cNvPr id="8218" name="Line 86"/>
                <p:cNvSpPr>
                  <a:spLocks noChangeShapeType="1"/>
                </p:cNvSpPr>
                <p:nvPr/>
              </p:nvSpPr>
              <p:spPr bwMode="auto">
                <a:xfrm>
                  <a:off x="1843" y="3511"/>
                  <a:ext cx="244" cy="157"/>
                </a:xfrm>
                <a:prstGeom prst="line">
                  <a:avLst/>
                </a:prstGeom>
                <a:noFill/>
                <a:ln w="19050">
                  <a:solidFill>
                    <a:schemeClr val="accent2"/>
                  </a:solidFill>
                  <a:round/>
                  <a:headEnd/>
                  <a:tailEnd/>
                </a:ln>
              </p:spPr>
              <p:txBody>
                <a:bodyPr wrap="none" anchor="ctr"/>
                <a:lstStyle/>
                <a:p>
                  <a:endParaRPr lang="en-IN"/>
                </a:p>
              </p:txBody>
            </p:sp>
          </p:grpSp>
          <p:sp>
            <p:nvSpPr>
              <p:cNvPr id="8214" name="Text Box 87"/>
              <p:cNvSpPr txBox="1">
                <a:spLocks noChangeArrowheads="1"/>
              </p:cNvSpPr>
              <p:nvPr/>
            </p:nvSpPr>
            <p:spPr bwMode="auto">
              <a:xfrm flipH="1">
                <a:off x="396" y="3658"/>
                <a:ext cx="267"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8215" name="Text Box 88"/>
              <p:cNvSpPr txBox="1">
                <a:spLocks noChangeArrowheads="1"/>
              </p:cNvSpPr>
              <p:nvPr/>
            </p:nvSpPr>
            <p:spPr bwMode="auto">
              <a:xfrm flipH="1">
                <a:off x="702" y="3659"/>
                <a:ext cx="267"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8216" name="Line 89"/>
              <p:cNvSpPr>
                <a:spLocks noChangeShapeType="1"/>
              </p:cNvSpPr>
              <p:nvPr/>
            </p:nvSpPr>
            <p:spPr bwMode="auto">
              <a:xfrm flipV="1">
                <a:off x="1387" y="3433"/>
                <a:ext cx="301" cy="1"/>
              </a:xfrm>
              <a:prstGeom prst="line">
                <a:avLst/>
              </a:prstGeom>
              <a:noFill/>
              <a:ln w="9525">
                <a:solidFill>
                  <a:schemeClr val="tx1"/>
                </a:solidFill>
                <a:round/>
                <a:headEnd/>
                <a:tailEnd type="triangle" w="med" len="med"/>
              </a:ln>
            </p:spPr>
            <p:txBody>
              <a:bodyPr lIns="45720" rIns="45720" anchor="ctr"/>
              <a:lstStyle/>
              <a:p>
                <a:endParaRPr lang="en-IN"/>
              </a:p>
            </p:txBody>
          </p:sp>
        </p:grpSp>
      </p:grpSp>
      <p:sp>
        <p:nvSpPr>
          <p:cNvPr id="8199" name="Rectangle 91"/>
          <p:cNvSpPr>
            <a:spLocks noChangeArrowheads="1"/>
          </p:cNvSpPr>
          <p:nvPr/>
        </p:nvSpPr>
        <p:spPr bwMode="auto">
          <a:xfrm>
            <a:off x="258763" y="2805113"/>
            <a:ext cx="3589337" cy="358775"/>
          </a:xfrm>
          <a:prstGeom prst="rect">
            <a:avLst/>
          </a:prstGeom>
          <a:solidFill>
            <a:schemeClr val="bg1"/>
          </a:solidFill>
          <a:ln w="9525">
            <a:noFill/>
            <a:miter lim="800000"/>
            <a:headEnd/>
            <a:tailEnd/>
          </a:ln>
        </p:spPr>
        <p:txBody>
          <a:bodyPr wrap="none" lIns="45720" rIns="45720" anchor="ctr"/>
          <a:lstStyle/>
          <a:p>
            <a:pPr algn="l"/>
            <a:r>
              <a:rPr lang="en-US"/>
              <a:t>   ….</a:t>
            </a:r>
          </a:p>
        </p:txBody>
      </p:sp>
      <p:sp>
        <p:nvSpPr>
          <p:cNvPr id="149614" name="Text Box 110"/>
          <p:cNvSpPr txBox="1">
            <a:spLocks noChangeArrowheads="1"/>
          </p:cNvSpPr>
          <p:nvPr/>
        </p:nvSpPr>
        <p:spPr bwMode="auto">
          <a:xfrm>
            <a:off x="5213350" y="3400425"/>
            <a:ext cx="3816350" cy="1837426"/>
          </a:xfrm>
          <a:prstGeom prst="rect">
            <a:avLst/>
          </a:prstGeom>
          <a:solidFill>
            <a:schemeClr val="bg1"/>
          </a:solidFill>
          <a:ln w="57150">
            <a:solidFill>
              <a:srgbClr val="FF0000"/>
            </a:solidFill>
            <a:miter lim="800000"/>
            <a:headEnd/>
            <a:tailEnd/>
          </a:ln>
        </p:spPr>
        <p:txBody>
          <a:bodyPr lIns="45720" rIns="45720">
            <a:spAutoFit/>
          </a:bodyPr>
          <a:lstStyle/>
          <a:p>
            <a:pPr marL="119063" algn="l"/>
            <a:r>
              <a:rPr lang="en-US" dirty="0"/>
              <a:t>If Q is implemented as a binary min-heap, </a:t>
            </a:r>
          </a:p>
          <a:p>
            <a:pPr marL="119063" algn="l">
              <a:spcBef>
                <a:spcPct val="10000"/>
              </a:spcBef>
            </a:pPr>
            <a:r>
              <a:rPr lang="en-US" dirty="0"/>
              <a:t>“Build Q from C” is O(</a:t>
            </a:r>
            <a:r>
              <a:rPr lang="en-US" dirty="0" err="1"/>
              <a:t>nlogn</a:t>
            </a:r>
            <a:r>
              <a:rPr lang="en-US" dirty="0"/>
              <a:t>)</a:t>
            </a:r>
          </a:p>
          <a:p>
            <a:pPr marL="119063" algn="l">
              <a:spcBef>
                <a:spcPct val="10000"/>
              </a:spcBef>
            </a:pPr>
            <a:r>
              <a:rPr lang="en-US" dirty="0"/>
              <a:t>“</a:t>
            </a:r>
            <a:r>
              <a:rPr lang="en-US" sz="1800" dirty="0"/>
              <a:t>EXTRACT_MIN</a:t>
            </a:r>
            <a:r>
              <a:rPr lang="en-US" dirty="0"/>
              <a:t>(Q)” is O(</a:t>
            </a:r>
            <a:r>
              <a:rPr lang="en-US" dirty="0" err="1"/>
              <a:t>lg</a:t>
            </a:r>
            <a:r>
              <a:rPr lang="en-US" dirty="0"/>
              <a:t> n)</a:t>
            </a:r>
          </a:p>
          <a:p>
            <a:pPr marL="119063" algn="l">
              <a:spcBef>
                <a:spcPct val="10000"/>
              </a:spcBef>
            </a:pPr>
            <a:r>
              <a:rPr lang="en-US" dirty="0"/>
              <a:t>“Insert z into Q” is O(</a:t>
            </a:r>
            <a:r>
              <a:rPr lang="en-US" dirty="0" err="1"/>
              <a:t>lg</a:t>
            </a:r>
            <a:r>
              <a:rPr lang="en-US" dirty="0"/>
              <a:t> n)</a:t>
            </a:r>
          </a:p>
          <a:p>
            <a:pPr marL="119063" algn="l"/>
            <a:r>
              <a:rPr lang="en-US" dirty="0">
                <a:solidFill>
                  <a:srgbClr val="FF0000"/>
                </a:solidFill>
              </a:rPr>
              <a:t>Huffman(C) is O(n </a:t>
            </a:r>
            <a:r>
              <a:rPr lang="en-US" dirty="0" err="1">
                <a:solidFill>
                  <a:srgbClr val="FF0000"/>
                </a:solidFill>
              </a:rPr>
              <a:t>lg</a:t>
            </a:r>
            <a:r>
              <a:rPr lang="en-US" dirty="0">
                <a:solidFill>
                  <a:srgbClr val="FF0000"/>
                </a:solidFill>
              </a:rPr>
              <a:t> 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9542"/>
                                        </p:tgtEl>
                                        <p:attrNameLst>
                                          <p:attrName>style.visibility</p:attrName>
                                        </p:attrNameLst>
                                      </p:cBhvr>
                                      <p:to>
                                        <p:strVal val="visible"/>
                                      </p:to>
                                    </p:set>
                                    <p:animEffect transition="in" filter="dissolve">
                                      <p:cBhvr>
                                        <p:cTn id="7" dur="500"/>
                                        <p:tgtEl>
                                          <p:spTgt spid="1495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9614">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49614">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496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49614">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49614">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496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42" grpId="0" animBg="1" autoUpdateAnimBg="0"/>
      <p:bldP spid="149614" grpId="0" build="p"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Problem-2</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864583571"/>
              </p:ext>
            </p:extLst>
          </p:nvPr>
        </p:nvGraphicFramePr>
        <p:xfrm>
          <a:off x="457200" y="2782397"/>
          <a:ext cx="7958458" cy="548640"/>
        </p:xfrm>
        <a:graphic>
          <a:graphicData uri="http://schemas.openxmlformats.org/drawingml/2006/table">
            <a:tbl>
              <a:tblPr/>
              <a:tblGrid>
                <a:gridCol w="1598482">
                  <a:extLst>
                    <a:ext uri="{9D8B030D-6E8A-4147-A177-3AD203B41FA5}">
                      <a16:colId xmlns:a16="http://schemas.microsoft.com/office/drawing/2014/main" val="3916202545"/>
                    </a:ext>
                  </a:extLst>
                </a:gridCol>
                <a:gridCol w="1059996">
                  <a:extLst>
                    <a:ext uri="{9D8B030D-6E8A-4147-A177-3AD203B41FA5}">
                      <a16:colId xmlns:a16="http://schemas.microsoft.com/office/drawing/2014/main" val="3099524285"/>
                    </a:ext>
                  </a:extLst>
                </a:gridCol>
                <a:gridCol w="1059996">
                  <a:extLst>
                    <a:ext uri="{9D8B030D-6E8A-4147-A177-3AD203B41FA5}">
                      <a16:colId xmlns:a16="http://schemas.microsoft.com/office/drawing/2014/main" val="4290981507"/>
                    </a:ext>
                  </a:extLst>
                </a:gridCol>
                <a:gridCol w="1059996">
                  <a:extLst>
                    <a:ext uri="{9D8B030D-6E8A-4147-A177-3AD203B41FA5}">
                      <a16:colId xmlns:a16="http://schemas.microsoft.com/office/drawing/2014/main" val="3018437975"/>
                    </a:ext>
                  </a:extLst>
                </a:gridCol>
                <a:gridCol w="1059996">
                  <a:extLst>
                    <a:ext uri="{9D8B030D-6E8A-4147-A177-3AD203B41FA5}">
                      <a16:colId xmlns:a16="http://schemas.microsoft.com/office/drawing/2014/main" val="1195241206"/>
                    </a:ext>
                  </a:extLst>
                </a:gridCol>
                <a:gridCol w="1059996">
                  <a:extLst>
                    <a:ext uri="{9D8B030D-6E8A-4147-A177-3AD203B41FA5}">
                      <a16:colId xmlns:a16="http://schemas.microsoft.com/office/drawing/2014/main" val="285940914"/>
                    </a:ext>
                  </a:extLst>
                </a:gridCol>
                <a:gridCol w="1059996">
                  <a:extLst>
                    <a:ext uri="{9D8B030D-6E8A-4147-A177-3AD203B41FA5}">
                      <a16:colId xmlns:a16="http://schemas.microsoft.com/office/drawing/2014/main" val="2418943539"/>
                    </a:ext>
                  </a:extLst>
                </a:gridCol>
              </a:tblGrid>
              <a:tr h="0">
                <a:tc>
                  <a:txBody>
                    <a:bodyPr/>
                    <a:lstStyle/>
                    <a:p>
                      <a:pPr algn="l">
                        <a:spcAft>
                          <a:spcPts val="0"/>
                        </a:spcAft>
                      </a:pPr>
                      <a:r>
                        <a:rPr lang="en-IN" b="1">
                          <a:effectLst/>
                          <a:latin typeface="verdana" panose="020B0604030504040204" pitchFamily="34" charset="0"/>
                        </a:rPr>
                        <a:t>Value</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A</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dirty="0">
                          <a:effectLst/>
                          <a:latin typeface="verdana" panose="020B0604030504040204" pitchFamily="34" charset="0"/>
                        </a:rPr>
                        <a:t>B</a:t>
                      </a:r>
                      <a:endParaRPr lang="en-IN"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C</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D</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E</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F</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17387794"/>
                  </a:ext>
                </a:extLst>
              </a:tr>
              <a:tr h="0">
                <a:tc>
                  <a:txBody>
                    <a:bodyPr/>
                    <a:lstStyle/>
                    <a:p>
                      <a:pPr algn="l">
                        <a:spcAft>
                          <a:spcPts val="0"/>
                        </a:spcAft>
                      </a:pPr>
                      <a:r>
                        <a:rPr lang="en-IN" b="1">
                          <a:effectLst/>
                          <a:latin typeface="verdana" panose="020B0604030504040204" pitchFamily="34" charset="0"/>
                        </a:rPr>
                        <a:t>Frequency</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5</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25</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7</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15</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4</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dirty="0">
                          <a:effectLst/>
                          <a:latin typeface="verdana" panose="020B0604030504040204" pitchFamily="34" charset="0"/>
                        </a:rPr>
                        <a:t>12</a:t>
                      </a:r>
                      <a:endParaRPr lang="en-IN"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81832186"/>
                  </a:ext>
                </a:extLst>
              </a:tr>
            </a:tbl>
          </a:graphicData>
        </a:graphic>
      </p:graphicFrame>
      <p:sp>
        <p:nvSpPr>
          <p:cNvPr id="6" name="Rectangle 5"/>
          <p:cNvSpPr/>
          <p:nvPr/>
        </p:nvSpPr>
        <p:spPr>
          <a:xfrm>
            <a:off x="755576" y="1913853"/>
            <a:ext cx="6840760" cy="646331"/>
          </a:xfrm>
          <a:prstGeom prst="rect">
            <a:avLst/>
          </a:prstGeom>
        </p:spPr>
        <p:txBody>
          <a:bodyPr wrap="square">
            <a:spAutoFit/>
          </a:bodyPr>
          <a:lstStyle/>
          <a:p>
            <a:r>
              <a:rPr lang="en-IN" dirty="0">
                <a:solidFill>
                  <a:srgbClr val="3A3A3A"/>
                </a:solidFill>
                <a:latin typeface="verdana" panose="020B0604030504040204" pitchFamily="34" charset="0"/>
              </a:rPr>
              <a:t>Construct a Huffman </a:t>
            </a:r>
            <a:r>
              <a:rPr lang="en-IN" dirty="0" smtClean="0">
                <a:solidFill>
                  <a:srgbClr val="3A3A3A"/>
                </a:solidFill>
                <a:latin typeface="verdana" panose="020B0604030504040204" pitchFamily="34" charset="0"/>
              </a:rPr>
              <a:t>tree and the Huffman code for the following characters</a:t>
            </a:r>
            <a:endParaRPr lang="en-IN" dirty="0"/>
          </a:p>
        </p:txBody>
      </p:sp>
    </p:spTree>
    <p:extLst>
      <p:ext uri="{BB962C8B-B14F-4D97-AF65-F5344CB8AC3E}">
        <p14:creationId xmlns:p14="http://schemas.microsoft.com/office/powerpoint/2010/main" val="3957252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title"/>
          </p:nvPr>
        </p:nvSpPr>
        <p:spPr/>
        <p:txBody>
          <a:bodyPr>
            <a:normAutofit fontScale="90000"/>
          </a:bodyPr>
          <a:lstStyle/>
          <a:p>
            <a:r>
              <a:rPr lang="en-US"/>
              <a:t>Review:</a:t>
            </a:r>
            <a:br>
              <a:rPr lang="en-US"/>
            </a:br>
            <a:r>
              <a:rPr lang="en-US"/>
              <a:t>The Knapsack Problem</a:t>
            </a:r>
          </a:p>
        </p:txBody>
      </p:sp>
      <p:sp>
        <p:nvSpPr>
          <p:cNvPr id="1582083" name="Rectangle 3"/>
          <p:cNvSpPr>
            <a:spLocks noGrp="1" noChangeArrowheads="1"/>
          </p:cNvSpPr>
          <p:nvPr>
            <p:ph sz="quarter" idx="1"/>
          </p:nvPr>
        </p:nvSpPr>
        <p:spPr/>
        <p:txBody>
          <a:bodyPr/>
          <a:lstStyle/>
          <a:p>
            <a:r>
              <a:rPr lang="en-US" dirty="0"/>
              <a:t>The famous </a:t>
            </a:r>
            <a:r>
              <a:rPr lang="en-US" i="1" dirty="0">
                <a:solidFill>
                  <a:schemeClr val="tx2"/>
                </a:solidFill>
              </a:rPr>
              <a:t>knapsack problem</a:t>
            </a:r>
            <a:r>
              <a:rPr lang="en-US" dirty="0"/>
              <a:t>:</a:t>
            </a:r>
          </a:p>
          <a:p>
            <a:endParaRPr lang="en-US" dirty="0"/>
          </a:p>
          <a:p>
            <a:pPr marL="274320" lvl="1" indent="0" algn="just">
              <a:buNone/>
            </a:pPr>
            <a:r>
              <a:rPr lang="en-US" i="1" dirty="0">
                <a:solidFill>
                  <a:srgbClr val="00B050"/>
                </a:solidFill>
              </a:rPr>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pic>
        <p:nvPicPr>
          <p:cNvPr id="2" name="Picture 1"/>
          <p:cNvPicPr>
            <a:picLocks noChangeAspect="1"/>
          </p:cNvPicPr>
          <p:nvPr/>
        </p:nvPicPr>
        <p:blipFill>
          <a:blip r:embed="rId2"/>
          <a:stretch>
            <a:fillRect/>
          </a:stretch>
        </p:blipFill>
        <p:spPr>
          <a:xfrm>
            <a:off x="5964632" y="4275241"/>
            <a:ext cx="3179368" cy="258164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p:cNvSpPr>
            <a:spLocks noGrp="1" noChangeArrowheads="1"/>
          </p:cNvSpPr>
          <p:nvPr>
            <p:ph type="title"/>
          </p:nvPr>
        </p:nvSpPr>
        <p:spPr/>
        <p:txBody>
          <a:bodyPr/>
          <a:lstStyle/>
          <a:p>
            <a:r>
              <a:rPr lang="en-US"/>
              <a:t>Review: The Knapsack Problem</a:t>
            </a:r>
          </a:p>
        </p:txBody>
      </p:sp>
      <p:sp>
        <p:nvSpPr>
          <p:cNvPr id="1583107" name="Rectangle 3"/>
          <p:cNvSpPr>
            <a:spLocks noGrp="1" noChangeArrowheads="1"/>
          </p:cNvSpPr>
          <p:nvPr>
            <p:ph sz="quarter" idx="1"/>
          </p:nvPr>
        </p:nvSpPr>
        <p:spPr/>
        <p:txBody>
          <a:bodyPr>
            <a:normAutofit/>
          </a:bodyPr>
          <a:lstStyle/>
          <a:p>
            <a:r>
              <a:rPr lang="en-US" dirty="0"/>
              <a:t>More formally, the </a:t>
            </a:r>
            <a:r>
              <a:rPr lang="en-US" i="1" dirty="0">
                <a:solidFill>
                  <a:schemeClr val="tx2"/>
                </a:solidFill>
              </a:rPr>
              <a:t>0-1 knapsack problem</a:t>
            </a:r>
            <a:r>
              <a:rPr lang="en-US" dirty="0"/>
              <a:t>:</a:t>
            </a:r>
          </a:p>
          <a:p>
            <a:pPr lvl="1"/>
            <a:r>
              <a:rPr lang="en-US" dirty="0"/>
              <a:t>The thief must choose among </a:t>
            </a:r>
            <a:r>
              <a:rPr lang="en-US" i="1" dirty="0"/>
              <a:t>n</a:t>
            </a:r>
            <a:r>
              <a:rPr lang="en-US" dirty="0"/>
              <a:t> items, where the </a:t>
            </a:r>
            <a:r>
              <a:rPr lang="en-US" i="1" dirty="0" err="1"/>
              <a:t>i</a:t>
            </a:r>
            <a:r>
              <a:rPr lang="en-US" dirty="0" err="1"/>
              <a:t>th</a:t>
            </a:r>
            <a:r>
              <a:rPr lang="en-US" dirty="0"/>
              <a:t> item worth </a:t>
            </a:r>
            <a:r>
              <a:rPr lang="en-US" i="1" dirty="0"/>
              <a:t>p</a:t>
            </a:r>
            <a:r>
              <a:rPr lang="en-US" i="1" baseline="-25000" dirty="0"/>
              <a:t>i</a:t>
            </a:r>
            <a:r>
              <a:rPr lang="en-US" i="1" dirty="0"/>
              <a:t> </a:t>
            </a:r>
            <a:r>
              <a:rPr lang="en-US" dirty="0"/>
              <a:t>dollars and weighs </a:t>
            </a:r>
            <a:r>
              <a:rPr lang="en-US" i="1" dirty="0" err="1"/>
              <a:t>w</a:t>
            </a:r>
            <a:r>
              <a:rPr lang="en-US" i="1" baseline="-25000" dirty="0" err="1"/>
              <a:t>i</a:t>
            </a:r>
            <a:r>
              <a:rPr lang="en-US" dirty="0"/>
              <a:t> pounds</a:t>
            </a:r>
          </a:p>
          <a:p>
            <a:pPr lvl="1"/>
            <a:r>
              <a:rPr lang="en-US" dirty="0"/>
              <a:t>Carrying at most </a:t>
            </a:r>
            <a:r>
              <a:rPr lang="en-US" i="1" dirty="0"/>
              <a:t>W</a:t>
            </a:r>
            <a:r>
              <a:rPr lang="en-US" dirty="0"/>
              <a:t> pounds, maximize value</a:t>
            </a:r>
          </a:p>
          <a:p>
            <a:pPr lvl="2"/>
            <a:r>
              <a:rPr lang="en-US" dirty="0"/>
              <a:t>Note: assume </a:t>
            </a:r>
            <a:r>
              <a:rPr lang="en-US" i="1" dirty="0"/>
              <a:t>v</a:t>
            </a:r>
            <a:r>
              <a:rPr lang="en-US" i="1" baseline="-25000" dirty="0"/>
              <a:t>i</a:t>
            </a:r>
            <a:r>
              <a:rPr lang="en-US" i="1" dirty="0"/>
              <a:t>, </a:t>
            </a:r>
            <a:r>
              <a:rPr lang="en-US" i="1" dirty="0" err="1"/>
              <a:t>w</a:t>
            </a:r>
            <a:r>
              <a:rPr lang="en-US" i="1" baseline="-25000" dirty="0" err="1"/>
              <a:t>i</a:t>
            </a:r>
            <a:r>
              <a:rPr lang="en-US" i="1" dirty="0"/>
              <a:t>, </a:t>
            </a:r>
            <a:r>
              <a:rPr lang="en-US" dirty="0"/>
              <a:t>and </a:t>
            </a:r>
            <a:r>
              <a:rPr lang="en-US" i="1" dirty="0"/>
              <a:t>W </a:t>
            </a:r>
            <a:r>
              <a:rPr lang="en-US" dirty="0"/>
              <a:t>are all integers</a:t>
            </a:r>
          </a:p>
          <a:p>
            <a:pPr lvl="2"/>
            <a:r>
              <a:rPr lang="en-US" dirty="0"/>
              <a:t>“0-1” b/c each item must be taken or left in entirety</a:t>
            </a:r>
          </a:p>
          <a:p>
            <a:r>
              <a:rPr lang="en-US" dirty="0"/>
              <a:t>A variation, the </a:t>
            </a:r>
            <a:r>
              <a:rPr lang="en-US" i="1" dirty="0">
                <a:solidFill>
                  <a:schemeClr val="tx2"/>
                </a:solidFill>
              </a:rPr>
              <a:t>fractional knapsack problem</a:t>
            </a:r>
            <a:r>
              <a:rPr lang="en-US" dirty="0"/>
              <a:t>:</a:t>
            </a:r>
          </a:p>
          <a:p>
            <a:pPr lvl="1"/>
            <a:r>
              <a:rPr lang="en-US" dirty="0"/>
              <a:t>Thief can take fractions of items</a:t>
            </a:r>
          </a:p>
          <a:p>
            <a:pPr lvl="1"/>
            <a:r>
              <a:rPr lang="en-US" dirty="0"/>
              <a:t>Think of items in 0-1 problem as gold ingots, in fractional problem as buckets of gold dust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570A68-9B22-4134-84F9-7D3833735ECF}" type="slidenum">
              <a:rPr lang="en-GB"/>
              <a:pPr/>
              <a:t>14</a:t>
            </a:fld>
            <a:endParaRPr lang="en-GB"/>
          </a:p>
        </p:txBody>
      </p:sp>
      <p:sp>
        <p:nvSpPr>
          <p:cNvPr id="125954" name="Rectangle 2"/>
          <p:cNvSpPr>
            <a:spLocks noGrp="1" noChangeArrowheads="1"/>
          </p:cNvSpPr>
          <p:nvPr>
            <p:ph type="title"/>
          </p:nvPr>
        </p:nvSpPr>
        <p:spPr/>
        <p:txBody>
          <a:bodyPr/>
          <a:lstStyle/>
          <a:p>
            <a:r>
              <a:rPr lang="en-GB"/>
              <a:t>Fractional Knapsack Problem</a:t>
            </a:r>
          </a:p>
        </p:txBody>
      </p:sp>
      <p:sp>
        <p:nvSpPr>
          <p:cNvPr id="125955" name="Rectangle 3"/>
          <p:cNvSpPr>
            <a:spLocks noGrp="1" noChangeArrowheads="1"/>
          </p:cNvSpPr>
          <p:nvPr>
            <p:ph type="body" idx="1"/>
          </p:nvPr>
        </p:nvSpPr>
        <p:spPr>
          <a:xfrm>
            <a:off x="1066800" y="2057400"/>
            <a:ext cx="7772400" cy="4343400"/>
          </a:xfrm>
        </p:spPr>
        <p:txBody>
          <a:bodyPr/>
          <a:lstStyle/>
          <a:p>
            <a:pPr>
              <a:lnSpc>
                <a:spcPct val="90000"/>
              </a:lnSpc>
            </a:pPr>
            <a:r>
              <a:rPr lang="en-GB" dirty="0"/>
              <a:t>In fractional knapsack problem, where we are given a set S of n Objects, </a:t>
            </a:r>
            <a:r>
              <a:rPr lang="en-GB" dirty="0" err="1"/>
              <a:t>s.t.</a:t>
            </a:r>
            <a:r>
              <a:rPr lang="en-GB" dirty="0"/>
              <a:t>, each item </a:t>
            </a:r>
            <a:r>
              <a:rPr lang="en-GB" i="1" dirty="0"/>
              <a:t>O</a:t>
            </a:r>
            <a:r>
              <a:rPr lang="en-GB" dirty="0"/>
              <a:t> has a </a:t>
            </a:r>
            <a:r>
              <a:rPr lang="en-GB" i="1" dirty="0"/>
              <a:t>positive</a:t>
            </a:r>
            <a:r>
              <a:rPr lang="en-GB" dirty="0"/>
              <a:t> profit </a:t>
            </a:r>
            <a:r>
              <a:rPr lang="en-GB" i="1" dirty="0"/>
              <a:t>p</a:t>
            </a:r>
            <a:r>
              <a:rPr lang="en-GB" i="1" baseline="-25000" dirty="0"/>
              <a:t>i</a:t>
            </a:r>
            <a:r>
              <a:rPr lang="en-GB" dirty="0"/>
              <a:t> and a </a:t>
            </a:r>
            <a:r>
              <a:rPr lang="en-GB" i="1" dirty="0"/>
              <a:t>positive</a:t>
            </a:r>
            <a:r>
              <a:rPr lang="en-GB" dirty="0"/>
              <a:t> weight </a:t>
            </a:r>
            <a:r>
              <a:rPr lang="en-GB" i="1" dirty="0" err="1"/>
              <a:t>w</a:t>
            </a:r>
            <a:r>
              <a:rPr lang="en-GB" i="1" baseline="-25000" dirty="0" err="1"/>
              <a:t>i</a:t>
            </a:r>
            <a:r>
              <a:rPr lang="en-GB" dirty="0"/>
              <a:t>, and we wish to find the maximum-benefit subset that </a:t>
            </a:r>
            <a:r>
              <a:rPr lang="en-GB" i="1" dirty="0"/>
              <a:t>doesn’t exceed</a:t>
            </a:r>
            <a:r>
              <a:rPr lang="en-GB" dirty="0"/>
              <a:t> a given weight </a:t>
            </a:r>
            <a:r>
              <a:rPr lang="en-GB" i="1" dirty="0"/>
              <a:t>W</a:t>
            </a:r>
            <a:r>
              <a:rPr lang="en-GB" dirty="0"/>
              <a:t>.</a:t>
            </a:r>
          </a:p>
          <a:p>
            <a:pPr>
              <a:lnSpc>
                <a:spcPct val="90000"/>
              </a:lnSpc>
            </a:pPr>
            <a:r>
              <a:rPr lang="en-GB" dirty="0"/>
              <a:t>We are also allowed to take </a:t>
            </a:r>
            <a:r>
              <a:rPr lang="en-GB" i="1" dirty="0"/>
              <a:t>arbitrary fractions</a:t>
            </a:r>
            <a:r>
              <a:rPr lang="en-GB" dirty="0"/>
              <a:t> of each item.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31824890"/>
              </p:ext>
            </p:extLst>
          </p:nvPr>
        </p:nvGraphicFramePr>
        <p:xfrm>
          <a:off x="1331640" y="1667500"/>
          <a:ext cx="7355159" cy="3489690"/>
        </p:xfrm>
        <a:graphic>
          <a:graphicData uri="http://schemas.openxmlformats.org/drawingml/2006/table">
            <a:tbl>
              <a:tblPr firstRow="1" bandRow="1">
                <a:tableStyleId>{5C22544A-7EE6-4342-B048-85BDC9FD1C3A}</a:tableStyleId>
              </a:tblPr>
              <a:tblGrid>
                <a:gridCol w="1050737">
                  <a:extLst>
                    <a:ext uri="{9D8B030D-6E8A-4147-A177-3AD203B41FA5}">
                      <a16:colId xmlns:a16="http://schemas.microsoft.com/office/drawing/2014/main" val="2728850322"/>
                    </a:ext>
                  </a:extLst>
                </a:gridCol>
                <a:gridCol w="1050737">
                  <a:extLst>
                    <a:ext uri="{9D8B030D-6E8A-4147-A177-3AD203B41FA5}">
                      <a16:colId xmlns:a16="http://schemas.microsoft.com/office/drawing/2014/main" val="460863248"/>
                    </a:ext>
                  </a:extLst>
                </a:gridCol>
                <a:gridCol w="1050737">
                  <a:extLst>
                    <a:ext uri="{9D8B030D-6E8A-4147-A177-3AD203B41FA5}">
                      <a16:colId xmlns:a16="http://schemas.microsoft.com/office/drawing/2014/main" val="2827684377"/>
                    </a:ext>
                  </a:extLst>
                </a:gridCol>
                <a:gridCol w="1050737">
                  <a:extLst>
                    <a:ext uri="{9D8B030D-6E8A-4147-A177-3AD203B41FA5}">
                      <a16:colId xmlns:a16="http://schemas.microsoft.com/office/drawing/2014/main" val="609401091"/>
                    </a:ext>
                  </a:extLst>
                </a:gridCol>
                <a:gridCol w="1050737">
                  <a:extLst>
                    <a:ext uri="{9D8B030D-6E8A-4147-A177-3AD203B41FA5}">
                      <a16:colId xmlns:a16="http://schemas.microsoft.com/office/drawing/2014/main" val="2463648122"/>
                    </a:ext>
                  </a:extLst>
                </a:gridCol>
                <a:gridCol w="1050737">
                  <a:extLst>
                    <a:ext uri="{9D8B030D-6E8A-4147-A177-3AD203B41FA5}">
                      <a16:colId xmlns:a16="http://schemas.microsoft.com/office/drawing/2014/main" val="1177000367"/>
                    </a:ext>
                  </a:extLst>
                </a:gridCol>
                <a:gridCol w="1050737">
                  <a:extLst>
                    <a:ext uri="{9D8B030D-6E8A-4147-A177-3AD203B41FA5}">
                      <a16:colId xmlns:a16="http://schemas.microsoft.com/office/drawing/2014/main" val="2983965872"/>
                    </a:ext>
                  </a:extLst>
                </a:gridCol>
              </a:tblGrid>
              <a:tr h="581615">
                <a:tc>
                  <a:txBody>
                    <a:bodyPr/>
                    <a:lstStyle/>
                    <a:p>
                      <a:pPr algn="ctr"/>
                      <a:r>
                        <a:rPr lang="en-IN" dirty="0"/>
                        <a:t>1</a:t>
                      </a:r>
                    </a:p>
                  </a:txBody>
                  <a:tcPr/>
                </a:tc>
                <a:tc>
                  <a:txBody>
                    <a:bodyPr/>
                    <a:lstStyle/>
                    <a:p>
                      <a:pPr algn="ctr"/>
                      <a:r>
                        <a:rPr lang="en-IN" dirty="0"/>
                        <a:t>2</a:t>
                      </a:r>
                    </a:p>
                  </a:txBody>
                  <a:tcPr/>
                </a:tc>
                <a:tc>
                  <a:txBody>
                    <a:bodyPr/>
                    <a:lstStyle/>
                    <a:p>
                      <a:pPr algn="ctr"/>
                      <a:r>
                        <a:rPr lang="en-IN" dirty="0"/>
                        <a:t>3</a:t>
                      </a:r>
                    </a:p>
                  </a:txBody>
                  <a:tcPr/>
                </a:tc>
                <a:tc>
                  <a:txBody>
                    <a:bodyPr/>
                    <a:lstStyle/>
                    <a:p>
                      <a:pPr algn="ctr"/>
                      <a:r>
                        <a:rPr lang="en-IN" dirty="0"/>
                        <a:t>4</a:t>
                      </a:r>
                    </a:p>
                  </a:txBody>
                  <a:tcPr/>
                </a:tc>
                <a:tc>
                  <a:txBody>
                    <a:bodyPr/>
                    <a:lstStyle/>
                    <a:p>
                      <a:pPr algn="ctr"/>
                      <a:r>
                        <a:rPr lang="en-IN" dirty="0"/>
                        <a:t>5</a:t>
                      </a:r>
                    </a:p>
                  </a:txBody>
                  <a:tcPr/>
                </a:tc>
                <a:tc>
                  <a:txBody>
                    <a:bodyPr/>
                    <a:lstStyle/>
                    <a:p>
                      <a:pPr algn="ctr"/>
                      <a:r>
                        <a:rPr lang="en-IN" dirty="0"/>
                        <a:t>6</a:t>
                      </a:r>
                    </a:p>
                  </a:txBody>
                  <a:tcPr/>
                </a:tc>
                <a:tc>
                  <a:txBody>
                    <a:bodyPr/>
                    <a:lstStyle/>
                    <a:p>
                      <a:pPr algn="ctr"/>
                      <a:r>
                        <a:rPr lang="en-IN" dirty="0"/>
                        <a:t>7</a:t>
                      </a:r>
                    </a:p>
                  </a:txBody>
                  <a:tcPr/>
                </a:tc>
                <a:extLst>
                  <a:ext uri="{0D108BD9-81ED-4DB2-BD59-A6C34878D82A}">
                    <a16:rowId xmlns:a16="http://schemas.microsoft.com/office/drawing/2014/main" val="460361316"/>
                  </a:ext>
                </a:extLst>
              </a:tr>
              <a:tr h="581615">
                <a:tc>
                  <a:txBody>
                    <a:bodyPr/>
                    <a:lstStyle/>
                    <a:p>
                      <a:pPr algn="ctr"/>
                      <a:r>
                        <a:rPr lang="en-IN" dirty="0"/>
                        <a:t>10</a:t>
                      </a:r>
                    </a:p>
                  </a:txBody>
                  <a:tcPr/>
                </a:tc>
                <a:tc>
                  <a:txBody>
                    <a:bodyPr/>
                    <a:lstStyle/>
                    <a:p>
                      <a:pPr algn="ctr"/>
                      <a:r>
                        <a:rPr lang="en-IN" dirty="0"/>
                        <a:t>5</a:t>
                      </a:r>
                    </a:p>
                  </a:txBody>
                  <a:tcPr/>
                </a:tc>
                <a:tc>
                  <a:txBody>
                    <a:bodyPr/>
                    <a:lstStyle/>
                    <a:p>
                      <a:pPr algn="ctr"/>
                      <a:r>
                        <a:rPr lang="en-IN" dirty="0"/>
                        <a:t>15</a:t>
                      </a:r>
                    </a:p>
                  </a:txBody>
                  <a:tcPr/>
                </a:tc>
                <a:tc>
                  <a:txBody>
                    <a:bodyPr/>
                    <a:lstStyle/>
                    <a:p>
                      <a:pPr algn="ctr"/>
                      <a:r>
                        <a:rPr lang="en-IN" dirty="0"/>
                        <a:t>7</a:t>
                      </a:r>
                    </a:p>
                  </a:txBody>
                  <a:tcPr/>
                </a:tc>
                <a:tc>
                  <a:txBody>
                    <a:bodyPr/>
                    <a:lstStyle/>
                    <a:p>
                      <a:pPr algn="ctr"/>
                      <a:r>
                        <a:rPr lang="en-IN" dirty="0"/>
                        <a:t>6</a:t>
                      </a:r>
                    </a:p>
                  </a:txBody>
                  <a:tcPr/>
                </a:tc>
                <a:tc>
                  <a:txBody>
                    <a:bodyPr/>
                    <a:lstStyle/>
                    <a:p>
                      <a:pPr algn="ctr"/>
                      <a:r>
                        <a:rPr lang="en-IN" dirty="0"/>
                        <a:t>18</a:t>
                      </a:r>
                    </a:p>
                  </a:txBody>
                  <a:tcPr/>
                </a:tc>
                <a:tc>
                  <a:txBody>
                    <a:bodyPr/>
                    <a:lstStyle/>
                    <a:p>
                      <a:pPr algn="ctr"/>
                      <a:r>
                        <a:rPr lang="en-IN" dirty="0"/>
                        <a:t>3</a:t>
                      </a:r>
                    </a:p>
                  </a:txBody>
                  <a:tcPr/>
                </a:tc>
                <a:extLst>
                  <a:ext uri="{0D108BD9-81ED-4DB2-BD59-A6C34878D82A}">
                    <a16:rowId xmlns:a16="http://schemas.microsoft.com/office/drawing/2014/main" val="2923712091"/>
                  </a:ext>
                </a:extLst>
              </a:tr>
              <a:tr h="581615">
                <a:tc>
                  <a:txBody>
                    <a:bodyPr/>
                    <a:lstStyle/>
                    <a:p>
                      <a:pPr algn="ctr"/>
                      <a:r>
                        <a:rPr lang="en-IN" dirty="0"/>
                        <a:t>2</a:t>
                      </a:r>
                    </a:p>
                  </a:txBody>
                  <a:tcPr/>
                </a:tc>
                <a:tc>
                  <a:txBody>
                    <a:bodyPr/>
                    <a:lstStyle/>
                    <a:p>
                      <a:pPr algn="ctr"/>
                      <a:r>
                        <a:rPr lang="en-IN" dirty="0"/>
                        <a:t>3</a:t>
                      </a:r>
                    </a:p>
                  </a:txBody>
                  <a:tcPr/>
                </a:tc>
                <a:tc>
                  <a:txBody>
                    <a:bodyPr/>
                    <a:lstStyle/>
                    <a:p>
                      <a:pPr algn="ctr"/>
                      <a:r>
                        <a:rPr lang="en-IN" dirty="0"/>
                        <a:t>5</a:t>
                      </a:r>
                    </a:p>
                  </a:txBody>
                  <a:tcPr/>
                </a:tc>
                <a:tc>
                  <a:txBody>
                    <a:bodyPr/>
                    <a:lstStyle/>
                    <a:p>
                      <a:pPr algn="ctr"/>
                      <a:r>
                        <a:rPr lang="en-IN" dirty="0"/>
                        <a:t>7</a:t>
                      </a:r>
                    </a:p>
                  </a:txBody>
                  <a:tcPr/>
                </a:tc>
                <a:tc>
                  <a:txBody>
                    <a:bodyPr/>
                    <a:lstStyle/>
                    <a:p>
                      <a:pPr algn="ctr"/>
                      <a:r>
                        <a:rPr lang="en-IN" dirty="0"/>
                        <a:t>1</a:t>
                      </a:r>
                    </a:p>
                  </a:txBody>
                  <a:tcPr/>
                </a:tc>
                <a:tc>
                  <a:txBody>
                    <a:bodyPr/>
                    <a:lstStyle/>
                    <a:p>
                      <a:pPr algn="ctr"/>
                      <a:r>
                        <a:rPr lang="en-IN" dirty="0"/>
                        <a:t>4</a:t>
                      </a:r>
                    </a:p>
                  </a:txBody>
                  <a:tcPr/>
                </a:tc>
                <a:tc>
                  <a:txBody>
                    <a:bodyPr/>
                    <a:lstStyle/>
                    <a:p>
                      <a:pPr algn="ctr"/>
                      <a:r>
                        <a:rPr lang="en-IN" dirty="0"/>
                        <a:t>1</a:t>
                      </a:r>
                    </a:p>
                  </a:txBody>
                  <a:tcPr/>
                </a:tc>
                <a:extLst>
                  <a:ext uri="{0D108BD9-81ED-4DB2-BD59-A6C34878D82A}">
                    <a16:rowId xmlns:a16="http://schemas.microsoft.com/office/drawing/2014/main" val="1230645180"/>
                  </a:ext>
                </a:extLst>
              </a:tr>
              <a:tr h="581615">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266704843"/>
                  </a:ext>
                </a:extLst>
              </a:tr>
              <a:tr h="581615">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2390367208"/>
                  </a:ext>
                </a:extLst>
              </a:tr>
              <a:tr h="581615">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678487726"/>
                  </a:ext>
                </a:extLst>
              </a:tr>
            </a:tbl>
          </a:graphicData>
        </a:graphic>
      </p:graphicFrame>
      <p:sp>
        <p:nvSpPr>
          <p:cNvPr id="3" name="TextBox 2"/>
          <p:cNvSpPr txBox="1"/>
          <p:nvPr/>
        </p:nvSpPr>
        <p:spPr>
          <a:xfrm>
            <a:off x="204658" y="1723903"/>
            <a:ext cx="1080120" cy="369332"/>
          </a:xfrm>
          <a:prstGeom prst="rect">
            <a:avLst/>
          </a:prstGeom>
          <a:noFill/>
        </p:spPr>
        <p:txBody>
          <a:bodyPr wrap="square" rtlCol="0">
            <a:spAutoFit/>
          </a:bodyPr>
          <a:lstStyle/>
          <a:p>
            <a:r>
              <a:rPr lang="en-IN" dirty="0"/>
              <a:t>Object</a:t>
            </a:r>
          </a:p>
        </p:txBody>
      </p:sp>
      <p:sp>
        <p:nvSpPr>
          <p:cNvPr id="4" name="TextBox 3"/>
          <p:cNvSpPr txBox="1"/>
          <p:nvPr/>
        </p:nvSpPr>
        <p:spPr>
          <a:xfrm>
            <a:off x="179512" y="2223358"/>
            <a:ext cx="1080120" cy="369332"/>
          </a:xfrm>
          <a:prstGeom prst="rect">
            <a:avLst/>
          </a:prstGeom>
          <a:noFill/>
        </p:spPr>
        <p:txBody>
          <a:bodyPr wrap="square" rtlCol="0">
            <a:spAutoFit/>
          </a:bodyPr>
          <a:lstStyle/>
          <a:p>
            <a:r>
              <a:rPr lang="en-IN" dirty="0"/>
              <a:t>Profit p</a:t>
            </a:r>
            <a:r>
              <a:rPr lang="en-IN" baseline="-25000" dirty="0"/>
              <a:t>i</a:t>
            </a:r>
          </a:p>
        </p:txBody>
      </p:sp>
      <p:sp>
        <p:nvSpPr>
          <p:cNvPr id="5" name="TextBox 4"/>
          <p:cNvSpPr txBox="1"/>
          <p:nvPr/>
        </p:nvSpPr>
        <p:spPr>
          <a:xfrm>
            <a:off x="57984" y="2852936"/>
            <a:ext cx="1226794" cy="369332"/>
          </a:xfrm>
          <a:prstGeom prst="rect">
            <a:avLst/>
          </a:prstGeom>
          <a:noFill/>
        </p:spPr>
        <p:txBody>
          <a:bodyPr wrap="square" rtlCol="0">
            <a:spAutoFit/>
          </a:bodyPr>
          <a:lstStyle/>
          <a:p>
            <a:r>
              <a:rPr lang="en-IN" dirty="0"/>
              <a:t>Weight </a:t>
            </a:r>
            <a:r>
              <a:rPr lang="en-IN" dirty="0" err="1"/>
              <a:t>w</a:t>
            </a:r>
            <a:r>
              <a:rPr lang="en-IN" baseline="-25000" dirty="0" err="1"/>
              <a:t>i</a:t>
            </a:r>
            <a:endParaRPr lang="en-IN" baseline="-25000" dirty="0"/>
          </a:p>
        </p:txBody>
      </p:sp>
      <p:sp>
        <p:nvSpPr>
          <p:cNvPr id="6" name="Title 1"/>
          <p:cNvSpPr txBox="1">
            <a:spLocks/>
          </p:cNvSpPr>
          <p:nvPr/>
        </p:nvSpPr>
        <p:spPr>
          <a:xfrm>
            <a:off x="457200" y="152400"/>
            <a:ext cx="8229600" cy="990600"/>
          </a:xfrm>
          <a:prstGeom prst="rect">
            <a:avLst/>
          </a:prstGeom>
        </p:spPr>
        <p:txBody>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IN" dirty="0" smtClean="0"/>
              <a:t>Fractional Knapsack Problem</a:t>
            </a:r>
            <a:endParaRPr lang="en-IN" dirty="0"/>
          </a:p>
        </p:txBody>
      </p:sp>
    </p:spTree>
    <p:extLst>
      <p:ext uri="{BB962C8B-B14F-4D97-AF65-F5344CB8AC3E}">
        <p14:creationId xmlns:p14="http://schemas.microsoft.com/office/powerpoint/2010/main" val="4122828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Fractional Knapsack </a:t>
            </a:r>
            <a:r>
              <a:rPr lang="en-IN" dirty="0" smtClean="0"/>
              <a:t>Problem-solved</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743537509"/>
              </p:ext>
            </p:extLst>
          </p:nvPr>
        </p:nvGraphicFramePr>
        <p:xfrm>
          <a:off x="1259632" y="1628800"/>
          <a:ext cx="7355159" cy="2219712"/>
        </p:xfrm>
        <a:graphic>
          <a:graphicData uri="http://schemas.openxmlformats.org/drawingml/2006/table">
            <a:tbl>
              <a:tblPr firstRow="1" bandRow="1">
                <a:tableStyleId>{5C22544A-7EE6-4342-B048-85BDC9FD1C3A}</a:tableStyleId>
              </a:tblPr>
              <a:tblGrid>
                <a:gridCol w="1050737">
                  <a:extLst>
                    <a:ext uri="{9D8B030D-6E8A-4147-A177-3AD203B41FA5}">
                      <a16:colId xmlns:a16="http://schemas.microsoft.com/office/drawing/2014/main" val="1318524841"/>
                    </a:ext>
                  </a:extLst>
                </a:gridCol>
                <a:gridCol w="1050737">
                  <a:extLst>
                    <a:ext uri="{9D8B030D-6E8A-4147-A177-3AD203B41FA5}">
                      <a16:colId xmlns:a16="http://schemas.microsoft.com/office/drawing/2014/main" val="2365467587"/>
                    </a:ext>
                  </a:extLst>
                </a:gridCol>
                <a:gridCol w="1050737">
                  <a:extLst>
                    <a:ext uri="{9D8B030D-6E8A-4147-A177-3AD203B41FA5}">
                      <a16:colId xmlns:a16="http://schemas.microsoft.com/office/drawing/2014/main" val="926267915"/>
                    </a:ext>
                  </a:extLst>
                </a:gridCol>
                <a:gridCol w="1050737">
                  <a:extLst>
                    <a:ext uri="{9D8B030D-6E8A-4147-A177-3AD203B41FA5}">
                      <a16:colId xmlns:a16="http://schemas.microsoft.com/office/drawing/2014/main" val="779619239"/>
                    </a:ext>
                  </a:extLst>
                </a:gridCol>
                <a:gridCol w="1050737">
                  <a:extLst>
                    <a:ext uri="{9D8B030D-6E8A-4147-A177-3AD203B41FA5}">
                      <a16:colId xmlns:a16="http://schemas.microsoft.com/office/drawing/2014/main" val="2829276754"/>
                    </a:ext>
                  </a:extLst>
                </a:gridCol>
                <a:gridCol w="1050737">
                  <a:extLst>
                    <a:ext uri="{9D8B030D-6E8A-4147-A177-3AD203B41FA5}">
                      <a16:colId xmlns:a16="http://schemas.microsoft.com/office/drawing/2014/main" val="553512415"/>
                    </a:ext>
                  </a:extLst>
                </a:gridCol>
                <a:gridCol w="1050737">
                  <a:extLst>
                    <a:ext uri="{9D8B030D-6E8A-4147-A177-3AD203B41FA5}">
                      <a16:colId xmlns:a16="http://schemas.microsoft.com/office/drawing/2014/main" val="2751835575"/>
                    </a:ext>
                  </a:extLst>
                </a:gridCol>
              </a:tblGrid>
              <a:tr h="369952">
                <a:tc>
                  <a:txBody>
                    <a:bodyPr/>
                    <a:lstStyle/>
                    <a:p>
                      <a:pPr algn="ctr"/>
                      <a:r>
                        <a:rPr lang="en-IN" dirty="0"/>
                        <a:t>1</a:t>
                      </a:r>
                    </a:p>
                  </a:txBody>
                  <a:tcPr/>
                </a:tc>
                <a:tc>
                  <a:txBody>
                    <a:bodyPr/>
                    <a:lstStyle/>
                    <a:p>
                      <a:pPr algn="ctr"/>
                      <a:r>
                        <a:rPr lang="en-IN" dirty="0"/>
                        <a:t>2</a:t>
                      </a:r>
                    </a:p>
                  </a:txBody>
                  <a:tcPr/>
                </a:tc>
                <a:tc>
                  <a:txBody>
                    <a:bodyPr/>
                    <a:lstStyle/>
                    <a:p>
                      <a:pPr algn="ctr"/>
                      <a:r>
                        <a:rPr lang="en-IN" dirty="0"/>
                        <a:t>3</a:t>
                      </a:r>
                    </a:p>
                  </a:txBody>
                  <a:tcPr/>
                </a:tc>
                <a:tc>
                  <a:txBody>
                    <a:bodyPr/>
                    <a:lstStyle/>
                    <a:p>
                      <a:pPr algn="ctr"/>
                      <a:r>
                        <a:rPr lang="en-IN" dirty="0"/>
                        <a:t>4</a:t>
                      </a:r>
                    </a:p>
                  </a:txBody>
                  <a:tcPr/>
                </a:tc>
                <a:tc>
                  <a:txBody>
                    <a:bodyPr/>
                    <a:lstStyle/>
                    <a:p>
                      <a:pPr algn="ctr"/>
                      <a:r>
                        <a:rPr lang="en-IN" dirty="0"/>
                        <a:t>5</a:t>
                      </a:r>
                    </a:p>
                  </a:txBody>
                  <a:tcPr/>
                </a:tc>
                <a:tc>
                  <a:txBody>
                    <a:bodyPr/>
                    <a:lstStyle/>
                    <a:p>
                      <a:pPr algn="ctr"/>
                      <a:r>
                        <a:rPr lang="en-IN" dirty="0"/>
                        <a:t>6</a:t>
                      </a:r>
                    </a:p>
                  </a:txBody>
                  <a:tcPr/>
                </a:tc>
                <a:tc>
                  <a:txBody>
                    <a:bodyPr/>
                    <a:lstStyle/>
                    <a:p>
                      <a:pPr algn="ctr"/>
                      <a:r>
                        <a:rPr lang="en-IN" dirty="0"/>
                        <a:t>7</a:t>
                      </a:r>
                    </a:p>
                  </a:txBody>
                  <a:tcPr/>
                </a:tc>
                <a:extLst>
                  <a:ext uri="{0D108BD9-81ED-4DB2-BD59-A6C34878D82A}">
                    <a16:rowId xmlns:a16="http://schemas.microsoft.com/office/drawing/2014/main" val="3718110901"/>
                  </a:ext>
                </a:extLst>
              </a:tr>
              <a:tr h="369952">
                <a:tc>
                  <a:txBody>
                    <a:bodyPr/>
                    <a:lstStyle/>
                    <a:p>
                      <a:pPr algn="ctr"/>
                      <a:r>
                        <a:rPr lang="en-IN" dirty="0"/>
                        <a:t>10</a:t>
                      </a:r>
                    </a:p>
                  </a:txBody>
                  <a:tcPr/>
                </a:tc>
                <a:tc>
                  <a:txBody>
                    <a:bodyPr/>
                    <a:lstStyle/>
                    <a:p>
                      <a:pPr algn="ctr"/>
                      <a:r>
                        <a:rPr lang="en-IN" dirty="0"/>
                        <a:t>5</a:t>
                      </a:r>
                    </a:p>
                  </a:txBody>
                  <a:tcPr/>
                </a:tc>
                <a:tc>
                  <a:txBody>
                    <a:bodyPr/>
                    <a:lstStyle/>
                    <a:p>
                      <a:pPr algn="ctr"/>
                      <a:r>
                        <a:rPr lang="en-IN" dirty="0"/>
                        <a:t>15</a:t>
                      </a:r>
                    </a:p>
                  </a:txBody>
                  <a:tcPr/>
                </a:tc>
                <a:tc>
                  <a:txBody>
                    <a:bodyPr/>
                    <a:lstStyle/>
                    <a:p>
                      <a:pPr algn="ctr"/>
                      <a:r>
                        <a:rPr lang="en-IN" dirty="0"/>
                        <a:t>7</a:t>
                      </a:r>
                    </a:p>
                  </a:txBody>
                  <a:tcPr/>
                </a:tc>
                <a:tc>
                  <a:txBody>
                    <a:bodyPr/>
                    <a:lstStyle/>
                    <a:p>
                      <a:pPr algn="ctr"/>
                      <a:r>
                        <a:rPr lang="en-IN" dirty="0"/>
                        <a:t>6</a:t>
                      </a:r>
                    </a:p>
                  </a:txBody>
                  <a:tcPr/>
                </a:tc>
                <a:tc>
                  <a:txBody>
                    <a:bodyPr/>
                    <a:lstStyle/>
                    <a:p>
                      <a:pPr algn="ctr"/>
                      <a:r>
                        <a:rPr lang="en-IN" dirty="0"/>
                        <a:t>18</a:t>
                      </a:r>
                    </a:p>
                  </a:txBody>
                  <a:tcPr/>
                </a:tc>
                <a:tc>
                  <a:txBody>
                    <a:bodyPr/>
                    <a:lstStyle/>
                    <a:p>
                      <a:pPr algn="ctr"/>
                      <a:r>
                        <a:rPr lang="en-IN" dirty="0"/>
                        <a:t>3</a:t>
                      </a:r>
                    </a:p>
                  </a:txBody>
                  <a:tcPr/>
                </a:tc>
                <a:extLst>
                  <a:ext uri="{0D108BD9-81ED-4DB2-BD59-A6C34878D82A}">
                    <a16:rowId xmlns:a16="http://schemas.microsoft.com/office/drawing/2014/main" val="1418951054"/>
                  </a:ext>
                </a:extLst>
              </a:tr>
              <a:tr h="369952">
                <a:tc>
                  <a:txBody>
                    <a:bodyPr/>
                    <a:lstStyle/>
                    <a:p>
                      <a:pPr algn="ctr"/>
                      <a:r>
                        <a:rPr lang="en-IN" dirty="0"/>
                        <a:t>2</a:t>
                      </a:r>
                    </a:p>
                  </a:txBody>
                  <a:tcPr/>
                </a:tc>
                <a:tc>
                  <a:txBody>
                    <a:bodyPr/>
                    <a:lstStyle/>
                    <a:p>
                      <a:pPr algn="ctr"/>
                      <a:r>
                        <a:rPr lang="en-IN" dirty="0"/>
                        <a:t>3</a:t>
                      </a:r>
                    </a:p>
                  </a:txBody>
                  <a:tcPr/>
                </a:tc>
                <a:tc>
                  <a:txBody>
                    <a:bodyPr/>
                    <a:lstStyle/>
                    <a:p>
                      <a:pPr algn="ctr"/>
                      <a:r>
                        <a:rPr lang="en-IN" dirty="0"/>
                        <a:t>5</a:t>
                      </a:r>
                    </a:p>
                  </a:txBody>
                  <a:tcPr/>
                </a:tc>
                <a:tc>
                  <a:txBody>
                    <a:bodyPr/>
                    <a:lstStyle/>
                    <a:p>
                      <a:pPr algn="ctr"/>
                      <a:r>
                        <a:rPr lang="en-IN" dirty="0"/>
                        <a:t>7</a:t>
                      </a:r>
                    </a:p>
                  </a:txBody>
                  <a:tcPr/>
                </a:tc>
                <a:tc>
                  <a:txBody>
                    <a:bodyPr/>
                    <a:lstStyle/>
                    <a:p>
                      <a:pPr algn="ctr"/>
                      <a:r>
                        <a:rPr lang="en-IN" dirty="0"/>
                        <a:t>1</a:t>
                      </a:r>
                    </a:p>
                  </a:txBody>
                  <a:tcPr/>
                </a:tc>
                <a:tc>
                  <a:txBody>
                    <a:bodyPr/>
                    <a:lstStyle/>
                    <a:p>
                      <a:pPr algn="ctr"/>
                      <a:r>
                        <a:rPr lang="en-IN" dirty="0"/>
                        <a:t>4</a:t>
                      </a:r>
                    </a:p>
                  </a:txBody>
                  <a:tcPr/>
                </a:tc>
                <a:tc>
                  <a:txBody>
                    <a:bodyPr/>
                    <a:lstStyle/>
                    <a:p>
                      <a:pPr algn="ctr"/>
                      <a:r>
                        <a:rPr lang="en-IN" dirty="0"/>
                        <a:t>1</a:t>
                      </a:r>
                    </a:p>
                  </a:txBody>
                  <a:tcPr/>
                </a:tc>
                <a:extLst>
                  <a:ext uri="{0D108BD9-81ED-4DB2-BD59-A6C34878D82A}">
                    <a16:rowId xmlns:a16="http://schemas.microsoft.com/office/drawing/2014/main" val="3262042772"/>
                  </a:ext>
                </a:extLst>
              </a:tr>
              <a:tr h="369952">
                <a:tc>
                  <a:txBody>
                    <a:bodyPr/>
                    <a:lstStyle/>
                    <a:p>
                      <a:pPr algn="ctr"/>
                      <a:r>
                        <a:rPr lang="en-IN" b="1" dirty="0">
                          <a:solidFill>
                            <a:srgbClr val="00B0F0"/>
                          </a:solidFill>
                        </a:rPr>
                        <a:t>5</a:t>
                      </a:r>
                    </a:p>
                  </a:txBody>
                  <a:tcPr/>
                </a:tc>
                <a:tc>
                  <a:txBody>
                    <a:bodyPr/>
                    <a:lstStyle/>
                    <a:p>
                      <a:pPr algn="ctr"/>
                      <a:r>
                        <a:rPr lang="en-IN" b="1" dirty="0">
                          <a:solidFill>
                            <a:srgbClr val="00B0F0"/>
                          </a:solidFill>
                        </a:rPr>
                        <a:t>1.6</a:t>
                      </a:r>
                    </a:p>
                  </a:txBody>
                  <a:tcPr/>
                </a:tc>
                <a:tc>
                  <a:txBody>
                    <a:bodyPr/>
                    <a:lstStyle/>
                    <a:p>
                      <a:pPr algn="ctr"/>
                      <a:r>
                        <a:rPr lang="en-IN" b="1" dirty="0">
                          <a:solidFill>
                            <a:srgbClr val="00B0F0"/>
                          </a:solidFill>
                        </a:rPr>
                        <a:t>3</a:t>
                      </a:r>
                    </a:p>
                  </a:txBody>
                  <a:tcPr/>
                </a:tc>
                <a:tc>
                  <a:txBody>
                    <a:bodyPr/>
                    <a:lstStyle/>
                    <a:p>
                      <a:pPr algn="ctr"/>
                      <a:r>
                        <a:rPr lang="en-IN" b="1" dirty="0">
                          <a:solidFill>
                            <a:srgbClr val="00B0F0"/>
                          </a:solidFill>
                        </a:rPr>
                        <a:t>1</a:t>
                      </a:r>
                    </a:p>
                  </a:txBody>
                  <a:tcPr/>
                </a:tc>
                <a:tc>
                  <a:txBody>
                    <a:bodyPr/>
                    <a:lstStyle/>
                    <a:p>
                      <a:pPr algn="ctr"/>
                      <a:r>
                        <a:rPr lang="en-IN" b="1" dirty="0">
                          <a:solidFill>
                            <a:srgbClr val="00B0F0"/>
                          </a:solidFill>
                        </a:rPr>
                        <a:t>6</a:t>
                      </a:r>
                    </a:p>
                  </a:txBody>
                  <a:tcPr/>
                </a:tc>
                <a:tc>
                  <a:txBody>
                    <a:bodyPr/>
                    <a:lstStyle/>
                    <a:p>
                      <a:pPr algn="ctr"/>
                      <a:r>
                        <a:rPr lang="en-IN" b="1" dirty="0">
                          <a:solidFill>
                            <a:srgbClr val="00B0F0"/>
                          </a:solidFill>
                        </a:rPr>
                        <a:t>4.5</a:t>
                      </a:r>
                    </a:p>
                  </a:txBody>
                  <a:tcPr/>
                </a:tc>
                <a:tc>
                  <a:txBody>
                    <a:bodyPr/>
                    <a:lstStyle/>
                    <a:p>
                      <a:pPr algn="ctr"/>
                      <a:r>
                        <a:rPr lang="en-IN" b="1" dirty="0">
                          <a:solidFill>
                            <a:srgbClr val="00B0F0"/>
                          </a:solidFill>
                        </a:rPr>
                        <a:t>3</a:t>
                      </a:r>
                    </a:p>
                  </a:txBody>
                  <a:tcPr/>
                </a:tc>
                <a:extLst>
                  <a:ext uri="{0D108BD9-81ED-4DB2-BD59-A6C34878D82A}">
                    <a16:rowId xmlns:a16="http://schemas.microsoft.com/office/drawing/2014/main" val="2951010493"/>
                  </a:ext>
                </a:extLst>
              </a:tr>
              <a:tr h="369952">
                <a:tc>
                  <a:txBody>
                    <a:bodyPr/>
                    <a:lstStyle/>
                    <a:p>
                      <a:pPr algn="ctr"/>
                      <a:r>
                        <a:rPr lang="en-IN" b="1" dirty="0">
                          <a:solidFill>
                            <a:srgbClr val="FF0000"/>
                          </a:solidFill>
                        </a:rPr>
                        <a:t>1</a:t>
                      </a:r>
                    </a:p>
                  </a:txBody>
                  <a:tcPr/>
                </a:tc>
                <a:tc>
                  <a:txBody>
                    <a:bodyPr/>
                    <a:lstStyle/>
                    <a:p>
                      <a:pPr algn="ctr"/>
                      <a:r>
                        <a:rPr lang="en-IN" b="1" dirty="0">
                          <a:solidFill>
                            <a:srgbClr val="FF0000"/>
                          </a:solidFill>
                        </a:rPr>
                        <a:t>2/3</a:t>
                      </a:r>
                    </a:p>
                  </a:txBody>
                  <a:tcPr/>
                </a:tc>
                <a:tc>
                  <a:txBody>
                    <a:bodyPr/>
                    <a:lstStyle/>
                    <a:p>
                      <a:pPr algn="ctr"/>
                      <a:r>
                        <a:rPr lang="en-IN" b="1" dirty="0">
                          <a:solidFill>
                            <a:srgbClr val="FF0000"/>
                          </a:solidFill>
                        </a:rPr>
                        <a:t>1</a:t>
                      </a:r>
                    </a:p>
                  </a:txBody>
                  <a:tcPr/>
                </a:tc>
                <a:tc>
                  <a:txBody>
                    <a:bodyPr/>
                    <a:lstStyle/>
                    <a:p>
                      <a:pPr algn="ctr"/>
                      <a:r>
                        <a:rPr lang="en-IN" b="1" dirty="0">
                          <a:solidFill>
                            <a:srgbClr val="FF0000"/>
                          </a:solidFill>
                        </a:rPr>
                        <a:t>0</a:t>
                      </a:r>
                    </a:p>
                  </a:txBody>
                  <a:tcPr/>
                </a:tc>
                <a:tc>
                  <a:txBody>
                    <a:bodyPr/>
                    <a:lstStyle/>
                    <a:p>
                      <a:pPr algn="ctr"/>
                      <a:r>
                        <a:rPr lang="en-IN" b="1" dirty="0">
                          <a:solidFill>
                            <a:srgbClr val="FF0000"/>
                          </a:solidFill>
                        </a:rPr>
                        <a:t>1</a:t>
                      </a:r>
                    </a:p>
                  </a:txBody>
                  <a:tcPr/>
                </a:tc>
                <a:tc>
                  <a:txBody>
                    <a:bodyPr/>
                    <a:lstStyle/>
                    <a:p>
                      <a:pPr algn="ctr"/>
                      <a:r>
                        <a:rPr lang="en-IN" b="1" dirty="0">
                          <a:solidFill>
                            <a:srgbClr val="FF0000"/>
                          </a:solidFill>
                        </a:rPr>
                        <a:t>1</a:t>
                      </a:r>
                    </a:p>
                  </a:txBody>
                  <a:tcPr/>
                </a:tc>
                <a:tc>
                  <a:txBody>
                    <a:bodyPr/>
                    <a:lstStyle/>
                    <a:p>
                      <a:pPr algn="ctr"/>
                      <a:r>
                        <a:rPr lang="en-IN" b="1" dirty="0">
                          <a:solidFill>
                            <a:srgbClr val="FF0000"/>
                          </a:solidFill>
                        </a:rPr>
                        <a:t>1</a:t>
                      </a:r>
                    </a:p>
                  </a:txBody>
                  <a:tcPr/>
                </a:tc>
                <a:extLst>
                  <a:ext uri="{0D108BD9-81ED-4DB2-BD59-A6C34878D82A}">
                    <a16:rowId xmlns:a16="http://schemas.microsoft.com/office/drawing/2014/main" val="1324062304"/>
                  </a:ext>
                </a:extLst>
              </a:tr>
              <a:tr h="369952">
                <a:tc>
                  <a:txBody>
                    <a:bodyPr/>
                    <a:lstStyle/>
                    <a:p>
                      <a:pPr algn="ctr"/>
                      <a:r>
                        <a:rPr lang="en-IN" b="1" dirty="0">
                          <a:solidFill>
                            <a:srgbClr val="00B050"/>
                          </a:solidFill>
                        </a:rPr>
                        <a:t>2</a:t>
                      </a:r>
                    </a:p>
                  </a:txBody>
                  <a:tcPr/>
                </a:tc>
                <a:tc>
                  <a:txBody>
                    <a:bodyPr/>
                    <a:lstStyle/>
                    <a:p>
                      <a:pPr algn="ctr"/>
                      <a:r>
                        <a:rPr lang="en-IN" b="1" dirty="0">
                          <a:solidFill>
                            <a:srgbClr val="00B050"/>
                          </a:solidFill>
                        </a:rPr>
                        <a:t>2</a:t>
                      </a:r>
                    </a:p>
                  </a:txBody>
                  <a:tcPr/>
                </a:tc>
                <a:tc>
                  <a:txBody>
                    <a:bodyPr/>
                    <a:lstStyle/>
                    <a:p>
                      <a:pPr algn="ctr"/>
                      <a:r>
                        <a:rPr lang="en-IN" b="1" dirty="0">
                          <a:solidFill>
                            <a:srgbClr val="00B050"/>
                          </a:solidFill>
                        </a:rPr>
                        <a:t>5</a:t>
                      </a:r>
                    </a:p>
                  </a:txBody>
                  <a:tcPr/>
                </a:tc>
                <a:tc>
                  <a:txBody>
                    <a:bodyPr/>
                    <a:lstStyle/>
                    <a:p>
                      <a:pPr algn="ctr"/>
                      <a:r>
                        <a:rPr lang="en-IN" b="1" dirty="0">
                          <a:solidFill>
                            <a:srgbClr val="00B050"/>
                          </a:solidFill>
                        </a:rPr>
                        <a:t>0</a:t>
                      </a:r>
                    </a:p>
                  </a:txBody>
                  <a:tcPr/>
                </a:tc>
                <a:tc>
                  <a:txBody>
                    <a:bodyPr/>
                    <a:lstStyle/>
                    <a:p>
                      <a:pPr algn="ctr"/>
                      <a:r>
                        <a:rPr lang="en-IN" b="1" dirty="0">
                          <a:solidFill>
                            <a:srgbClr val="00B050"/>
                          </a:solidFill>
                        </a:rPr>
                        <a:t>1</a:t>
                      </a:r>
                    </a:p>
                  </a:txBody>
                  <a:tcPr/>
                </a:tc>
                <a:tc>
                  <a:txBody>
                    <a:bodyPr/>
                    <a:lstStyle/>
                    <a:p>
                      <a:pPr algn="ctr"/>
                      <a:r>
                        <a:rPr lang="en-IN" b="1" dirty="0">
                          <a:solidFill>
                            <a:srgbClr val="00B050"/>
                          </a:solidFill>
                        </a:rPr>
                        <a:t>4</a:t>
                      </a:r>
                    </a:p>
                  </a:txBody>
                  <a:tcPr/>
                </a:tc>
                <a:tc>
                  <a:txBody>
                    <a:bodyPr/>
                    <a:lstStyle/>
                    <a:p>
                      <a:pPr algn="ctr"/>
                      <a:r>
                        <a:rPr lang="en-IN" b="1" dirty="0">
                          <a:solidFill>
                            <a:srgbClr val="00B050"/>
                          </a:solidFill>
                        </a:rPr>
                        <a:t>1</a:t>
                      </a:r>
                    </a:p>
                  </a:txBody>
                  <a:tcPr/>
                </a:tc>
                <a:extLst>
                  <a:ext uri="{0D108BD9-81ED-4DB2-BD59-A6C34878D82A}">
                    <a16:rowId xmlns:a16="http://schemas.microsoft.com/office/drawing/2014/main" val="1815452462"/>
                  </a:ext>
                </a:extLst>
              </a:tr>
            </a:tbl>
          </a:graphicData>
        </a:graphic>
      </p:graphicFrame>
      <p:sp>
        <p:nvSpPr>
          <p:cNvPr id="5" name="TextBox 4"/>
          <p:cNvSpPr txBox="1"/>
          <p:nvPr/>
        </p:nvSpPr>
        <p:spPr>
          <a:xfrm>
            <a:off x="179512" y="1590846"/>
            <a:ext cx="1080120" cy="369332"/>
          </a:xfrm>
          <a:prstGeom prst="rect">
            <a:avLst/>
          </a:prstGeom>
          <a:noFill/>
        </p:spPr>
        <p:txBody>
          <a:bodyPr wrap="square" rtlCol="0">
            <a:spAutoFit/>
          </a:bodyPr>
          <a:lstStyle/>
          <a:p>
            <a:r>
              <a:rPr lang="en-IN" dirty="0"/>
              <a:t>Object</a:t>
            </a:r>
          </a:p>
        </p:txBody>
      </p:sp>
      <p:sp>
        <p:nvSpPr>
          <p:cNvPr id="6" name="TextBox 5"/>
          <p:cNvSpPr txBox="1"/>
          <p:nvPr/>
        </p:nvSpPr>
        <p:spPr>
          <a:xfrm>
            <a:off x="146674" y="1989001"/>
            <a:ext cx="1080120" cy="369332"/>
          </a:xfrm>
          <a:prstGeom prst="rect">
            <a:avLst/>
          </a:prstGeom>
          <a:noFill/>
        </p:spPr>
        <p:txBody>
          <a:bodyPr wrap="square" rtlCol="0">
            <a:spAutoFit/>
          </a:bodyPr>
          <a:lstStyle/>
          <a:p>
            <a:r>
              <a:rPr lang="en-IN" dirty="0"/>
              <a:t>Profit p</a:t>
            </a:r>
            <a:r>
              <a:rPr lang="en-IN" baseline="-25000" dirty="0"/>
              <a:t>i</a:t>
            </a:r>
          </a:p>
        </p:txBody>
      </p:sp>
      <p:sp>
        <p:nvSpPr>
          <p:cNvPr id="7" name="TextBox 6"/>
          <p:cNvSpPr txBox="1"/>
          <p:nvPr/>
        </p:nvSpPr>
        <p:spPr>
          <a:xfrm>
            <a:off x="0" y="2408024"/>
            <a:ext cx="1226794" cy="369332"/>
          </a:xfrm>
          <a:prstGeom prst="rect">
            <a:avLst/>
          </a:prstGeom>
          <a:noFill/>
        </p:spPr>
        <p:txBody>
          <a:bodyPr wrap="square" rtlCol="0">
            <a:spAutoFit/>
          </a:bodyPr>
          <a:lstStyle/>
          <a:p>
            <a:r>
              <a:rPr lang="en-IN" dirty="0"/>
              <a:t>Weight </a:t>
            </a:r>
            <a:r>
              <a:rPr lang="en-IN" dirty="0" err="1"/>
              <a:t>w</a:t>
            </a:r>
            <a:r>
              <a:rPr lang="en-IN" baseline="-25000" dirty="0" err="1"/>
              <a:t>i</a:t>
            </a:r>
            <a:endParaRPr lang="en-IN" baseline="-25000" dirty="0"/>
          </a:p>
        </p:txBody>
      </p:sp>
      <p:sp>
        <p:nvSpPr>
          <p:cNvPr id="8" name="TextBox 7"/>
          <p:cNvSpPr txBox="1"/>
          <p:nvPr/>
        </p:nvSpPr>
        <p:spPr>
          <a:xfrm>
            <a:off x="3059832" y="1268760"/>
            <a:ext cx="4104456" cy="369332"/>
          </a:xfrm>
          <a:prstGeom prst="rect">
            <a:avLst/>
          </a:prstGeom>
          <a:noFill/>
        </p:spPr>
        <p:txBody>
          <a:bodyPr wrap="square" rtlCol="0">
            <a:spAutoFit/>
          </a:bodyPr>
          <a:lstStyle/>
          <a:p>
            <a:r>
              <a:rPr lang="en-IN" dirty="0"/>
              <a:t>Max </a:t>
            </a:r>
            <a:r>
              <a:rPr lang="en-IN" dirty="0" err="1"/>
              <a:t>wt</a:t>
            </a:r>
            <a:r>
              <a:rPr lang="en-IN" dirty="0"/>
              <a:t> Knapsack can hold– W=15</a:t>
            </a:r>
          </a:p>
        </p:txBody>
      </p:sp>
      <p:sp>
        <p:nvSpPr>
          <p:cNvPr id="9" name="TextBox 8">
            <a:extLst>
              <a:ext uri="{FF2B5EF4-FFF2-40B4-BE49-F238E27FC236}">
                <a16:creationId xmlns:a16="http://schemas.microsoft.com/office/drawing/2014/main" id="{2BF742A1-7591-4C80-A802-C00ED531C69A}"/>
              </a:ext>
            </a:extLst>
          </p:cNvPr>
          <p:cNvSpPr txBox="1"/>
          <p:nvPr/>
        </p:nvSpPr>
        <p:spPr>
          <a:xfrm>
            <a:off x="323528" y="2768064"/>
            <a:ext cx="1226794" cy="369332"/>
          </a:xfrm>
          <a:prstGeom prst="rect">
            <a:avLst/>
          </a:prstGeom>
          <a:noFill/>
        </p:spPr>
        <p:txBody>
          <a:bodyPr wrap="square" rtlCol="0">
            <a:spAutoFit/>
          </a:bodyPr>
          <a:lstStyle/>
          <a:p>
            <a:r>
              <a:rPr lang="en-IN" dirty="0"/>
              <a:t>p</a:t>
            </a:r>
            <a:r>
              <a:rPr lang="en-IN" baseline="-25000" dirty="0"/>
              <a:t>i</a:t>
            </a:r>
            <a:r>
              <a:rPr lang="en-IN" dirty="0"/>
              <a:t> / </a:t>
            </a:r>
            <a:r>
              <a:rPr lang="en-IN" dirty="0" err="1"/>
              <a:t>w</a:t>
            </a:r>
            <a:r>
              <a:rPr lang="en-IN" baseline="-25000" dirty="0" err="1"/>
              <a:t>i</a:t>
            </a:r>
            <a:endParaRPr lang="en-IN" baseline="-25000" dirty="0"/>
          </a:p>
        </p:txBody>
      </p:sp>
      <p:sp>
        <p:nvSpPr>
          <p:cNvPr id="10" name="TextBox 9">
            <a:extLst>
              <a:ext uri="{FF2B5EF4-FFF2-40B4-BE49-F238E27FC236}">
                <a16:creationId xmlns:a16="http://schemas.microsoft.com/office/drawing/2014/main" id="{844F94D5-DEC8-4292-A8F4-B5DB0F8AB868}"/>
              </a:ext>
            </a:extLst>
          </p:cNvPr>
          <p:cNvSpPr txBox="1"/>
          <p:nvPr/>
        </p:nvSpPr>
        <p:spPr>
          <a:xfrm>
            <a:off x="-67435" y="3144651"/>
            <a:ext cx="1508338" cy="369332"/>
          </a:xfrm>
          <a:prstGeom prst="rect">
            <a:avLst/>
          </a:prstGeom>
          <a:noFill/>
        </p:spPr>
        <p:txBody>
          <a:bodyPr wrap="square" rtlCol="0">
            <a:spAutoFit/>
          </a:bodyPr>
          <a:lstStyle/>
          <a:p>
            <a:r>
              <a:rPr lang="en-IN" dirty="0"/>
              <a:t>Sol</a:t>
            </a:r>
            <a:r>
              <a:rPr lang="en-IN" baseline="30000" dirty="0"/>
              <a:t>n</a:t>
            </a:r>
            <a:r>
              <a:rPr lang="en-IN" dirty="0"/>
              <a:t> Vector X</a:t>
            </a:r>
          </a:p>
        </p:txBody>
      </p:sp>
    </p:spTree>
    <p:extLst>
      <p:ext uri="{BB962C8B-B14F-4D97-AF65-F5344CB8AC3E}">
        <p14:creationId xmlns:p14="http://schemas.microsoft.com/office/powerpoint/2010/main" val="3235175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4F795C3F-5DC9-43CD-A416-2B091D9BB95B}" type="slidenum">
              <a:rPr lang="en-GB"/>
              <a:pPr/>
              <a:t>17</a:t>
            </a:fld>
            <a:endParaRPr lang="en-GB"/>
          </a:p>
        </p:txBody>
      </p:sp>
      <p:sp>
        <p:nvSpPr>
          <p:cNvPr id="126978" name="Rectangle 2"/>
          <p:cNvSpPr>
            <a:spLocks noGrp="1" noChangeArrowheads="1"/>
          </p:cNvSpPr>
          <p:nvPr>
            <p:ph type="title"/>
          </p:nvPr>
        </p:nvSpPr>
        <p:spPr/>
        <p:txBody>
          <a:bodyPr/>
          <a:lstStyle/>
          <a:p>
            <a:r>
              <a:rPr lang="en-GB"/>
              <a:t>Fractional Knapsack Problem</a:t>
            </a:r>
          </a:p>
        </p:txBody>
      </p:sp>
      <p:sp>
        <p:nvSpPr>
          <p:cNvPr id="126979" name="Rectangle 3"/>
          <p:cNvSpPr>
            <a:spLocks noGrp="1" noChangeArrowheads="1"/>
          </p:cNvSpPr>
          <p:nvPr>
            <p:ph type="body" idx="1"/>
          </p:nvPr>
        </p:nvSpPr>
        <p:spPr>
          <a:xfrm>
            <a:off x="1066800" y="2057400"/>
            <a:ext cx="7848600" cy="990600"/>
          </a:xfrm>
        </p:spPr>
        <p:txBody>
          <a:bodyPr/>
          <a:lstStyle/>
          <a:p>
            <a:r>
              <a:rPr lang="en-GB" sz="2800" dirty="0"/>
              <a:t>I.e., we can take an amount </a:t>
            </a:r>
            <a:r>
              <a:rPr lang="en-GB" sz="2800" i="1" dirty="0"/>
              <a:t>x</a:t>
            </a:r>
            <a:r>
              <a:rPr lang="en-GB" sz="2800" i="1" baseline="-25000" dirty="0"/>
              <a:t>i</a:t>
            </a:r>
            <a:r>
              <a:rPr lang="en-GB" sz="2800" dirty="0"/>
              <a:t> of each item </a:t>
            </a:r>
            <a:r>
              <a:rPr lang="en-GB" sz="2800" i="1" dirty="0" err="1"/>
              <a:t>i</a:t>
            </a:r>
            <a:r>
              <a:rPr lang="en-GB" sz="2800" dirty="0"/>
              <a:t> such that </a:t>
            </a:r>
          </a:p>
        </p:txBody>
      </p:sp>
      <p:pic>
        <p:nvPicPr>
          <p:cNvPr id="126980" name="Picture 4" descr="C:\Documents and Settings\leszek\My Documents\COMP202\week5\pic5-1.jpg"/>
          <p:cNvPicPr>
            <a:picLocks noChangeAspect="1" noChangeArrowheads="1"/>
          </p:cNvPicPr>
          <p:nvPr/>
        </p:nvPicPr>
        <p:blipFill>
          <a:blip r:embed="rId2" cstate="print"/>
          <a:srcRect/>
          <a:stretch>
            <a:fillRect/>
          </a:stretch>
        </p:blipFill>
        <p:spPr bwMode="auto">
          <a:xfrm>
            <a:off x="1828800" y="3200400"/>
            <a:ext cx="5791200" cy="739775"/>
          </a:xfrm>
          <a:prstGeom prst="rect">
            <a:avLst/>
          </a:prstGeom>
          <a:noFill/>
        </p:spPr>
      </p:pic>
      <p:sp>
        <p:nvSpPr>
          <p:cNvPr id="126981" name="Rectangle 5"/>
          <p:cNvSpPr>
            <a:spLocks noChangeArrowheads="1"/>
          </p:cNvSpPr>
          <p:nvPr/>
        </p:nvSpPr>
        <p:spPr bwMode="auto">
          <a:xfrm>
            <a:off x="1066800" y="4114800"/>
            <a:ext cx="7772400" cy="990600"/>
          </a:xfrm>
          <a:prstGeom prst="rect">
            <a:avLst/>
          </a:prstGeom>
          <a:noFill/>
          <a:ln w="9525">
            <a:noFill/>
            <a:miter lim="800000"/>
            <a:headEnd/>
            <a:tailEnd/>
          </a:ln>
          <a:effectLst/>
        </p:spPr>
        <p:txBody>
          <a:bodyPr/>
          <a:lstStyle/>
          <a:p>
            <a:pPr marL="342900" indent="-342900">
              <a:spcBef>
                <a:spcPct val="20000"/>
              </a:spcBef>
              <a:buFontTx/>
              <a:buBlip>
                <a:blip r:embed="rId3"/>
              </a:buBlip>
            </a:pPr>
            <a:r>
              <a:rPr lang="en-GB" sz="2800" dirty="0">
                <a:solidFill>
                  <a:schemeClr val="tx1"/>
                </a:solidFill>
              </a:rPr>
              <a:t>The </a:t>
            </a:r>
            <a:r>
              <a:rPr lang="en-GB" sz="2800" i="1" dirty="0">
                <a:solidFill>
                  <a:schemeClr val="tx1"/>
                </a:solidFill>
              </a:rPr>
              <a:t>total benefit</a:t>
            </a:r>
            <a:r>
              <a:rPr lang="en-GB" sz="2800" dirty="0">
                <a:solidFill>
                  <a:schemeClr val="tx1"/>
                </a:solidFill>
              </a:rPr>
              <a:t> of the items taken is determined by the </a:t>
            </a:r>
            <a:r>
              <a:rPr lang="en-GB" sz="2800" i="1" dirty="0">
                <a:solidFill>
                  <a:schemeClr val="tx1"/>
                </a:solidFill>
              </a:rPr>
              <a:t>objective function</a:t>
            </a:r>
          </a:p>
        </p:txBody>
      </p:sp>
      <p:grpSp>
        <p:nvGrpSpPr>
          <p:cNvPr id="3" name="Group 2">
            <a:extLst>
              <a:ext uri="{FF2B5EF4-FFF2-40B4-BE49-F238E27FC236}">
                <a16:creationId xmlns:a16="http://schemas.microsoft.com/office/drawing/2014/main" id="{0ADAB249-234B-4F1B-BF17-CBBF2C03ED9C}"/>
              </a:ext>
            </a:extLst>
          </p:cNvPr>
          <p:cNvGrpSpPr/>
          <p:nvPr/>
        </p:nvGrpSpPr>
        <p:grpSpPr>
          <a:xfrm>
            <a:off x="3505200" y="5319656"/>
            <a:ext cx="1786880" cy="747770"/>
            <a:chOff x="3505200" y="5319656"/>
            <a:chExt cx="1786880" cy="747770"/>
          </a:xfrm>
        </p:grpSpPr>
        <p:pic>
          <p:nvPicPr>
            <p:cNvPr id="126982" name="Picture 6" descr="C:\Documents and Settings\leszek\My Documents\COMP202\week5\pic5-2.jpg"/>
            <p:cNvPicPr>
              <a:picLocks noChangeAspect="1" noChangeArrowheads="1"/>
            </p:cNvPicPr>
            <p:nvPr/>
          </p:nvPicPr>
          <p:blipFill>
            <a:blip r:embed="rId4" cstate="print"/>
            <a:srcRect/>
            <a:stretch>
              <a:fillRect/>
            </a:stretch>
          </p:blipFill>
          <p:spPr bwMode="auto">
            <a:xfrm>
              <a:off x="3505200" y="5319656"/>
              <a:ext cx="1786880" cy="747770"/>
            </a:xfrm>
            <a:prstGeom prst="rect">
              <a:avLst/>
            </a:prstGeom>
            <a:noFill/>
          </p:spPr>
        </p:pic>
        <p:sp>
          <p:nvSpPr>
            <p:cNvPr id="2" name="TextBox 1">
              <a:extLst>
                <a:ext uri="{FF2B5EF4-FFF2-40B4-BE49-F238E27FC236}">
                  <a16:creationId xmlns:a16="http://schemas.microsoft.com/office/drawing/2014/main" id="{AC4AFBF1-EE7C-4FBE-9F82-7980507DF3B8}"/>
                </a:ext>
              </a:extLst>
            </p:cNvPr>
            <p:cNvSpPr txBox="1"/>
            <p:nvPr/>
          </p:nvSpPr>
          <p:spPr>
            <a:xfrm>
              <a:off x="3883951" y="5336197"/>
              <a:ext cx="400017" cy="461665"/>
            </a:xfrm>
            <a:prstGeom prst="rect">
              <a:avLst/>
            </a:prstGeom>
            <a:solidFill>
              <a:schemeClr val="bg1"/>
            </a:solidFill>
          </p:spPr>
          <p:txBody>
            <a:bodyPr wrap="square" rtlCol="0">
              <a:spAutoFit/>
            </a:bodyPr>
            <a:lstStyle/>
            <a:p>
              <a:r>
                <a:rPr lang="en-IN" sz="2400" dirty="0"/>
                <a:t>p</a:t>
              </a:r>
              <a:r>
                <a:rPr lang="en-IN" sz="2400" baseline="-25000" dirty="0"/>
                <a:t>i</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12648" y="6354387"/>
            <a:ext cx="1981200" cy="369686"/>
          </a:xfrm>
        </p:spPr>
        <p:txBody>
          <a:bodyPr/>
          <a:lstStyle/>
          <a:p>
            <a:fld id="{B33AFFFF-52B2-49E2-8B2C-4E257096C87E}" type="slidenum">
              <a:rPr lang="en-GB"/>
              <a:pPr/>
              <a:t>18</a:t>
            </a:fld>
            <a:endParaRPr lang="en-GB"/>
          </a:p>
        </p:txBody>
      </p:sp>
      <p:sp>
        <p:nvSpPr>
          <p:cNvPr id="128002" name="Rectangle 2"/>
          <p:cNvSpPr>
            <a:spLocks noGrp="1" noChangeArrowheads="1"/>
          </p:cNvSpPr>
          <p:nvPr>
            <p:ph type="title"/>
          </p:nvPr>
        </p:nvSpPr>
        <p:spPr>
          <a:xfrm>
            <a:off x="457200" y="147084"/>
            <a:ext cx="8229600" cy="1001232"/>
          </a:xfrm>
        </p:spPr>
        <p:txBody>
          <a:bodyPr/>
          <a:lstStyle/>
          <a:p>
            <a:r>
              <a:rPr lang="en-GB"/>
              <a:t>Fractional Knapsack Problem</a:t>
            </a:r>
          </a:p>
        </p:txBody>
      </p:sp>
      <p:pic>
        <p:nvPicPr>
          <p:cNvPr id="128004" name="Picture 4" descr="C:\Documents and Settings\leszek\My Documents\COMP202\week5\pic5-3.jpg"/>
          <p:cNvPicPr>
            <a:picLocks noChangeAspect="1" noChangeArrowheads="1"/>
          </p:cNvPicPr>
          <p:nvPr/>
        </p:nvPicPr>
        <p:blipFill>
          <a:blip r:embed="rId2" cstate="print"/>
          <a:srcRect/>
          <a:stretch>
            <a:fillRect/>
          </a:stretch>
        </p:blipFill>
        <p:spPr bwMode="auto">
          <a:xfrm>
            <a:off x="500034" y="1477129"/>
            <a:ext cx="7772400" cy="4340278"/>
          </a:xfrm>
          <a:prstGeom prst="rect">
            <a:avLst/>
          </a:prstGeom>
          <a:noFill/>
        </p:spPr>
      </p:pic>
      <p:pic>
        <p:nvPicPr>
          <p:cNvPr id="2" name="Picture 1">
            <a:extLst>
              <a:ext uri="{FF2B5EF4-FFF2-40B4-BE49-F238E27FC236}">
                <a16:creationId xmlns:a16="http://schemas.microsoft.com/office/drawing/2014/main" id="{B103F116-F2D0-44F9-A42E-FFC0FA9801D7}"/>
              </a:ext>
            </a:extLst>
          </p:cNvPr>
          <p:cNvPicPr>
            <a:picLocks noChangeAspect="1"/>
          </p:cNvPicPr>
          <p:nvPr/>
        </p:nvPicPr>
        <p:blipFill>
          <a:blip r:embed="rId3"/>
          <a:stretch>
            <a:fillRect/>
          </a:stretch>
        </p:blipFill>
        <p:spPr>
          <a:xfrm>
            <a:off x="6660232" y="1828666"/>
            <a:ext cx="1080120" cy="484714"/>
          </a:xfrm>
          <a:prstGeom prst="rect">
            <a:avLst/>
          </a:prstGeom>
        </p:spPr>
      </p:pic>
      <p:pic>
        <p:nvPicPr>
          <p:cNvPr id="3" name="Picture 2">
            <a:extLst>
              <a:ext uri="{FF2B5EF4-FFF2-40B4-BE49-F238E27FC236}">
                <a16:creationId xmlns:a16="http://schemas.microsoft.com/office/drawing/2014/main" id="{B7FA8D97-0F49-4DB7-876D-6F8D050241FA}"/>
              </a:ext>
            </a:extLst>
          </p:cNvPr>
          <p:cNvPicPr>
            <a:picLocks noChangeAspect="1"/>
          </p:cNvPicPr>
          <p:nvPr/>
        </p:nvPicPr>
        <p:blipFill>
          <a:blip r:embed="rId4"/>
          <a:stretch>
            <a:fillRect/>
          </a:stretch>
        </p:blipFill>
        <p:spPr>
          <a:xfrm>
            <a:off x="1403648" y="3647268"/>
            <a:ext cx="1298561" cy="53649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814F274-E5B2-4228-929D-09883E2F1E32}" type="slidenum">
              <a:rPr lang="en-GB"/>
              <a:pPr/>
              <a:t>19</a:t>
            </a:fld>
            <a:endParaRPr lang="en-GB"/>
          </a:p>
        </p:txBody>
      </p:sp>
      <p:sp>
        <p:nvSpPr>
          <p:cNvPr id="129026" name="Rectangle 2"/>
          <p:cNvSpPr>
            <a:spLocks noGrp="1" noChangeArrowheads="1"/>
          </p:cNvSpPr>
          <p:nvPr>
            <p:ph type="title"/>
          </p:nvPr>
        </p:nvSpPr>
        <p:spPr/>
        <p:txBody>
          <a:bodyPr/>
          <a:lstStyle/>
          <a:p>
            <a:r>
              <a:rPr lang="en-GB"/>
              <a:t>Fractional Knapsack Problem</a:t>
            </a:r>
          </a:p>
        </p:txBody>
      </p:sp>
      <p:sp>
        <p:nvSpPr>
          <p:cNvPr id="129027" name="Rectangle 3"/>
          <p:cNvSpPr>
            <a:spLocks noGrp="1" noChangeArrowheads="1"/>
          </p:cNvSpPr>
          <p:nvPr>
            <p:ph type="body" idx="1"/>
          </p:nvPr>
        </p:nvSpPr>
        <p:spPr>
          <a:xfrm>
            <a:off x="1066800" y="2057400"/>
            <a:ext cx="7924800" cy="4114800"/>
          </a:xfrm>
        </p:spPr>
        <p:txBody>
          <a:bodyPr/>
          <a:lstStyle/>
          <a:p>
            <a:pPr>
              <a:lnSpc>
                <a:spcPct val="90000"/>
              </a:lnSpc>
            </a:pPr>
            <a:r>
              <a:rPr lang="en-GB" dirty="0"/>
              <a:t>In the solution we use a heap-based </a:t>
            </a:r>
            <a:r>
              <a:rPr lang="en-GB" i="1" dirty="0"/>
              <a:t>PQ</a:t>
            </a:r>
            <a:r>
              <a:rPr lang="en-GB" dirty="0"/>
              <a:t> to store the items of S, where the </a:t>
            </a:r>
            <a:r>
              <a:rPr lang="en-GB" i="1" dirty="0"/>
              <a:t>key</a:t>
            </a:r>
            <a:r>
              <a:rPr lang="en-GB" dirty="0"/>
              <a:t> of each item is its </a:t>
            </a:r>
            <a:r>
              <a:rPr lang="en-GB" i="1" dirty="0"/>
              <a:t>value index</a:t>
            </a:r>
          </a:p>
          <a:p>
            <a:pPr>
              <a:lnSpc>
                <a:spcPct val="90000"/>
              </a:lnSpc>
            </a:pPr>
            <a:r>
              <a:rPr lang="en-GB" dirty="0"/>
              <a:t>With </a:t>
            </a:r>
            <a:r>
              <a:rPr lang="en-GB" i="1" dirty="0"/>
              <a:t>PQ</a:t>
            </a:r>
            <a:r>
              <a:rPr lang="en-GB" dirty="0"/>
              <a:t>, each greedy choice, which removes an item with the greatest value index, takes </a:t>
            </a:r>
            <a:r>
              <a:rPr lang="en-GB" i="1" dirty="0"/>
              <a:t>O(log n)</a:t>
            </a:r>
            <a:r>
              <a:rPr lang="en-GB" dirty="0"/>
              <a:t> time</a:t>
            </a:r>
          </a:p>
          <a:p>
            <a:pPr>
              <a:lnSpc>
                <a:spcPct val="90000"/>
              </a:lnSpc>
            </a:pPr>
            <a:r>
              <a:rPr lang="en-GB" dirty="0"/>
              <a:t>The </a:t>
            </a:r>
            <a:r>
              <a:rPr lang="en-GB" i="1" dirty="0"/>
              <a:t>fractional knapsack algorithm</a:t>
            </a:r>
            <a:r>
              <a:rPr lang="en-GB" dirty="0"/>
              <a:t> can be implemented in time </a:t>
            </a:r>
            <a:r>
              <a:rPr lang="en-GB" i="1" dirty="0"/>
              <a:t>O(n log n)</a:t>
            </a:r>
            <a:r>
              <a:rPr lang="en-GB"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6F58-06D6-4CD0-8597-A39A84CF1974}"/>
              </a:ext>
            </a:extLst>
          </p:cNvPr>
          <p:cNvSpPr>
            <a:spLocks noGrp="1"/>
          </p:cNvSpPr>
          <p:nvPr>
            <p:ph type="title"/>
          </p:nvPr>
        </p:nvSpPr>
        <p:spPr/>
        <p:txBody>
          <a:bodyPr/>
          <a:lstStyle/>
          <a:p>
            <a:r>
              <a:rPr lang="en-IN" dirty="0"/>
              <a:t>Data Encoding for Data Compression</a:t>
            </a:r>
          </a:p>
        </p:txBody>
      </p:sp>
      <p:sp>
        <p:nvSpPr>
          <p:cNvPr id="3" name="Content Placeholder 2">
            <a:extLst>
              <a:ext uri="{FF2B5EF4-FFF2-40B4-BE49-F238E27FC236}">
                <a16:creationId xmlns:a16="http://schemas.microsoft.com/office/drawing/2014/main" id="{AB3F8D74-3B3C-467E-AA92-243AF410B1BC}"/>
              </a:ext>
            </a:extLst>
          </p:cNvPr>
          <p:cNvSpPr>
            <a:spLocks noGrp="1"/>
          </p:cNvSpPr>
          <p:nvPr>
            <p:ph sz="quarter" idx="1"/>
          </p:nvPr>
        </p:nvSpPr>
        <p:spPr/>
        <p:txBody>
          <a:bodyPr/>
          <a:lstStyle/>
          <a:p>
            <a:r>
              <a:rPr lang="en-IN" dirty="0"/>
              <a:t>Normal Messaging</a:t>
            </a:r>
          </a:p>
          <a:p>
            <a:r>
              <a:rPr lang="en-IN" dirty="0"/>
              <a:t>Fixed Length Encoding</a:t>
            </a:r>
          </a:p>
          <a:p>
            <a:r>
              <a:rPr lang="en-IN" dirty="0"/>
              <a:t>Variable Length Encoding</a:t>
            </a:r>
          </a:p>
        </p:txBody>
      </p:sp>
    </p:spTree>
    <p:extLst>
      <p:ext uri="{BB962C8B-B14F-4D97-AF65-F5344CB8AC3E}">
        <p14:creationId xmlns:p14="http://schemas.microsoft.com/office/powerpoint/2010/main" val="2263710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Problem-2</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843797980"/>
              </p:ext>
            </p:extLst>
          </p:nvPr>
        </p:nvGraphicFramePr>
        <p:xfrm>
          <a:off x="1187624" y="2564904"/>
          <a:ext cx="6679995" cy="1280160"/>
        </p:xfrm>
        <a:graphic>
          <a:graphicData uri="http://schemas.openxmlformats.org/drawingml/2006/table">
            <a:tbl>
              <a:tblPr/>
              <a:tblGrid>
                <a:gridCol w="1335999">
                  <a:extLst>
                    <a:ext uri="{9D8B030D-6E8A-4147-A177-3AD203B41FA5}">
                      <a16:colId xmlns:a16="http://schemas.microsoft.com/office/drawing/2014/main" val="1031871563"/>
                    </a:ext>
                  </a:extLst>
                </a:gridCol>
                <a:gridCol w="1335999">
                  <a:extLst>
                    <a:ext uri="{9D8B030D-6E8A-4147-A177-3AD203B41FA5}">
                      <a16:colId xmlns:a16="http://schemas.microsoft.com/office/drawing/2014/main" val="2915154685"/>
                    </a:ext>
                  </a:extLst>
                </a:gridCol>
                <a:gridCol w="1335999">
                  <a:extLst>
                    <a:ext uri="{9D8B030D-6E8A-4147-A177-3AD203B41FA5}">
                      <a16:colId xmlns:a16="http://schemas.microsoft.com/office/drawing/2014/main" val="3433597654"/>
                    </a:ext>
                  </a:extLst>
                </a:gridCol>
                <a:gridCol w="1335999">
                  <a:extLst>
                    <a:ext uri="{9D8B030D-6E8A-4147-A177-3AD203B41FA5}">
                      <a16:colId xmlns:a16="http://schemas.microsoft.com/office/drawing/2014/main" val="2187928483"/>
                    </a:ext>
                  </a:extLst>
                </a:gridCol>
                <a:gridCol w="1335999">
                  <a:extLst>
                    <a:ext uri="{9D8B030D-6E8A-4147-A177-3AD203B41FA5}">
                      <a16:colId xmlns:a16="http://schemas.microsoft.com/office/drawing/2014/main" val="1411446243"/>
                    </a:ext>
                  </a:extLst>
                </a:gridCol>
              </a:tblGrid>
              <a:tr h="0">
                <a:tc>
                  <a:txBody>
                    <a:bodyPr/>
                    <a:lstStyle/>
                    <a:p>
                      <a:pPr algn="ctr" fontAlgn="t"/>
                      <a:r>
                        <a:rPr lang="en-IN">
                          <a:effectLst/>
                        </a:rPr>
                        <a:t>Item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425760984"/>
                  </a:ext>
                </a:extLst>
              </a:tr>
              <a:tr h="0">
                <a:tc>
                  <a:txBody>
                    <a:bodyPr/>
                    <a:lstStyle/>
                    <a:p>
                      <a:pPr fontAlgn="t"/>
                      <a:r>
                        <a:rPr lang="en-IN">
                          <a:effectLst/>
                        </a:rPr>
                        <a:t>Profit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280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0252608"/>
                  </a:ext>
                </a:extLst>
              </a:tr>
              <a:tr h="0">
                <a:tc>
                  <a:txBody>
                    <a:bodyPr/>
                    <a:lstStyle/>
                    <a:p>
                      <a:pPr fontAlgn="t"/>
                      <a:r>
                        <a:rPr lang="en-IN">
                          <a:effectLst/>
                        </a:rPr>
                        <a:t>Weight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40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24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79244611"/>
                  </a:ext>
                </a:extLst>
              </a:tr>
            </a:tbl>
          </a:graphicData>
        </a:graphic>
      </p:graphicFrame>
      <p:sp>
        <p:nvSpPr>
          <p:cNvPr id="5" name="Rectangle 1"/>
          <p:cNvSpPr>
            <a:spLocks noChangeArrowheads="1"/>
          </p:cNvSpPr>
          <p:nvPr/>
        </p:nvSpPr>
        <p:spPr bwMode="auto">
          <a:xfrm>
            <a:off x="918895" y="1561564"/>
            <a:ext cx="73062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ambria" panose="02040503050406030204" pitchFamily="18" charset="0"/>
                <a:ea typeface="Cambria" panose="02040503050406030204" pitchFamily="18" charset="0"/>
                <a:cs typeface="Arial" panose="020B0604020202020204" pitchFamily="34" charset="0"/>
              </a:rPr>
              <a:t>C</a:t>
            </a:r>
            <a:r>
              <a:rPr kumimoji="0" lang="en-US" altLang="en-US" sz="1600" b="0" i="0" u="none" strike="noStrike" cap="none" normalizeH="0" baseline="0" dirty="0" smtClean="0">
                <a:ln>
                  <a:noFill/>
                </a:ln>
                <a:solidFill>
                  <a:srgbClr val="000000"/>
                </a:solidFill>
                <a:effectLst/>
                <a:latin typeface="Cambria" panose="02040503050406030204" pitchFamily="18" charset="0"/>
                <a:ea typeface="Cambria" panose="02040503050406030204" pitchFamily="18" charset="0"/>
                <a:cs typeface="Arial" panose="020B0604020202020204" pitchFamily="34" charset="0"/>
              </a:rPr>
              <a:t>onsider that the capacity of the knapsack </a:t>
            </a:r>
            <a:r>
              <a:rPr kumimoji="0" lang="en-US" altLang="en-US" sz="1600" b="1" i="1" u="none" strike="noStrike" cap="none" normalizeH="0" baseline="0" dirty="0" smtClean="0">
                <a:ln>
                  <a:noFill/>
                </a:ln>
                <a:solidFill>
                  <a:srgbClr val="000000"/>
                </a:solidFill>
                <a:effectLst/>
                <a:latin typeface="Cambria" panose="02040503050406030204" pitchFamily="18" charset="0"/>
                <a:ea typeface="Cambria" panose="02040503050406030204" pitchFamily="18" charset="0"/>
                <a:cs typeface="Arial" panose="020B0604020202020204" pitchFamily="34" charset="0"/>
              </a:rPr>
              <a:t>W</a:t>
            </a:r>
            <a:r>
              <a:rPr kumimoji="0" lang="en-US" altLang="en-US" sz="1600" b="1" i="0" u="none" strike="noStrike" cap="none" normalizeH="0" baseline="0" dirty="0" smtClean="0">
                <a:ln>
                  <a:noFill/>
                </a:ln>
                <a:solidFill>
                  <a:srgbClr val="000000"/>
                </a:solidFill>
                <a:effectLst/>
                <a:latin typeface="Cambria" panose="02040503050406030204" pitchFamily="18" charset="0"/>
                <a:ea typeface="Cambria" panose="02040503050406030204" pitchFamily="18" charset="0"/>
                <a:cs typeface="Arial" panose="020B0604020202020204" pitchFamily="34" charset="0"/>
              </a:rPr>
              <a:t> = 60</a:t>
            </a:r>
            <a:r>
              <a:rPr kumimoji="0" lang="en-US" altLang="en-US" sz="1600" b="0" i="0" u="none" strike="noStrike" cap="none" normalizeH="0" baseline="0" dirty="0" smtClean="0">
                <a:ln>
                  <a:noFill/>
                </a:ln>
                <a:solidFill>
                  <a:srgbClr val="000000"/>
                </a:solidFill>
                <a:effectLst/>
                <a:latin typeface="Cambria" panose="02040503050406030204" pitchFamily="18" charset="0"/>
                <a:ea typeface="Cambria" panose="02040503050406030204" pitchFamily="18" charset="0"/>
                <a:cs typeface="Arial" panose="020B0604020202020204" pitchFamily="34" charset="0"/>
              </a:rPr>
              <a:t> and the list of provided items are shown in the following table.</a:t>
            </a:r>
            <a:endPar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42106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4130" name="Rectangle 2"/>
          <p:cNvSpPr>
            <a:spLocks noGrp="1" noChangeArrowheads="1"/>
          </p:cNvSpPr>
          <p:nvPr>
            <p:ph type="title"/>
          </p:nvPr>
        </p:nvSpPr>
        <p:spPr/>
        <p:txBody>
          <a:bodyPr>
            <a:normAutofit fontScale="90000"/>
          </a:bodyPr>
          <a:lstStyle/>
          <a:p>
            <a:r>
              <a:rPr lang="en-US"/>
              <a:t>Review: The Knapsack Problem  </a:t>
            </a:r>
            <a:br>
              <a:rPr lang="en-US"/>
            </a:br>
            <a:r>
              <a:rPr lang="en-US"/>
              <a:t>And Optimal Substructure</a:t>
            </a:r>
          </a:p>
        </p:txBody>
      </p:sp>
      <p:sp>
        <p:nvSpPr>
          <p:cNvPr id="1584131" name="Rectangle 3"/>
          <p:cNvSpPr>
            <a:spLocks noGrp="1" noChangeArrowheads="1"/>
          </p:cNvSpPr>
          <p:nvPr>
            <p:ph sz="quarter" idx="1"/>
          </p:nvPr>
        </p:nvSpPr>
        <p:spPr/>
        <p:txBody>
          <a:bodyPr/>
          <a:lstStyle/>
          <a:p>
            <a:r>
              <a:rPr lang="en-US"/>
              <a:t>Both variations exhibit optimal substructure</a:t>
            </a:r>
          </a:p>
          <a:p>
            <a:r>
              <a:rPr lang="en-US"/>
              <a:t>To show this for the 0-1 problem, consider the most valuable load weighing at most </a:t>
            </a:r>
            <a:r>
              <a:rPr lang="en-US" i="1"/>
              <a:t>W</a:t>
            </a:r>
            <a:r>
              <a:rPr lang="en-US"/>
              <a:t> pounds</a:t>
            </a:r>
          </a:p>
          <a:p>
            <a:pPr lvl="1"/>
            <a:r>
              <a:rPr lang="en-US" i="1">
                <a:solidFill>
                  <a:schemeClr val="accent1"/>
                </a:solidFill>
              </a:rPr>
              <a:t>If we remove item j from the load, what do we know about the remaining load?</a:t>
            </a:r>
          </a:p>
          <a:p>
            <a:pPr lvl="1"/>
            <a:r>
              <a:rPr lang="en-US"/>
              <a:t>A: remainder must be the most valuable load weighing at most </a:t>
            </a:r>
            <a:r>
              <a:rPr lang="en-US" i="1"/>
              <a:t>W</a:t>
            </a:r>
            <a:r>
              <a:rPr lang="en-US"/>
              <a:t> - </a:t>
            </a:r>
            <a:r>
              <a:rPr lang="en-US" i="1"/>
              <a:t>w</a:t>
            </a:r>
            <a:r>
              <a:rPr lang="en-US" i="1" baseline="-25000"/>
              <a:t>j</a:t>
            </a:r>
            <a:r>
              <a:rPr lang="en-US" i="1"/>
              <a:t> </a:t>
            </a:r>
            <a:r>
              <a:rPr lang="en-US"/>
              <a:t>that thief could take from museum, excluding item j </a:t>
            </a:r>
            <a:endParaRPr lang="en-US"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4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4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4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4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4131"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5154" name="Rectangle 2"/>
          <p:cNvSpPr>
            <a:spLocks noGrp="1" noChangeArrowheads="1"/>
          </p:cNvSpPr>
          <p:nvPr>
            <p:ph type="title"/>
          </p:nvPr>
        </p:nvSpPr>
        <p:spPr/>
        <p:txBody>
          <a:bodyPr/>
          <a:lstStyle/>
          <a:p>
            <a:r>
              <a:rPr lang="en-US"/>
              <a:t>Solving The Knapsack Problem</a:t>
            </a:r>
          </a:p>
        </p:txBody>
      </p:sp>
      <p:sp>
        <p:nvSpPr>
          <p:cNvPr id="1585155" name="Rectangle 3"/>
          <p:cNvSpPr>
            <a:spLocks noGrp="1" noChangeArrowheads="1"/>
          </p:cNvSpPr>
          <p:nvPr>
            <p:ph sz="quarter" idx="1"/>
          </p:nvPr>
        </p:nvSpPr>
        <p:spPr/>
        <p:txBody>
          <a:bodyPr>
            <a:normAutofit/>
          </a:bodyPr>
          <a:lstStyle/>
          <a:p>
            <a:r>
              <a:rPr lang="en-US"/>
              <a:t>The optimal solution to the fractional knapsack problem can be found with a greedy algorithm</a:t>
            </a:r>
          </a:p>
          <a:p>
            <a:pPr lvl="1"/>
            <a:r>
              <a:rPr lang="en-US" i="1">
                <a:solidFill>
                  <a:schemeClr val="accent1"/>
                </a:solidFill>
              </a:rPr>
              <a:t>How?</a:t>
            </a:r>
            <a:endParaRPr lang="en-US">
              <a:solidFill>
                <a:schemeClr val="accent1"/>
              </a:solidFill>
            </a:endParaRPr>
          </a:p>
          <a:p>
            <a:r>
              <a:rPr lang="en-US"/>
              <a:t>The optimal solution to the 0-1 problem cannot be found with the same greedy strategy</a:t>
            </a:r>
          </a:p>
          <a:p>
            <a:pPr lvl="1"/>
            <a:r>
              <a:rPr lang="en-US"/>
              <a:t>Greedy strategy: take in order of dollars/pound</a:t>
            </a:r>
          </a:p>
          <a:p>
            <a:pPr lvl="1"/>
            <a:r>
              <a:rPr lang="en-US"/>
              <a:t>Example: 3 items weighing 10, 20, and 30 pounds, knapsack can hold 50 pounds</a:t>
            </a:r>
          </a:p>
          <a:p>
            <a:pPr lvl="2"/>
            <a:r>
              <a:rPr lang="en-US" i="1">
                <a:solidFill>
                  <a:schemeClr val="accent1"/>
                </a:solidFill>
              </a:rPr>
              <a:t>Suppose item 2 is worth $100.  Assign values to the other items so that the greedy strategy will fail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85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85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85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85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85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457200" y="1772816"/>
            <a:ext cx="8125504" cy="281941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p:cNvSpPr>
            <a:spLocks noGrp="1" noChangeArrowheads="1"/>
          </p:cNvSpPr>
          <p:nvPr>
            <p:ph type="title"/>
          </p:nvPr>
        </p:nvSpPr>
        <p:spPr/>
        <p:txBody>
          <a:bodyPr>
            <a:normAutofit fontScale="90000"/>
          </a:bodyPr>
          <a:lstStyle/>
          <a:p>
            <a:r>
              <a:rPr lang="en-US"/>
              <a:t>The Knapsack Problem: </a:t>
            </a:r>
            <a:br>
              <a:rPr lang="en-US"/>
            </a:br>
            <a:r>
              <a:rPr lang="en-US"/>
              <a:t>Greedy Vs. Dynamic</a:t>
            </a:r>
          </a:p>
        </p:txBody>
      </p:sp>
      <p:sp>
        <p:nvSpPr>
          <p:cNvPr id="1586179" name="Rectangle 3"/>
          <p:cNvSpPr>
            <a:spLocks noGrp="1" noChangeArrowheads="1"/>
          </p:cNvSpPr>
          <p:nvPr>
            <p:ph sz="quarter" idx="1"/>
          </p:nvPr>
        </p:nvSpPr>
        <p:spPr/>
        <p:txBody>
          <a:bodyPr/>
          <a:lstStyle/>
          <a:p>
            <a:r>
              <a:rPr lang="en-US" dirty="0"/>
              <a:t>The fractional problem can be solved greedily</a:t>
            </a:r>
          </a:p>
          <a:p>
            <a:r>
              <a:rPr lang="en-US" dirty="0"/>
              <a:t>The 0-1 problem cannot be solved with a greedy approach</a:t>
            </a:r>
          </a:p>
          <a:p>
            <a:pPr lvl="1"/>
            <a:r>
              <a:rPr lang="en-US" dirty="0"/>
              <a:t>however, it can be solved with dynamic programming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7279-560C-47A2-9905-B250F1337CC2}"/>
              </a:ext>
            </a:extLst>
          </p:cNvPr>
          <p:cNvSpPr>
            <a:spLocks noGrp="1"/>
          </p:cNvSpPr>
          <p:nvPr>
            <p:ph type="title"/>
          </p:nvPr>
        </p:nvSpPr>
        <p:spPr/>
        <p:txBody>
          <a:bodyPr/>
          <a:lstStyle/>
          <a:p>
            <a:r>
              <a:rPr lang="en-IN" dirty="0"/>
              <a:t>Normal Messaging</a:t>
            </a:r>
          </a:p>
        </p:txBody>
      </p:sp>
      <p:sp>
        <p:nvSpPr>
          <p:cNvPr id="3" name="Content Placeholder 2">
            <a:extLst>
              <a:ext uri="{FF2B5EF4-FFF2-40B4-BE49-F238E27FC236}">
                <a16:creationId xmlns:a16="http://schemas.microsoft.com/office/drawing/2014/main" id="{EED1F574-2F80-4E7B-A19B-4C818F6DC4EC}"/>
              </a:ext>
            </a:extLst>
          </p:cNvPr>
          <p:cNvSpPr>
            <a:spLocks noGrp="1"/>
          </p:cNvSpPr>
          <p:nvPr>
            <p:ph sz="quarter" idx="1"/>
          </p:nvPr>
        </p:nvSpPr>
        <p:spPr/>
        <p:txBody>
          <a:bodyPr/>
          <a:lstStyle/>
          <a:p>
            <a:pPr marL="0" indent="0" algn="ctr">
              <a:buNone/>
            </a:pPr>
            <a:endParaRPr lang="en-IN" dirty="0">
              <a:solidFill>
                <a:srgbClr val="00B050"/>
              </a:solidFill>
            </a:endParaRPr>
          </a:p>
          <a:p>
            <a:pPr marL="0" indent="0" algn="ctr">
              <a:buNone/>
            </a:pPr>
            <a:r>
              <a:rPr lang="en-IN" dirty="0">
                <a:solidFill>
                  <a:srgbClr val="00B050"/>
                </a:solidFill>
              </a:rPr>
              <a:t>BCCABBDDAECCBBAEDDCC</a:t>
            </a:r>
          </a:p>
          <a:p>
            <a:pPr marL="0" indent="0" algn="ctr">
              <a:buNone/>
            </a:pPr>
            <a:endParaRPr lang="en-IN" dirty="0">
              <a:solidFill>
                <a:srgbClr val="00B050"/>
              </a:solidFill>
            </a:endParaRPr>
          </a:p>
          <a:p>
            <a:pPr marL="0" indent="0" algn="ctr">
              <a:buNone/>
            </a:pPr>
            <a:endParaRPr lang="en-IN" dirty="0">
              <a:solidFill>
                <a:srgbClr val="00B050"/>
              </a:solidFill>
            </a:endParaRPr>
          </a:p>
          <a:p>
            <a:r>
              <a:rPr lang="en-IN" dirty="0"/>
              <a:t>Length 20</a:t>
            </a:r>
          </a:p>
          <a:p>
            <a:r>
              <a:rPr lang="en-IN" dirty="0"/>
              <a:t>Use ASCII Codes-8 bits per character</a:t>
            </a:r>
          </a:p>
          <a:p>
            <a:r>
              <a:rPr lang="en-IN" dirty="0"/>
              <a:t>Total-160 bits required to encode</a:t>
            </a:r>
          </a:p>
          <a:p>
            <a:pPr marL="0" indent="0">
              <a:buNone/>
            </a:pPr>
            <a:endParaRPr lang="en-IN" dirty="0"/>
          </a:p>
        </p:txBody>
      </p:sp>
    </p:spTree>
    <p:extLst>
      <p:ext uri="{BB962C8B-B14F-4D97-AF65-F5344CB8AC3E}">
        <p14:creationId xmlns:p14="http://schemas.microsoft.com/office/powerpoint/2010/main" val="3993320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FA96-46B8-4B96-B3E7-344C9C9DE117}"/>
              </a:ext>
            </a:extLst>
          </p:cNvPr>
          <p:cNvSpPr>
            <a:spLocks noGrp="1"/>
          </p:cNvSpPr>
          <p:nvPr>
            <p:ph type="title"/>
          </p:nvPr>
        </p:nvSpPr>
        <p:spPr>
          <a:xfrm>
            <a:off x="457200" y="152400"/>
            <a:ext cx="8229600" cy="990600"/>
          </a:xfrm>
        </p:spPr>
        <p:txBody>
          <a:bodyPr/>
          <a:lstStyle/>
          <a:p>
            <a:r>
              <a:rPr lang="en-IN" dirty="0"/>
              <a:t>Fixed Length Encoding</a:t>
            </a:r>
          </a:p>
        </p:txBody>
      </p:sp>
      <p:sp>
        <p:nvSpPr>
          <p:cNvPr id="3" name="Content Placeholder 2">
            <a:extLst>
              <a:ext uri="{FF2B5EF4-FFF2-40B4-BE49-F238E27FC236}">
                <a16:creationId xmlns:a16="http://schemas.microsoft.com/office/drawing/2014/main" id="{0042E120-5871-4BC6-AE01-A91CB067EE7D}"/>
              </a:ext>
            </a:extLst>
          </p:cNvPr>
          <p:cNvSpPr>
            <a:spLocks noGrp="1"/>
          </p:cNvSpPr>
          <p:nvPr>
            <p:ph sz="quarter" idx="1"/>
          </p:nvPr>
        </p:nvSpPr>
        <p:spPr>
          <a:xfrm>
            <a:off x="457200" y="1908328"/>
            <a:ext cx="7787208" cy="1736696"/>
          </a:xfrm>
        </p:spPr>
        <p:txBody>
          <a:bodyPr>
            <a:normAutofit fontScale="77500" lnSpcReduction="20000"/>
          </a:bodyPr>
          <a:lstStyle/>
          <a:p>
            <a:pPr marL="0" indent="0">
              <a:buNone/>
            </a:pPr>
            <a:endParaRPr lang="en-IN" dirty="0"/>
          </a:p>
          <a:p>
            <a:pPr marL="0" indent="0">
              <a:buNone/>
            </a:pPr>
            <a:r>
              <a:rPr lang="en-IN" dirty="0"/>
              <a:t>3-bit fixed length code representation</a:t>
            </a:r>
          </a:p>
          <a:p>
            <a:pPr marL="0" indent="0">
              <a:buNone/>
            </a:pPr>
            <a:r>
              <a:rPr lang="en-IN" dirty="0"/>
              <a:t>Bits required: 60 bits</a:t>
            </a:r>
          </a:p>
          <a:p>
            <a:pPr marL="0" indent="0">
              <a:buNone/>
            </a:pPr>
            <a:r>
              <a:rPr lang="en-IN" dirty="0"/>
              <a:t>Reference Table : 8*5 + 3*5=55</a:t>
            </a:r>
          </a:p>
          <a:p>
            <a:pPr marL="0" indent="0">
              <a:buNone/>
            </a:pPr>
            <a:r>
              <a:rPr lang="en-IN" dirty="0"/>
              <a:t>Total Bits required:115 bits</a:t>
            </a:r>
          </a:p>
          <a:p>
            <a:pPr marL="0" indent="0">
              <a:buNone/>
            </a:pPr>
            <a:endParaRPr lang="en-IN" dirty="0"/>
          </a:p>
        </p:txBody>
      </p:sp>
      <p:sp>
        <p:nvSpPr>
          <p:cNvPr id="6" name="Rectangle 3">
            <a:extLst>
              <a:ext uri="{FF2B5EF4-FFF2-40B4-BE49-F238E27FC236}">
                <a16:creationId xmlns:a16="http://schemas.microsoft.com/office/drawing/2014/main" id="{E7828E40-D231-482B-913C-F5DCBF246782}"/>
              </a:ext>
            </a:extLst>
          </p:cNvPr>
          <p:cNvSpPr txBox="1">
            <a:spLocks noChangeArrowheads="1"/>
          </p:cNvSpPr>
          <p:nvPr/>
        </p:nvSpPr>
        <p:spPr>
          <a:xfrm>
            <a:off x="4584689" y="2976784"/>
            <a:ext cx="4392488" cy="296703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Tx/>
              <a:buNone/>
              <a:tabLst>
                <a:tab pos="858838" algn="ctr"/>
                <a:tab pos="2281238" algn="ctr"/>
                <a:tab pos="3889375" algn="ctr"/>
              </a:tabLst>
            </a:pPr>
            <a:r>
              <a:rPr lang="en-US" sz="2000" dirty="0">
                <a:latin typeface="Arial Narrow" pitchFamily="34" charset="0"/>
              </a:rPr>
              <a:t>	</a:t>
            </a:r>
            <a:r>
              <a:rPr lang="en-US" sz="2000" b="1" dirty="0">
                <a:latin typeface="Arial Narrow" pitchFamily="34" charset="0"/>
              </a:rPr>
              <a:t>Frequency	Fixed-length	</a:t>
            </a:r>
            <a:r>
              <a:rPr lang="en-US" sz="2000" b="1" u="sng" dirty="0">
                <a:latin typeface="Arial Narrow" pitchFamily="34" charset="0"/>
              </a:rPr>
              <a:t>	codeword	codeword</a:t>
            </a:r>
            <a:r>
              <a:rPr lang="en-US" sz="2000" dirty="0">
                <a:latin typeface="Arial Narrow" pitchFamily="34" charset="0"/>
              </a:rPr>
              <a:t>     </a:t>
            </a:r>
          </a:p>
          <a:p>
            <a:pPr marL="0" indent="0">
              <a:buFontTx/>
              <a:buNone/>
              <a:tabLst>
                <a:tab pos="858838" algn="ctr"/>
                <a:tab pos="2281238" algn="ctr"/>
                <a:tab pos="3889375" algn="ctr"/>
              </a:tabLst>
            </a:pPr>
            <a:r>
              <a:rPr lang="en-US" sz="2000" dirty="0">
                <a:latin typeface="Arial Narrow" pitchFamily="34" charset="0"/>
              </a:rPr>
              <a:t>‘a’	3	000	</a:t>
            </a:r>
          </a:p>
          <a:p>
            <a:pPr marL="0" indent="0">
              <a:buFontTx/>
              <a:buNone/>
              <a:tabLst>
                <a:tab pos="858838" algn="ctr"/>
                <a:tab pos="2281238" algn="ctr"/>
                <a:tab pos="3889375" algn="ctr"/>
              </a:tabLst>
            </a:pPr>
            <a:r>
              <a:rPr lang="en-US" sz="2000" dirty="0">
                <a:latin typeface="Arial Narrow" pitchFamily="34" charset="0"/>
              </a:rPr>
              <a:t>‘b’	5	001	</a:t>
            </a:r>
          </a:p>
          <a:p>
            <a:pPr marL="0" indent="0">
              <a:buFontTx/>
              <a:buNone/>
              <a:tabLst>
                <a:tab pos="858838" algn="ctr"/>
                <a:tab pos="2281238" algn="ctr"/>
                <a:tab pos="3889375" algn="ctr"/>
              </a:tabLst>
            </a:pPr>
            <a:r>
              <a:rPr lang="en-US" sz="2000" dirty="0">
                <a:latin typeface="Arial Narrow" pitchFamily="34" charset="0"/>
              </a:rPr>
              <a:t>‘c’	6	010	</a:t>
            </a:r>
          </a:p>
          <a:p>
            <a:pPr marL="0" indent="0">
              <a:buFontTx/>
              <a:buNone/>
              <a:tabLst>
                <a:tab pos="858838" algn="ctr"/>
                <a:tab pos="2281238" algn="ctr"/>
                <a:tab pos="3889375" algn="ctr"/>
              </a:tabLst>
            </a:pPr>
            <a:r>
              <a:rPr lang="en-US" sz="2000" dirty="0">
                <a:latin typeface="Arial Narrow" pitchFamily="34" charset="0"/>
              </a:rPr>
              <a:t>‘d’	4	011	</a:t>
            </a:r>
          </a:p>
          <a:p>
            <a:pPr marL="0" indent="0">
              <a:buFontTx/>
              <a:buNone/>
              <a:tabLst>
                <a:tab pos="858838" algn="ctr"/>
                <a:tab pos="2281238" algn="ctr"/>
                <a:tab pos="3889375" algn="ctr"/>
              </a:tabLst>
            </a:pPr>
            <a:r>
              <a:rPr lang="en-US" sz="2000" dirty="0">
                <a:latin typeface="Arial Narrow" pitchFamily="34" charset="0"/>
              </a:rPr>
              <a:t>‘e’	2	100	</a:t>
            </a:r>
          </a:p>
          <a:p>
            <a:pPr marL="0" indent="0">
              <a:buFontTx/>
              <a:buNone/>
              <a:tabLst>
                <a:tab pos="858838" algn="ctr"/>
                <a:tab pos="2281238" algn="ctr"/>
                <a:tab pos="3889375" algn="ctr"/>
              </a:tabLst>
            </a:pPr>
            <a:endParaRPr lang="en-US" sz="2000" dirty="0">
              <a:latin typeface="Arial Narrow" pitchFamily="34" charset="0"/>
            </a:endParaRPr>
          </a:p>
          <a:p>
            <a:pPr marL="0" indent="0">
              <a:buFontTx/>
              <a:buNone/>
              <a:tabLst>
                <a:tab pos="858838" algn="ctr"/>
                <a:tab pos="2281238" algn="ctr"/>
                <a:tab pos="3889375" algn="ctr"/>
              </a:tabLst>
            </a:pPr>
            <a:endParaRPr lang="en-US" sz="2000" dirty="0">
              <a:latin typeface="Arial Narrow" pitchFamily="34" charset="0"/>
            </a:endParaRPr>
          </a:p>
          <a:p>
            <a:pPr marL="0" indent="0">
              <a:buFontTx/>
              <a:buNone/>
              <a:tabLst>
                <a:tab pos="858838" algn="ctr"/>
                <a:tab pos="2281238" algn="ctr"/>
                <a:tab pos="3889375" algn="ctr"/>
              </a:tabLst>
            </a:pPr>
            <a:endParaRPr lang="en-US" sz="2000" dirty="0">
              <a:latin typeface="Arial Narrow" pitchFamily="34" charset="0"/>
            </a:endParaRPr>
          </a:p>
        </p:txBody>
      </p:sp>
      <p:cxnSp>
        <p:nvCxnSpPr>
          <p:cNvPr id="8" name="Straight Connector 7">
            <a:extLst>
              <a:ext uri="{FF2B5EF4-FFF2-40B4-BE49-F238E27FC236}">
                <a16:creationId xmlns:a16="http://schemas.microsoft.com/office/drawing/2014/main" id="{5CF5F555-4A8E-4B22-B8C2-8B9E7FB3CC2A}"/>
              </a:ext>
            </a:extLst>
          </p:cNvPr>
          <p:cNvCxnSpPr/>
          <p:nvPr/>
        </p:nvCxnSpPr>
        <p:spPr>
          <a:xfrm>
            <a:off x="5256076" y="5661248"/>
            <a:ext cx="6480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E4C959B-606F-460B-9F02-0313A1ABB62B}"/>
              </a:ext>
            </a:extLst>
          </p:cNvPr>
          <p:cNvSpPr txBox="1"/>
          <p:nvPr/>
        </p:nvSpPr>
        <p:spPr>
          <a:xfrm>
            <a:off x="5364088" y="5759156"/>
            <a:ext cx="648072" cy="369332"/>
          </a:xfrm>
          <a:prstGeom prst="rect">
            <a:avLst/>
          </a:prstGeom>
          <a:noFill/>
        </p:spPr>
        <p:txBody>
          <a:bodyPr wrap="square" rtlCol="0">
            <a:spAutoFit/>
          </a:bodyPr>
          <a:lstStyle/>
          <a:p>
            <a:r>
              <a:rPr lang="en-IN" dirty="0"/>
              <a:t>20</a:t>
            </a:r>
          </a:p>
        </p:txBody>
      </p:sp>
      <p:sp>
        <p:nvSpPr>
          <p:cNvPr id="4" name="Rectangle 3"/>
          <p:cNvSpPr/>
          <p:nvPr/>
        </p:nvSpPr>
        <p:spPr>
          <a:xfrm>
            <a:off x="827584" y="1466988"/>
            <a:ext cx="3816424" cy="369332"/>
          </a:xfrm>
          <a:prstGeom prst="rect">
            <a:avLst/>
          </a:prstGeom>
        </p:spPr>
        <p:txBody>
          <a:bodyPr wrap="square">
            <a:spAutoFit/>
          </a:bodyPr>
          <a:lstStyle/>
          <a:p>
            <a:r>
              <a:rPr lang="en-IN" dirty="0">
                <a:solidFill>
                  <a:srgbClr val="00B050"/>
                </a:solidFill>
              </a:rPr>
              <a:t>BCCABBDDAECCBBAEDDCC</a:t>
            </a:r>
          </a:p>
        </p:txBody>
      </p:sp>
    </p:spTree>
    <p:extLst>
      <p:ext uri="{BB962C8B-B14F-4D97-AF65-F5344CB8AC3E}">
        <p14:creationId xmlns:p14="http://schemas.microsoft.com/office/powerpoint/2010/main" val="108316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08E6-7807-4A5C-AD66-C0DD7ED7F8A6}"/>
              </a:ext>
            </a:extLst>
          </p:cNvPr>
          <p:cNvSpPr>
            <a:spLocks noGrp="1"/>
          </p:cNvSpPr>
          <p:nvPr>
            <p:ph type="title"/>
          </p:nvPr>
        </p:nvSpPr>
        <p:spPr/>
        <p:txBody>
          <a:bodyPr/>
          <a:lstStyle/>
          <a:p>
            <a:r>
              <a:rPr lang="en-IN" dirty="0"/>
              <a:t>Variable Length Coding</a:t>
            </a:r>
          </a:p>
        </p:txBody>
      </p:sp>
      <p:sp>
        <p:nvSpPr>
          <p:cNvPr id="3" name="Content Placeholder 2">
            <a:extLst>
              <a:ext uri="{FF2B5EF4-FFF2-40B4-BE49-F238E27FC236}">
                <a16:creationId xmlns:a16="http://schemas.microsoft.com/office/drawing/2014/main" id="{73FF88F5-BED9-44B3-AB16-7642406F5A5C}"/>
              </a:ext>
            </a:extLst>
          </p:cNvPr>
          <p:cNvSpPr>
            <a:spLocks noGrp="1"/>
          </p:cNvSpPr>
          <p:nvPr>
            <p:ph sz="quarter" idx="1"/>
          </p:nvPr>
        </p:nvSpPr>
        <p:spPr>
          <a:xfrm>
            <a:off x="380530" y="1787434"/>
            <a:ext cx="8306270" cy="484117"/>
          </a:xfrm>
        </p:spPr>
        <p:txBody>
          <a:bodyPr>
            <a:normAutofit/>
          </a:bodyPr>
          <a:lstStyle/>
          <a:p>
            <a:pPr marL="0" indent="0">
              <a:buNone/>
            </a:pPr>
            <a:r>
              <a:rPr lang="en-IN" sz="2000" dirty="0" smtClean="0"/>
              <a:t>Bits </a:t>
            </a:r>
            <a:r>
              <a:rPr lang="en-IN" sz="2000" dirty="0"/>
              <a:t>required: 45 </a:t>
            </a:r>
            <a:r>
              <a:rPr lang="en-IN" sz="2000" dirty="0" smtClean="0"/>
              <a:t>bits,  Reference </a:t>
            </a:r>
            <a:r>
              <a:rPr lang="en-IN" sz="2000" dirty="0"/>
              <a:t>Table : 8*5 + </a:t>
            </a:r>
            <a:r>
              <a:rPr lang="en-IN" sz="2000" dirty="0" smtClean="0"/>
              <a:t>12=52, Total </a:t>
            </a:r>
            <a:r>
              <a:rPr lang="en-IN" sz="2000" dirty="0"/>
              <a:t>Bits required:97 bits</a:t>
            </a:r>
          </a:p>
          <a:p>
            <a:pPr marL="0" indent="0">
              <a:buNone/>
            </a:pPr>
            <a:endParaRPr lang="en-IN" sz="2000" dirty="0"/>
          </a:p>
        </p:txBody>
      </p:sp>
      <p:sp>
        <p:nvSpPr>
          <p:cNvPr id="4" name="Rectangle 3">
            <a:extLst>
              <a:ext uri="{FF2B5EF4-FFF2-40B4-BE49-F238E27FC236}">
                <a16:creationId xmlns:a16="http://schemas.microsoft.com/office/drawing/2014/main" id="{84D7FB4D-50DC-441D-BC5C-E8EF6447668A}"/>
              </a:ext>
            </a:extLst>
          </p:cNvPr>
          <p:cNvSpPr txBox="1">
            <a:spLocks noChangeArrowheads="1"/>
          </p:cNvSpPr>
          <p:nvPr/>
        </p:nvSpPr>
        <p:spPr>
          <a:xfrm>
            <a:off x="475255" y="2325276"/>
            <a:ext cx="3097778" cy="2018776"/>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Tx/>
              <a:buNone/>
              <a:tabLst>
                <a:tab pos="858838" algn="ctr"/>
                <a:tab pos="2281238" algn="ctr"/>
                <a:tab pos="3889375" algn="ctr"/>
              </a:tabLst>
            </a:pPr>
            <a:r>
              <a:rPr lang="en-US" sz="1400" dirty="0">
                <a:latin typeface="Arial Narrow" pitchFamily="34" charset="0"/>
              </a:rPr>
              <a:t>	</a:t>
            </a:r>
            <a:r>
              <a:rPr lang="en-US" sz="1400" b="1" dirty="0" smtClean="0">
                <a:latin typeface="Arial Narrow" pitchFamily="34" charset="0"/>
              </a:rPr>
              <a:t>Frequency	Variable-length</a:t>
            </a:r>
          </a:p>
          <a:p>
            <a:pPr marL="0" indent="0">
              <a:buFontTx/>
              <a:buNone/>
              <a:tabLst>
                <a:tab pos="858838" algn="ctr"/>
                <a:tab pos="2281238" algn="ctr"/>
                <a:tab pos="3889375" algn="ctr"/>
              </a:tabLst>
            </a:pPr>
            <a:r>
              <a:rPr lang="en-US" sz="1400" b="1" dirty="0">
                <a:latin typeface="Arial Narrow" pitchFamily="34" charset="0"/>
              </a:rPr>
              <a:t>	</a:t>
            </a:r>
            <a:r>
              <a:rPr lang="en-US" sz="1400" b="1" dirty="0" smtClean="0">
                <a:latin typeface="Arial Narrow" pitchFamily="34" charset="0"/>
              </a:rPr>
              <a:t>	</a:t>
            </a:r>
            <a:r>
              <a:rPr lang="en-US" sz="1400" b="1" dirty="0" err="1" smtClean="0">
                <a:latin typeface="Arial Narrow" pitchFamily="34" charset="0"/>
              </a:rPr>
              <a:t>codeword</a:t>
            </a:r>
            <a:r>
              <a:rPr lang="en-US" sz="1400" b="1" dirty="0">
                <a:latin typeface="Arial Narrow" pitchFamily="34" charset="0"/>
              </a:rPr>
              <a:t>	</a:t>
            </a:r>
            <a:r>
              <a:rPr lang="en-US" sz="1400" b="1" u="sng" dirty="0" smtClean="0">
                <a:latin typeface="Arial Narrow" pitchFamily="34" charset="0"/>
              </a:rPr>
              <a:t>                           </a:t>
            </a:r>
            <a:endParaRPr lang="en-US" sz="1400" dirty="0">
              <a:latin typeface="Arial Narrow" pitchFamily="34" charset="0"/>
            </a:endParaRPr>
          </a:p>
          <a:p>
            <a:pPr marL="0" indent="0">
              <a:buFontTx/>
              <a:buNone/>
              <a:tabLst>
                <a:tab pos="858838" algn="ctr"/>
                <a:tab pos="2281238" algn="ctr"/>
                <a:tab pos="3889375" algn="ctr"/>
              </a:tabLst>
            </a:pPr>
            <a:r>
              <a:rPr lang="en-US" sz="1400" dirty="0">
                <a:latin typeface="Arial Narrow" pitchFamily="34" charset="0"/>
              </a:rPr>
              <a:t>‘a’	</a:t>
            </a:r>
            <a:r>
              <a:rPr lang="en-US" sz="1400" dirty="0" smtClean="0">
                <a:latin typeface="Arial Narrow" pitchFamily="34" charset="0"/>
              </a:rPr>
              <a:t>3	011</a:t>
            </a:r>
            <a:r>
              <a:rPr lang="en-US" sz="1400" dirty="0">
                <a:latin typeface="Arial Narrow" pitchFamily="34" charset="0"/>
              </a:rPr>
              <a:t>	</a:t>
            </a:r>
          </a:p>
          <a:p>
            <a:pPr marL="0" indent="0">
              <a:buFontTx/>
              <a:buNone/>
              <a:tabLst>
                <a:tab pos="858838" algn="ctr"/>
                <a:tab pos="2281238" algn="ctr"/>
                <a:tab pos="3889375" algn="ctr"/>
              </a:tabLst>
            </a:pPr>
            <a:r>
              <a:rPr lang="en-US" sz="1400" dirty="0">
                <a:latin typeface="Arial Narrow" pitchFamily="34" charset="0"/>
              </a:rPr>
              <a:t>‘b’	5	10	</a:t>
            </a:r>
          </a:p>
          <a:p>
            <a:pPr marL="0" indent="0">
              <a:buFontTx/>
              <a:buNone/>
              <a:tabLst>
                <a:tab pos="858838" algn="ctr"/>
                <a:tab pos="2281238" algn="ctr"/>
                <a:tab pos="3889375" algn="ctr"/>
              </a:tabLst>
            </a:pPr>
            <a:r>
              <a:rPr lang="en-US" sz="1400" dirty="0">
                <a:latin typeface="Arial Narrow" pitchFamily="34" charset="0"/>
              </a:rPr>
              <a:t>‘c’	6	11	</a:t>
            </a:r>
          </a:p>
          <a:p>
            <a:pPr marL="0" indent="0">
              <a:buFontTx/>
              <a:buNone/>
              <a:tabLst>
                <a:tab pos="858838" algn="ctr"/>
                <a:tab pos="2281238" algn="ctr"/>
                <a:tab pos="3889375" algn="ctr"/>
              </a:tabLst>
            </a:pPr>
            <a:r>
              <a:rPr lang="en-US" sz="1400" dirty="0">
                <a:latin typeface="Arial Narrow" pitchFamily="34" charset="0"/>
              </a:rPr>
              <a:t>‘d’	4	00	</a:t>
            </a:r>
          </a:p>
          <a:p>
            <a:pPr marL="0" indent="0">
              <a:buFontTx/>
              <a:buNone/>
              <a:tabLst>
                <a:tab pos="858838" algn="ctr"/>
                <a:tab pos="2281238" algn="ctr"/>
                <a:tab pos="3889375" algn="ctr"/>
              </a:tabLst>
            </a:pPr>
            <a:r>
              <a:rPr lang="en-US" sz="1400" dirty="0">
                <a:latin typeface="Arial Narrow" pitchFamily="34" charset="0"/>
              </a:rPr>
              <a:t>‘e’	2	0</a:t>
            </a:r>
            <a:r>
              <a:rPr lang="en-US" sz="1400" dirty="0" smtClean="0">
                <a:latin typeface="Arial Narrow" pitchFamily="34" charset="0"/>
              </a:rPr>
              <a:t>10</a:t>
            </a:r>
            <a:r>
              <a:rPr lang="en-US" sz="1400" dirty="0">
                <a:latin typeface="Arial Narrow" pitchFamily="34" charset="0"/>
              </a:rPr>
              <a:t>	</a:t>
            </a:r>
          </a:p>
          <a:p>
            <a:pPr marL="0" indent="0">
              <a:buFontTx/>
              <a:buNone/>
              <a:tabLst>
                <a:tab pos="858838" algn="ctr"/>
                <a:tab pos="2281238" algn="ctr"/>
                <a:tab pos="3889375" algn="ctr"/>
              </a:tabLst>
            </a:pPr>
            <a:endParaRPr lang="en-US" sz="1400" dirty="0">
              <a:latin typeface="Arial Narrow" pitchFamily="34" charset="0"/>
            </a:endParaRPr>
          </a:p>
          <a:p>
            <a:pPr marL="0" indent="0">
              <a:buFontTx/>
              <a:buNone/>
              <a:tabLst>
                <a:tab pos="858838" algn="ctr"/>
                <a:tab pos="2281238" algn="ctr"/>
                <a:tab pos="3889375" algn="ctr"/>
              </a:tabLst>
            </a:pPr>
            <a:endParaRPr lang="en-US" sz="1400" dirty="0">
              <a:latin typeface="Arial Narrow" pitchFamily="34" charset="0"/>
            </a:endParaRPr>
          </a:p>
          <a:p>
            <a:pPr marL="0" indent="0">
              <a:buFontTx/>
              <a:buNone/>
              <a:tabLst>
                <a:tab pos="858838" algn="ctr"/>
                <a:tab pos="2281238" algn="ctr"/>
                <a:tab pos="3889375" algn="ctr"/>
              </a:tabLst>
            </a:pPr>
            <a:endParaRPr lang="en-US" sz="1400" dirty="0">
              <a:latin typeface="Arial Narrow" pitchFamily="34" charset="0"/>
            </a:endParaRPr>
          </a:p>
        </p:txBody>
      </p:sp>
      <p:sp>
        <p:nvSpPr>
          <p:cNvPr id="5" name="Rectangle 4"/>
          <p:cNvSpPr/>
          <p:nvPr/>
        </p:nvSpPr>
        <p:spPr>
          <a:xfrm>
            <a:off x="755576" y="1322275"/>
            <a:ext cx="4752528" cy="461665"/>
          </a:xfrm>
          <a:prstGeom prst="rect">
            <a:avLst/>
          </a:prstGeom>
        </p:spPr>
        <p:txBody>
          <a:bodyPr wrap="square">
            <a:spAutoFit/>
          </a:bodyPr>
          <a:lstStyle/>
          <a:p>
            <a:r>
              <a:rPr lang="en-IN" sz="2400" dirty="0">
                <a:solidFill>
                  <a:srgbClr val="00B050"/>
                </a:solidFill>
              </a:rPr>
              <a:t>BCCABBDDAECCBBAEDDCC</a:t>
            </a:r>
          </a:p>
        </p:txBody>
      </p:sp>
      <p:grpSp>
        <p:nvGrpSpPr>
          <p:cNvPr id="75" name="Group 74"/>
          <p:cNvGrpSpPr/>
          <p:nvPr/>
        </p:nvGrpSpPr>
        <p:grpSpPr>
          <a:xfrm>
            <a:off x="767261" y="4509120"/>
            <a:ext cx="2160240" cy="1800200"/>
            <a:chOff x="4298030" y="3212976"/>
            <a:chExt cx="3077173" cy="2357592"/>
          </a:xfrm>
        </p:grpSpPr>
        <p:sp>
          <p:nvSpPr>
            <p:cNvPr id="40" name="Rectangle 39"/>
            <p:cNvSpPr/>
            <p:nvPr/>
          </p:nvSpPr>
          <p:spPr>
            <a:xfrm>
              <a:off x="5364088" y="3212976"/>
              <a:ext cx="505435" cy="346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20</a:t>
              </a:r>
              <a:endParaRPr lang="en-IN" sz="1200" dirty="0"/>
            </a:p>
          </p:txBody>
        </p:sp>
        <p:cxnSp>
          <p:nvCxnSpPr>
            <p:cNvPr id="42" name="Straight Connector 41"/>
            <p:cNvCxnSpPr>
              <a:stCxn id="40" idx="2"/>
            </p:cNvCxnSpPr>
            <p:nvPr/>
          </p:nvCxnSpPr>
          <p:spPr>
            <a:xfrm flipH="1">
              <a:off x="4922949" y="3559081"/>
              <a:ext cx="693857" cy="445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50" idx="0"/>
            </p:cNvCxnSpPr>
            <p:nvPr/>
          </p:nvCxnSpPr>
          <p:spPr>
            <a:xfrm>
              <a:off x="5561863" y="3581660"/>
              <a:ext cx="1094869" cy="423404"/>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706925" y="4005064"/>
              <a:ext cx="513147" cy="223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9</a:t>
              </a:r>
              <a:endParaRPr lang="en-IN" sz="1200" dirty="0"/>
            </a:p>
          </p:txBody>
        </p:sp>
        <p:sp>
          <p:nvSpPr>
            <p:cNvPr id="46" name="Rectangle 45"/>
            <p:cNvSpPr/>
            <p:nvPr/>
          </p:nvSpPr>
          <p:spPr>
            <a:xfrm>
              <a:off x="4298030" y="4660446"/>
              <a:ext cx="471813" cy="211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a:t>
              </a:r>
              <a:endParaRPr lang="en-IN" sz="1200" dirty="0"/>
            </a:p>
          </p:txBody>
        </p:sp>
        <p:sp>
          <p:nvSpPr>
            <p:cNvPr id="47" name="Rectangle 46"/>
            <p:cNvSpPr/>
            <p:nvPr/>
          </p:nvSpPr>
          <p:spPr>
            <a:xfrm>
              <a:off x="5158773" y="4643653"/>
              <a:ext cx="432048" cy="208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5</a:t>
              </a:r>
              <a:endParaRPr lang="en-IN" sz="1200" dirty="0"/>
            </a:p>
          </p:txBody>
        </p:sp>
        <p:sp>
          <p:nvSpPr>
            <p:cNvPr id="48" name="Rectangle 47"/>
            <p:cNvSpPr/>
            <p:nvPr/>
          </p:nvSpPr>
          <p:spPr>
            <a:xfrm>
              <a:off x="4911191" y="5339444"/>
              <a:ext cx="411796" cy="22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2</a:t>
              </a:r>
            </a:p>
          </p:txBody>
        </p:sp>
        <p:sp>
          <p:nvSpPr>
            <p:cNvPr id="49" name="Rectangle 48"/>
            <p:cNvSpPr/>
            <p:nvPr/>
          </p:nvSpPr>
          <p:spPr>
            <a:xfrm>
              <a:off x="5622852" y="5335667"/>
              <a:ext cx="360040" cy="234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3</a:t>
              </a:r>
            </a:p>
          </p:txBody>
        </p:sp>
        <p:sp>
          <p:nvSpPr>
            <p:cNvPr id="50" name="Rectangle 49"/>
            <p:cNvSpPr/>
            <p:nvPr/>
          </p:nvSpPr>
          <p:spPr>
            <a:xfrm>
              <a:off x="6350056" y="4005064"/>
              <a:ext cx="613352" cy="2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11</a:t>
              </a:r>
              <a:endParaRPr lang="en-IN" sz="1200" dirty="0"/>
            </a:p>
          </p:txBody>
        </p:sp>
        <p:sp>
          <p:nvSpPr>
            <p:cNvPr id="52" name="Rectangle 51"/>
            <p:cNvSpPr/>
            <p:nvPr/>
          </p:nvSpPr>
          <p:spPr>
            <a:xfrm>
              <a:off x="6174165" y="4634262"/>
              <a:ext cx="411796" cy="22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5</a:t>
              </a:r>
              <a:endParaRPr lang="en-IN" sz="1200" dirty="0"/>
            </a:p>
          </p:txBody>
        </p:sp>
        <p:sp>
          <p:nvSpPr>
            <p:cNvPr id="53" name="Rectangle 52"/>
            <p:cNvSpPr/>
            <p:nvPr/>
          </p:nvSpPr>
          <p:spPr>
            <a:xfrm>
              <a:off x="6963407" y="4605853"/>
              <a:ext cx="411796" cy="22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6</a:t>
              </a:r>
              <a:endParaRPr lang="en-IN" sz="1200" dirty="0"/>
            </a:p>
          </p:txBody>
        </p:sp>
        <p:cxnSp>
          <p:nvCxnSpPr>
            <p:cNvPr id="55" name="Straight Connector 54"/>
            <p:cNvCxnSpPr>
              <a:stCxn id="45" idx="2"/>
              <a:endCxn id="46" idx="0"/>
            </p:cNvCxnSpPr>
            <p:nvPr/>
          </p:nvCxnSpPr>
          <p:spPr>
            <a:xfrm flipH="1">
              <a:off x="4533937" y="4228398"/>
              <a:ext cx="429562"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2"/>
              <a:endCxn id="47" idx="0"/>
            </p:cNvCxnSpPr>
            <p:nvPr/>
          </p:nvCxnSpPr>
          <p:spPr>
            <a:xfrm>
              <a:off x="4963499" y="4228398"/>
              <a:ext cx="411298" cy="415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0" idx="2"/>
              <a:endCxn id="52" idx="0"/>
            </p:cNvCxnSpPr>
            <p:nvPr/>
          </p:nvCxnSpPr>
          <p:spPr>
            <a:xfrm flipH="1">
              <a:off x="6380063" y="4228397"/>
              <a:ext cx="276668" cy="405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0" idx="2"/>
              <a:endCxn id="53" idx="0"/>
            </p:cNvCxnSpPr>
            <p:nvPr/>
          </p:nvCxnSpPr>
          <p:spPr>
            <a:xfrm>
              <a:off x="6656732" y="4228397"/>
              <a:ext cx="512574" cy="377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7" idx="2"/>
              <a:endCxn id="48" idx="0"/>
            </p:cNvCxnSpPr>
            <p:nvPr/>
          </p:nvCxnSpPr>
          <p:spPr>
            <a:xfrm flipH="1">
              <a:off x="5117089" y="4852219"/>
              <a:ext cx="257708" cy="48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7" idx="2"/>
              <a:endCxn id="49" idx="0"/>
            </p:cNvCxnSpPr>
            <p:nvPr/>
          </p:nvCxnSpPr>
          <p:spPr>
            <a:xfrm>
              <a:off x="5374797" y="4852219"/>
              <a:ext cx="428075" cy="483448"/>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379212" y="4251359"/>
              <a:ext cx="297123" cy="276999"/>
            </a:xfrm>
            <a:prstGeom prst="rect">
              <a:avLst/>
            </a:prstGeom>
            <a:noFill/>
          </p:spPr>
          <p:txBody>
            <a:bodyPr wrap="square" rtlCol="0">
              <a:spAutoFit/>
            </a:bodyPr>
            <a:lstStyle/>
            <a:p>
              <a:r>
                <a:rPr lang="en-IN" sz="1200" dirty="0" smtClean="0"/>
                <a:t>0</a:t>
              </a:r>
              <a:endParaRPr lang="en-IN" sz="1200" dirty="0"/>
            </a:p>
          </p:txBody>
        </p:sp>
        <p:sp>
          <p:nvSpPr>
            <p:cNvPr id="68" name="TextBox 67"/>
            <p:cNvSpPr txBox="1"/>
            <p:nvPr/>
          </p:nvSpPr>
          <p:spPr>
            <a:xfrm>
              <a:off x="4958953" y="3528816"/>
              <a:ext cx="297123" cy="276999"/>
            </a:xfrm>
            <a:prstGeom prst="rect">
              <a:avLst/>
            </a:prstGeom>
            <a:noFill/>
          </p:spPr>
          <p:txBody>
            <a:bodyPr wrap="square" rtlCol="0">
              <a:spAutoFit/>
            </a:bodyPr>
            <a:lstStyle/>
            <a:p>
              <a:r>
                <a:rPr lang="en-IN" sz="1200" dirty="0" smtClean="0"/>
                <a:t>0</a:t>
              </a:r>
              <a:endParaRPr lang="en-IN" sz="1200" dirty="0"/>
            </a:p>
          </p:txBody>
        </p:sp>
        <p:sp>
          <p:nvSpPr>
            <p:cNvPr id="69" name="TextBox 68"/>
            <p:cNvSpPr txBox="1"/>
            <p:nvPr/>
          </p:nvSpPr>
          <p:spPr>
            <a:xfrm>
              <a:off x="6100116" y="4251359"/>
              <a:ext cx="297123" cy="276999"/>
            </a:xfrm>
            <a:prstGeom prst="rect">
              <a:avLst/>
            </a:prstGeom>
            <a:noFill/>
          </p:spPr>
          <p:txBody>
            <a:bodyPr wrap="square" rtlCol="0">
              <a:spAutoFit/>
            </a:bodyPr>
            <a:lstStyle/>
            <a:p>
              <a:r>
                <a:rPr lang="en-IN" sz="1200" dirty="0" smtClean="0"/>
                <a:t>0</a:t>
              </a:r>
              <a:endParaRPr lang="en-IN" sz="1200" dirty="0"/>
            </a:p>
          </p:txBody>
        </p:sp>
        <p:sp>
          <p:nvSpPr>
            <p:cNvPr id="70" name="TextBox 69"/>
            <p:cNvSpPr txBox="1"/>
            <p:nvPr/>
          </p:nvSpPr>
          <p:spPr>
            <a:xfrm>
              <a:off x="4948820" y="4912910"/>
              <a:ext cx="297123" cy="276999"/>
            </a:xfrm>
            <a:prstGeom prst="rect">
              <a:avLst/>
            </a:prstGeom>
            <a:noFill/>
          </p:spPr>
          <p:txBody>
            <a:bodyPr wrap="square" rtlCol="0">
              <a:spAutoFit/>
            </a:bodyPr>
            <a:lstStyle/>
            <a:p>
              <a:r>
                <a:rPr lang="en-IN" sz="1200" dirty="0" smtClean="0"/>
                <a:t>0</a:t>
              </a:r>
              <a:endParaRPr lang="en-IN" sz="1200" dirty="0"/>
            </a:p>
          </p:txBody>
        </p:sp>
        <p:sp>
          <p:nvSpPr>
            <p:cNvPr id="71" name="TextBox 70"/>
            <p:cNvSpPr txBox="1"/>
            <p:nvPr/>
          </p:nvSpPr>
          <p:spPr>
            <a:xfrm>
              <a:off x="6052932" y="3444281"/>
              <a:ext cx="297123" cy="276999"/>
            </a:xfrm>
            <a:prstGeom prst="rect">
              <a:avLst/>
            </a:prstGeom>
            <a:noFill/>
          </p:spPr>
          <p:txBody>
            <a:bodyPr wrap="square" rtlCol="0">
              <a:spAutoFit/>
            </a:bodyPr>
            <a:lstStyle/>
            <a:p>
              <a:r>
                <a:rPr lang="en-IN" sz="1200" dirty="0" smtClean="0"/>
                <a:t>1</a:t>
              </a:r>
              <a:endParaRPr lang="en-IN" sz="1200" dirty="0"/>
            </a:p>
          </p:txBody>
        </p:sp>
        <p:sp>
          <p:nvSpPr>
            <p:cNvPr id="72" name="TextBox 71"/>
            <p:cNvSpPr txBox="1"/>
            <p:nvPr/>
          </p:nvSpPr>
          <p:spPr>
            <a:xfrm>
              <a:off x="6847025" y="4173542"/>
              <a:ext cx="297123" cy="276999"/>
            </a:xfrm>
            <a:prstGeom prst="rect">
              <a:avLst/>
            </a:prstGeom>
            <a:noFill/>
          </p:spPr>
          <p:txBody>
            <a:bodyPr wrap="square" rtlCol="0">
              <a:spAutoFit/>
            </a:bodyPr>
            <a:lstStyle/>
            <a:p>
              <a:r>
                <a:rPr lang="en-IN" sz="1200" dirty="0" smtClean="0"/>
                <a:t>1</a:t>
              </a:r>
              <a:endParaRPr lang="en-IN" sz="1200" dirty="0"/>
            </a:p>
          </p:txBody>
        </p:sp>
        <p:sp>
          <p:nvSpPr>
            <p:cNvPr id="73" name="TextBox 72"/>
            <p:cNvSpPr txBox="1"/>
            <p:nvPr/>
          </p:nvSpPr>
          <p:spPr>
            <a:xfrm>
              <a:off x="5572399" y="4833201"/>
              <a:ext cx="297123" cy="276999"/>
            </a:xfrm>
            <a:prstGeom prst="rect">
              <a:avLst/>
            </a:prstGeom>
            <a:noFill/>
          </p:spPr>
          <p:txBody>
            <a:bodyPr wrap="square" rtlCol="0">
              <a:spAutoFit/>
            </a:bodyPr>
            <a:lstStyle/>
            <a:p>
              <a:r>
                <a:rPr lang="en-IN" sz="1200" dirty="0" smtClean="0"/>
                <a:t>1</a:t>
              </a:r>
              <a:endParaRPr lang="en-IN" sz="1200" dirty="0"/>
            </a:p>
          </p:txBody>
        </p:sp>
        <p:sp>
          <p:nvSpPr>
            <p:cNvPr id="74" name="TextBox 73"/>
            <p:cNvSpPr txBox="1"/>
            <p:nvPr/>
          </p:nvSpPr>
          <p:spPr>
            <a:xfrm>
              <a:off x="5227277" y="4245333"/>
              <a:ext cx="297123" cy="276999"/>
            </a:xfrm>
            <a:prstGeom prst="rect">
              <a:avLst/>
            </a:prstGeom>
            <a:noFill/>
          </p:spPr>
          <p:txBody>
            <a:bodyPr wrap="square" rtlCol="0">
              <a:spAutoFit/>
            </a:bodyPr>
            <a:lstStyle/>
            <a:p>
              <a:r>
                <a:rPr lang="en-IN" sz="1200" dirty="0" smtClean="0"/>
                <a:t>1</a:t>
              </a:r>
              <a:endParaRPr lang="en-IN" sz="1200" dirty="0"/>
            </a:p>
          </p:txBody>
        </p:sp>
      </p:grpSp>
      <p:sp>
        <p:nvSpPr>
          <p:cNvPr id="80" name="Rectangle 3">
            <a:extLst>
              <a:ext uri="{FF2B5EF4-FFF2-40B4-BE49-F238E27FC236}">
                <a16:creationId xmlns:a16="http://schemas.microsoft.com/office/drawing/2014/main" id="{84D7FB4D-50DC-441D-BC5C-E8EF6447668A}"/>
              </a:ext>
            </a:extLst>
          </p:cNvPr>
          <p:cNvSpPr txBox="1">
            <a:spLocks noChangeArrowheads="1"/>
          </p:cNvSpPr>
          <p:nvPr/>
        </p:nvSpPr>
        <p:spPr>
          <a:xfrm>
            <a:off x="5148064" y="2326458"/>
            <a:ext cx="3097778" cy="2018776"/>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Tx/>
              <a:buNone/>
              <a:tabLst>
                <a:tab pos="858838" algn="ctr"/>
                <a:tab pos="2281238" algn="ctr"/>
                <a:tab pos="3889375" algn="ctr"/>
              </a:tabLst>
            </a:pPr>
            <a:r>
              <a:rPr lang="en-US" sz="1400" dirty="0">
                <a:latin typeface="Arial Narrow" pitchFamily="34" charset="0"/>
              </a:rPr>
              <a:t>	</a:t>
            </a:r>
            <a:r>
              <a:rPr lang="en-US" sz="1400" b="1" dirty="0" smtClean="0">
                <a:latin typeface="Arial Narrow" pitchFamily="34" charset="0"/>
              </a:rPr>
              <a:t>Frequency	Variable-length</a:t>
            </a:r>
          </a:p>
          <a:p>
            <a:pPr marL="0" indent="0">
              <a:buFontTx/>
              <a:buNone/>
              <a:tabLst>
                <a:tab pos="858838" algn="ctr"/>
                <a:tab pos="2281238" algn="ctr"/>
                <a:tab pos="3889375" algn="ctr"/>
              </a:tabLst>
            </a:pPr>
            <a:r>
              <a:rPr lang="en-US" sz="1400" b="1" dirty="0">
                <a:latin typeface="Arial Narrow" pitchFamily="34" charset="0"/>
              </a:rPr>
              <a:t>	</a:t>
            </a:r>
            <a:r>
              <a:rPr lang="en-US" sz="1400" b="1" dirty="0" smtClean="0">
                <a:latin typeface="Arial Narrow" pitchFamily="34" charset="0"/>
              </a:rPr>
              <a:t>	</a:t>
            </a:r>
            <a:r>
              <a:rPr lang="en-US" sz="1400" b="1" dirty="0" err="1" smtClean="0">
                <a:latin typeface="Arial Narrow" pitchFamily="34" charset="0"/>
              </a:rPr>
              <a:t>codeword</a:t>
            </a:r>
            <a:r>
              <a:rPr lang="en-US" sz="1400" b="1" dirty="0">
                <a:latin typeface="Arial Narrow" pitchFamily="34" charset="0"/>
              </a:rPr>
              <a:t>	</a:t>
            </a:r>
            <a:r>
              <a:rPr lang="en-US" sz="1400" b="1" u="sng" dirty="0" smtClean="0">
                <a:latin typeface="Arial Narrow" pitchFamily="34" charset="0"/>
              </a:rPr>
              <a:t>                           </a:t>
            </a:r>
            <a:endParaRPr lang="en-US" sz="1400" dirty="0">
              <a:latin typeface="Arial Narrow" pitchFamily="34" charset="0"/>
            </a:endParaRPr>
          </a:p>
          <a:p>
            <a:pPr marL="0" indent="0">
              <a:buFontTx/>
              <a:buNone/>
              <a:tabLst>
                <a:tab pos="858838" algn="ctr"/>
                <a:tab pos="2281238" algn="ctr"/>
                <a:tab pos="3889375" algn="ctr"/>
              </a:tabLst>
            </a:pPr>
            <a:r>
              <a:rPr lang="en-US" sz="1400" dirty="0">
                <a:latin typeface="Arial Narrow" pitchFamily="34" charset="0"/>
              </a:rPr>
              <a:t>‘a’	</a:t>
            </a:r>
            <a:r>
              <a:rPr lang="en-US" sz="1400" dirty="0" smtClean="0">
                <a:latin typeface="Arial Narrow" pitchFamily="34" charset="0"/>
              </a:rPr>
              <a:t>3	101</a:t>
            </a:r>
            <a:r>
              <a:rPr lang="en-US" sz="1400" dirty="0">
                <a:latin typeface="Arial Narrow" pitchFamily="34" charset="0"/>
              </a:rPr>
              <a:t>	</a:t>
            </a:r>
          </a:p>
          <a:p>
            <a:pPr marL="0" indent="0">
              <a:buFontTx/>
              <a:buNone/>
              <a:tabLst>
                <a:tab pos="858838" algn="ctr"/>
                <a:tab pos="2281238" algn="ctr"/>
                <a:tab pos="3889375" algn="ctr"/>
              </a:tabLst>
            </a:pPr>
            <a:r>
              <a:rPr lang="en-US" sz="1400" dirty="0">
                <a:latin typeface="Arial Narrow" pitchFamily="34" charset="0"/>
              </a:rPr>
              <a:t>‘b’	5	</a:t>
            </a:r>
            <a:r>
              <a:rPr lang="en-US" sz="1400" dirty="0" smtClean="0">
                <a:latin typeface="Arial Narrow" pitchFamily="34" charset="0"/>
              </a:rPr>
              <a:t>01</a:t>
            </a:r>
            <a:r>
              <a:rPr lang="en-US" sz="1400" dirty="0">
                <a:latin typeface="Arial Narrow" pitchFamily="34" charset="0"/>
              </a:rPr>
              <a:t>	</a:t>
            </a:r>
          </a:p>
          <a:p>
            <a:pPr marL="0" indent="0">
              <a:buFontTx/>
              <a:buNone/>
              <a:tabLst>
                <a:tab pos="858838" algn="ctr"/>
                <a:tab pos="2281238" algn="ctr"/>
                <a:tab pos="3889375" algn="ctr"/>
              </a:tabLst>
            </a:pPr>
            <a:r>
              <a:rPr lang="en-US" sz="1400" dirty="0">
                <a:latin typeface="Arial Narrow" pitchFamily="34" charset="0"/>
              </a:rPr>
              <a:t>‘c’	6	11	</a:t>
            </a:r>
          </a:p>
          <a:p>
            <a:pPr marL="0" indent="0">
              <a:buFontTx/>
              <a:buNone/>
              <a:tabLst>
                <a:tab pos="858838" algn="ctr"/>
                <a:tab pos="2281238" algn="ctr"/>
                <a:tab pos="3889375" algn="ctr"/>
              </a:tabLst>
            </a:pPr>
            <a:r>
              <a:rPr lang="en-US" sz="1400" dirty="0">
                <a:latin typeface="Arial Narrow" pitchFamily="34" charset="0"/>
              </a:rPr>
              <a:t>‘d’	4	00	</a:t>
            </a:r>
          </a:p>
          <a:p>
            <a:pPr marL="0" indent="0">
              <a:buFontTx/>
              <a:buNone/>
              <a:tabLst>
                <a:tab pos="858838" algn="ctr"/>
                <a:tab pos="2281238" algn="ctr"/>
                <a:tab pos="3889375" algn="ctr"/>
              </a:tabLst>
            </a:pPr>
            <a:r>
              <a:rPr lang="en-US" sz="1400" dirty="0">
                <a:latin typeface="Arial Narrow" pitchFamily="34" charset="0"/>
              </a:rPr>
              <a:t>‘e’	2	</a:t>
            </a:r>
            <a:r>
              <a:rPr lang="en-US" sz="1400" dirty="0" smtClean="0">
                <a:latin typeface="Arial Narrow" pitchFamily="34" charset="0"/>
              </a:rPr>
              <a:t>100</a:t>
            </a:r>
            <a:r>
              <a:rPr lang="en-US" sz="1400" dirty="0">
                <a:latin typeface="Arial Narrow" pitchFamily="34" charset="0"/>
              </a:rPr>
              <a:t>	</a:t>
            </a:r>
          </a:p>
          <a:p>
            <a:pPr marL="0" indent="0">
              <a:buFontTx/>
              <a:buNone/>
              <a:tabLst>
                <a:tab pos="858838" algn="ctr"/>
                <a:tab pos="2281238" algn="ctr"/>
                <a:tab pos="3889375" algn="ctr"/>
              </a:tabLst>
            </a:pPr>
            <a:endParaRPr lang="en-US" sz="1400" dirty="0">
              <a:latin typeface="Arial Narrow" pitchFamily="34" charset="0"/>
            </a:endParaRPr>
          </a:p>
          <a:p>
            <a:pPr marL="0" indent="0">
              <a:buFontTx/>
              <a:buNone/>
              <a:tabLst>
                <a:tab pos="858838" algn="ctr"/>
                <a:tab pos="2281238" algn="ctr"/>
                <a:tab pos="3889375" algn="ctr"/>
              </a:tabLst>
            </a:pPr>
            <a:endParaRPr lang="en-US" sz="1400" dirty="0">
              <a:latin typeface="Arial Narrow" pitchFamily="34" charset="0"/>
            </a:endParaRPr>
          </a:p>
          <a:p>
            <a:pPr marL="0" indent="0">
              <a:buFontTx/>
              <a:buNone/>
              <a:tabLst>
                <a:tab pos="858838" algn="ctr"/>
                <a:tab pos="2281238" algn="ctr"/>
                <a:tab pos="3889375" algn="ctr"/>
              </a:tabLst>
            </a:pPr>
            <a:endParaRPr lang="en-US" sz="1400" dirty="0">
              <a:latin typeface="Arial Narrow" pitchFamily="34" charset="0"/>
            </a:endParaRPr>
          </a:p>
        </p:txBody>
      </p:sp>
      <p:grpSp>
        <p:nvGrpSpPr>
          <p:cNvPr id="107" name="Group 106"/>
          <p:cNvGrpSpPr/>
          <p:nvPr/>
        </p:nvGrpSpPr>
        <p:grpSpPr>
          <a:xfrm>
            <a:off x="5868144" y="4430160"/>
            <a:ext cx="2160240" cy="1836360"/>
            <a:chOff x="5796136" y="4290024"/>
            <a:chExt cx="2160240" cy="1836360"/>
          </a:xfrm>
        </p:grpSpPr>
        <p:sp>
          <p:nvSpPr>
            <p:cNvPr id="82" name="Rectangle 81"/>
            <p:cNvSpPr/>
            <p:nvPr/>
          </p:nvSpPr>
          <p:spPr>
            <a:xfrm>
              <a:off x="6544531" y="4290024"/>
              <a:ext cx="354826" cy="264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20</a:t>
              </a:r>
              <a:endParaRPr lang="en-IN" sz="1200" dirty="0"/>
            </a:p>
          </p:txBody>
        </p:sp>
        <p:cxnSp>
          <p:nvCxnSpPr>
            <p:cNvPr id="83" name="Straight Connector 82"/>
            <p:cNvCxnSpPr>
              <a:stCxn id="82" idx="2"/>
            </p:cNvCxnSpPr>
            <p:nvPr/>
          </p:nvCxnSpPr>
          <p:spPr>
            <a:xfrm flipH="1">
              <a:off x="6234842" y="4554301"/>
              <a:ext cx="487102" cy="34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90" idx="0"/>
            </p:cNvCxnSpPr>
            <p:nvPr/>
          </p:nvCxnSpPr>
          <p:spPr>
            <a:xfrm>
              <a:off x="6683373" y="4571542"/>
              <a:ext cx="768621" cy="323301"/>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6083189" y="4894843"/>
              <a:ext cx="360240" cy="170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9</a:t>
              </a:r>
              <a:endParaRPr lang="en-IN" sz="1200" dirty="0"/>
            </a:p>
          </p:txBody>
        </p:sp>
        <p:sp>
          <p:nvSpPr>
            <p:cNvPr id="86" name="Rectangle 85"/>
            <p:cNvSpPr/>
            <p:nvPr/>
          </p:nvSpPr>
          <p:spPr>
            <a:xfrm>
              <a:off x="5796136" y="5395277"/>
              <a:ext cx="331223" cy="161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a:t>
              </a:r>
              <a:endParaRPr lang="en-IN" sz="1200" dirty="0"/>
            </a:p>
          </p:txBody>
        </p:sp>
        <p:sp>
          <p:nvSpPr>
            <p:cNvPr id="87" name="Rectangle 86"/>
            <p:cNvSpPr/>
            <p:nvPr/>
          </p:nvSpPr>
          <p:spPr>
            <a:xfrm>
              <a:off x="6400396" y="5382454"/>
              <a:ext cx="303307" cy="159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5</a:t>
              </a:r>
              <a:endParaRPr lang="en-IN" sz="1200" dirty="0"/>
            </a:p>
          </p:txBody>
        </p:sp>
        <p:sp>
          <p:nvSpPr>
            <p:cNvPr id="88" name="Rectangle 87"/>
            <p:cNvSpPr/>
            <p:nvPr/>
          </p:nvSpPr>
          <p:spPr>
            <a:xfrm>
              <a:off x="6883518" y="5949903"/>
              <a:ext cx="289089" cy="173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2</a:t>
              </a:r>
            </a:p>
          </p:txBody>
        </p:sp>
        <p:sp>
          <p:nvSpPr>
            <p:cNvPr id="89" name="Rectangle 88"/>
            <p:cNvSpPr/>
            <p:nvPr/>
          </p:nvSpPr>
          <p:spPr>
            <a:xfrm>
              <a:off x="7383119" y="5947019"/>
              <a:ext cx="252756" cy="179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3</a:t>
              </a:r>
            </a:p>
          </p:txBody>
        </p:sp>
        <p:sp>
          <p:nvSpPr>
            <p:cNvPr id="90" name="Rectangle 89"/>
            <p:cNvSpPr/>
            <p:nvPr/>
          </p:nvSpPr>
          <p:spPr>
            <a:xfrm>
              <a:off x="7236701" y="4894843"/>
              <a:ext cx="430586" cy="170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11</a:t>
              </a:r>
              <a:endParaRPr lang="en-IN" sz="1200" dirty="0"/>
            </a:p>
          </p:txBody>
        </p:sp>
        <p:sp>
          <p:nvSpPr>
            <p:cNvPr id="91" name="Rectangle 90"/>
            <p:cNvSpPr/>
            <p:nvPr/>
          </p:nvSpPr>
          <p:spPr>
            <a:xfrm>
              <a:off x="7113222" y="5375283"/>
              <a:ext cx="289089" cy="173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5</a:t>
              </a:r>
              <a:endParaRPr lang="en-IN" sz="1200" dirty="0"/>
            </a:p>
          </p:txBody>
        </p:sp>
        <p:sp>
          <p:nvSpPr>
            <p:cNvPr id="92" name="Rectangle 91"/>
            <p:cNvSpPr/>
            <p:nvPr/>
          </p:nvSpPr>
          <p:spPr>
            <a:xfrm>
              <a:off x="7667287" y="5353591"/>
              <a:ext cx="289089" cy="173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6</a:t>
              </a:r>
              <a:endParaRPr lang="en-IN" sz="1200" dirty="0"/>
            </a:p>
          </p:txBody>
        </p:sp>
        <p:cxnSp>
          <p:nvCxnSpPr>
            <p:cNvPr id="93" name="Straight Connector 92"/>
            <p:cNvCxnSpPr>
              <a:stCxn id="85" idx="2"/>
              <a:endCxn id="86" idx="0"/>
            </p:cNvCxnSpPr>
            <p:nvPr/>
          </p:nvCxnSpPr>
          <p:spPr>
            <a:xfrm flipH="1">
              <a:off x="5961748" y="5065376"/>
              <a:ext cx="301562" cy="329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87" idx="0"/>
            </p:cNvCxnSpPr>
            <p:nvPr/>
          </p:nvCxnSpPr>
          <p:spPr>
            <a:xfrm>
              <a:off x="6263309" y="5065376"/>
              <a:ext cx="288740" cy="31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0" idx="2"/>
              <a:endCxn id="91" idx="0"/>
            </p:cNvCxnSpPr>
            <p:nvPr/>
          </p:nvCxnSpPr>
          <p:spPr>
            <a:xfrm flipH="1">
              <a:off x="7257767" y="5065375"/>
              <a:ext cx="194227" cy="309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0" idx="2"/>
              <a:endCxn id="92" idx="0"/>
            </p:cNvCxnSpPr>
            <p:nvPr/>
          </p:nvCxnSpPr>
          <p:spPr>
            <a:xfrm>
              <a:off x="7451994" y="5065375"/>
              <a:ext cx="359838" cy="288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88" idx="0"/>
            </p:cNvCxnSpPr>
            <p:nvPr/>
          </p:nvCxnSpPr>
          <p:spPr>
            <a:xfrm flipH="1">
              <a:off x="7028063" y="5577870"/>
              <a:ext cx="180916" cy="372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89" idx="0"/>
            </p:cNvCxnSpPr>
            <p:nvPr/>
          </p:nvCxnSpPr>
          <p:spPr>
            <a:xfrm>
              <a:off x="7208979" y="5577870"/>
              <a:ext cx="300518" cy="369149"/>
            </a:xfrm>
            <a:prstGeom prst="line">
              <a:avLst/>
            </a:prstGeom>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853127" y="5082908"/>
              <a:ext cx="208587" cy="211510"/>
            </a:xfrm>
            <a:prstGeom prst="rect">
              <a:avLst/>
            </a:prstGeom>
            <a:noFill/>
          </p:spPr>
          <p:txBody>
            <a:bodyPr wrap="square" rtlCol="0">
              <a:spAutoFit/>
            </a:bodyPr>
            <a:lstStyle/>
            <a:p>
              <a:r>
                <a:rPr lang="en-IN" sz="1200" dirty="0" smtClean="0"/>
                <a:t>0</a:t>
              </a:r>
              <a:endParaRPr lang="en-IN" sz="1200" dirty="0"/>
            </a:p>
          </p:txBody>
        </p:sp>
        <p:sp>
          <p:nvSpPr>
            <p:cNvPr id="100" name="TextBox 99"/>
            <p:cNvSpPr txBox="1"/>
            <p:nvPr/>
          </p:nvSpPr>
          <p:spPr>
            <a:xfrm>
              <a:off x="6260118" y="4531192"/>
              <a:ext cx="208587" cy="211510"/>
            </a:xfrm>
            <a:prstGeom prst="rect">
              <a:avLst/>
            </a:prstGeom>
            <a:noFill/>
          </p:spPr>
          <p:txBody>
            <a:bodyPr wrap="square" rtlCol="0">
              <a:spAutoFit/>
            </a:bodyPr>
            <a:lstStyle/>
            <a:p>
              <a:r>
                <a:rPr lang="en-IN" sz="1200" dirty="0" smtClean="0"/>
                <a:t>0</a:t>
              </a:r>
              <a:endParaRPr lang="en-IN" sz="1200" dirty="0"/>
            </a:p>
          </p:txBody>
        </p:sp>
        <p:sp>
          <p:nvSpPr>
            <p:cNvPr id="101" name="TextBox 100"/>
            <p:cNvSpPr txBox="1"/>
            <p:nvPr/>
          </p:nvSpPr>
          <p:spPr>
            <a:xfrm>
              <a:off x="7061238" y="5082908"/>
              <a:ext cx="208587" cy="211510"/>
            </a:xfrm>
            <a:prstGeom prst="rect">
              <a:avLst/>
            </a:prstGeom>
            <a:noFill/>
          </p:spPr>
          <p:txBody>
            <a:bodyPr wrap="square" rtlCol="0">
              <a:spAutoFit/>
            </a:bodyPr>
            <a:lstStyle/>
            <a:p>
              <a:r>
                <a:rPr lang="en-IN" sz="1200" dirty="0" smtClean="0"/>
                <a:t>0</a:t>
              </a:r>
              <a:endParaRPr lang="en-IN" sz="1200" dirty="0"/>
            </a:p>
          </p:txBody>
        </p:sp>
        <p:sp>
          <p:nvSpPr>
            <p:cNvPr id="102" name="TextBox 101"/>
            <p:cNvSpPr txBox="1"/>
            <p:nvPr/>
          </p:nvSpPr>
          <p:spPr>
            <a:xfrm>
              <a:off x="6909934" y="5624212"/>
              <a:ext cx="208587" cy="211510"/>
            </a:xfrm>
            <a:prstGeom prst="rect">
              <a:avLst/>
            </a:prstGeom>
            <a:noFill/>
          </p:spPr>
          <p:txBody>
            <a:bodyPr wrap="square" rtlCol="0">
              <a:spAutoFit/>
            </a:bodyPr>
            <a:lstStyle/>
            <a:p>
              <a:r>
                <a:rPr lang="en-IN" sz="1200" dirty="0" smtClean="0"/>
                <a:t>0</a:t>
              </a:r>
              <a:endParaRPr lang="en-IN" sz="1200" dirty="0"/>
            </a:p>
          </p:txBody>
        </p:sp>
        <p:sp>
          <p:nvSpPr>
            <p:cNvPr id="103" name="TextBox 102"/>
            <p:cNvSpPr txBox="1"/>
            <p:nvPr/>
          </p:nvSpPr>
          <p:spPr>
            <a:xfrm>
              <a:off x="7028114" y="4466643"/>
              <a:ext cx="208587" cy="211510"/>
            </a:xfrm>
            <a:prstGeom prst="rect">
              <a:avLst/>
            </a:prstGeom>
            <a:noFill/>
          </p:spPr>
          <p:txBody>
            <a:bodyPr wrap="square" rtlCol="0">
              <a:spAutoFit/>
            </a:bodyPr>
            <a:lstStyle/>
            <a:p>
              <a:r>
                <a:rPr lang="en-IN" sz="1200" dirty="0" smtClean="0"/>
                <a:t>1</a:t>
              </a:r>
              <a:endParaRPr lang="en-IN" sz="1200" dirty="0"/>
            </a:p>
          </p:txBody>
        </p:sp>
        <p:sp>
          <p:nvSpPr>
            <p:cNvPr id="104" name="TextBox 103"/>
            <p:cNvSpPr txBox="1"/>
            <p:nvPr/>
          </p:nvSpPr>
          <p:spPr>
            <a:xfrm>
              <a:off x="7585584" y="5023489"/>
              <a:ext cx="208587" cy="211510"/>
            </a:xfrm>
            <a:prstGeom prst="rect">
              <a:avLst/>
            </a:prstGeom>
            <a:noFill/>
          </p:spPr>
          <p:txBody>
            <a:bodyPr wrap="square" rtlCol="0">
              <a:spAutoFit/>
            </a:bodyPr>
            <a:lstStyle/>
            <a:p>
              <a:r>
                <a:rPr lang="en-IN" sz="1200" dirty="0" smtClean="0"/>
                <a:t>1</a:t>
              </a:r>
              <a:endParaRPr lang="en-IN" sz="1200" dirty="0"/>
            </a:p>
          </p:txBody>
        </p:sp>
        <p:sp>
          <p:nvSpPr>
            <p:cNvPr id="105" name="TextBox 104"/>
            <p:cNvSpPr txBox="1"/>
            <p:nvPr/>
          </p:nvSpPr>
          <p:spPr>
            <a:xfrm>
              <a:off x="7347700" y="5563348"/>
              <a:ext cx="208587" cy="211510"/>
            </a:xfrm>
            <a:prstGeom prst="rect">
              <a:avLst/>
            </a:prstGeom>
            <a:noFill/>
          </p:spPr>
          <p:txBody>
            <a:bodyPr wrap="square" rtlCol="0">
              <a:spAutoFit/>
            </a:bodyPr>
            <a:lstStyle/>
            <a:p>
              <a:r>
                <a:rPr lang="en-IN" sz="1200" dirty="0" smtClean="0"/>
                <a:t>1</a:t>
              </a:r>
              <a:endParaRPr lang="en-IN" sz="1200" dirty="0"/>
            </a:p>
          </p:txBody>
        </p:sp>
        <p:sp>
          <p:nvSpPr>
            <p:cNvPr id="106" name="TextBox 105"/>
            <p:cNvSpPr txBox="1"/>
            <p:nvPr/>
          </p:nvSpPr>
          <p:spPr>
            <a:xfrm>
              <a:off x="6448487" y="5078307"/>
              <a:ext cx="208587" cy="211510"/>
            </a:xfrm>
            <a:prstGeom prst="rect">
              <a:avLst/>
            </a:prstGeom>
            <a:noFill/>
          </p:spPr>
          <p:txBody>
            <a:bodyPr wrap="square" rtlCol="0">
              <a:spAutoFit/>
            </a:bodyPr>
            <a:lstStyle/>
            <a:p>
              <a:r>
                <a:rPr lang="en-IN" sz="1200" dirty="0" smtClean="0"/>
                <a:t>1</a:t>
              </a:r>
              <a:endParaRPr lang="en-IN" sz="1200" dirty="0"/>
            </a:p>
          </p:txBody>
        </p:sp>
      </p:grpSp>
      <p:sp>
        <p:nvSpPr>
          <p:cNvPr id="108" name="TextBox 107"/>
          <p:cNvSpPr txBox="1"/>
          <p:nvPr/>
        </p:nvSpPr>
        <p:spPr>
          <a:xfrm>
            <a:off x="3851920" y="3068960"/>
            <a:ext cx="576064" cy="369332"/>
          </a:xfrm>
          <a:prstGeom prst="rect">
            <a:avLst/>
          </a:prstGeom>
          <a:noFill/>
        </p:spPr>
        <p:txBody>
          <a:bodyPr wrap="square" rtlCol="0">
            <a:spAutoFit/>
          </a:bodyPr>
          <a:lstStyle/>
          <a:p>
            <a:r>
              <a:rPr lang="en-IN" b="1" dirty="0" smtClean="0"/>
              <a:t>OR</a:t>
            </a:r>
            <a:endParaRPr lang="en-IN" b="1" dirty="0"/>
          </a:p>
        </p:txBody>
      </p:sp>
    </p:spTree>
    <p:extLst>
      <p:ext uri="{BB962C8B-B14F-4D97-AF65-F5344CB8AC3E}">
        <p14:creationId xmlns:p14="http://schemas.microsoft.com/office/powerpoint/2010/main" val="188823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utoUpdateAnimBg="0"/>
      <p:bldP spid="5" grpId="0"/>
      <p:bldP spid="8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t>Huffman Codes</a:t>
            </a:r>
          </a:p>
        </p:txBody>
      </p:sp>
      <p:pic>
        <p:nvPicPr>
          <p:cNvPr id="3075" name="Picture 19" descr="\\CIFS1\CDSource\office\ms office 97 pro\clipart\office\Grad3.wmf"/>
          <p:cNvPicPr>
            <a:picLocks noChangeAspect="1" noChangeArrowheads="1"/>
          </p:cNvPicPr>
          <p:nvPr/>
        </p:nvPicPr>
        <p:blipFill>
          <a:blip r:embed="rId2" cstate="print"/>
          <a:srcRect/>
          <a:stretch>
            <a:fillRect/>
          </a:stretch>
        </p:blipFill>
        <p:spPr bwMode="auto">
          <a:xfrm>
            <a:off x="304800" y="1155700"/>
            <a:ext cx="1898650" cy="1749425"/>
          </a:xfrm>
          <a:prstGeom prst="rect">
            <a:avLst/>
          </a:prstGeom>
          <a:noFill/>
          <a:ln w="9525">
            <a:noFill/>
            <a:miter lim="800000"/>
            <a:headEnd/>
            <a:tailEnd/>
          </a:ln>
        </p:spPr>
      </p:pic>
      <p:sp>
        <p:nvSpPr>
          <p:cNvPr id="3076" name="AutoShape 20"/>
          <p:cNvSpPr>
            <a:spLocks noChangeArrowheads="1"/>
          </p:cNvSpPr>
          <p:nvPr/>
        </p:nvSpPr>
        <p:spPr bwMode="auto">
          <a:xfrm>
            <a:off x="2009775" y="1155700"/>
            <a:ext cx="6740525" cy="3013075"/>
          </a:xfrm>
          <a:prstGeom prst="wedgeRoundRectCallout">
            <a:avLst>
              <a:gd name="adj1" fmla="val -59069"/>
              <a:gd name="adj2" fmla="val -31560"/>
              <a:gd name="adj3" fmla="val 16667"/>
            </a:avLst>
          </a:prstGeom>
          <a:solidFill>
            <a:srgbClr val="FFFFCC"/>
          </a:solidFill>
          <a:ln w="9525">
            <a:solidFill>
              <a:schemeClr val="tx2"/>
            </a:solidFill>
            <a:miter lim="800000"/>
            <a:headEnd/>
            <a:tailEnd/>
          </a:ln>
        </p:spPr>
        <p:txBody>
          <a:bodyPr/>
          <a:lstStyle/>
          <a:p>
            <a:endParaRPr lang="en-US"/>
          </a:p>
        </p:txBody>
      </p:sp>
      <p:sp>
        <p:nvSpPr>
          <p:cNvPr id="143381" name="Rectangle 21"/>
          <p:cNvSpPr>
            <a:spLocks noChangeArrowheads="1"/>
          </p:cNvSpPr>
          <p:nvPr/>
        </p:nvSpPr>
        <p:spPr bwMode="auto">
          <a:xfrm>
            <a:off x="2597150" y="1308100"/>
            <a:ext cx="5765800" cy="2408932"/>
          </a:xfrm>
          <a:prstGeom prst="rect">
            <a:avLst/>
          </a:prstGeom>
          <a:noFill/>
          <a:ln w="9525">
            <a:noFill/>
            <a:miter lim="800000"/>
            <a:headEnd/>
            <a:tailEnd/>
          </a:ln>
        </p:spPr>
        <p:txBody>
          <a:bodyPr/>
          <a:lstStyle/>
          <a:p>
            <a:pPr marL="171450" indent="-171450" algn="l">
              <a:spcBef>
                <a:spcPct val="25000"/>
              </a:spcBef>
            </a:pPr>
            <a:r>
              <a:rPr lang="en-US" b="0" dirty="0">
                <a:solidFill>
                  <a:srgbClr val="FF0000"/>
                </a:solidFill>
                <a:latin typeface="Arial" charset="0"/>
              </a:rPr>
              <a:t>Huffman Codes</a:t>
            </a:r>
            <a:r>
              <a:rPr lang="en-US" b="0" dirty="0">
                <a:latin typeface="Arial" charset="0"/>
              </a:rPr>
              <a:t> </a:t>
            </a:r>
          </a:p>
          <a:p>
            <a:pPr marL="171450" indent="-171450" algn="l">
              <a:spcBef>
                <a:spcPct val="25000"/>
              </a:spcBef>
              <a:buClr>
                <a:srgbClr val="FF0000"/>
              </a:buClr>
              <a:buFontTx/>
              <a:buChar char="•"/>
            </a:pPr>
            <a:r>
              <a:rPr lang="en-US" b="0" dirty="0">
                <a:latin typeface="Arial" charset="0"/>
              </a:rPr>
              <a:t>For compressing data (sequence of characters)</a:t>
            </a:r>
          </a:p>
          <a:p>
            <a:pPr marL="171450" indent="-171450" algn="l">
              <a:spcBef>
                <a:spcPct val="25000"/>
              </a:spcBef>
              <a:buClr>
                <a:srgbClr val="FF0000"/>
              </a:buClr>
              <a:buFontTx/>
              <a:buChar char="•"/>
            </a:pPr>
            <a:r>
              <a:rPr lang="en-US" b="0" dirty="0">
                <a:latin typeface="Arial" charset="0"/>
              </a:rPr>
              <a:t>Widely used </a:t>
            </a:r>
          </a:p>
          <a:p>
            <a:pPr marL="171450" indent="-171450" algn="l">
              <a:spcBef>
                <a:spcPct val="25000"/>
              </a:spcBef>
              <a:buClr>
                <a:srgbClr val="FF0000"/>
              </a:buClr>
              <a:buFontTx/>
              <a:buChar char="•"/>
            </a:pPr>
            <a:r>
              <a:rPr lang="en-US" b="0" dirty="0">
                <a:latin typeface="Arial" charset="0"/>
              </a:rPr>
              <a:t>Very efficient (saving 20-90%)</a:t>
            </a:r>
          </a:p>
          <a:p>
            <a:pPr marL="171450" indent="-171450" algn="l">
              <a:spcBef>
                <a:spcPct val="25000"/>
              </a:spcBef>
              <a:buClr>
                <a:srgbClr val="FF0000"/>
              </a:buClr>
              <a:buFontTx/>
              <a:buChar char="•"/>
            </a:pPr>
            <a:r>
              <a:rPr lang="en-US" b="0" dirty="0">
                <a:latin typeface="Arial" charset="0"/>
              </a:rPr>
              <a:t>Use a table to keep frequencies of occurrence of characters.</a:t>
            </a:r>
          </a:p>
          <a:p>
            <a:pPr marL="171450" indent="-171450" algn="l">
              <a:spcBef>
                <a:spcPct val="25000"/>
              </a:spcBef>
              <a:buClr>
                <a:srgbClr val="FF0000"/>
              </a:buClr>
              <a:buFontTx/>
              <a:buChar char="•"/>
            </a:pPr>
            <a:r>
              <a:rPr lang="en-US" b="0" dirty="0">
                <a:latin typeface="Arial" charset="0"/>
              </a:rPr>
              <a:t>Output binary string.</a:t>
            </a:r>
          </a:p>
          <a:p>
            <a:pPr marL="171450" indent="-171450" algn="l">
              <a:spcBef>
                <a:spcPct val="25000"/>
              </a:spcBef>
            </a:pPr>
            <a:endParaRPr lang="en-US" b="0" dirty="0">
              <a:latin typeface="Arial" charset="0"/>
            </a:endParaRPr>
          </a:p>
        </p:txBody>
      </p:sp>
      <p:sp>
        <p:nvSpPr>
          <p:cNvPr id="3078" name="Text Box 22"/>
          <p:cNvSpPr txBox="1">
            <a:spLocks noChangeArrowheads="1"/>
          </p:cNvSpPr>
          <p:nvPr/>
        </p:nvSpPr>
        <p:spPr bwMode="auto">
          <a:xfrm>
            <a:off x="325438" y="4802188"/>
            <a:ext cx="2041525" cy="701675"/>
          </a:xfrm>
          <a:prstGeom prst="rect">
            <a:avLst/>
          </a:prstGeom>
          <a:noFill/>
          <a:ln w="9525">
            <a:noFill/>
            <a:miter lim="800000"/>
            <a:headEnd/>
            <a:tailEnd/>
          </a:ln>
        </p:spPr>
        <p:txBody>
          <a:bodyPr>
            <a:spAutoFit/>
          </a:bodyPr>
          <a:lstStyle/>
          <a:p>
            <a:r>
              <a:rPr lang="en-US"/>
              <a:t>“Today’s weather is nice”</a:t>
            </a:r>
          </a:p>
        </p:txBody>
      </p:sp>
      <p:sp>
        <p:nvSpPr>
          <p:cNvPr id="3079" name="AutoShape 23"/>
          <p:cNvSpPr>
            <a:spLocks noChangeArrowheads="1"/>
          </p:cNvSpPr>
          <p:nvPr/>
        </p:nvSpPr>
        <p:spPr bwMode="auto">
          <a:xfrm>
            <a:off x="2578100" y="4892675"/>
            <a:ext cx="795338" cy="463550"/>
          </a:xfrm>
          <a:prstGeom prst="rightArrow">
            <a:avLst>
              <a:gd name="adj1" fmla="val 50000"/>
              <a:gd name="adj2" fmla="val 42894"/>
            </a:avLst>
          </a:prstGeom>
          <a:noFill/>
          <a:ln w="9525">
            <a:solidFill>
              <a:schemeClr val="tx1"/>
            </a:solidFill>
            <a:miter lim="800000"/>
            <a:headEnd/>
            <a:tailEnd/>
          </a:ln>
        </p:spPr>
        <p:txBody>
          <a:bodyPr wrap="none" anchor="ctr"/>
          <a:lstStyle/>
          <a:p>
            <a:endParaRPr lang="en-IN"/>
          </a:p>
        </p:txBody>
      </p:sp>
      <p:pic>
        <p:nvPicPr>
          <p:cNvPr id="3080" name="Picture 24" descr="C:\Program Files\Common Files\Microsoft Shared\Clipart\cagcat50\bs02064_.wmf"/>
          <p:cNvPicPr>
            <a:picLocks noChangeAspect="1" noChangeArrowheads="1"/>
          </p:cNvPicPr>
          <p:nvPr/>
        </p:nvPicPr>
        <p:blipFill>
          <a:blip r:embed="rId3" cstate="print"/>
          <a:srcRect/>
          <a:stretch>
            <a:fillRect/>
          </a:stretch>
        </p:blipFill>
        <p:spPr bwMode="auto">
          <a:xfrm>
            <a:off x="3759200" y="4467225"/>
            <a:ext cx="1720850" cy="1712913"/>
          </a:xfrm>
          <a:prstGeom prst="rect">
            <a:avLst/>
          </a:prstGeom>
          <a:noFill/>
          <a:ln w="9525">
            <a:noFill/>
            <a:miter lim="800000"/>
            <a:headEnd/>
            <a:tailEnd/>
          </a:ln>
        </p:spPr>
      </p:pic>
      <p:sp>
        <p:nvSpPr>
          <p:cNvPr id="3081" name="AutoShape 25"/>
          <p:cNvSpPr>
            <a:spLocks noChangeArrowheads="1"/>
          </p:cNvSpPr>
          <p:nvPr/>
        </p:nvSpPr>
        <p:spPr bwMode="auto">
          <a:xfrm>
            <a:off x="5734050" y="4903788"/>
            <a:ext cx="795338" cy="463550"/>
          </a:xfrm>
          <a:prstGeom prst="rightArrow">
            <a:avLst>
              <a:gd name="adj1" fmla="val 50000"/>
              <a:gd name="adj2" fmla="val 42894"/>
            </a:avLst>
          </a:prstGeom>
          <a:noFill/>
          <a:ln w="9525">
            <a:solidFill>
              <a:schemeClr val="tx1"/>
            </a:solidFill>
            <a:miter lim="800000"/>
            <a:headEnd/>
            <a:tailEnd/>
          </a:ln>
        </p:spPr>
        <p:txBody>
          <a:bodyPr wrap="none" anchor="ctr"/>
          <a:lstStyle/>
          <a:p>
            <a:endParaRPr lang="en-IN"/>
          </a:p>
        </p:txBody>
      </p:sp>
      <p:sp>
        <p:nvSpPr>
          <p:cNvPr id="3082" name="Text Box 26"/>
          <p:cNvSpPr txBox="1">
            <a:spLocks noChangeArrowheads="1"/>
          </p:cNvSpPr>
          <p:nvPr/>
        </p:nvSpPr>
        <p:spPr bwMode="auto">
          <a:xfrm>
            <a:off x="6626225" y="4811713"/>
            <a:ext cx="2239963" cy="701675"/>
          </a:xfrm>
          <a:prstGeom prst="rect">
            <a:avLst/>
          </a:prstGeom>
          <a:noFill/>
          <a:ln w="9525">
            <a:noFill/>
            <a:miter lim="800000"/>
            <a:headEnd/>
            <a:tailEnd/>
          </a:ln>
        </p:spPr>
        <p:txBody>
          <a:bodyPr>
            <a:spAutoFit/>
          </a:bodyPr>
          <a:lstStyle/>
          <a:p>
            <a:r>
              <a:rPr lang="en-US"/>
              <a:t>“001 0110 0 0 100 1000 1110”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81">
                                            <p:txEl>
                                              <p:pRg st="0" end="0"/>
                                            </p:txEl>
                                          </p:spTgt>
                                        </p:tgtEl>
                                        <p:attrNameLst>
                                          <p:attrName>style.visibility</p:attrName>
                                        </p:attrNameLst>
                                      </p:cBhvr>
                                      <p:to>
                                        <p:strVal val="visible"/>
                                      </p:to>
                                    </p:set>
                                    <p:animEffect transition="in" filter="dissolve">
                                      <p:cBhvr>
                                        <p:cTn id="7" dur="500"/>
                                        <p:tgtEl>
                                          <p:spTgt spid="1433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81">
                                            <p:txEl>
                                              <p:pRg st="1" end="1"/>
                                            </p:txEl>
                                          </p:spTgt>
                                        </p:tgtEl>
                                        <p:attrNameLst>
                                          <p:attrName>style.visibility</p:attrName>
                                        </p:attrNameLst>
                                      </p:cBhvr>
                                      <p:to>
                                        <p:strVal val="visible"/>
                                      </p:to>
                                    </p:set>
                                    <p:animEffect transition="in" filter="dissolve">
                                      <p:cBhvr>
                                        <p:cTn id="12" dur="500"/>
                                        <p:tgtEl>
                                          <p:spTgt spid="1433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81">
                                            <p:txEl>
                                              <p:pRg st="2" end="2"/>
                                            </p:txEl>
                                          </p:spTgt>
                                        </p:tgtEl>
                                        <p:attrNameLst>
                                          <p:attrName>style.visibility</p:attrName>
                                        </p:attrNameLst>
                                      </p:cBhvr>
                                      <p:to>
                                        <p:strVal val="visible"/>
                                      </p:to>
                                    </p:set>
                                    <p:animEffect transition="in" filter="dissolve">
                                      <p:cBhvr>
                                        <p:cTn id="17" dur="500"/>
                                        <p:tgtEl>
                                          <p:spTgt spid="1433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3381">
                                            <p:txEl>
                                              <p:pRg st="3" end="3"/>
                                            </p:txEl>
                                          </p:spTgt>
                                        </p:tgtEl>
                                        <p:attrNameLst>
                                          <p:attrName>style.visibility</p:attrName>
                                        </p:attrNameLst>
                                      </p:cBhvr>
                                      <p:to>
                                        <p:strVal val="visible"/>
                                      </p:to>
                                    </p:set>
                                    <p:animEffect transition="in" filter="dissolve">
                                      <p:cBhvr>
                                        <p:cTn id="22" dur="500"/>
                                        <p:tgtEl>
                                          <p:spTgt spid="1433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3381">
                                            <p:txEl>
                                              <p:pRg st="4" end="4"/>
                                            </p:txEl>
                                          </p:spTgt>
                                        </p:tgtEl>
                                        <p:attrNameLst>
                                          <p:attrName>style.visibility</p:attrName>
                                        </p:attrNameLst>
                                      </p:cBhvr>
                                      <p:to>
                                        <p:strVal val="visible"/>
                                      </p:to>
                                    </p:set>
                                    <p:animEffect transition="in" filter="dissolve">
                                      <p:cBhvr>
                                        <p:cTn id="27" dur="500"/>
                                        <p:tgtEl>
                                          <p:spTgt spid="1433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3381">
                                            <p:txEl>
                                              <p:pRg st="5" end="5"/>
                                            </p:txEl>
                                          </p:spTgt>
                                        </p:tgtEl>
                                        <p:attrNameLst>
                                          <p:attrName>style.visibility</p:attrName>
                                        </p:attrNameLst>
                                      </p:cBhvr>
                                      <p:to>
                                        <p:strVal val="visible"/>
                                      </p:to>
                                    </p:set>
                                    <p:animEffect transition="in" filter="dissolve">
                                      <p:cBhvr>
                                        <p:cTn id="32" dur="500"/>
                                        <p:tgtEl>
                                          <p:spTgt spid="1433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1"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Huffman Codes</a:t>
            </a:r>
          </a:p>
        </p:txBody>
      </p:sp>
      <p:sp>
        <p:nvSpPr>
          <p:cNvPr id="144387" name="Rectangle 3"/>
          <p:cNvSpPr>
            <a:spLocks noGrp="1" noChangeArrowheads="1"/>
          </p:cNvSpPr>
          <p:nvPr>
            <p:ph sz="quarter" idx="1"/>
          </p:nvPr>
        </p:nvSpPr>
        <p:spPr>
          <a:xfrm>
            <a:off x="3906838" y="1200150"/>
            <a:ext cx="5002212" cy="2967038"/>
          </a:xfrm>
        </p:spPr>
        <p:txBody>
          <a:bodyPr>
            <a:normAutofit lnSpcReduction="10000"/>
          </a:bodyPr>
          <a:lstStyle/>
          <a:p>
            <a:pPr marL="0" indent="0" eaLnBrk="1" hangingPunct="1">
              <a:buFontTx/>
              <a:buNone/>
              <a:tabLst>
                <a:tab pos="858838" algn="ctr"/>
                <a:tab pos="2281238" algn="ctr"/>
                <a:tab pos="3889375" algn="ctr"/>
              </a:tabLst>
            </a:pPr>
            <a:r>
              <a:rPr lang="en-US" sz="2000" dirty="0">
                <a:latin typeface="Arial Narrow" pitchFamily="34" charset="0"/>
              </a:rPr>
              <a:t>	</a:t>
            </a:r>
            <a:r>
              <a:rPr lang="en-US" sz="2000" b="1" dirty="0">
                <a:latin typeface="Arial Narrow" pitchFamily="34" charset="0"/>
              </a:rPr>
              <a:t>Frequency	Fixed-length	Variable-length</a:t>
            </a:r>
          </a:p>
          <a:p>
            <a:pPr marL="0" indent="0" eaLnBrk="1" hangingPunct="1">
              <a:spcBef>
                <a:spcPct val="0"/>
              </a:spcBef>
              <a:buFontTx/>
              <a:buNone/>
              <a:tabLst>
                <a:tab pos="858838" algn="ctr"/>
                <a:tab pos="2281238" algn="ctr"/>
                <a:tab pos="3889375" algn="ctr"/>
              </a:tabLst>
            </a:pPr>
            <a:r>
              <a:rPr lang="en-US" sz="2000" b="1" u="sng" dirty="0">
                <a:latin typeface="Arial Narrow" pitchFamily="34" charset="0"/>
              </a:rPr>
              <a:t>		codeword	codeword</a:t>
            </a:r>
            <a:r>
              <a:rPr lang="en-US" sz="2000" u="sng" dirty="0">
                <a:latin typeface="Arial Narrow" pitchFamily="34" charset="0"/>
              </a:rPr>
              <a:t>	</a:t>
            </a:r>
            <a:r>
              <a:rPr lang="en-US" sz="2000" dirty="0">
                <a:latin typeface="Arial Narrow" pitchFamily="34" charset="0"/>
              </a:rPr>
              <a:t>     </a:t>
            </a:r>
          </a:p>
          <a:p>
            <a:pPr marL="0" indent="0" eaLnBrk="1" hangingPunct="1">
              <a:buFontTx/>
              <a:buNone/>
              <a:tabLst>
                <a:tab pos="858838" algn="ctr"/>
                <a:tab pos="2281238" algn="ctr"/>
                <a:tab pos="3889375" algn="ctr"/>
              </a:tabLst>
            </a:pPr>
            <a:r>
              <a:rPr lang="en-US" sz="2000" dirty="0">
                <a:latin typeface="Arial Narrow" pitchFamily="34" charset="0"/>
              </a:rPr>
              <a:t>‘a’	45000	000	0</a:t>
            </a:r>
          </a:p>
          <a:p>
            <a:pPr marL="0" indent="0" eaLnBrk="1" hangingPunct="1">
              <a:buFontTx/>
              <a:buNone/>
              <a:tabLst>
                <a:tab pos="858838" algn="ctr"/>
                <a:tab pos="2281238" algn="ctr"/>
                <a:tab pos="3889375" algn="ctr"/>
              </a:tabLst>
            </a:pPr>
            <a:r>
              <a:rPr lang="en-US" sz="2000" dirty="0">
                <a:latin typeface="Arial Narrow" pitchFamily="34" charset="0"/>
              </a:rPr>
              <a:t>‘b’	13000	001	101</a:t>
            </a:r>
          </a:p>
          <a:p>
            <a:pPr marL="0" indent="0" eaLnBrk="1" hangingPunct="1">
              <a:buFontTx/>
              <a:buNone/>
              <a:tabLst>
                <a:tab pos="858838" algn="ctr"/>
                <a:tab pos="2281238" algn="ctr"/>
                <a:tab pos="3889375" algn="ctr"/>
              </a:tabLst>
            </a:pPr>
            <a:r>
              <a:rPr lang="en-US" sz="2000" dirty="0">
                <a:latin typeface="Arial Narrow" pitchFamily="34" charset="0"/>
              </a:rPr>
              <a:t>‘c’	12000	010	100</a:t>
            </a:r>
          </a:p>
          <a:p>
            <a:pPr marL="0" indent="0" eaLnBrk="1" hangingPunct="1">
              <a:buFontTx/>
              <a:buNone/>
              <a:tabLst>
                <a:tab pos="858838" algn="ctr"/>
                <a:tab pos="2281238" algn="ctr"/>
                <a:tab pos="3889375" algn="ctr"/>
              </a:tabLst>
            </a:pPr>
            <a:r>
              <a:rPr lang="en-US" sz="2000" dirty="0">
                <a:latin typeface="Arial Narrow" pitchFamily="34" charset="0"/>
              </a:rPr>
              <a:t>‘d’	16000	011	111</a:t>
            </a:r>
          </a:p>
          <a:p>
            <a:pPr marL="0" indent="0" eaLnBrk="1" hangingPunct="1">
              <a:buFontTx/>
              <a:buNone/>
              <a:tabLst>
                <a:tab pos="858838" algn="ctr"/>
                <a:tab pos="2281238" algn="ctr"/>
                <a:tab pos="3889375" algn="ctr"/>
              </a:tabLst>
            </a:pPr>
            <a:r>
              <a:rPr lang="en-US" sz="2000" dirty="0">
                <a:latin typeface="Arial Narrow" pitchFamily="34" charset="0"/>
              </a:rPr>
              <a:t>‘e’	9000	100	1101</a:t>
            </a:r>
          </a:p>
          <a:p>
            <a:pPr marL="0" indent="0" eaLnBrk="1" hangingPunct="1">
              <a:buFontTx/>
              <a:buNone/>
              <a:tabLst>
                <a:tab pos="858838" algn="ctr"/>
                <a:tab pos="2281238" algn="ctr"/>
                <a:tab pos="3889375" algn="ctr"/>
              </a:tabLst>
            </a:pPr>
            <a:r>
              <a:rPr lang="en-US" sz="2000" dirty="0">
                <a:latin typeface="Arial Narrow" pitchFamily="34" charset="0"/>
              </a:rPr>
              <a:t>‘f’	5000	101	1100</a:t>
            </a:r>
          </a:p>
          <a:p>
            <a:pPr marL="0" indent="0" eaLnBrk="1" hangingPunct="1">
              <a:buFontTx/>
              <a:buNone/>
              <a:tabLst>
                <a:tab pos="858838" algn="ctr"/>
                <a:tab pos="2281238" algn="ctr"/>
                <a:tab pos="3889375" algn="ctr"/>
              </a:tabLst>
            </a:pPr>
            <a:endParaRPr lang="en-US" sz="2000" dirty="0">
              <a:latin typeface="Arial Narrow" pitchFamily="34" charset="0"/>
            </a:endParaRPr>
          </a:p>
          <a:p>
            <a:pPr marL="0" indent="0" eaLnBrk="1" hangingPunct="1">
              <a:buFontTx/>
              <a:buNone/>
              <a:tabLst>
                <a:tab pos="858838" algn="ctr"/>
                <a:tab pos="2281238" algn="ctr"/>
                <a:tab pos="3889375" algn="ctr"/>
              </a:tabLst>
            </a:pPr>
            <a:endParaRPr lang="en-US" sz="2000" dirty="0">
              <a:latin typeface="Arial Narrow" pitchFamily="34" charset="0"/>
            </a:endParaRPr>
          </a:p>
        </p:txBody>
      </p:sp>
      <p:sp>
        <p:nvSpPr>
          <p:cNvPr id="4100" name="Rectangle 6"/>
          <p:cNvSpPr>
            <a:spLocks noChangeArrowheads="1"/>
          </p:cNvSpPr>
          <p:nvPr/>
        </p:nvSpPr>
        <p:spPr bwMode="auto">
          <a:xfrm>
            <a:off x="555625" y="1212850"/>
            <a:ext cx="1150938" cy="396875"/>
          </a:xfrm>
          <a:prstGeom prst="rect">
            <a:avLst/>
          </a:prstGeom>
          <a:noFill/>
          <a:ln w="9525">
            <a:noFill/>
            <a:miter lim="800000"/>
            <a:headEnd/>
            <a:tailEnd/>
          </a:ln>
        </p:spPr>
        <p:txBody>
          <a:bodyPr wrap="none" lIns="45720" rIns="45720">
            <a:spAutoFit/>
          </a:bodyPr>
          <a:lstStyle/>
          <a:p>
            <a:pPr>
              <a:spcBef>
                <a:spcPct val="20000"/>
              </a:spcBef>
            </a:pPr>
            <a:r>
              <a:rPr lang="en-US" b="0">
                <a:latin typeface="Arial" charset="0"/>
              </a:rPr>
              <a:t>Example:</a:t>
            </a:r>
          </a:p>
        </p:txBody>
      </p:sp>
      <p:sp>
        <p:nvSpPr>
          <p:cNvPr id="4101" name="AutoShape 16"/>
          <p:cNvSpPr>
            <a:spLocks noChangeArrowheads="1"/>
          </p:cNvSpPr>
          <p:nvPr/>
        </p:nvSpPr>
        <p:spPr bwMode="auto">
          <a:xfrm>
            <a:off x="314325" y="1812925"/>
            <a:ext cx="3135313" cy="1600200"/>
          </a:xfrm>
          <a:prstGeom prst="flowChartMagneticDisk">
            <a:avLst/>
          </a:prstGeom>
          <a:solidFill>
            <a:schemeClr val="bg1"/>
          </a:solidFill>
          <a:ln w="9525">
            <a:solidFill>
              <a:schemeClr val="tx1"/>
            </a:solidFill>
            <a:round/>
            <a:headEnd/>
            <a:tailEnd/>
          </a:ln>
        </p:spPr>
        <p:txBody>
          <a:bodyPr lIns="45720" rIns="45720" anchor="ctr"/>
          <a:lstStyle/>
          <a:p>
            <a:endParaRPr lang="en-US" sz="500" dirty="0">
              <a:latin typeface="Arial Narrow" pitchFamily="34" charset="0"/>
            </a:endParaRPr>
          </a:p>
          <a:p>
            <a:r>
              <a:rPr lang="en-US" dirty="0"/>
              <a:t>A file of 100,000 characters.  Containing only ‘a’ to </a:t>
            </a:r>
            <a:r>
              <a:rPr lang="en-US" dirty="0" smtClean="0"/>
              <a:t>‘f’</a:t>
            </a:r>
            <a:endParaRPr lang="en-US" dirty="0"/>
          </a:p>
        </p:txBody>
      </p:sp>
      <p:sp>
        <p:nvSpPr>
          <p:cNvPr id="144399" name="AutoShape 15"/>
          <p:cNvSpPr>
            <a:spLocks noChangeArrowheads="1"/>
          </p:cNvSpPr>
          <p:nvPr/>
        </p:nvSpPr>
        <p:spPr bwMode="auto">
          <a:xfrm>
            <a:off x="1660525" y="4867275"/>
            <a:ext cx="3135313" cy="1600200"/>
          </a:xfrm>
          <a:prstGeom prst="flowChartMagneticDisk">
            <a:avLst/>
          </a:prstGeom>
          <a:solidFill>
            <a:schemeClr val="bg1"/>
          </a:solidFill>
          <a:ln w="38100">
            <a:solidFill>
              <a:srgbClr val="FFA38D"/>
            </a:solidFill>
            <a:round/>
            <a:headEnd/>
            <a:tailEnd/>
          </a:ln>
        </p:spPr>
        <p:txBody>
          <a:bodyPr lIns="45720" rIns="45720" anchor="ctr"/>
          <a:lstStyle/>
          <a:p>
            <a:endParaRPr lang="en-US" sz="500" dirty="0">
              <a:latin typeface="Arial Narrow" pitchFamily="34" charset="0"/>
            </a:endParaRPr>
          </a:p>
          <a:p>
            <a:r>
              <a:rPr lang="en-US" dirty="0">
                <a:solidFill>
                  <a:srgbClr val="FF0000"/>
                </a:solidFill>
              </a:rPr>
              <a:t> 300,000 bits</a:t>
            </a:r>
          </a:p>
        </p:txBody>
      </p:sp>
      <p:sp>
        <p:nvSpPr>
          <p:cNvPr id="144395" name="AutoShape 11"/>
          <p:cNvSpPr>
            <a:spLocks noChangeArrowheads="1"/>
          </p:cNvSpPr>
          <p:nvPr/>
        </p:nvSpPr>
        <p:spPr bwMode="auto">
          <a:xfrm>
            <a:off x="5832475" y="4827588"/>
            <a:ext cx="3135313" cy="1600200"/>
          </a:xfrm>
          <a:prstGeom prst="flowChartMagneticDisk">
            <a:avLst/>
          </a:prstGeom>
          <a:solidFill>
            <a:schemeClr val="bg1"/>
          </a:solidFill>
          <a:ln w="38100">
            <a:solidFill>
              <a:srgbClr val="66FF33"/>
            </a:solidFill>
            <a:round/>
            <a:headEnd/>
            <a:tailEnd/>
          </a:ln>
        </p:spPr>
        <p:txBody>
          <a:bodyPr lIns="45720" rIns="45720" anchor="ctr"/>
          <a:lstStyle/>
          <a:p>
            <a:endParaRPr lang="en-US" sz="500">
              <a:latin typeface="Arial Narrow" pitchFamily="34" charset="0"/>
            </a:endParaRPr>
          </a:p>
          <a:p>
            <a:r>
              <a:rPr lang="en-US">
                <a:latin typeface="Arial Narrow" pitchFamily="34" charset="0"/>
              </a:rPr>
              <a:t>1*45000 + 3*13000 + 3*12000 + 3*16000 + 4*9000 + 4*5000 </a:t>
            </a:r>
            <a:br>
              <a:rPr lang="en-US">
                <a:latin typeface="Arial Narrow" pitchFamily="34" charset="0"/>
              </a:rPr>
            </a:br>
            <a:r>
              <a:rPr lang="en-US">
                <a:latin typeface="Arial Narrow" pitchFamily="34" charset="0"/>
              </a:rPr>
              <a:t>= </a:t>
            </a:r>
            <a:r>
              <a:rPr lang="en-US">
                <a:solidFill>
                  <a:schemeClr val="bg1"/>
                </a:solidFill>
                <a:latin typeface="Arial Narrow" pitchFamily="34" charset="0"/>
              </a:rPr>
              <a:t>224,000</a:t>
            </a:r>
            <a:r>
              <a:rPr lang="en-US">
                <a:latin typeface="Arial Narrow" pitchFamily="34" charset="0"/>
              </a:rPr>
              <a:t> bits</a:t>
            </a:r>
          </a:p>
        </p:txBody>
      </p:sp>
      <p:sp>
        <p:nvSpPr>
          <p:cNvPr id="144408" name="AutoShape 24"/>
          <p:cNvSpPr>
            <a:spLocks noChangeArrowheads="1"/>
          </p:cNvSpPr>
          <p:nvPr/>
        </p:nvSpPr>
        <p:spPr bwMode="auto">
          <a:xfrm>
            <a:off x="5835650" y="4816475"/>
            <a:ext cx="3135313" cy="1600200"/>
          </a:xfrm>
          <a:prstGeom prst="flowChartMagneticDisk">
            <a:avLst/>
          </a:prstGeom>
          <a:solidFill>
            <a:schemeClr val="bg1"/>
          </a:solidFill>
          <a:ln w="38100">
            <a:solidFill>
              <a:srgbClr val="66FF33"/>
            </a:solidFill>
            <a:round/>
            <a:headEnd/>
            <a:tailEnd/>
          </a:ln>
        </p:spPr>
        <p:txBody>
          <a:bodyPr lIns="45720" rIns="45720" anchor="ctr"/>
          <a:lstStyle/>
          <a:p>
            <a:endParaRPr lang="en-US" sz="500" dirty="0">
              <a:latin typeface="Arial Narrow" pitchFamily="34" charset="0"/>
            </a:endParaRPr>
          </a:p>
          <a:p>
            <a:r>
              <a:rPr lang="en-US" dirty="0">
                <a:latin typeface="Arial Narrow" pitchFamily="34" charset="0"/>
              </a:rPr>
              <a:t>1*45000 + 3*13000 + 3*12000 + 3*16000 + 4*9000 + 4*5000 </a:t>
            </a:r>
            <a:br>
              <a:rPr lang="en-US" dirty="0">
                <a:latin typeface="Arial Narrow" pitchFamily="34" charset="0"/>
              </a:rPr>
            </a:br>
            <a:r>
              <a:rPr lang="en-US" dirty="0">
                <a:latin typeface="Arial Narrow" pitchFamily="34" charset="0"/>
              </a:rPr>
              <a:t>= </a:t>
            </a:r>
            <a:r>
              <a:rPr lang="en-US" dirty="0">
                <a:solidFill>
                  <a:srgbClr val="FF0000"/>
                </a:solidFill>
                <a:latin typeface="Arial Narrow" pitchFamily="34" charset="0"/>
              </a:rPr>
              <a:t>224,000 bits</a:t>
            </a:r>
          </a:p>
        </p:txBody>
      </p:sp>
      <p:sp>
        <p:nvSpPr>
          <p:cNvPr id="144411" name="AutoShape 27"/>
          <p:cNvSpPr>
            <a:spLocks noChangeArrowheads="1"/>
          </p:cNvSpPr>
          <p:nvPr/>
        </p:nvSpPr>
        <p:spPr bwMode="blackWhite">
          <a:xfrm>
            <a:off x="8415338" y="6043613"/>
            <a:ext cx="384175" cy="423862"/>
          </a:xfrm>
          <a:prstGeom prst="smileyFace">
            <a:avLst>
              <a:gd name="adj" fmla="val 4653"/>
            </a:avLst>
          </a:prstGeom>
          <a:solidFill>
            <a:srgbClr val="FF0000"/>
          </a:solidFill>
          <a:ln w="38100">
            <a:solidFill>
              <a:schemeClr val="tx1"/>
            </a:solidFill>
            <a:round/>
            <a:headEnd/>
            <a:tailEnd/>
          </a:ln>
        </p:spPr>
        <p:txBody>
          <a:bodyPr wrap="none" lIns="45720" rIns="45720" anchor="ctr"/>
          <a:lstStyle/>
          <a:p>
            <a:endParaRPr lang="en-IN"/>
          </a:p>
        </p:txBody>
      </p:sp>
      <p:grpSp>
        <p:nvGrpSpPr>
          <p:cNvPr id="2" name="Group 30"/>
          <p:cNvGrpSpPr>
            <a:grpSpLocks/>
          </p:cNvGrpSpPr>
          <p:nvPr/>
        </p:nvGrpSpPr>
        <p:grpSpPr bwMode="auto">
          <a:xfrm>
            <a:off x="1801813" y="1130300"/>
            <a:ext cx="5119687" cy="4184650"/>
            <a:chOff x="1135" y="712"/>
            <a:chExt cx="3225" cy="2636"/>
          </a:xfrm>
        </p:grpSpPr>
        <p:sp>
          <p:nvSpPr>
            <p:cNvPr id="4111" name="AutoShape 18"/>
            <p:cNvSpPr>
              <a:spLocks noChangeArrowheads="1"/>
            </p:cNvSpPr>
            <p:nvPr/>
          </p:nvSpPr>
          <p:spPr bwMode="auto">
            <a:xfrm>
              <a:off x="3496" y="712"/>
              <a:ext cx="864" cy="1982"/>
            </a:xfrm>
            <a:prstGeom prst="roundRect">
              <a:avLst>
                <a:gd name="adj" fmla="val 16667"/>
              </a:avLst>
            </a:prstGeom>
            <a:noFill/>
            <a:ln w="57150" cap="rnd">
              <a:solidFill>
                <a:srgbClr val="FFA38D"/>
              </a:solidFill>
              <a:prstDash val="sysDot"/>
              <a:round/>
              <a:headEnd/>
              <a:tailEnd/>
            </a:ln>
          </p:spPr>
          <p:txBody>
            <a:bodyPr wrap="none" lIns="45720" rIns="45720" anchor="ctr"/>
            <a:lstStyle/>
            <a:p>
              <a:endParaRPr lang="en-IN"/>
            </a:p>
          </p:txBody>
        </p:sp>
        <p:sp>
          <p:nvSpPr>
            <p:cNvPr id="4112" name="Line 19"/>
            <p:cNvSpPr>
              <a:spLocks noChangeShapeType="1"/>
            </p:cNvSpPr>
            <p:nvPr/>
          </p:nvSpPr>
          <p:spPr bwMode="auto">
            <a:xfrm flipH="1">
              <a:off x="2456" y="2677"/>
              <a:ext cx="1119" cy="389"/>
            </a:xfrm>
            <a:prstGeom prst="line">
              <a:avLst/>
            </a:prstGeom>
            <a:noFill/>
            <a:ln w="9525">
              <a:solidFill>
                <a:schemeClr val="tx1"/>
              </a:solidFill>
              <a:round/>
              <a:headEnd/>
              <a:tailEnd type="triangle" w="med" len="med"/>
            </a:ln>
          </p:spPr>
          <p:txBody>
            <a:bodyPr lIns="45720" rIns="45720" anchor="ctr"/>
            <a:lstStyle/>
            <a:p>
              <a:endParaRPr lang="en-IN"/>
            </a:p>
          </p:txBody>
        </p:sp>
        <p:sp>
          <p:nvSpPr>
            <p:cNvPr id="4113" name="Text Box 28"/>
            <p:cNvSpPr txBox="1">
              <a:spLocks noChangeArrowheads="1"/>
            </p:cNvSpPr>
            <p:nvPr/>
          </p:nvSpPr>
          <p:spPr bwMode="auto">
            <a:xfrm>
              <a:off x="1135" y="3098"/>
              <a:ext cx="1820" cy="250"/>
            </a:xfrm>
            <a:prstGeom prst="rect">
              <a:avLst/>
            </a:prstGeom>
            <a:noFill/>
            <a:ln w="9525">
              <a:noFill/>
              <a:miter lim="800000"/>
              <a:headEnd/>
              <a:tailEnd/>
            </a:ln>
          </p:spPr>
          <p:txBody>
            <a:bodyPr lIns="45720" rIns="45720">
              <a:spAutoFit/>
            </a:bodyPr>
            <a:lstStyle/>
            <a:p>
              <a:r>
                <a:rPr lang="en-US">
                  <a:latin typeface="Arial Narrow" pitchFamily="34" charset="0"/>
                </a:rPr>
                <a:t>eg. “abc” = “000001010”</a:t>
              </a:r>
            </a:p>
          </p:txBody>
        </p:sp>
      </p:grpSp>
      <p:grpSp>
        <p:nvGrpSpPr>
          <p:cNvPr id="3" name="Group 31"/>
          <p:cNvGrpSpPr>
            <a:grpSpLocks/>
          </p:cNvGrpSpPr>
          <p:nvPr/>
        </p:nvGrpSpPr>
        <p:grpSpPr bwMode="auto">
          <a:xfrm>
            <a:off x="5975350" y="1130300"/>
            <a:ext cx="2889250" cy="4117975"/>
            <a:chOff x="3764" y="712"/>
            <a:chExt cx="1820" cy="2594"/>
          </a:xfrm>
        </p:grpSpPr>
        <p:sp>
          <p:nvSpPr>
            <p:cNvPr id="4108" name="AutoShape 20"/>
            <p:cNvSpPr>
              <a:spLocks noChangeArrowheads="1"/>
            </p:cNvSpPr>
            <p:nvPr/>
          </p:nvSpPr>
          <p:spPr bwMode="auto">
            <a:xfrm>
              <a:off x="4523" y="712"/>
              <a:ext cx="864" cy="1982"/>
            </a:xfrm>
            <a:prstGeom prst="roundRect">
              <a:avLst>
                <a:gd name="adj" fmla="val 16667"/>
              </a:avLst>
            </a:prstGeom>
            <a:noFill/>
            <a:ln w="57150" cap="rnd">
              <a:solidFill>
                <a:srgbClr val="66FF33"/>
              </a:solidFill>
              <a:prstDash val="sysDot"/>
              <a:round/>
              <a:headEnd/>
              <a:tailEnd/>
            </a:ln>
          </p:spPr>
          <p:txBody>
            <a:bodyPr wrap="none" lIns="45720" rIns="45720" anchor="ctr"/>
            <a:lstStyle/>
            <a:p>
              <a:endParaRPr lang="en-IN"/>
            </a:p>
          </p:txBody>
        </p:sp>
        <p:sp>
          <p:nvSpPr>
            <p:cNvPr id="4109" name="Line 21"/>
            <p:cNvSpPr>
              <a:spLocks noChangeShapeType="1"/>
            </p:cNvSpPr>
            <p:nvPr/>
          </p:nvSpPr>
          <p:spPr bwMode="auto">
            <a:xfrm flipH="1">
              <a:off x="4704" y="2702"/>
              <a:ext cx="84" cy="314"/>
            </a:xfrm>
            <a:prstGeom prst="line">
              <a:avLst/>
            </a:prstGeom>
            <a:noFill/>
            <a:ln w="9525">
              <a:solidFill>
                <a:schemeClr val="tx1"/>
              </a:solidFill>
              <a:round/>
              <a:headEnd/>
              <a:tailEnd type="triangle" w="med" len="med"/>
            </a:ln>
          </p:spPr>
          <p:txBody>
            <a:bodyPr lIns="45720" rIns="45720" anchor="ctr"/>
            <a:lstStyle/>
            <a:p>
              <a:endParaRPr lang="en-IN"/>
            </a:p>
          </p:txBody>
        </p:sp>
        <p:sp>
          <p:nvSpPr>
            <p:cNvPr id="4110" name="Text Box 29"/>
            <p:cNvSpPr txBox="1">
              <a:spLocks noChangeArrowheads="1"/>
            </p:cNvSpPr>
            <p:nvPr/>
          </p:nvSpPr>
          <p:spPr bwMode="auto">
            <a:xfrm>
              <a:off x="3764" y="3056"/>
              <a:ext cx="1820" cy="250"/>
            </a:xfrm>
            <a:prstGeom prst="rect">
              <a:avLst/>
            </a:prstGeom>
            <a:noFill/>
            <a:ln w="9525">
              <a:noFill/>
              <a:miter lim="800000"/>
              <a:headEnd/>
              <a:tailEnd/>
            </a:ln>
          </p:spPr>
          <p:txBody>
            <a:bodyPr lIns="45720" rIns="45720">
              <a:spAutoFit/>
            </a:bodyPr>
            <a:lstStyle/>
            <a:p>
              <a:r>
                <a:rPr lang="en-US">
                  <a:latin typeface="Arial Narrow" pitchFamily="34" charset="0"/>
                </a:rPr>
                <a:t>eg. “abc” = “0101100”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3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43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44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4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autoUpdateAnimBg="0"/>
      <p:bldP spid="144399" grpId="0" animBg="1" autoUpdateAnimBg="0"/>
      <p:bldP spid="144395" grpId="0" animBg="1" autoUpdateAnimBg="0"/>
      <p:bldP spid="144408" grpId="0" animBg="1" autoUpdateAnimBg="0"/>
      <p:bldP spid="14441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t>Huffman Codes</a:t>
            </a:r>
          </a:p>
        </p:txBody>
      </p:sp>
      <p:sp>
        <p:nvSpPr>
          <p:cNvPr id="146489" name="Rectangle 57"/>
          <p:cNvSpPr>
            <a:spLocks noChangeArrowheads="1"/>
          </p:cNvSpPr>
          <p:nvPr/>
        </p:nvSpPr>
        <p:spPr bwMode="auto">
          <a:xfrm>
            <a:off x="766632" y="1411324"/>
            <a:ext cx="3824288" cy="2530475"/>
          </a:xfrm>
          <a:prstGeom prst="rect">
            <a:avLst/>
          </a:prstGeom>
          <a:noFill/>
          <a:ln w="9525">
            <a:noFill/>
            <a:miter lim="800000"/>
            <a:headEnd/>
            <a:tailEnd/>
          </a:ln>
        </p:spPr>
        <p:txBody>
          <a:bodyPr/>
          <a:lstStyle/>
          <a:p>
            <a:pPr algn="l">
              <a:spcBef>
                <a:spcPct val="0"/>
              </a:spcBef>
              <a:tabLst>
                <a:tab pos="1257300" algn="ctr"/>
                <a:tab pos="2909888" algn="ctr"/>
                <a:tab pos="3889375" algn="ctr"/>
              </a:tabLst>
            </a:pPr>
            <a:r>
              <a:rPr lang="en-US" dirty="0">
                <a:latin typeface="Arial Narrow" pitchFamily="34" charset="0"/>
              </a:rPr>
              <a:t>	Frequency	Variable-length</a:t>
            </a:r>
          </a:p>
          <a:p>
            <a:pPr algn="l">
              <a:spcBef>
                <a:spcPct val="0"/>
              </a:spcBef>
              <a:tabLst>
                <a:tab pos="1257300" algn="ctr"/>
                <a:tab pos="2909888" algn="ctr"/>
                <a:tab pos="3889375" algn="ctr"/>
              </a:tabLst>
            </a:pPr>
            <a:r>
              <a:rPr lang="en-US" u="sng" dirty="0">
                <a:latin typeface="Arial Narrow" pitchFamily="34" charset="0"/>
              </a:rPr>
              <a:t>	(in thousands)	codeword</a:t>
            </a:r>
            <a:r>
              <a:rPr lang="en-US" b="0" u="sng" dirty="0">
                <a:latin typeface="Arial Narrow" pitchFamily="34" charset="0"/>
              </a:rPr>
              <a:t>	</a:t>
            </a:r>
            <a:r>
              <a:rPr lang="en-US" b="0" dirty="0">
                <a:latin typeface="Arial Narrow" pitchFamily="34" charset="0"/>
              </a:rPr>
              <a:t>     </a:t>
            </a:r>
          </a:p>
          <a:p>
            <a:pPr algn="l">
              <a:spcBef>
                <a:spcPct val="0"/>
              </a:spcBef>
              <a:tabLst>
                <a:tab pos="1257300" algn="ctr"/>
                <a:tab pos="2909888" algn="ctr"/>
                <a:tab pos="3889375" algn="ctr"/>
              </a:tabLst>
            </a:pPr>
            <a:r>
              <a:rPr lang="en-US" b="0" dirty="0">
                <a:latin typeface="Arial Narrow" pitchFamily="34" charset="0"/>
              </a:rPr>
              <a:t>‘a’	45	0</a:t>
            </a:r>
          </a:p>
          <a:p>
            <a:pPr algn="l">
              <a:spcBef>
                <a:spcPct val="0"/>
              </a:spcBef>
              <a:tabLst>
                <a:tab pos="1257300" algn="ctr"/>
                <a:tab pos="2909888" algn="ctr"/>
                <a:tab pos="3889375" algn="ctr"/>
              </a:tabLst>
            </a:pPr>
            <a:r>
              <a:rPr lang="en-US" b="0" dirty="0">
                <a:latin typeface="Arial Narrow" pitchFamily="34" charset="0"/>
              </a:rPr>
              <a:t>‘b’	13	101</a:t>
            </a:r>
          </a:p>
          <a:p>
            <a:pPr algn="l">
              <a:spcBef>
                <a:spcPct val="0"/>
              </a:spcBef>
              <a:tabLst>
                <a:tab pos="1257300" algn="ctr"/>
                <a:tab pos="2909888" algn="ctr"/>
                <a:tab pos="3889375" algn="ctr"/>
              </a:tabLst>
            </a:pPr>
            <a:r>
              <a:rPr lang="en-US" b="0" dirty="0">
                <a:latin typeface="Arial Narrow" pitchFamily="34" charset="0"/>
              </a:rPr>
              <a:t>‘c’	12	100</a:t>
            </a:r>
          </a:p>
          <a:p>
            <a:pPr algn="l">
              <a:spcBef>
                <a:spcPct val="0"/>
              </a:spcBef>
              <a:tabLst>
                <a:tab pos="1257300" algn="ctr"/>
                <a:tab pos="2909888" algn="ctr"/>
                <a:tab pos="3889375" algn="ctr"/>
              </a:tabLst>
            </a:pPr>
            <a:r>
              <a:rPr lang="en-US" b="0" dirty="0">
                <a:latin typeface="Arial Narrow" pitchFamily="34" charset="0"/>
              </a:rPr>
              <a:t>‘d’	16	111</a:t>
            </a:r>
          </a:p>
          <a:p>
            <a:pPr algn="l">
              <a:spcBef>
                <a:spcPct val="0"/>
              </a:spcBef>
              <a:tabLst>
                <a:tab pos="1257300" algn="ctr"/>
                <a:tab pos="2909888" algn="ctr"/>
                <a:tab pos="3889375" algn="ctr"/>
              </a:tabLst>
            </a:pPr>
            <a:r>
              <a:rPr lang="en-US" b="0" dirty="0">
                <a:latin typeface="Arial Narrow" pitchFamily="34" charset="0"/>
              </a:rPr>
              <a:t>‘e’	9	1101</a:t>
            </a:r>
          </a:p>
          <a:p>
            <a:pPr algn="l">
              <a:spcBef>
                <a:spcPct val="0"/>
              </a:spcBef>
              <a:tabLst>
                <a:tab pos="1257300" algn="ctr"/>
                <a:tab pos="2909888" algn="ctr"/>
                <a:tab pos="3889375" algn="ctr"/>
              </a:tabLst>
            </a:pPr>
            <a:r>
              <a:rPr lang="en-US" b="0" dirty="0">
                <a:latin typeface="Arial Narrow" pitchFamily="34" charset="0"/>
              </a:rPr>
              <a:t>‘f’	5	1100</a:t>
            </a:r>
          </a:p>
          <a:p>
            <a:pPr algn="l">
              <a:spcBef>
                <a:spcPct val="0"/>
              </a:spcBef>
              <a:tabLst>
                <a:tab pos="1257300" algn="ctr"/>
                <a:tab pos="2909888" algn="ctr"/>
                <a:tab pos="3889375" algn="ctr"/>
              </a:tabLst>
            </a:pPr>
            <a:endParaRPr lang="en-US" b="0" dirty="0">
              <a:latin typeface="Arial Narrow" pitchFamily="34" charset="0"/>
            </a:endParaRPr>
          </a:p>
          <a:p>
            <a:pPr algn="l">
              <a:spcBef>
                <a:spcPct val="0"/>
              </a:spcBef>
              <a:tabLst>
                <a:tab pos="1257300" algn="ctr"/>
                <a:tab pos="2909888" algn="ctr"/>
                <a:tab pos="3889375" algn="ctr"/>
              </a:tabLst>
            </a:pPr>
            <a:endParaRPr lang="en-US" b="0" dirty="0">
              <a:latin typeface="Arial Narrow" pitchFamily="34" charset="0"/>
            </a:endParaRPr>
          </a:p>
        </p:txBody>
      </p:sp>
      <p:grpSp>
        <p:nvGrpSpPr>
          <p:cNvPr id="4" name="Group 147"/>
          <p:cNvGrpSpPr>
            <a:grpSpLocks/>
          </p:cNvGrpSpPr>
          <p:nvPr/>
        </p:nvGrpSpPr>
        <p:grpSpPr bwMode="auto">
          <a:xfrm>
            <a:off x="5871564" y="1471612"/>
            <a:ext cx="3173412" cy="2455863"/>
            <a:chOff x="3385" y="2481"/>
            <a:chExt cx="1999" cy="1547"/>
          </a:xfrm>
        </p:grpSpPr>
        <p:sp>
          <p:nvSpPr>
            <p:cNvPr id="5237" name="Oval 58"/>
            <p:cNvSpPr>
              <a:spLocks noChangeArrowheads="1"/>
            </p:cNvSpPr>
            <p:nvPr/>
          </p:nvSpPr>
          <p:spPr bwMode="auto">
            <a:xfrm>
              <a:off x="3863" y="2481"/>
              <a:ext cx="266" cy="200"/>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100</a:t>
              </a:r>
            </a:p>
          </p:txBody>
        </p:sp>
        <p:sp>
          <p:nvSpPr>
            <p:cNvPr id="5238" name="Oval 59"/>
            <p:cNvSpPr>
              <a:spLocks noChangeArrowheads="1"/>
            </p:cNvSpPr>
            <p:nvPr/>
          </p:nvSpPr>
          <p:spPr bwMode="auto">
            <a:xfrm>
              <a:off x="4234" y="2813"/>
              <a:ext cx="266" cy="199"/>
            </a:xfrm>
            <a:prstGeom prst="ellipse">
              <a:avLst/>
            </a:prstGeom>
            <a:noFill/>
            <a:ln w="19050">
              <a:solidFill>
                <a:schemeClr val="accent2"/>
              </a:solidFill>
              <a:round/>
              <a:headEnd/>
              <a:tailEnd/>
            </a:ln>
          </p:spPr>
          <p:txBody>
            <a:bodyPr wrap="none" anchor="ctr"/>
            <a:lstStyle/>
            <a:p>
              <a:r>
                <a:rPr lang="en-US" sz="1800" dirty="0">
                  <a:solidFill>
                    <a:schemeClr val="accent2"/>
                  </a:solidFill>
                  <a:latin typeface="Arial" charset="0"/>
                </a:rPr>
                <a:t>55</a:t>
              </a:r>
            </a:p>
          </p:txBody>
        </p:sp>
        <p:sp>
          <p:nvSpPr>
            <p:cNvPr id="5239" name="Text Box 64"/>
            <p:cNvSpPr txBox="1">
              <a:spLocks noChangeArrowheads="1"/>
            </p:cNvSpPr>
            <p:nvPr/>
          </p:nvSpPr>
          <p:spPr bwMode="auto">
            <a:xfrm>
              <a:off x="4579" y="3259"/>
              <a:ext cx="184" cy="250"/>
            </a:xfrm>
            <a:prstGeom prst="rect">
              <a:avLst/>
            </a:prstGeom>
            <a:noFill/>
            <a:ln w="9525">
              <a:noFill/>
              <a:miter lim="800000"/>
              <a:headEnd/>
              <a:tailEnd/>
            </a:ln>
          </p:spPr>
          <p:txBody>
            <a:bodyPr lIns="45720" rIns="45720">
              <a:spAutoFit/>
            </a:bodyPr>
            <a:lstStyle/>
            <a:p>
              <a:r>
                <a:rPr lang="en-US"/>
                <a:t>0</a:t>
              </a:r>
            </a:p>
          </p:txBody>
        </p:sp>
        <p:sp>
          <p:nvSpPr>
            <p:cNvPr id="5240" name="Text Box 65"/>
            <p:cNvSpPr txBox="1">
              <a:spLocks noChangeArrowheads="1"/>
            </p:cNvSpPr>
            <p:nvPr/>
          </p:nvSpPr>
          <p:spPr bwMode="auto">
            <a:xfrm>
              <a:off x="3976" y="3259"/>
              <a:ext cx="184" cy="250"/>
            </a:xfrm>
            <a:prstGeom prst="rect">
              <a:avLst/>
            </a:prstGeom>
            <a:noFill/>
            <a:ln w="9525">
              <a:noFill/>
              <a:miter lim="800000"/>
              <a:headEnd/>
              <a:tailEnd/>
            </a:ln>
          </p:spPr>
          <p:txBody>
            <a:bodyPr lIns="45720" rIns="45720">
              <a:spAutoFit/>
            </a:bodyPr>
            <a:lstStyle/>
            <a:p>
              <a:r>
                <a:rPr lang="en-US"/>
                <a:t>1</a:t>
              </a:r>
            </a:p>
          </p:txBody>
        </p:sp>
        <p:sp>
          <p:nvSpPr>
            <p:cNvPr id="5241" name="Oval 66"/>
            <p:cNvSpPr>
              <a:spLocks noChangeArrowheads="1"/>
            </p:cNvSpPr>
            <p:nvPr/>
          </p:nvSpPr>
          <p:spPr bwMode="auto">
            <a:xfrm>
              <a:off x="3717" y="3150"/>
              <a:ext cx="266" cy="200"/>
            </a:xfrm>
            <a:prstGeom prst="ellipse">
              <a:avLst/>
            </a:prstGeom>
            <a:noFill/>
            <a:ln w="19050">
              <a:solidFill>
                <a:schemeClr val="accent2"/>
              </a:solidFill>
              <a:round/>
              <a:headEnd/>
              <a:tailEnd/>
            </a:ln>
          </p:spPr>
          <p:txBody>
            <a:bodyPr wrap="none" anchor="ctr"/>
            <a:lstStyle/>
            <a:p>
              <a:r>
                <a:rPr lang="en-US" sz="1800" dirty="0">
                  <a:solidFill>
                    <a:schemeClr val="accent2"/>
                  </a:solidFill>
                  <a:latin typeface="Arial" charset="0"/>
                </a:rPr>
                <a:t>25</a:t>
              </a:r>
            </a:p>
          </p:txBody>
        </p:sp>
        <p:sp>
          <p:nvSpPr>
            <p:cNvPr id="5242" name="Oval 67"/>
            <p:cNvSpPr>
              <a:spLocks noChangeArrowheads="1"/>
            </p:cNvSpPr>
            <p:nvPr/>
          </p:nvSpPr>
          <p:spPr bwMode="auto">
            <a:xfrm>
              <a:off x="4747" y="3143"/>
              <a:ext cx="266" cy="200"/>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30</a:t>
              </a:r>
            </a:p>
          </p:txBody>
        </p:sp>
        <p:grpSp>
          <p:nvGrpSpPr>
            <p:cNvPr id="5" name="Group 108"/>
            <p:cNvGrpSpPr>
              <a:grpSpLocks/>
            </p:cNvGrpSpPr>
            <p:nvPr/>
          </p:nvGrpSpPr>
          <p:grpSpPr bwMode="auto">
            <a:xfrm>
              <a:off x="3909" y="2993"/>
              <a:ext cx="901" cy="157"/>
              <a:chOff x="3909" y="3129"/>
              <a:chExt cx="775" cy="157"/>
            </a:xfrm>
          </p:grpSpPr>
          <p:sp>
            <p:nvSpPr>
              <p:cNvPr id="5268" name="Line 69"/>
              <p:cNvSpPr>
                <a:spLocks noChangeShapeType="1"/>
              </p:cNvSpPr>
              <p:nvPr/>
            </p:nvSpPr>
            <p:spPr bwMode="auto">
              <a:xfrm flipH="1">
                <a:off x="3909" y="3129"/>
                <a:ext cx="318" cy="157"/>
              </a:xfrm>
              <a:prstGeom prst="line">
                <a:avLst/>
              </a:prstGeom>
              <a:noFill/>
              <a:ln w="19050">
                <a:solidFill>
                  <a:schemeClr val="accent2"/>
                </a:solidFill>
                <a:round/>
                <a:headEnd/>
                <a:tailEnd/>
              </a:ln>
            </p:spPr>
            <p:txBody>
              <a:bodyPr wrap="none" anchor="ctr"/>
              <a:lstStyle/>
              <a:p>
                <a:endParaRPr lang="en-IN"/>
              </a:p>
            </p:txBody>
          </p:sp>
          <p:sp>
            <p:nvSpPr>
              <p:cNvPr id="5269" name="Line 70"/>
              <p:cNvSpPr>
                <a:spLocks noChangeShapeType="1"/>
              </p:cNvSpPr>
              <p:nvPr/>
            </p:nvSpPr>
            <p:spPr bwMode="auto">
              <a:xfrm>
                <a:off x="4365" y="3129"/>
                <a:ext cx="319" cy="157"/>
              </a:xfrm>
              <a:prstGeom prst="line">
                <a:avLst/>
              </a:prstGeom>
              <a:noFill/>
              <a:ln w="19050">
                <a:solidFill>
                  <a:schemeClr val="accent2"/>
                </a:solidFill>
                <a:round/>
                <a:headEnd/>
                <a:tailEnd/>
              </a:ln>
            </p:spPr>
            <p:txBody>
              <a:bodyPr wrap="none" anchor="ctr"/>
              <a:lstStyle/>
              <a:p>
                <a:endParaRPr lang="en-IN"/>
              </a:p>
            </p:txBody>
          </p:sp>
        </p:grpSp>
        <p:sp>
          <p:nvSpPr>
            <p:cNvPr id="5244" name="Line 71"/>
            <p:cNvSpPr>
              <a:spLocks noChangeShapeType="1"/>
            </p:cNvSpPr>
            <p:nvPr/>
          </p:nvSpPr>
          <p:spPr bwMode="auto">
            <a:xfrm flipH="1">
              <a:off x="3556" y="3339"/>
              <a:ext cx="243" cy="157"/>
            </a:xfrm>
            <a:prstGeom prst="line">
              <a:avLst/>
            </a:prstGeom>
            <a:noFill/>
            <a:ln w="19050">
              <a:solidFill>
                <a:schemeClr val="accent2"/>
              </a:solidFill>
              <a:round/>
              <a:headEnd/>
              <a:tailEnd/>
            </a:ln>
          </p:spPr>
          <p:txBody>
            <a:bodyPr wrap="none" anchor="ctr"/>
            <a:lstStyle/>
            <a:p>
              <a:endParaRPr lang="en-IN"/>
            </a:p>
          </p:txBody>
        </p:sp>
        <p:sp>
          <p:nvSpPr>
            <p:cNvPr id="5245" name="Line 72"/>
            <p:cNvSpPr>
              <a:spLocks noChangeShapeType="1"/>
            </p:cNvSpPr>
            <p:nvPr/>
          </p:nvSpPr>
          <p:spPr bwMode="auto">
            <a:xfrm>
              <a:off x="3904" y="3339"/>
              <a:ext cx="244" cy="157"/>
            </a:xfrm>
            <a:prstGeom prst="line">
              <a:avLst/>
            </a:prstGeom>
            <a:noFill/>
            <a:ln w="19050">
              <a:solidFill>
                <a:schemeClr val="accent2"/>
              </a:solidFill>
              <a:round/>
              <a:headEnd/>
              <a:tailEnd/>
            </a:ln>
          </p:spPr>
          <p:txBody>
            <a:bodyPr wrap="none" anchor="ctr"/>
            <a:lstStyle/>
            <a:p>
              <a:endParaRPr lang="en-IN"/>
            </a:p>
          </p:txBody>
        </p:sp>
        <p:sp>
          <p:nvSpPr>
            <p:cNvPr id="5246" name="Line 79"/>
            <p:cNvSpPr>
              <a:spLocks noChangeShapeType="1"/>
            </p:cNvSpPr>
            <p:nvPr/>
          </p:nvSpPr>
          <p:spPr bwMode="auto">
            <a:xfrm flipH="1">
              <a:off x="4593" y="3332"/>
              <a:ext cx="243" cy="157"/>
            </a:xfrm>
            <a:prstGeom prst="line">
              <a:avLst/>
            </a:prstGeom>
            <a:noFill/>
            <a:ln w="19050">
              <a:solidFill>
                <a:schemeClr val="accent2"/>
              </a:solidFill>
              <a:round/>
              <a:headEnd/>
              <a:tailEnd/>
            </a:ln>
          </p:spPr>
          <p:txBody>
            <a:bodyPr wrap="none" anchor="ctr"/>
            <a:lstStyle/>
            <a:p>
              <a:endParaRPr lang="en-IN"/>
            </a:p>
          </p:txBody>
        </p:sp>
        <p:sp>
          <p:nvSpPr>
            <p:cNvPr id="5247" name="Line 80"/>
            <p:cNvSpPr>
              <a:spLocks noChangeShapeType="1"/>
            </p:cNvSpPr>
            <p:nvPr/>
          </p:nvSpPr>
          <p:spPr bwMode="auto">
            <a:xfrm>
              <a:off x="4941" y="3332"/>
              <a:ext cx="244" cy="157"/>
            </a:xfrm>
            <a:prstGeom prst="line">
              <a:avLst/>
            </a:prstGeom>
            <a:noFill/>
            <a:ln w="19050">
              <a:solidFill>
                <a:schemeClr val="accent2"/>
              </a:solidFill>
              <a:round/>
              <a:headEnd/>
              <a:tailEnd/>
            </a:ln>
          </p:spPr>
          <p:txBody>
            <a:bodyPr wrap="none" anchor="ctr"/>
            <a:lstStyle/>
            <a:p>
              <a:endParaRPr lang="en-IN"/>
            </a:p>
          </p:txBody>
        </p:sp>
        <p:sp>
          <p:nvSpPr>
            <p:cNvPr id="5248" name="Text Box 83"/>
            <p:cNvSpPr txBox="1">
              <a:spLocks noChangeArrowheads="1"/>
            </p:cNvSpPr>
            <p:nvPr/>
          </p:nvSpPr>
          <p:spPr bwMode="auto">
            <a:xfrm>
              <a:off x="3668" y="2555"/>
              <a:ext cx="184" cy="250"/>
            </a:xfrm>
            <a:prstGeom prst="rect">
              <a:avLst/>
            </a:prstGeom>
            <a:noFill/>
            <a:ln w="9525">
              <a:noFill/>
              <a:miter lim="800000"/>
              <a:headEnd/>
              <a:tailEnd/>
            </a:ln>
          </p:spPr>
          <p:txBody>
            <a:bodyPr lIns="45720" rIns="45720">
              <a:spAutoFit/>
            </a:bodyPr>
            <a:lstStyle/>
            <a:p>
              <a:r>
                <a:rPr lang="en-US"/>
                <a:t>0</a:t>
              </a:r>
            </a:p>
          </p:txBody>
        </p:sp>
        <p:sp>
          <p:nvSpPr>
            <p:cNvPr id="5249" name="Text Box 84"/>
            <p:cNvSpPr txBox="1">
              <a:spLocks noChangeArrowheads="1"/>
            </p:cNvSpPr>
            <p:nvPr/>
          </p:nvSpPr>
          <p:spPr bwMode="auto">
            <a:xfrm>
              <a:off x="3943" y="2904"/>
              <a:ext cx="184" cy="250"/>
            </a:xfrm>
            <a:prstGeom prst="rect">
              <a:avLst/>
            </a:prstGeom>
            <a:noFill/>
            <a:ln w="9525">
              <a:noFill/>
              <a:miter lim="800000"/>
              <a:headEnd/>
              <a:tailEnd/>
            </a:ln>
          </p:spPr>
          <p:txBody>
            <a:bodyPr lIns="45720" rIns="45720">
              <a:spAutoFit/>
            </a:bodyPr>
            <a:lstStyle/>
            <a:p>
              <a:r>
                <a:rPr lang="en-US"/>
                <a:t>0</a:t>
              </a:r>
            </a:p>
          </p:txBody>
        </p:sp>
        <p:sp>
          <p:nvSpPr>
            <p:cNvPr id="5250" name="Text Box 85"/>
            <p:cNvSpPr txBox="1">
              <a:spLocks noChangeArrowheads="1"/>
            </p:cNvSpPr>
            <p:nvPr/>
          </p:nvSpPr>
          <p:spPr bwMode="auto">
            <a:xfrm>
              <a:off x="3558" y="3266"/>
              <a:ext cx="184" cy="250"/>
            </a:xfrm>
            <a:prstGeom prst="rect">
              <a:avLst/>
            </a:prstGeom>
            <a:noFill/>
            <a:ln w="9525">
              <a:noFill/>
              <a:miter lim="800000"/>
              <a:headEnd/>
              <a:tailEnd/>
            </a:ln>
          </p:spPr>
          <p:txBody>
            <a:bodyPr lIns="45720" rIns="45720">
              <a:spAutoFit/>
            </a:bodyPr>
            <a:lstStyle/>
            <a:p>
              <a:r>
                <a:rPr lang="en-US"/>
                <a:t>0</a:t>
              </a:r>
            </a:p>
          </p:txBody>
        </p:sp>
        <p:sp>
          <p:nvSpPr>
            <p:cNvPr id="5251" name="Text Box 88"/>
            <p:cNvSpPr txBox="1">
              <a:spLocks noChangeArrowheads="1"/>
            </p:cNvSpPr>
            <p:nvPr/>
          </p:nvSpPr>
          <p:spPr bwMode="auto">
            <a:xfrm>
              <a:off x="4136" y="2547"/>
              <a:ext cx="184" cy="250"/>
            </a:xfrm>
            <a:prstGeom prst="rect">
              <a:avLst/>
            </a:prstGeom>
            <a:noFill/>
            <a:ln w="9525">
              <a:noFill/>
              <a:miter lim="800000"/>
              <a:headEnd/>
              <a:tailEnd/>
            </a:ln>
          </p:spPr>
          <p:txBody>
            <a:bodyPr lIns="45720" rIns="45720">
              <a:spAutoFit/>
            </a:bodyPr>
            <a:lstStyle/>
            <a:p>
              <a:r>
                <a:rPr lang="en-US"/>
                <a:t>1</a:t>
              </a:r>
            </a:p>
          </p:txBody>
        </p:sp>
        <p:sp>
          <p:nvSpPr>
            <p:cNvPr id="5252" name="Text Box 89"/>
            <p:cNvSpPr txBox="1">
              <a:spLocks noChangeArrowheads="1"/>
            </p:cNvSpPr>
            <p:nvPr/>
          </p:nvSpPr>
          <p:spPr bwMode="auto">
            <a:xfrm>
              <a:off x="4586" y="2887"/>
              <a:ext cx="184" cy="250"/>
            </a:xfrm>
            <a:prstGeom prst="rect">
              <a:avLst/>
            </a:prstGeom>
            <a:noFill/>
            <a:ln w="9525">
              <a:noFill/>
              <a:miter lim="800000"/>
              <a:headEnd/>
              <a:tailEnd/>
            </a:ln>
          </p:spPr>
          <p:txBody>
            <a:bodyPr lIns="45720" rIns="45720">
              <a:spAutoFit/>
            </a:bodyPr>
            <a:lstStyle/>
            <a:p>
              <a:r>
                <a:rPr lang="en-US"/>
                <a:t>1</a:t>
              </a:r>
            </a:p>
          </p:txBody>
        </p:sp>
        <p:sp>
          <p:nvSpPr>
            <p:cNvPr id="5253" name="Text Box 90"/>
            <p:cNvSpPr txBox="1">
              <a:spLocks noChangeArrowheads="1"/>
            </p:cNvSpPr>
            <p:nvPr/>
          </p:nvSpPr>
          <p:spPr bwMode="auto">
            <a:xfrm>
              <a:off x="4988" y="3253"/>
              <a:ext cx="184" cy="250"/>
            </a:xfrm>
            <a:prstGeom prst="rect">
              <a:avLst/>
            </a:prstGeom>
            <a:noFill/>
            <a:ln w="9525">
              <a:noFill/>
              <a:miter lim="800000"/>
              <a:headEnd/>
              <a:tailEnd/>
            </a:ln>
          </p:spPr>
          <p:txBody>
            <a:bodyPr lIns="45720" rIns="45720">
              <a:spAutoFit/>
            </a:bodyPr>
            <a:lstStyle/>
            <a:p>
              <a:r>
                <a:rPr lang="en-US"/>
                <a:t>1</a:t>
              </a:r>
            </a:p>
          </p:txBody>
        </p:sp>
        <p:sp>
          <p:nvSpPr>
            <p:cNvPr id="5254" name="Text Box 92"/>
            <p:cNvSpPr txBox="1">
              <a:spLocks noChangeArrowheads="1"/>
            </p:cNvSpPr>
            <p:nvPr/>
          </p:nvSpPr>
          <p:spPr bwMode="auto">
            <a:xfrm flipH="1">
              <a:off x="3463" y="2815"/>
              <a:ext cx="342" cy="173"/>
            </a:xfrm>
            <a:prstGeom prst="rect">
              <a:avLst/>
            </a:prstGeom>
            <a:solidFill>
              <a:schemeClr val="bg1"/>
            </a:solidFill>
            <a:ln w="9525">
              <a:solidFill>
                <a:schemeClr val="tx1"/>
              </a:solidFill>
              <a:miter lim="800000"/>
              <a:headEnd/>
              <a:tailEnd/>
            </a:ln>
          </p:spPr>
          <p:txBody>
            <a:bodyPr lIns="45720" rIns="45720" anchor="ctr"/>
            <a:lstStyle/>
            <a:p>
              <a:r>
                <a:rPr lang="en-US" b="0">
                  <a:latin typeface="Arial Narrow" pitchFamily="34" charset="0"/>
                </a:rPr>
                <a:t>a:45</a:t>
              </a:r>
            </a:p>
          </p:txBody>
        </p:sp>
        <p:sp>
          <p:nvSpPr>
            <p:cNvPr id="5255" name="Oval 93"/>
            <p:cNvSpPr>
              <a:spLocks noChangeArrowheads="1"/>
            </p:cNvSpPr>
            <p:nvPr/>
          </p:nvSpPr>
          <p:spPr bwMode="auto">
            <a:xfrm>
              <a:off x="4450" y="3514"/>
              <a:ext cx="266"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sp>
          <p:nvSpPr>
            <p:cNvPr id="5256" name="Text Box 96"/>
            <p:cNvSpPr txBox="1">
              <a:spLocks noChangeArrowheads="1"/>
            </p:cNvSpPr>
            <p:nvPr/>
          </p:nvSpPr>
          <p:spPr bwMode="auto">
            <a:xfrm flipH="1">
              <a:off x="4737" y="3855"/>
              <a:ext cx="342" cy="173"/>
            </a:xfrm>
            <a:prstGeom prst="rect">
              <a:avLst/>
            </a:prstGeom>
            <a:solidFill>
              <a:schemeClr val="bg1"/>
            </a:solidFill>
            <a:ln w="9525">
              <a:solidFill>
                <a:schemeClr val="tx1"/>
              </a:solidFill>
              <a:miter lim="800000"/>
              <a:headEnd/>
              <a:tailEnd/>
            </a:ln>
          </p:spPr>
          <p:txBody>
            <a:bodyPr lIns="45720" rIns="45720" anchor="ctr"/>
            <a:lstStyle/>
            <a:p>
              <a:r>
                <a:rPr lang="en-US" b="0">
                  <a:latin typeface="Arial Narrow" pitchFamily="34" charset="0"/>
                </a:rPr>
                <a:t>e:9</a:t>
              </a:r>
            </a:p>
          </p:txBody>
        </p:sp>
        <p:sp>
          <p:nvSpPr>
            <p:cNvPr id="5257" name="Text Box 97"/>
            <p:cNvSpPr txBox="1">
              <a:spLocks noChangeArrowheads="1"/>
            </p:cNvSpPr>
            <p:nvPr/>
          </p:nvSpPr>
          <p:spPr bwMode="auto">
            <a:xfrm flipH="1">
              <a:off x="4088" y="3852"/>
              <a:ext cx="342" cy="173"/>
            </a:xfrm>
            <a:prstGeom prst="rect">
              <a:avLst/>
            </a:prstGeom>
            <a:solidFill>
              <a:schemeClr val="bg1"/>
            </a:solidFill>
            <a:ln w="9525">
              <a:solidFill>
                <a:schemeClr val="tx1"/>
              </a:solidFill>
              <a:miter lim="800000"/>
              <a:headEnd/>
              <a:tailEnd/>
            </a:ln>
          </p:spPr>
          <p:txBody>
            <a:bodyPr lIns="45720" rIns="45720" anchor="ctr"/>
            <a:lstStyle/>
            <a:p>
              <a:r>
                <a:rPr lang="en-US" b="0" dirty="0">
                  <a:latin typeface="Arial Narrow" pitchFamily="34" charset="0"/>
                </a:rPr>
                <a:t>f:5</a:t>
              </a:r>
            </a:p>
          </p:txBody>
        </p:sp>
        <p:sp>
          <p:nvSpPr>
            <p:cNvPr id="5258" name="Line 98"/>
            <p:cNvSpPr>
              <a:spLocks noChangeShapeType="1"/>
            </p:cNvSpPr>
            <p:nvPr/>
          </p:nvSpPr>
          <p:spPr bwMode="auto">
            <a:xfrm flipH="1">
              <a:off x="4282" y="3693"/>
              <a:ext cx="243" cy="157"/>
            </a:xfrm>
            <a:prstGeom prst="line">
              <a:avLst/>
            </a:prstGeom>
            <a:noFill/>
            <a:ln w="19050">
              <a:solidFill>
                <a:schemeClr val="accent2"/>
              </a:solidFill>
              <a:round/>
              <a:headEnd/>
              <a:tailEnd/>
            </a:ln>
          </p:spPr>
          <p:txBody>
            <a:bodyPr wrap="none" anchor="ctr"/>
            <a:lstStyle/>
            <a:p>
              <a:endParaRPr lang="en-IN"/>
            </a:p>
          </p:txBody>
        </p:sp>
        <p:sp>
          <p:nvSpPr>
            <p:cNvPr id="5259" name="Line 99"/>
            <p:cNvSpPr>
              <a:spLocks noChangeShapeType="1"/>
            </p:cNvSpPr>
            <p:nvPr/>
          </p:nvSpPr>
          <p:spPr bwMode="auto">
            <a:xfrm>
              <a:off x="4630" y="3693"/>
              <a:ext cx="244" cy="157"/>
            </a:xfrm>
            <a:prstGeom prst="line">
              <a:avLst/>
            </a:prstGeom>
            <a:noFill/>
            <a:ln w="19050">
              <a:solidFill>
                <a:schemeClr val="accent2"/>
              </a:solidFill>
              <a:round/>
              <a:headEnd/>
              <a:tailEnd/>
            </a:ln>
          </p:spPr>
          <p:txBody>
            <a:bodyPr wrap="none" anchor="ctr"/>
            <a:lstStyle/>
            <a:p>
              <a:endParaRPr lang="en-IN"/>
            </a:p>
          </p:txBody>
        </p:sp>
        <p:sp>
          <p:nvSpPr>
            <p:cNvPr id="5260" name="Text Box 100"/>
            <p:cNvSpPr txBox="1">
              <a:spLocks noChangeArrowheads="1"/>
            </p:cNvSpPr>
            <p:nvPr/>
          </p:nvSpPr>
          <p:spPr bwMode="auto">
            <a:xfrm>
              <a:off x="4256" y="3612"/>
              <a:ext cx="184" cy="250"/>
            </a:xfrm>
            <a:prstGeom prst="rect">
              <a:avLst/>
            </a:prstGeom>
            <a:noFill/>
            <a:ln w="9525">
              <a:noFill/>
              <a:miter lim="800000"/>
              <a:headEnd/>
              <a:tailEnd/>
            </a:ln>
          </p:spPr>
          <p:txBody>
            <a:bodyPr lIns="45720" rIns="45720">
              <a:spAutoFit/>
            </a:bodyPr>
            <a:lstStyle/>
            <a:p>
              <a:r>
                <a:rPr lang="en-US" dirty="0"/>
                <a:t>0</a:t>
              </a:r>
            </a:p>
          </p:txBody>
        </p:sp>
        <p:sp>
          <p:nvSpPr>
            <p:cNvPr id="5261" name="Text Box 101"/>
            <p:cNvSpPr txBox="1">
              <a:spLocks noChangeArrowheads="1"/>
            </p:cNvSpPr>
            <p:nvPr/>
          </p:nvSpPr>
          <p:spPr bwMode="auto">
            <a:xfrm>
              <a:off x="4693" y="3598"/>
              <a:ext cx="184" cy="250"/>
            </a:xfrm>
            <a:prstGeom prst="rect">
              <a:avLst/>
            </a:prstGeom>
            <a:noFill/>
            <a:ln w="9525">
              <a:noFill/>
              <a:miter lim="800000"/>
              <a:headEnd/>
              <a:tailEnd/>
            </a:ln>
          </p:spPr>
          <p:txBody>
            <a:bodyPr lIns="45720" rIns="45720">
              <a:spAutoFit/>
            </a:bodyPr>
            <a:lstStyle/>
            <a:p>
              <a:r>
                <a:rPr lang="en-US"/>
                <a:t>1</a:t>
              </a:r>
            </a:p>
          </p:txBody>
        </p:sp>
        <p:sp>
          <p:nvSpPr>
            <p:cNvPr id="5262" name="Text Box 102"/>
            <p:cNvSpPr txBox="1">
              <a:spLocks noChangeArrowheads="1"/>
            </p:cNvSpPr>
            <p:nvPr/>
          </p:nvSpPr>
          <p:spPr bwMode="auto">
            <a:xfrm flipH="1">
              <a:off x="5042" y="3493"/>
              <a:ext cx="342" cy="173"/>
            </a:xfrm>
            <a:prstGeom prst="rect">
              <a:avLst/>
            </a:prstGeom>
            <a:solidFill>
              <a:schemeClr val="bg1"/>
            </a:solidFill>
            <a:ln w="9525">
              <a:solidFill>
                <a:schemeClr val="tx1"/>
              </a:solidFill>
              <a:miter lim="800000"/>
              <a:headEnd/>
              <a:tailEnd/>
            </a:ln>
          </p:spPr>
          <p:txBody>
            <a:bodyPr lIns="45720" rIns="45720" anchor="ctr"/>
            <a:lstStyle/>
            <a:p>
              <a:r>
                <a:rPr lang="en-US" b="0">
                  <a:latin typeface="Arial Narrow" pitchFamily="34" charset="0"/>
                </a:rPr>
                <a:t>d:16</a:t>
              </a:r>
            </a:p>
          </p:txBody>
        </p:sp>
        <p:sp>
          <p:nvSpPr>
            <p:cNvPr id="5264" name="Text Box 104"/>
            <p:cNvSpPr txBox="1">
              <a:spLocks noChangeArrowheads="1"/>
            </p:cNvSpPr>
            <p:nvPr/>
          </p:nvSpPr>
          <p:spPr bwMode="auto">
            <a:xfrm flipH="1">
              <a:off x="3385" y="3482"/>
              <a:ext cx="342" cy="173"/>
            </a:xfrm>
            <a:prstGeom prst="rect">
              <a:avLst/>
            </a:prstGeom>
            <a:solidFill>
              <a:schemeClr val="bg1"/>
            </a:solidFill>
            <a:ln w="9525">
              <a:solidFill>
                <a:schemeClr val="tx1"/>
              </a:solidFill>
              <a:miter lim="800000"/>
              <a:headEnd/>
              <a:tailEnd/>
            </a:ln>
          </p:spPr>
          <p:txBody>
            <a:bodyPr lIns="45720" rIns="45720" anchor="ctr"/>
            <a:lstStyle/>
            <a:p>
              <a:r>
                <a:rPr lang="en-US" b="0" dirty="0">
                  <a:latin typeface="Arial Narrow" pitchFamily="34" charset="0"/>
                </a:rPr>
                <a:t>c:12</a:t>
              </a:r>
            </a:p>
          </p:txBody>
        </p:sp>
        <p:grpSp>
          <p:nvGrpSpPr>
            <p:cNvPr id="6" name="Group 109"/>
            <p:cNvGrpSpPr>
              <a:grpSpLocks/>
            </p:cNvGrpSpPr>
            <p:nvPr/>
          </p:nvGrpSpPr>
          <p:grpSpPr bwMode="auto">
            <a:xfrm>
              <a:off x="3702" y="2692"/>
              <a:ext cx="592" cy="115"/>
              <a:chOff x="3702" y="2762"/>
              <a:chExt cx="592" cy="157"/>
            </a:xfrm>
          </p:grpSpPr>
          <p:sp>
            <p:nvSpPr>
              <p:cNvPr id="5266" name="Line 106"/>
              <p:cNvSpPr>
                <a:spLocks noChangeShapeType="1"/>
              </p:cNvSpPr>
              <p:nvPr/>
            </p:nvSpPr>
            <p:spPr bwMode="auto">
              <a:xfrm flipH="1">
                <a:off x="3702" y="2762"/>
                <a:ext cx="243" cy="157"/>
              </a:xfrm>
              <a:prstGeom prst="line">
                <a:avLst/>
              </a:prstGeom>
              <a:noFill/>
              <a:ln w="19050">
                <a:solidFill>
                  <a:schemeClr val="accent2"/>
                </a:solidFill>
                <a:round/>
                <a:headEnd/>
                <a:tailEnd/>
              </a:ln>
            </p:spPr>
            <p:txBody>
              <a:bodyPr wrap="none" anchor="ctr"/>
              <a:lstStyle/>
              <a:p>
                <a:endParaRPr lang="en-IN"/>
              </a:p>
            </p:txBody>
          </p:sp>
          <p:sp>
            <p:nvSpPr>
              <p:cNvPr id="5267" name="Line 107"/>
              <p:cNvSpPr>
                <a:spLocks noChangeShapeType="1"/>
              </p:cNvSpPr>
              <p:nvPr/>
            </p:nvSpPr>
            <p:spPr bwMode="auto">
              <a:xfrm>
                <a:off x="4050" y="2762"/>
                <a:ext cx="244" cy="157"/>
              </a:xfrm>
              <a:prstGeom prst="line">
                <a:avLst/>
              </a:prstGeom>
              <a:noFill/>
              <a:ln w="19050">
                <a:solidFill>
                  <a:schemeClr val="accent2"/>
                </a:solidFill>
                <a:round/>
                <a:headEnd/>
                <a:tailEnd/>
              </a:ln>
            </p:spPr>
            <p:txBody>
              <a:bodyPr wrap="none" anchor="ctr"/>
              <a:lstStyle/>
              <a:p>
                <a:endParaRPr lang="en-IN"/>
              </a:p>
            </p:txBody>
          </p:sp>
        </p:grpSp>
      </p:grpSp>
      <p:sp>
        <p:nvSpPr>
          <p:cNvPr id="146758" name="AutoShape 326"/>
          <p:cNvSpPr>
            <a:spLocks noChangeArrowheads="1"/>
          </p:cNvSpPr>
          <p:nvPr/>
        </p:nvSpPr>
        <p:spPr bwMode="auto">
          <a:xfrm>
            <a:off x="6774296" y="4622800"/>
            <a:ext cx="1897062" cy="800100"/>
          </a:xfrm>
          <a:prstGeom prst="roundRect">
            <a:avLst>
              <a:gd name="adj" fmla="val 16667"/>
            </a:avLst>
          </a:prstGeom>
          <a:solidFill>
            <a:schemeClr val="bg1"/>
          </a:solidFill>
          <a:ln w="28575">
            <a:solidFill>
              <a:srgbClr val="FF0000"/>
            </a:solidFill>
            <a:round/>
            <a:headEnd/>
            <a:tailEnd/>
          </a:ln>
        </p:spPr>
        <p:txBody>
          <a:bodyPr wrap="none" lIns="45720" rIns="45720" anchor="ctr"/>
          <a:lstStyle/>
          <a:p>
            <a:pPr>
              <a:spcBef>
                <a:spcPct val="0"/>
              </a:spcBef>
            </a:pPr>
            <a:r>
              <a:rPr lang="en-US" dirty="0">
                <a:solidFill>
                  <a:srgbClr val="FF0000"/>
                </a:solidFill>
                <a:latin typeface="Arial Narrow" pitchFamily="34" charset="0"/>
              </a:rPr>
              <a:t>A full binary tree</a:t>
            </a:r>
            <a:br>
              <a:rPr lang="en-US" dirty="0">
                <a:solidFill>
                  <a:srgbClr val="FF0000"/>
                </a:solidFill>
                <a:latin typeface="Arial Narrow" pitchFamily="34" charset="0"/>
              </a:rPr>
            </a:br>
            <a:r>
              <a:rPr lang="en-US" sz="1600" dirty="0">
                <a:solidFill>
                  <a:srgbClr val="FF0000"/>
                </a:solidFill>
              </a:rPr>
              <a:t>every </a:t>
            </a:r>
            <a:r>
              <a:rPr lang="en-US" sz="1600" dirty="0" err="1">
                <a:solidFill>
                  <a:srgbClr val="FF0000"/>
                </a:solidFill>
              </a:rPr>
              <a:t>nonleaf</a:t>
            </a:r>
            <a:r>
              <a:rPr lang="en-US" sz="1600" dirty="0">
                <a:solidFill>
                  <a:srgbClr val="FF0000"/>
                </a:solidFill>
              </a:rPr>
              <a:t> node </a:t>
            </a:r>
            <a:br>
              <a:rPr lang="en-US" sz="1600" dirty="0">
                <a:solidFill>
                  <a:srgbClr val="FF0000"/>
                </a:solidFill>
              </a:rPr>
            </a:br>
            <a:r>
              <a:rPr lang="en-US" sz="1600" dirty="0">
                <a:solidFill>
                  <a:srgbClr val="FF0000"/>
                </a:solidFill>
              </a:rPr>
              <a:t>has 2 children</a:t>
            </a:r>
          </a:p>
        </p:txBody>
      </p:sp>
      <p:sp>
        <p:nvSpPr>
          <p:cNvPr id="5134" name="AutoShape 327"/>
          <p:cNvSpPr>
            <a:spLocks noChangeArrowheads="1"/>
          </p:cNvSpPr>
          <p:nvPr/>
        </p:nvSpPr>
        <p:spPr bwMode="auto">
          <a:xfrm>
            <a:off x="7312025" y="193675"/>
            <a:ext cx="1600200" cy="1031875"/>
          </a:xfrm>
          <a:prstGeom prst="flowChartMagneticDisk">
            <a:avLst/>
          </a:prstGeom>
          <a:solidFill>
            <a:schemeClr val="bg1"/>
          </a:solidFill>
          <a:ln w="9525">
            <a:solidFill>
              <a:schemeClr val="tx1"/>
            </a:solidFill>
            <a:round/>
            <a:headEnd/>
            <a:tailEnd/>
          </a:ln>
        </p:spPr>
        <p:txBody>
          <a:bodyPr lIns="45720" rIns="45720" anchor="ctr"/>
          <a:lstStyle/>
          <a:p>
            <a:endParaRPr lang="en-US" sz="500" dirty="0">
              <a:latin typeface="Arial Narrow" pitchFamily="34" charset="0"/>
            </a:endParaRPr>
          </a:p>
          <a:p>
            <a:r>
              <a:rPr lang="en-US" sz="1800" b="0" dirty="0">
                <a:latin typeface="Arial Narrow" pitchFamily="34" charset="0"/>
              </a:rPr>
              <a:t>A file of 100,000 characters</a:t>
            </a:r>
            <a:r>
              <a:rPr lang="en-US" sz="1600" b="0" dirty="0">
                <a:latin typeface="Arial Narrow" pitchFamily="34" charset="0"/>
              </a:rPr>
              <a:t>.  </a:t>
            </a:r>
          </a:p>
        </p:txBody>
      </p:sp>
      <p:grpSp>
        <p:nvGrpSpPr>
          <p:cNvPr id="10" name="Group 9">
            <a:extLst>
              <a:ext uri="{FF2B5EF4-FFF2-40B4-BE49-F238E27FC236}">
                <a16:creationId xmlns:a16="http://schemas.microsoft.com/office/drawing/2014/main" id="{10E71EB7-8DEC-46AA-B6E3-0784E94F08B9}"/>
              </a:ext>
            </a:extLst>
          </p:cNvPr>
          <p:cNvGrpSpPr/>
          <p:nvPr/>
        </p:nvGrpSpPr>
        <p:grpSpPr>
          <a:xfrm>
            <a:off x="132986" y="3800475"/>
            <a:ext cx="5843587" cy="2951162"/>
            <a:chOff x="3300413" y="909638"/>
            <a:chExt cx="5843587" cy="2951162"/>
          </a:xfrm>
        </p:grpSpPr>
        <p:grpSp>
          <p:nvGrpSpPr>
            <p:cNvPr id="218" name="Group 50">
              <a:extLst>
                <a:ext uri="{FF2B5EF4-FFF2-40B4-BE49-F238E27FC236}">
                  <a16:creationId xmlns:a16="http://schemas.microsoft.com/office/drawing/2014/main" id="{3CFC1522-513C-4878-9E3C-258CE9F795AA}"/>
                </a:ext>
              </a:extLst>
            </p:cNvPr>
            <p:cNvGrpSpPr>
              <a:grpSpLocks/>
            </p:cNvGrpSpPr>
            <p:nvPr/>
          </p:nvGrpSpPr>
          <p:grpSpPr bwMode="auto">
            <a:xfrm>
              <a:off x="3300413" y="909638"/>
              <a:ext cx="5716587" cy="2951162"/>
              <a:chOff x="2079" y="573"/>
              <a:chExt cx="3601" cy="1859"/>
            </a:xfrm>
          </p:grpSpPr>
          <p:sp>
            <p:nvSpPr>
              <p:cNvPr id="219" name="AutoShape 46">
                <a:extLst>
                  <a:ext uri="{FF2B5EF4-FFF2-40B4-BE49-F238E27FC236}">
                    <a16:creationId xmlns:a16="http://schemas.microsoft.com/office/drawing/2014/main" id="{D2E62F85-AC1A-4D82-8328-1D25470DAC1D}"/>
                  </a:ext>
                </a:extLst>
              </p:cNvPr>
              <p:cNvSpPr>
                <a:spLocks noChangeArrowheads="1"/>
              </p:cNvSpPr>
              <p:nvPr/>
            </p:nvSpPr>
            <p:spPr bwMode="auto">
              <a:xfrm>
                <a:off x="2079" y="653"/>
                <a:ext cx="3523" cy="1779"/>
              </a:xfrm>
              <a:prstGeom prst="wedgeRoundRectCallout">
                <a:avLst>
                  <a:gd name="adj1" fmla="val 28972"/>
                  <a:gd name="adj2" fmla="val 43389"/>
                  <a:gd name="adj3" fmla="val 16667"/>
                </a:avLst>
              </a:prstGeom>
              <a:solidFill>
                <a:srgbClr val="FFFFCC"/>
              </a:solidFill>
              <a:ln w="9525">
                <a:noFill/>
                <a:miter lim="800000"/>
                <a:headEnd/>
                <a:tailEnd/>
              </a:ln>
            </p:spPr>
            <p:txBody>
              <a:bodyPr/>
              <a:lstStyle/>
              <a:p>
                <a:endParaRPr lang="en-US" dirty="0"/>
              </a:p>
            </p:txBody>
          </p:sp>
          <p:grpSp>
            <p:nvGrpSpPr>
              <p:cNvPr id="220" name="Group 40">
                <a:extLst>
                  <a:ext uri="{FF2B5EF4-FFF2-40B4-BE49-F238E27FC236}">
                    <a16:creationId xmlns:a16="http://schemas.microsoft.com/office/drawing/2014/main" id="{029807B8-BC80-44DA-8128-3644F0F86B56}"/>
                  </a:ext>
                </a:extLst>
              </p:cNvPr>
              <p:cNvGrpSpPr>
                <a:grpSpLocks/>
              </p:cNvGrpSpPr>
              <p:nvPr/>
            </p:nvGrpSpPr>
            <p:grpSpPr bwMode="auto">
              <a:xfrm flipH="1">
                <a:off x="5057" y="573"/>
                <a:ext cx="623" cy="538"/>
                <a:chOff x="4299" y="2998"/>
                <a:chExt cx="1196" cy="1102"/>
              </a:xfrm>
            </p:grpSpPr>
            <p:sp>
              <p:nvSpPr>
                <p:cNvPr id="221" name="Freeform 41">
                  <a:extLst>
                    <a:ext uri="{FF2B5EF4-FFF2-40B4-BE49-F238E27FC236}">
                      <a16:creationId xmlns:a16="http://schemas.microsoft.com/office/drawing/2014/main" id="{73B5BB04-8577-476D-AF4E-18B92F305B43}"/>
                    </a:ext>
                  </a:extLst>
                </p:cNvPr>
                <p:cNvSpPr>
                  <a:spLocks/>
                </p:cNvSpPr>
                <p:nvPr/>
              </p:nvSpPr>
              <p:spPr bwMode="auto">
                <a:xfrm>
                  <a:off x="4870" y="3922"/>
                  <a:ext cx="149" cy="134"/>
                </a:xfrm>
                <a:custGeom>
                  <a:avLst/>
                  <a:gdLst>
                    <a:gd name="T0" fmla="*/ 109 w 149"/>
                    <a:gd name="T1" fmla="*/ 134 h 134"/>
                    <a:gd name="T2" fmla="*/ 120 w 149"/>
                    <a:gd name="T3" fmla="*/ 131 h 134"/>
                    <a:gd name="T4" fmla="*/ 134 w 149"/>
                    <a:gd name="T5" fmla="*/ 121 h 134"/>
                    <a:gd name="T6" fmla="*/ 142 w 149"/>
                    <a:gd name="T7" fmla="*/ 114 h 134"/>
                    <a:gd name="T8" fmla="*/ 149 w 149"/>
                    <a:gd name="T9" fmla="*/ 101 h 134"/>
                    <a:gd name="T10" fmla="*/ 76 w 149"/>
                    <a:gd name="T11" fmla="*/ 24 h 134"/>
                    <a:gd name="T12" fmla="*/ 69 w 149"/>
                    <a:gd name="T13" fmla="*/ 21 h 134"/>
                    <a:gd name="T14" fmla="*/ 40 w 149"/>
                    <a:gd name="T15" fmla="*/ 7 h 134"/>
                    <a:gd name="T16" fmla="*/ 18 w 149"/>
                    <a:gd name="T17" fmla="*/ 0 h 134"/>
                    <a:gd name="T18" fmla="*/ 0 w 149"/>
                    <a:gd name="T19" fmla="*/ 14 h 134"/>
                    <a:gd name="T20" fmla="*/ 109 w 149"/>
                    <a:gd name="T21" fmla="*/ 134 h 1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4"/>
                    <a:gd name="T35" fmla="*/ 149 w 149"/>
                    <a:gd name="T36" fmla="*/ 134 h 1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4">
                      <a:moveTo>
                        <a:pt x="109" y="134"/>
                      </a:moveTo>
                      <a:lnTo>
                        <a:pt x="120" y="131"/>
                      </a:lnTo>
                      <a:lnTo>
                        <a:pt x="134" y="121"/>
                      </a:lnTo>
                      <a:lnTo>
                        <a:pt x="142" y="114"/>
                      </a:lnTo>
                      <a:lnTo>
                        <a:pt x="149" y="101"/>
                      </a:lnTo>
                      <a:lnTo>
                        <a:pt x="76" y="24"/>
                      </a:lnTo>
                      <a:lnTo>
                        <a:pt x="69" y="21"/>
                      </a:lnTo>
                      <a:lnTo>
                        <a:pt x="40" y="7"/>
                      </a:lnTo>
                      <a:lnTo>
                        <a:pt x="18" y="0"/>
                      </a:lnTo>
                      <a:lnTo>
                        <a:pt x="0" y="14"/>
                      </a:lnTo>
                      <a:lnTo>
                        <a:pt x="109" y="134"/>
                      </a:lnTo>
                      <a:close/>
                    </a:path>
                  </a:pathLst>
                </a:custGeom>
                <a:solidFill>
                  <a:srgbClr val="000000"/>
                </a:solidFill>
                <a:ln w="9525">
                  <a:noFill/>
                  <a:round/>
                  <a:headEnd/>
                  <a:tailEnd/>
                </a:ln>
              </p:spPr>
              <p:txBody>
                <a:bodyPr/>
                <a:lstStyle/>
                <a:p>
                  <a:endParaRPr lang="en-IN"/>
                </a:p>
              </p:txBody>
            </p:sp>
            <p:sp>
              <p:nvSpPr>
                <p:cNvPr id="222" name="Freeform 42">
                  <a:extLst>
                    <a:ext uri="{FF2B5EF4-FFF2-40B4-BE49-F238E27FC236}">
                      <a16:creationId xmlns:a16="http://schemas.microsoft.com/office/drawing/2014/main" id="{D75150A0-2329-4548-A0EB-25CB3B2A91ED}"/>
                    </a:ext>
                  </a:extLst>
                </p:cNvPr>
                <p:cNvSpPr>
                  <a:spLocks/>
                </p:cNvSpPr>
                <p:nvPr/>
              </p:nvSpPr>
              <p:spPr bwMode="auto">
                <a:xfrm>
                  <a:off x="5012" y="3845"/>
                  <a:ext cx="47" cy="111"/>
                </a:xfrm>
                <a:custGeom>
                  <a:avLst/>
                  <a:gdLst>
                    <a:gd name="T0" fmla="*/ 32 w 47"/>
                    <a:gd name="T1" fmla="*/ 111 h 111"/>
                    <a:gd name="T2" fmla="*/ 39 w 47"/>
                    <a:gd name="T3" fmla="*/ 111 h 111"/>
                    <a:gd name="T4" fmla="*/ 43 w 47"/>
                    <a:gd name="T5" fmla="*/ 111 h 111"/>
                    <a:gd name="T6" fmla="*/ 43 w 47"/>
                    <a:gd name="T7" fmla="*/ 108 h 111"/>
                    <a:gd name="T8" fmla="*/ 47 w 47"/>
                    <a:gd name="T9" fmla="*/ 104 h 111"/>
                    <a:gd name="T10" fmla="*/ 47 w 47"/>
                    <a:gd name="T11" fmla="*/ 81 h 111"/>
                    <a:gd name="T12" fmla="*/ 39 w 47"/>
                    <a:gd name="T13" fmla="*/ 51 h 111"/>
                    <a:gd name="T14" fmla="*/ 18 w 47"/>
                    <a:gd name="T15" fmla="*/ 21 h 111"/>
                    <a:gd name="T16" fmla="*/ 0 w 47"/>
                    <a:gd name="T17" fmla="*/ 0 h 111"/>
                    <a:gd name="T18" fmla="*/ 3 w 47"/>
                    <a:gd name="T19" fmla="*/ 17 h 111"/>
                    <a:gd name="T20" fmla="*/ 10 w 47"/>
                    <a:gd name="T21" fmla="*/ 54 h 111"/>
                    <a:gd name="T22" fmla="*/ 21 w 47"/>
                    <a:gd name="T23" fmla="*/ 94 h 111"/>
                    <a:gd name="T24" fmla="*/ 32 w 47"/>
                    <a:gd name="T25" fmla="*/ 111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111"/>
                    <a:gd name="T41" fmla="*/ 47 w 47"/>
                    <a:gd name="T42" fmla="*/ 111 h 1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111">
                      <a:moveTo>
                        <a:pt x="32" y="111"/>
                      </a:moveTo>
                      <a:lnTo>
                        <a:pt x="39" y="111"/>
                      </a:lnTo>
                      <a:lnTo>
                        <a:pt x="43" y="111"/>
                      </a:lnTo>
                      <a:lnTo>
                        <a:pt x="43" y="108"/>
                      </a:lnTo>
                      <a:lnTo>
                        <a:pt x="47" y="104"/>
                      </a:lnTo>
                      <a:lnTo>
                        <a:pt x="47" y="81"/>
                      </a:lnTo>
                      <a:lnTo>
                        <a:pt x="39" y="51"/>
                      </a:lnTo>
                      <a:lnTo>
                        <a:pt x="18" y="21"/>
                      </a:lnTo>
                      <a:lnTo>
                        <a:pt x="0" y="0"/>
                      </a:lnTo>
                      <a:lnTo>
                        <a:pt x="3" y="17"/>
                      </a:lnTo>
                      <a:lnTo>
                        <a:pt x="10" y="54"/>
                      </a:lnTo>
                      <a:lnTo>
                        <a:pt x="21" y="94"/>
                      </a:lnTo>
                      <a:lnTo>
                        <a:pt x="32" y="111"/>
                      </a:lnTo>
                      <a:close/>
                    </a:path>
                  </a:pathLst>
                </a:custGeom>
                <a:solidFill>
                  <a:srgbClr val="000000"/>
                </a:solidFill>
                <a:ln w="9525">
                  <a:noFill/>
                  <a:round/>
                  <a:headEnd/>
                  <a:tailEnd/>
                </a:ln>
              </p:spPr>
              <p:txBody>
                <a:bodyPr/>
                <a:lstStyle/>
                <a:p>
                  <a:endParaRPr lang="en-IN"/>
                </a:p>
              </p:txBody>
            </p:sp>
            <p:sp>
              <p:nvSpPr>
                <p:cNvPr id="223" name="Freeform 43">
                  <a:extLst>
                    <a:ext uri="{FF2B5EF4-FFF2-40B4-BE49-F238E27FC236}">
                      <a16:creationId xmlns:a16="http://schemas.microsoft.com/office/drawing/2014/main" id="{51A485B7-93A7-4128-93EA-30921379B830}"/>
                    </a:ext>
                  </a:extLst>
                </p:cNvPr>
                <p:cNvSpPr>
                  <a:spLocks/>
                </p:cNvSpPr>
                <p:nvPr/>
              </p:nvSpPr>
              <p:spPr bwMode="auto">
                <a:xfrm>
                  <a:off x="4743" y="3792"/>
                  <a:ext cx="72" cy="37"/>
                </a:xfrm>
                <a:custGeom>
                  <a:avLst/>
                  <a:gdLst>
                    <a:gd name="T0" fmla="*/ 72 w 72"/>
                    <a:gd name="T1" fmla="*/ 23 h 37"/>
                    <a:gd name="T2" fmla="*/ 65 w 72"/>
                    <a:gd name="T3" fmla="*/ 17 h 37"/>
                    <a:gd name="T4" fmla="*/ 58 w 72"/>
                    <a:gd name="T5" fmla="*/ 13 h 37"/>
                    <a:gd name="T6" fmla="*/ 54 w 72"/>
                    <a:gd name="T7" fmla="*/ 7 h 37"/>
                    <a:gd name="T8" fmla="*/ 43 w 72"/>
                    <a:gd name="T9" fmla="*/ 3 h 37"/>
                    <a:gd name="T10" fmla="*/ 29 w 72"/>
                    <a:gd name="T11" fmla="*/ 0 h 37"/>
                    <a:gd name="T12" fmla="*/ 18 w 72"/>
                    <a:gd name="T13" fmla="*/ 0 h 37"/>
                    <a:gd name="T14" fmla="*/ 7 w 72"/>
                    <a:gd name="T15" fmla="*/ 0 h 37"/>
                    <a:gd name="T16" fmla="*/ 0 w 72"/>
                    <a:gd name="T17" fmla="*/ 3 h 37"/>
                    <a:gd name="T18" fmla="*/ 36 w 72"/>
                    <a:gd name="T19" fmla="*/ 37 h 37"/>
                    <a:gd name="T20" fmla="*/ 43 w 72"/>
                    <a:gd name="T21" fmla="*/ 33 h 37"/>
                    <a:gd name="T22" fmla="*/ 54 w 72"/>
                    <a:gd name="T23" fmla="*/ 27 h 37"/>
                    <a:gd name="T24" fmla="*/ 61 w 72"/>
                    <a:gd name="T25" fmla="*/ 23 h 37"/>
                    <a:gd name="T26" fmla="*/ 72 w 72"/>
                    <a:gd name="T27" fmla="*/ 23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37"/>
                    <a:gd name="T44" fmla="*/ 72 w 72"/>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37">
                      <a:moveTo>
                        <a:pt x="72" y="23"/>
                      </a:moveTo>
                      <a:lnTo>
                        <a:pt x="65" y="17"/>
                      </a:lnTo>
                      <a:lnTo>
                        <a:pt x="58" y="13"/>
                      </a:lnTo>
                      <a:lnTo>
                        <a:pt x="54" y="7"/>
                      </a:lnTo>
                      <a:lnTo>
                        <a:pt x="43" y="3"/>
                      </a:lnTo>
                      <a:lnTo>
                        <a:pt x="29" y="0"/>
                      </a:lnTo>
                      <a:lnTo>
                        <a:pt x="18" y="0"/>
                      </a:lnTo>
                      <a:lnTo>
                        <a:pt x="7" y="0"/>
                      </a:lnTo>
                      <a:lnTo>
                        <a:pt x="0" y="3"/>
                      </a:lnTo>
                      <a:lnTo>
                        <a:pt x="36" y="37"/>
                      </a:lnTo>
                      <a:lnTo>
                        <a:pt x="43" y="33"/>
                      </a:lnTo>
                      <a:lnTo>
                        <a:pt x="54" y="27"/>
                      </a:lnTo>
                      <a:lnTo>
                        <a:pt x="61" y="23"/>
                      </a:lnTo>
                      <a:lnTo>
                        <a:pt x="72" y="23"/>
                      </a:lnTo>
                      <a:close/>
                    </a:path>
                  </a:pathLst>
                </a:custGeom>
                <a:solidFill>
                  <a:srgbClr val="000000"/>
                </a:solidFill>
                <a:ln w="9525">
                  <a:noFill/>
                  <a:round/>
                  <a:headEnd/>
                  <a:tailEnd/>
                </a:ln>
              </p:spPr>
              <p:txBody>
                <a:bodyPr/>
                <a:lstStyle/>
                <a:p>
                  <a:endParaRPr lang="en-IN"/>
                </a:p>
              </p:txBody>
            </p:sp>
            <p:sp>
              <p:nvSpPr>
                <p:cNvPr id="224" name="Freeform 44">
                  <a:extLst>
                    <a:ext uri="{FF2B5EF4-FFF2-40B4-BE49-F238E27FC236}">
                      <a16:creationId xmlns:a16="http://schemas.microsoft.com/office/drawing/2014/main" id="{A7D21504-960F-4FDE-841F-05CE746FA16F}"/>
                    </a:ext>
                  </a:extLst>
                </p:cNvPr>
                <p:cNvSpPr>
                  <a:spLocks/>
                </p:cNvSpPr>
                <p:nvPr/>
              </p:nvSpPr>
              <p:spPr bwMode="auto">
                <a:xfrm>
                  <a:off x="4299" y="2998"/>
                  <a:ext cx="1196" cy="1102"/>
                </a:xfrm>
                <a:custGeom>
                  <a:avLst/>
                  <a:gdLst>
                    <a:gd name="T0" fmla="*/ 596 w 1196"/>
                    <a:gd name="T1" fmla="*/ 509 h 1102"/>
                    <a:gd name="T2" fmla="*/ 545 w 1196"/>
                    <a:gd name="T3" fmla="*/ 489 h 1102"/>
                    <a:gd name="T4" fmla="*/ 480 w 1196"/>
                    <a:gd name="T5" fmla="*/ 442 h 1102"/>
                    <a:gd name="T6" fmla="*/ 433 w 1196"/>
                    <a:gd name="T7" fmla="*/ 415 h 1102"/>
                    <a:gd name="T8" fmla="*/ 385 w 1196"/>
                    <a:gd name="T9" fmla="*/ 301 h 1102"/>
                    <a:gd name="T10" fmla="*/ 367 w 1196"/>
                    <a:gd name="T11" fmla="*/ 265 h 1102"/>
                    <a:gd name="T12" fmla="*/ 353 w 1196"/>
                    <a:gd name="T13" fmla="*/ 198 h 1102"/>
                    <a:gd name="T14" fmla="*/ 353 w 1196"/>
                    <a:gd name="T15" fmla="*/ 171 h 1102"/>
                    <a:gd name="T16" fmla="*/ 240 w 1196"/>
                    <a:gd name="T17" fmla="*/ 127 h 1102"/>
                    <a:gd name="T18" fmla="*/ 291 w 1196"/>
                    <a:gd name="T19" fmla="*/ 107 h 1102"/>
                    <a:gd name="T20" fmla="*/ 378 w 1196"/>
                    <a:gd name="T21" fmla="*/ 77 h 1102"/>
                    <a:gd name="T22" fmla="*/ 458 w 1196"/>
                    <a:gd name="T23" fmla="*/ 50 h 1102"/>
                    <a:gd name="T24" fmla="*/ 527 w 1196"/>
                    <a:gd name="T25" fmla="*/ 33 h 1102"/>
                    <a:gd name="T26" fmla="*/ 800 w 1196"/>
                    <a:gd name="T27" fmla="*/ 104 h 1102"/>
                    <a:gd name="T28" fmla="*/ 774 w 1196"/>
                    <a:gd name="T29" fmla="*/ 121 h 1102"/>
                    <a:gd name="T30" fmla="*/ 789 w 1196"/>
                    <a:gd name="T31" fmla="*/ 265 h 1102"/>
                    <a:gd name="T32" fmla="*/ 789 w 1196"/>
                    <a:gd name="T33" fmla="*/ 295 h 1102"/>
                    <a:gd name="T34" fmla="*/ 752 w 1196"/>
                    <a:gd name="T35" fmla="*/ 291 h 1102"/>
                    <a:gd name="T36" fmla="*/ 687 w 1196"/>
                    <a:gd name="T37" fmla="*/ 201 h 1102"/>
                    <a:gd name="T38" fmla="*/ 687 w 1196"/>
                    <a:gd name="T39" fmla="*/ 261 h 1102"/>
                    <a:gd name="T40" fmla="*/ 705 w 1196"/>
                    <a:gd name="T41" fmla="*/ 295 h 1102"/>
                    <a:gd name="T42" fmla="*/ 691 w 1196"/>
                    <a:gd name="T43" fmla="*/ 335 h 1102"/>
                    <a:gd name="T44" fmla="*/ 676 w 1196"/>
                    <a:gd name="T45" fmla="*/ 378 h 1102"/>
                    <a:gd name="T46" fmla="*/ 643 w 1196"/>
                    <a:gd name="T47" fmla="*/ 422 h 1102"/>
                    <a:gd name="T48" fmla="*/ 596 w 1196"/>
                    <a:gd name="T49" fmla="*/ 429 h 1102"/>
                    <a:gd name="T50" fmla="*/ 603 w 1196"/>
                    <a:gd name="T51" fmla="*/ 449 h 1102"/>
                    <a:gd name="T52" fmla="*/ 633 w 1196"/>
                    <a:gd name="T53" fmla="*/ 469 h 1102"/>
                    <a:gd name="T54" fmla="*/ 687 w 1196"/>
                    <a:gd name="T55" fmla="*/ 512 h 1102"/>
                    <a:gd name="T56" fmla="*/ 738 w 1196"/>
                    <a:gd name="T57" fmla="*/ 539 h 1102"/>
                    <a:gd name="T58" fmla="*/ 763 w 1196"/>
                    <a:gd name="T59" fmla="*/ 546 h 1102"/>
                    <a:gd name="T60" fmla="*/ 832 w 1196"/>
                    <a:gd name="T61" fmla="*/ 556 h 1102"/>
                    <a:gd name="T62" fmla="*/ 902 w 1196"/>
                    <a:gd name="T63" fmla="*/ 636 h 1102"/>
                    <a:gd name="T64" fmla="*/ 956 w 1196"/>
                    <a:gd name="T65" fmla="*/ 720 h 1102"/>
                    <a:gd name="T66" fmla="*/ 1058 w 1196"/>
                    <a:gd name="T67" fmla="*/ 834 h 1102"/>
                    <a:gd name="T68" fmla="*/ 1101 w 1196"/>
                    <a:gd name="T69" fmla="*/ 931 h 1102"/>
                    <a:gd name="T70" fmla="*/ 1051 w 1196"/>
                    <a:gd name="T71" fmla="*/ 1055 h 1102"/>
                    <a:gd name="T72" fmla="*/ 1196 w 1196"/>
                    <a:gd name="T73" fmla="*/ 1102 h 1102"/>
                    <a:gd name="T74" fmla="*/ 116 w 1196"/>
                    <a:gd name="T75" fmla="*/ 1102 h 1102"/>
                    <a:gd name="T76" fmla="*/ 120 w 1196"/>
                    <a:gd name="T77" fmla="*/ 720 h 1102"/>
                    <a:gd name="T78" fmla="*/ 167 w 1196"/>
                    <a:gd name="T79" fmla="*/ 563 h 1102"/>
                    <a:gd name="T80" fmla="*/ 258 w 1196"/>
                    <a:gd name="T81" fmla="*/ 546 h 1102"/>
                    <a:gd name="T82" fmla="*/ 327 w 1196"/>
                    <a:gd name="T83" fmla="*/ 519 h 1102"/>
                    <a:gd name="T84" fmla="*/ 400 w 1196"/>
                    <a:gd name="T85" fmla="*/ 449 h 1102"/>
                    <a:gd name="T86" fmla="*/ 418 w 1196"/>
                    <a:gd name="T87" fmla="*/ 419 h 1102"/>
                    <a:gd name="T88" fmla="*/ 502 w 1196"/>
                    <a:gd name="T89" fmla="*/ 509 h 1102"/>
                    <a:gd name="T90" fmla="*/ 578 w 1196"/>
                    <a:gd name="T91" fmla="*/ 603 h 1102"/>
                    <a:gd name="T92" fmla="*/ 702 w 1196"/>
                    <a:gd name="T93" fmla="*/ 824 h 1102"/>
                    <a:gd name="T94" fmla="*/ 676 w 1196"/>
                    <a:gd name="T95" fmla="*/ 663 h 1102"/>
                    <a:gd name="T96" fmla="*/ 618 w 1196"/>
                    <a:gd name="T97" fmla="*/ 486 h 11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96"/>
                    <a:gd name="T148" fmla="*/ 0 h 1102"/>
                    <a:gd name="T149" fmla="*/ 1196 w 1196"/>
                    <a:gd name="T150" fmla="*/ 1102 h 110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96" h="1102">
                      <a:moveTo>
                        <a:pt x="596" y="459"/>
                      </a:moveTo>
                      <a:lnTo>
                        <a:pt x="596" y="476"/>
                      </a:lnTo>
                      <a:lnTo>
                        <a:pt x="596" y="492"/>
                      </a:lnTo>
                      <a:lnTo>
                        <a:pt x="596" y="509"/>
                      </a:lnTo>
                      <a:lnTo>
                        <a:pt x="589" y="526"/>
                      </a:lnTo>
                      <a:lnTo>
                        <a:pt x="574" y="512"/>
                      </a:lnTo>
                      <a:lnTo>
                        <a:pt x="560" y="499"/>
                      </a:lnTo>
                      <a:lnTo>
                        <a:pt x="545" y="489"/>
                      </a:lnTo>
                      <a:lnTo>
                        <a:pt x="531" y="476"/>
                      </a:lnTo>
                      <a:lnTo>
                        <a:pt x="513" y="466"/>
                      </a:lnTo>
                      <a:lnTo>
                        <a:pt x="498" y="452"/>
                      </a:lnTo>
                      <a:lnTo>
                        <a:pt x="480" y="442"/>
                      </a:lnTo>
                      <a:lnTo>
                        <a:pt x="462" y="435"/>
                      </a:lnTo>
                      <a:lnTo>
                        <a:pt x="454" y="429"/>
                      </a:lnTo>
                      <a:lnTo>
                        <a:pt x="444" y="422"/>
                      </a:lnTo>
                      <a:lnTo>
                        <a:pt x="433" y="415"/>
                      </a:lnTo>
                      <a:lnTo>
                        <a:pt x="425" y="409"/>
                      </a:lnTo>
                      <a:lnTo>
                        <a:pt x="425" y="368"/>
                      </a:lnTo>
                      <a:lnTo>
                        <a:pt x="407" y="332"/>
                      </a:lnTo>
                      <a:lnTo>
                        <a:pt x="385" y="301"/>
                      </a:lnTo>
                      <a:lnTo>
                        <a:pt x="367" y="268"/>
                      </a:lnTo>
                      <a:lnTo>
                        <a:pt x="367" y="265"/>
                      </a:lnTo>
                      <a:lnTo>
                        <a:pt x="353" y="245"/>
                      </a:lnTo>
                      <a:lnTo>
                        <a:pt x="353" y="221"/>
                      </a:lnTo>
                      <a:lnTo>
                        <a:pt x="353" y="198"/>
                      </a:lnTo>
                      <a:lnTo>
                        <a:pt x="356" y="174"/>
                      </a:lnTo>
                      <a:lnTo>
                        <a:pt x="356" y="171"/>
                      </a:lnTo>
                      <a:lnTo>
                        <a:pt x="353" y="171"/>
                      </a:lnTo>
                      <a:lnTo>
                        <a:pt x="353" y="167"/>
                      </a:lnTo>
                      <a:lnTo>
                        <a:pt x="244" y="134"/>
                      </a:lnTo>
                      <a:lnTo>
                        <a:pt x="240" y="131"/>
                      </a:lnTo>
                      <a:lnTo>
                        <a:pt x="240" y="127"/>
                      </a:lnTo>
                      <a:lnTo>
                        <a:pt x="244" y="124"/>
                      </a:lnTo>
                      <a:lnTo>
                        <a:pt x="265" y="117"/>
                      </a:lnTo>
                      <a:lnTo>
                        <a:pt x="291" y="107"/>
                      </a:lnTo>
                      <a:lnTo>
                        <a:pt x="313" y="100"/>
                      </a:lnTo>
                      <a:lnTo>
                        <a:pt x="334" y="94"/>
                      </a:lnTo>
                      <a:lnTo>
                        <a:pt x="356" y="87"/>
                      </a:lnTo>
                      <a:lnTo>
                        <a:pt x="378" y="77"/>
                      </a:lnTo>
                      <a:lnTo>
                        <a:pt x="400" y="70"/>
                      </a:lnTo>
                      <a:lnTo>
                        <a:pt x="422" y="64"/>
                      </a:lnTo>
                      <a:lnTo>
                        <a:pt x="440" y="57"/>
                      </a:lnTo>
                      <a:lnTo>
                        <a:pt x="458" y="50"/>
                      </a:lnTo>
                      <a:lnTo>
                        <a:pt x="476" y="44"/>
                      </a:lnTo>
                      <a:lnTo>
                        <a:pt x="494" y="37"/>
                      </a:lnTo>
                      <a:lnTo>
                        <a:pt x="509" y="33"/>
                      </a:lnTo>
                      <a:lnTo>
                        <a:pt x="527" y="33"/>
                      </a:lnTo>
                      <a:lnTo>
                        <a:pt x="542" y="33"/>
                      </a:lnTo>
                      <a:lnTo>
                        <a:pt x="560" y="40"/>
                      </a:lnTo>
                      <a:lnTo>
                        <a:pt x="800" y="104"/>
                      </a:lnTo>
                      <a:lnTo>
                        <a:pt x="800" y="107"/>
                      </a:lnTo>
                      <a:lnTo>
                        <a:pt x="800" y="111"/>
                      </a:lnTo>
                      <a:lnTo>
                        <a:pt x="774" y="121"/>
                      </a:lnTo>
                      <a:lnTo>
                        <a:pt x="778" y="157"/>
                      </a:lnTo>
                      <a:lnTo>
                        <a:pt x="782" y="191"/>
                      </a:lnTo>
                      <a:lnTo>
                        <a:pt x="785" y="228"/>
                      </a:lnTo>
                      <a:lnTo>
                        <a:pt x="789" y="265"/>
                      </a:lnTo>
                      <a:lnTo>
                        <a:pt x="789" y="275"/>
                      </a:lnTo>
                      <a:lnTo>
                        <a:pt x="789" y="281"/>
                      </a:lnTo>
                      <a:lnTo>
                        <a:pt x="789" y="288"/>
                      </a:lnTo>
                      <a:lnTo>
                        <a:pt x="789" y="295"/>
                      </a:lnTo>
                      <a:lnTo>
                        <a:pt x="782" y="295"/>
                      </a:lnTo>
                      <a:lnTo>
                        <a:pt x="771" y="295"/>
                      </a:lnTo>
                      <a:lnTo>
                        <a:pt x="756" y="295"/>
                      </a:lnTo>
                      <a:lnTo>
                        <a:pt x="752" y="291"/>
                      </a:lnTo>
                      <a:lnTo>
                        <a:pt x="734" y="137"/>
                      </a:lnTo>
                      <a:lnTo>
                        <a:pt x="680" y="154"/>
                      </a:lnTo>
                      <a:lnTo>
                        <a:pt x="680" y="178"/>
                      </a:lnTo>
                      <a:lnTo>
                        <a:pt x="687" y="201"/>
                      </a:lnTo>
                      <a:lnTo>
                        <a:pt x="687" y="228"/>
                      </a:lnTo>
                      <a:lnTo>
                        <a:pt x="680" y="248"/>
                      </a:lnTo>
                      <a:lnTo>
                        <a:pt x="680" y="255"/>
                      </a:lnTo>
                      <a:lnTo>
                        <a:pt x="687" y="261"/>
                      </a:lnTo>
                      <a:lnTo>
                        <a:pt x="691" y="268"/>
                      </a:lnTo>
                      <a:lnTo>
                        <a:pt x="694" y="275"/>
                      </a:lnTo>
                      <a:lnTo>
                        <a:pt x="702" y="285"/>
                      </a:lnTo>
                      <a:lnTo>
                        <a:pt x="705" y="295"/>
                      </a:lnTo>
                      <a:lnTo>
                        <a:pt x="709" y="308"/>
                      </a:lnTo>
                      <a:lnTo>
                        <a:pt x="705" y="318"/>
                      </a:lnTo>
                      <a:lnTo>
                        <a:pt x="691" y="325"/>
                      </a:lnTo>
                      <a:lnTo>
                        <a:pt x="691" y="335"/>
                      </a:lnTo>
                      <a:lnTo>
                        <a:pt x="687" y="345"/>
                      </a:lnTo>
                      <a:lnTo>
                        <a:pt x="680" y="352"/>
                      </a:lnTo>
                      <a:lnTo>
                        <a:pt x="680" y="362"/>
                      </a:lnTo>
                      <a:lnTo>
                        <a:pt x="676" y="378"/>
                      </a:lnTo>
                      <a:lnTo>
                        <a:pt x="676" y="392"/>
                      </a:lnTo>
                      <a:lnTo>
                        <a:pt x="669" y="405"/>
                      </a:lnTo>
                      <a:lnTo>
                        <a:pt x="658" y="419"/>
                      </a:lnTo>
                      <a:lnTo>
                        <a:pt x="643" y="422"/>
                      </a:lnTo>
                      <a:lnTo>
                        <a:pt x="633" y="425"/>
                      </a:lnTo>
                      <a:lnTo>
                        <a:pt x="618" y="429"/>
                      </a:lnTo>
                      <a:lnTo>
                        <a:pt x="600" y="429"/>
                      </a:lnTo>
                      <a:lnTo>
                        <a:pt x="596" y="429"/>
                      </a:lnTo>
                      <a:lnTo>
                        <a:pt x="596" y="435"/>
                      </a:lnTo>
                      <a:lnTo>
                        <a:pt x="596" y="439"/>
                      </a:lnTo>
                      <a:lnTo>
                        <a:pt x="596" y="445"/>
                      </a:lnTo>
                      <a:lnTo>
                        <a:pt x="603" y="449"/>
                      </a:lnTo>
                      <a:lnTo>
                        <a:pt x="611" y="449"/>
                      </a:lnTo>
                      <a:lnTo>
                        <a:pt x="614" y="452"/>
                      </a:lnTo>
                      <a:lnTo>
                        <a:pt x="622" y="456"/>
                      </a:lnTo>
                      <a:lnTo>
                        <a:pt x="633" y="469"/>
                      </a:lnTo>
                      <a:lnTo>
                        <a:pt x="643" y="482"/>
                      </a:lnTo>
                      <a:lnTo>
                        <a:pt x="654" y="492"/>
                      </a:lnTo>
                      <a:lnTo>
                        <a:pt x="669" y="502"/>
                      </a:lnTo>
                      <a:lnTo>
                        <a:pt x="687" y="512"/>
                      </a:lnTo>
                      <a:lnTo>
                        <a:pt x="702" y="523"/>
                      </a:lnTo>
                      <a:lnTo>
                        <a:pt x="716" y="529"/>
                      </a:lnTo>
                      <a:lnTo>
                        <a:pt x="734" y="539"/>
                      </a:lnTo>
                      <a:lnTo>
                        <a:pt x="738" y="539"/>
                      </a:lnTo>
                      <a:lnTo>
                        <a:pt x="745" y="543"/>
                      </a:lnTo>
                      <a:lnTo>
                        <a:pt x="752" y="546"/>
                      </a:lnTo>
                      <a:lnTo>
                        <a:pt x="756" y="546"/>
                      </a:lnTo>
                      <a:lnTo>
                        <a:pt x="763" y="546"/>
                      </a:lnTo>
                      <a:lnTo>
                        <a:pt x="782" y="546"/>
                      </a:lnTo>
                      <a:lnTo>
                        <a:pt x="796" y="546"/>
                      </a:lnTo>
                      <a:lnTo>
                        <a:pt x="803" y="549"/>
                      </a:lnTo>
                      <a:lnTo>
                        <a:pt x="832" y="556"/>
                      </a:lnTo>
                      <a:lnTo>
                        <a:pt x="854" y="576"/>
                      </a:lnTo>
                      <a:lnTo>
                        <a:pt x="872" y="600"/>
                      </a:lnTo>
                      <a:lnTo>
                        <a:pt x="891" y="623"/>
                      </a:lnTo>
                      <a:lnTo>
                        <a:pt x="902" y="636"/>
                      </a:lnTo>
                      <a:lnTo>
                        <a:pt x="916" y="650"/>
                      </a:lnTo>
                      <a:lnTo>
                        <a:pt x="927" y="663"/>
                      </a:lnTo>
                      <a:lnTo>
                        <a:pt x="938" y="677"/>
                      </a:lnTo>
                      <a:lnTo>
                        <a:pt x="956" y="720"/>
                      </a:lnTo>
                      <a:lnTo>
                        <a:pt x="978" y="757"/>
                      </a:lnTo>
                      <a:lnTo>
                        <a:pt x="1003" y="787"/>
                      </a:lnTo>
                      <a:lnTo>
                        <a:pt x="1040" y="821"/>
                      </a:lnTo>
                      <a:lnTo>
                        <a:pt x="1058" y="834"/>
                      </a:lnTo>
                      <a:lnTo>
                        <a:pt x="1076" y="851"/>
                      </a:lnTo>
                      <a:lnTo>
                        <a:pt x="1091" y="868"/>
                      </a:lnTo>
                      <a:lnTo>
                        <a:pt x="1101" y="894"/>
                      </a:lnTo>
                      <a:lnTo>
                        <a:pt x="1101" y="931"/>
                      </a:lnTo>
                      <a:lnTo>
                        <a:pt x="1098" y="965"/>
                      </a:lnTo>
                      <a:lnTo>
                        <a:pt x="1087" y="1002"/>
                      </a:lnTo>
                      <a:lnTo>
                        <a:pt x="1065" y="1035"/>
                      </a:lnTo>
                      <a:lnTo>
                        <a:pt x="1051" y="1055"/>
                      </a:lnTo>
                      <a:lnTo>
                        <a:pt x="1029" y="1072"/>
                      </a:lnTo>
                      <a:lnTo>
                        <a:pt x="1011" y="1085"/>
                      </a:lnTo>
                      <a:lnTo>
                        <a:pt x="989" y="1099"/>
                      </a:lnTo>
                      <a:lnTo>
                        <a:pt x="1196" y="1102"/>
                      </a:lnTo>
                      <a:lnTo>
                        <a:pt x="1196" y="0"/>
                      </a:lnTo>
                      <a:lnTo>
                        <a:pt x="0" y="0"/>
                      </a:lnTo>
                      <a:lnTo>
                        <a:pt x="0" y="1102"/>
                      </a:lnTo>
                      <a:lnTo>
                        <a:pt x="116" y="1102"/>
                      </a:lnTo>
                      <a:lnTo>
                        <a:pt x="109" y="1005"/>
                      </a:lnTo>
                      <a:lnTo>
                        <a:pt x="109" y="911"/>
                      </a:lnTo>
                      <a:lnTo>
                        <a:pt x="109" y="817"/>
                      </a:lnTo>
                      <a:lnTo>
                        <a:pt x="120" y="720"/>
                      </a:lnTo>
                      <a:lnTo>
                        <a:pt x="120" y="690"/>
                      </a:lnTo>
                      <a:lnTo>
                        <a:pt x="127" y="643"/>
                      </a:lnTo>
                      <a:lnTo>
                        <a:pt x="138" y="596"/>
                      </a:lnTo>
                      <a:lnTo>
                        <a:pt x="167" y="563"/>
                      </a:lnTo>
                      <a:lnTo>
                        <a:pt x="200" y="553"/>
                      </a:lnTo>
                      <a:lnTo>
                        <a:pt x="225" y="549"/>
                      </a:lnTo>
                      <a:lnTo>
                        <a:pt x="240" y="549"/>
                      </a:lnTo>
                      <a:lnTo>
                        <a:pt x="258" y="546"/>
                      </a:lnTo>
                      <a:lnTo>
                        <a:pt x="276" y="539"/>
                      </a:lnTo>
                      <a:lnTo>
                        <a:pt x="294" y="533"/>
                      </a:lnTo>
                      <a:lnTo>
                        <a:pt x="313" y="526"/>
                      </a:lnTo>
                      <a:lnTo>
                        <a:pt x="327" y="519"/>
                      </a:lnTo>
                      <a:lnTo>
                        <a:pt x="342" y="509"/>
                      </a:lnTo>
                      <a:lnTo>
                        <a:pt x="364" y="489"/>
                      </a:lnTo>
                      <a:lnTo>
                        <a:pt x="382" y="469"/>
                      </a:lnTo>
                      <a:lnTo>
                        <a:pt x="400" y="449"/>
                      </a:lnTo>
                      <a:lnTo>
                        <a:pt x="411" y="425"/>
                      </a:lnTo>
                      <a:lnTo>
                        <a:pt x="414" y="422"/>
                      </a:lnTo>
                      <a:lnTo>
                        <a:pt x="418" y="419"/>
                      </a:lnTo>
                      <a:lnTo>
                        <a:pt x="422" y="419"/>
                      </a:lnTo>
                      <a:lnTo>
                        <a:pt x="454" y="449"/>
                      </a:lnTo>
                      <a:lnTo>
                        <a:pt x="480" y="476"/>
                      </a:lnTo>
                      <a:lnTo>
                        <a:pt x="502" y="509"/>
                      </a:lnTo>
                      <a:lnTo>
                        <a:pt x="527" y="543"/>
                      </a:lnTo>
                      <a:lnTo>
                        <a:pt x="545" y="559"/>
                      </a:lnTo>
                      <a:lnTo>
                        <a:pt x="560" y="579"/>
                      </a:lnTo>
                      <a:lnTo>
                        <a:pt x="578" y="603"/>
                      </a:lnTo>
                      <a:lnTo>
                        <a:pt x="593" y="626"/>
                      </a:lnTo>
                      <a:lnTo>
                        <a:pt x="702" y="824"/>
                      </a:lnTo>
                      <a:lnTo>
                        <a:pt x="691" y="744"/>
                      </a:lnTo>
                      <a:lnTo>
                        <a:pt x="676" y="663"/>
                      </a:lnTo>
                      <a:lnTo>
                        <a:pt x="651" y="583"/>
                      </a:lnTo>
                      <a:lnTo>
                        <a:pt x="629" y="512"/>
                      </a:lnTo>
                      <a:lnTo>
                        <a:pt x="625" y="506"/>
                      </a:lnTo>
                      <a:lnTo>
                        <a:pt x="618" y="486"/>
                      </a:lnTo>
                      <a:lnTo>
                        <a:pt x="607" y="466"/>
                      </a:lnTo>
                      <a:lnTo>
                        <a:pt x="596" y="459"/>
                      </a:lnTo>
                      <a:close/>
                    </a:path>
                  </a:pathLst>
                </a:custGeom>
                <a:solidFill>
                  <a:srgbClr val="000000"/>
                </a:solidFill>
                <a:ln w="9525">
                  <a:noFill/>
                  <a:round/>
                  <a:headEnd/>
                  <a:tailEnd/>
                </a:ln>
              </p:spPr>
              <p:txBody>
                <a:bodyPr/>
                <a:lstStyle/>
                <a:p>
                  <a:endParaRPr lang="en-IN"/>
                </a:p>
              </p:txBody>
            </p:sp>
            <p:sp>
              <p:nvSpPr>
                <p:cNvPr id="225" name="Freeform 45">
                  <a:extLst>
                    <a:ext uri="{FF2B5EF4-FFF2-40B4-BE49-F238E27FC236}">
                      <a16:creationId xmlns:a16="http://schemas.microsoft.com/office/drawing/2014/main" id="{54871E5A-5DCE-49D3-82F8-4860FD53D6E5}"/>
                    </a:ext>
                  </a:extLst>
                </p:cNvPr>
                <p:cNvSpPr>
                  <a:spLocks/>
                </p:cNvSpPr>
                <p:nvPr/>
              </p:nvSpPr>
              <p:spPr bwMode="auto">
                <a:xfrm>
                  <a:off x="4648" y="3658"/>
                  <a:ext cx="138" cy="97"/>
                </a:xfrm>
                <a:custGeom>
                  <a:avLst/>
                  <a:gdLst>
                    <a:gd name="T0" fmla="*/ 138 w 138"/>
                    <a:gd name="T1" fmla="*/ 97 h 97"/>
                    <a:gd name="T2" fmla="*/ 40 w 138"/>
                    <a:gd name="T3" fmla="*/ 0 h 97"/>
                    <a:gd name="T4" fmla="*/ 29 w 138"/>
                    <a:gd name="T5" fmla="*/ 0 h 97"/>
                    <a:gd name="T6" fmla="*/ 11 w 138"/>
                    <a:gd name="T7" fmla="*/ 7 h 97"/>
                    <a:gd name="T8" fmla="*/ 4 w 138"/>
                    <a:gd name="T9" fmla="*/ 17 h 97"/>
                    <a:gd name="T10" fmla="*/ 0 w 138"/>
                    <a:gd name="T11" fmla="*/ 30 h 97"/>
                    <a:gd name="T12" fmla="*/ 58 w 138"/>
                    <a:gd name="T13" fmla="*/ 97 h 97"/>
                    <a:gd name="T14" fmla="*/ 76 w 138"/>
                    <a:gd name="T15" fmla="*/ 90 h 97"/>
                    <a:gd name="T16" fmla="*/ 102 w 138"/>
                    <a:gd name="T17" fmla="*/ 87 h 97"/>
                    <a:gd name="T18" fmla="*/ 120 w 138"/>
                    <a:gd name="T19" fmla="*/ 90 h 97"/>
                    <a:gd name="T20" fmla="*/ 138 w 138"/>
                    <a:gd name="T21" fmla="*/ 97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97"/>
                    <a:gd name="T35" fmla="*/ 138 w 138"/>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97">
                      <a:moveTo>
                        <a:pt x="138" y="97"/>
                      </a:moveTo>
                      <a:lnTo>
                        <a:pt x="40" y="0"/>
                      </a:lnTo>
                      <a:lnTo>
                        <a:pt x="29" y="0"/>
                      </a:lnTo>
                      <a:lnTo>
                        <a:pt x="11" y="7"/>
                      </a:lnTo>
                      <a:lnTo>
                        <a:pt x="4" y="17"/>
                      </a:lnTo>
                      <a:lnTo>
                        <a:pt x="0" y="30"/>
                      </a:lnTo>
                      <a:lnTo>
                        <a:pt x="58" y="97"/>
                      </a:lnTo>
                      <a:lnTo>
                        <a:pt x="76" y="90"/>
                      </a:lnTo>
                      <a:lnTo>
                        <a:pt x="102" y="87"/>
                      </a:lnTo>
                      <a:lnTo>
                        <a:pt x="120" y="90"/>
                      </a:lnTo>
                      <a:lnTo>
                        <a:pt x="138" y="97"/>
                      </a:lnTo>
                      <a:close/>
                    </a:path>
                  </a:pathLst>
                </a:custGeom>
                <a:solidFill>
                  <a:srgbClr val="000000"/>
                </a:solidFill>
                <a:ln w="9525">
                  <a:noFill/>
                  <a:round/>
                  <a:headEnd/>
                  <a:tailEnd/>
                </a:ln>
              </p:spPr>
              <p:txBody>
                <a:bodyPr/>
                <a:lstStyle/>
                <a:p>
                  <a:endParaRPr lang="en-IN"/>
                </a:p>
              </p:txBody>
            </p:sp>
          </p:grpSp>
        </p:grpSp>
        <p:sp>
          <p:nvSpPr>
            <p:cNvPr id="226" name="Rectangle 47">
              <a:extLst>
                <a:ext uri="{FF2B5EF4-FFF2-40B4-BE49-F238E27FC236}">
                  <a16:creationId xmlns:a16="http://schemas.microsoft.com/office/drawing/2014/main" id="{D2BBD325-F27F-44E8-B542-D4ACE584E1A5}"/>
                </a:ext>
              </a:extLst>
            </p:cNvPr>
            <p:cNvSpPr>
              <a:spLocks noChangeArrowheads="1"/>
            </p:cNvSpPr>
            <p:nvPr/>
          </p:nvSpPr>
          <p:spPr bwMode="auto">
            <a:xfrm>
              <a:off x="3579813" y="1135063"/>
              <a:ext cx="5564187" cy="1373187"/>
            </a:xfrm>
            <a:prstGeom prst="rect">
              <a:avLst/>
            </a:prstGeom>
            <a:noFill/>
            <a:ln w="9525">
              <a:noFill/>
              <a:miter lim="800000"/>
              <a:headEnd/>
              <a:tailEnd/>
            </a:ln>
          </p:spPr>
          <p:txBody>
            <a:bodyPr/>
            <a:lstStyle/>
            <a:p>
              <a:pPr algn="l">
                <a:spcBef>
                  <a:spcPct val="0"/>
                </a:spcBef>
              </a:pPr>
              <a:r>
                <a:rPr lang="en-US" dirty="0">
                  <a:solidFill>
                    <a:schemeClr val="accent2"/>
                  </a:solidFill>
                  <a:latin typeface="Arial Narrow" pitchFamily="34" charset="0"/>
                </a:rPr>
                <a:t>To find an </a:t>
              </a:r>
              <a:r>
                <a:rPr lang="en-US" sz="2400" dirty="0">
                  <a:solidFill>
                    <a:schemeClr val="accent2"/>
                  </a:solidFill>
                  <a:latin typeface="Arial Narrow" pitchFamily="34" charset="0"/>
                </a:rPr>
                <a:t>optimal code</a:t>
              </a:r>
              <a:r>
                <a:rPr lang="en-US" dirty="0">
                  <a:solidFill>
                    <a:schemeClr val="accent2"/>
                  </a:solidFill>
                  <a:latin typeface="Arial Narrow" pitchFamily="34" charset="0"/>
                </a:rPr>
                <a:t> for a file</a:t>
              </a:r>
              <a:r>
                <a:rPr lang="en-US" dirty="0">
                  <a:latin typeface="Arial Narrow" pitchFamily="34" charset="0"/>
                </a:rPr>
                <a:t>:</a:t>
              </a:r>
            </a:p>
            <a:p>
              <a:pPr algn="l"/>
              <a:r>
                <a:rPr lang="en-US" dirty="0">
                  <a:solidFill>
                    <a:schemeClr val="accent2"/>
                  </a:solidFill>
                  <a:latin typeface="Arial Narrow" pitchFamily="34" charset="0"/>
                </a:rPr>
                <a:t> File size must be smallest</a:t>
              </a:r>
              <a:r>
                <a:rPr lang="en-US" dirty="0">
                  <a:latin typeface="Arial Narrow" pitchFamily="34" charset="0"/>
                </a:rPr>
                <a:t>.</a:t>
              </a:r>
            </a:p>
            <a:p>
              <a:pPr marL="290513" lvl="1" indent="-4763" algn="l">
                <a:spcBef>
                  <a:spcPct val="0"/>
                </a:spcBef>
              </a:pPr>
              <a:r>
                <a:rPr lang="en-US" dirty="0">
                  <a:latin typeface="Arial Narrow" pitchFamily="34" charset="0"/>
                </a:rPr>
                <a:t>=&gt; Can be represented by a full binary tree.</a:t>
              </a:r>
            </a:p>
            <a:p>
              <a:pPr marL="290513" lvl="1" indent="-4763" algn="l">
                <a:spcBef>
                  <a:spcPct val="0"/>
                </a:spcBef>
              </a:pPr>
              <a:r>
                <a:rPr lang="en-US" dirty="0">
                  <a:latin typeface="Arial Narrow" pitchFamily="34" charset="0"/>
                </a:rPr>
                <a:t>=&gt; Usually less frequent characters are at bottom</a:t>
              </a:r>
            </a:p>
            <a:p>
              <a:pPr marL="290513" lvl="1" indent="-4763" algn="l"/>
              <a:r>
                <a:rPr lang="en-US" dirty="0">
                  <a:latin typeface="Arial Narrow" pitchFamily="34" charset="0"/>
                </a:rPr>
                <a:t>Let C be the alphabet (</a:t>
              </a:r>
              <a:r>
                <a:rPr lang="en-US" dirty="0" err="1">
                  <a:latin typeface="Arial Narrow" pitchFamily="34" charset="0"/>
                </a:rPr>
                <a:t>eg</a:t>
              </a:r>
              <a:r>
                <a:rPr lang="en-US" dirty="0">
                  <a:latin typeface="Arial Narrow" pitchFamily="34" charset="0"/>
                </a:rPr>
                <a:t>. C={‘</a:t>
              </a:r>
              <a:r>
                <a:rPr lang="en-US" dirty="0" err="1">
                  <a:latin typeface="Arial Narrow" pitchFamily="34" charset="0"/>
                </a:rPr>
                <a:t>a’,’b’,’c’,’d’,’e’,’f</a:t>
              </a:r>
              <a:r>
                <a:rPr lang="en-US" dirty="0">
                  <a:latin typeface="Arial Narrow" pitchFamily="34" charset="0"/>
                </a:rPr>
                <a:t>’})</a:t>
              </a:r>
            </a:p>
            <a:p>
              <a:pPr marL="290513" lvl="1" indent="-4763" algn="l">
                <a:spcBef>
                  <a:spcPct val="0"/>
                </a:spcBef>
              </a:pPr>
              <a:r>
                <a:rPr lang="en-US" dirty="0">
                  <a:latin typeface="Arial Narrow" pitchFamily="34" charset="0"/>
                </a:rPr>
                <a:t>For each character c, no. of bits to encode all </a:t>
              </a:r>
              <a:r>
                <a:rPr lang="en-US" dirty="0" err="1">
                  <a:latin typeface="Arial Narrow" pitchFamily="34" charset="0"/>
                </a:rPr>
                <a:t>c’s</a:t>
              </a:r>
              <a:r>
                <a:rPr lang="en-US" dirty="0">
                  <a:latin typeface="Arial Narrow" pitchFamily="34" charset="0"/>
                </a:rPr>
                <a:t/>
              </a:r>
              <a:br>
                <a:rPr lang="en-US" dirty="0">
                  <a:latin typeface="Arial Narrow" pitchFamily="34" charset="0"/>
                </a:rPr>
              </a:br>
              <a:r>
                <a:rPr lang="en-US" dirty="0">
                  <a:latin typeface="Arial Narrow" pitchFamily="34" charset="0"/>
                </a:rPr>
                <a:t>    occurrences = </a:t>
              </a:r>
              <a:r>
                <a:rPr lang="en-US" dirty="0" err="1">
                  <a:latin typeface="Arial Narrow" pitchFamily="34" charset="0"/>
                </a:rPr>
                <a:t>freq</a:t>
              </a:r>
              <a:r>
                <a:rPr lang="en-US" baseline="-25000" dirty="0" err="1">
                  <a:latin typeface="Arial Narrow" pitchFamily="34" charset="0"/>
                </a:rPr>
                <a:t>c</a:t>
              </a:r>
              <a:r>
                <a:rPr lang="en-US" dirty="0">
                  <a:latin typeface="Arial Narrow" pitchFamily="34" charset="0"/>
                </a:rPr>
                <a:t>*</a:t>
              </a:r>
              <a:r>
                <a:rPr lang="en-US" dirty="0" err="1">
                  <a:latin typeface="Arial Narrow" pitchFamily="34" charset="0"/>
                </a:rPr>
                <a:t>depth</a:t>
              </a:r>
              <a:r>
                <a:rPr lang="en-US" baseline="-25000" dirty="0" err="1">
                  <a:latin typeface="Arial Narrow" pitchFamily="34" charset="0"/>
                </a:rPr>
                <a:t>c</a:t>
              </a:r>
              <a:endParaRPr lang="en-US" baseline="-25000" dirty="0">
                <a:latin typeface="Arial Narrow" pitchFamily="34" charset="0"/>
              </a:endParaRPr>
            </a:p>
            <a:p>
              <a:pPr marL="290513" lvl="1" indent="-4763" algn="l">
                <a:spcBef>
                  <a:spcPct val="0"/>
                </a:spcBef>
              </a:pPr>
              <a:r>
                <a:rPr lang="en-US" sz="2400" u="sng" dirty="0">
                  <a:solidFill>
                    <a:schemeClr val="accent2"/>
                  </a:solidFill>
                  <a:latin typeface="Arial Narrow" pitchFamily="34" charset="0"/>
                </a:rPr>
                <a:t>File size</a:t>
              </a:r>
              <a:r>
                <a:rPr lang="en-US" dirty="0">
                  <a:latin typeface="Arial Narrow" pitchFamily="34" charset="0"/>
                </a:rPr>
                <a:t> B(T) = </a:t>
              </a:r>
              <a:r>
                <a:rPr lang="en-US" dirty="0">
                  <a:latin typeface="Arial Narrow" pitchFamily="34" charset="0"/>
                  <a:sym typeface="Symbol" pitchFamily="18" charset="2"/>
                </a:rPr>
                <a:t></a:t>
              </a:r>
              <a:r>
                <a:rPr lang="en-US" baseline="-25000" dirty="0" err="1">
                  <a:latin typeface="Arial Narrow" pitchFamily="34" charset="0"/>
                  <a:sym typeface="Symbol" pitchFamily="18" charset="2"/>
                </a:rPr>
                <a:t>cC</a:t>
              </a:r>
              <a:r>
                <a:rPr lang="en-US" dirty="0" err="1">
                  <a:latin typeface="Arial Narrow" pitchFamily="34" charset="0"/>
                  <a:sym typeface="Symbol" pitchFamily="18" charset="2"/>
                </a:rPr>
                <a:t>freq</a:t>
              </a:r>
              <a:r>
                <a:rPr lang="en-US" baseline="-25000" dirty="0" err="1">
                  <a:latin typeface="Arial Narrow" pitchFamily="34" charset="0"/>
                  <a:sym typeface="Symbol" pitchFamily="18" charset="2"/>
                </a:rPr>
                <a:t>c</a:t>
              </a:r>
              <a:r>
                <a:rPr lang="en-US" dirty="0">
                  <a:latin typeface="Arial Narrow" pitchFamily="34" charset="0"/>
                  <a:sym typeface="Symbol" pitchFamily="18" charset="2"/>
                </a:rPr>
                <a:t>*</a:t>
              </a:r>
              <a:r>
                <a:rPr lang="en-US" dirty="0" err="1">
                  <a:latin typeface="Arial Narrow" pitchFamily="34" charset="0"/>
                  <a:sym typeface="Symbol" pitchFamily="18" charset="2"/>
                </a:rPr>
                <a:t>depth</a:t>
              </a:r>
              <a:r>
                <a:rPr lang="en-US" baseline="-25000" dirty="0" err="1">
                  <a:latin typeface="Arial Narrow" pitchFamily="34" charset="0"/>
                  <a:sym typeface="Symbol" pitchFamily="18" charset="2"/>
                </a:rPr>
                <a:t>c</a:t>
              </a:r>
              <a:endParaRPr lang="en-US" dirty="0">
                <a:latin typeface="Arial Narrow" pitchFamily="34" charset="0"/>
              </a:endParaRPr>
            </a:p>
          </p:txBody>
        </p:sp>
      </p:grpSp>
      <p:sp>
        <p:nvSpPr>
          <p:cNvPr id="51" name="Text Box 103"/>
          <p:cNvSpPr txBox="1">
            <a:spLocks noChangeArrowheads="1"/>
          </p:cNvSpPr>
          <p:nvPr/>
        </p:nvSpPr>
        <p:spPr bwMode="auto">
          <a:xfrm flipH="1">
            <a:off x="6757906" y="3082925"/>
            <a:ext cx="542925" cy="274638"/>
          </a:xfrm>
          <a:prstGeom prst="rect">
            <a:avLst/>
          </a:prstGeom>
          <a:solidFill>
            <a:schemeClr val="bg1"/>
          </a:solidFill>
          <a:ln w="9525">
            <a:solidFill>
              <a:schemeClr val="tx1"/>
            </a:solidFill>
            <a:miter lim="800000"/>
            <a:headEnd/>
            <a:tailEnd/>
          </a:ln>
        </p:spPr>
        <p:txBody>
          <a:bodyPr lIns="45720" rIns="45720" anchor="ctr"/>
          <a:lstStyle/>
          <a:p>
            <a:r>
              <a:rPr lang="en-US" b="0">
                <a:latin typeface="Arial Narrow" pitchFamily="34" charset="0"/>
              </a:rPr>
              <a:t>b:13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46758"/>
                                        </p:tgtEl>
                                        <p:attrNameLst>
                                          <p:attrName>style.visibility</p:attrName>
                                        </p:attrNameLst>
                                      </p:cBhvr>
                                      <p:to>
                                        <p:strVal val="visible"/>
                                      </p:to>
                                    </p:set>
                                    <p:anim calcmode="lin" valueType="num">
                                      <p:cBhvr additive="base">
                                        <p:cTn id="15" dur="500" fill="hold"/>
                                        <p:tgtEl>
                                          <p:spTgt spid="146758"/>
                                        </p:tgtEl>
                                        <p:attrNameLst>
                                          <p:attrName>ppt_x</p:attrName>
                                        </p:attrNameLst>
                                      </p:cBhvr>
                                      <p:tavLst>
                                        <p:tav tm="0">
                                          <p:val>
                                            <p:strVal val="1+#ppt_w/2"/>
                                          </p:val>
                                        </p:tav>
                                        <p:tav tm="100000">
                                          <p:val>
                                            <p:strVal val="#ppt_x"/>
                                          </p:val>
                                        </p:tav>
                                      </p:tavLst>
                                    </p:anim>
                                    <p:anim calcmode="lin" valueType="num">
                                      <p:cBhvr additive="base">
                                        <p:cTn id="16" dur="500" fill="hold"/>
                                        <p:tgtEl>
                                          <p:spTgt spid="1467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89" grpId="0" autoUpdateAnimBg="0"/>
      <p:bldP spid="14675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88605"/>
            <a:ext cx="8229600" cy="990600"/>
          </a:xfrm>
        </p:spPr>
        <p:txBody>
          <a:bodyPr/>
          <a:lstStyle/>
          <a:p>
            <a:pPr eaLnBrk="1" hangingPunct="1"/>
            <a:r>
              <a:rPr lang="en-US"/>
              <a:t>Huffman Codes</a:t>
            </a:r>
          </a:p>
        </p:txBody>
      </p:sp>
      <p:grpSp>
        <p:nvGrpSpPr>
          <p:cNvPr id="2" name="Group 299"/>
          <p:cNvGrpSpPr>
            <a:grpSpLocks/>
          </p:cNvGrpSpPr>
          <p:nvPr/>
        </p:nvGrpSpPr>
        <p:grpSpPr bwMode="auto">
          <a:xfrm>
            <a:off x="3087688" y="1227138"/>
            <a:ext cx="5868987" cy="722312"/>
            <a:chOff x="1945" y="773"/>
            <a:chExt cx="3697" cy="455"/>
          </a:xfrm>
        </p:grpSpPr>
        <p:grpSp>
          <p:nvGrpSpPr>
            <p:cNvPr id="3" name="Group 89"/>
            <p:cNvGrpSpPr>
              <a:grpSpLocks/>
            </p:cNvGrpSpPr>
            <p:nvPr/>
          </p:nvGrpSpPr>
          <p:grpSpPr bwMode="auto">
            <a:xfrm flipH="1">
              <a:off x="5201" y="773"/>
              <a:ext cx="441" cy="455"/>
              <a:chOff x="4299" y="2998"/>
              <a:chExt cx="1196" cy="1102"/>
            </a:xfrm>
          </p:grpSpPr>
          <p:sp>
            <p:nvSpPr>
              <p:cNvPr id="7321" name="Freeform 84"/>
              <p:cNvSpPr>
                <a:spLocks/>
              </p:cNvSpPr>
              <p:nvPr/>
            </p:nvSpPr>
            <p:spPr bwMode="auto">
              <a:xfrm>
                <a:off x="4870" y="3922"/>
                <a:ext cx="149" cy="134"/>
              </a:xfrm>
              <a:custGeom>
                <a:avLst/>
                <a:gdLst>
                  <a:gd name="T0" fmla="*/ 109 w 149"/>
                  <a:gd name="T1" fmla="*/ 134 h 134"/>
                  <a:gd name="T2" fmla="*/ 120 w 149"/>
                  <a:gd name="T3" fmla="*/ 131 h 134"/>
                  <a:gd name="T4" fmla="*/ 134 w 149"/>
                  <a:gd name="T5" fmla="*/ 121 h 134"/>
                  <a:gd name="T6" fmla="*/ 142 w 149"/>
                  <a:gd name="T7" fmla="*/ 114 h 134"/>
                  <a:gd name="T8" fmla="*/ 149 w 149"/>
                  <a:gd name="T9" fmla="*/ 101 h 134"/>
                  <a:gd name="T10" fmla="*/ 76 w 149"/>
                  <a:gd name="T11" fmla="*/ 24 h 134"/>
                  <a:gd name="T12" fmla="*/ 69 w 149"/>
                  <a:gd name="T13" fmla="*/ 21 h 134"/>
                  <a:gd name="T14" fmla="*/ 40 w 149"/>
                  <a:gd name="T15" fmla="*/ 7 h 134"/>
                  <a:gd name="T16" fmla="*/ 18 w 149"/>
                  <a:gd name="T17" fmla="*/ 0 h 134"/>
                  <a:gd name="T18" fmla="*/ 0 w 149"/>
                  <a:gd name="T19" fmla="*/ 14 h 134"/>
                  <a:gd name="T20" fmla="*/ 109 w 149"/>
                  <a:gd name="T21" fmla="*/ 134 h 1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4"/>
                  <a:gd name="T35" fmla="*/ 149 w 149"/>
                  <a:gd name="T36" fmla="*/ 134 h 1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4">
                    <a:moveTo>
                      <a:pt x="109" y="134"/>
                    </a:moveTo>
                    <a:lnTo>
                      <a:pt x="120" y="131"/>
                    </a:lnTo>
                    <a:lnTo>
                      <a:pt x="134" y="121"/>
                    </a:lnTo>
                    <a:lnTo>
                      <a:pt x="142" y="114"/>
                    </a:lnTo>
                    <a:lnTo>
                      <a:pt x="149" y="101"/>
                    </a:lnTo>
                    <a:lnTo>
                      <a:pt x="76" y="24"/>
                    </a:lnTo>
                    <a:lnTo>
                      <a:pt x="69" y="21"/>
                    </a:lnTo>
                    <a:lnTo>
                      <a:pt x="40" y="7"/>
                    </a:lnTo>
                    <a:lnTo>
                      <a:pt x="18" y="0"/>
                    </a:lnTo>
                    <a:lnTo>
                      <a:pt x="0" y="14"/>
                    </a:lnTo>
                    <a:lnTo>
                      <a:pt x="109" y="134"/>
                    </a:lnTo>
                    <a:close/>
                  </a:path>
                </a:pathLst>
              </a:custGeom>
              <a:solidFill>
                <a:srgbClr val="000000"/>
              </a:solidFill>
              <a:ln w="9525">
                <a:noFill/>
                <a:round/>
                <a:headEnd/>
                <a:tailEnd/>
              </a:ln>
            </p:spPr>
            <p:txBody>
              <a:bodyPr/>
              <a:lstStyle/>
              <a:p>
                <a:endParaRPr lang="en-IN"/>
              </a:p>
            </p:txBody>
          </p:sp>
          <p:sp>
            <p:nvSpPr>
              <p:cNvPr id="7322" name="Freeform 85"/>
              <p:cNvSpPr>
                <a:spLocks/>
              </p:cNvSpPr>
              <p:nvPr/>
            </p:nvSpPr>
            <p:spPr bwMode="auto">
              <a:xfrm>
                <a:off x="5012" y="3845"/>
                <a:ext cx="47" cy="111"/>
              </a:xfrm>
              <a:custGeom>
                <a:avLst/>
                <a:gdLst>
                  <a:gd name="T0" fmla="*/ 32 w 47"/>
                  <a:gd name="T1" fmla="*/ 111 h 111"/>
                  <a:gd name="T2" fmla="*/ 39 w 47"/>
                  <a:gd name="T3" fmla="*/ 111 h 111"/>
                  <a:gd name="T4" fmla="*/ 43 w 47"/>
                  <a:gd name="T5" fmla="*/ 111 h 111"/>
                  <a:gd name="T6" fmla="*/ 43 w 47"/>
                  <a:gd name="T7" fmla="*/ 108 h 111"/>
                  <a:gd name="T8" fmla="*/ 47 w 47"/>
                  <a:gd name="T9" fmla="*/ 104 h 111"/>
                  <a:gd name="T10" fmla="*/ 47 w 47"/>
                  <a:gd name="T11" fmla="*/ 81 h 111"/>
                  <a:gd name="T12" fmla="*/ 39 w 47"/>
                  <a:gd name="T13" fmla="*/ 51 h 111"/>
                  <a:gd name="T14" fmla="*/ 18 w 47"/>
                  <a:gd name="T15" fmla="*/ 21 h 111"/>
                  <a:gd name="T16" fmla="*/ 0 w 47"/>
                  <a:gd name="T17" fmla="*/ 0 h 111"/>
                  <a:gd name="T18" fmla="*/ 3 w 47"/>
                  <a:gd name="T19" fmla="*/ 17 h 111"/>
                  <a:gd name="T20" fmla="*/ 10 w 47"/>
                  <a:gd name="T21" fmla="*/ 54 h 111"/>
                  <a:gd name="T22" fmla="*/ 21 w 47"/>
                  <a:gd name="T23" fmla="*/ 94 h 111"/>
                  <a:gd name="T24" fmla="*/ 32 w 47"/>
                  <a:gd name="T25" fmla="*/ 111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111"/>
                  <a:gd name="T41" fmla="*/ 47 w 47"/>
                  <a:gd name="T42" fmla="*/ 111 h 1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111">
                    <a:moveTo>
                      <a:pt x="32" y="111"/>
                    </a:moveTo>
                    <a:lnTo>
                      <a:pt x="39" y="111"/>
                    </a:lnTo>
                    <a:lnTo>
                      <a:pt x="43" y="111"/>
                    </a:lnTo>
                    <a:lnTo>
                      <a:pt x="43" y="108"/>
                    </a:lnTo>
                    <a:lnTo>
                      <a:pt x="47" y="104"/>
                    </a:lnTo>
                    <a:lnTo>
                      <a:pt x="47" y="81"/>
                    </a:lnTo>
                    <a:lnTo>
                      <a:pt x="39" y="51"/>
                    </a:lnTo>
                    <a:lnTo>
                      <a:pt x="18" y="21"/>
                    </a:lnTo>
                    <a:lnTo>
                      <a:pt x="0" y="0"/>
                    </a:lnTo>
                    <a:lnTo>
                      <a:pt x="3" y="17"/>
                    </a:lnTo>
                    <a:lnTo>
                      <a:pt x="10" y="54"/>
                    </a:lnTo>
                    <a:lnTo>
                      <a:pt x="21" y="94"/>
                    </a:lnTo>
                    <a:lnTo>
                      <a:pt x="32" y="111"/>
                    </a:lnTo>
                    <a:close/>
                  </a:path>
                </a:pathLst>
              </a:custGeom>
              <a:solidFill>
                <a:srgbClr val="000000"/>
              </a:solidFill>
              <a:ln w="9525">
                <a:noFill/>
                <a:round/>
                <a:headEnd/>
                <a:tailEnd/>
              </a:ln>
            </p:spPr>
            <p:txBody>
              <a:bodyPr/>
              <a:lstStyle/>
              <a:p>
                <a:endParaRPr lang="en-IN"/>
              </a:p>
            </p:txBody>
          </p:sp>
          <p:sp>
            <p:nvSpPr>
              <p:cNvPr id="7323" name="Freeform 86"/>
              <p:cNvSpPr>
                <a:spLocks/>
              </p:cNvSpPr>
              <p:nvPr/>
            </p:nvSpPr>
            <p:spPr bwMode="auto">
              <a:xfrm>
                <a:off x="4743" y="3792"/>
                <a:ext cx="72" cy="37"/>
              </a:xfrm>
              <a:custGeom>
                <a:avLst/>
                <a:gdLst>
                  <a:gd name="T0" fmla="*/ 72 w 72"/>
                  <a:gd name="T1" fmla="*/ 23 h 37"/>
                  <a:gd name="T2" fmla="*/ 65 w 72"/>
                  <a:gd name="T3" fmla="*/ 17 h 37"/>
                  <a:gd name="T4" fmla="*/ 58 w 72"/>
                  <a:gd name="T5" fmla="*/ 13 h 37"/>
                  <a:gd name="T6" fmla="*/ 54 w 72"/>
                  <a:gd name="T7" fmla="*/ 7 h 37"/>
                  <a:gd name="T8" fmla="*/ 43 w 72"/>
                  <a:gd name="T9" fmla="*/ 3 h 37"/>
                  <a:gd name="T10" fmla="*/ 29 w 72"/>
                  <a:gd name="T11" fmla="*/ 0 h 37"/>
                  <a:gd name="T12" fmla="*/ 18 w 72"/>
                  <a:gd name="T13" fmla="*/ 0 h 37"/>
                  <a:gd name="T14" fmla="*/ 7 w 72"/>
                  <a:gd name="T15" fmla="*/ 0 h 37"/>
                  <a:gd name="T16" fmla="*/ 0 w 72"/>
                  <a:gd name="T17" fmla="*/ 3 h 37"/>
                  <a:gd name="T18" fmla="*/ 36 w 72"/>
                  <a:gd name="T19" fmla="*/ 37 h 37"/>
                  <a:gd name="T20" fmla="*/ 43 w 72"/>
                  <a:gd name="T21" fmla="*/ 33 h 37"/>
                  <a:gd name="T22" fmla="*/ 54 w 72"/>
                  <a:gd name="T23" fmla="*/ 27 h 37"/>
                  <a:gd name="T24" fmla="*/ 61 w 72"/>
                  <a:gd name="T25" fmla="*/ 23 h 37"/>
                  <a:gd name="T26" fmla="*/ 72 w 72"/>
                  <a:gd name="T27" fmla="*/ 23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37"/>
                  <a:gd name="T44" fmla="*/ 72 w 72"/>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37">
                    <a:moveTo>
                      <a:pt x="72" y="23"/>
                    </a:moveTo>
                    <a:lnTo>
                      <a:pt x="65" y="17"/>
                    </a:lnTo>
                    <a:lnTo>
                      <a:pt x="58" y="13"/>
                    </a:lnTo>
                    <a:lnTo>
                      <a:pt x="54" y="7"/>
                    </a:lnTo>
                    <a:lnTo>
                      <a:pt x="43" y="3"/>
                    </a:lnTo>
                    <a:lnTo>
                      <a:pt x="29" y="0"/>
                    </a:lnTo>
                    <a:lnTo>
                      <a:pt x="18" y="0"/>
                    </a:lnTo>
                    <a:lnTo>
                      <a:pt x="7" y="0"/>
                    </a:lnTo>
                    <a:lnTo>
                      <a:pt x="0" y="3"/>
                    </a:lnTo>
                    <a:lnTo>
                      <a:pt x="36" y="37"/>
                    </a:lnTo>
                    <a:lnTo>
                      <a:pt x="43" y="33"/>
                    </a:lnTo>
                    <a:lnTo>
                      <a:pt x="54" y="27"/>
                    </a:lnTo>
                    <a:lnTo>
                      <a:pt x="61" y="23"/>
                    </a:lnTo>
                    <a:lnTo>
                      <a:pt x="72" y="23"/>
                    </a:lnTo>
                    <a:close/>
                  </a:path>
                </a:pathLst>
              </a:custGeom>
              <a:solidFill>
                <a:srgbClr val="000000"/>
              </a:solidFill>
              <a:ln w="9525">
                <a:noFill/>
                <a:round/>
                <a:headEnd/>
                <a:tailEnd/>
              </a:ln>
            </p:spPr>
            <p:txBody>
              <a:bodyPr/>
              <a:lstStyle/>
              <a:p>
                <a:endParaRPr lang="en-IN"/>
              </a:p>
            </p:txBody>
          </p:sp>
          <p:sp>
            <p:nvSpPr>
              <p:cNvPr id="7324" name="Freeform 87"/>
              <p:cNvSpPr>
                <a:spLocks/>
              </p:cNvSpPr>
              <p:nvPr/>
            </p:nvSpPr>
            <p:spPr bwMode="auto">
              <a:xfrm>
                <a:off x="4299" y="2998"/>
                <a:ext cx="1196" cy="1102"/>
              </a:xfrm>
              <a:custGeom>
                <a:avLst/>
                <a:gdLst>
                  <a:gd name="T0" fmla="*/ 596 w 1196"/>
                  <a:gd name="T1" fmla="*/ 509 h 1102"/>
                  <a:gd name="T2" fmla="*/ 545 w 1196"/>
                  <a:gd name="T3" fmla="*/ 489 h 1102"/>
                  <a:gd name="T4" fmla="*/ 480 w 1196"/>
                  <a:gd name="T5" fmla="*/ 442 h 1102"/>
                  <a:gd name="T6" fmla="*/ 433 w 1196"/>
                  <a:gd name="T7" fmla="*/ 415 h 1102"/>
                  <a:gd name="T8" fmla="*/ 385 w 1196"/>
                  <a:gd name="T9" fmla="*/ 301 h 1102"/>
                  <a:gd name="T10" fmla="*/ 367 w 1196"/>
                  <a:gd name="T11" fmla="*/ 265 h 1102"/>
                  <a:gd name="T12" fmla="*/ 353 w 1196"/>
                  <a:gd name="T13" fmla="*/ 198 h 1102"/>
                  <a:gd name="T14" fmla="*/ 353 w 1196"/>
                  <a:gd name="T15" fmla="*/ 171 h 1102"/>
                  <a:gd name="T16" fmla="*/ 240 w 1196"/>
                  <a:gd name="T17" fmla="*/ 127 h 1102"/>
                  <a:gd name="T18" fmla="*/ 291 w 1196"/>
                  <a:gd name="T19" fmla="*/ 107 h 1102"/>
                  <a:gd name="T20" fmla="*/ 378 w 1196"/>
                  <a:gd name="T21" fmla="*/ 77 h 1102"/>
                  <a:gd name="T22" fmla="*/ 458 w 1196"/>
                  <a:gd name="T23" fmla="*/ 50 h 1102"/>
                  <a:gd name="T24" fmla="*/ 527 w 1196"/>
                  <a:gd name="T25" fmla="*/ 33 h 1102"/>
                  <a:gd name="T26" fmla="*/ 800 w 1196"/>
                  <a:gd name="T27" fmla="*/ 104 h 1102"/>
                  <a:gd name="T28" fmla="*/ 774 w 1196"/>
                  <a:gd name="T29" fmla="*/ 121 h 1102"/>
                  <a:gd name="T30" fmla="*/ 789 w 1196"/>
                  <a:gd name="T31" fmla="*/ 265 h 1102"/>
                  <a:gd name="T32" fmla="*/ 789 w 1196"/>
                  <a:gd name="T33" fmla="*/ 295 h 1102"/>
                  <a:gd name="T34" fmla="*/ 752 w 1196"/>
                  <a:gd name="T35" fmla="*/ 291 h 1102"/>
                  <a:gd name="T36" fmla="*/ 687 w 1196"/>
                  <a:gd name="T37" fmla="*/ 201 h 1102"/>
                  <a:gd name="T38" fmla="*/ 687 w 1196"/>
                  <a:gd name="T39" fmla="*/ 261 h 1102"/>
                  <a:gd name="T40" fmla="*/ 705 w 1196"/>
                  <a:gd name="T41" fmla="*/ 295 h 1102"/>
                  <a:gd name="T42" fmla="*/ 691 w 1196"/>
                  <a:gd name="T43" fmla="*/ 335 h 1102"/>
                  <a:gd name="T44" fmla="*/ 676 w 1196"/>
                  <a:gd name="T45" fmla="*/ 378 h 1102"/>
                  <a:gd name="T46" fmla="*/ 643 w 1196"/>
                  <a:gd name="T47" fmla="*/ 422 h 1102"/>
                  <a:gd name="T48" fmla="*/ 596 w 1196"/>
                  <a:gd name="T49" fmla="*/ 429 h 1102"/>
                  <a:gd name="T50" fmla="*/ 603 w 1196"/>
                  <a:gd name="T51" fmla="*/ 449 h 1102"/>
                  <a:gd name="T52" fmla="*/ 633 w 1196"/>
                  <a:gd name="T53" fmla="*/ 469 h 1102"/>
                  <a:gd name="T54" fmla="*/ 687 w 1196"/>
                  <a:gd name="T55" fmla="*/ 512 h 1102"/>
                  <a:gd name="T56" fmla="*/ 738 w 1196"/>
                  <a:gd name="T57" fmla="*/ 539 h 1102"/>
                  <a:gd name="T58" fmla="*/ 763 w 1196"/>
                  <a:gd name="T59" fmla="*/ 546 h 1102"/>
                  <a:gd name="T60" fmla="*/ 832 w 1196"/>
                  <a:gd name="T61" fmla="*/ 556 h 1102"/>
                  <a:gd name="T62" fmla="*/ 902 w 1196"/>
                  <a:gd name="T63" fmla="*/ 636 h 1102"/>
                  <a:gd name="T64" fmla="*/ 956 w 1196"/>
                  <a:gd name="T65" fmla="*/ 720 h 1102"/>
                  <a:gd name="T66" fmla="*/ 1058 w 1196"/>
                  <a:gd name="T67" fmla="*/ 834 h 1102"/>
                  <a:gd name="T68" fmla="*/ 1101 w 1196"/>
                  <a:gd name="T69" fmla="*/ 931 h 1102"/>
                  <a:gd name="T70" fmla="*/ 1051 w 1196"/>
                  <a:gd name="T71" fmla="*/ 1055 h 1102"/>
                  <a:gd name="T72" fmla="*/ 1196 w 1196"/>
                  <a:gd name="T73" fmla="*/ 1102 h 1102"/>
                  <a:gd name="T74" fmla="*/ 116 w 1196"/>
                  <a:gd name="T75" fmla="*/ 1102 h 1102"/>
                  <a:gd name="T76" fmla="*/ 120 w 1196"/>
                  <a:gd name="T77" fmla="*/ 720 h 1102"/>
                  <a:gd name="T78" fmla="*/ 167 w 1196"/>
                  <a:gd name="T79" fmla="*/ 563 h 1102"/>
                  <a:gd name="T80" fmla="*/ 258 w 1196"/>
                  <a:gd name="T81" fmla="*/ 546 h 1102"/>
                  <a:gd name="T82" fmla="*/ 327 w 1196"/>
                  <a:gd name="T83" fmla="*/ 519 h 1102"/>
                  <a:gd name="T84" fmla="*/ 400 w 1196"/>
                  <a:gd name="T85" fmla="*/ 449 h 1102"/>
                  <a:gd name="T86" fmla="*/ 418 w 1196"/>
                  <a:gd name="T87" fmla="*/ 419 h 1102"/>
                  <a:gd name="T88" fmla="*/ 502 w 1196"/>
                  <a:gd name="T89" fmla="*/ 509 h 1102"/>
                  <a:gd name="T90" fmla="*/ 578 w 1196"/>
                  <a:gd name="T91" fmla="*/ 603 h 1102"/>
                  <a:gd name="T92" fmla="*/ 702 w 1196"/>
                  <a:gd name="T93" fmla="*/ 824 h 1102"/>
                  <a:gd name="T94" fmla="*/ 676 w 1196"/>
                  <a:gd name="T95" fmla="*/ 663 h 1102"/>
                  <a:gd name="T96" fmla="*/ 618 w 1196"/>
                  <a:gd name="T97" fmla="*/ 486 h 11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96"/>
                  <a:gd name="T148" fmla="*/ 0 h 1102"/>
                  <a:gd name="T149" fmla="*/ 1196 w 1196"/>
                  <a:gd name="T150" fmla="*/ 1102 h 110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96" h="1102">
                    <a:moveTo>
                      <a:pt x="596" y="459"/>
                    </a:moveTo>
                    <a:lnTo>
                      <a:pt x="596" y="476"/>
                    </a:lnTo>
                    <a:lnTo>
                      <a:pt x="596" y="492"/>
                    </a:lnTo>
                    <a:lnTo>
                      <a:pt x="596" y="509"/>
                    </a:lnTo>
                    <a:lnTo>
                      <a:pt x="589" y="526"/>
                    </a:lnTo>
                    <a:lnTo>
                      <a:pt x="574" y="512"/>
                    </a:lnTo>
                    <a:lnTo>
                      <a:pt x="560" y="499"/>
                    </a:lnTo>
                    <a:lnTo>
                      <a:pt x="545" y="489"/>
                    </a:lnTo>
                    <a:lnTo>
                      <a:pt x="531" y="476"/>
                    </a:lnTo>
                    <a:lnTo>
                      <a:pt x="513" y="466"/>
                    </a:lnTo>
                    <a:lnTo>
                      <a:pt x="498" y="452"/>
                    </a:lnTo>
                    <a:lnTo>
                      <a:pt x="480" y="442"/>
                    </a:lnTo>
                    <a:lnTo>
                      <a:pt x="462" y="435"/>
                    </a:lnTo>
                    <a:lnTo>
                      <a:pt x="454" y="429"/>
                    </a:lnTo>
                    <a:lnTo>
                      <a:pt x="444" y="422"/>
                    </a:lnTo>
                    <a:lnTo>
                      <a:pt x="433" y="415"/>
                    </a:lnTo>
                    <a:lnTo>
                      <a:pt x="425" y="409"/>
                    </a:lnTo>
                    <a:lnTo>
                      <a:pt x="425" y="368"/>
                    </a:lnTo>
                    <a:lnTo>
                      <a:pt x="407" y="332"/>
                    </a:lnTo>
                    <a:lnTo>
                      <a:pt x="385" y="301"/>
                    </a:lnTo>
                    <a:lnTo>
                      <a:pt x="367" y="268"/>
                    </a:lnTo>
                    <a:lnTo>
                      <a:pt x="367" y="265"/>
                    </a:lnTo>
                    <a:lnTo>
                      <a:pt x="353" y="245"/>
                    </a:lnTo>
                    <a:lnTo>
                      <a:pt x="353" y="221"/>
                    </a:lnTo>
                    <a:lnTo>
                      <a:pt x="353" y="198"/>
                    </a:lnTo>
                    <a:lnTo>
                      <a:pt x="356" y="174"/>
                    </a:lnTo>
                    <a:lnTo>
                      <a:pt x="356" y="171"/>
                    </a:lnTo>
                    <a:lnTo>
                      <a:pt x="353" y="171"/>
                    </a:lnTo>
                    <a:lnTo>
                      <a:pt x="353" y="167"/>
                    </a:lnTo>
                    <a:lnTo>
                      <a:pt x="244" y="134"/>
                    </a:lnTo>
                    <a:lnTo>
                      <a:pt x="240" y="131"/>
                    </a:lnTo>
                    <a:lnTo>
                      <a:pt x="240" y="127"/>
                    </a:lnTo>
                    <a:lnTo>
                      <a:pt x="244" y="124"/>
                    </a:lnTo>
                    <a:lnTo>
                      <a:pt x="265" y="117"/>
                    </a:lnTo>
                    <a:lnTo>
                      <a:pt x="291" y="107"/>
                    </a:lnTo>
                    <a:lnTo>
                      <a:pt x="313" y="100"/>
                    </a:lnTo>
                    <a:lnTo>
                      <a:pt x="334" y="94"/>
                    </a:lnTo>
                    <a:lnTo>
                      <a:pt x="356" y="87"/>
                    </a:lnTo>
                    <a:lnTo>
                      <a:pt x="378" y="77"/>
                    </a:lnTo>
                    <a:lnTo>
                      <a:pt x="400" y="70"/>
                    </a:lnTo>
                    <a:lnTo>
                      <a:pt x="422" y="64"/>
                    </a:lnTo>
                    <a:lnTo>
                      <a:pt x="440" y="57"/>
                    </a:lnTo>
                    <a:lnTo>
                      <a:pt x="458" y="50"/>
                    </a:lnTo>
                    <a:lnTo>
                      <a:pt x="476" y="44"/>
                    </a:lnTo>
                    <a:lnTo>
                      <a:pt x="494" y="37"/>
                    </a:lnTo>
                    <a:lnTo>
                      <a:pt x="509" y="33"/>
                    </a:lnTo>
                    <a:lnTo>
                      <a:pt x="527" y="33"/>
                    </a:lnTo>
                    <a:lnTo>
                      <a:pt x="542" y="33"/>
                    </a:lnTo>
                    <a:lnTo>
                      <a:pt x="560" y="40"/>
                    </a:lnTo>
                    <a:lnTo>
                      <a:pt x="800" y="104"/>
                    </a:lnTo>
                    <a:lnTo>
                      <a:pt x="800" y="107"/>
                    </a:lnTo>
                    <a:lnTo>
                      <a:pt x="800" y="111"/>
                    </a:lnTo>
                    <a:lnTo>
                      <a:pt x="774" y="121"/>
                    </a:lnTo>
                    <a:lnTo>
                      <a:pt x="778" y="157"/>
                    </a:lnTo>
                    <a:lnTo>
                      <a:pt x="782" y="191"/>
                    </a:lnTo>
                    <a:lnTo>
                      <a:pt x="785" y="228"/>
                    </a:lnTo>
                    <a:lnTo>
                      <a:pt x="789" y="265"/>
                    </a:lnTo>
                    <a:lnTo>
                      <a:pt x="789" y="275"/>
                    </a:lnTo>
                    <a:lnTo>
                      <a:pt x="789" y="281"/>
                    </a:lnTo>
                    <a:lnTo>
                      <a:pt x="789" y="288"/>
                    </a:lnTo>
                    <a:lnTo>
                      <a:pt x="789" y="295"/>
                    </a:lnTo>
                    <a:lnTo>
                      <a:pt x="782" y="295"/>
                    </a:lnTo>
                    <a:lnTo>
                      <a:pt x="771" y="295"/>
                    </a:lnTo>
                    <a:lnTo>
                      <a:pt x="756" y="295"/>
                    </a:lnTo>
                    <a:lnTo>
                      <a:pt x="752" y="291"/>
                    </a:lnTo>
                    <a:lnTo>
                      <a:pt x="734" y="137"/>
                    </a:lnTo>
                    <a:lnTo>
                      <a:pt x="680" y="154"/>
                    </a:lnTo>
                    <a:lnTo>
                      <a:pt x="680" y="178"/>
                    </a:lnTo>
                    <a:lnTo>
                      <a:pt x="687" y="201"/>
                    </a:lnTo>
                    <a:lnTo>
                      <a:pt x="687" y="228"/>
                    </a:lnTo>
                    <a:lnTo>
                      <a:pt x="680" y="248"/>
                    </a:lnTo>
                    <a:lnTo>
                      <a:pt x="680" y="255"/>
                    </a:lnTo>
                    <a:lnTo>
                      <a:pt x="687" y="261"/>
                    </a:lnTo>
                    <a:lnTo>
                      <a:pt x="691" y="268"/>
                    </a:lnTo>
                    <a:lnTo>
                      <a:pt x="694" y="275"/>
                    </a:lnTo>
                    <a:lnTo>
                      <a:pt x="702" y="285"/>
                    </a:lnTo>
                    <a:lnTo>
                      <a:pt x="705" y="295"/>
                    </a:lnTo>
                    <a:lnTo>
                      <a:pt x="709" y="308"/>
                    </a:lnTo>
                    <a:lnTo>
                      <a:pt x="705" y="318"/>
                    </a:lnTo>
                    <a:lnTo>
                      <a:pt x="691" y="325"/>
                    </a:lnTo>
                    <a:lnTo>
                      <a:pt x="691" y="335"/>
                    </a:lnTo>
                    <a:lnTo>
                      <a:pt x="687" y="345"/>
                    </a:lnTo>
                    <a:lnTo>
                      <a:pt x="680" y="352"/>
                    </a:lnTo>
                    <a:lnTo>
                      <a:pt x="680" y="362"/>
                    </a:lnTo>
                    <a:lnTo>
                      <a:pt x="676" y="378"/>
                    </a:lnTo>
                    <a:lnTo>
                      <a:pt x="676" y="392"/>
                    </a:lnTo>
                    <a:lnTo>
                      <a:pt x="669" y="405"/>
                    </a:lnTo>
                    <a:lnTo>
                      <a:pt x="658" y="419"/>
                    </a:lnTo>
                    <a:lnTo>
                      <a:pt x="643" y="422"/>
                    </a:lnTo>
                    <a:lnTo>
                      <a:pt x="633" y="425"/>
                    </a:lnTo>
                    <a:lnTo>
                      <a:pt x="618" y="429"/>
                    </a:lnTo>
                    <a:lnTo>
                      <a:pt x="600" y="429"/>
                    </a:lnTo>
                    <a:lnTo>
                      <a:pt x="596" y="429"/>
                    </a:lnTo>
                    <a:lnTo>
                      <a:pt x="596" y="435"/>
                    </a:lnTo>
                    <a:lnTo>
                      <a:pt x="596" y="439"/>
                    </a:lnTo>
                    <a:lnTo>
                      <a:pt x="596" y="445"/>
                    </a:lnTo>
                    <a:lnTo>
                      <a:pt x="603" y="449"/>
                    </a:lnTo>
                    <a:lnTo>
                      <a:pt x="611" y="449"/>
                    </a:lnTo>
                    <a:lnTo>
                      <a:pt x="614" y="452"/>
                    </a:lnTo>
                    <a:lnTo>
                      <a:pt x="622" y="456"/>
                    </a:lnTo>
                    <a:lnTo>
                      <a:pt x="633" y="469"/>
                    </a:lnTo>
                    <a:lnTo>
                      <a:pt x="643" y="482"/>
                    </a:lnTo>
                    <a:lnTo>
                      <a:pt x="654" y="492"/>
                    </a:lnTo>
                    <a:lnTo>
                      <a:pt x="669" y="502"/>
                    </a:lnTo>
                    <a:lnTo>
                      <a:pt x="687" y="512"/>
                    </a:lnTo>
                    <a:lnTo>
                      <a:pt x="702" y="523"/>
                    </a:lnTo>
                    <a:lnTo>
                      <a:pt x="716" y="529"/>
                    </a:lnTo>
                    <a:lnTo>
                      <a:pt x="734" y="539"/>
                    </a:lnTo>
                    <a:lnTo>
                      <a:pt x="738" y="539"/>
                    </a:lnTo>
                    <a:lnTo>
                      <a:pt x="745" y="543"/>
                    </a:lnTo>
                    <a:lnTo>
                      <a:pt x="752" y="546"/>
                    </a:lnTo>
                    <a:lnTo>
                      <a:pt x="756" y="546"/>
                    </a:lnTo>
                    <a:lnTo>
                      <a:pt x="763" y="546"/>
                    </a:lnTo>
                    <a:lnTo>
                      <a:pt x="782" y="546"/>
                    </a:lnTo>
                    <a:lnTo>
                      <a:pt x="796" y="546"/>
                    </a:lnTo>
                    <a:lnTo>
                      <a:pt x="803" y="549"/>
                    </a:lnTo>
                    <a:lnTo>
                      <a:pt x="832" y="556"/>
                    </a:lnTo>
                    <a:lnTo>
                      <a:pt x="854" y="576"/>
                    </a:lnTo>
                    <a:lnTo>
                      <a:pt x="872" y="600"/>
                    </a:lnTo>
                    <a:lnTo>
                      <a:pt x="891" y="623"/>
                    </a:lnTo>
                    <a:lnTo>
                      <a:pt x="902" y="636"/>
                    </a:lnTo>
                    <a:lnTo>
                      <a:pt x="916" y="650"/>
                    </a:lnTo>
                    <a:lnTo>
                      <a:pt x="927" y="663"/>
                    </a:lnTo>
                    <a:lnTo>
                      <a:pt x="938" y="677"/>
                    </a:lnTo>
                    <a:lnTo>
                      <a:pt x="956" y="720"/>
                    </a:lnTo>
                    <a:lnTo>
                      <a:pt x="978" y="757"/>
                    </a:lnTo>
                    <a:lnTo>
                      <a:pt x="1003" y="787"/>
                    </a:lnTo>
                    <a:lnTo>
                      <a:pt x="1040" y="821"/>
                    </a:lnTo>
                    <a:lnTo>
                      <a:pt x="1058" y="834"/>
                    </a:lnTo>
                    <a:lnTo>
                      <a:pt x="1076" y="851"/>
                    </a:lnTo>
                    <a:lnTo>
                      <a:pt x="1091" y="868"/>
                    </a:lnTo>
                    <a:lnTo>
                      <a:pt x="1101" y="894"/>
                    </a:lnTo>
                    <a:lnTo>
                      <a:pt x="1101" y="931"/>
                    </a:lnTo>
                    <a:lnTo>
                      <a:pt x="1098" y="965"/>
                    </a:lnTo>
                    <a:lnTo>
                      <a:pt x="1087" y="1002"/>
                    </a:lnTo>
                    <a:lnTo>
                      <a:pt x="1065" y="1035"/>
                    </a:lnTo>
                    <a:lnTo>
                      <a:pt x="1051" y="1055"/>
                    </a:lnTo>
                    <a:lnTo>
                      <a:pt x="1029" y="1072"/>
                    </a:lnTo>
                    <a:lnTo>
                      <a:pt x="1011" y="1085"/>
                    </a:lnTo>
                    <a:lnTo>
                      <a:pt x="989" y="1099"/>
                    </a:lnTo>
                    <a:lnTo>
                      <a:pt x="1196" y="1102"/>
                    </a:lnTo>
                    <a:lnTo>
                      <a:pt x="1196" y="0"/>
                    </a:lnTo>
                    <a:lnTo>
                      <a:pt x="0" y="0"/>
                    </a:lnTo>
                    <a:lnTo>
                      <a:pt x="0" y="1102"/>
                    </a:lnTo>
                    <a:lnTo>
                      <a:pt x="116" y="1102"/>
                    </a:lnTo>
                    <a:lnTo>
                      <a:pt x="109" y="1005"/>
                    </a:lnTo>
                    <a:lnTo>
                      <a:pt x="109" y="911"/>
                    </a:lnTo>
                    <a:lnTo>
                      <a:pt x="109" y="817"/>
                    </a:lnTo>
                    <a:lnTo>
                      <a:pt x="120" y="720"/>
                    </a:lnTo>
                    <a:lnTo>
                      <a:pt x="120" y="690"/>
                    </a:lnTo>
                    <a:lnTo>
                      <a:pt x="127" y="643"/>
                    </a:lnTo>
                    <a:lnTo>
                      <a:pt x="138" y="596"/>
                    </a:lnTo>
                    <a:lnTo>
                      <a:pt x="167" y="563"/>
                    </a:lnTo>
                    <a:lnTo>
                      <a:pt x="200" y="553"/>
                    </a:lnTo>
                    <a:lnTo>
                      <a:pt x="225" y="549"/>
                    </a:lnTo>
                    <a:lnTo>
                      <a:pt x="240" y="549"/>
                    </a:lnTo>
                    <a:lnTo>
                      <a:pt x="258" y="546"/>
                    </a:lnTo>
                    <a:lnTo>
                      <a:pt x="276" y="539"/>
                    </a:lnTo>
                    <a:lnTo>
                      <a:pt x="294" y="533"/>
                    </a:lnTo>
                    <a:lnTo>
                      <a:pt x="313" y="526"/>
                    </a:lnTo>
                    <a:lnTo>
                      <a:pt x="327" y="519"/>
                    </a:lnTo>
                    <a:lnTo>
                      <a:pt x="342" y="509"/>
                    </a:lnTo>
                    <a:lnTo>
                      <a:pt x="364" y="489"/>
                    </a:lnTo>
                    <a:lnTo>
                      <a:pt x="382" y="469"/>
                    </a:lnTo>
                    <a:lnTo>
                      <a:pt x="400" y="449"/>
                    </a:lnTo>
                    <a:lnTo>
                      <a:pt x="411" y="425"/>
                    </a:lnTo>
                    <a:lnTo>
                      <a:pt x="414" y="422"/>
                    </a:lnTo>
                    <a:lnTo>
                      <a:pt x="418" y="419"/>
                    </a:lnTo>
                    <a:lnTo>
                      <a:pt x="422" y="419"/>
                    </a:lnTo>
                    <a:lnTo>
                      <a:pt x="454" y="449"/>
                    </a:lnTo>
                    <a:lnTo>
                      <a:pt x="480" y="476"/>
                    </a:lnTo>
                    <a:lnTo>
                      <a:pt x="502" y="509"/>
                    </a:lnTo>
                    <a:lnTo>
                      <a:pt x="527" y="543"/>
                    </a:lnTo>
                    <a:lnTo>
                      <a:pt x="545" y="559"/>
                    </a:lnTo>
                    <a:lnTo>
                      <a:pt x="560" y="579"/>
                    </a:lnTo>
                    <a:lnTo>
                      <a:pt x="578" y="603"/>
                    </a:lnTo>
                    <a:lnTo>
                      <a:pt x="593" y="626"/>
                    </a:lnTo>
                    <a:lnTo>
                      <a:pt x="702" y="824"/>
                    </a:lnTo>
                    <a:lnTo>
                      <a:pt x="691" y="744"/>
                    </a:lnTo>
                    <a:lnTo>
                      <a:pt x="676" y="663"/>
                    </a:lnTo>
                    <a:lnTo>
                      <a:pt x="651" y="583"/>
                    </a:lnTo>
                    <a:lnTo>
                      <a:pt x="629" y="512"/>
                    </a:lnTo>
                    <a:lnTo>
                      <a:pt x="625" y="506"/>
                    </a:lnTo>
                    <a:lnTo>
                      <a:pt x="618" y="486"/>
                    </a:lnTo>
                    <a:lnTo>
                      <a:pt x="607" y="466"/>
                    </a:lnTo>
                    <a:lnTo>
                      <a:pt x="596" y="459"/>
                    </a:lnTo>
                    <a:close/>
                  </a:path>
                </a:pathLst>
              </a:custGeom>
              <a:solidFill>
                <a:srgbClr val="000000"/>
              </a:solidFill>
              <a:ln w="9525">
                <a:noFill/>
                <a:round/>
                <a:headEnd/>
                <a:tailEnd/>
              </a:ln>
            </p:spPr>
            <p:txBody>
              <a:bodyPr/>
              <a:lstStyle/>
              <a:p>
                <a:endParaRPr lang="en-IN"/>
              </a:p>
            </p:txBody>
          </p:sp>
          <p:sp>
            <p:nvSpPr>
              <p:cNvPr id="7325" name="Freeform 88"/>
              <p:cNvSpPr>
                <a:spLocks/>
              </p:cNvSpPr>
              <p:nvPr/>
            </p:nvSpPr>
            <p:spPr bwMode="auto">
              <a:xfrm>
                <a:off x="4648" y="3658"/>
                <a:ext cx="138" cy="97"/>
              </a:xfrm>
              <a:custGeom>
                <a:avLst/>
                <a:gdLst>
                  <a:gd name="T0" fmla="*/ 138 w 138"/>
                  <a:gd name="T1" fmla="*/ 97 h 97"/>
                  <a:gd name="T2" fmla="*/ 40 w 138"/>
                  <a:gd name="T3" fmla="*/ 0 h 97"/>
                  <a:gd name="T4" fmla="*/ 29 w 138"/>
                  <a:gd name="T5" fmla="*/ 0 h 97"/>
                  <a:gd name="T6" fmla="*/ 11 w 138"/>
                  <a:gd name="T7" fmla="*/ 7 h 97"/>
                  <a:gd name="T8" fmla="*/ 4 w 138"/>
                  <a:gd name="T9" fmla="*/ 17 h 97"/>
                  <a:gd name="T10" fmla="*/ 0 w 138"/>
                  <a:gd name="T11" fmla="*/ 30 h 97"/>
                  <a:gd name="T12" fmla="*/ 58 w 138"/>
                  <a:gd name="T13" fmla="*/ 97 h 97"/>
                  <a:gd name="T14" fmla="*/ 76 w 138"/>
                  <a:gd name="T15" fmla="*/ 90 h 97"/>
                  <a:gd name="T16" fmla="*/ 102 w 138"/>
                  <a:gd name="T17" fmla="*/ 87 h 97"/>
                  <a:gd name="T18" fmla="*/ 120 w 138"/>
                  <a:gd name="T19" fmla="*/ 90 h 97"/>
                  <a:gd name="T20" fmla="*/ 138 w 138"/>
                  <a:gd name="T21" fmla="*/ 97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97"/>
                  <a:gd name="T35" fmla="*/ 138 w 138"/>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97">
                    <a:moveTo>
                      <a:pt x="138" y="97"/>
                    </a:moveTo>
                    <a:lnTo>
                      <a:pt x="40" y="0"/>
                    </a:lnTo>
                    <a:lnTo>
                      <a:pt x="29" y="0"/>
                    </a:lnTo>
                    <a:lnTo>
                      <a:pt x="11" y="7"/>
                    </a:lnTo>
                    <a:lnTo>
                      <a:pt x="4" y="17"/>
                    </a:lnTo>
                    <a:lnTo>
                      <a:pt x="0" y="30"/>
                    </a:lnTo>
                    <a:lnTo>
                      <a:pt x="58" y="97"/>
                    </a:lnTo>
                    <a:lnTo>
                      <a:pt x="76" y="90"/>
                    </a:lnTo>
                    <a:lnTo>
                      <a:pt x="102" y="87"/>
                    </a:lnTo>
                    <a:lnTo>
                      <a:pt x="120" y="90"/>
                    </a:lnTo>
                    <a:lnTo>
                      <a:pt x="138" y="97"/>
                    </a:lnTo>
                    <a:close/>
                  </a:path>
                </a:pathLst>
              </a:custGeom>
              <a:solidFill>
                <a:srgbClr val="000000"/>
              </a:solidFill>
              <a:ln w="9525">
                <a:noFill/>
                <a:round/>
                <a:headEnd/>
                <a:tailEnd/>
              </a:ln>
            </p:spPr>
            <p:txBody>
              <a:bodyPr/>
              <a:lstStyle/>
              <a:p>
                <a:endParaRPr lang="en-IN"/>
              </a:p>
            </p:txBody>
          </p:sp>
        </p:grpSp>
        <p:sp>
          <p:nvSpPr>
            <p:cNvPr id="7320" name="Rectangle 83"/>
            <p:cNvSpPr>
              <a:spLocks noChangeArrowheads="1"/>
            </p:cNvSpPr>
            <p:nvPr/>
          </p:nvSpPr>
          <p:spPr bwMode="auto">
            <a:xfrm>
              <a:off x="1945" y="783"/>
              <a:ext cx="3202" cy="390"/>
            </a:xfrm>
            <a:prstGeom prst="rect">
              <a:avLst/>
            </a:prstGeom>
            <a:noFill/>
            <a:ln w="9525">
              <a:noFill/>
              <a:miter lim="800000"/>
              <a:headEnd/>
              <a:tailEnd/>
            </a:ln>
          </p:spPr>
          <p:txBody>
            <a:bodyPr/>
            <a:lstStyle/>
            <a:p>
              <a:pPr algn="r"/>
              <a:r>
                <a:rPr lang="en-US">
                  <a:latin typeface="Arial Narrow" pitchFamily="34" charset="0"/>
                </a:rPr>
                <a:t>Huffman code (1952) was invented to solve it.</a:t>
              </a:r>
            </a:p>
            <a:p>
              <a:pPr algn="r">
                <a:spcBef>
                  <a:spcPct val="0"/>
                </a:spcBef>
              </a:pPr>
              <a:r>
                <a:rPr lang="en-US">
                  <a:solidFill>
                    <a:schemeClr val="tx2"/>
                  </a:solidFill>
                  <a:latin typeface="Arial Narrow" pitchFamily="34" charset="0"/>
                </a:rPr>
                <a:t>A Greedy Approach.</a:t>
              </a:r>
            </a:p>
          </p:txBody>
        </p:sp>
      </p:grpSp>
      <p:grpSp>
        <p:nvGrpSpPr>
          <p:cNvPr id="4" name="Group 297"/>
          <p:cNvGrpSpPr>
            <a:grpSpLocks/>
          </p:cNvGrpSpPr>
          <p:nvPr/>
        </p:nvGrpSpPr>
        <p:grpSpPr bwMode="auto">
          <a:xfrm>
            <a:off x="263525" y="2209800"/>
            <a:ext cx="8401050" cy="569913"/>
            <a:chOff x="166" y="1392"/>
            <a:chExt cx="5292" cy="359"/>
          </a:xfrm>
        </p:grpSpPr>
        <p:sp>
          <p:nvSpPr>
            <p:cNvPr id="7305" name="Rectangle 287"/>
            <p:cNvSpPr>
              <a:spLocks noChangeArrowheads="1"/>
            </p:cNvSpPr>
            <p:nvPr/>
          </p:nvSpPr>
          <p:spPr bwMode="blackGray">
            <a:xfrm>
              <a:off x="166" y="1392"/>
              <a:ext cx="5292" cy="359"/>
            </a:xfrm>
            <a:prstGeom prst="rect">
              <a:avLst/>
            </a:prstGeom>
            <a:solidFill>
              <a:schemeClr val="bg1"/>
            </a:solidFill>
            <a:ln w="9525">
              <a:noFill/>
              <a:miter lim="800000"/>
              <a:headEnd/>
              <a:tailEnd/>
            </a:ln>
          </p:spPr>
          <p:txBody>
            <a:bodyPr wrap="none" lIns="45720" rIns="45720" anchor="ctr"/>
            <a:lstStyle/>
            <a:p>
              <a:endParaRPr lang="en-IN"/>
            </a:p>
          </p:txBody>
        </p:sp>
        <p:sp>
          <p:nvSpPr>
            <p:cNvPr id="7306" name="Text Box 95"/>
            <p:cNvSpPr txBox="1">
              <a:spLocks noChangeArrowheads="1"/>
            </p:cNvSpPr>
            <p:nvPr/>
          </p:nvSpPr>
          <p:spPr bwMode="blackGray">
            <a:xfrm>
              <a:off x="259" y="1466"/>
              <a:ext cx="1770" cy="250"/>
            </a:xfrm>
            <a:prstGeom prst="rect">
              <a:avLst/>
            </a:prstGeom>
            <a:noFill/>
            <a:ln w="9525">
              <a:noFill/>
              <a:miter lim="800000"/>
              <a:headEnd/>
              <a:tailEnd/>
            </a:ln>
          </p:spPr>
          <p:txBody>
            <a:bodyPr lIns="45720" rIns="45720">
              <a:spAutoFit/>
            </a:bodyPr>
            <a:lstStyle/>
            <a:p>
              <a:pPr algn="l"/>
              <a:r>
                <a:rPr lang="en-US"/>
                <a:t>Q: A min-priority queue</a:t>
              </a:r>
            </a:p>
          </p:txBody>
        </p:sp>
        <p:grpSp>
          <p:nvGrpSpPr>
            <p:cNvPr id="5" name="Group 281"/>
            <p:cNvGrpSpPr>
              <a:grpSpLocks/>
            </p:cNvGrpSpPr>
            <p:nvPr/>
          </p:nvGrpSpPr>
          <p:grpSpPr bwMode="auto">
            <a:xfrm>
              <a:off x="2146" y="1520"/>
              <a:ext cx="2468" cy="157"/>
              <a:chOff x="262" y="2316"/>
              <a:chExt cx="2468" cy="207"/>
            </a:xfrm>
          </p:grpSpPr>
          <p:sp>
            <p:nvSpPr>
              <p:cNvPr id="7308" name="Text Box 112"/>
              <p:cNvSpPr txBox="1">
                <a:spLocks noChangeArrowheads="1"/>
              </p:cNvSpPr>
              <p:nvPr/>
            </p:nvSpPr>
            <p:spPr bwMode="blackGray">
              <a:xfrm flipH="1">
                <a:off x="262"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7309" name="Text Box 113"/>
              <p:cNvSpPr txBox="1">
                <a:spLocks noChangeArrowheads="1"/>
              </p:cNvSpPr>
              <p:nvPr/>
            </p:nvSpPr>
            <p:spPr bwMode="blackGray">
              <a:xfrm flipH="1">
                <a:off x="687"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7310" name="Text Box 114"/>
              <p:cNvSpPr txBox="1">
                <a:spLocks noChangeArrowheads="1"/>
              </p:cNvSpPr>
              <p:nvPr/>
            </p:nvSpPr>
            <p:spPr bwMode="blackGray">
              <a:xfrm flipH="1">
                <a:off x="1112"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7311" name="Text Box 115"/>
              <p:cNvSpPr txBox="1">
                <a:spLocks noChangeArrowheads="1"/>
              </p:cNvSpPr>
              <p:nvPr/>
            </p:nvSpPr>
            <p:spPr bwMode="blackGray">
              <a:xfrm flipH="1">
                <a:off x="1537"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sp>
            <p:nvSpPr>
              <p:cNvPr id="7312" name="Text Box 116"/>
              <p:cNvSpPr txBox="1">
                <a:spLocks noChangeArrowheads="1"/>
              </p:cNvSpPr>
              <p:nvPr/>
            </p:nvSpPr>
            <p:spPr bwMode="blackGray">
              <a:xfrm flipH="1">
                <a:off x="1962"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d:16</a:t>
                </a:r>
              </a:p>
            </p:txBody>
          </p:sp>
          <p:sp>
            <p:nvSpPr>
              <p:cNvPr id="7313" name="Text Box 117"/>
              <p:cNvSpPr txBox="1">
                <a:spLocks noChangeArrowheads="1"/>
              </p:cNvSpPr>
              <p:nvPr/>
            </p:nvSpPr>
            <p:spPr bwMode="blackGray">
              <a:xfrm flipH="1">
                <a:off x="2388" y="2317"/>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a:45</a:t>
                </a:r>
              </a:p>
            </p:txBody>
          </p:sp>
          <p:sp>
            <p:nvSpPr>
              <p:cNvPr id="7314" name="Line 132"/>
              <p:cNvSpPr>
                <a:spLocks noChangeShapeType="1"/>
              </p:cNvSpPr>
              <p:nvPr/>
            </p:nvSpPr>
            <p:spPr bwMode="blackGray">
              <a:xfrm>
                <a:off x="558" y="2421"/>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315" name="Line 133"/>
              <p:cNvSpPr>
                <a:spLocks noChangeShapeType="1"/>
              </p:cNvSpPr>
              <p:nvPr/>
            </p:nvSpPr>
            <p:spPr bwMode="blackGray">
              <a:xfrm>
                <a:off x="990" y="2429"/>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316" name="Line 134"/>
              <p:cNvSpPr>
                <a:spLocks noChangeShapeType="1"/>
              </p:cNvSpPr>
              <p:nvPr/>
            </p:nvSpPr>
            <p:spPr bwMode="blackGray">
              <a:xfrm>
                <a:off x="1422" y="2429"/>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317" name="Line 135"/>
              <p:cNvSpPr>
                <a:spLocks noChangeShapeType="1"/>
              </p:cNvSpPr>
              <p:nvPr/>
            </p:nvSpPr>
            <p:spPr bwMode="blackGray">
              <a:xfrm>
                <a:off x="1854" y="2437"/>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318" name="Line 136"/>
              <p:cNvSpPr>
                <a:spLocks noChangeShapeType="1"/>
              </p:cNvSpPr>
              <p:nvPr/>
            </p:nvSpPr>
            <p:spPr bwMode="blackGray">
              <a:xfrm>
                <a:off x="2278" y="2429"/>
                <a:ext cx="117" cy="0"/>
              </a:xfrm>
              <a:prstGeom prst="line">
                <a:avLst/>
              </a:prstGeom>
              <a:noFill/>
              <a:ln w="9525">
                <a:solidFill>
                  <a:schemeClr val="tx1"/>
                </a:solidFill>
                <a:round/>
                <a:headEnd/>
                <a:tailEnd type="triangle" w="med" len="med"/>
              </a:ln>
            </p:spPr>
            <p:txBody>
              <a:bodyPr lIns="45720" rIns="45720" anchor="ctr"/>
              <a:lstStyle/>
              <a:p>
                <a:endParaRPr lang="en-IN"/>
              </a:p>
            </p:txBody>
          </p:sp>
        </p:grpSp>
      </p:grpSp>
      <p:grpSp>
        <p:nvGrpSpPr>
          <p:cNvPr id="6" name="Group 294"/>
          <p:cNvGrpSpPr>
            <a:grpSpLocks/>
          </p:cNvGrpSpPr>
          <p:nvPr/>
        </p:nvGrpSpPr>
        <p:grpSpPr bwMode="auto">
          <a:xfrm>
            <a:off x="6084888" y="4225925"/>
            <a:ext cx="2982912" cy="2333625"/>
            <a:chOff x="3833" y="2662"/>
            <a:chExt cx="1879" cy="1470"/>
          </a:xfrm>
        </p:grpSpPr>
        <p:sp>
          <p:nvSpPr>
            <p:cNvPr id="7281" name="Rectangle 291"/>
            <p:cNvSpPr>
              <a:spLocks noChangeArrowheads="1"/>
            </p:cNvSpPr>
            <p:nvPr/>
          </p:nvSpPr>
          <p:spPr bwMode="auto">
            <a:xfrm>
              <a:off x="3833" y="2662"/>
              <a:ext cx="1879" cy="1470"/>
            </a:xfrm>
            <a:prstGeom prst="rect">
              <a:avLst/>
            </a:prstGeom>
            <a:solidFill>
              <a:schemeClr val="bg1"/>
            </a:solidFill>
            <a:ln w="9525">
              <a:noFill/>
              <a:miter lim="800000"/>
              <a:headEnd/>
              <a:tailEnd/>
            </a:ln>
          </p:spPr>
          <p:txBody>
            <a:bodyPr wrap="none" lIns="45720" rIns="45720" anchor="ctr"/>
            <a:lstStyle/>
            <a:p>
              <a:endParaRPr lang="en-IN"/>
            </a:p>
          </p:txBody>
        </p:sp>
        <p:sp>
          <p:nvSpPr>
            <p:cNvPr id="7282" name="Oval 149"/>
            <p:cNvSpPr>
              <a:spLocks noChangeArrowheads="1"/>
            </p:cNvSpPr>
            <p:nvPr/>
          </p:nvSpPr>
          <p:spPr bwMode="auto">
            <a:xfrm>
              <a:off x="4312" y="2756"/>
              <a:ext cx="251" cy="174"/>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100</a:t>
              </a:r>
            </a:p>
          </p:txBody>
        </p:sp>
        <p:sp>
          <p:nvSpPr>
            <p:cNvPr id="7283" name="Oval 150"/>
            <p:cNvSpPr>
              <a:spLocks noChangeArrowheads="1"/>
            </p:cNvSpPr>
            <p:nvPr/>
          </p:nvSpPr>
          <p:spPr bwMode="auto">
            <a:xfrm>
              <a:off x="4662" y="3045"/>
              <a:ext cx="251" cy="173"/>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55</a:t>
              </a:r>
            </a:p>
          </p:txBody>
        </p:sp>
        <p:sp>
          <p:nvSpPr>
            <p:cNvPr id="7284" name="Oval 153"/>
            <p:cNvSpPr>
              <a:spLocks noChangeArrowheads="1"/>
            </p:cNvSpPr>
            <p:nvPr/>
          </p:nvSpPr>
          <p:spPr bwMode="auto">
            <a:xfrm>
              <a:off x="4175" y="3337"/>
              <a:ext cx="250" cy="174"/>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25</a:t>
              </a:r>
            </a:p>
          </p:txBody>
        </p:sp>
        <p:sp>
          <p:nvSpPr>
            <p:cNvPr id="7285" name="Oval 154"/>
            <p:cNvSpPr>
              <a:spLocks noChangeArrowheads="1"/>
            </p:cNvSpPr>
            <p:nvPr/>
          </p:nvSpPr>
          <p:spPr bwMode="auto">
            <a:xfrm>
              <a:off x="5146" y="3331"/>
              <a:ext cx="199" cy="174"/>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30</a:t>
              </a:r>
            </a:p>
          </p:txBody>
        </p:sp>
        <p:grpSp>
          <p:nvGrpSpPr>
            <p:cNvPr id="7" name="Group 155"/>
            <p:cNvGrpSpPr>
              <a:grpSpLocks/>
            </p:cNvGrpSpPr>
            <p:nvPr/>
          </p:nvGrpSpPr>
          <p:grpSpPr bwMode="auto">
            <a:xfrm>
              <a:off x="4356" y="3201"/>
              <a:ext cx="850" cy="136"/>
              <a:chOff x="3909" y="3129"/>
              <a:chExt cx="775" cy="157"/>
            </a:xfrm>
          </p:grpSpPr>
          <p:sp>
            <p:nvSpPr>
              <p:cNvPr id="7303" name="Line 156"/>
              <p:cNvSpPr>
                <a:spLocks noChangeShapeType="1"/>
              </p:cNvSpPr>
              <p:nvPr/>
            </p:nvSpPr>
            <p:spPr bwMode="auto">
              <a:xfrm flipH="1">
                <a:off x="3909" y="3129"/>
                <a:ext cx="318" cy="157"/>
              </a:xfrm>
              <a:prstGeom prst="line">
                <a:avLst/>
              </a:prstGeom>
              <a:noFill/>
              <a:ln w="19050">
                <a:solidFill>
                  <a:schemeClr val="accent2"/>
                </a:solidFill>
                <a:round/>
                <a:headEnd/>
                <a:tailEnd/>
              </a:ln>
            </p:spPr>
            <p:txBody>
              <a:bodyPr wrap="none" anchor="ctr"/>
              <a:lstStyle/>
              <a:p>
                <a:endParaRPr lang="en-IN"/>
              </a:p>
            </p:txBody>
          </p:sp>
          <p:sp>
            <p:nvSpPr>
              <p:cNvPr id="7304" name="Line 157"/>
              <p:cNvSpPr>
                <a:spLocks noChangeShapeType="1"/>
              </p:cNvSpPr>
              <p:nvPr/>
            </p:nvSpPr>
            <p:spPr bwMode="auto">
              <a:xfrm>
                <a:off x="4365" y="3129"/>
                <a:ext cx="319" cy="157"/>
              </a:xfrm>
              <a:prstGeom prst="line">
                <a:avLst/>
              </a:prstGeom>
              <a:noFill/>
              <a:ln w="19050">
                <a:solidFill>
                  <a:schemeClr val="accent2"/>
                </a:solidFill>
                <a:round/>
                <a:headEnd/>
                <a:tailEnd/>
              </a:ln>
            </p:spPr>
            <p:txBody>
              <a:bodyPr wrap="none" anchor="ctr"/>
              <a:lstStyle/>
              <a:p>
                <a:endParaRPr lang="en-IN"/>
              </a:p>
            </p:txBody>
          </p:sp>
        </p:grpSp>
        <p:sp>
          <p:nvSpPr>
            <p:cNvPr id="7287" name="Line 158"/>
            <p:cNvSpPr>
              <a:spLocks noChangeShapeType="1"/>
            </p:cNvSpPr>
            <p:nvPr/>
          </p:nvSpPr>
          <p:spPr bwMode="auto">
            <a:xfrm flipH="1">
              <a:off x="4023" y="3502"/>
              <a:ext cx="229" cy="136"/>
            </a:xfrm>
            <a:prstGeom prst="line">
              <a:avLst/>
            </a:prstGeom>
            <a:noFill/>
            <a:ln w="19050">
              <a:solidFill>
                <a:schemeClr val="accent2"/>
              </a:solidFill>
              <a:round/>
              <a:headEnd/>
              <a:tailEnd/>
            </a:ln>
          </p:spPr>
          <p:txBody>
            <a:bodyPr wrap="none" anchor="ctr"/>
            <a:lstStyle/>
            <a:p>
              <a:endParaRPr lang="en-IN"/>
            </a:p>
          </p:txBody>
        </p:sp>
        <p:sp>
          <p:nvSpPr>
            <p:cNvPr id="7288" name="Line 159"/>
            <p:cNvSpPr>
              <a:spLocks noChangeShapeType="1"/>
            </p:cNvSpPr>
            <p:nvPr/>
          </p:nvSpPr>
          <p:spPr bwMode="auto">
            <a:xfrm>
              <a:off x="4351" y="3502"/>
              <a:ext cx="230" cy="136"/>
            </a:xfrm>
            <a:prstGeom prst="line">
              <a:avLst/>
            </a:prstGeom>
            <a:noFill/>
            <a:ln w="19050">
              <a:solidFill>
                <a:schemeClr val="accent2"/>
              </a:solidFill>
              <a:round/>
              <a:headEnd/>
              <a:tailEnd/>
            </a:ln>
          </p:spPr>
          <p:txBody>
            <a:bodyPr wrap="none" anchor="ctr"/>
            <a:lstStyle/>
            <a:p>
              <a:endParaRPr lang="en-IN"/>
            </a:p>
          </p:txBody>
        </p:sp>
        <p:sp>
          <p:nvSpPr>
            <p:cNvPr id="7289" name="Line 160"/>
            <p:cNvSpPr>
              <a:spLocks noChangeShapeType="1"/>
            </p:cNvSpPr>
            <p:nvPr/>
          </p:nvSpPr>
          <p:spPr bwMode="auto">
            <a:xfrm flipH="1">
              <a:off x="5001" y="3496"/>
              <a:ext cx="181" cy="136"/>
            </a:xfrm>
            <a:prstGeom prst="line">
              <a:avLst/>
            </a:prstGeom>
            <a:noFill/>
            <a:ln w="19050">
              <a:solidFill>
                <a:schemeClr val="accent2"/>
              </a:solidFill>
              <a:round/>
              <a:headEnd/>
              <a:tailEnd/>
            </a:ln>
          </p:spPr>
          <p:txBody>
            <a:bodyPr wrap="none" anchor="ctr"/>
            <a:lstStyle/>
            <a:p>
              <a:endParaRPr lang="en-IN"/>
            </a:p>
          </p:txBody>
        </p:sp>
        <p:sp>
          <p:nvSpPr>
            <p:cNvPr id="7290" name="Line 161"/>
            <p:cNvSpPr>
              <a:spLocks noChangeShapeType="1"/>
            </p:cNvSpPr>
            <p:nvPr/>
          </p:nvSpPr>
          <p:spPr bwMode="auto">
            <a:xfrm>
              <a:off x="5329" y="3496"/>
              <a:ext cx="182" cy="136"/>
            </a:xfrm>
            <a:prstGeom prst="line">
              <a:avLst/>
            </a:prstGeom>
            <a:noFill/>
            <a:ln w="19050">
              <a:solidFill>
                <a:schemeClr val="accent2"/>
              </a:solidFill>
              <a:round/>
              <a:headEnd/>
              <a:tailEnd/>
            </a:ln>
          </p:spPr>
          <p:txBody>
            <a:bodyPr wrap="none" anchor="ctr"/>
            <a:lstStyle/>
            <a:p>
              <a:endParaRPr lang="en-IN"/>
            </a:p>
          </p:txBody>
        </p:sp>
        <p:sp>
          <p:nvSpPr>
            <p:cNvPr id="7291" name="Text Box 168"/>
            <p:cNvSpPr txBox="1">
              <a:spLocks noChangeArrowheads="1"/>
            </p:cNvSpPr>
            <p:nvPr/>
          </p:nvSpPr>
          <p:spPr bwMode="auto">
            <a:xfrm flipH="1">
              <a:off x="4007" y="3046"/>
              <a:ext cx="323" cy="151"/>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a:45</a:t>
              </a:r>
            </a:p>
          </p:txBody>
        </p:sp>
        <p:sp>
          <p:nvSpPr>
            <p:cNvPr id="7292" name="Oval 169"/>
            <p:cNvSpPr>
              <a:spLocks noChangeArrowheads="1"/>
            </p:cNvSpPr>
            <p:nvPr/>
          </p:nvSpPr>
          <p:spPr bwMode="auto">
            <a:xfrm>
              <a:off x="4866" y="3654"/>
              <a:ext cx="199" cy="173"/>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sp>
          <p:nvSpPr>
            <p:cNvPr id="7293" name="Text Box 170"/>
            <p:cNvSpPr txBox="1">
              <a:spLocks noChangeArrowheads="1"/>
            </p:cNvSpPr>
            <p:nvPr/>
          </p:nvSpPr>
          <p:spPr bwMode="auto">
            <a:xfrm flipH="1">
              <a:off x="5108" y="3959"/>
              <a:ext cx="255" cy="150"/>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7294" name="Text Box 171"/>
            <p:cNvSpPr txBox="1">
              <a:spLocks noChangeArrowheads="1"/>
            </p:cNvSpPr>
            <p:nvPr/>
          </p:nvSpPr>
          <p:spPr bwMode="auto">
            <a:xfrm flipH="1">
              <a:off x="4577" y="3948"/>
              <a:ext cx="255" cy="150"/>
            </a:xfrm>
            <a:prstGeom prst="rect">
              <a:avLst/>
            </a:prstGeom>
            <a:solidFill>
              <a:schemeClr val="bg1"/>
            </a:solidFill>
            <a:ln w="9525">
              <a:solidFill>
                <a:schemeClr val="tx1"/>
              </a:solidFill>
              <a:miter lim="800000"/>
              <a:headEnd/>
              <a:tailEnd/>
            </a:ln>
          </p:spPr>
          <p:txBody>
            <a:bodyPr lIns="45720" rIns="45720" anchor="ctr"/>
            <a:lstStyle/>
            <a:p>
              <a:r>
                <a:rPr lang="en-US" sz="1800" b="0" dirty="0">
                  <a:latin typeface="Arial Narrow" pitchFamily="34" charset="0"/>
                </a:rPr>
                <a:t>f:5</a:t>
              </a:r>
            </a:p>
          </p:txBody>
        </p:sp>
        <p:sp>
          <p:nvSpPr>
            <p:cNvPr id="7295" name="Line 172"/>
            <p:cNvSpPr>
              <a:spLocks noChangeShapeType="1"/>
            </p:cNvSpPr>
            <p:nvPr/>
          </p:nvSpPr>
          <p:spPr bwMode="auto">
            <a:xfrm flipH="1">
              <a:off x="4708" y="3809"/>
              <a:ext cx="181" cy="137"/>
            </a:xfrm>
            <a:prstGeom prst="line">
              <a:avLst/>
            </a:prstGeom>
            <a:noFill/>
            <a:ln w="19050">
              <a:solidFill>
                <a:schemeClr val="accent2"/>
              </a:solidFill>
              <a:round/>
              <a:headEnd/>
              <a:tailEnd/>
            </a:ln>
          </p:spPr>
          <p:txBody>
            <a:bodyPr wrap="none" anchor="ctr"/>
            <a:lstStyle/>
            <a:p>
              <a:endParaRPr lang="en-IN"/>
            </a:p>
          </p:txBody>
        </p:sp>
        <p:sp>
          <p:nvSpPr>
            <p:cNvPr id="7296" name="Line 173"/>
            <p:cNvSpPr>
              <a:spLocks noChangeShapeType="1"/>
            </p:cNvSpPr>
            <p:nvPr/>
          </p:nvSpPr>
          <p:spPr bwMode="auto">
            <a:xfrm>
              <a:off x="5036" y="3809"/>
              <a:ext cx="182" cy="137"/>
            </a:xfrm>
            <a:prstGeom prst="line">
              <a:avLst/>
            </a:prstGeom>
            <a:noFill/>
            <a:ln w="19050">
              <a:solidFill>
                <a:schemeClr val="accent2"/>
              </a:solidFill>
              <a:round/>
              <a:headEnd/>
              <a:tailEnd/>
            </a:ln>
          </p:spPr>
          <p:txBody>
            <a:bodyPr wrap="none" anchor="ctr"/>
            <a:lstStyle/>
            <a:p>
              <a:endParaRPr lang="en-IN"/>
            </a:p>
          </p:txBody>
        </p:sp>
        <p:sp>
          <p:nvSpPr>
            <p:cNvPr id="7297" name="Text Box 176"/>
            <p:cNvSpPr txBox="1">
              <a:spLocks noChangeArrowheads="1"/>
            </p:cNvSpPr>
            <p:nvPr/>
          </p:nvSpPr>
          <p:spPr bwMode="auto">
            <a:xfrm flipH="1">
              <a:off x="5253" y="3636"/>
              <a:ext cx="331" cy="150"/>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d:16</a:t>
              </a:r>
            </a:p>
          </p:txBody>
        </p:sp>
        <p:sp>
          <p:nvSpPr>
            <p:cNvPr id="7299" name="Text Box 178"/>
            <p:cNvSpPr txBox="1">
              <a:spLocks noChangeArrowheads="1"/>
            </p:cNvSpPr>
            <p:nvPr/>
          </p:nvSpPr>
          <p:spPr bwMode="auto">
            <a:xfrm flipH="1">
              <a:off x="3869" y="3628"/>
              <a:ext cx="322" cy="150"/>
            </a:xfrm>
            <a:prstGeom prst="rect">
              <a:avLst/>
            </a:prstGeom>
            <a:solidFill>
              <a:schemeClr val="bg1"/>
            </a:solidFill>
            <a:ln w="9525">
              <a:solidFill>
                <a:schemeClr val="tx1"/>
              </a:solidFill>
              <a:miter lim="800000"/>
              <a:headEnd/>
              <a:tailEnd/>
            </a:ln>
          </p:spPr>
          <p:txBody>
            <a:bodyPr lIns="45720" rIns="45720" anchor="ctr"/>
            <a:lstStyle/>
            <a:p>
              <a:r>
                <a:rPr lang="en-US" sz="1800" b="0" dirty="0">
                  <a:latin typeface="Arial Narrow" pitchFamily="34" charset="0"/>
                </a:rPr>
                <a:t>c:12</a:t>
              </a:r>
            </a:p>
          </p:txBody>
        </p:sp>
        <p:grpSp>
          <p:nvGrpSpPr>
            <p:cNvPr id="8" name="Group 179"/>
            <p:cNvGrpSpPr>
              <a:grpSpLocks/>
            </p:cNvGrpSpPr>
            <p:nvPr/>
          </p:nvGrpSpPr>
          <p:grpSpPr bwMode="auto">
            <a:xfrm>
              <a:off x="4160" y="2939"/>
              <a:ext cx="559" cy="100"/>
              <a:chOff x="3702" y="2762"/>
              <a:chExt cx="592" cy="157"/>
            </a:xfrm>
          </p:grpSpPr>
          <p:sp>
            <p:nvSpPr>
              <p:cNvPr id="7301" name="Line 180"/>
              <p:cNvSpPr>
                <a:spLocks noChangeShapeType="1"/>
              </p:cNvSpPr>
              <p:nvPr/>
            </p:nvSpPr>
            <p:spPr bwMode="auto">
              <a:xfrm flipH="1">
                <a:off x="3702" y="2762"/>
                <a:ext cx="243" cy="157"/>
              </a:xfrm>
              <a:prstGeom prst="line">
                <a:avLst/>
              </a:prstGeom>
              <a:noFill/>
              <a:ln w="19050">
                <a:solidFill>
                  <a:schemeClr val="accent2"/>
                </a:solidFill>
                <a:round/>
                <a:headEnd/>
                <a:tailEnd/>
              </a:ln>
            </p:spPr>
            <p:txBody>
              <a:bodyPr wrap="none" anchor="ctr"/>
              <a:lstStyle/>
              <a:p>
                <a:endParaRPr lang="en-IN"/>
              </a:p>
            </p:txBody>
          </p:sp>
          <p:sp>
            <p:nvSpPr>
              <p:cNvPr id="7302" name="Line 181"/>
              <p:cNvSpPr>
                <a:spLocks noChangeShapeType="1"/>
              </p:cNvSpPr>
              <p:nvPr/>
            </p:nvSpPr>
            <p:spPr bwMode="auto">
              <a:xfrm>
                <a:off x="4050" y="2762"/>
                <a:ext cx="244" cy="157"/>
              </a:xfrm>
              <a:prstGeom prst="line">
                <a:avLst/>
              </a:prstGeom>
              <a:noFill/>
              <a:ln w="19050">
                <a:solidFill>
                  <a:schemeClr val="accent2"/>
                </a:solidFill>
                <a:round/>
                <a:headEnd/>
                <a:tailEnd/>
              </a:ln>
            </p:spPr>
            <p:txBody>
              <a:bodyPr wrap="none" anchor="ctr"/>
              <a:lstStyle/>
              <a:p>
                <a:endParaRPr lang="en-IN"/>
              </a:p>
            </p:txBody>
          </p:sp>
        </p:grpSp>
      </p:grpSp>
      <p:grpSp>
        <p:nvGrpSpPr>
          <p:cNvPr id="9" name="Group 296"/>
          <p:cNvGrpSpPr>
            <a:grpSpLocks/>
          </p:cNvGrpSpPr>
          <p:nvPr/>
        </p:nvGrpSpPr>
        <p:grpSpPr bwMode="auto">
          <a:xfrm>
            <a:off x="261938" y="2940050"/>
            <a:ext cx="4240212" cy="981075"/>
            <a:chOff x="165" y="1852"/>
            <a:chExt cx="2671" cy="618"/>
          </a:xfrm>
        </p:grpSpPr>
        <p:sp>
          <p:nvSpPr>
            <p:cNvPr id="7266" name="Rectangle 286"/>
            <p:cNvSpPr>
              <a:spLocks noChangeArrowheads="1"/>
            </p:cNvSpPr>
            <p:nvPr/>
          </p:nvSpPr>
          <p:spPr bwMode="auto">
            <a:xfrm>
              <a:off x="165" y="1852"/>
              <a:ext cx="2671" cy="618"/>
            </a:xfrm>
            <a:prstGeom prst="rect">
              <a:avLst/>
            </a:prstGeom>
            <a:solidFill>
              <a:schemeClr val="bg1"/>
            </a:solidFill>
            <a:ln w="9525">
              <a:noFill/>
              <a:miter lim="800000"/>
              <a:headEnd/>
              <a:tailEnd/>
            </a:ln>
          </p:spPr>
          <p:txBody>
            <a:bodyPr wrap="none" lIns="45720" rIns="45720" anchor="ctr"/>
            <a:lstStyle/>
            <a:p>
              <a:endParaRPr lang="en-IN"/>
            </a:p>
          </p:txBody>
        </p:sp>
        <p:grpSp>
          <p:nvGrpSpPr>
            <p:cNvPr id="10" name="Group 280"/>
            <p:cNvGrpSpPr>
              <a:grpSpLocks/>
            </p:cNvGrpSpPr>
            <p:nvPr/>
          </p:nvGrpSpPr>
          <p:grpSpPr bwMode="auto">
            <a:xfrm>
              <a:off x="278" y="1951"/>
              <a:ext cx="2468" cy="446"/>
              <a:chOff x="269" y="2640"/>
              <a:chExt cx="2468" cy="529"/>
            </a:xfrm>
          </p:grpSpPr>
          <p:sp>
            <p:nvSpPr>
              <p:cNvPr id="7268" name="Text Box 137"/>
              <p:cNvSpPr txBox="1">
                <a:spLocks noChangeArrowheads="1"/>
              </p:cNvSpPr>
              <p:nvPr/>
            </p:nvSpPr>
            <p:spPr bwMode="auto">
              <a:xfrm flipH="1">
                <a:off x="269" y="2640"/>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7269" name="Text Box 138"/>
              <p:cNvSpPr txBox="1">
                <a:spLocks noChangeArrowheads="1"/>
              </p:cNvSpPr>
              <p:nvPr/>
            </p:nvSpPr>
            <p:spPr bwMode="auto">
              <a:xfrm flipH="1">
                <a:off x="694" y="2640"/>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sp>
            <p:nvSpPr>
              <p:cNvPr id="7270" name="Text Box 141"/>
              <p:cNvSpPr txBox="1">
                <a:spLocks noChangeArrowheads="1"/>
              </p:cNvSpPr>
              <p:nvPr/>
            </p:nvSpPr>
            <p:spPr bwMode="auto">
              <a:xfrm flipH="1">
                <a:off x="1969" y="2640"/>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d:16</a:t>
                </a:r>
              </a:p>
            </p:txBody>
          </p:sp>
          <p:sp>
            <p:nvSpPr>
              <p:cNvPr id="7271" name="Text Box 142"/>
              <p:cNvSpPr txBox="1">
                <a:spLocks noChangeArrowheads="1"/>
              </p:cNvSpPr>
              <p:nvPr/>
            </p:nvSpPr>
            <p:spPr bwMode="auto">
              <a:xfrm flipH="1">
                <a:off x="2395" y="2641"/>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a:45</a:t>
                </a:r>
              </a:p>
            </p:txBody>
          </p:sp>
          <p:sp>
            <p:nvSpPr>
              <p:cNvPr id="7272" name="Line 143"/>
              <p:cNvSpPr>
                <a:spLocks noChangeShapeType="1"/>
              </p:cNvSpPr>
              <p:nvPr/>
            </p:nvSpPr>
            <p:spPr bwMode="auto">
              <a:xfrm>
                <a:off x="565" y="2745"/>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273" name="Line 144"/>
              <p:cNvSpPr>
                <a:spLocks noChangeShapeType="1"/>
              </p:cNvSpPr>
              <p:nvPr/>
            </p:nvSpPr>
            <p:spPr bwMode="auto">
              <a:xfrm>
                <a:off x="997" y="2753"/>
                <a:ext cx="359"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274" name="Line 146"/>
              <p:cNvSpPr>
                <a:spLocks noChangeShapeType="1"/>
              </p:cNvSpPr>
              <p:nvPr/>
            </p:nvSpPr>
            <p:spPr bwMode="auto">
              <a:xfrm>
                <a:off x="1652" y="2761"/>
                <a:ext cx="326"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275" name="Line 147"/>
              <p:cNvSpPr>
                <a:spLocks noChangeShapeType="1"/>
              </p:cNvSpPr>
              <p:nvPr/>
            </p:nvSpPr>
            <p:spPr bwMode="auto">
              <a:xfrm>
                <a:off x="2285" y="2753"/>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276" name="Oval 182"/>
              <p:cNvSpPr>
                <a:spLocks noChangeArrowheads="1"/>
              </p:cNvSpPr>
              <p:nvPr/>
            </p:nvSpPr>
            <p:spPr bwMode="auto">
              <a:xfrm>
                <a:off x="1370" y="2666"/>
                <a:ext cx="266"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sp>
            <p:nvSpPr>
              <p:cNvPr id="7277" name="Text Box 183"/>
              <p:cNvSpPr txBox="1">
                <a:spLocks noChangeArrowheads="1"/>
              </p:cNvSpPr>
              <p:nvPr/>
            </p:nvSpPr>
            <p:spPr bwMode="auto">
              <a:xfrm flipH="1">
                <a:off x="1092" y="2995"/>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7278" name="Text Box 184"/>
              <p:cNvSpPr txBox="1">
                <a:spLocks noChangeArrowheads="1"/>
              </p:cNvSpPr>
              <p:nvPr/>
            </p:nvSpPr>
            <p:spPr bwMode="auto">
              <a:xfrm flipH="1">
                <a:off x="1518" y="2996"/>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7279" name="Line 185"/>
              <p:cNvSpPr>
                <a:spLocks noChangeShapeType="1"/>
              </p:cNvSpPr>
              <p:nvPr/>
            </p:nvSpPr>
            <p:spPr bwMode="auto">
              <a:xfrm flipH="1">
                <a:off x="1202" y="2845"/>
                <a:ext cx="243" cy="157"/>
              </a:xfrm>
              <a:prstGeom prst="line">
                <a:avLst/>
              </a:prstGeom>
              <a:noFill/>
              <a:ln w="19050">
                <a:solidFill>
                  <a:schemeClr val="accent2"/>
                </a:solidFill>
                <a:round/>
                <a:headEnd/>
                <a:tailEnd/>
              </a:ln>
            </p:spPr>
            <p:txBody>
              <a:bodyPr wrap="none" anchor="ctr"/>
              <a:lstStyle/>
              <a:p>
                <a:endParaRPr lang="en-IN"/>
              </a:p>
            </p:txBody>
          </p:sp>
          <p:sp>
            <p:nvSpPr>
              <p:cNvPr id="7280" name="Line 186"/>
              <p:cNvSpPr>
                <a:spLocks noChangeShapeType="1"/>
              </p:cNvSpPr>
              <p:nvPr/>
            </p:nvSpPr>
            <p:spPr bwMode="auto">
              <a:xfrm>
                <a:off x="1550" y="2845"/>
                <a:ext cx="244" cy="157"/>
              </a:xfrm>
              <a:prstGeom prst="line">
                <a:avLst/>
              </a:prstGeom>
              <a:noFill/>
              <a:ln w="19050">
                <a:solidFill>
                  <a:schemeClr val="accent2"/>
                </a:solidFill>
                <a:round/>
                <a:headEnd/>
                <a:tailEnd/>
              </a:ln>
            </p:spPr>
            <p:txBody>
              <a:bodyPr wrap="none" anchor="ctr"/>
              <a:lstStyle/>
              <a:p>
                <a:endParaRPr lang="en-IN"/>
              </a:p>
            </p:txBody>
          </p:sp>
        </p:grpSp>
      </p:grpSp>
      <p:grpSp>
        <p:nvGrpSpPr>
          <p:cNvPr id="11" name="Group 292"/>
          <p:cNvGrpSpPr>
            <a:grpSpLocks/>
          </p:cNvGrpSpPr>
          <p:nvPr/>
        </p:nvGrpSpPr>
        <p:grpSpPr bwMode="auto">
          <a:xfrm>
            <a:off x="209823" y="4229100"/>
            <a:ext cx="2994025" cy="2346325"/>
            <a:chOff x="83" y="2664"/>
            <a:chExt cx="1886" cy="1478"/>
          </a:xfrm>
        </p:grpSpPr>
        <p:sp>
          <p:nvSpPr>
            <p:cNvPr id="7247" name="Rectangle 289"/>
            <p:cNvSpPr>
              <a:spLocks noChangeArrowheads="1"/>
            </p:cNvSpPr>
            <p:nvPr/>
          </p:nvSpPr>
          <p:spPr bwMode="auto">
            <a:xfrm>
              <a:off x="83" y="2664"/>
              <a:ext cx="1886" cy="1478"/>
            </a:xfrm>
            <a:prstGeom prst="rect">
              <a:avLst/>
            </a:prstGeom>
            <a:solidFill>
              <a:schemeClr val="bg1"/>
            </a:solidFill>
            <a:ln w="9525">
              <a:noFill/>
              <a:miter lim="800000"/>
              <a:headEnd/>
              <a:tailEnd/>
            </a:ln>
          </p:spPr>
          <p:txBody>
            <a:bodyPr wrap="none" lIns="45720" rIns="45720" anchor="ctr"/>
            <a:lstStyle/>
            <a:p>
              <a:endParaRPr lang="en-IN"/>
            </a:p>
          </p:txBody>
        </p:sp>
        <p:sp>
          <p:nvSpPr>
            <p:cNvPr id="7248" name="Text Box 208"/>
            <p:cNvSpPr txBox="1">
              <a:spLocks noChangeArrowheads="1"/>
            </p:cNvSpPr>
            <p:nvPr/>
          </p:nvSpPr>
          <p:spPr bwMode="auto">
            <a:xfrm flipH="1">
              <a:off x="1332" y="3130"/>
              <a:ext cx="300" cy="206"/>
            </a:xfrm>
            <a:prstGeom prst="rect">
              <a:avLst/>
            </a:prstGeom>
            <a:solidFill>
              <a:schemeClr val="bg1"/>
            </a:solidFill>
            <a:ln w="9525">
              <a:solidFill>
                <a:schemeClr val="tx1"/>
              </a:solidFill>
              <a:miter lim="800000"/>
              <a:headEnd/>
              <a:tailEnd/>
            </a:ln>
          </p:spPr>
          <p:txBody>
            <a:bodyPr lIns="45720" rIns="45720"/>
            <a:lstStyle/>
            <a:p>
              <a:r>
                <a:rPr lang="en-US" sz="1800" b="0">
                  <a:latin typeface="Arial Narrow" pitchFamily="34" charset="0"/>
                </a:rPr>
                <a:t>d:16</a:t>
              </a:r>
            </a:p>
          </p:txBody>
        </p:sp>
        <p:sp>
          <p:nvSpPr>
            <p:cNvPr id="7249" name="Text Box 209"/>
            <p:cNvSpPr txBox="1">
              <a:spLocks noChangeArrowheads="1"/>
            </p:cNvSpPr>
            <p:nvPr/>
          </p:nvSpPr>
          <p:spPr bwMode="auto">
            <a:xfrm flipH="1">
              <a:off x="1557" y="2772"/>
              <a:ext cx="301" cy="206"/>
            </a:xfrm>
            <a:prstGeom prst="rect">
              <a:avLst/>
            </a:prstGeom>
            <a:solidFill>
              <a:schemeClr val="bg1"/>
            </a:solidFill>
            <a:ln w="9525">
              <a:solidFill>
                <a:schemeClr val="tx1"/>
              </a:solidFill>
              <a:miter lim="800000"/>
              <a:headEnd/>
              <a:tailEnd/>
            </a:ln>
          </p:spPr>
          <p:txBody>
            <a:bodyPr lIns="45720" rIns="45720"/>
            <a:lstStyle/>
            <a:p>
              <a:r>
                <a:rPr lang="en-US" sz="1800" b="0">
                  <a:latin typeface="Arial Narrow" pitchFamily="34" charset="0"/>
                </a:rPr>
                <a:t>a:45</a:t>
              </a:r>
            </a:p>
            <a:p>
              <a:endParaRPr lang="en-US" sz="1800" b="0">
                <a:latin typeface="Arial Narrow" pitchFamily="34" charset="0"/>
              </a:endParaRPr>
            </a:p>
          </p:txBody>
        </p:sp>
        <p:sp>
          <p:nvSpPr>
            <p:cNvPr id="7250" name="Line 210"/>
            <p:cNvSpPr>
              <a:spLocks noChangeShapeType="1"/>
            </p:cNvSpPr>
            <p:nvPr/>
          </p:nvSpPr>
          <p:spPr bwMode="auto">
            <a:xfrm flipV="1">
              <a:off x="602" y="2876"/>
              <a:ext cx="536" cy="1"/>
            </a:xfrm>
            <a:prstGeom prst="line">
              <a:avLst/>
            </a:prstGeom>
            <a:noFill/>
            <a:ln w="9525">
              <a:solidFill>
                <a:schemeClr val="tx1"/>
              </a:solidFill>
              <a:round/>
              <a:headEnd/>
              <a:tailEnd type="triangle" w="med" len="med"/>
            </a:ln>
          </p:spPr>
          <p:txBody>
            <a:bodyPr lIns="45720" rIns="45720" anchor="ctr"/>
            <a:lstStyle/>
            <a:p>
              <a:endParaRPr lang="en-IN"/>
            </a:p>
          </p:txBody>
        </p:sp>
        <p:sp>
          <p:nvSpPr>
            <p:cNvPr id="7251" name="Oval 213"/>
            <p:cNvSpPr>
              <a:spLocks noChangeArrowheads="1"/>
            </p:cNvSpPr>
            <p:nvPr/>
          </p:nvSpPr>
          <p:spPr bwMode="auto">
            <a:xfrm>
              <a:off x="936" y="3132"/>
              <a:ext cx="234"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sp>
          <p:nvSpPr>
            <p:cNvPr id="7252" name="Line 216"/>
            <p:cNvSpPr>
              <a:spLocks noChangeShapeType="1"/>
            </p:cNvSpPr>
            <p:nvPr/>
          </p:nvSpPr>
          <p:spPr bwMode="auto">
            <a:xfrm flipH="1">
              <a:off x="788" y="3311"/>
              <a:ext cx="214" cy="157"/>
            </a:xfrm>
            <a:prstGeom prst="line">
              <a:avLst/>
            </a:prstGeom>
            <a:noFill/>
            <a:ln w="19050">
              <a:solidFill>
                <a:schemeClr val="accent2"/>
              </a:solidFill>
              <a:round/>
              <a:headEnd/>
              <a:tailEnd/>
            </a:ln>
          </p:spPr>
          <p:txBody>
            <a:bodyPr wrap="none" anchor="ctr"/>
            <a:lstStyle/>
            <a:p>
              <a:endParaRPr lang="en-IN"/>
            </a:p>
          </p:txBody>
        </p:sp>
        <p:sp>
          <p:nvSpPr>
            <p:cNvPr id="7253" name="Line 217"/>
            <p:cNvSpPr>
              <a:spLocks noChangeShapeType="1"/>
            </p:cNvSpPr>
            <p:nvPr/>
          </p:nvSpPr>
          <p:spPr bwMode="auto">
            <a:xfrm>
              <a:off x="1094" y="3311"/>
              <a:ext cx="215" cy="157"/>
            </a:xfrm>
            <a:prstGeom prst="line">
              <a:avLst/>
            </a:prstGeom>
            <a:noFill/>
            <a:ln w="19050">
              <a:solidFill>
                <a:schemeClr val="accent2"/>
              </a:solidFill>
              <a:round/>
              <a:headEnd/>
              <a:tailEnd/>
            </a:ln>
          </p:spPr>
          <p:txBody>
            <a:bodyPr wrap="none" anchor="ctr"/>
            <a:lstStyle/>
            <a:p>
              <a:endParaRPr lang="en-IN"/>
            </a:p>
          </p:txBody>
        </p:sp>
        <p:sp>
          <p:nvSpPr>
            <p:cNvPr id="7254" name="Oval 218"/>
            <p:cNvSpPr>
              <a:spLocks noChangeArrowheads="1"/>
            </p:cNvSpPr>
            <p:nvPr/>
          </p:nvSpPr>
          <p:spPr bwMode="auto">
            <a:xfrm>
              <a:off x="391" y="2784"/>
              <a:ext cx="234"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25</a:t>
              </a:r>
            </a:p>
          </p:txBody>
        </p:sp>
        <p:sp>
          <p:nvSpPr>
            <p:cNvPr id="7255" name="Text Box 219"/>
            <p:cNvSpPr txBox="1">
              <a:spLocks noChangeArrowheads="1"/>
            </p:cNvSpPr>
            <p:nvPr/>
          </p:nvSpPr>
          <p:spPr bwMode="auto">
            <a:xfrm flipH="1">
              <a:off x="147" y="3113"/>
              <a:ext cx="301"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7256" name="Text Box 220"/>
            <p:cNvSpPr txBox="1">
              <a:spLocks noChangeArrowheads="1"/>
            </p:cNvSpPr>
            <p:nvPr/>
          </p:nvSpPr>
          <p:spPr bwMode="auto">
            <a:xfrm flipH="1">
              <a:off x="521" y="3114"/>
              <a:ext cx="301"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sp>
          <p:nvSpPr>
            <p:cNvPr id="7257" name="Line 221"/>
            <p:cNvSpPr>
              <a:spLocks noChangeShapeType="1"/>
            </p:cNvSpPr>
            <p:nvPr/>
          </p:nvSpPr>
          <p:spPr bwMode="auto">
            <a:xfrm flipH="1">
              <a:off x="244" y="2963"/>
              <a:ext cx="213" cy="157"/>
            </a:xfrm>
            <a:prstGeom prst="line">
              <a:avLst/>
            </a:prstGeom>
            <a:noFill/>
            <a:ln w="19050">
              <a:solidFill>
                <a:schemeClr val="accent2"/>
              </a:solidFill>
              <a:round/>
              <a:headEnd/>
              <a:tailEnd/>
            </a:ln>
          </p:spPr>
          <p:txBody>
            <a:bodyPr wrap="none" anchor="ctr"/>
            <a:lstStyle/>
            <a:p>
              <a:endParaRPr lang="en-IN"/>
            </a:p>
          </p:txBody>
        </p:sp>
        <p:sp>
          <p:nvSpPr>
            <p:cNvPr id="7258" name="Line 222"/>
            <p:cNvSpPr>
              <a:spLocks noChangeShapeType="1"/>
            </p:cNvSpPr>
            <p:nvPr/>
          </p:nvSpPr>
          <p:spPr bwMode="auto">
            <a:xfrm>
              <a:off x="549" y="2963"/>
              <a:ext cx="215" cy="157"/>
            </a:xfrm>
            <a:prstGeom prst="line">
              <a:avLst/>
            </a:prstGeom>
            <a:noFill/>
            <a:ln w="19050">
              <a:solidFill>
                <a:schemeClr val="accent2"/>
              </a:solidFill>
              <a:round/>
              <a:headEnd/>
              <a:tailEnd/>
            </a:ln>
          </p:spPr>
          <p:txBody>
            <a:bodyPr wrap="none" anchor="ctr"/>
            <a:lstStyle/>
            <a:p>
              <a:endParaRPr lang="en-IN"/>
            </a:p>
          </p:txBody>
        </p:sp>
        <p:sp>
          <p:nvSpPr>
            <p:cNvPr id="7259" name="Oval 223"/>
            <p:cNvSpPr>
              <a:spLocks noChangeArrowheads="1"/>
            </p:cNvSpPr>
            <p:nvPr/>
          </p:nvSpPr>
          <p:spPr bwMode="auto">
            <a:xfrm>
              <a:off x="1131" y="2785"/>
              <a:ext cx="234"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30</a:t>
              </a:r>
            </a:p>
          </p:txBody>
        </p:sp>
        <p:grpSp>
          <p:nvGrpSpPr>
            <p:cNvPr id="12" name="Group 229"/>
            <p:cNvGrpSpPr>
              <a:grpSpLocks/>
            </p:cNvGrpSpPr>
            <p:nvPr/>
          </p:nvGrpSpPr>
          <p:grpSpPr bwMode="auto">
            <a:xfrm>
              <a:off x="1082" y="2980"/>
              <a:ext cx="330" cy="157"/>
              <a:chOff x="4014" y="2507"/>
              <a:chExt cx="592" cy="157"/>
            </a:xfrm>
          </p:grpSpPr>
          <p:sp>
            <p:nvSpPr>
              <p:cNvPr id="7264" name="Line 226"/>
              <p:cNvSpPr>
                <a:spLocks noChangeShapeType="1"/>
              </p:cNvSpPr>
              <p:nvPr/>
            </p:nvSpPr>
            <p:spPr bwMode="auto">
              <a:xfrm flipH="1">
                <a:off x="4014" y="2507"/>
                <a:ext cx="243" cy="157"/>
              </a:xfrm>
              <a:prstGeom prst="line">
                <a:avLst/>
              </a:prstGeom>
              <a:noFill/>
              <a:ln w="19050">
                <a:solidFill>
                  <a:schemeClr val="accent2"/>
                </a:solidFill>
                <a:round/>
                <a:headEnd/>
                <a:tailEnd/>
              </a:ln>
            </p:spPr>
            <p:txBody>
              <a:bodyPr wrap="none" anchor="ctr"/>
              <a:lstStyle/>
              <a:p>
                <a:endParaRPr lang="en-IN"/>
              </a:p>
            </p:txBody>
          </p:sp>
          <p:sp>
            <p:nvSpPr>
              <p:cNvPr id="7265" name="Line 227"/>
              <p:cNvSpPr>
                <a:spLocks noChangeShapeType="1"/>
              </p:cNvSpPr>
              <p:nvPr/>
            </p:nvSpPr>
            <p:spPr bwMode="auto">
              <a:xfrm>
                <a:off x="4362" y="2507"/>
                <a:ext cx="244" cy="157"/>
              </a:xfrm>
              <a:prstGeom prst="line">
                <a:avLst/>
              </a:prstGeom>
              <a:noFill/>
              <a:ln w="19050">
                <a:solidFill>
                  <a:schemeClr val="accent2"/>
                </a:solidFill>
                <a:round/>
                <a:headEnd/>
                <a:tailEnd/>
              </a:ln>
            </p:spPr>
            <p:txBody>
              <a:bodyPr wrap="none" anchor="ctr"/>
              <a:lstStyle/>
              <a:p>
                <a:endParaRPr lang="en-IN"/>
              </a:p>
            </p:txBody>
          </p:sp>
        </p:grpSp>
        <p:sp>
          <p:nvSpPr>
            <p:cNvPr id="7261" name="Line 228"/>
            <p:cNvSpPr>
              <a:spLocks noChangeShapeType="1"/>
            </p:cNvSpPr>
            <p:nvPr/>
          </p:nvSpPr>
          <p:spPr bwMode="auto">
            <a:xfrm flipV="1">
              <a:off x="1380" y="2876"/>
              <a:ext cx="187" cy="1"/>
            </a:xfrm>
            <a:prstGeom prst="line">
              <a:avLst/>
            </a:prstGeom>
            <a:noFill/>
            <a:ln w="9525">
              <a:solidFill>
                <a:schemeClr val="tx1"/>
              </a:solidFill>
              <a:round/>
              <a:headEnd/>
              <a:tailEnd type="triangle" w="med" len="med"/>
            </a:ln>
          </p:spPr>
          <p:txBody>
            <a:bodyPr lIns="45720" rIns="45720" anchor="ctr"/>
            <a:lstStyle/>
            <a:p>
              <a:endParaRPr lang="en-IN"/>
            </a:p>
          </p:txBody>
        </p:sp>
        <p:sp>
          <p:nvSpPr>
            <p:cNvPr id="7262" name="Text Box 270"/>
            <p:cNvSpPr txBox="1">
              <a:spLocks noChangeArrowheads="1"/>
            </p:cNvSpPr>
            <p:nvPr/>
          </p:nvSpPr>
          <p:spPr bwMode="auto">
            <a:xfrm flipH="1">
              <a:off x="719" y="3468"/>
              <a:ext cx="301"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7263" name="Text Box 271"/>
            <p:cNvSpPr txBox="1">
              <a:spLocks noChangeArrowheads="1"/>
            </p:cNvSpPr>
            <p:nvPr/>
          </p:nvSpPr>
          <p:spPr bwMode="auto">
            <a:xfrm flipH="1">
              <a:off x="1093" y="3469"/>
              <a:ext cx="301"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grpSp>
      <p:grpSp>
        <p:nvGrpSpPr>
          <p:cNvPr id="13" name="Group 293"/>
          <p:cNvGrpSpPr>
            <a:grpSpLocks/>
          </p:cNvGrpSpPr>
          <p:nvPr/>
        </p:nvGrpSpPr>
        <p:grpSpPr bwMode="auto">
          <a:xfrm>
            <a:off x="3275856" y="4225925"/>
            <a:ext cx="2636837" cy="2347913"/>
            <a:chOff x="2103" y="2662"/>
            <a:chExt cx="1661" cy="1479"/>
          </a:xfrm>
        </p:grpSpPr>
        <p:sp>
          <p:nvSpPr>
            <p:cNvPr id="7225" name="Rectangle 290"/>
            <p:cNvSpPr>
              <a:spLocks noChangeArrowheads="1"/>
            </p:cNvSpPr>
            <p:nvPr/>
          </p:nvSpPr>
          <p:spPr bwMode="auto">
            <a:xfrm>
              <a:off x="2103" y="2662"/>
              <a:ext cx="1661" cy="1479"/>
            </a:xfrm>
            <a:prstGeom prst="rect">
              <a:avLst/>
            </a:prstGeom>
            <a:solidFill>
              <a:schemeClr val="bg1"/>
            </a:solidFill>
            <a:ln w="9525">
              <a:noFill/>
              <a:miter lim="800000"/>
              <a:headEnd/>
              <a:tailEnd/>
            </a:ln>
          </p:spPr>
          <p:txBody>
            <a:bodyPr wrap="none" lIns="45720" rIns="45720" anchor="ctr"/>
            <a:lstStyle/>
            <a:p>
              <a:endParaRPr lang="en-IN"/>
            </a:p>
          </p:txBody>
        </p:sp>
        <p:sp>
          <p:nvSpPr>
            <p:cNvPr id="7226" name="Text Box 231"/>
            <p:cNvSpPr txBox="1">
              <a:spLocks noChangeArrowheads="1"/>
            </p:cNvSpPr>
            <p:nvPr/>
          </p:nvSpPr>
          <p:spPr bwMode="auto">
            <a:xfrm flipH="1">
              <a:off x="2201" y="2771"/>
              <a:ext cx="301" cy="206"/>
            </a:xfrm>
            <a:prstGeom prst="rect">
              <a:avLst/>
            </a:prstGeom>
            <a:solidFill>
              <a:schemeClr val="bg1"/>
            </a:solidFill>
            <a:ln w="9525">
              <a:solidFill>
                <a:schemeClr val="tx1"/>
              </a:solidFill>
              <a:miter lim="800000"/>
              <a:headEnd/>
              <a:tailEnd/>
            </a:ln>
          </p:spPr>
          <p:txBody>
            <a:bodyPr lIns="45720" rIns="45720"/>
            <a:lstStyle/>
            <a:p>
              <a:r>
                <a:rPr lang="en-US" sz="1800" b="0">
                  <a:latin typeface="Arial Narrow" pitchFamily="34" charset="0"/>
                </a:rPr>
                <a:t>a:45</a:t>
              </a:r>
            </a:p>
            <a:p>
              <a:endParaRPr lang="en-US" sz="1800" b="0">
                <a:latin typeface="Arial Narrow" pitchFamily="34" charset="0"/>
              </a:endParaRPr>
            </a:p>
          </p:txBody>
        </p:sp>
        <p:sp>
          <p:nvSpPr>
            <p:cNvPr id="7227" name="Text Box 248"/>
            <p:cNvSpPr txBox="1">
              <a:spLocks noChangeArrowheads="1"/>
            </p:cNvSpPr>
            <p:nvPr/>
          </p:nvSpPr>
          <p:spPr bwMode="auto">
            <a:xfrm flipH="1">
              <a:off x="3387" y="3429"/>
              <a:ext cx="301" cy="206"/>
            </a:xfrm>
            <a:prstGeom prst="rect">
              <a:avLst/>
            </a:prstGeom>
            <a:solidFill>
              <a:schemeClr val="bg1"/>
            </a:solidFill>
            <a:ln w="9525">
              <a:solidFill>
                <a:schemeClr val="tx1"/>
              </a:solidFill>
              <a:miter lim="800000"/>
              <a:headEnd/>
              <a:tailEnd/>
            </a:ln>
          </p:spPr>
          <p:txBody>
            <a:bodyPr lIns="45720" rIns="45720"/>
            <a:lstStyle/>
            <a:p>
              <a:r>
                <a:rPr lang="en-US" sz="1800" b="0">
                  <a:latin typeface="Arial Narrow" pitchFamily="34" charset="0"/>
                </a:rPr>
                <a:t>d:16</a:t>
              </a:r>
            </a:p>
          </p:txBody>
        </p:sp>
        <p:sp>
          <p:nvSpPr>
            <p:cNvPr id="7228" name="Oval 250"/>
            <p:cNvSpPr>
              <a:spLocks noChangeArrowheads="1"/>
            </p:cNvSpPr>
            <p:nvPr/>
          </p:nvSpPr>
          <p:spPr bwMode="auto">
            <a:xfrm>
              <a:off x="2990" y="3431"/>
              <a:ext cx="235"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sp>
          <p:nvSpPr>
            <p:cNvPr id="7229" name="Line 253"/>
            <p:cNvSpPr>
              <a:spLocks noChangeShapeType="1"/>
            </p:cNvSpPr>
            <p:nvPr/>
          </p:nvSpPr>
          <p:spPr bwMode="auto">
            <a:xfrm flipH="1">
              <a:off x="2842" y="3610"/>
              <a:ext cx="214" cy="157"/>
            </a:xfrm>
            <a:prstGeom prst="line">
              <a:avLst/>
            </a:prstGeom>
            <a:noFill/>
            <a:ln w="19050">
              <a:solidFill>
                <a:schemeClr val="accent2"/>
              </a:solidFill>
              <a:round/>
              <a:headEnd/>
              <a:tailEnd/>
            </a:ln>
          </p:spPr>
          <p:txBody>
            <a:bodyPr wrap="none" anchor="ctr"/>
            <a:lstStyle/>
            <a:p>
              <a:endParaRPr lang="en-IN"/>
            </a:p>
          </p:txBody>
        </p:sp>
        <p:sp>
          <p:nvSpPr>
            <p:cNvPr id="7230" name="Line 254"/>
            <p:cNvSpPr>
              <a:spLocks noChangeShapeType="1"/>
            </p:cNvSpPr>
            <p:nvPr/>
          </p:nvSpPr>
          <p:spPr bwMode="auto">
            <a:xfrm>
              <a:off x="3149" y="3610"/>
              <a:ext cx="215" cy="157"/>
            </a:xfrm>
            <a:prstGeom prst="line">
              <a:avLst/>
            </a:prstGeom>
            <a:noFill/>
            <a:ln w="19050">
              <a:solidFill>
                <a:schemeClr val="accent2"/>
              </a:solidFill>
              <a:round/>
              <a:headEnd/>
              <a:tailEnd/>
            </a:ln>
          </p:spPr>
          <p:txBody>
            <a:bodyPr wrap="none" anchor="ctr"/>
            <a:lstStyle/>
            <a:p>
              <a:endParaRPr lang="en-IN"/>
            </a:p>
          </p:txBody>
        </p:sp>
        <p:sp>
          <p:nvSpPr>
            <p:cNvPr id="7231" name="Oval 255"/>
            <p:cNvSpPr>
              <a:spLocks noChangeArrowheads="1"/>
            </p:cNvSpPr>
            <p:nvPr/>
          </p:nvSpPr>
          <p:spPr bwMode="auto">
            <a:xfrm>
              <a:off x="2444" y="3083"/>
              <a:ext cx="234"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25</a:t>
              </a:r>
            </a:p>
          </p:txBody>
        </p:sp>
        <p:sp>
          <p:nvSpPr>
            <p:cNvPr id="7232" name="Text Box 256"/>
            <p:cNvSpPr txBox="1">
              <a:spLocks noChangeArrowheads="1"/>
            </p:cNvSpPr>
            <p:nvPr/>
          </p:nvSpPr>
          <p:spPr bwMode="auto">
            <a:xfrm flipH="1">
              <a:off x="2199" y="3412"/>
              <a:ext cx="301"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7233" name="Text Box 257"/>
            <p:cNvSpPr txBox="1">
              <a:spLocks noChangeArrowheads="1"/>
            </p:cNvSpPr>
            <p:nvPr/>
          </p:nvSpPr>
          <p:spPr bwMode="auto">
            <a:xfrm flipH="1">
              <a:off x="2574" y="3413"/>
              <a:ext cx="30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sp>
          <p:nvSpPr>
            <p:cNvPr id="7234" name="Line 258"/>
            <p:cNvSpPr>
              <a:spLocks noChangeShapeType="1"/>
            </p:cNvSpPr>
            <p:nvPr/>
          </p:nvSpPr>
          <p:spPr bwMode="auto">
            <a:xfrm flipH="1">
              <a:off x="2296" y="3262"/>
              <a:ext cx="214" cy="157"/>
            </a:xfrm>
            <a:prstGeom prst="line">
              <a:avLst/>
            </a:prstGeom>
            <a:noFill/>
            <a:ln w="19050">
              <a:solidFill>
                <a:schemeClr val="accent2"/>
              </a:solidFill>
              <a:round/>
              <a:headEnd/>
              <a:tailEnd/>
            </a:ln>
          </p:spPr>
          <p:txBody>
            <a:bodyPr wrap="none" anchor="ctr"/>
            <a:lstStyle/>
            <a:p>
              <a:endParaRPr lang="en-IN"/>
            </a:p>
          </p:txBody>
        </p:sp>
        <p:sp>
          <p:nvSpPr>
            <p:cNvPr id="7235" name="Line 259"/>
            <p:cNvSpPr>
              <a:spLocks noChangeShapeType="1"/>
            </p:cNvSpPr>
            <p:nvPr/>
          </p:nvSpPr>
          <p:spPr bwMode="auto">
            <a:xfrm>
              <a:off x="2603" y="3262"/>
              <a:ext cx="215" cy="157"/>
            </a:xfrm>
            <a:prstGeom prst="line">
              <a:avLst/>
            </a:prstGeom>
            <a:noFill/>
            <a:ln w="19050">
              <a:solidFill>
                <a:schemeClr val="accent2"/>
              </a:solidFill>
              <a:round/>
              <a:headEnd/>
              <a:tailEnd/>
            </a:ln>
          </p:spPr>
          <p:txBody>
            <a:bodyPr wrap="none" anchor="ctr"/>
            <a:lstStyle/>
            <a:p>
              <a:endParaRPr lang="en-IN"/>
            </a:p>
          </p:txBody>
        </p:sp>
        <p:sp>
          <p:nvSpPr>
            <p:cNvPr id="7236" name="Oval 260"/>
            <p:cNvSpPr>
              <a:spLocks noChangeArrowheads="1"/>
            </p:cNvSpPr>
            <p:nvPr/>
          </p:nvSpPr>
          <p:spPr bwMode="auto">
            <a:xfrm>
              <a:off x="3186" y="3084"/>
              <a:ext cx="234"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30</a:t>
              </a:r>
            </a:p>
          </p:txBody>
        </p:sp>
        <p:grpSp>
          <p:nvGrpSpPr>
            <p:cNvPr id="14" name="Group 261"/>
            <p:cNvGrpSpPr>
              <a:grpSpLocks/>
            </p:cNvGrpSpPr>
            <p:nvPr/>
          </p:nvGrpSpPr>
          <p:grpSpPr bwMode="auto">
            <a:xfrm>
              <a:off x="3136" y="3279"/>
              <a:ext cx="331" cy="157"/>
              <a:chOff x="4014" y="2507"/>
              <a:chExt cx="592" cy="157"/>
            </a:xfrm>
          </p:grpSpPr>
          <p:sp>
            <p:nvSpPr>
              <p:cNvPr id="7245" name="Line 262"/>
              <p:cNvSpPr>
                <a:spLocks noChangeShapeType="1"/>
              </p:cNvSpPr>
              <p:nvPr/>
            </p:nvSpPr>
            <p:spPr bwMode="auto">
              <a:xfrm flipH="1">
                <a:off x="4014" y="2507"/>
                <a:ext cx="243" cy="157"/>
              </a:xfrm>
              <a:prstGeom prst="line">
                <a:avLst/>
              </a:prstGeom>
              <a:noFill/>
              <a:ln w="19050">
                <a:solidFill>
                  <a:schemeClr val="accent2"/>
                </a:solidFill>
                <a:round/>
                <a:headEnd/>
                <a:tailEnd/>
              </a:ln>
            </p:spPr>
            <p:txBody>
              <a:bodyPr wrap="none" anchor="ctr"/>
              <a:lstStyle/>
              <a:p>
                <a:endParaRPr lang="en-IN"/>
              </a:p>
            </p:txBody>
          </p:sp>
          <p:sp>
            <p:nvSpPr>
              <p:cNvPr id="7246" name="Line 263"/>
              <p:cNvSpPr>
                <a:spLocks noChangeShapeType="1"/>
              </p:cNvSpPr>
              <p:nvPr/>
            </p:nvSpPr>
            <p:spPr bwMode="auto">
              <a:xfrm>
                <a:off x="4362" y="2507"/>
                <a:ext cx="244" cy="157"/>
              </a:xfrm>
              <a:prstGeom prst="line">
                <a:avLst/>
              </a:prstGeom>
              <a:noFill/>
              <a:ln w="19050">
                <a:solidFill>
                  <a:schemeClr val="accent2"/>
                </a:solidFill>
                <a:round/>
                <a:headEnd/>
                <a:tailEnd/>
              </a:ln>
            </p:spPr>
            <p:txBody>
              <a:bodyPr wrap="none" anchor="ctr"/>
              <a:lstStyle/>
              <a:p>
                <a:endParaRPr lang="en-IN"/>
              </a:p>
            </p:txBody>
          </p:sp>
        </p:grpSp>
        <p:sp>
          <p:nvSpPr>
            <p:cNvPr id="7238" name="Oval 264"/>
            <p:cNvSpPr>
              <a:spLocks noChangeArrowheads="1"/>
            </p:cNvSpPr>
            <p:nvPr/>
          </p:nvSpPr>
          <p:spPr bwMode="auto">
            <a:xfrm>
              <a:off x="2825" y="2788"/>
              <a:ext cx="235"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55</a:t>
              </a:r>
            </a:p>
          </p:txBody>
        </p:sp>
        <p:grpSp>
          <p:nvGrpSpPr>
            <p:cNvPr id="15" name="Group 265"/>
            <p:cNvGrpSpPr>
              <a:grpSpLocks/>
            </p:cNvGrpSpPr>
            <p:nvPr/>
          </p:nvGrpSpPr>
          <p:grpSpPr bwMode="auto">
            <a:xfrm>
              <a:off x="2655" y="2966"/>
              <a:ext cx="574" cy="149"/>
              <a:chOff x="4014" y="2507"/>
              <a:chExt cx="592" cy="157"/>
            </a:xfrm>
          </p:grpSpPr>
          <p:sp>
            <p:nvSpPr>
              <p:cNvPr id="7243" name="Line 266"/>
              <p:cNvSpPr>
                <a:spLocks noChangeShapeType="1"/>
              </p:cNvSpPr>
              <p:nvPr/>
            </p:nvSpPr>
            <p:spPr bwMode="auto">
              <a:xfrm flipH="1">
                <a:off x="4014" y="2507"/>
                <a:ext cx="243" cy="157"/>
              </a:xfrm>
              <a:prstGeom prst="line">
                <a:avLst/>
              </a:prstGeom>
              <a:noFill/>
              <a:ln w="19050">
                <a:solidFill>
                  <a:schemeClr val="accent2"/>
                </a:solidFill>
                <a:round/>
                <a:headEnd/>
                <a:tailEnd/>
              </a:ln>
            </p:spPr>
            <p:txBody>
              <a:bodyPr wrap="none" anchor="ctr"/>
              <a:lstStyle/>
              <a:p>
                <a:endParaRPr lang="en-IN"/>
              </a:p>
            </p:txBody>
          </p:sp>
          <p:sp>
            <p:nvSpPr>
              <p:cNvPr id="7244" name="Line 267"/>
              <p:cNvSpPr>
                <a:spLocks noChangeShapeType="1"/>
              </p:cNvSpPr>
              <p:nvPr/>
            </p:nvSpPr>
            <p:spPr bwMode="auto">
              <a:xfrm>
                <a:off x="4362" y="2507"/>
                <a:ext cx="244" cy="157"/>
              </a:xfrm>
              <a:prstGeom prst="line">
                <a:avLst/>
              </a:prstGeom>
              <a:noFill/>
              <a:ln w="19050">
                <a:solidFill>
                  <a:schemeClr val="accent2"/>
                </a:solidFill>
                <a:round/>
                <a:headEnd/>
                <a:tailEnd/>
              </a:ln>
            </p:spPr>
            <p:txBody>
              <a:bodyPr wrap="none" anchor="ctr"/>
              <a:lstStyle/>
              <a:p>
                <a:endParaRPr lang="en-IN"/>
              </a:p>
            </p:txBody>
          </p:sp>
        </p:grpSp>
        <p:sp>
          <p:nvSpPr>
            <p:cNvPr id="7240" name="Text Box 272"/>
            <p:cNvSpPr txBox="1">
              <a:spLocks noChangeArrowheads="1"/>
            </p:cNvSpPr>
            <p:nvPr/>
          </p:nvSpPr>
          <p:spPr bwMode="auto">
            <a:xfrm flipH="1">
              <a:off x="2759" y="3767"/>
              <a:ext cx="301"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7241" name="Text Box 273"/>
            <p:cNvSpPr txBox="1">
              <a:spLocks noChangeArrowheads="1"/>
            </p:cNvSpPr>
            <p:nvPr/>
          </p:nvSpPr>
          <p:spPr bwMode="auto">
            <a:xfrm flipH="1">
              <a:off x="3134" y="3768"/>
              <a:ext cx="301"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7242" name="Line 274"/>
            <p:cNvSpPr>
              <a:spLocks noChangeShapeType="1"/>
            </p:cNvSpPr>
            <p:nvPr/>
          </p:nvSpPr>
          <p:spPr bwMode="auto">
            <a:xfrm flipV="1">
              <a:off x="2506" y="2883"/>
              <a:ext cx="319" cy="1"/>
            </a:xfrm>
            <a:prstGeom prst="line">
              <a:avLst/>
            </a:prstGeom>
            <a:noFill/>
            <a:ln w="9525">
              <a:solidFill>
                <a:schemeClr val="tx1"/>
              </a:solidFill>
              <a:round/>
              <a:headEnd/>
              <a:tailEnd type="triangle" w="med" len="med"/>
            </a:ln>
          </p:spPr>
          <p:txBody>
            <a:bodyPr lIns="45720" rIns="45720" anchor="ctr"/>
            <a:lstStyle/>
            <a:p>
              <a:endParaRPr lang="en-IN"/>
            </a:p>
          </p:txBody>
        </p:sp>
      </p:grpSp>
      <p:grpSp>
        <p:nvGrpSpPr>
          <p:cNvPr id="16" name="Group 295"/>
          <p:cNvGrpSpPr>
            <a:grpSpLocks/>
          </p:cNvGrpSpPr>
          <p:nvPr/>
        </p:nvGrpSpPr>
        <p:grpSpPr bwMode="auto">
          <a:xfrm>
            <a:off x="4976813" y="2952750"/>
            <a:ext cx="3695700" cy="968375"/>
            <a:chOff x="3135" y="1860"/>
            <a:chExt cx="2328" cy="610"/>
          </a:xfrm>
        </p:grpSpPr>
        <p:sp>
          <p:nvSpPr>
            <p:cNvPr id="7206" name="Rectangle 288"/>
            <p:cNvSpPr>
              <a:spLocks noChangeArrowheads="1"/>
            </p:cNvSpPr>
            <p:nvPr/>
          </p:nvSpPr>
          <p:spPr bwMode="auto">
            <a:xfrm>
              <a:off x="3135" y="1860"/>
              <a:ext cx="2328" cy="610"/>
            </a:xfrm>
            <a:prstGeom prst="rect">
              <a:avLst/>
            </a:prstGeom>
            <a:solidFill>
              <a:schemeClr val="bg1"/>
            </a:solidFill>
            <a:ln w="9525">
              <a:noFill/>
              <a:miter lim="800000"/>
              <a:headEnd/>
              <a:tailEnd/>
            </a:ln>
          </p:spPr>
          <p:txBody>
            <a:bodyPr wrap="none" lIns="45720" rIns="45720" anchor="ctr"/>
            <a:lstStyle/>
            <a:p>
              <a:endParaRPr lang="en-IN"/>
            </a:p>
          </p:txBody>
        </p:sp>
        <p:grpSp>
          <p:nvGrpSpPr>
            <p:cNvPr id="17" name="Group 282"/>
            <p:cNvGrpSpPr>
              <a:grpSpLocks/>
            </p:cNvGrpSpPr>
            <p:nvPr/>
          </p:nvGrpSpPr>
          <p:grpSpPr bwMode="auto">
            <a:xfrm>
              <a:off x="3329" y="1949"/>
              <a:ext cx="1996" cy="429"/>
              <a:chOff x="396" y="3306"/>
              <a:chExt cx="1996" cy="529"/>
            </a:xfrm>
          </p:grpSpPr>
          <p:sp>
            <p:nvSpPr>
              <p:cNvPr id="7208" name="Text Box 191"/>
              <p:cNvSpPr txBox="1">
                <a:spLocks noChangeArrowheads="1"/>
              </p:cNvSpPr>
              <p:nvPr/>
            </p:nvSpPr>
            <p:spPr bwMode="auto">
              <a:xfrm flipH="1">
                <a:off x="1038" y="3312"/>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d:16</a:t>
                </a:r>
              </a:p>
            </p:txBody>
          </p:sp>
          <p:sp>
            <p:nvSpPr>
              <p:cNvPr id="7209" name="Text Box 192"/>
              <p:cNvSpPr txBox="1">
                <a:spLocks noChangeArrowheads="1"/>
              </p:cNvSpPr>
              <p:nvPr/>
            </p:nvSpPr>
            <p:spPr bwMode="auto">
              <a:xfrm flipH="1">
                <a:off x="2050" y="3313"/>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a:45</a:t>
                </a:r>
              </a:p>
            </p:txBody>
          </p:sp>
          <p:sp>
            <p:nvSpPr>
              <p:cNvPr id="7210" name="Line 194"/>
              <p:cNvSpPr>
                <a:spLocks noChangeShapeType="1"/>
              </p:cNvSpPr>
              <p:nvPr/>
            </p:nvSpPr>
            <p:spPr bwMode="auto">
              <a:xfrm flipV="1">
                <a:off x="809" y="3425"/>
                <a:ext cx="234" cy="1"/>
              </a:xfrm>
              <a:prstGeom prst="line">
                <a:avLst/>
              </a:prstGeom>
              <a:noFill/>
              <a:ln w="9525">
                <a:solidFill>
                  <a:schemeClr val="tx1"/>
                </a:solidFill>
                <a:round/>
                <a:headEnd/>
                <a:tailEnd type="triangle" w="med" len="med"/>
              </a:ln>
            </p:spPr>
            <p:txBody>
              <a:bodyPr lIns="45720" rIns="45720" anchor="ctr"/>
              <a:lstStyle/>
              <a:p>
                <a:endParaRPr lang="en-IN"/>
              </a:p>
            </p:txBody>
          </p:sp>
          <p:sp>
            <p:nvSpPr>
              <p:cNvPr id="7211" name="Line 196"/>
              <p:cNvSpPr>
                <a:spLocks noChangeShapeType="1"/>
              </p:cNvSpPr>
              <p:nvPr/>
            </p:nvSpPr>
            <p:spPr bwMode="auto">
              <a:xfrm>
                <a:off x="1940" y="3425"/>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212" name="Oval 197"/>
              <p:cNvSpPr>
                <a:spLocks noChangeArrowheads="1"/>
              </p:cNvSpPr>
              <p:nvPr/>
            </p:nvSpPr>
            <p:spPr bwMode="auto">
              <a:xfrm>
                <a:off x="541" y="3306"/>
                <a:ext cx="266"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grpSp>
            <p:nvGrpSpPr>
              <p:cNvPr id="18" name="Group 278"/>
              <p:cNvGrpSpPr>
                <a:grpSpLocks/>
              </p:cNvGrpSpPr>
              <p:nvPr/>
            </p:nvGrpSpPr>
            <p:grpSpPr bwMode="auto">
              <a:xfrm>
                <a:off x="488" y="3500"/>
                <a:ext cx="408" cy="182"/>
                <a:chOff x="304" y="3500"/>
                <a:chExt cx="592" cy="157"/>
              </a:xfrm>
            </p:grpSpPr>
            <p:sp>
              <p:nvSpPr>
                <p:cNvPr id="7223" name="Line 200"/>
                <p:cNvSpPr>
                  <a:spLocks noChangeShapeType="1"/>
                </p:cNvSpPr>
                <p:nvPr/>
              </p:nvSpPr>
              <p:spPr bwMode="auto">
                <a:xfrm flipH="1">
                  <a:off x="304" y="3500"/>
                  <a:ext cx="243" cy="157"/>
                </a:xfrm>
                <a:prstGeom prst="line">
                  <a:avLst/>
                </a:prstGeom>
                <a:noFill/>
                <a:ln w="19050">
                  <a:solidFill>
                    <a:schemeClr val="accent2"/>
                  </a:solidFill>
                  <a:round/>
                  <a:headEnd/>
                  <a:tailEnd/>
                </a:ln>
              </p:spPr>
              <p:txBody>
                <a:bodyPr wrap="none" anchor="ctr"/>
                <a:lstStyle/>
                <a:p>
                  <a:endParaRPr lang="en-IN"/>
                </a:p>
              </p:txBody>
            </p:sp>
            <p:sp>
              <p:nvSpPr>
                <p:cNvPr id="7224" name="Line 201"/>
                <p:cNvSpPr>
                  <a:spLocks noChangeShapeType="1"/>
                </p:cNvSpPr>
                <p:nvPr/>
              </p:nvSpPr>
              <p:spPr bwMode="auto">
                <a:xfrm>
                  <a:off x="652" y="3500"/>
                  <a:ext cx="244" cy="157"/>
                </a:xfrm>
                <a:prstGeom prst="line">
                  <a:avLst/>
                </a:prstGeom>
                <a:noFill/>
                <a:ln w="19050">
                  <a:solidFill>
                    <a:schemeClr val="accent2"/>
                  </a:solidFill>
                  <a:round/>
                  <a:headEnd/>
                  <a:tailEnd/>
                </a:ln>
              </p:spPr>
              <p:txBody>
                <a:bodyPr wrap="none" anchor="ctr"/>
                <a:lstStyle/>
                <a:p>
                  <a:endParaRPr lang="en-IN"/>
                </a:p>
              </p:txBody>
            </p:sp>
          </p:grpSp>
          <p:sp>
            <p:nvSpPr>
              <p:cNvPr id="7214" name="Oval 202"/>
              <p:cNvSpPr>
                <a:spLocks noChangeArrowheads="1"/>
              </p:cNvSpPr>
              <p:nvPr/>
            </p:nvSpPr>
            <p:spPr bwMode="auto">
              <a:xfrm>
                <a:off x="1663" y="3332"/>
                <a:ext cx="266"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25</a:t>
                </a:r>
              </a:p>
            </p:txBody>
          </p:sp>
          <p:sp>
            <p:nvSpPr>
              <p:cNvPr id="7215" name="Text Box 203"/>
              <p:cNvSpPr txBox="1">
                <a:spLocks noChangeArrowheads="1"/>
              </p:cNvSpPr>
              <p:nvPr/>
            </p:nvSpPr>
            <p:spPr bwMode="auto">
              <a:xfrm flipH="1">
                <a:off x="1385" y="3661"/>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7216" name="Text Box 204"/>
              <p:cNvSpPr txBox="1">
                <a:spLocks noChangeArrowheads="1"/>
              </p:cNvSpPr>
              <p:nvPr/>
            </p:nvSpPr>
            <p:spPr bwMode="auto">
              <a:xfrm flipH="1">
                <a:off x="1811" y="3662"/>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grpSp>
            <p:nvGrpSpPr>
              <p:cNvPr id="19" name="Group 279"/>
              <p:cNvGrpSpPr>
                <a:grpSpLocks/>
              </p:cNvGrpSpPr>
              <p:nvPr/>
            </p:nvGrpSpPr>
            <p:grpSpPr bwMode="auto">
              <a:xfrm>
                <a:off x="1575" y="3511"/>
                <a:ext cx="433" cy="157"/>
                <a:chOff x="1495" y="3511"/>
                <a:chExt cx="592" cy="157"/>
              </a:xfrm>
            </p:grpSpPr>
            <p:sp>
              <p:nvSpPr>
                <p:cNvPr id="7221" name="Line 205"/>
                <p:cNvSpPr>
                  <a:spLocks noChangeShapeType="1"/>
                </p:cNvSpPr>
                <p:nvPr/>
              </p:nvSpPr>
              <p:spPr bwMode="auto">
                <a:xfrm flipH="1">
                  <a:off x="1495" y="3511"/>
                  <a:ext cx="243" cy="157"/>
                </a:xfrm>
                <a:prstGeom prst="line">
                  <a:avLst/>
                </a:prstGeom>
                <a:noFill/>
                <a:ln w="19050">
                  <a:solidFill>
                    <a:schemeClr val="accent2"/>
                  </a:solidFill>
                  <a:round/>
                  <a:headEnd/>
                  <a:tailEnd/>
                </a:ln>
              </p:spPr>
              <p:txBody>
                <a:bodyPr wrap="none" anchor="ctr"/>
                <a:lstStyle/>
                <a:p>
                  <a:endParaRPr lang="en-IN"/>
                </a:p>
              </p:txBody>
            </p:sp>
            <p:sp>
              <p:nvSpPr>
                <p:cNvPr id="7222" name="Line 206"/>
                <p:cNvSpPr>
                  <a:spLocks noChangeShapeType="1"/>
                </p:cNvSpPr>
                <p:nvPr/>
              </p:nvSpPr>
              <p:spPr bwMode="auto">
                <a:xfrm>
                  <a:off x="1843" y="3511"/>
                  <a:ext cx="244" cy="157"/>
                </a:xfrm>
                <a:prstGeom prst="line">
                  <a:avLst/>
                </a:prstGeom>
                <a:noFill/>
                <a:ln w="19050">
                  <a:solidFill>
                    <a:schemeClr val="accent2"/>
                  </a:solidFill>
                  <a:round/>
                  <a:headEnd/>
                  <a:tailEnd/>
                </a:ln>
              </p:spPr>
              <p:txBody>
                <a:bodyPr wrap="none" anchor="ctr"/>
                <a:lstStyle/>
                <a:p>
                  <a:endParaRPr lang="en-IN"/>
                </a:p>
              </p:txBody>
            </p:sp>
          </p:grpSp>
          <p:sp>
            <p:nvSpPr>
              <p:cNvPr id="7218" name="Text Box 268"/>
              <p:cNvSpPr txBox="1">
                <a:spLocks noChangeArrowheads="1"/>
              </p:cNvSpPr>
              <p:nvPr/>
            </p:nvSpPr>
            <p:spPr bwMode="auto">
              <a:xfrm flipH="1">
                <a:off x="396" y="3658"/>
                <a:ext cx="267"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7219" name="Text Box 269"/>
              <p:cNvSpPr txBox="1">
                <a:spLocks noChangeArrowheads="1"/>
              </p:cNvSpPr>
              <p:nvPr/>
            </p:nvSpPr>
            <p:spPr bwMode="auto">
              <a:xfrm flipH="1">
                <a:off x="702" y="3659"/>
                <a:ext cx="267"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7220" name="Line 277"/>
              <p:cNvSpPr>
                <a:spLocks noChangeShapeType="1"/>
              </p:cNvSpPr>
              <p:nvPr/>
            </p:nvSpPr>
            <p:spPr bwMode="auto">
              <a:xfrm flipV="1">
                <a:off x="1387" y="3433"/>
                <a:ext cx="301" cy="1"/>
              </a:xfrm>
              <a:prstGeom prst="line">
                <a:avLst/>
              </a:prstGeom>
              <a:noFill/>
              <a:ln w="9525">
                <a:solidFill>
                  <a:schemeClr val="tx1"/>
                </a:solidFill>
                <a:round/>
                <a:headEnd/>
                <a:tailEnd type="triangle" w="med" len="med"/>
              </a:ln>
            </p:spPr>
            <p:txBody>
              <a:bodyPr lIns="45720" rIns="45720" anchor="ctr"/>
              <a:lstStyle/>
              <a:p>
                <a:endParaRPr lang="en-IN"/>
              </a:p>
            </p:txBody>
          </p:sp>
        </p:grpSp>
      </p:grpSp>
      <p:grpSp>
        <p:nvGrpSpPr>
          <p:cNvPr id="20" name="Group 298"/>
          <p:cNvGrpSpPr>
            <a:grpSpLocks/>
          </p:cNvGrpSpPr>
          <p:nvPr/>
        </p:nvGrpSpPr>
        <p:grpSpPr bwMode="auto">
          <a:xfrm>
            <a:off x="265113" y="1098550"/>
            <a:ext cx="3375025" cy="830263"/>
            <a:chOff x="167" y="692"/>
            <a:chExt cx="2126" cy="523"/>
          </a:xfrm>
        </p:grpSpPr>
        <p:grpSp>
          <p:nvGrpSpPr>
            <p:cNvPr id="21" name="Group 79"/>
            <p:cNvGrpSpPr>
              <a:grpSpLocks/>
            </p:cNvGrpSpPr>
            <p:nvPr/>
          </p:nvGrpSpPr>
          <p:grpSpPr bwMode="auto">
            <a:xfrm flipH="1">
              <a:off x="167" y="692"/>
              <a:ext cx="409" cy="512"/>
              <a:chOff x="3148" y="1787"/>
              <a:chExt cx="1655" cy="1923"/>
            </a:xfrm>
          </p:grpSpPr>
          <p:sp>
            <p:nvSpPr>
              <p:cNvPr id="7182" name="Freeform 9"/>
              <p:cNvSpPr>
                <a:spLocks/>
              </p:cNvSpPr>
              <p:nvPr/>
            </p:nvSpPr>
            <p:spPr bwMode="auto">
              <a:xfrm>
                <a:off x="4026" y="1787"/>
                <a:ext cx="544" cy="727"/>
              </a:xfrm>
              <a:custGeom>
                <a:avLst/>
                <a:gdLst>
                  <a:gd name="T0" fmla="*/ 15 w 336"/>
                  <a:gd name="T1" fmla="*/ 56 h 537"/>
                  <a:gd name="T2" fmla="*/ 10 w 336"/>
                  <a:gd name="T3" fmla="*/ 69 h 537"/>
                  <a:gd name="T4" fmla="*/ 2 w 336"/>
                  <a:gd name="T5" fmla="*/ 99 h 537"/>
                  <a:gd name="T6" fmla="*/ 0 w 336"/>
                  <a:gd name="T7" fmla="*/ 138 h 537"/>
                  <a:gd name="T8" fmla="*/ 10 w 336"/>
                  <a:gd name="T9" fmla="*/ 173 h 537"/>
                  <a:gd name="T10" fmla="*/ 37 w 336"/>
                  <a:gd name="T11" fmla="*/ 185 h 537"/>
                  <a:gd name="T12" fmla="*/ 53 w 336"/>
                  <a:gd name="T13" fmla="*/ 190 h 537"/>
                  <a:gd name="T14" fmla="*/ 62 w 336"/>
                  <a:gd name="T15" fmla="*/ 232 h 537"/>
                  <a:gd name="T16" fmla="*/ 76 w 336"/>
                  <a:gd name="T17" fmla="*/ 282 h 537"/>
                  <a:gd name="T18" fmla="*/ 102 w 336"/>
                  <a:gd name="T19" fmla="*/ 299 h 537"/>
                  <a:gd name="T20" fmla="*/ 131 w 336"/>
                  <a:gd name="T21" fmla="*/ 314 h 537"/>
                  <a:gd name="T22" fmla="*/ 154 w 336"/>
                  <a:gd name="T23" fmla="*/ 325 h 537"/>
                  <a:gd name="T24" fmla="*/ 164 w 336"/>
                  <a:gd name="T25" fmla="*/ 330 h 537"/>
                  <a:gd name="T26" fmla="*/ 303 w 336"/>
                  <a:gd name="T27" fmla="*/ 676 h 537"/>
                  <a:gd name="T28" fmla="*/ 329 w 336"/>
                  <a:gd name="T29" fmla="*/ 680 h 537"/>
                  <a:gd name="T30" fmla="*/ 387 w 336"/>
                  <a:gd name="T31" fmla="*/ 692 h 537"/>
                  <a:gd name="T32" fmla="*/ 450 w 336"/>
                  <a:gd name="T33" fmla="*/ 707 h 537"/>
                  <a:gd name="T34" fmla="*/ 492 w 336"/>
                  <a:gd name="T35" fmla="*/ 718 h 537"/>
                  <a:gd name="T36" fmla="*/ 528 w 336"/>
                  <a:gd name="T37" fmla="*/ 727 h 537"/>
                  <a:gd name="T38" fmla="*/ 544 w 336"/>
                  <a:gd name="T39" fmla="*/ 711 h 537"/>
                  <a:gd name="T40" fmla="*/ 536 w 336"/>
                  <a:gd name="T41" fmla="*/ 666 h 537"/>
                  <a:gd name="T42" fmla="*/ 516 w 336"/>
                  <a:gd name="T43" fmla="*/ 583 h 537"/>
                  <a:gd name="T44" fmla="*/ 492 w 336"/>
                  <a:gd name="T45" fmla="*/ 498 h 537"/>
                  <a:gd name="T46" fmla="*/ 470 w 336"/>
                  <a:gd name="T47" fmla="*/ 443 h 537"/>
                  <a:gd name="T48" fmla="*/ 444 w 336"/>
                  <a:gd name="T49" fmla="*/ 406 h 537"/>
                  <a:gd name="T50" fmla="*/ 411 w 336"/>
                  <a:gd name="T51" fmla="*/ 364 h 537"/>
                  <a:gd name="T52" fmla="*/ 385 w 336"/>
                  <a:gd name="T53" fmla="*/ 318 h 537"/>
                  <a:gd name="T54" fmla="*/ 371 w 336"/>
                  <a:gd name="T55" fmla="*/ 272 h 537"/>
                  <a:gd name="T56" fmla="*/ 351 w 336"/>
                  <a:gd name="T57" fmla="*/ 199 h 537"/>
                  <a:gd name="T58" fmla="*/ 319 w 336"/>
                  <a:gd name="T59" fmla="*/ 123 h 537"/>
                  <a:gd name="T60" fmla="*/ 287 w 336"/>
                  <a:gd name="T61" fmla="*/ 64 h 537"/>
                  <a:gd name="T62" fmla="*/ 274 w 336"/>
                  <a:gd name="T63" fmla="*/ 41 h 537"/>
                  <a:gd name="T64" fmla="*/ 266 w 336"/>
                  <a:gd name="T65" fmla="*/ 34 h 537"/>
                  <a:gd name="T66" fmla="*/ 249 w 336"/>
                  <a:gd name="T67" fmla="*/ 18 h 537"/>
                  <a:gd name="T68" fmla="*/ 225 w 336"/>
                  <a:gd name="T69" fmla="*/ 4 h 537"/>
                  <a:gd name="T70" fmla="*/ 199 w 336"/>
                  <a:gd name="T71" fmla="*/ 0 h 537"/>
                  <a:gd name="T72" fmla="*/ 165 w 336"/>
                  <a:gd name="T73" fmla="*/ 5 h 537"/>
                  <a:gd name="T74" fmla="*/ 128 w 336"/>
                  <a:gd name="T75" fmla="*/ 15 h 537"/>
                  <a:gd name="T76" fmla="*/ 99 w 336"/>
                  <a:gd name="T77" fmla="*/ 23 h 537"/>
                  <a:gd name="T78" fmla="*/ 86 w 336"/>
                  <a:gd name="T79" fmla="*/ 26 h 5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6"/>
                  <a:gd name="T121" fmla="*/ 0 h 537"/>
                  <a:gd name="T122" fmla="*/ 336 w 336"/>
                  <a:gd name="T123" fmla="*/ 537 h 5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6" h="537">
                    <a:moveTo>
                      <a:pt x="53" y="19"/>
                    </a:moveTo>
                    <a:lnTo>
                      <a:pt x="9" y="41"/>
                    </a:lnTo>
                    <a:lnTo>
                      <a:pt x="8" y="45"/>
                    </a:lnTo>
                    <a:lnTo>
                      <a:pt x="6" y="51"/>
                    </a:lnTo>
                    <a:lnTo>
                      <a:pt x="3" y="63"/>
                    </a:lnTo>
                    <a:lnTo>
                      <a:pt x="1" y="73"/>
                    </a:lnTo>
                    <a:lnTo>
                      <a:pt x="0" y="86"/>
                    </a:lnTo>
                    <a:lnTo>
                      <a:pt x="0" y="102"/>
                    </a:lnTo>
                    <a:lnTo>
                      <a:pt x="2" y="117"/>
                    </a:lnTo>
                    <a:lnTo>
                      <a:pt x="6" y="128"/>
                    </a:lnTo>
                    <a:lnTo>
                      <a:pt x="15" y="133"/>
                    </a:lnTo>
                    <a:lnTo>
                      <a:pt x="23" y="137"/>
                    </a:lnTo>
                    <a:lnTo>
                      <a:pt x="30" y="139"/>
                    </a:lnTo>
                    <a:lnTo>
                      <a:pt x="33" y="140"/>
                    </a:lnTo>
                    <a:lnTo>
                      <a:pt x="34" y="149"/>
                    </a:lnTo>
                    <a:lnTo>
                      <a:pt x="38" y="171"/>
                    </a:lnTo>
                    <a:lnTo>
                      <a:pt x="42" y="194"/>
                    </a:lnTo>
                    <a:lnTo>
                      <a:pt x="47" y="208"/>
                    </a:lnTo>
                    <a:lnTo>
                      <a:pt x="55" y="215"/>
                    </a:lnTo>
                    <a:lnTo>
                      <a:pt x="63" y="221"/>
                    </a:lnTo>
                    <a:lnTo>
                      <a:pt x="72" y="227"/>
                    </a:lnTo>
                    <a:lnTo>
                      <a:pt x="81" y="232"/>
                    </a:lnTo>
                    <a:lnTo>
                      <a:pt x="88" y="237"/>
                    </a:lnTo>
                    <a:lnTo>
                      <a:pt x="95" y="240"/>
                    </a:lnTo>
                    <a:lnTo>
                      <a:pt x="100" y="243"/>
                    </a:lnTo>
                    <a:lnTo>
                      <a:pt x="101" y="244"/>
                    </a:lnTo>
                    <a:lnTo>
                      <a:pt x="133" y="373"/>
                    </a:lnTo>
                    <a:lnTo>
                      <a:pt x="187" y="499"/>
                    </a:lnTo>
                    <a:lnTo>
                      <a:pt x="192" y="500"/>
                    </a:lnTo>
                    <a:lnTo>
                      <a:pt x="203" y="502"/>
                    </a:lnTo>
                    <a:lnTo>
                      <a:pt x="220" y="507"/>
                    </a:lnTo>
                    <a:lnTo>
                      <a:pt x="239" y="511"/>
                    </a:lnTo>
                    <a:lnTo>
                      <a:pt x="260" y="516"/>
                    </a:lnTo>
                    <a:lnTo>
                      <a:pt x="278" y="522"/>
                    </a:lnTo>
                    <a:lnTo>
                      <a:pt x="294" y="526"/>
                    </a:lnTo>
                    <a:lnTo>
                      <a:pt x="304" y="530"/>
                    </a:lnTo>
                    <a:lnTo>
                      <a:pt x="315" y="534"/>
                    </a:lnTo>
                    <a:lnTo>
                      <a:pt x="326" y="537"/>
                    </a:lnTo>
                    <a:lnTo>
                      <a:pt x="334" y="534"/>
                    </a:lnTo>
                    <a:lnTo>
                      <a:pt x="336" y="525"/>
                    </a:lnTo>
                    <a:lnTo>
                      <a:pt x="335" y="514"/>
                    </a:lnTo>
                    <a:lnTo>
                      <a:pt x="331" y="492"/>
                    </a:lnTo>
                    <a:lnTo>
                      <a:pt x="326" y="463"/>
                    </a:lnTo>
                    <a:lnTo>
                      <a:pt x="319" y="431"/>
                    </a:lnTo>
                    <a:lnTo>
                      <a:pt x="312" y="398"/>
                    </a:lnTo>
                    <a:lnTo>
                      <a:pt x="304" y="368"/>
                    </a:lnTo>
                    <a:lnTo>
                      <a:pt x="297" y="343"/>
                    </a:lnTo>
                    <a:lnTo>
                      <a:pt x="290" y="327"/>
                    </a:lnTo>
                    <a:lnTo>
                      <a:pt x="283" y="315"/>
                    </a:lnTo>
                    <a:lnTo>
                      <a:pt x="274" y="300"/>
                    </a:lnTo>
                    <a:lnTo>
                      <a:pt x="265" y="285"/>
                    </a:lnTo>
                    <a:lnTo>
                      <a:pt x="254" y="269"/>
                    </a:lnTo>
                    <a:lnTo>
                      <a:pt x="245" y="252"/>
                    </a:lnTo>
                    <a:lnTo>
                      <a:pt x="238" y="235"/>
                    </a:lnTo>
                    <a:lnTo>
                      <a:pt x="232" y="217"/>
                    </a:lnTo>
                    <a:lnTo>
                      <a:pt x="229" y="201"/>
                    </a:lnTo>
                    <a:lnTo>
                      <a:pt x="224" y="176"/>
                    </a:lnTo>
                    <a:lnTo>
                      <a:pt x="217" y="147"/>
                    </a:lnTo>
                    <a:lnTo>
                      <a:pt x="207" y="118"/>
                    </a:lnTo>
                    <a:lnTo>
                      <a:pt x="197" y="91"/>
                    </a:lnTo>
                    <a:lnTo>
                      <a:pt x="186" y="66"/>
                    </a:lnTo>
                    <a:lnTo>
                      <a:pt x="177" y="47"/>
                    </a:lnTo>
                    <a:lnTo>
                      <a:pt x="171" y="34"/>
                    </a:lnTo>
                    <a:lnTo>
                      <a:pt x="169" y="30"/>
                    </a:lnTo>
                    <a:lnTo>
                      <a:pt x="168" y="28"/>
                    </a:lnTo>
                    <a:lnTo>
                      <a:pt x="164" y="25"/>
                    </a:lnTo>
                    <a:lnTo>
                      <a:pt x="160" y="19"/>
                    </a:lnTo>
                    <a:lnTo>
                      <a:pt x="154" y="13"/>
                    </a:lnTo>
                    <a:lnTo>
                      <a:pt x="147" y="8"/>
                    </a:lnTo>
                    <a:lnTo>
                      <a:pt x="139" y="3"/>
                    </a:lnTo>
                    <a:lnTo>
                      <a:pt x="131" y="1"/>
                    </a:lnTo>
                    <a:lnTo>
                      <a:pt x="123" y="0"/>
                    </a:lnTo>
                    <a:lnTo>
                      <a:pt x="114" y="2"/>
                    </a:lnTo>
                    <a:lnTo>
                      <a:pt x="102" y="4"/>
                    </a:lnTo>
                    <a:lnTo>
                      <a:pt x="91" y="8"/>
                    </a:lnTo>
                    <a:lnTo>
                      <a:pt x="79" y="11"/>
                    </a:lnTo>
                    <a:lnTo>
                      <a:pt x="69" y="13"/>
                    </a:lnTo>
                    <a:lnTo>
                      <a:pt x="61" y="17"/>
                    </a:lnTo>
                    <a:lnTo>
                      <a:pt x="55" y="18"/>
                    </a:lnTo>
                    <a:lnTo>
                      <a:pt x="53" y="19"/>
                    </a:lnTo>
                    <a:close/>
                  </a:path>
                </a:pathLst>
              </a:custGeom>
              <a:solidFill>
                <a:srgbClr val="E5A599"/>
              </a:solidFill>
              <a:ln w="9525">
                <a:noFill/>
                <a:round/>
                <a:headEnd/>
                <a:tailEnd/>
              </a:ln>
            </p:spPr>
            <p:txBody>
              <a:bodyPr/>
              <a:lstStyle/>
              <a:p>
                <a:endParaRPr lang="en-IN"/>
              </a:p>
            </p:txBody>
          </p:sp>
          <p:sp>
            <p:nvSpPr>
              <p:cNvPr id="7183" name="Freeform 10"/>
              <p:cNvSpPr>
                <a:spLocks/>
              </p:cNvSpPr>
              <p:nvPr/>
            </p:nvSpPr>
            <p:spPr bwMode="auto">
              <a:xfrm>
                <a:off x="3728" y="2441"/>
                <a:ext cx="560" cy="378"/>
              </a:xfrm>
              <a:custGeom>
                <a:avLst/>
                <a:gdLst>
                  <a:gd name="T0" fmla="*/ 24 w 346"/>
                  <a:gd name="T1" fmla="*/ 0 h 282"/>
                  <a:gd name="T2" fmla="*/ 19 w 346"/>
                  <a:gd name="T3" fmla="*/ 24 h 282"/>
                  <a:gd name="T4" fmla="*/ 8 w 346"/>
                  <a:gd name="T5" fmla="*/ 82 h 282"/>
                  <a:gd name="T6" fmla="*/ 0 w 346"/>
                  <a:gd name="T7" fmla="*/ 150 h 282"/>
                  <a:gd name="T8" fmla="*/ 5 w 346"/>
                  <a:gd name="T9" fmla="*/ 210 h 282"/>
                  <a:gd name="T10" fmla="*/ 10 w 346"/>
                  <a:gd name="T11" fmla="*/ 229 h 282"/>
                  <a:gd name="T12" fmla="*/ 18 w 346"/>
                  <a:gd name="T13" fmla="*/ 248 h 282"/>
                  <a:gd name="T14" fmla="*/ 24 w 346"/>
                  <a:gd name="T15" fmla="*/ 267 h 282"/>
                  <a:gd name="T16" fmla="*/ 34 w 346"/>
                  <a:gd name="T17" fmla="*/ 287 h 282"/>
                  <a:gd name="T18" fmla="*/ 47 w 346"/>
                  <a:gd name="T19" fmla="*/ 304 h 282"/>
                  <a:gd name="T20" fmla="*/ 60 w 346"/>
                  <a:gd name="T21" fmla="*/ 322 h 282"/>
                  <a:gd name="T22" fmla="*/ 78 w 346"/>
                  <a:gd name="T23" fmla="*/ 338 h 282"/>
                  <a:gd name="T24" fmla="*/ 97 w 346"/>
                  <a:gd name="T25" fmla="*/ 350 h 282"/>
                  <a:gd name="T26" fmla="*/ 117 w 346"/>
                  <a:gd name="T27" fmla="*/ 358 h 282"/>
                  <a:gd name="T28" fmla="*/ 136 w 346"/>
                  <a:gd name="T29" fmla="*/ 365 h 282"/>
                  <a:gd name="T30" fmla="*/ 157 w 346"/>
                  <a:gd name="T31" fmla="*/ 370 h 282"/>
                  <a:gd name="T32" fmla="*/ 176 w 346"/>
                  <a:gd name="T33" fmla="*/ 374 h 282"/>
                  <a:gd name="T34" fmla="*/ 193 w 346"/>
                  <a:gd name="T35" fmla="*/ 375 h 282"/>
                  <a:gd name="T36" fmla="*/ 207 w 346"/>
                  <a:gd name="T37" fmla="*/ 378 h 282"/>
                  <a:gd name="T38" fmla="*/ 218 w 346"/>
                  <a:gd name="T39" fmla="*/ 378 h 282"/>
                  <a:gd name="T40" fmla="*/ 227 w 346"/>
                  <a:gd name="T41" fmla="*/ 375 h 282"/>
                  <a:gd name="T42" fmla="*/ 231 w 346"/>
                  <a:gd name="T43" fmla="*/ 374 h 282"/>
                  <a:gd name="T44" fmla="*/ 243 w 346"/>
                  <a:gd name="T45" fmla="*/ 373 h 282"/>
                  <a:gd name="T46" fmla="*/ 257 w 346"/>
                  <a:gd name="T47" fmla="*/ 369 h 282"/>
                  <a:gd name="T48" fmla="*/ 278 w 346"/>
                  <a:gd name="T49" fmla="*/ 363 h 282"/>
                  <a:gd name="T50" fmla="*/ 301 w 346"/>
                  <a:gd name="T51" fmla="*/ 359 h 282"/>
                  <a:gd name="T52" fmla="*/ 327 w 346"/>
                  <a:gd name="T53" fmla="*/ 353 h 282"/>
                  <a:gd name="T54" fmla="*/ 353 w 346"/>
                  <a:gd name="T55" fmla="*/ 347 h 282"/>
                  <a:gd name="T56" fmla="*/ 380 w 346"/>
                  <a:gd name="T57" fmla="*/ 340 h 282"/>
                  <a:gd name="T58" fmla="*/ 406 w 346"/>
                  <a:gd name="T59" fmla="*/ 334 h 282"/>
                  <a:gd name="T60" fmla="*/ 434 w 346"/>
                  <a:gd name="T61" fmla="*/ 328 h 282"/>
                  <a:gd name="T62" fmla="*/ 458 w 346"/>
                  <a:gd name="T63" fmla="*/ 323 h 282"/>
                  <a:gd name="T64" fmla="*/ 479 w 346"/>
                  <a:gd name="T65" fmla="*/ 319 h 282"/>
                  <a:gd name="T66" fmla="*/ 498 w 346"/>
                  <a:gd name="T67" fmla="*/ 314 h 282"/>
                  <a:gd name="T68" fmla="*/ 511 w 346"/>
                  <a:gd name="T69" fmla="*/ 311 h 282"/>
                  <a:gd name="T70" fmla="*/ 521 w 346"/>
                  <a:gd name="T71" fmla="*/ 308 h 282"/>
                  <a:gd name="T72" fmla="*/ 524 w 346"/>
                  <a:gd name="T73" fmla="*/ 308 h 282"/>
                  <a:gd name="T74" fmla="*/ 560 w 346"/>
                  <a:gd name="T75" fmla="*/ 252 h 282"/>
                  <a:gd name="T76" fmla="*/ 180 w 346"/>
                  <a:gd name="T77" fmla="*/ 54 h 282"/>
                  <a:gd name="T78" fmla="*/ 24 w 346"/>
                  <a:gd name="T79" fmla="*/ 0 h 28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6"/>
                  <a:gd name="T121" fmla="*/ 0 h 282"/>
                  <a:gd name="T122" fmla="*/ 346 w 346"/>
                  <a:gd name="T123" fmla="*/ 282 h 28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6" h="282">
                    <a:moveTo>
                      <a:pt x="15" y="0"/>
                    </a:moveTo>
                    <a:lnTo>
                      <a:pt x="12" y="18"/>
                    </a:lnTo>
                    <a:lnTo>
                      <a:pt x="5" y="61"/>
                    </a:lnTo>
                    <a:lnTo>
                      <a:pt x="0" y="112"/>
                    </a:lnTo>
                    <a:lnTo>
                      <a:pt x="3" y="157"/>
                    </a:lnTo>
                    <a:lnTo>
                      <a:pt x="6" y="171"/>
                    </a:lnTo>
                    <a:lnTo>
                      <a:pt x="11" y="185"/>
                    </a:lnTo>
                    <a:lnTo>
                      <a:pt x="15" y="199"/>
                    </a:lnTo>
                    <a:lnTo>
                      <a:pt x="21" y="214"/>
                    </a:lnTo>
                    <a:lnTo>
                      <a:pt x="29" y="227"/>
                    </a:lnTo>
                    <a:lnTo>
                      <a:pt x="37" y="240"/>
                    </a:lnTo>
                    <a:lnTo>
                      <a:pt x="48" y="252"/>
                    </a:lnTo>
                    <a:lnTo>
                      <a:pt x="60" y="261"/>
                    </a:lnTo>
                    <a:lnTo>
                      <a:pt x="72" y="267"/>
                    </a:lnTo>
                    <a:lnTo>
                      <a:pt x="84" y="272"/>
                    </a:lnTo>
                    <a:lnTo>
                      <a:pt x="97" y="276"/>
                    </a:lnTo>
                    <a:lnTo>
                      <a:pt x="109" y="279"/>
                    </a:lnTo>
                    <a:lnTo>
                      <a:pt x="119" y="280"/>
                    </a:lnTo>
                    <a:lnTo>
                      <a:pt x="128" y="282"/>
                    </a:lnTo>
                    <a:lnTo>
                      <a:pt x="135" y="282"/>
                    </a:lnTo>
                    <a:lnTo>
                      <a:pt x="140" y="280"/>
                    </a:lnTo>
                    <a:lnTo>
                      <a:pt x="143" y="279"/>
                    </a:lnTo>
                    <a:lnTo>
                      <a:pt x="150" y="278"/>
                    </a:lnTo>
                    <a:lnTo>
                      <a:pt x="159" y="275"/>
                    </a:lnTo>
                    <a:lnTo>
                      <a:pt x="172" y="271"/>
                    </a:lnTo>
                    <a:lnTo>
                      <a:pt x="186" y="268"/>
                    </a:lnTo>
                    <a:lnTo>
                      <a:pt x="202" y="263"/>
                    </a:lnTo>
                    <a:lnTo>
                      <a:pt x="218" y="259"/>
                    </a:lnTo>
                    <a:lnTo>
                      <a:pt x="235" y="254"/>
                    </a:lnTo>
                    <a:lnTo>
                      <a:pt x="251" y="249"/>
                    </a:lnTo>
                    <a:lnTo>
                      <a:pt x="268" y="245"/>
                    </a:lnTo>
                    <a:lnTo>
                      <a:pt x="283" y="241"/>
                    </a:lnTo>
                    <a:lnTo>
                      <a:pt x="296" y="238"/>
                    </a:lnTo>
                    <a:lnTo>
                      <a:pt x="308" y="234"/>
                    </a:lnTo>
                    <a:lnTo>
                      <a:pt x="316" y="232"/>
                    </a:lnTo>
                    <a:lnTo>
                      <a:pt x="322" y="230"/>
                    </a:lnTo>
                    <a:lnTo>
                      <a:pt x="324" y="230"/>
                    </a:lnTo>
                    <a:lnTo>
                      <a:pt x="346" y="188"/>
                    </a:lnTo>
                    <a:lnTo>
                      <a:pt x="111" y="40"/>
                    </a:lnTo>
                    <a:lnTo>
                      <a:pt x="15" y="0"/>
                    </a:lnTo>
                    <a:close/>
                  </a:path>
                </a:pathLst>
              </a:custGeom>
              <a:solidFill>
                <a:srgbClr val="E5A599"/>
              </a:solidFill>
              <a:ln w="9525">
                <a:noFill/>
                <a:round/>
                <a:headEnd/>
                <a:tailEnd/>
              </a:ln>
            </p:spPr>
            <p:txBody>
              <a:bodyPr/>
              <a:lstStyle/>
              <a:p>
                <a:endParaRPr lang="en-IN"/>
              </a:p>
            </p:txBody>
          </p:sp>
          <p:sp>
            <p:nvSpPr>
              <p:cNvPr id="7184" name="Rectangle 11"/>
              <p:cNvSpPr>
                <a:spLocks noChangeArrowheads="1"/>
              </p:cNvSpPr>
              <p:nvPr/>
            </p:nvSpPr>
            <p:spPr bwMode="auto">
              <a:xfrm>
                <a:off x="3673" y="3634"/>
                <a:ext cx="275" cy="76"/>
              </a:xfrm>
              <a:prstGeom prst="rect">
                <a:avLst/>
              </a:prstGeom>
              <a:solidFill>
                <a:srgbClr val="4C5EED"/>
              </a:solidFill>
              <a:ln w="9525">
                <a:noFill/>
                <a:miter lim="800000"/>
                <a:headEnd/>
                <a:tailEnd/>
              </a:ln>
            </p:spPr>
            <p:txBody>
              <a:bodyPr/>
              <a:lstStyle/>
              <a:p>
                <a:endParaRPr lang="en-IN"/>
              </a:p>
            </p:txBody>
          </p:sp>
          <p:sp>
            <p:nvSpPr>
              <p:cNvPr id="7185" name="Freeform 12"/>
              <p:cNvSpPr>
                <a:spLocks/>
              </p:cNvSpPr>
              <p:nvPr/>
            </p:nvSpPr>
            <p:spPr bwMode="auto">
              <a:xfrm>
                <a:off x="3151" y="3486"/>
                <a:ext cx="797" cy="224"/>
              </a:xfrm>
              <a:custGeom>
                <a:avLst/>
                <a:gdLst>
                  <a:gd name="T0" fmla="*/ 538 w 492"/>
                  <a:gd name="T1" fmla="*/ 224 h 166"/>
                  <a:gd name="T2" fmla="*/ 797 w 492"/>
                  <a:gd name="T3" fmla="*/ 154 h 166"/>
                  <a:gd name="T4" fmla="*/ 713 w 492"/>
                  <a:gd name="T5" fmla="*/ 0 h 166"/>
                  <a:gd name="T6" fmla="*/ 0 w 492"/>
                  <a:gd name="T7" fmla="*/ 0 h 166"/>
                  <a:gd name="T8" fmla="*/ 0 w 492"/>
                  <a:gd name="T9" fmla="*/ 224 h 166"/>
                  <a:gd name="T10" fmla="*/ 538 w 492"/>
                  <a:gd name="T11" fmla="*/ 224 h 166"/>
                  <a:gd name="T12" fmla="*/ 0 60000 65536"/>
                  <a:gd name="T13" fmla="*/ 0 60000 65536"/>
                  <a:gd name="T14" fmla="*/ 0 60000 65536"/>
                  <a:gd name="T15" fmla="*/ 0 60000 65536"/>
                  <a:gd name="T16" fmla="*/ 0 60000 65536"/>
                  <a:gd name="T17" fmla="*/ 0 60000 65536"/>
                  <a:gd name="T18" fmla="*/ 0 w 492"/>
                  <a:gd name="T19" fmla="*/ 0 h 166"/>
                  <a:gd name="T20" fmla="*/ 492 w 492"/>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492" h="166">
                    <a:moveTo>
                      <a:pt x="332" y="166"/>
                    </a:moveTo>
                    <a:lnTo>
                      <a:pt x="492" y="114"/>
                    </a:lnTo>
                    <a:lnTo>
                      <a:pt x="440" y="0"/>
                    </a:lnTo>
                    <a:lnTo>
                      <a:pt x="0" y="0"/>
                    </a:lnTo>
                    <a:lnTo>
                      <a:pt x="0" y="166"/>
                    </a:lnTo>
                    <a:lnTo>
                      <a:pt x="332" y="166"/>
                    </a:lnTo>
                    <a:close/>
                  </a:path>
                </a:pathLst>
              </a:custGeom>
              <a:solidFill>
                <a:srgbClr val="E8D1A5"/>
              </a:solidFill>
              <a:ln w="9525">
                <a:noFill/>
                <a:round/>
                <a:headEnd/>
                <a:tailEnd/>
              </a:ln>
            </p:spPr>
            <p:txBody>
              <a:bodyPr/>
              <a:lstStyle/>
              <a:p>
                <a:endParaRPr lang="en-IN"/>
              </a:p>
            </p:txBody>
          </p:sp>
          <p:sp>
            <p:nvSpPr>
              <p:cNvPr id="7186" name="Freeform 13"/>
              <p:cNvSpPr>
                <a:spLocks/>
              </p:cNvSpPr>
              <p:nvPr/>
            </p:nvSpPr>
            <p:spPr bwMode="auto">
              <a:xfrm>
                <a:off x="3148" y="3162"/>
                <a:ext cx="852" cy="464"/>
              </a:xfrm>
              <a:custGeom>
                <a:avLst/>
                <a:gdLst>
                  <a:gd name="T0" fmla="*/ 0 w 526"/>
                  <a:gd name="T1" fmla="*/ 112 h 345"/>
                  <a:gd name="T2" fmla="*/ 0 w 526"/>
                  <a:gd name="T3" fmla="*/ 359 h 345"/>
                  <a:gd name="T4" fmla="*/ 455 w 526"/>
                  <a:gd name="T5" fmla="*/ 464 h 345"/>
                  <a:gd name="T6" fmla="*/ 852 w 526"/>
                  <a:gd name="T7" fmla="*/ 303 h 345"/>
                  <a:gd name="T8" fmla="*/ 481 w 526"/>
                  <a:gd name="T9" fmla="*/ 0 h 345"/>
                  <a:gd name="T10" fmla="*/ 0 w 526"/>
                  <a:gd name="T11" fmla="*/ 112 h 345"/>
                  <a:gd name="T12" fmla="*/ 0 60000 65536"/>
                  <a:gd name="T13" fmla="*/ 0 60000 65536"/>
                  <a:gd name="T14" fmla="*/ 0 60000 65536"/>
                  <a:gd name="T15" fmla="*/ 0 60000 65536"/>
                  <a:gd name="T16" fmla="*/ 0 60000 65536"/>
                  <a:gd name="T17" fmla="*/ 0 60000 65536"/>
                  <a:gd name="T18" fmla="*/ 0 w 526"/>
                  <a:gd name="T19" fmla="*/ 0 h 345"/>
                  <a:gd name="T20" fmla="*/ 526 w 526"/>
                  <a:gd name="T21" fmla="*/ 345 h 345"/>
                </a:gdLst>
                <a:ahLst/>
                <a:cxnLst>
                  <a:cxn ang="T12">
                    <a:pos x="T0" y="T1"/>
                  </a:cxn>
                  <a:cxn ang="T13">
                    <a:pos x="T2" y="T3"/>
                  </a:cxn>
                  <a:cxn ang="T14">
                    <a:pos x="T4" y="T5"/>
                  </a:cxn>
                  <a:cxn ang="T15">
                    <a:pos x="T6" y="T7"/>
                  </a:cxn>
                  <a:cxn ang="T16">
                    <a:pos x="T8" y="T9"/>
                  </a:cxn>
                  <a:cxn ang="T17">
                    <a:pos x="T10" y="T11"/>
                  </a:cxn>
                </a:cxnLst>
                <a:rect l="T18" t="T19" r="T20" b="T21"/>
                <a:pathLst>
                  <a:path w="526" h="345">
                    <a:moveTo>
                      <a:pt x="0" y="83"/>
                    </a:moveTo>
                    <a:lnTo>
                      <a:pt x="0" y="267"/>
                    </a:lnTo>
                    <a:lnTo>
                      <a:pt x="281" y="345"/>
                    </a:lnTo>
                    <a:lnTo>
                      <a:pt x="526" y="225"/>
                    </a:lnTo>
                    <a:lnTo>
                      <a:pt x="297" y="0"/>
                    </a:lnTo>
                    <a:lnTo>
                      <a:pt x="0" y="83"/>
                    </a:lnTo>
                    <a:close/>
                  </a:path>
                </a:pathLst>
              </a:custGeom>
              <a:solidFill>
                <a:srgbClr val="F2E2C6"/>
              </a:solidFill>
              <a:ln w="9525">
                <a:noFill/>
                <a:round/>
                <a:headEnd/>
                <a:tailEnd/>
              </a:ln>
            </p:spPr>
            <p:txBody>
              <a:bodyPr/>
              <a:lstStyle/>
              <a:p>
                <a:endParaRPr lang="en-IN"/>
              </a:p>
            </p:txBody>
          </p:sp>
          <p:sp>
            <p:nvSpPr>
              <p:cNvPr id="7187" name="Freeform 14"/>
              <p:cNvSpPr>
                <a:spLocks/>
              </p:cNvSpPr>
              <p:nvPr/>
            </p:nvSpPr>
            <p:spPr bwMode="auto">
              <a:xfrm>
                <a:off x="3491" y="2460"/>
                <a:ext cx="1208" cy="1250"/>
              </a:xfrm>
              <a:custGeom>
                <a:avLst/>
                <a:gdLst>
                  <a:gd name="T0" fmla="*/ 582 w 745"/>
                  <a:gd name="T1" fmla="*/ 864 h 927"/>
                  <a:gd name="T2" fmla="*/ 1127 w 745"/>
                  <a:gd name="T3" fmla="*/ 427 h 927"/>
                  <a:gd name="T4" fmla="*/ 1109 w 745"/>
                  <a:gd name="T5" fmla="*/ 334 h 927"/>
                  <a:gd name="T6" fmla="*/ 1094 w 745"/>
                  <a:gd name="T7" fmla="*/ 231 h 927"/>
                  <a:gd name="T8" fmla="*/ 1099 w 745"/>
                  <a:gd name="T9" fmla="*/ 133 h 927"/>
                  <a:gd name="T10" fmla="*/ 1103 w 745"/>
                  <a:gd name="T11" fmla="*/ 49 h 927"/>
                  <a:gd name="T12" fmla="*/ 1091 w 745"/>
                  <a:gd name="T13" fmla="*/ 44 h 927"/>
                  <a:gd name="T14" fmla="*/ 1060 w 745"/>
                  <a:gd name="T15" fmla="*/ 31 h 927"/>
                  <a:gd name="T16" fmla="*/ 1020 w 745"/>
                  <a:gd name="T17" fmla="*/ 16 h 927"/>
                  <a:gd name="T18" fmla="*/ 979 w 745"/>
                  <a:gd name="T19" fmla="*/ 5 h 927"/>
                  <a:gd name="T20" fmla="*/ 931 w 745"/>
                  <a:gd name="T21" fmla="*/ 0 h 927"/>
                  <a:gd name="T22" fmla="*/ 877 w 745"/>
                  <a:gd name="T23" fmla="*/ 0 h 927"/>
                  <a:gd name="T24" fmla="*/ 833 w 745"/>
                  <a:gd name="T25" fmla="*/ 4 h 927"/>
                  <a:gd name="T26" fmla="*/ 814 w 745"/>
                  <a:gd name="T27" fmla="*/ 5 h 927"/>
                  <a:gd name="T28" fmla="*/ 767 w 745"/>
                  <a:gd name="T29" fmla="*/ 272 h 927"/>
                  <a:gd name="T30" fmla="*/ 738 w 745"/>
                  <a:gd name="T31" fmla="*/ 271 h 927"/>
                  <a:gd name="T32" fmla="*/ 696 w 745"/>
                  <a:gd name="T33" fmla="*/ 270 h 927"/>
                  <a:gd name="T34" fmla="*/ 657 w 745"/>
                  <a:gd name="T35" fmla="*/ 270 h 927"/>
                  <a:gd name="T36" fmla="*/ 637 w 745"/>
                  <a:gd name="T37" fmla="*/ 272 h 927"/>
                  <a:gd name="T38" fmla="*/ 595 w 745"/>
                  <a:gd name="T39" fmla="*/ 282 h 927"/>
                  <a:gd name="T40" fmla="*/ 543 w 745"/>
                  <a:gd name="T41" fmla="*/ 293 h 927"/>
                  <a:gd name="T42" fmla="*/ 496 w 745"/>
                  <a:gd name="T43" fmla="*/ 306 h 927"/>
                  <a:gd name="T44" fmla="*/ 470 w 745"/>
                  <a:gd name="T45" fmla="*/ 322 h 927"/>
                  <a:gd name="T46" fmla="*/ 446 w 745"/>
                  <a:gd name="T47" fmla="*/ 340 h 927"/>
                  <a:gd name="T48" fmla="*/ 430 w 745"/>
                  <a:gd name="T49" fmla="*/ 355 h 927"/>
                  <a:gd name="T50" fmla="*/ 418 w 745"/>
                  <a:gd name="T51" fmla="*/ 364 h 927"/>
                  <a:gd name="T52" fmla="*/ 410 w 745"/>
                  <a:gd name="T53" fmla="*/ 368 h 927"/>
                  <a:gd name="T54" fmla="*/ 378 w 745"/>
                  <a:gd name="T55" fmla="*/ 386 h 927"/>
                  <a:gd name="T56" fmla="*/ 328 w 745"/>
                  <a:gd name="T57" fmla="*/ 414 h 927"/>
                  <a:gd name="T58" fmla="*/ 274 w 745"/>
                  <a:gd name="T59" fmla="*/ 448 h 927"/>
                  <a:gd name="T60" fmla="*/ 232 w 745"/>
                  <a:gd name="T61" fmla="*/ 488 h 927"/>
                  <a:gd name="T62" fmla="*/ 183 w 745"/>
                  <a:gd name="T63" fmla="*/ 557 h 927"/>
                  <a:gd name="T64" fmla="*/ 139 w 745"/>
                  <a:gd name="T65" fmla="*/ 630 h 927"/>
                  <a:gd name="T66" fmla="*/ 112 w 745"/>
                  <a:gd name="T67" fmla="*/ 682 h 927"/>
                  <a:gd name="T68" fmla="*/ 97 w 745"/>
                  <a:gd name="T69" fmla="*/ 704 h 927"/>
                  <a:gd name="T70" fmla="*/ 66 w 745"/>
                  <a:gd name="T71" fmla="*/ 751 h 927"/>
                  <a:gd name="T72" fmla="*/ 29 w 745"/>
                  <a:gd name="T73" fmla="*/ 809 h 927"/>
                  <a:gd name="T74" fmla="*/ 3 w 745"/>
                  <a:gd name="T75" fmla="*/ 852 h 927"/>
                  <a:gd name="T76" fmla="*/ 3 w 745"/>
                  <a:gd name="T77" fmla="*/ 860 h 927"/>
                  <a:gd name="T78" fmla="*/ 29 w 745"/>
                  <a:gd name="T79" fmla="*/ 874 h 927"/>
                  <a:gd name="T80" fmla="*/ 70 w 745"/>
                  <a:gd name="T81" fmla="*/ 895 h 927"/>
                  <a:gd name="T82" fmla="*/ 109 w 745"/>
                  <a:gd name="T83" fmla="*/ 921 h 927"/>
                  <a:gd name="T84" fmla="*/ 136 w 745"/>
                  <a:gd name="T85" fmla="*/ 944 h 927"/>
                  <a:gd name="T86" fmla="*/ 186 w 745"/>
                  <a:gd name="T87" fmla="*/ 972 h 927"/>
                  <a:gd name="T88" fmla="*/ 250 w 745"/>
                  <a:gd name="T89" fmla="*/ 996 h 927"/>
                  <a:gd name="T90" fmla="*/ 315 w 745"/>
                  <a:gd name="T91" fmla="*/ 1010 h 927"/>
                  <a:gd name="T92" fmla="*/ 353 w 745"/>
                  <a:gd name="T93" fmla="*/ 1019 h 927"/>
                  <a:gd name="T94" fmla="*/ 376 w 745"/>
                  <a:gd name="T95" fmla="*/ 1079 h 927"/>
                  <a:gd name="T96" fmla="*/ 399 w 745"/>
                  <a:gd name="T97" fmla="*/ 1164 h 927"/>
                  <a:gd name="T98" fmla="*/ 423 w 745"/>
                  <a:gd name="T99" fmla="*/ 1234 h 927"/>
                  <a:gd name="T100" fmla="*/ 684 w 745"/>
                  <a:gd name="T101" fmla="*/ 1250 h 92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45"/>
                  <a:gd name="T154" fmla="*/ 0 h 927"/>
                  <a:gd name="T155" fmla="*/ 745 w 745"/>
                  <a:gd name="T156" fmla="*/ 927 h 92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45" h="927">
                    <a:moveTo>
                      <a:pt x="422" y="927"/>
                    </a:moveTo>
                    <a:lnTo>
                      <a:pt x="359" y="641"/>
                    </a:lnTo>
                    <a:lnTo>
                      <a:pt x="745" y="506"/>
                    </a:lnTo>
                    <a:lnTo>
                      <a:pt x="695" y="317"/>
                    </a:lnTo>
                    <a:lnTo>
                      <a:pt x="691" y="295"/>
                    </a:lnTo>
                    <a:lnTo>
                      <a:pt x="684" y="248"/>
                    </a:lnTo>
                    <a:lnTo>
                      <a:pt x="677" y="199"/>
                    </a:lnTo>
                    <a:lnTo>
                      <a:pt x="675" y="171"/>
                    </a:lnTo>
                    <a:lnTo>
                      <a:pt x="677" y="146"/>
                    </a:lnTo>
                    <a:lnTo>
                      <a:pt x="678" y="99"/>
                    </a:lnTo>
                    <a:lnTo>
                      <a:pt x="680" y="56"/>
                    </a:lnTo>
                    <a:lnTo>
                      <a:pt x="680" y="36"/>
                    </a:lnTo>
                    <a:lnTo>
                      <a:pt x="677" y="35"/>
                    </a:lnTo>
                    <a:lnTo>
                      <a:pt x="673" y="33"/>
                    </a:lnTo>
                    <a:lnTo>
                      <a:pt x="665" y="28"/>
                    </a:lnTo>
                    <a:lnTo>
                      <a:pt x="654" y="23"/>
                    </a:lnTo>
                    <a:lnTo>
                      <a:pt x="642" y="18"/>
                    </a:lnTo>
                    <a:lnTo>
                      <a:pt x="629" y="12"/>
                    </a:lnTo>
                    <a:lnTo>
                      <a:pt x="616" y="7"/>
                    </a:lnTo>
                    <a:lnTo>
                      <a:pt x="604" y="4"/>
                    </a:lnTo>
                    <a:lnTo>
                      <a:pt x="590" y="2"/>
                    </a:lnTo>
                    <a:lnTo>
                      <a:pt x="574" y="0"/>
                    </a:lnTo>
                    <a:lnTo>
                      <a:pt x="558" y="0"/>
                    </a:lnTo>
                    <a:lnTo>
                      <a:pt x="541" y="0"/>
                    </a:lnTo>
                    <a:lnTo>
                      <a:pt x="525" y="2"/>
                    </a:lnTo>
                    <a:lnTo>
                      <a:pt x="514" y="3"/>
                    </a:lnTo>
                    <a:lnTo>
                      <a:pt x="506" y="4"/>
                    </a:lnTo>
                    <a:lnTo>
                      <a:pt x="502" y="4"/>
                    </a:lnTo>
                    <a:lnTo>
                      <a:pt x="477" y="202"/>
                    </a:lnTo>
                    <a:lnTo>
                      <a:pt x="473" y="202"/>
                    </a:lnTo>
                    <a:lnTo>
                      <a:pt x="467" y="202"/>
                    </a:lnTo>
                    <a:lnTo>
                      <a:pt x="455" y="201"/>
                    </a:lnTo>
                    <a:lnTo>
                      <a:pt x="442" y="201"/>
                    </a:lnTo>
                    <a:lnTo>
                      <a:pt x="429" y="200"/>
                    </a:lnTo>
                    <a:lnTo>
                      <a:pt x="416" y="200"/>
                    </a:lnTo>
                    <a:lnTo>
                      <a:pt x="405" y="200"/>
                    </a:lnTo>
                    <a:lnTo>
                      <a:pt x="400" y="201"/>
                    </a:lnTo>
                    <a:lnTo>
                      <a:pt x="393" y="202"/>
                    </a:lnTo>
                    <a:lnTo>
                      <a:pt x="382" y="206"/>
                    </a:lnTo>
                    <a:lnTo>
                      <a:pt x="367" y="209"/>
                    </a:lnTo>
                    <a:lnTo>
                      <a:pt x="351" y="212"/>
                    </a:lnTo>
                    <a:lnTo>
                      <a:pt x="335" y="217"/>
                    </a:lnTo>
                    <a:lnTo>
                      <a:pt x="319" y="223"/>
                    </a:lnTo>
                    <a:lnTo>
                      <a:pt x="306" y="227"/>
                    </a:lnTo>
                    <a:lnTo>
                      <a:pt x="297" y="233"/>
                    </a:lnTo>
                    <a:lnTo>
                      <a:pt x="290" y="239"/>
                    </a:lnTo>
                    <a:lnTo>
                      <a:pt x="282" y="245"/>
                    </a:lnTo>
                    <a:lnTo>
                      <a:pt x="275" y="252"/>
                    </a:lnTo>
                    <a:lnTo>
                      <a:pt x="270" y="257"/>
                    </a:lnTo>
                    <a:lnTo>
                      <a:pt x="265" y="263"/>
                    </a:lnTo>
                    <a:lnTo>
                      <a:pt x="260" y="268"/>
                    </a:lnTo>
                    <a:lnTo>
                      <a:pt x="258" y="270"/>
                    </a:lnTo>
                    <a:lnTo>
                      <a:pt x="257" y="271"/>
                    </a:lnTo>
                    <a:lnTo>
                      <a:pt x="253" y="273"/>
                    </a:lnTo>
                    <a:lnTo>
                      <a:pt x="245" y="278"/>
                    </a:lnTo>
                    <a:lnTo>
                      <a:pt x="233" y="286"/>
                    </a:lnTo>
                    <a:lnTo>
                      <a:pt x="218" y="295"/>
                    </a:lnTo>
                    <a:lnTo>
                      <a:pt x="202" y="307"/>
                    </a:lnTo>
                    <a:lnTo>
                      <a:pt x="184" y="320"/>
                    </a:lnTo>
                    <a:lnTo>
                      <a:pt x="169" y="332"/>
                    </a:lnTo>
                    <a:lnTo>
                      <a:pt x="157" y="344"/>
                    </a:lnTo>
                    <a:lnTo>
                      <a:pt x="143" y="362"/>
                    </a:lnTo>
                    <a:lnTo>
                      <a:pt x="128" y="386"/>
                    </a:lnTo>
                    <a:lnTo>
                      <a:pt x="113" y="413"/>
                    </a:lnTo>
                    <a:lnTo>
                      <a:pt x="99" y="441"/>
                    </a:lnTo>
                    <a:lnTo>
                      <a:pt x="86" y="467"/>
                    </a:lnTo>
                    <a:lnTo>
                      <a:pt x="76" y="490"/>
                    </a:lnTo>
                    <a:lnTo>
                      <a:pt x="69" y="506"/>
                    </a:lnTo>
                    <a:lnTo>
                      <a:pt x="64" y="514"/>
                    </a:lnTo>
                    <a:lnTo>
                      <a:pt x="60" y="522"/>
                    </a:lnTo>
                    <a:lnTo>
                      <a:pt x="52" y="537"/>
                    </a:lnTo>
                    <a:lnTo>
                      <a:pt x="41" y="557"/>
                    </a:lnTo>
                    <a:lnTo>
                      <a:pt x="30" y="579"/>
                    </a:lnTo>
                    <a:lnTo>
                      <a:pt x="18" y="600"/>
                    </a:lnTo>
                    <a:lnTo>
                      <a:pt x="9" y="618"/>
                    </a:lnTo>
                    <a:lnTo>
                      <a:pt x="2" y="632"/>
                    </a:lnTo>
                    <a:lnTo>
                      <a:pt x="0" y="636"/>
                    </a:lnTo>
                    <a:lnTo>
                      <a:pt x="2" y="638"/>
                    </a:lnTo>
                    <a:lnTo>
                      <a:pt x="9" y="642"/>
                    </a:lnTo>
                    <a:lnTo>
                      <a:pt x="18" y="648"/>
                    </a:lnTo>
                    <a:lnTo>
                      <a:pt x="31" y="655"/>
                    </a:lnTo>
                    <a:lnTo>
                      <a:pt x="43" y="664"/>
                    </a:lnTo>
                    <a:lnTo>
                      <a:pt x="55" y="673"/>
                    </a:lnTo>
                    <a:lnTo>
                      <a:pt x="67" y="683"/>
                    </a:lnTo>
                    <a:lnTo>
                      <a:pt x="75" y="691"/>
                    </a:lnTo>
                    <a:lnTo>
                      <a:pt x="84" y="700"/>
                    </a:lnTo>
                    <a:lnTo>
                      <a:pt x="98" y="709"/>
                    </a:lnTo>
                    <a:lnTo>
                      <a:pt x="115" y="721"/>
                    </a:lnTo>
                    <a:lnTo>
                      <a:pt x="135" y="730"/>
                    </a:lnTo>
                    <a:lnTo>
                      <a:pt x="154" y="739"/>
                    </a:lnTo>
                    <a:lnTo>
                      <a:pt x="174" y="746"/>
                    </a:lnTo>
                    <a:lnTo>
                      <a:pt x="194" y="749"/>
                    </a:lnTo>
                    <a:lnTo>
                      <a:pt x="211" y="749"/>
                    </a:lnTo>
                    <a:lnTo>
                      <a:pt x="218" y="756"/>
                    </a:lnTo>
                    <a:lnTo>
                      <a:pt x="225" y="774"/>
                    </a:lnTo>
                    <a:lnTo>
                      <a:pt x="232" y="800"/>
                    </a:lnTo>
                    <a:lnTo>
                      <a:pt x="240" y="831"/>
                    </a:lnTo>
                    <a:lnTo>
                      <a:pt x="246" y="863"/>
                    </a:lnTo>
                    <a:lnTo>
                      <a:pt x="255" y="892"/>
                    </a:lnTo>
                    <a:lnTo>
                      <a:pt x="261" y="915"/>
                    </a:lnTo>
                    <a:lnTo>
                      <a:pt x="267" y="927"/>
                    </a:lnTo>
                    <a:lnTo>
                      <a:pt x="422" y="927"/>
                    </a:lnTo>
                    <a:close/>
                  </a:path>
                </a:pathLst>
              </a:custGeom>
              <a:solidFill>
                <a:srgbClr val="BCF9A5"/>
              </a:solidFill>
              <a:ln w="9525">
                <a:noFill/>
                <a:round/>
                <a:headEnd/>
                <a:tailEnd/>
              </a:ln>
            </p:spPr>
            <p:txBody>
              <a:bodyPr/>
              <a:lstStyle/>
              <a:p>
                <a:endParaRPr lang="en-IN"/>
              </a:p>
            </p:txBody>
          </p:sp>
          <p:sp>
            <p:nvSpPr>
              <p:cNvPr id="7188" name="Freeform 15"/>
              <p:cNvSpPr>
                <a:spLocks/>
              </p:cNvSpPr>
              <p:nvPr/>
            </p:nvSpPr>
            <p:spPr bwMode="auto">
              <a:xfrm>
                <a:off x="3977" y="3132"/>
                <a:ext cx="826" cy="578"/>
              </a:xfrm>
              <a:custGeom>
                <a:avLst/>
                <a:gdLst>
                  <a:gd name="T0" fmla="*/ 214 w 510"/>
                  <a:gd name="T1" fmla="*/ 562 h 430"/>
                  <a:gd name="T2" fmla="*/ 303 w 510"/>
                  <a:gd name="T3" fmla="*/ 524 h 430"/>
                  <a:gd name="T4" fmla="*/ 407 w 510"/>
                  <a:gd name="T5" fmla="*/ 474 h 430"/>
                  <a:gd name="T6" fmla="*/ 515 w 510"/>
                  <a:gd name="T7" fmla="*/ 421 h 430"/>
                  <a:gd name="T8" fmla="*/ 619 w 510"/>
                  <a:gd name="T9" fmla="*/ 370 h 430"/>
                  <a:gd name="T10" fmla="*/ 711 w 510"/>
                  <a:gd name="T11" fmla="*/ 324 h 430"/>
                  <a:gd name="T12" fmla="*/ 781 w 510"/>
                  <a:gd name="T13" fmla="*/ 288 h 430"/>
                  <a:gd name="T14" fmla="*/ 821 w 510"/>
                  <a:gd name="T15" fmla="*/ 267 h 430"/>
                  <a:gd name="T16" fmla="*/ 818 w 510"/>
                  <a:gd name="T17" fmla="*/ 237 h 430"/>
                  <a:gd name="T18" fmla="*/ 790 w 510"/>
                  <a:gd name="T19" fmla="*/ 114 h 430"/>
                  <a:gd name="T20" fmla="*/ 781 w 510"/>
                  <a:gd name="T21" fmla="*/ 77 h 430"/>
                  <a:gd name="T22" fmla="*/ 761 w 510"/>
                  <a:gd name="T23" fmla="*/ 54 h 430"/>
                  <a:gd name="T24" fmla="*/ 727 w 510"/>
                  <a:gd name="T25" fmla="*/ 27 h 430"/>
                  <a:gd name="T26" fmla="*/ 687 w 510"/>
                  <a:gd name="T27" fmla="*/ 4 h 430"/>
                  <a:gd name="T28" fmla="*/ 651 w 510"/>
                  <a:gd name="T29" fmla="*/ 0 h 430"/>
                  <a:gd name="T30" fmla="*/ 602 w 510"/>
                  <a:gd name="T31" fmla="*/ 8 h 430"/>
                  <a:gd name="T32" fmla="*/ 533 w 510"/>
                  <a:gd name="T33" fmla="*/ 22 h 430"/>
                  <a:gd name="T34" fmla="*/ 453 w 510"/>
                  <a:gd name="T35" fmla="*/ 40 h 430"/>
                  <a:gd name="T36" fmla="*/ 371 w 510"/>
                  <a:gd name="T37" fmla="*/ 60 h 430"/>
                  <a:gd name="T38" fmla="*/ 296 w 510"/>
                  <a:gd name="T39" fmla="*/ 79 h 430"/>
                  <a:gd name="T40" fmla="*/ 238 w 510"/>
                  <a:gd name="T41" fmla="*/ 94 h 430"/>
                  <a:gd name="T42" fmla="*/ 202 w 510"/>
                  <a:gd name="T43" fmla="*/ 102 h 430"/>
                  <a:gd name="T44" fmla="*/ 191 w 510"/>
                  <a:gd name="T45" fmla="*/ 108 h 430"/>
                  <a:gd name="T46" fmla="*/ 149 w 510"/>
                  <a:gd name="T47" fmla="*/ 125 h 430"/>
                  <a:gd name="T48" fmla="*/ 91 w 510"/>
                  <a:gd name="T49" fmla="*/ 153 h 430"/>
                  <a:gd name="T50" fmla="*/ 44 w 510"/>
                  <a:gd name="T51" fmla="*/ 176 h 430"/>
                  <a:gd name="T52" fmla="*/ 26 w 510"/>
                  <a:gd name="T53" fmla="*/ 199 h 430"/>
                  <a:gd name="T54" fmla="*/ 0 w 510"/>
                  <a:gd name="T55" fmla="*/ 255 h 430"/>
                  <a:gd name="T56" fmla="*/ 6 w 510"/>
                  <a:gd name="T57" fmla="*/ 339 h 430"/>
                  <a:gd name="T58" fmla="*/ 28 w 510"/>
                  <a:gd name="T59" fmla="*/ 458 h 430"/>
                  <a:gd name="T60" fmla="*/ 55 w 510"/>
                  <a:gd name="T61" fmla="*/ 532 h 430"/>
                  <a:gd name="T62" fmla="*/ 78 w 510"/>
                  <a:gd name="T63" fmla="*/ 567 h 430"/>
                  <a:gd name="T64" fmla="*/ 178 w 510"/>
                  <a:gd name="T65" fmla="*/ 578 h 4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0"/>
                  <a:gd name="T100" fmla="*/ 0 h 430"/>
                  <a:gd name="T101" fmla="*/ 510 w 510"/>
                  <a:gd name="T102" fmla="*/ 430 h 4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0" h="430">
                    <a:moveTo>
                      <a:pt x="110" y="430"/>
                    </a:moveTo>
                    <a:lnTo>
                      <a:pt x="132" y="418"/>
                    </a:lnTo>
                    <a:lnTo>
                      <a:pt x="159" y="404"/>
                    </a:lnTo>
                    <a:lnTo>
                      <a:pt x="187" y="390"/>
                    </a:lnTo>
                    <a:lnTo>
                      <a:pt x="217" y="371"/>
                    </a:lnTo>
                    <a:lnTo>
                      <a:pt x="251" y="353"/>
                    </a:lnTo>
                    <a:lnTo>
                      <a:pt x="284" y="333"/>
                    </a:lnTo>
                    <a:lnTo>
                      <a:pt x="318" y="313"/>
                    </a:lnTo>
                    <a:lnTo>
                      <a:pt x="350" y="294"/>
                    </a:lnTo>
                    <a:lnTo>
                      <a:pt x="382" y="275"/>
                    </a:lnTo>
                    <a:lnTo>
                      <a:pt x="412" y="257"/>
                    </a:lnTo>
                    <a:lnTo>
                      <a:pt x="439" y="241"/>
                    </a:lnTo>
                    <a:lnTo>
                      <a:pt x="463" y="226"/>
                    </a:lnTo>
                    <a:lnTo>
                      <a:pt x="482" y="214"/>
                    </a:lnTo>
                    <a:lnTo>
                      <a:pt x="497" y="205"/>
                    </a:lnTo>
                    <a:lnTo>
                      <a:pt x="507" y="199"/>
                    </a:lnTo>
                    <a:lnTo>
                      <a:pt x="510" y="197"/>
                    </a:lnTo>
                    <a:lnTo>
                      <a:pt x="505" y="176"/>
                    </a:lnTo>
                    <a:lnTo>
                      <a:pt x="497" y="131"/>
                    </a:lnTo>
                    <a:lnTo>
                      <a:pt x="488" y="85"/>
                    </a:lnTo>
                    <a:lnTo>
                      <a:pt x="483" y="61"/>
                    </a:lnTo>
                    <a:lnTo>
                      <a:pt x="482" y="57"/>
                    </a:lnTo>
                    <a:lnTo>
                      <a:pt x="477" y="50"/>
                    </a:lnTo>
                    <a:lnTo>
                      <a:pt x="470" y="40"/>
                    </a:lnTo>
                    <a:lnTo>
                      <a:pt x="460" y="30"/>
                    </a:lnTo>
                    <a:lnTo>
                      <a:pt x="449" y="20"/>
                    </a:lnTo>
                    <a:lnTo>
                      <a:pt x="437" y="10"/>
                    </a:lnTo>
                    <a:lnTo>
                      <a:pt x="424" y="3"/>
                    </a:lnTo>
                    <a:lnTo>
                      <a:pt x="411" y="0"/>
                    </a:lnTo>
                    <a:lnTo>
                      <a:pt x="402" y="0"/>
                    </a:lnTo>
                    <a:lnTo>
                      <a:pt x="389" y="2"/>
                    </a:lnTo>
                    <a:lnTo>
                      <a:pt x="372" y="6"/>
                    </a:lnTo>
                    <a:lnTo>
                      <a:pt x="351" y="10"/>
                    </a:lnTo>
                    <a:lnTo>
                      <a:pt x="329" y="16"/>
                    </a:lnTo>
                    <a:lnTo>
                      <a:pt x="305" y="23"/>
                    </a:lnTo>
                    <a:lnTo>
                      <a:pt x="280" y="30"/>
                    </a:lnTo>
                    <a:lnTo>
                      <a:pt x="254" y="37"/>
                    </a:lnTo>
                    <a:lnTo>
                      <a:pt x="229" y="45"/>
                    </a:lnTo>
                    <a:lnTo>
                      <a:pt x="205" y="52"/>
                    </a:lnTo>
                    <a:lnTo>
                      <a:pt x="183" y="59"/>
                    </a:lnTo>
                    <a:lnTo>
                      <a:pt x="163" y="65"/>
                    </a:lnTo>
                    <a:lnTo>
                      <a:pt x="147" y="70"/>
                    </a:lnTo>
                    <a:lnTo>
                      <a:pt x="134" y="74"/>
                    </a:lnTo>
                    <a:lnTo>
                      <a:pt x="125" y="76"/>
                    </a:lnTo>
                    <a:lnTo>
                      <a:pt x="123" y="77"/>
                    </a:lnTo>
                    <a:lnTo>
                      <a:pt x="118" y="80"/>
                    </a:lnTo>
                    <a:lnTo>
                      <a:pt x="108" y="85"/>
                    </a:lnTo>
                    <a:lnTo>
                      <a:pt x="92" y="93"/>
                    </a:lnTo>
                    <a:lnTo>
                      <a:pt x="75" y="104"/>
                    </a:lnTo>
                    <a:lnTo>
                      <a:pt x="56" y="114"/>
                    </a:lnTo>
                    <a:lnTo>
                      <a:pt x="39" y="123"/>
                    </a:lnTo>
                    <a:lnTo>
                      <a:pt x="27" y="131"/>
                    </a:lnTo>
                    <a:lnTo>
                      <a:pt x="22" y="136"/>
                    </a:lnTo>
                    <a:lnTo>
                      <a:pt x="16" y="148"/>
                    </a:lnTo>
                    <a:lnTo>
                      <a:pt x="7" y="166"/>
                    </a:lnTo>
                    <a:lnTo>
                      <a:pt x="0" y="190"/>
                    </a:lnTo>
                    <a:lnTo>
                      <a:pt x="0" y="218"/>
                    </a:lnTo>
                    <a:lnTo>
                      <a:pt x="4" y="252"/>
                    </a:lnTo>
                    <a:lnTo>
                      <a:pt x="9" y="295"/>
                    </a:lnTo>
                    <a:lnTo>
                      <a:pt x="17" y="341"/>
                    </a:lnTo>
                    <a:lnTo>
                      <a:pt x="27" y="380"/>
                    </a:lnTo>
                    <a:lnTo>
                      <a:pt x="34" y="396"/>
                    </a:lnTo>
                    <a:lnTo>
                      <a:pt x="41" y="410"/>
                    </a:lnTo>
                    <a:lnTo>
                      <a:pt x="48" y="422"/>
                    </a:lnTo>
                    <a:lnTo>
                      <a:pt x="54" y="430"/>
                    </a:lnTo>
                    <a:lnTo>
                      <a:pt x="110" y="430"/>
                    </a:lnTo>
                    <a:close/>
                  </a:path>
                </a:pathLst>
              </a:custGeom>
              <a:solidFill>
                <a:srgbClr val="E8D1A5"/>
              </a:solidFill>
              <a:ln w="9525">
                <a:noFill/>
                <a:round/>
                <a:headEnd/>
                <a:tailEnd/>
              </a:ln>
            </p:spPr>
            <p:txBody>
              <a:bodyPr/>
              <a:lstStyle/>
              <a:p>
                <a:endParaRPr lang="en-IN"/>
              </a:p>
            </p:txBody>
          </p:sp>
          <p:sp>
            <p:nvSpPr>
              <p:cNvPr id="7189" name="Freeform 20"/>
              <p:cNvSpPr>
                <a:spLocks/>
              </p:cNvSpPr>
              <p:nvPr/>
            </p:nvSpPr>
            <p:spPr bwMode="auto">
              <a:xfrm>
                <a:off x="3495" y="3321"/>
                <a:ext cx="301" cy="173"/>
              </a:xfrm>
              <a:custGeom>
                <a:avLst/>
                <a:gdLst>
                  <a:gd name="T0" fmla="*/ 35 w 187"/>
                  <a:gd name="T1" fmla="*/ 3 h 128"/>
                  <a:gd name="T2" fmla="*/ 29 w 187"/>
                  <a:gd name="T3" fmla="*/ 12 h 128"/>
                  <a:gd name="T4" fmla="*/ 11 w 187"/>
                  <a:gd name="T5" fmla="*/ 35 h 128"/>
                  <a:gd name="T6" fmla="*/ 0 w 187"/>
                  <a:gd name="T7" fmla="*/ 66 h 128"/>
                  <a:gd name="T8" fmla="*/ 2 w 187"/>
                  <a:gd name="T9" fmla="*/ 101 h 128"/>
                  <a:gd name="T10" fmla="*/ 8 w 187"/>
                  <a:gd name="T11" fmla="*/ 116 h 128"/>
                  <a:gd name="T12" fmla="*/ 14 w 187"/>
                  <a:gd name="T13" fmla="*/ 131 h 128"/>
                  <a:gd name="T14" fmla="*/ 23 w 187"/>
                  <a:gd name="T15" fmla="*/ 143 h 128"/>
                  <a:gd name="T16" fmla="*/ 32 w 187"/>
                  <a:gd name="T17" fmla="*/ 153 h 128"/>
                  <a:gd name="T18" fmla="*/ 45 w 187"/>
                  <a:gd name="T19" fmla="*/ 162 h 128"/>
                  <a:gd name="T20" fmla="*/ 58 w 187"/>
                  <a:gd name="T21" fmla="*/ 168 h 128"/>
                  <a:gd name="T22" fmla="*/ 77 w 187"/>
                  <a:gd name="T23" fmla="*/ 172 h 128"/>
                  <a:gd name="T24" fmla="*/ 98 w 187"/>
                  <a:gd name="T25" fmla="*/ 173 h 128"/>
                  <a:gd name="T26" fmla="*/ 122 w 187"/>
                  <a:gd name="T27" fmla="*/ 173 h 128"/>
                  <a:gd name="T28" fmla="*/ 145 w 187"/>
                  <a:gd name="T29" fmla="*/ 172 h 128"/>
                  <a:gd name="T30" fmla="*/ 167 w 187"/>
                  <a:gd name="T31" fmla="*/ 172 h 128"/>
                  <a:gd name="T32" fmla="*/ 188 w 187"/>
                  <a:gd name="T33" fmla="*/ 168 h 128"/>
                  <a:gd name="T34" fmla="*/ 206 w 187"/>
                  <a:gd name="T35" fmla="*/ 166 h 128"/>
                  <a:gd name="T36" fmla="*/ 221 w 187"/>
                  <a:gd name="T37" fmla="*/ 164 h 128"/>
                  <a:gd name="T38" fmla="*/ 233 w 187"/>
                  <a:gd name="T39" fmla="*/ 158 h 128"/>
                  <a:gd name="T40" fmla="*/ 243 w 187"/>
                  <a:gd name="T41" fmla="*/ 154 h 128"/>
                  <a:gd name="T42" fmla="*/ 253 w 187"/>
                  <a:gd name="T43" fmla="*/ 147 h 128"/>
                  <a:gd name="T44" fmla="*/ 262 w 187"/>
                  <a:gd name="T45" fmla="*/ 142 h 128"/>
                  <a:gd name="T46" fmla="*/ 270 w 187"/>
                  <a:gd name="T47" fmla="*/ 135 h 128"/>
                  <a:gd name="T48" fmla="*/ 280 w 187"/>
                  <a:gd name="T49" fmla="*/ 128 h 128"/>
                  <a:gd name="T50" fmla="*/ 288 w 187"/>
                  <a:gd name="T51" fmla="*/ 124 h 128"/>
                  <a:gd name="T52" fmla="*/ 295 w 187"/>
                  <a:gd name="T53" fmla="*/ 119 h 128"/>
                  <a:gd name="T54" fmla="*/ 299 w 187"/>
                  <a:gd name="T55" fmla="*/ 118 h 128"/>
                  <a:gd name="T56" fmla="*/ 301 w 187"/>
                  <a:gd name="T57" fmla="*/ 116 h 128"/>
                  <a:gd name="T58" fmla="*/ 175 w 187"/>
                  <a:gd name="T59" fmla="*/ 73 h 128"/>
                  <a:gd name="T60" fmla="*/ 53 w 187"/>
                  <a:gd name="T61" fmla="*/ 0 h 128"/>
                  <a:gd name="T62" fmla="*/ 35 w 187"/>
                  <a:gd name="T63" fmla="*/ 3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7"/>
                  <a:gd name="T97" fmla="*/ 0 h 128"/>
                  <a:gd name="T98" fmla="*/ 187 w 187"/>
                  <a:gd name="T99" fmla="*/ 128 h 1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7" h="128">
                    <a:moveTo>
                      <a:pt x="22" y="2"/>
                    </a:moveTo>
                    <a:lnTo>
                      <a:pt x="18" y="9"/>
                    </a:lnTo>
                    <a:lnTo>
                      <a:pt x="7" y="26"/>
                    </a:lnTo>
                    <a:lnTo>
                      <a:pt x="0" y="49"/>
                    </a:lnTo>
                    <a:lnTo>
                      <a:pt x="1" y="75"/>
                    </a:lnTo>
                    <a:lnTo>
                      <a:pt x="5" y="86"/>
                    </a:lnTo>
                    <a:lnTo>
                      <a:pt x="9" y="97"/>
                    </a:lnTo>
                    <a:lnTo>
                      <a:pt x="14" y="106"/>
                    </a:lnTo>
                    <a:lnTo>
                      <a:pt x="20" y="113"/>
                    </a:lnTo>
                    <a:lnTo>
                      <a:pt x="28" y="120"/>
                    </a:lnTo>
                    <a:lnTo>
                      <a:pt x="36" y="124"/>
                    </a:lnTo>
                    <a:lnTo>
                      <a:pt x="48" y="127"/>
                    </a:lnTo>
                    <a:lnTo>
                      <a:pt x="61" y="128"/>
                    </a:lnTo>
                    <a:lnTo>
                      <a:pt x="76" y="128"/>
                    </a:lnTo>
                    <a:lnTo>
                      <a:pt x="90" y="127"/>
                    </a:lnTo>
                    <a:lnTo>
                      <a:pt x="104" y="127"/>
                    </a:lnTo>
                    <a:lnTo>
                      <a:pt x="117" y="124"/>
                    </a:lnTo>
                    <a:lnTo>
                      <a:pt x="128" y="123"/>
                    </a:lnTo>
                    <a:lnTo>
                      <a:pt x="137" y="121"/>
                    </a:lnTo>
                    <a:lnTo>
                      <a:pt x="145" y="117"/>
                    </a:lnTo>
                    <a:lnTo>
                      <a:pt x="151" y="114"/>
                    </a:lnTo>
                    <a:lnTo>
                      <a:pt x="157" y="109"/>
                    </a:lnTo>
                    <a:lnTo>
                      <a:pt x="163" y="105"/>
                    </a:lnTo>
                    <a:lnTo>
                      <a:pt x="168" y="100"/>
                    </a:lnTo>
                    <a:lnTo>
                      <a:pt x="174" y="95"/>
                    </a:lnTo>
                    <a:lnTo>
                      <a:pt x="179" y="92"/>
                    </a:lnTo>
                    <a:lnTo>
                      <a:pt x="183" y="88"/>
                    </a:lnTo>
                    <a:lnTo>
                      <a:pt x="186" y="87"/>
                    </a:lnTo>
                    <a:lnTo>
                      <a:pt x="187" y="86"/>
                    </a:lnTo>
                    <a:lnTo>
                      <a:pt x="109" y="54"/>
                    </a:lnTo>
                    <a:lnTo>
                      <a:pt x="33" y="0"/>
                    </a:lnTo>
                    <a:lnTo>
                      <a:pt x="22" y="2"/>
                    </a:lnTo>
                    <a:close/>
                  </a:path>
                </a:pathLst>
              </a:custGeom>
              <a:solidFill>
                <a:srgbClr val="E5A599"/>
              </a:solidFill>
              <a:ln w="9525">
                <a:noFill/>
                <a:round/>
                <a:headEnd/>
                <a:tailEnd/>
              </a:ln>
            </p:spPr>
            <p:txBody>
              <a:bodyPr/>
              <a:lstStyle/>
              <a:p>
                <a:endParaRPr lang="en-IN"/>
              </a:p>
            </p:txBody>
          </p:sp>
          <p:sp>
            <p:nvSpPr>
              <p:cNvPr id="7190" name="Freeform 21"/>
              <p:cNvSpPr>
                <a:spLocks/>
              </p:cNvSpPr>
              <p:nvPr/>
            </p:nvSpPr>
            <p:spPr bwMode="auto">
              <a:xfrm>
                <a:off x="3731" y="2203"/>
                <a:ext cx="641" cy="521"/>
              </a:xfrm>
              <a:custGeom>
                <a:avLst/>
                <a:gdLst>
                  <a:gd name="T0" fmla="*/ 118 w 395"/>
                  <a:gd name="T1" fmla="*/ 67 h 386"/>
                  <a:gd name="T2" fmla="*/ 104 w 395"/>
                  <a:gd name="T3" fmla="*/ 69 h 386"/>
                  <a:gd name="T4" fmla="*/ 81 w 395"/>
                  <a:gd name="T5" fmla="*/ 73 h 386"/>
                  <a:gd name="T6" fmla="*/ 58 w 395"/>
                  <a:gd name="T7" fmla="*/ 82 h 386"/>
                  <a:gd name="T8" fmla="*/ 39 w 395"/>
                  <a:gd name="T9" fmla="*/ 104 h 386"/>
                  <a:gd name="T10" fmla="*/ 39 w 395"/>
                  <a:gd name="T11" fmla="*/ 147 h 386"/>
                  <a:gd name="T12" fmla="*/ 32 w 395"/>
                  <a:gd name="T13" fmla="*/ 163 h 386"/>
                  <a:gd name="T14" fmla="*/ 5 w 395"/>
                  <a:gd name="T15" fmla="*/ 205 h 386"/>
                  <a:gd name="T16" fmla="*/ 5 w 395"/>
                  <a:gd name="T17" fmla="*/ 244 h 386"/>
                  <a:gd name="T18" fmla="*/ 34 w 395"/>
                  <a:gd name="T19" fmla="*/ 274 h 386"/>
                  <a:gd name="T20" fmla="*/ 78 w 395"/>
                  <a:gd name="T21" fmla="*/ 304 h 386"/>
                  <a:gd name="T22" fmla="*/ 107 w 395"/>
                  <a:gd name="T23" fmla="*/ 321 h 386"/>
                  <a:gd name="T24" fmla="*/ 117 w 395"/>
                  <a:gd name="T25" fmla="*/ 323 h 386"/>
                  <a:gd name="T26" fmla="*/ 138 w 395"/>
                  <a:gd name="T27" fmla="*/ 314 h 386"/>
                  <a:gd name="T28" fmla="*/ 162 w 395"/>
                  <a:gd name="T29" fmla="*/ 325 h 386"/>
                  <a:gd name="T30" fmla="*/ 187 w 395"/>
                  <a:gd name="T31" fmla="*/ 363 h 386"/>
                  <a:gd name="T32" fmla="*/ 198 w 395"/>
                  <a:gd name="T33" fmla="*/ 402 h 386"/>
                  <a:gd name="T34" fmla="*/ 226 w 395"/>
                  <a:gd name="T35" fmla="*/ 424 h 386"/>
                  <a:gd name="T36" fmla="*/ 239 w 395"/>
                  <a:gd name="T37" fmla="*/ 460 h 386"/>
                  <a:gd name="T38" fmla="*/ 248 w 395"/>
                  <a:gd name="T39" fmla="*/ 481 h 386"/>
                  <a:gd name="T40" fmla="*/ 263 w 395"/>
                  <a:gd name="T41" fmla="*/ 497 h 386"/>
                  <a:gd name="T42" fmla="*/ 284 w 395"/>
                  <a:gd name="T43" fmla="*/ 510 h 386"/>
                  <a:gd name="T44" fmla="*/ 312 w 395"/>
                  <a:gd name="T45" fmla="*/ 521 h 386"/>
                  <a:gd name="T46" fmla="*/ 338 w 395"/>
                  <a:gd name="T47" fmla="*/ 517 h 386"/>
                  <a:gd name="T48" fmla="*/ 365 w 395"/>
                  <a:gd name="T49" fmla="*/ 506 h 386"/>
                  <a:gd name="T50" fmla="*/ 391 w 395"/>
                  <a:gd name="T51" fmla="*/ 498 h 386"/>
                  <a:gd name="T52" fmla="*/ 422 w 395"/>
                  <a:gd name="T53" fmla="*/ 501 h 386"/>
                  <a:gd name="T54" fmla="*/ 456 w 395"/>
                  <a:gd name="T55" fmla="*/ 506 h 386"/>
                  <a:gd name="T56" fmla="*/ 488 w 395"/>
                  <a:gd name="T57" fmla="*/ 509 h 386"/>
                  <a:gd name="T58" fmla="*/ 518 w 395"/>
                  <a:gd name="T59" fmla="*/ 510 h 386"/>
                  <a:gd name="T60" fmla="*/ 542 w 395"/>
                  <a:gd name="T61" fmla="*/ 509 h 386"/>
                  <a:gd name="T62" fmla="*/ 561 w 395"/>
                  <a:gd name="T63" fmla="*/ 506 h 386"/>
                  <a:gd name="T64" fmla="*/ 579 w 395"/>
                  <a:gd name="T65" fmla="*/ 479 h 386"/>
                  <a:gd name="T66" fmla="*/ 597 w 395"/>
                  <a:gd name="T67" fmla="*/ 427 h 386"/>
                  <a:gd name="T68" fmla="*/ 620 w 395"/>
                  <a:gd name="T69" fmla="*/ 364 h 386"/>
                  <a:gd name="T70" fmla="*/ 635 w 395"/>
                  <a:gd name="T71" fmla="*/ 316 h 386"/>
                  <a:gd name="T72" fmla="*/ 641 w 395"/>
                  <a:gd name="T73" fmla="*/ 259 h 386"/>
                  <a:gd name="T74" fmla="*/ 635 w 395"/>
                  <a:gd name="T75" fmla="*/ 171 h 386"/>
                  <a:gd name="T76" fmla="*/ 610 w 395"/>
                  <a:gd name="T77" fmla="*/ 136 h 386"/>
                  <a:gd name="T78" fmla="*/ 586 w 395"/>
                  <a:gd name="T79" fmla="*/ 113 h 386"/>
                  <a:gd name="T80" fmla="*/ 563 w 395"/>
                  <a:gd name="T81" fmla="*/ 96 h 386"/>
                  <a:gd name="T82" fmla="*/ 542 w 395"/>
                  <a:gd name="T83" fmla="*/ 80 h 386"/>
                  <a:gd name="T84" fmla="*/ 519 w 395"/>
                  <a:gd name="T85" fmla="*/ 66 h 386"/>
                  <a:gd name="T86" fmla="*/ 505 w 395"/>
                  <a:gd name="T87" fmla="*/ 49 h 386"/>
                  <a:gd name="T88" fmla="*/ 487 w 395"/>
                  <a:gd name="T89" fmla="*/ 30 h 386"/>
                  <a:gd name="T90" fmla="*/ 464 w 395"/>
                  <a:gd name="T91" fmla="*/ 15 h 386"/>
                  <a:gd name="T92" fmla="*/ 435 w 395"/>
                  <a:gd name="T93" fmla="*/ 5 h 386"/>
                  <a:gd name="T94" fmla="*/ 406 w 395"/>
                  <a:gd name="T95" fmla="*/ 0 h 386"/>
                  <a:gd name="T96" fmla="*/ 373 w 395"/>
                  <a:gd name="T97" fmla="*/ 1 h 386"/>
                  <a:gd name="T98" fmla="*/ 344 w 395"/>
                  <a:gd name="T99" fmla="*/ 4 h 386"/>
                  <a:gd name="T100" fmla="*/ 323 w 395"/>
                  <a:gd name="T101" fmla="*/ 5 h 386"/>
                  <a:gd name="T102" fmla="*/ 303 w 395"/>
                  <a:gd name="T103" fmla="*/ 8 h 386"/>
                  <a:gd name="T104" fmla="*/ 284 w 395"/>
                  <a:gd name="T105" fmla="*/ 12 h 386"/>
                  <a:gd name="T106" fmla="*/ 260 w 395"/>
                  <a:gd name="T107" fmla="*/ 19 h 386"/>
                  <a:gd name="T108" fmla="*/ 237 w 395"/>
                  <a:gd name="T109" fmla="*/ 28 h 386"/>
                  <a:gd name="T110" fmla="*/ 211 w 395"/>
                  <a:gd name="T111" fmla="*/ 36 h 386"/>
                  <a:gd name="T112" fmla="*/ 187 w 395"/>
                  <a:gd name="T113" fmla="*/ 42 h 386"/>
                  <a:gd name="T114" fmla="*/ 172 w 395"/>
                  <a:gd name="T115" fmla="*/ 46 h 386"/>
                  <a:gd name="T116" fmla="*/ 120 w 395"/>
                  <a:gd name="T117" fmla="*/ 67 h 38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5"/>
                  <a:gd name="T178" fmla="*/ 0 h 386"/>
                  <a:gd name="T179" fmla="*/ 395 w 395"/>
                  <a:gd name="T180" fmla="*/ 386 h 38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5" h="386">
                    <a:moveTo>
                      <a:pt x="74" y="50"/>
                    </a:moveTo>
                    <a:lnTo>
                      <a:pt x="73" y="50"/>
                    </a:lnTo>
                    <a:lnTo>
                      <a:pt x="70" y="50"/>
                    </a:lnTo>
                    <a:lnTo>
                      <a:pt x="64" y="51"/>
                    </a:lnTo>
                    <a:lnTo>
                      <a:pt x="58" y="52"/>
                    </a:lnTo>
                    <a:lnTo>
                      <a:pt x="50" y="54"/>
                    </a:lnTo>
                    <a:lnTo>
                      <a:pt x="43" y="57"/>
                    </a:lnTo>
                    <a:lnTo>
                      <a:pt x="36" y="61"/>
                    </a:lnTo>
                    <a:lnTo>
                      <a:pt x="30" y="66"/>
                    </a:lnTo>
                    <a:lnTo>
                      <a:pt x="24" y="77"/>
                    </a:lnTo>
                    <a:lnTo>
                      <a:pt x="23" y="94"/>
                    </a:lnTo>
                    <a:lnTo>
                      <a:pt x="24" y="109"/>
                    </a:lnTo>
                    <a:lnTo>
                      <a:pt x="24" y="115"/>
                    </a:lnTo>
                    <a:lnTo>
                      <a:pt x="20" y="121"/>
                    </a:lnTo>
                    <a:lnTo>
                      <a:pt x="12" y="134"/>
                    </a:lnTo>
                    <a:lnTo>
                      <a:pt x="3" y="152"/>
                    </a:lnTo>
                    <a:lnTo>
                      <a:pt x="0" y="171"/>
                    </a:lnTo>
                    <a:lnTo>
                      <a:pt x="3" y="181"/>
                    </a:lnTo>
                    <a:lnTo>
                      <a:pt x="11" y="192"/>
                    </a:lnTo>
                    <a:lnTo>
                      <a:pt x="21" y="203"/>
                    </a:lnTo>
                    <a:lnTo>
                      <a:pt x="35" y="215"/>
                    </a:lnTo>
                    <a:lnTo>
                      <a:pt x="48" y="225"/>
                    </a:lnTo>
                    <a:lnTo>
                      <a:pt x="58" y="233"/>
                    </a:lnTo>
                    <a:lnTo>
                      <a:pt x="66" y="238"/>
                    </a:lnTo>
                    <a:lnTo>
                      <a:pt x="70" y="240"/>
                    </a:lnTo>
                    <a:lnTo>
                      <a:pt x="72" y="239"/>
                    </a:lnTo>
                    <a:lnTo>
                      <a:pt x="78" y="235"/>
                    </a:lnTo>
                    <a:lnTo>
                      <a:pt x="85" y="233"/>
                    </a:lnTo>
                    <a:lnTo>
                      <a:pt x="92" y="234"/>
                    </a:lnTo>
                    <a:lnTo>
                      <a:pt x="100" y="241"/>
                    </a:lnTo>
                    <a:lnTo>
                      <a:pt x="108" y="254"/>
                    </a:lnTo>
                    <a:lnTo>
                      <a:pt x="115" y="269"/>
                    </a:lnTo>
                    <a:lnTo>
                      <a:pt x="118" y="285"/>
                    </a:lnTo>
                    <a:lnTo>
                      <a:pt x="122" y="298"/>
                    </a:lnTo>
                    <a:lnTo>
                      <a:pt x="130" y="304"/>
                    </a:lnTo>
                    <a:lnTo>
                      <a:pt x="139" y="314"/>
                    </a:lnTo>
                    <a:lnTo>
                      <a:pt x="145" y="331"/>
                    </a:lnTo>
                    <a:lnTo>
                      <a:pt x="147" y="341"/>
                    </a:lnTo>
                    <a:lnTo>
                      <a:pt x="149" y="349"/>
                    </a:lnTo>
                    <a:lnTo>
                      <a:pt x="153" y="356"/>
                    </a:lnTo>
                    <a:lnTo>
                      <a:pt x="157" y="363"/>
                    </a:lnTo>
                    <a:lnTo>
                      <a:pt x="162" y="368"/>
                    </a:lnTo>
                    <a:lnTo>
                      <a:pt x="168" y="374"/>
                    </a:lnTo>
                    <a:lnTo>
                      <a:pt x="175" y="378"/>
                    </a:lnTo>
                    <a:lnTo>
                      <a:pt x="183" y="383"/>
                    </a:lnTo>
                    <a:lnTo>
                      <a:pt x="192" y="386"/>
                    </a:lnTo>
                    <a:lnTo>
                      <a:pt x="200" y="385"/>
                    </a:lnTo>
                    <a:lnTo>
                      <a:pt x="208" y="383"/>
                    </a:lnTo>
                    <a:lnTo>
                      <a:pt x="217" y="379"/>
                    </a:lnTo>
                    <a:lnTo>
                      <a:pt x="225" y="375"/>
                    </a:lnTo>
                    <a:lnTo>
                      <a:pt x="233" y="370"/>
                    </a:lnTo>
                    <a:lnTo>
                      <a:pt x="241" y="369"/>
                    </a:lnTo>
                    <a:lnTo>
                      <a:pt x="251" y="369"/>
                    </a:lnTo>
                    <a:lnTo>
                      <a:pt x="260" y="371"/>
                    </a:lnTo>
                    <a:lnTo>
                      <a:pt x="270" y="374"/>
                    </a:lnTo>
                    <a:lnTo>
                      <a:pt x="281" y="375"/>
                    </a:lnTo>
                    <a:lnTo>
                      <a:pt x="291" y="376"/>
                    </a:lnTo>
                    <a:lnTo>
                      <a:pt x="301" y="377"/>
                    </a:lnTo>
                    <a:lnTo>
                      <a:pt x="311" y="378"/>
                    </a:lnTo>
                    <a:lnTo>
                      <a:pt x="319" y="378"/>
                    </a:lnTo>
                    <a:lnTo>
                      <a:pt x="324" y="377"/>
                    </a:lnTo>
                    <a:lnTo>
                      <a:pt x="334" y="377"/>
                    </a:lnTo>
                    <a:lnTo>
                      <a:pt x="341" y="378"/>
                    </a:lnTo>
                    <a:lnTo>
                      <a:pt x="346" y="375"/>
                    </a:lnTo>
                    <a:lnTo>
                      <a:pt x="352" y="366"/>
                    </a:lnTo>
                    <a:lnTo>
                      <a:pt x="357" y="355"/>
                    </a:lnTo>
                    <a:lnTo>
                      <a:pt x="361" y="337"/>
                    </a:lnTo>
                    <a:lnTo>
                      <a:pt x="368" y="316"/>
                    </a:lnTo>
                    <a:lnTo>
                      <a:pt x="375" y="292"/>
                    </a:lnTo>
                    <a:lnTo>
                      <a:pt x="382" y="270"/>
                    </a:lnTo>
                    <a:lnTo>
                      <a:pt x="388" y="249"/>
                    </a:lnTo>
                    <a:lnTo>
                      <a:pt x="391" y="234"/>
                    </a:lnTo>
                    <a:lnTo>
                      <a:pt x="392" y="226"/>
                    </a:lnTo>
                    <a:lnTo>
                      <a:pt x="395" y="192"/>
                    </a:lnTo>
                    <a:lnTo>
                      <a:pt x="395" y="157"/>
                    </a:lnTo>
                    <a:lnTo>
                      <a:pt x="391" y="127"/>
                    </a:lnTo>
                    <a:lnTo>
                      <a:pt x="383" y="109"/>
                    </a:lnTo>
                    <a:lnTo>
                      <a:pt x="376" y="101"/>
                    </a:lnTo>
                    <a:lnTo>
                      <a:pt x="368" y="92"/>
                    </a:lnTo>
                    <a:lnTo>
                      <a:pt x="361" y="84"/>
                    </a:lnTo>
                    <a:lnTo>
                      <a:pt x="354" y="77"/>
                    </a:lnTo>
                    <a:lnTo>
                      <a:pt x="347" y="71"/>
                    </a:lnTo>
                    <a:lnTo>
                      <a:pt x="341" y="65"/>
                    </a:lnTo>
                    <a:lnTo>
                      <a:pt x="334" y="59"/>
                    </a:lnTo>
                    <a:lnTo>
                      <a:pt x="327" y="54"/>
                    </a:lnTo>
                    <a:lnTo>
                      <a:pt x="320" y="49"/>
                    </a:lnTo>
                    <a:lnTo>
                      <a:pt x="315" y="42"/>
                    </a:lnTo>
                    <a:lnTo>
                      <a:pt x="311" y="36"/>
                    </a:lnTo>
                    <a:lnTo>
                      <a:pt x="306" y="28"/>
                    </a:lnTo>
                    <a:lnTo>
                      <a:pt x="300" y="22"/>
                    </a:lnTo>
                    <a:lnTo>
                      <a:pt x="294" y="15"/>
                    </a:lnTo>
                    <a:lnTo>
                      <a:pt x="286" y="11"/>
                    </a:lnTo>
                    <a:lnTo>
                      <a:pt x="277" y="6"/>
                    </a:lnTo>
                    <a:lnTo>
                      <a:pt x="268" y="4"/>
                    </a:lnTo>
                    <a:lnTo>
                      <a:pt x="259" y="1"/>
                    </a:lnTo>
                    <a:lnTo>
                      <a:pt x="250" y="0"/>
                    </a:lnTo>
                    <a:lnTo>
                      <a:pt x="240" y="0"/>
                    </a:lnTo>
                    <a:lnTo>
                      <a:pt x="230" y="1"/>
                    </a:lnTo>
                    <a:lnTo>
                      <a:pt x="221" y="1"/>
                    </a:lnTo>
                    <a:lnTo>
                      <a:pt x="212" y="3"/>
                    </a:lnTo>
                    <a:lnTo>
                      <a:pt x="202" y="4"/>
                    </a:lnTo>
                    <a:lnTo>
                      <a:pt x="199" y="4"/>
                    </a:lnTo>
                    <a:lnTo>
                      <a:pt x="193" y="5"/>
                    </a:lnTo>
                    <a:lnTo>
                      <a:pt x="187" y="6"/>
                    </a:lnTo>
                    <a:lnTo>
                      <a:pt x="182" y="7"/>
                    </a:lnTo>
                    <a:lnTo>
                      <a:pt x="175" y="9"/>
                    </a:lnTo>
                    <a:lnTo>
                      <a:pt x="168" y="11"/>
                    </a:lnTo>
                    <a:lnTo>
                      <a:pt x="160" y="14"/>
                    </a:lnTo>
                    <a:lnTo>
                      <a:pt x="153" y="18"/>
                    </a:lnTo>
                    <a:lnTo>
                      <a:pt x="146" y="21"/>
                    </a:lnTo>
                    <a:lnTo>
                      <a:pt x="138" y="24"/>
                    </a:lnTo>
                    <a:lnTo>
                      <a:pt x="130" y="27"/>
                    </a:lnTo>
                    <a:lnTo>
                      <a:pt x="122" y="29"/>
                    </a:lnTo>
                    <a:lnTo>
                      <a:pt x="115" y="31"/>
                    </a:lnTo>
                    <a:lnTo>
                      <a:pt x="109" y="33"/>
                    </a:lnTo>
                    <a:lnTo>
                      <a:pt x="106" y="34"/>
                    </a:lnTo>
                    <a:lnTo>
                      <a:pt x="104" y="34"/>
                    </a:lnTo>
                    <a:lnTo>
                      <a:pt x="74" y="50"/>
                    </a:lnTo>
                    <a:close/>
                  </a:path>
                </a:pathLst>
              </a:custGeom>
              <a:solidFill>
                <a:srgbClr val="D8660C"/>
              </a:solidFill>
              <a:ln w="9525">
                <a:noFill/>
                <a:round/>
                <a:headEnd/>
                <a:tailEnd/>
              </a:ln>
            </p:spPr>
            <p:txBody>
              <a:bodyPr/>
              <a:lstStyle/>
              <a:p>
                <a:endParaRPr lang="en-IN"/>
              </a:p>
            </p:txBody>
          </p:sp>
          <p:sp>
            <p:nvSpPr>
              <p:cNvPr id="7191" name="Freeform 45"/>
              <p:cNvSpPr>
                <a:spLocks/>
              </p:cNvSpPr>
              <p:nvPr/>
            </p:nvSpPr>
            <p:spPr bwMode="auto">
              <a:xfrm>
                <a:off x="3718" y="2211"/>
                <a:ext cx="509" cy="586"/>
              </a:xfrm>
              <a:custGeom>
                <a:avLst/>
                <a:gdLst>
                  <a:gd name="T0" fmla="*/ 506 w 315"/>
                  <a:gd name="T1" fmla="*/ 54 h 433"/>
                  <a:gd name="T2" fmla="*/ 499 w 315"/>
                  <a:gd name="T3" fmla="*/ 69 h 433"/>
                  <a:gd name="T4" fmla="*/ 491 w 315"/>
                  <a:gd name="T5" fmla="*/ 61 h 433"/>
                  <a:gd name="T6" fmla="*/ 465 w 315"/>
                  <a:gd name="T7" fmla="*/ 43 h 433"/>
                  <a:gd name="T8" fmla="*/ 427 w 315"/>
                  <a:gd name="T9" fmla="*/ 31 h 433"/>
                  <a:gd name="T10" fmla="*/ 385 w 315"/>
                  <a:gd name="T11" fmla="*/ 31 h 433"/>
                  <a:gd name="T12" fmla="*/ 362 w 315"/>
                  <a:gd name="T13" fmla="*/ 28 h 433"/>
                  <a:gd name="T14" fmla="*/ 336 w 315"/>
                  <a:gd name="T15" fmla="*/ 28 h 433"/>
                  <a:gd name="T16" fmla="*/ 312 w 315"/>
                  <a:gd name="T17" fmla="*/ 39 h 433"/>
                  <a:gd name="T18" fmla="*/ 289 w 315"/>
                  <a:gd name="T19" fmla="*/ 51 h 433"/>
                  <a:gd name="T20" fmla="*/ 246 w 315"/>
                  <a:gd name="T21" fmla="*/ 60 h 433"/>
                  <a:gd name="T22" fmla="*/ 212 w 315"/>
                  <a:gd name="T23" fmla="*/ 78 h 433"/>
                  <a:gd name="T24" fmla="*/ 181 w 315"/>
                  <a:gd name="T25" fmla="*/ 102 h 433"/>
                  <a:gd name="T26" fmla="*/ 142 w 315"/>
                  <a:gd name="T27" fmla="*/ 108 h 433"/>
                  <a:gd name="T28" fmla="*/ 102 w 315"/>
                  <a:gd name="T29" fmla="*/ 156 h 433"/>
                  <a:gd name="T30" fmla="*/ 84 w 315"/>
                  <a:gd name="T31" fmla="*/ 234 h 433"/>
                  <a:gd name="T32" fmla="*/ 110 w 315"/>
                  <a:gd name="T33" fmla="*/ 295 h 433"/>
                  <a:gd name="T34" fmla="*/ 118 w 315"/>
                  <a:gd name="T35" fmla="*/ 310 h 433"/>
                  <a:gd name="T36" fmla="*/ 94 w 315"/>
                  <a:gd name="T37" fmla="*/ 300 h 433"/>
                  <a:gd name="T38" fmla="*/ 74 w 315"/>
                  <a:gd name="T39" fmla="*/ 359 h 433"/>
                  <a:gd name="T40" fmla="*/ 116 w 315"/>
                  <a:gd name="T41" fmla="*/ 510 h 433"/>
                  <a:gd name="T42" fmla="*/ 131 w 315"/>
                  <a:gd name="T43" fmla="*/ 536 h 433"/>
                  <a:gd name="T44" fmla="*/ 155 w 315"/>
                  <a:gd name="T45" fmla="*/ 559 h 433"/>
                  <a:gd name="T46" fmla="*/ 184 w 315"/>
                  <a:gd name="T47" fmla="*/ 570 h 433"/>
                  <a:gd name="T48" fmla="*/ 215 w 315"/>
                  <a:gd name="T49" fmla="*/ 567 h 433"/>
                  <a:gd name="T50" fmla="*/ 244 w 315"/>
                  <a:gd name="T51" fmla="*/ 567 h 433"/>
                  <a:gd name="T52" fmla="*/ 249 w 315"/>
                  <a:gd name="T53" fmla="*/ 579 h 433"/>
                  <a:gd name="T54" fmla="*/ 215 w 315"/>
                  <a:gd name="T55" fmla="*/ 586 h 433"/>
                  <a:gd name="T56" fmla="*/ 154 w 315"/>
                  <a:gd name="T57" fmla="*/ 581 h 433"/>
                  <a:gd name="T58" fmla="*/ 99 w 315"/>
                  <a:gd name="T59" fmla="*/ 552 h 433"/>
                  <a:gd name="T60" fmla="*/ 48 w 315"/>
                  <a:gd name="T61" fmla="*/ 484 h 433"/>
                  <a:gd name="T62" fmla="*/ 24 w 315"/>
                  <a:gd name="T63" fmla="*/ 398 h 433"/>
                  <a:gd name="T64" fmla="*/ 36 w 315"/>
                  <a:gd name="T65" fmla="*/ 306 h 433"/>
                  <a:gd name="T66" fmla="*/ 8 w 315"/>
                  <a:gd name="T67" fmla="*/ 306 h 433"/>
                  <a:gd name="T68" fmla="*/ 5 w 315"/>
                  <a:gd name="T69" fmla="*/ 290 h 433"/>
                  <a:gd name="T70" fmla="*/ 13 w 315"/>
                  <a:gd name="T71" fmla="*/ 279 h 433"/>
                  <a:gd name="T72" fmla="*/ 50 w 315"/>
                  <a:gd name="T73" fmla="*/ 269 h 433"/>
                  <a:gd name="T74" fmla="*/ 37 w 315"/>
                  <a:gd name="T75" fmla="*/ 194 h 433"/>
                  <a:gd name="T76" fmla="*/ 58 w 315"/>
                  <a:gd name="T77" fmla="*/ 164 h 433"/>
                  <a:gd name="T78" fmla="*/ 68 w 315"/>
                  <a:gd name="T79" fmla="*/ 135 h 433"/>
                  <a:gd name="T80" fmla="*/ 105 w 315"/>
                  <a:gd name="T81" fmla="*/ 78 h 433"/>
                  <a:gd name="T82" fmla="*/ 145 w 315"/>
                  <a:gd name="T83" fmla="*/ 76 h 433"/>
                  <a:gd name="T84" fmla="*/ 176 w 315"/>
                  <a:gd name="T85" fmla="*/ 49 h 433"/>
                  <a:gd name="T86" fmla="*/ 217 w 315"/>
                  <a:gd name="T87" fmla="*/ 34 h 433"/>
                  <a:gd name="T88" fmla="*/ 262 w 315"/>
                  <a:gd name="T89" fmla="*/ 27 h 433"/>
                  <a:gd name="T90" fmla="*/ 292 w 315"/>
                  <a:gd name="T91" fmla="*/ 8 h 433"/>
                  <a:gd name="T92" fmla="*/ 334 w 315"/>
                  <a:gd name="T93" fmla="*/ 4 h 433"/>
                  <a:gd name="T94" fmla="*/ 372 w 315"/>
                  <a:gd name="T95" fmla="*/ 4 h 433"/>
                  <a:gd name="T96" fmla="*/ 406 w 315"/>
                  <a:gd name="T97" fmla="*/ 0 h 433"/>
                  <a:gd name="T98" fmla="*/ 444 w 315"/>
                  <a:gd name="T99" fmla="*/ 3 h 433"/>
                  <a:gd name="T100" fmla="*/ 482 w 315"/>
                  <a:gd name="T101" fmla="*/ 20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5"/>
                  <a:gd name="T154" fmla="*/ 0 h 433"/>
                  <a:gd name="T155" fmla="*/ 315 w 315"/>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5" h="433">
                    <a:moveTo>
                      <a:pt x="309" y="31"/>
                    </a:moveTo>
                    <a:lnTo>
                      <a:pt x="310" y="36"/>
                    </a:lnTo>
                    <a:lnTo>
                      <a:pt x="313" y="40"/>
                    </a:lnTo>
                    <a:lnTo>
                      <a:pt x="314" y="46"/>
                    </a:lnTo>
                    <a:lnTo>
                      <a:pt x="315" y="51"/>
                    </a:lnTo>
                    <a:lnTo>
                      <a:pt x="309" y="51"/>
                    </a:lnTo>
                    <a:lnTo>
                      <a:pt x="308" y="48"/>
                    </a:lnTo>
                    <a:lnTo>
                      <a:pt x="307" y="47"/>
                    </a:lnTo>
                    <a:lnTo>
                      <a:pt x="304" y="45"/>
                    </a:lnTo>
                    <a:lnTo>
                      <a:pt x="302" y="44"/>
                    </a:lnTo>
                    <a:lnTo>
                      <a:pt x="295" y="38"/>
                    </a:lnTo>
                    <a:lnTo>
                      <a:pt x="288" y="32"/>
                    </a:lnTo>
                    <a:lnTo>
                      <a:pt x="281" y="28"/>
                    </a:lnTo>
                    <a:lnTo>
                      <a:pt x="273" y="24"/>
                    </a:lnTo>
                    <a:lnTo>
                      <a:pt x="264" y="23"/>
                    </a:lnTo>
                    <a:lnTo>
                      <a:pt x="256" y="22"/>
                    </a:lnTo>
                    <a:lnTo>
                      <a:pt x="247" y="22"/>
                    </a:lnTo>
                    <a:lnTo>
                      <a:pt x="238" y="23"/>
                    </a:lnTo>
                    <a:lnTo>
                      <a:pt x="233" y="24"/>
                    </a:lnTo>
                    <a:lnTo>
                      <a:pt x="228" y="23"/>
                    </a:lnTo>
                    <a:lnTo>
                      <a:pt x="224" y="21"/>
                    </a:lnTo>
                    <a:lnTo>
                      <a:pt x="219" y="18"/>
                    </a:lnTo>
                    <a:lnTo>
                      <a:pt x="213" y="20"/>
                    </a:lnTo>
                    <a:lnTo>
                      <a:pt x="208" y="21"/>
                    </a:lnTo>
                    <a:lnTo>
                      <a:pt x="202" y="23"/>
                    </a:lnTo>
                    <a:lnTo>
                      <a:pt x="197" y="25"/>
                    </a:lnTo>
                    <a:lnTo>
                      <a:pt x="193" y="29"/>
                    </a:lnTo>
                    <a:lnTo>
                      <a:pt x="188" y="32"/>
                    </a:lnTo>
                    <a:lnTo>
                      <a:pt x="184" y="35"/>
                    </a:lnTo>
                    <a:lnTo>
                      <a:pt x="179" y="38"/>
                    </a:lnTo>
                    <a:lnTo>
                      <a:pt x="170" y="39"/>
                    </a:lnTo>
                    <a:lnTo>
                      <a:pt x="160" y="40"/>
                    </a:lnTo>
                    <a:lnTo>
                      <a:pt x="152" y="44"/>
                    </a:lnTo>
                    <a:lnTo>
                      <a:pt x="144" y="47"/>
                    </a:lnTo>
                    <a:lnTo>
                      <a:pt x="137" y="52"/>
                    </a:lnTo>
                    <a:lnTo>
                      <a:pt x="131" y="58"/>
                    </a:lnTo>
                    <a:lnTo>
                      <a:pt x="125" y="63"/>
                    </a:lnTo>
                    <a:lnTo>
                      <a:pt x="120" y="71"/>
                    </a:lnTo>
                    <a:lnTo>
                      <a:pt x="112" y="75"/>
                    </a:lnTo>
                    <a:lnTo>
                      <a:pt x="104" y="75"/>
                    </a:lnTo>
                    <a:lnTo>
                      <a:pt x="96" y="76"/>
                    </a:lnTo>
                    <a:lnTo>
                      <a:pt x="88" y="80"/>
                    </a:lnTo>
                    <a:lnTo>
                      <a:pt x="76" y="90"/>
                    </a:lnTo>
                    <a:lnTo>
                      <a:pt x="67" y="101"/>
                    </a:lnTo>
                    <a:lnTo>
                      <a:pt x="63" y="115"/>
                    </a:lnTo>
                    <a:lnTo>
                      <a:pt x="64" y="131"/>
                    </a:lnTo>
                    <a:lnTo>
                      <a:pt x="53" y="151"/>
                    </a:lnTo>
                    <a:lnTo>
                      <a:pt x="52" y="173"/>
                    </a:lnTo>
                    <a:lnTo>
                      <a:pt x="56" y="195"/>
                    </a:lnTo>
                    <a:lnTo>
                      <a:pt x="65" y="214"/>
                    </a:lnTo>
                    <a:lnTo>
                      <a:pt x="68" y="218"/>
                    </a:lnTo>
                    <a:lnTo>
                      <a:pt x="72" y="221"/>
                    </a:lnTo>
                    <a:lnTo>
                      <a:pt x="74" y="225"/>
                    </a:lnTo>
                    <a:lnTo>
                      <a:pt x="73" y="229"/>
                    </a:lnTo>
                    <a:lnTo>
                      <a:pt x="67" y="230"/>
                    </a:lnTo>
                    <a:lnTo>
                      <a:pt x="63" y="227"/>
                    </a:lnTo>
                    <a:lnTo>
                      <a:pt x="58" y="222"/>
                    </a:lnTo>
                    <a:lnTo>
                      <a:pt x="53" y="219"/>
                    </a:lnTo>
                    <a:lnTo>
                      <a:pt x="49" y="224"/>
                    </a:lnTo>
                    <a:lnTo>
                      <a:pt x="46" y="265"/>
                    </a:lnTo>
                    <a:lnTo>
                      <a:pt x="49" y="304"/>
                    </a:lnTo>
                    <a:lnTo>
                      <a:pt x="57" y="342"/>
                    </a:lnTo>
                    <a:lnTo>
                      <a:pt x="72" y="377"/>
                    </a:lnTo>
                    <a:lnTo>
                      <a:pt x="74" y="383"/>
                    </a:lnTo>
                    <a:lnTo>
                      <a:pt x="78" y="390"/>
                    </a:lnTo>
                    <a:lnTo>
                      <a:pt x="81" y="396"/>
                    </a:lnTo>
                    <a:lnTo>
                      <a:pt x="86" y="402"/>
                    </a:lnTo>
                    <a:lnTo>
                      <a:pt x="90" y="408"/>
                    </a:lnTo>
                    <a:lnTo>
                      <a:pt x="96" y="413"/>
                    </a:lnTo>
                    <a:lnTo>
                      <a:pt x="102" y="416"/>
                    </a:lnTo>
                    <a:lnTo>
                      <a:pt x="109" y="418"/>
                    </a:lnTo>
                    <a:lnTo>
                      <a:pt x="114" y="421"/>
                    </a:lnTo>
                    <a:lnTo>
                      <a:pt x="121" y="421"/>
                    </a:lnTo>
                    <a:lnTo>
                      <a:pt x="127" y="421"/>
                    </a:lnTo>
                    <a:lnTo>
                      <a:pt x="133" y="419"/>
                    </a:lnTo>
                    <a:lnTo>
                      <a:pt x="140" y="419"/>
                    </a:lnTo>
                    <a:lnTo>
                      <a:pt x="146" y="419"/>
                    </a:lnTo>
                    <a:lnTo>
                      <a:pt x="151" y="419"/>
                    </a:lnTo>
                    <a:lnTo>
                      <a:pt x="157" y="422"/>
                    </a:lnTo>
                    <a:lnTo>
                      <a:pt x="156" y="425"/>
                    </a:lnTo>
                    <a:lnTo>
                      <a:pt x="154" y="428"/>
                    </a:lnTo>
                    <a:lnTo>
                      <a:pt x="149" y="429"/>
                    </a:lnTo>
                    <a:lnTo>
                      <a:pt x="146" y="431"/>
                    </a:lnTo>
                    <a:lnTo>
                      <a:pt x="133" y="433"/>
                    </a:lnTo>
                    <a:lnTo>
                      <a:pt x="119" y="433"/>
                    </a:lnTo>
                    <a:lnTo>
                      <a:pt x="106" y="432"/>
                    </a:lnTo>
                    <a:lnTo>
                      <a:pt x="95" y="429"/>
                    </a:lnTo>
                    <a:lnTo>
                      <a:pt x="82" y="424"/>
                    </a:lnTo>
                    <a:lnTo>
                      <a:pt x="72" y="417"/>
                    </a:lnTo>
                    <a:lnTo>
                      <a:pt x="61" y="408"/>
                    </a:lnTo>
                    <a:lnTo>
                      <a:pt x="53" y="398"/>
                    </a:lnTo>
                    <a:lnTo>
                      <a:pt x="41" y="379"/>
                    </a:lnTo>
                    <a:lnTo>
                      <a:pt x="30" y="358"/>
                    </a:lnTo>
                    <a:lnTo>
                      <a:pt x="23" y="338"/>
                    </a:lnTo>
                    <a:lnTo>
                      <a:pt x="19" y="317"/>
                    </a:lnTo>
                    <a:lnTo>
                      <a:pt x="15" y="294"/>
                    </a:lnTo>
                    <a:lnTo>
                      <a:pt x="15" y="272"/>
                    </a:lnTo>
                    <a:lnTo>
                      <a:pt x="18" y="249"/>
                    </a:lnTo>
                    <a:lnTo>
                      <a:pt x="22" y="226"/>
                    </a:lnTo>
                    <a:lnTo>
                      <a:pt x="16" y="225"/>
                    </a:lnTo>
                    <a:lnTo>
                      <a:pt x="10" y="226"/>
                    </a:lnTo>
                    <a:lnTo>
                      <a:pt x="5" y="226"/>
                    </a:lnTo>
                    <a:lnTo>
                      <a:pt x="4" y="219"/>
                    </a:lnTo>
                    <a:lnTo>
                      <a:pt x="3" y="217"/>
                    </a:lnTo>
                    <a:lnTo>
                      <a:pt x="3" y="214"/>
                    </a:lnTo>
                    <a:lnTo>
                      <a:pt x="2" y="212"/>
                    </a:lnTo>
                    <a:lnTo>
                      <a:pt x="0" y="209"/>
                    </a:lnTo>
                    <a:lnTo>
                      <a:pt x="8" y="206"/>
                    </a:lnTo>
                    <a:lnTo>
                      <a:pt x="18" y="205"/>
                    </a:lnTo>
                    <a:lnTo>
                      <a:pt x="26" y="205"/>
                    </a:lnTo>
                    <a:lnTo>
                      <a:pt x="31" y="199"/>
                    </a:lnTo>
                    <a:lnTo>
                      <a:pt x="25" y="182"/>
                    </a:lnTo>
                    <a:lnTo>
                      <a:pt x="22" y="163"/>
                    </a:lnTo>
                    <a:lnTo>
                      <a:pt x="23" y="143"/>
                    </a:lnTo>
                    <a:lnTo>
                      <a:pt x="29" y="126"/>
                    </a:lnTo>
                    <a:lnTo>
                      <a:pt x="33" y="123"/>
                    </a:lnTo>
                    <a:lnTo>
                      <a:pt x="36" y="121"/>
                    </a:lnTo>
                    <a:lnTo>
                      <a:pt x="40" y="119"/>
                    </a:lnTo>
                    <a:lnTo>
                      <a:pt x="43" y="118"/>
                    </a:lnTo>
                    <a:lnTo>
                      <a:pt x="42" y="100"/>
                    </a:lnTo>
                    <a:lnTo>
                      <a:pt x="45" y="84"/>
                    </a:lnTo>
                    <a:lnTo>
                      <a:pt x="52" y="69"/>
                    </a:lnTo>
                    <a:lnTo>
                      <a:pt x="65" y="58"/>
                    </a:lnTo>
                    <a:lnTo>
                      <a:pt x="73" y="55"/>
                    </a:lnTo>
                    <a:lnTo>
                      <a:pt x="82" y="56"/>
                    </a:lnTo>
                    <a:lnTo>
                      <a:pt x="90" y="56"/>
                    </a:lnTo>
                    <a:lnTo>
                      <a:pt x="95" y="51"/>
                    </a:lnTo>
                    <a:lnTo>
                      <a:pt x="102" y="43"/>
                    </a:lnTo>
                    <a:lnTo>
                      <a:pt x="109" y="36"/>
                    </a:lnTo>
                    <a:lnTo>
                      <a:pt x="117" y="31"/>
                    </a:lnTo>
                    <a:lnTo>
                      <a:pt x="126" y="28"/>
                    </a:lnTo>
                    <a:lnTo>
                      <a:pt x="134" y="25"/>
                    </a:lnTo>
                    <a:lnTo>
                      <a:pt x="143" y="23"/>
                    </a:lnTo>
                    <a:lnTo>
                      <a:pt x="152" y="21"/>
                    </a:lnTo>
                    <a:lnTo>
                      <a:pt x="162" y="20"/>
                    </a:lnTo>
                    <a:lnTo>
                      <a:pt x="167" y="14"/>
                    </a:lnTo>
                    <a:lnTo>
                      <a:pt x="174" y="9"/>
                    </a:lnTo>
                    <a:lnTo>
                      <a:pt x="181" y="6"/>
                    </a:lnTo>
                    <a:lnTo>
                      <a:pt x="189" y="3"/>
                    </a:lnTo>
                    <a:lnTo>
                      <a:pt x="197" y="3"/>
                    </a:lnTo>
                    <a:lnTo>
                      <a:pt x="207" y="3"/>
                    </a:lnTo>
                    <a:lnTo>
                      <a:pt x="215" y="5"/>
                    </a:lnTo>
                    <a:lnTo>
                      <a:pt x="223" y="6"/>
                    </a:lnTo>
                    <a:lnTo>
                      <a:pt x="230" y="3"/>
                    </a:lnTo>
                    <a:lnTo>
                      <a:pt x="237" y="1"/>
                    </a:lnTo>
                    <a:lnTo>
                      <a:pt x="245" y="0"/>
                    </a:lnTo>
                    <a:lnTo>
                      <a:pt x="251" y="0"/>
                    </a:lnTo>
                    <a:lnTo>
                      <a:pt x="260" y="0"/>
                    </a:lnTo>
                    <a:lnTo>
                      <a:pt x="266" y="1"/>
                    </a:lnTo>
                    <a:lnTo>
                      <a:pt x="275" y="2"/>
                    </a:lnTo>
                    <a:lnTo>
                      <a:pt x="281" y="5"/>
                    </a:lnTo>
                    <a:lnTo>
                      <a:pt x="291" y="9"/>
                    </a:lnTo>
                    <a:lnTo>
                      <a:pt x="298" y="15"/>
                    </a:lnTo>
                    <a:lnTo>
                      <a:pt x="303" y="23"/>
                    </a:lnTo>
                    <a:lnTo>
                      <a:pt x="309" y="31"/>
                    </a:lnTo>
                    <a:close/>
                  </a:path>
                </a:pathLst>
              </a:custGeom>
              <a:solidFill>
                <a:srgbClr val="000000"/>
              </a:solidFill>
              <a:ln w="9525">
                <a:noFill/>
                <a:round/>
                <a:headEnd/>
                <a:tailEnd/>
              </a:ln>
            </p:spPr>
            <p:txBody>
              <a:bodyPr/>
              <a:lstStyle/>
              <a:p>
                <a:endParaRPr lang="en-IN"/>
              </a:p>
            </p:txBody>
          </p:sp>
          <p:sp>
            <p:nvSpPr>
              <p:cNvPr id="7192" name="Freeform 47"/>
              <p:cNvSpPr>
                <a:spLocks/>
              </p:cNvSpPr>
              <p:nvPr/>
            </p:nvSpPr>
            <p:spPr bwMode="auto">
              <a:xfrm>
                <a:off x="4243" y="2287"/>
                <a:ext cx="120" cy="418"/>
              </a:xfrm>
              <a:custGeom>
                <a:avLst/>
                <a:gdLst>
                  <a:gd name="T0" fmla="*/ 120 w 74"/>
                  <a:gd name="T1" fmla="*/ 161 h 309"/>
                  <a:gd name="T2" fmla="*/ 118 w 74"/>
                  <a:gd name="T3" fmla="*/ 193 h 309"/>
                  <a:gd name="T4" fmla="*/ 110 w 74"/>
                  <a:gd name="T5" fmla="*/ 225 h 309"/>
                  <a:gd name="T6" fmla="*/ 104 w 74"/>
                  <a:gd name="T7" fmla="*/ 256 h 309"/>
                  <a:gd name="T8" fmla="*/ 92 w 74"/>
                  <a:gd name="T9" fmla="*/ 288 h 309"/>
                  <a:gd name="T10" fmla="*/ 79 w 74"/>
                  <a:gd name="T11" fmla="*/ 317 h 309"/>
                  <a:gd name="T12" fmla="*/ 68 w 74"/>
                  <a:gd name="T13" fmla="*/ 346 h 309"/>
                  <a:gd name="T14" fmla="*/ 55 w 74"/>
                  <a:gd name="T15" fmla="*/ 377 h 309"/>
                  <a:gd name="T16" fmla="*/ 44 w 74"/>
                  <a:gd name="T17" fmla="*/ 407 h 309"/>
                  <a:gd name="T18" fmla="*/ 44 w 74"/>
                  <a:gd name="T19" fmla="*/ 411 h 309"/>
                  <a:gd name="T20" fmla="*/ 45 w 74"/>
                  <a:gd name="T21" fmla="*/ 414 h 309"/>
                  <a:gd name="T22" fmla="*/ 44 w 74"/>
                  <a:gd name="T23" fmla="*/ 417 h 309"/>
                  <a:gd name="T24" fmla="*/ 39 w 74"/>
                  <a:gd name="T25" fmla="*/ 418 h 309"/>
                  <a:gd name="T26" fmla="*/ 28 w 74"/>
                  <a:gd name="T27" fmla="*/ 417 h 309"/>
                  <a:gd name="T28" fmla="*/ 21 w 74"/>
                  <a:gd name="T29" fmla="*/ 409 h 309"/>
                  <a:gd name="T30" fmla="*/ 18 w 74"/>
                  <a:gd name="T31" fmla="*/ 399 h 309"/>
                  <a:gd name="T32" fmla="*/ 13 w 74"/>
                  <a:gd name="T33" fmla="*/ 392 h 309"/>
                  <a:gd name="T34" fmla="*/ 13 w 74"/>
                  <a:gd name="T35" fmla="*/ 364 h 309"/>
                  <a:gd name="T36" fmla="*/ 18 w 74"/>
                  <a:gd name="T37" fmla="*/ 337 h 309"/>
                  <a:gd name="T38" fmla="*/ 26 w 74"/>
                  <a:gd name="T39" fmla="*/ 312 h 309"/>
                  <a:gd name="T40" fmla="*/ 37 w 74"/>
                  <a:gd name="T41" fmla="*/ 288 h 309"/>
                  <a:gd name="T42" fmla="*/ 49 w 74"/>
                  <a:gd name="T43" fmla="*/ 262 h 309"/>
                  <a:gd name="T44" fmla="*/ 58 w 74"/>
                  <a:gd name="T45" fmla="*/ 238 h 309"/>
                  <a:gd name="T46" fmla="*/ 66 w 74"/>
                  <a:gd name="T47" fmla="*/ 212 h 309"/>
                  <a:gd name="T48" fmla="*/ 70 w 74"/>
                  <a:gd name="T49" fmla="*/ 184 h 309"/>
                  <a:gd name="T50" fmla="*/ 70 w 74"/>
                  <a:gd name="T51" fmla="*/ 162 h 309"/>
                  <a:gd name="T52" fmla="*/ 68 w 74"/>
                  <a:gd name="T53" fmla="*/ 141 h 309"/>
                  <a:gd name="T54" fmla="*/ 63 w 74"/>
                  <a:gd name="T55" fmla="*/ 119 h 309"/>
                  <a:gd name="T56" fmla="*/ 58 w 74"/>
                  <a:gd name="T57" fmla="*/ 99 h 309"/>
                  <a:gd name="T58" fmla="*/ 49 w 74"/>
                  <a:gd name="T59" fmla="*/ 78 h 309"/>
                  <a:gd name="T60" fmla="*/ 39 w 74"/>
                  <a:gd name="T61" fmla="*/ 60 h 309"/>
                  <a:gd name="T62" fmla="*/ 31 w 74"/>
                  <a:gd name="T63" fmla="*/ 39 h 309"/>
                  <a:gd name="T64" fmla="*/ 19 w 74"/>
                  <a:gd name="T65" fmla="*/ 20 h 309"/>
                  <a:gd name="T66" fmla="*/ 13 w 74"/>
                  <a:gd name="T67" fmla="*/ 16 h 309"/>
                  <a:gd name="T68" fmla="*/ 6 w 74"/>
                  <a:gd name="T69" fmla="*/ 12 h 309"/>
                  <a:gd name="T70" fmla="*/ 0 w 74"/>
                  <a:gd name="T71" fmla="*/ 7 h 309"/>
                  <a:gd name="T72" fmla="*/ 0 w 74"/>
                  <a:gd name="T73" fmla="*/ 0 h 309"/>
                  <a:gd name="T74" fmla="*/ 28 w 74"/>
                  <a:gd name="T75" fmla="*/ 12 h 309"/>
                  <a:gd name="T76" fmla="*/ 52 w 74"/>
                  <a:gd name="T77" fmla="*/ 26 h 309"/>
                  <a:gd name="T78" fmla="*/ 71 w 74"/>
                  <a:gd name="T79" fmla="*/ 45 h 309"/>
                  <a:gd name="T80" fmla="*/ 88 w 74"/>
                  <a:gd name="T81" fmla="*/ 66 h 309"/>
                  <a:gd name="T82" fmla="*/ 99 w 74"/>
                  <a:gd name="T83" fmla="*/ 89 h 309"/>
                  <a:gd name="T84" fmla="*/ 109 w 74"/>
                  <a:gd name="T85" fmla="*/ 112 h 309"/>
                  <a:gd name="T86" fmla="*/ 114 w 74"/>
                  <a:gd name="T87" fmla="*/ 138 h 309"/>
                  <a:gd name="T88" fmla="*/ 120 w 74"/>
                  <a:gd name="T89" fmla="*/ 161 h 30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4"/>
                  <a:gd name="T136" fmla="*/ 0 h 309"/>
                  <a:gd name="T137" fmla="*/ 74 w 74"/>
                  <a:gd name="T138" fmla="*/ 309 h 30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4" h="309">
                    <a:moveTo>
                      <a:pt x="74" y="119"/>
                    </a:moveTo>
                    <a:lnTo>
                      <a:pt x="73" y="143"/>
                    </a:lnTo>
                    <a:lnTo>
                      <a:pt x="68" y="166"/>
                    </a:lnTo>
                    <a:lnTo>
                      <a:pt x="64" y="189"/>
                    </a:lnTo>
                    <a:lnTo>
                      <a:pt x="57" y="213"/>
                    </a:lnTo>
                    <a:lnTo>
                      <a:pt x="49" y="234"/>
                    </a:lnTo>
                    <a:lnTo>
                      <a:pt x="42" y="256"/>
                    </a:lnTo>
                    <a:lnTo>
                      <a:pt x="34" y="279"/>
                    </a:lnTo>
                    <a:lnTo>
                      <a:pt x="27" y="301"/>
                    </a:lnTo>
                    <a:lnTo>
                      <a:pt x="27" y="304"/>
                    </a:lnTo>
                    <a:lnTo>
                      <a:pt x="28" y="306"/>
                    </a:lnTo>
                    <a:lnTo>
                      <a:pt x="27" y="308"/>
                    </a:lnTo>
                    <a:lnTo>
                      <a:pt x="24" y="309"/>
                    </a:lnTo>
                    <a:lnTo>
                      <a:pt x="17" y="308"/>
                    </a:lnTo>
                    <a:lnTo>
                      <a:pt x="13" y="302"/>
                    </a:lnTo>
                    <a:lnTo>
                      <a:pt x="11" y="295"/>
                    </a:lnTo>
                    <a:lnTo>
                      <a:pt x="8" y="290"/>
                    </a:lnTo>
                    <a:lnTo>
                      <a:pt x="8" y="269"/>
                    </a:lnTo>
                    <a:lnTo>
                      <a:pt x="11" y="249"/>
                    </a:lnTo>
                    <a:lnTo>
                      <a:pt x="16" y="231"/>
                    </a:lnTo>
                    <a:lnTo>
                      <a:pt x="23" y="213"/>
                    </a:lnTo>
                    <a:lnTo>
                      <a:pt x="30" y="194"/>
                    </a:lnTo>
                    <a:lnTo>
                      <a:pt x="36" y="176"/>
                    </a:lnTo>
                    <a:lnTo>
                      <a:pt x="41" y="157"/>
                    </a:lnTo>
                    <a:lnTo>
                      <a:pt x="43" y="136"/>
                    </a:lnTo>
                    <a:lnTo>
                      <a:pt x="43" y="120"/>
                    </a:lnTo>
                    <a:lnTo>
                      <a:pt x="42" y="104"/>
                    </a:lnTo>
                    <a:lnTo>
                      <a:pt x="39" y="88"/>
                    </a:lnTo>
                    <a:lnTo>
                      <a:pt x="36" y="73"/>
                    </a:lnTo>
                    <a:lnTo>
                      <a:pt x="30" y="58"/>
                    </a:lnTo>
                    <a:lnTo>
                      <a:pt x="24" y="44"/>
                    </a:lnTo>
                    <a:lnTo>
                      <a:pt x="19" y="29"/>
                    </a:lnTo>
                    <a:lnTo>
                      <a:pt x="12" y="15"/>
                    </a:lnTo>
                    <a:lnTo>
                      <a:pt x="8" y="12"/>
                    </a:lnTo>
                    <a:lnTo>
                      <a:pt x="4" y="9"/>
                    </a:lnTo>
                    <a:lnTo>
                      <a:pt x="0" y="5"/>
                    </a:lnTo>
                    <a:lnTo>
                      <a:pt x="0" y="0"/>
                    </a:lnTo>
                    <a:lnTo>
                      <a:pt x="17" y="9"/>
                    </a:lnTo>
                    <a:lnTo>
                      <a:pt x="32" y="19"/>
                    </a:lnTo>
                    <a:lnTo>
                      <a:pt x="44" y="33"/>
                    </a:lnTo>
                    <a:lnTo>
                      <a:pt x="54" y="49"/>
                    </a:lnTo>
                    <a:lnTo>
                      <a:pt x="61" y="66"/>
                    </a:lnTo>
                    <a:lnTo>
                      <a:pt x="67" y="83"/>
                    </a:lnTo>
                    <a:lnTo>
                      <a:pt x="70" y="102"/>
                    </a:lnTo>
                    <a:lnTo>
                      <a:pt x="74" y="119"/>
                    </a:lnTo>
                    <a:close/>
                  </a:path>
                </a:pathLst>
              </a:custGeom>
              <a:solidFill>
                <a:srgbClr val="000000"/>
              </a:solidFill>
              <a:ln w="9525">
                <a:noFill/>
                <a:round/>
                <a:headEnd/>
                <a:tailEnd/>
              </a:ln>
            </p:spPr>
            <p:txBody>
              <a:bodyPr/>
              <a:lstStyle/>
              <a:p>
                <a:endParaRPr lang="en-IN"/>
              </a:p>
            </p:txBody>
          </p:sp>
          <p:sp>
            <p:nvSpPr>
              <p:cNvPr id="7193" name="Freeform 48"/>
              <p:cNvSpPr>
                <a:spLocks/>
              </p:cNvSpPr>
              <p:nvPr/>
            </p:nvSpPr>
            <p:spPr bwMode="auto">
              <a:xfrm>
                <a:off x="4382" y="2484"/>
                <a:ext cx="327" cy="664"/>
              </a:xfrm>
              <a:custGeom>
                <a:avLst/>
                <a:gdLst>
                  <a:gd name="T0" fmla="*/ 226 w 201"/>
                  <a:gd name="T1" fmla="*/ 55 h 493"/>
                  <a:gd name="T2" fmla="*/ 223 w 201"/>
                  <a:gd name="T3" fmla="*/ 92 h 493"/>
                  <a:gd name="T4" fmla="*/ 216 w 201"/>
                  <a:gd name="T5" fmla="*/ 129 h 493"/>
                  <a:gd name="T6" fmla="*/ 207 w 201"/>
                  <a:gd name="T7" fmla="*/ 172 h 493"/>
                  <a:gd name="T8" fmla="*/ 225 w 201"/>
                  <a:gd name="T9" fmla="*/ 224 h 493"/>
                  <a:gd name="T10" fmla="*/ 252 w 201"/>
                  <a:gd name="T11" fmla="*/ 287 h 493"/>
                  <a:gd name="T12" fmla="*/ 267 w 201"/>
                  <a:gd name="T13" fmla="*/ 353 h 493"/>
                  <a:gd name="T14" fmla="*/ 270 w 201"/>
                  <a:gd name="T15" fmla="*/ 422 h 493"/>
                  <a:gd name="T16" fmla="*/ 278 w 201"/>
                  <a:gd name="T17" fmla="*/ 481 h 493"/>
                  <a:gd name="T18" fmla="*/ 298 w 201"/>
                  <a:gd name="T19" fmla="*/ 529 h 493"/>
                  <a:gd name="T20" fmla="*/ 311 w 201"/>
                  <a:gd name="T21" fmla="*/ 578 h 493"/>
                  <a:gd name="T22" fmla="*/ 322 w 201"/>
                  <a:gd name="T23" fmla="*/ 628 h 493"/>
                  <a:gd name="T24" fmla="*/ 324 w 201"/>
                  <a:gd name="T25" fmla="*/ 656 h 493"/>
                  <a:gd name="T26" fmla="*/ 314 w 201"/>
                  <a:gd name="T27" fmla="*/ 663 h 493"/>
                  <a:gd name="T28" fmla="*/ 304 w 201"/>
                  <a:gd name="T29" fmla="*/ 653 h 493"/>
                  <a:gd name="T30" fmla="*/ 286 w 201"/>
                  <a:gd name="T31" fmla="*/ 634 h 493"/>
                  <a:gd name="T32" fmla="*/ 267 w 201"/>
                  <a:gd name="T33" fmla="*/ 614 h 493"/>
                  <a:gd name="T34" fmla="*/ 254 w 201"/>
                  <a:gd name="T35" fmla="*/ 594 h 493"/>
                  <a:gd name="T36" fmla="*/ 247 w 201"/>
                  <a:gd name="T37" fmla="*/ 532 h 493"/>
                  <a:gd name="T38" fmla="*/ 223 w 201"/>
                  <a:gd name="T39" fmla="*/ 435 h 493"/>
                  <a:gd name="T40" fmla="*/ 203 w 201"/>
                  <a:gd name="T41" fmla="*/ 393 h 493"/>
                  <a:gd name="T42" fmla="*/ 223 w 201"/>
                  <a:gd name="T43" fmla="*/ 401 h 493"/>
                  <a:gd name="T44" fmla="*/ 229 w 201"/>
                  <a:gd name="T45" fmla="*/ 368 h 493"/>
                  <a:gd name="T46" fmla="*/ 218 w 201"/>
                  <a:gd name="T47" fmla="*/ 300 h 493"/>
                  <a:gd name="T48" fmla="*/ 190 w 201"/>
                  <a:gd name="T49" fmla="*/ 237 h 493"/>
                  <a:gd name="T50" fmla="*/ 150 w 201"/>
                  <a:gd name="T51" fmla="*/ 178 h 493"/>
                  <a:gd name="T52" fmla="*/ 119 w 201"/>
                  <a:gd name="T53" fmla="*/ 137 h 493"/>
                  <a:gd name="T54" fmla="*/ 112 w 201"/>
                  <a:gd name="T55" fmla="*/ 109 h 493"/>
                  <a:gd name="T56" fmla="*/ 119 w 201"/>
                  <a:gd name="T57" fmla="*/ 102 h 493"/>
                  <a:gd name="T58" fmla="*/ 150 w 201"/>
                  <a:gd name="T59" fmla="*/ 132 h 493"/>
                  <a:gd name="T60" fmla="*/ 172 w 201"/>
                  <a:gd name="T61" fmla="*/ 135 h 493"/>
                  <a:gd name="T62" fmla="*/ 179 w 201"/>
                  <a:gd name="T63" fmla="*/ 112 h 493"/>
                  <a:gd name="T64" fmla="*/ 181 w 201"/>
                  <a:gd name="T65" fmla="*/ 82 h 493"/>
                  <a:gd name="T66" fmla="*/ 143 w 201"/>
                  <a:gd name="T67" fmla="*/ 53 h 493"/>
                  <a:gd name="T68" fmla="*/ 80 w 201"/>
                  <a:gd name="T69" fmla="*/ 30 h 493"/>
                  <a:gd name="T70" fmla="*/ 18 w 201"/>
                  <a:gd name="T71" fmla="*/ 9 h 493"/>
                  <a:gd name="T72" fmla="*/ 28 w 201"/>
                  <a:gd name="T73" fmla="*/ 0 h 493"/>
                  <a:gd name="T74" fmla="*/ 83 w 201"/>
                  <a:gd name="T75" fmla="*/ 4 h 493"/>
                  <a:gd name="T76" fmla="*/ 138 w 201"/>
                  <a:gd name="T77" fmla="*/ 15 h 493"/>
                  <a:gd name="T78" fmla="*/ 190 w 201"/>
                  <a:gd name="T79" fmla="*/ 30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1"/>
                  <a:gd name="T121" fmla="*/ 0 h 493"/>
                  <a:gd name="T122" fmla="*/ 201 w 201"/>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1" h="493">
                    <a:moveTo>
                      <a:pt x="133" y="28"/>
                    </a:moveTo>
                    <a:lnTo>
                      <a:pt x="139" y="41"/>
                    </a:lnTo>
                    <a:lnTo>
                      <a:pt x="139" y="54"/>
                    </a:lnTo>
                    <a:lnTo>
                      <a:pt x="137" y="68"/>
                    </a:lnTo>
                    <a:lnTo>
                      <a:pt x="136" y="81"/>
                    </a:lnTo>
                    <a:lnTo>
                      <a:pt x="133" y="96"/>
                    </a:lnTo>
                    <a:lnTo>
                      <a:pt x="130" y="113"/>
                    </a:lnTo>
                    <a:lnTo>
                      <a:pt x="127" y="128"/>
                    </a:lnTo>
                    <a:lnTo>
                      <a:pt x="126" y="144"/>
                    </a:lnTo>
                    <a:lnTo>
                      <a:pt x="138" y="166"/>
                    </a:lnTo>
                    <a:lnTo>
                      <a:pt x="147" y="189"/>
                    </a:lnTo>
                    <a:lnTo>
                      <a:pt x="155" y="213"/>
                    </a:lnTo>
                    <a:lnTo>
                      <a:pt x="161" y="237"/>
                    </a:lnTo>
                    <a:lnTo>
                      <a:pt x="164" y="262"/>
                    </a:lnTo>
                    <a:lnTo>
                      <a:pt x="166" y="288"/>
                    </a:lnTo>
                    <a:lnTo>
                      <a:pt x="166" y="313"/>
                    </a:lnTo>
                    <a:lnTo>
                      <a:pt x="163" y="340"/>
                    </a:lnTo>
                    <a:lnTo>
                      <a:pt x="171" y="357"/>
                    </a:lnTo>
                    <a:lnTo>
                      <a:pt x="177" y="374"/>
                    </a:lnTo>
                    <a:lnTo>
                      <a:pt x="183" y="393"/>
                    </a:lnTo>
                    <a:lnTo>
                      <a:pt x="187" y="410"/>
                    </a:lnTo>
                    <a:lnTo>
                      <a:pt x="191" y="429"/>
                    </a:lnTo>
                    <a:lnTo>
                      <a:pt x="194" y="448"/>
                    </a:lnTo>
                    <a:lnTo>
                      <a:pt x="198" y="466"/>
                    </a:lnTo>
                    <a:lnTo>
                      <a:pt x="201" y="485"/>
                    </a:lnTo>
                    <a:lnTo>
                      <a:pt x="199" y="487"/>
                    </a:lnTo>
                    <a:lnTo>
                      <a:pt x="197" y="491"/>
                    </a:lnTo>
                    <a:lnTo>
                      <a:pt x="193" y="492"/>
                    </a:lnTo>
                    <a:lnTo>
                      <a:pt x="192" y="493"/>
                    </a:lnTo>
                    <a:lnTo>
                      <a:pt x="187" y="485"/>
                    </a:lnTo>
                    <a:lnTo>
                      <a:pt x="182" y="478"/>
                    </a:lnTo>
                    <a:lnTo>
                      <a:pt x="176" y="471"/>
                    </a:lnTo>
                    <a:lnTo>
                      <a:pt x="170" y="464"/>
                    </a:lnTo>
                    <a:lnTo>
                      <a:pt x="164" y="456"/>
                    </a:lnTo>
                    <a:lnTo>
                      <a:pt x="160" y="449"/>
                    </a:lnTo>
                    <a:lnTo>
                      <a:pt x="156" y="441"/>
                    </a:lnTo>
                    <a:lnTo>
                      <a:pt x="154" y="433"/>
                    </a:lnTo>
                    <a:lnTo>
                      <a:pt x="152" y="395"/>
                    </a:lnTo>
                    <a:lnTo>
                      <a:pt x="146" y="358"/>
                    </a:lnTo>
                    <a:lnTo>
                      <a:pt x="137" y="323"/>
                    </a:lnTo>
                    <a:lnTo>
                      <a:pt x="121" y="291"/>
                    </a:lnTo>
                    <a:lnTo>
                      <a:pt x="125" y="292"/>
                    </a:lnTo>
                    <a:lnTo>
                      <a:pt x="131" y="295"/>
                    </a:lnTo>
                    <a:lnTo>
                      <a:pt x="137" y="298"/>
                    </a:lnTo>
                    <a:lnTo>
                      <a:pt x="139" y="299"/>
                    </a:lnTo>
                    <a:lnTo>
                      <a:pt x="141" y="273"/>
                    </a:lnTo>
                    <a:lnTo>
                      <a:pt x="139" y="247"/>
                    </a:lnTo>
                    <a:lnTo>
                      <a:pt x="134" y="223"/>
                    </a:lnTo>
                    <a:lnTo>
                      <a:pt x="127" y="199"/>
                    </a:lnTo>
                    <a:lnTo>
                      <a:pt x="117" y="176"/>
                    </a:lnTo>
                    <a:lnTo>
                      <a:pt x="106" y="154"/>
                    </a:lnTo>
                    <a:lnTo>
                      <a:pt x="92" y="132"/>
                    </a:lnTo>
                    <a:lnTo>
                      <a:pt x="77" y="111"/>
                    </a:lnTo>
                    <a:lnTo>
                      <a:pt x="73" y="102"/>
                    </a:lnTo>
                    <a:lnTo>
                      <a:pt x="71" y="92"/>
                    </a:lnTo>
                    <a:lnTo>
                      <a:pt x="69" y="81"/>
                    </a:lnTo>
                    <a:lnTo>
                      <a:pt x="69" y="71"/>
                    </a:lnTo>
                    <a:lnTo>
                      <a:pt x="73" y="76"/>
                    </a:lnTo>
                    <a:lnTo>
                      <a:pt x="81" y="86"/>
                    </a:lnTo>
                    <a:lnTo>
                      <a:pt x="92" y="98"/>
                    </a:lnTo>
                    <a:lnTo>
                      <a:pt x="102" y="108"/>
                    </a:lnTo>
                    <a:lnTo>
                      <a:pt x="106" y="100"/>
                    </a:lnTo>
                    <a:lnTo>
                      <a:pt x="108" y="91"/>
                    </a:lnTo>
                    <a:lnTo>
                      <a:pt x="110" y="83"/>
                    </a:lnTo>
                    <a:lnTo>
                      <a:pt x="111" y="73"/>
                    </a:lnTo>
                    <a:lnTo>
                      <a:pt x="111" y="61"/>
                    </a:lnTo>
                    <a:lnTo>
                      <a:pt x="103" y="49"/>
                    </a:lnTo>
                    <a:lnTo>
                      <a:pt x="88" y="39"/>
                    </a:lnTo>
                    <a:lnTo>
                      <a:pt x="70" y="30"/>
                    </a:lnTo>
                    <a:lnTo>
                      <a:pt x="49" y="22"/>
                    </a:lnTo>
                    <a:lnTo>
                      <a:pt x="28" y="14"/>
                    </a:lnTo>
                    <a:lnTo>
                      <a:pt x="11" y="7"/>
                    </a:lnTo>
                    <a:lnTo>
                      <a:pt x="0" y="0"/>
                    </a:lnTo>
                    <a:lnTo>
                      <a:pt x="17" y="0"/>
                    </a:lnTo>
                    <a:lnTo>
                      <a:pt x="34" y="2"/>
                    </a:lnTo>
                    <a:lnTo>
                      <a:pt x="51" y="3"/>
                    </a:lnTo>
                    <a:lnTo>
                      <a:pt x="69" y="7"/>
                    </a:lnTo>
                    <a:lnTo>
                      <a:pt x="85" y="11"/>
                    </a:lnTo>
                    <a:lnTo>
                      <a:pt x="101" y="16"/>
                    </a:lnTo>
                    <a:lnTo>
                      <a:pt x="117" y="22"/>
                    </a:lnTo>
                    <a:lnTo>
                      <a:pt x="133" y="28"/>
                    </a:lnTo>
                    <a:close/>
                  </a:path>
                </a:pathLst>
              </a:custGeom>
              <a:solidFill>
                <a:srgbClr val="000000"/>
              </a:solidFill>
              <a:ln w="9525">
                <a:noFill/>
                <a:round/>
                <a:headEnd/>
                <a:tailEnd/>
              </a:ln>
            </p:spPr>
            <p:txBody>
              <a:bodyPr/>
              <a:lstStyle/>
              <a:p>
                <a:endParaRPr lang="en-IN"/>
              </a:p>
            </p:txBody>
          </p:sp>
          <p:sp>
            <p:nvSpPr>
              <p:cNvPr id="7194" name="Freeform 49"/>
              <p:cNvSpPr>
                <a:spLocks/>
              </p:cNvSpPr>
              <p:nvPr/>
            </p:nvSpPr>
            <p:spPr bwMode="auto">
              <a:xfrm>
                <a:off x="3841" y="2505"/>
                <a:ext cx="398" cy="233"/>
              </a:xfrm>
              <a:custGeom>
                <a:avLst/>
                <a:gdLst>
                  <a:gd name="T0" fmla="*/ 90 w 247"/>
                  <a:gd name="T1" fmla="*/ 30 h 173"/>
                  <a:gd name="T2" fmla="*/ 97 w 247"/>
                  <a:gd name="T3" fmla="*/ 59 h 173"/>
                  <a:gd name="T4" fmla="*/ 97 w 247"/>
                  <a:gd name="T5" fmla="*/ 86 h 173"/>
                  <a:gd name="T6" fmla="*/ 113 w 247"/>
                  <a:gd name="T7" fmla="*/ 110 h 173"/>
                  <a:gd name="T8" fmla="*/ 145 w 247"/>
                  <a:gd name="T9" fmla="*/ 135 h 173"/>
                  <a:gd name="T10" fmla="*/ 169 w 247"/>
                  <a:gd name="T11" fmla="*/ 174 h 173"/>
                  <a:gd name="T12" fmla="*/ 197 w 247"/>
                  <a:gd name="T13" fmla="*/ 193 h 173"/>
                  <a:gd name="T14" fmla="*/ 221 w 247"/>
                  <a:gd name="T15" fmla="*/ 186 h 173"/>
                  <a:gd name="T16" fmla="*/ 243 w 247"/>
                  <a:gd name="T17" fmla="*/ 179 h 173"/>
                  <a:gd name="T18" fmla="*/ 263 w 247"/>
                  <a:gd name="T19" fmla="*/ 182 h 173"/>
                  <a:gd name="T20" fmla="*/ 280 w 247"/>
                  <a:gd name="T21" fmla="*/ 185 h 173"/>
                  <a:gd name="T22" fmla="*/ 300 w 247"/>
                  <a:gd name="T23" fmla="*/ 189 h 173"/>
                  <a:gd name="T24" fmla="*/ 321 w 247"/>
                  <a:gd name="T25" fmla="*/ 189 h 173"/>
                  <a:gd name="T26" fmla="*/ 342 w 247"/>
                  <a:gd name="T27" fmla="*/ 191 h 173"/>
                  <a:gd name="T28" fmla="*/ 363 w 247"/>
                  <a:gd name="T29" fmla="*/ 193 h 173"/>
                  <a:gd name="T30" fmla="*/ 382 w 247"/>
                  <a:gd name="T31" fmla="*/ 191 h 173"/>
                  <a:gd name="T32" fmla="*/ 398 w 247"/>
                  <a:gd name="T33" fmla="*/ 191 h 173"/>
                  <a:gd name="T34" fmla="*/ 398 w 247"/>
                  <a:gd name="T35" fmla="*/ 199 h 173"/>
                  <a:gd name="T36" fmla="*/ 377 w 247"/>
                  <a:gd name="T37" fmla="*/ 214 h 173"/>
                  <a:gd name="T38" fmla="*/ 335 w 247"/>
                  <a:gd name="T39" fmla="*/ 217 h 173"/>
                  <a:gd name="T40" fmla="*/ 290 w 247"/>
                  <a:gd name="T41" fmla="*/ 214 h 173"/>
                  <a:gd name="T42" fmla="*/ 250 w 247"/>
                  <a:gd name="T43" fmla="*/ 218 h 173"/>
                  <a:gd name="T44" fmla="*/ 219 w 247"/>
                  <a:gd name="T45" fmla="*/ 232 h 173"/>
                  <a:gd name="T46" fmla="*/ 201 w 247"/>
                  <a:gd name="T47" fmla="*/ 232 h 173"/>
                  <a:gd name="T48" fmla="*/ 182 w 247"/>
                  <a:gd name="T49" fmla="*/ 226 h 173"/>
                  <a:gd name="T50" fmla="*/ 166 w 247"/>
                  <a:gd name="T51" fmla="*/ 218 h 173"/>
                  <a:gd name="T52" fmla="*/ 145 w 247"/>
                  <a:gd name="T53" fmla="*/ 206 h 173"/>
                  <a:gd name="T54" fmla="*/ 131 w 247"/>
                  <a:gd name="T55" fmla="*/ 183 h 173"/>
                  <a:gd name="T56" fmla="*/ 118 w 247"/>
                  <a:gd name="T57" fmla="*/ 158 h 173"/>
                  <a:gd name="T58" fmla="*/ 102 w 247"/>
                  <a:gd name="T59" fmla="*/ 136 h 173"/>
                  <a:gd name="T60" fmla="*/ 79 w 247"/>
                  <a:gd name="T61" fmla="*/ 136 h 173"/>
                  <a:gd name="T62" fmla="*/ 64 w 247"/>
                  <a:gd name="T63" fmla="*/ 154 h 173"/>
                  <a:gd name="T64" fmla="*/ 53 w 247"/>
                  <a:gd name="T65" fmla="*/ 140 h 173"/>
                  <a:gd name="T66" fmla="*/ 61 w 247"/>
                  <a:gd name="T67" fmla="*/ 116 h 173"/>
                  <a:gd name="T68" fmla="*/ 66 w 247"/>
                  <a:gd name="T69" fmla="*/ 85 h 173"/>
                  <a:gd name="T70" fmla="*/ 61 w 247"/>
                  <a:gd name="T71" fmla="*/ 50 h 173"/>
                  <a:gd name="T72" fmla="*/ 45 w 247"/>
                  <a:gd name="T73" fmla="*/ 30 h 173"/>
                  <a:gd name="T74" fmla="*/ 31 w 247"/>
                  <a:gd name="T75" fmla="*/ 20 h 173"/>
                  <a:gd name="T76" fmla="*/ 16 w 247"/>
                  <a:gd name="T77" fmla="*/ 23 h 173"/>
                  <a:gd name="T78" fmla="*/ 11 w 247"/>
                  <a:gd name="T79" fmla="*/ 32 h 173"/>
                  <a:gd name="T80" fmla="*/ 0 w 247"/>
                  <a:gd name="T81" fmla="*/ 26 h 173"/>
                  <a:gd name="T82" fmla="*/ 3 w 247"/>
                  <a:gd name="T83" fmla="*/ 13 h 173"/>
                  <a:gd name="T84" fmla="*/ 10 w 247"/>
                  <a:gd name="T85" fmla="*/ 4 h 173"/>
                  <a:gd name="T86" fmla="*/ 21 w 247"/>
                  <a:gd name="T87" fmla="*/ 0 h 173"/>
                  <a:gd name="T88" fmla="*/ 44 w 247"/>
                  <a:gd name="T89" fmla="*/ 1 h 173"/>
                  <a:gd name="T90" fmla="*/ 68 w 247"/>
                  <a:gd name="T91" fmla="*/ 11 h 1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7"/>
                  <a:gd name="T139" fmla="*/ 0 h 173"/>
                  <a:gd name="T140" fmla="*/ 247 w 247"/>
                  <a:gd name="T141" fmla="*/ 173 h 1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7" h="173">
                    <a:moveTo>
                      <a:pt x="49" y="14"/>
                    </a:moveTo>
                    <a:lnTo>
                      <a:pt x="56" y="22"/>
                    </a:lnTo>
                    <a:lnTo>
                      <a:pt x="59" y="32"/>
                    </a:lnTo>
                    <a:lnTo>
                      <a:pt x="60" y="44"/>
                    </a:lnTo>
                    <a:lnTo>
                      <a:pt x="60" y="54"/>
                    </a:lnTo>
                    <a:lnTo>
                      <a:pt x="60" y="64"/>
                    </a:lnTo>
                    <a:lnTo>
                      <a:pt x="63" y="75"/>
                    </a:lnTo>
                    <a:lnTo>
                      <a:pt x="70" y="82"/>
                    </a:lnTo>
                    <a:lnTo>
                      <a:pt x="81" y="86"/>
                    </a:lnTo>
                    <a:lnTo>
                      <a:pt x="90" y="100"/>
                    </a:lnTo>
                    <a:lnTo>
                      <a:pt x="98" y="114"/>
                    </a:lnTo>
                    <a:lnTo>
                      <a:pt x="105" y="129"/>
                    </a:lnTo>
                    <a:lnTo>
                      <a:pt x="114" y="142"/>
                    </a:lnTo>
                    <a:lnTo>
                      <a:pt x="122" y="143"/>
                    </a:lnTo>
                    <a:lnTo>
                      <a:pt x="129" y="142"/>
                    </a:lnTo>
                    <a:lnTo>
                      <a:pt x="137" y="138"/>
                    </a:lnTo>
                    <a:lnTo>
                      <a:pt x="144" y="135"/>
                    </a:lnTo>
                    <a:lnTo>
                      <a:pt x="151" y="133"/>
                    </a:lnTo>
                    <a:lnTo>
                      <a:pt x="157" y="133"/>
                    </a:lnTo>
                    <a:lnTo>
                      <a:pt x="163" y="135"/>
                    </a:lnTo>
                    <a:lnTo>
                      <a:pt x="169" y="136"/>
                    </a:lnTo>
                    <a:lnTo>
                      <a:pt x="174" y="137"/>
                    </a:lnTo>
                    <a:lnTo>
                      <a:pt x="180" y="139"/>
                    </a:lnTo>
                    <a:lnTo>
                      <a:pt x="186" y="140"/>
                    </a:lnTo>
                    <a:lnTo>
                      <a:pt x="192" y="142"/>
                    </a:lnTo>
                    <a:lnTo>
                      <a:pt x="199" y="140"/>
                    </a:lnTo>
                    <a:lnTo>
                      <a:pt x="205" y="140"/>
                    </a:lnTo>
                    <a:lnTo>
                      <a:pt x="212" y="142"/>
                    </a:lnTo>
                    <a:lnTo>
                      <a:pt x="218" y="142"/>
                    </a:lnTo>
                    <a:lnTo>
                      <a:pt x="225" y="143"/>
                    </a:lnTo>
                    <a:lnTo>
                      <a:pt x="231" y="143"/>
                    </a:lnTo>
                    <a:lnTo>
                      <a:pt x="237" y="142"/>
                    </a:lnTo>
                    <a:lnTo>
                      <a:pt x="243" y="139"/>
                    </a:lnTo>
                    <a:lnTo>
                      <a:pt x="247" y="142"/>
                    </a:lnTo>
                    <a:lnTo>
                      <a:pt x="247" y="145"/>
                    </a:lnTo>
                    <a:lnTo>
                      <a:pt x="247" y="148"/>
                    </a:lnTo>
                    <a:lnTo>
                      <a:pt x="247" y="153"/>
                    </a:lnTo>
                    <a:lnTo>
                      <a:pt x="234" y="159"/>
                    </a:lnTo>
                    <a:lnTo>
                      <a:pt x="222" y="161"/>
                    </a:lnTo>
                    <a:lnTo>
                      <a:pt x="208" y="161"/>
                    </a:lnTo>
                    <a:lnTo>
                      <a:pt x="194" y="160"/>
                    </a:lnTo>
                    <a:lnTo>
                      <a:pt x="180" y="159"/>
                    </a:lnTo>
                    <a:lnTo>
                      <a:pt x="167" y="159"/>
                    </a:lnTo>
                    <a:lnTo>
                      <a:pt x="155" y="162"/>
                    </a:lnTo>
                    <a:lnTo>
                      <a:pt x="142" y="170"/>
                    </a:lnTo>
                    <a:lnTo>
                      <a:pt x="136" y="172"/>
                    </a:lnTo>
                    <a:lnTo>
                      <a:pt x="131" y="173"/>
                    </a:lnTo>
                    <a:lnTo>
                      <a:pt x="125" y="172"/>
                    </a:lnTo>
                    <a:lnTo>
                      <a:pt x="119" y="170"/>
                    </a:lnTo>
                    <a:lnTo>
                      <a:pt x="113" y="168"/>
                    </a:lnTo>
                    <a:lnTo>
                      <a:pt x="109" y="166"/>
                    </a:lnTo>
                    <a:lnTo>
                      <a:pt x="103" y="162"/>
                    </a:lnTo>
                    <a:lnTo>
                      <a:pt x="98" y="160"/>
                    </a:lnTo>
                    <a:lnTo>
                      <a:pt x="90" y="153"/>
                    </a:lnTo>
                    <a:lnTo>
                      <a:pt x="84" y="145"/>
                    </a:lnTo>
                    <a:lnTo>
                      <a:pt x="81" y="136"/>
                    </a:lnTo>
                    <a:lnTo>
                      <a:pt x="76" y="127"/>
                    </a:lnTo>
                    <a:lnTo>
                      <a:pt x="73" y="117"/>
                    </a:lnTo>
                    <a:lnTo>
                      <a:pt x="68" y="109"/>
                    </a:lnTo>
                    <a:lnTo>
                      <a:pt x="63" y="101"/>
                    </a:lnTo>
                    <a:lnTo>
                      <a:pt x="55" y="95"/>
                    </a:lnTo>
                    <a:lnTo>
                      <a:pt x="49" y="101"/>
                    </a:lnTo>
                    <a:lnTo>
                      <a:pt x="45" y="108"/>
                    </a:lnTo>
                    <a:lnTo>
                      <a:pt x="40" y="114"/>
                    </a:lnTo>
                    <a:lnTo>
                      <a:pt x="31" y="113"/>
                    </a:lnTo>
                    <a:lnTo>
                      <a:pt x="33" y="104"/>
                    </a:lnTo>
                    <a:lnTo>
                      <a:pt x="36" y="94"/>
                    </a:lnTo>
                    <a:lnTo>
                      <a:pt x="38" y="86"/>
                    </a:lnTo>
                    <a:lnTo>
                      <a:pt x="38" y="77"/>
                    </a:lnTo>
                    <a:lnTo>
                      <a:pt x="41" y="63"/>
                    </a:lnTo>
                    <a:lnTo>
                      <a:pt x="41" y="49"/>
                    </a:lnTo>
                    <a:lnTo>
                      <a:pt x="38" y="37"/>
                    </a:lnTo>
                    <a:lnTo>
                      <a:pt x="33" y="25"/>
                    </a:lnTo>
                    <a:lnTo>
                      <a:pt x="28" y="22"/>
                    </a:lnTo>
                    <a:lnTo>
                      <a:pt x="25" y="18"/>
                    </a:lnTo>
                    <a:lnTo>
                      <a:pt x="19" y="15"/>
                    </a:lnTo>
                    <a:lnTo>
                      <a:pt x="13" y="15"/>
                    </a:lnTo>
                    <a:lnTo>
                      <a:pt x="10" y="17"/>
                    </a:lnTo>
                    <a:lnTo>
                      <a:pt x="8" y="21"/>
                    </a:lnTo>
                    <a:lnTo>
                      <a:pt x="7" y="24"/>
                    </a:lnTo>
                    <a:lnTo>
                      <a:pt x="3" y="24"/>
                    </a:lnTo>
                    <a:lnTo>
                      <a:pt x="0" y="19"/>
                    </a:lnTo>
                    <a:lnTo>
                      <a:pt x="0" y="15"/>
                    </a:lnTo>
                    <a:lnTo>
                      <a:pt x="2" y="10"/>
                    </a:lnTo>
                    <a:lnTo>
                      <a:pt x="4" y="6"/>
                    </a:lnTo>
                    <a:lnTo>
                      <a:pt x="6" y="3"/>
                    </a:lnTo>
                    <a:lnTo>
                      <a:pt x="10" y="1"/>
                    </a:lnTo>
                    <a:lnTo>
                      <a:pt x="13" y="0"/>
                    </a:lnTo>
                    <a:lnTo>
                      <a:pt x="18" y="0"/>
                    </a:lnTo>
                    <a:lnTo>
                      <a:pt x="27" y="1"/>
                    </a:lnTo>
                    <a:lnTo>
                      <a:pt x="35" y="3"/>
                    </a:lnTo>
                    <a:lnTo>
                      <a:pt x="42" y="8"/>
                    </a:lnTo>
                    <a:lnTo>
                      <a:pt x="49" y="14"/>
                    </a:lnTo>
                    <a:close/>
                  </a:path>
                </a:pathLst>
              </a:custGeom>
              <a:solidFill>
                <a:srgbClr val="000000"/>
              </a:solidFill>
              <a:ln w="9525">
                <a:noFill/>
                <a:round/>
                <a:headEnd/>
                <a:tailEnd/>
              </a:ln>
            </p:spPr>
            <p:txBody>
              <a:bodyPr/>
              <a:lstStyle/>
              <a:p>
                <a:endParaRPr lang="en-IN"/>
              </a:p>
            </p:txBody>
          </p:sp>
          <p:sp>
            <p:nvSpPr>
              <p:cNvPr id="7195" name="Freeform 54"/>
              <p:cNvSpPr>
                <a:spLocks/>
              </p:cNvSpPr>
              <p:nvPr/>
            </p:nvSpPr>
            <p:spPr bwMode="auto">
              <a:xfrm>
                <a:off x="3148" y="2738"/>
                <a:ext cx="1143" cy="972"/>
              </a:xfrm>
              <a:custGeom>
                <a:avLst/>
                <a:gdLst>
                  <a:gd name="T0" fmla="*/ 788 w 706"/>
                  <a:gd name="T1" fmla="*/ 903 h 720"/>
                  <a:gd name="T2" fmla="*/ 751 w 706"/>
                  <a:gd name="T3" fmla="*/ 799 h 720"/>
                  <a:gd name="T4" fmla="*/ 651 w 706"/>
                  <a:gd name="T5" fmla="*/ 809 h 720"/>
                  <a:gd name="T6" fmla="*/ 466 w 706"/>
                  <a:gd name="T7" fmla="*/ 873 h 720"/>
                  <a:gd name="T8" fmla="*/ 453 w 706"/>
                  <a:gd name="T9" fmla="*/ 855 h 720"/>
                  <a:gd name="T10" fmla="*/ 727 w 706"/>
                  <a:gd name="T11" fmla="*/ 743 h 720"/>
                  <a:gd name="T12" fmla="*/ 646 w 706"/>
                  <a:gd name="T13" fmla="*/ 763 h 720"/>
                  <a:gd name="T14" fmla="*/ 468 w 706"/>
                  <a:gd name="T15" fmla="*/ 818 h 720"/>
                  <a:gd name="T16" fmla="*/ 455 w 706"/>
                  <a:gd name="T17" fmla="*/ 797 h 720"/>
                  <a:gd name="T18" fmla="*/ 701 w 706"/>
                  <a:gd name="T19" fmla="*/ 701 h 720"/>
                  <a:gd name="T20" fmla="*/ 562 w 706"/>
                  <a:gd name="T21" fmla="*/ 699 h 720"/>
                  <a:gd name="T22" fmla="*/ 444 w 706"/>
                  <a:gd name="T23" fmla="*/ 640 h 720"/>
                  <a:gd name="T24" fmla="*/ 408 w 706"/>
                  <a:gd name="T25" fmla="*/ 695 h 720"/>
                  <a:gd name="T26" fmla="*/ 468 w 706"/>
                  <a:gd name="T27" fmla="*/ 721 h 720"/>
                  <a:gd name="T28" fmla="*/ 552 w 706"/>
                  <a:gd name="T29" fmla="*/ 725 h 720"/>
                  <a:gd name="T30" fmla="*/ 499 w 706"/>
                  <a:gd name="T31" fmla="*/ 740 h 720"/>
                  <a:gd name="T32" fmla="*/ 410 w 706"/>
                  <a:gd name="T33" fmla="*/ 732 h 720"/>
                  <a:gd name="T34" fmla="*/ 364 w 706"/>
                  <a:gd name="T35" fmla="*/ 679 h 720"/>
                  <a:gd name="T36" fmla="*/ 385 w 706"/>
                  <a:gd name="T37" fmla="*/ 603 h 720"/>
                  <a:gd name="T38" fmla="*/ 376 w 706"/>
                  <a:gd name="T39" fmla="*/ 579 h 720"/>
                  <a:gd name="T40" fmla="*/ 393 w 706"/>
                  <a:gd name="T41" fmla="*/ 540 h 720"/>
                  <a:gd name="T42" fmla="*/ 424 w 706"/>
                  <a:gd name="T43" fmla="*/ 491 h 720"/>
                  <a:gd name="T44" fmla="*/ 450 w 706"/>
                  <a:gd name="T45" fmla="*/ 451 h 720"/>
                  <a:gd name="T46" fmla="*/ 529 w 706"/>
                  <a:gd name="T47" fmla="*/ 310 h 720"/>
                  <a:gd name="T48" fmla="*/ 638 w 706"/>
                  <a:gd name="T49" fmla="*/ 185 h 720"/>
                  <a:gd name="T50" fmla="*/ 707 w 706"/>
                  <a:gd name="T51" fmla="*/ 135 h 720"/>
                  <a:gd name="T52" fmla="*/ 784 w 706"/>
                  <a:gd name="T53" fmla="*/ 95 h 720"/>
                  <a:gd name="T54" fmla="*/ 863 w 706"/>
                  <a:gd name="T55" fmla="*/ 30 h 720"/>
                  <a:gd name="T56" fmla="*/ 979 w 706"/>
                  <a:gd name="T57" fmla="*/ 1 h 720"/>
                  <a:gd name="T58" fmla="*/ 1120 w 706"/>
                  <a:gd name="T59" fmla="*/ 7 h 720"/>
                  <a:gd name="T60" fmla="*/ 1143 w 706"/>
                  <a:gd name="T61" fmla="*/ 22 h 720"/>
                  <a:gd name="T62" fmla="*/ 1080 w 706"/>
                  <a:gd name="T63" fmla="*/ 14 h 720"/>
                  <a:gd name="T64" fmla="*/ 913 w 706"/>
                  <a:gd name="T65" fmla="*/ 36 h 720"/>
                  <a:gd name="T66" fmla="*/ 882 w 706"/>
                  <a:gd name="T67" fmla="*/ 51 h 720"/>
                  <a:gd name="T68" fmla="*/ 858 w 706"/>
                  <a:gd name="T69" fmla="*/ 76 h 720"/>
                  <a:gd name="T70" fmla="*/ 895 w 706"/>
                  <a:gd name="T71" fmla="*/ 70 h 720"/>
                  <a:gd name="T72" fmla="*/ 933 w 706"/>
                  <a:gd name="T73" fmla="*/ 61 h 720"/>
                  <a:gd name="T74" fmla="*/ 1026 w 706"/>
                  <a:gd name="T75" fmla="*/ 46 h 720"/>
                  <a:gd name="T76" fmla="*/ 1090 w 706"/>
                  <a:gd name="T77" fmla="*/ 46 h 720"/>
                  <a:gd name="T78" fmla="*/ 775 w 706"/>
                  <a:gd name="T79" fmla="*/ 139 h 720"/>
                  <a:gd name="T80" fmla="*/ 678 w 706"/>
                  <a:gd name="T81" fmla="*/ 215 h 720"/>
                  <a:gd name="T82" fmla="*/ 591 w 706"/>
                  <a:gd name="T83" fmla="*/ 336 h 720"/>
                  <a:gd name="T84" fmla="*/ 444 w 706"/>
                  <a:gd name="T85" fmla="*/ 547 h 720"/>
                  <a:gd name="T86" fmla="*/ 494 w 706"/>
                  <a:gd name="T87" fmla="*/ 618 h 720"/>
                  <a:gd name="T88" fmla="*/ 581 w 706"/>
                  <a:gd name="T89" fmla="*/ 671 h 720"/>
                  <a:gd name="T90" fmla="*/ 649 w 706"/>
                  <a:gd name="T91" fmla="*/ 679 h 720"/>
                  <a:gd name="T92" fmla="*/ 699 w 706"/>
                  <a:gd name="T93" fmla="*/ 676 h 720"/>
                  <a:gd name="T94" fmla="*/ 732 w 706"/>
                  <a:gd name="T95" fmla="*/ 691 h 720"/>
                  <a:gd name="T96" fmla="*/ 769 w 706"/>
                  <a:gd name="T97" fmla="*/ 743 h 720"/>
                  <a:gd name="T98" fmla="*/ 790 w 706"/>
                  <a:gd name="T99" fmla="*/ 794 h 720"/>
                  <a:gd name="T100" fmla="*/ 821 w 706"/>
                  <a:gd name="T101" fmla="*/ 853 h 720"/>
                  <a:gd name="T102" fmla="*/ 858 w 706"/>
                  <a:gd name="T103" fmla="*/ 946 h 7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06"/>
                  <a:gd name="T157" fmla="*/ 0 h 720"/>
                  <a:gd name="T158" fmla="*/ 706 w 706"/>
                  <a:gd name="T159" fmla="*/ 720 h 72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06" h="720">
                    <a:moveTo>
                      <a:pt x="517" y="720"/>
                    </a:moveTo>
                    <a:lnTo>
                      <a:pt x="505" y="705"/>
                    </a:lnTo>
                    <a:lnTo>
                      <a:pt x="494" y="688"/>
                    </a:lnTo>
                    <a:lnTo>
                      <a:pt x="487" y="669"/>
                    </a:lnTo>
                    <a:lnTo>
                      <a:pt x="480" y="650"/>
                    </a:lnTo>
                    <a:lnTo>
                      <a:pt x="475" y="630"/>
                    </a:lnTo>
                    <a:lnTo>
                      <a:pt x="470" y="610"/>
                    </a:lnTo>
                    <a:lnTo>
                      <a:pt x="464" y="592"/>
                    </a:lnTo>
                    <a:lnTo>
                      <a:pt x="457" y="575"/>
                    </a:lnTo>
                    <a:lnTo>
                      <a:pt x="450" y="578"/>
                    </a:lnTo>
                    <a:lnTo>
                      <a:pt x="430" y="586"/>
                    </a:lnTo>
                    <a:lnTo>
                      <a:pt x="402" y="599"/>
                    </a:lnTo>
                    <a:lnTo>
                      <a:pt x="370" y="613"/>
                    </a:lnTo>
                    <a:lnTo>
                      <a:pt x="338" y="627"/>
                    </a:lnTo>
                    <a:lnTo>
                      <a:pt x="309" y="638"/>
                    </a:lnTo>
                    <a:lnTo>
                      <a:pt x="288" y="647"/>
                    </a:lnTo>
                    <a:lnTo>
                      <a:pt x="280" y="651"/>
                    </a:lnTo>
                    <a:lnTo>
                      <a:pt x="1" y="572"/>
                    </a:lnTo>
                    <a:lnTo>
                      <a:pt x="0" y="563"/>
                    </a:lnTo>
                    <a:lnTo>
                      <a:pt x="280" y="633"/>
                    </a:lnTo>
                    <a:lnTo>
                      <a:pt x="453" y="562"/>
                    </a:lnTo>
                    <a:lnTo>
                      <a:pt x="453" y="559"/>
                    </a:lnTo>
                    <a:lnTo>
                      <a:pt x="452" y="554"/>
                    </a:lnTo>
                    <a:lnTo>
                      <a:pt x="449" y="550"/>
                    </a:lnTo>
                    <a:lnTo>
                      <a:pt x="448" y="547"/>
                    </a:lnTo>
                    <a:lnTo>
                      <a:pt x="441" y="549"/>
                    </a:lnTo>
                    <a:lnTo>
                      <a:pt x="424" y="556"/>
                    </a:lnTo>
                    <a:lnTo>
                      <a:pt x="399" y="565"/>
                    </a:lnTo>
                    <a:lnTo>
                      <a:pt x="370" y="577"/>
                    </a:lnTo>
                    <a:lnTo>
                      <a:pt x="339" y="588"/>
                    </a:lnTo>
                    <a:lnTo>
                      <a:pt x="311" y="598"/>
                    </a:lnTo>
                    <a:lnTo>
                      <a:pt x="289" y="606"/>
                    </a:lnTo>
                    <a:lnTo>
                      <a:pt x="276" y="609"/>
                    </a:lnTo>
                    <a:lnTo>
                      <a:pt x="0" y="529"/>
                    </a:lnTo>
                    <a:lnTo>
                      <a:pt x="1" y="515"/>
                    </a:lnTo>
                    <a:lnTo>
                      <a:pt x="281" y="590"/>
                    </a:lnTo>
                    <a:lnTo>
                      <a:pt x="439" y="527"/>
                    </a:lnTo>
                    <a:lnTo>
                      <a:pt x="438" y="524"/>
                    </a:lnTo>
                    <a:lnTo>
                      <a:pt x="435" y="522"/>
                    </a:lnTo>
                    <a:lnTo>
                      <a:pt x="433" y="519"/>
                    </a:lnTo>
                    <a:lnTo>
                      <a:pt x="430" y="517"/>
                    </a:lnTo>
                    <a:lnTo>
                      <a:pt x="401" y="525"/>
                    </a:lnTo>
                    <a:lnTo>
                      <a:pt x="373" y="525"/>
                    </a:lnTo>
                    <a:lnTo>
                      <a:pt x="347" y="518"/>
                    </a:lnTo>
                    <a:lnTo>
                      <a:pt x="323" y="508"/>
                    </a:lnTo>
                    <a:lnTo>
                      <a:pt x="302" y="495"/>
                    </a:lnTo>
                    <a:lnTo>
                      <a:pt x="285" y="484"/>
                    </a:lnTo>
                    <a:lnTo>
                      <a:pt x="274" y="474"/>
                    </a:lnTo>
                    <a:lnTo>
                      <a:pt x="271" y="471"/>
                    </a:lnTo>
                    <a:lnTo>
                      <a:pt x="262" y="485"/>
                    </a:lnTo>
                    <a:lnTo>
                      <a:pt x="255" y="500"/>
                    </a:lnTo>
                    <a:lnTo>
                      <a:pt x="252" y="515"/>
                    </a:lnTo>
                    <a:lnTo>
                      <a:pt x="257" y="525"/>
                    </a:lnTo>
                    <a:lnTo>
                      <a:pt x="264" y="529"/>
                    </a:lnTo>
                    <a:lnTo>
                      <a:pt x="275" y="532"/>
                    </a:lnTo>
                    <a:lnTo>
                      <a:pt x="289" y="534"/>
                    </a:lnTo>
                    <a:lnTo>
                      <a:pt x="304" y="535"/>
                    </a:lnTo>
                    <a:lnTo>
                      <a:pt x="319" y="535"/>
                    </a:lnTo>
                    <a:lnTo>
                      <a:pt x="332" y="537"/>
                    </a:lnTo>
                    <a:lnTo>
                      <a:pt x="341" y="537"/>
                    </a:lnTo>
                    <a:lnTo>
                      <a:pt x="344" y="537"/>
                    </a:lnTo>
                    <a:lnTo>
                      <a:pt x="333" y="542"/>
                    </a:lnTo>
                    <a:lnTo>
                      <a:pt x="320" y="546"/>
                    </a:lnTo>
                    <a:lnTo>
                      <a:pt x="308" y="548"/>
                    </a:lnTo>
                    <a:lnTo>
                      <a:pt x="294" y="549"/>
                    </a:lnTo>
                    <a:lnTo>
                      <a:pt x="280" y="548"/>
                    </a:lnTo>
                    <a:lnTo>
                      <a:pt x="266" y="546"/>
                    </a:lnTo>
                    <a:lnTo>
                      <a:pt x="253" y="542"/>
                    </a:lnTo>
                    <a:lnTo>
                      <a:pt x="242" y="538"/>
                    </a:lnTo>
                    <a:lnTo>
                      <a:pt x="232" y="530"/>
                    </a:lnTo>
                    <a:lnTo>
                      <a:pt x="227" y="518"/>
                    </a:lnTo>
                    <a:lnTo>
                      <a:pt x="225" y="503"/>
                    </a:lnTo>
                    <a:lnTo>
                      <a:pt x="226" y="487"/>
                    </a:lnTo>
                    <a:lnTo>
                      <a:pt x="229" y="472"/>
                    </a:lnTo>
                    <a:lnTo>
                      <a:pt x="234" y="457"/>
                    </a:lnTo>
                    <a:lnTo>
                      <a:pt x="238" y="447"/>
                    </a:lnTo>
                    <a:lnTo>
                      <a:pt x="243" y="440"/>
                    </a:lnTo>
                    <a:lnTo>
                      <a:pt x="240" y="436"/>
                    </a:lnTo>
                    <a:lnTo>
                      <a:pt x="235" y="433"/>
                    </a:lnTo>
                    <a:lnTo>
                      <a:pt x="232" y="429"/>
                    </a:lnTo>
                    <a:lnTo>
                      <a:pt x="229" y="426"/>
                    </a:lnTo>
                    <a:lnTo>
                      <a:pt x="234" y="417"/>
                    </a:lnTo>
                    <a:lnTo>
                      <a:pt x="238" y="409"/>
                    </a:lnTo>
                    <a:lnTo>
                      <a:pt x="243" y="400"/>
                    </a:lnTo>
                    <a:lnTo>
                      <a:pt x="248" y="390"/>
                    </a:lnTo>
                    <a:lnTo>
                      <a:pt x="252" y="381"/>
                    </a:lnTo>
                    <a:lnTo>
                      <a:pt x="257" y="373"/>
                    </a:lnTo>
                    <a:lnTo>
                      <a:pt x="262" y="364"/>
                    </a:lnTo>
                    <a:lnTo>
                      <a:pt x="266" y="356"/>
                    </a:lnTo>
                    <a:lnTo>
                      <a:pt x="1" y="424"/>
                    </a:lnTo>
                    <a:lnTo>
                      <a:pt x="1" y="405"/>
                    </a:lnTo>
                    <a:lnTo>
                      <a:pt x="278" y="334"/>
                    </a:lnTo>
                    <a:lnTo>
                      <a:pt x="289" y="307"/>
                    </a:lnTo>
                    <a:lnTo>
                      <a:pt x="301" y="282"/>
                    </a:lnTo>
                    <a:lnTo>
                      <a:pt x="313" y="255"/>
                    </a:lnTo>
                    <a:lnTo>
                      <a:pt x="327" y="230"/>
                    </a:lnTo>
                    <a:lnTo>
                      <a:pt x="341" y="206"/>
                    </a:lnTo>
                    <a:lnTo>
                      <a:pt x="357" y="182"/>
                    </a:lnTo>
                    <a:lnTo>
                      <a:pt x="374" y="159"/>
                    </a:lnTo>
                    <a:lnTo>
                      <a:pt x="394" y="137"/>
                    </a:lnTo>
                    <a:lnTo>
                      <a:pt x="404" y="126"/>
                    </a:lnTo>
                    <a:lnTo>
                      <a:pt x="415" y="117"/>
                    </a:lnTo>
                    <a:lnTo>
                      <a:pt x="426" y="108"/>
                    </a:lnTo>
                    <a:lnTo>
                      <a:pt x="437" y="100"/>
                    </a:lnTo>
                    <a:lnTo>
                      <a:pt x="448" y="91"/>
                    </a:lnTo>
                    <a:lnTo>
                      <a:pt x="460" y="84"/>
                    </a:lnTo>
                    <a:lnTo>
                      <a:pt x="471" y="77"/>
                    </a:lnTo>
                    <a:lnTo>
                      <a:pt x="484" y="70"/>
                    </a:lnTo>
                    <a:lnTo>
                      <a:pt x="493" y="54"/>
                    </a:lnTo>
                    <a:lnTo>
                      <a:pt x="505" y="40"/>
                    </a:lnTo>
                    <a:lnTo>
                      <a:pt x="518" y="30"/>
                    </a:lnTo>
                    <a:lnTo>
                      <a:pt x="533" y="22"/>
                    </a:lnTo>
                    <a:lnTo>
                      <a:pt x="549" y="16"/>
                    </a:lnTo>
                    <a:lnTo>
                      <a:pt x="567" y="10"/>
                    </a:lnTo>
                    <a:lnTo>
                      <a:pt x="585" y="5"/>
                    </a:lnTo>
                    <a:lnTo>
                      <a:pt x="605" y="1"/>
                    </a:lnTo>
                    <a:lnTo>
                      <a:pt x="637" y="0"/>
                    </a:lnTo>
                    <a:lnTo>
                      <a:pt x="661" y="0"/>
                    </a:lnTo>
                    <a:lnTo>
                      <a:pt x="680" y="2"/>
                    </a:lnTo>
                    <a:lnTo>
                      <a:pt x="692" y="5"/>
                    </a:lnTo>
                    <a:lnTo>
                      <a:pt x="699" y="9"/>
                    </a:lnTo>
                    <a:lnTo>
                      <a:pt x="704" y="12"/>
                    </a:lnTo>
                    <a:lnTo>
                      <a:pt x="706" y="15"/>
                    </a:lnTo>
                    <a:lnTo>
                      <a:pt x="706" y="16"/>
                    </a:lnTo>
                    <a:lnTo>
                      <a:pt x="696" y="15"/>
                    </a:lnTo>
                    <a:lnTo>
                      <a:pt x="688" y="12"/>
                    </a:lnTo>
                    <a:lnTo>
                      <a:pt x="679" y="11"/>
                    </a:lnTo>
                    <a:lnTo>
                      <a:pt x="667" y="10"/>
                    </a:lnTo>
                    <a:lnTo>
                      <a:pt x="652" y="10"/>
                    </a:lnTo>
                    <a:lnTo>
                      <a:pt x="631" y="13"/>
                    </a:lnTo>
                    <a:lnTo>
                      <a:pt x="602" y="19"/>
                    </a:lnTo>
                    <a:lnTo>
                      <a:pt x="564" y="27"/>
                    </a:lnTo>
                    <a:lnTo>
                      <a:pt x="560" y="30"/>
                    </a:lnTo>
                    <a:lnTo>
                      <a:pt x="554" y="32"/>
                    </a:lnTo>
                    <a:lnTo>
                      <a:pt x="549" y="35"/>
                    </a:lnTo>
                    <a:lnTo>
                      <a:pt x="545" y="38"/>
                    </a:lnTo>
                    <a:lnTo>
                      <a:pt x="540" y="42"/>
                    </a:lnTo>
                    <a:lnTo>
                      <a:pt x="536" y="46"/>
                    </a:lnTo>
                    <a:lnTo>
                      <a:pt x="532" y="50"/>
                    </a:lnTo>
                    <a:lnTo>
                      <a:pt x="530" y="56"/>
                    </a:lnTo>
                    <a:lnTo>
                      <a:pt x="536" y="55"/>
                    </a:lnTo>
                    <a:lnTo>
                      <a:pt x="541" y="54"/>
                    </a:lnTo>
                    <a:lnTo>
                      <a:pt x="547" y="53"/>
                    </a:lnTo>
                    <a:lnTo>
                      <a:pt x="553" y="52"/>
                    </a:lnTo>
                    <a:lnTo>
                      <a:pt x="559" y="49"/>
                    </a:lnTo>
                    <a:lnTo>
                      <a:pt x="564" y="48"/>
                    </a:lnTo>
                    <a:lnTo>
                      <a:pt x="570" y="46"/>
                    </a:lnTo>
                    <a:lnTo>
                      <a:pt x="576" y="45"/>
                    </a:lnTo>
                    <a:lnTo>
                      <a:pt x="588" y="42"/>
                    </a:lnTo>
                    <a:lnTo>
                      <a:pt x="602" y="39"/>
                    </a:lnTo>
                    <a:lnTo>
                      <a:pt x="617" y="37"/>
                    </a:lnTo>
                    <a:lnTo>
                      <a:pt x="634" y="34"/>
                    </a:lnTo>
                    <a:lnTo>
                      <a:pt x="647" y="32"/>
                    </a:lnTo>
                    <a:lnTo>
                      <a:pt x="660" y="32"/>
                    </a:lnTo>
                    <a:lnTo>
                      <a:pt x="669" y="32"/>
                    </a:lnTo>
                    <a:lnTo>
                      <a:pt x="673" y="34"/>
                    </a:lnTo>
                    <a:lnTo>
                      <a:pt x="540" y="77"/>
                    </a:lnTo>
                    <a:lnTo>
                      <a:pt x="518" y="85"/>
                    </a:lnTo>
                    <a:lnTo>
                      <a:pt x="498" y="94"/>
                    </a:lnTo>
                    <a:lnTo>
                      <a:pt x="479" y="103"/>
                    </a:lnTo>
                    <a:lnTo>
                      <a:pt x="462" y="115"/>
                    </a:lnTo>
                    <a:lnTo>
                      <a:pt x="447" y="129"/>
                    </a:lnTo>
                    <a:lnTo>
                      <a:pt x="433" y="143"/>
                    </a:lnTo>
                    <a:lnTo>
                      <a:pt x="419" y="159"/>
                    </a:lnTo>
                    <a:lnTo>
                      <a:pt x="408" y="177"/>
                    </a:lnTo>
                    <a:lnTo>
                      <a:pt x="402" y="186"/>
                    </a:lnTo>
                    <a:lnTo>
                      <a:pt x="387" y="212"/>
                    </a:lnTo>
                    <a:lnTo>
                      <a:pt x="365" y="249"/>
                    </a:lnTo>
                    <a:lnTo>
                      <a:pt x="340" y="290"/>
                    </a:lnTo>
                    <a:lnTo>
                      <a:pt x="314" y="334"/>
                    </a:lnTo>
                    <a:lnTo>
                      <a:pt x="291" y="373"/>
                    </a:lnTo>
                    <a:lnTo>
                      <a:pt x="274" y="405"/>
                    </a:lnTo>
                    <a:lnTo>
                      <a:pt x="266" y="423"/>
                    </a:lnTo>
                    <a:lnTo>
                      <a:pt x="280" y="434"/>
                    </a:lnTo>
                    <a:lnTo>
                      <a:pt x="293" y="446"/>
                    </a:lnTo>
                    <a:lnTo>
                      <a:pt x="305" y="458"/>
                    </a:lnTo>
                    <a:lnTo>
                      <a:pt x="317" y="470"/>
                    </a:lnTo>
                    <a:lnTo>
                      <a:pt x="329" y="481"/>
                    </a:lnTo>
                    <a:lnTo>
                      <a:pt x="344" y="491"/>
                    </a:lnTo>
                    <a:lnTo>
                      <a:pt x="359" y="497"/>
                    </a:lnTo>
                    <a:lnTo>
                      <a:pt x="377" y="501"/>
                    </a:lnTo>
                    <a:lnTo>
                      <a:pt x="385" y="502"/>
                    </a:lnTo>
                    <a:lnTo>
                      <a:pt x="393" y="502"/>
                    </a:lnTo>
                    <a:lnTo>
                      <a:pt x="401" y="503"/>
                    </a:lnTo>
                    <a:lnTo>
                      <a:pt x="408" y="503"/>
                    </a:lnTo>
                    <a:lnTo>
                      <a:pt x="416" y="503"/>
                    </a:lnTo>
                    <a:lnTo>
                      <a:pt x="424" y="502"/>
                    </a:lnTo>
                    <a:lnTo>
                      <a:pt x="432" y="501"/>
                    </a:lnTo>
                    <a:lnTo>
                      <a:pt x="439" y="499"/>
                    </a:lnTo>
                    <a:lnTo>
                      <a:pt x="441" y="501"/>
                    </a:lnTo>
                    <a:lnTo>
                      <a:pt x="446" y="506"/>
                    </a:lnTo>
                    <a:lnTo>
                      <a:pt x="452" y="512"/>
                    </a:lnTo>
                    <a:lnTo>
                      <a:pt x="457" y="522"/>
                    </a:lnTo>
                    <a:lnTo>
                      <a:pt x="464" y="531"/>
                    </a:lnTo>
                    <a:lnTo>
                      <a:pt x="470" y="541"/>
                    </a:lnTo>
                    <a:lnTo>
                      <a:pt x="475" y="550"/>
                    </a:lnTo>
                    <a:lnTo>
                      <a:pt x="478" y="559"/>
                    </a:lnTo>
                    <a:lnTo>
                      <a:pt x="482" y="569"/>
                    </a:lnTo>
                    <a:lnTo>
                      <a:pt x="485" y="579"/>
                    </a:lnTo>
                    <a:lnTo>
                      <a:pt x="488" y="588"/>
                    </a:lnTo>
                    <a:lnTo>
                      <a:pt x="492" y="598"/>
                    </a:lnTo>
                    <a:lnTo>
                      <a:pt x="497" y="608"/>
                    </a:lnTo>
                    <a:lnTo>
                      <a:pt x="501" y="620"/>
                    </a:lnTo>
                    <a:lnTo>
                      <a:pt x="507" y="632"/>
                    </a:lnTo>
                    <a:lnTo>
                      <a:pt x="514" y="648"/>
                    </a:lnTo>
                    <a:lnTo>
                      <a:pt x="517" y="660"/>
                    </a:lnTo>
                    <a:lnTo>
                      <a:pt x="523" y="678"/>
                    </a:lnTo>
                    <a:lnTo>
                      <a:pt x="530" y="701"/>
                    </a:lnTo>
                    <a:lnTo>
                      <a:pt x="538" y="720"/>
                    </a:lnTo>
                    <a:lnTo>
                      <a:pt x="517" y="720"/>
                    </a:lnTo>
                    <a:close/>
                  </a:path>
                </a:pathLst>
              </a:custGeom>
              <a:solidFill>
                <a:srgbClr val="000000"/>
              </a:solidFill>
              <a:ln w="9525">
                <a:noFill/>
                <a:round/>
                <a:headEnd/>
                <a:tailEnd/>
              </a:ln>
            </p:spPr>
            <p:txBody>
              <a:bodyPr/>
              <a:lstStyle/>
              <a:p>
                <a:endParaRPr lang="en-IN"/>
              </a:p>
            </p:txBody>
          </p:sp>
          <p:sp>
            <p:nvSpPr>
              <p:cNvPr id="7196" name="Freeform 55"/>
              <p:cNvSpPr>
                <a:spLocks/>
              </p:cNvSpPr>
              <p:nvPr/>
            </p:nvSpPr>
            <p:spPr bwMode="auto">
              <a:xfrm>
                <a:off x="4278" y="2776"/>
                <a:ext cx="289" cy="126"/>
              </a:xfrm>
              <a:custGeom>
                <a:avLst/>
                <a:gdLst>
                  <a:gd name="T0" fmla="*/ 257 w 178"/>
                  <a:gd name="T1" fmla="*/ 126 h 94"/>
                  <a:gd name="T2" fmla="*/ 237 w 178"/>
                  <a:gd name="T3" fmla="*/ 106 h 94"/>
                  <a:gd name="T4" fmla="*/ 219 w 178"/>
                  <a:gd name="T5" fmla="*/ 90 h 94"/>
                  <a:gd name="T6" fmla="*/ 203 w 178"/>
                  <a:gd name="T7" fmla="*/ 76 h 94"/>
                  <a:gd name="T8" fmla="*/ 183 w 178"/>
                  <a:gd name="T9" fmla="*/ 66 h 94"/>
                  <a:gd name="T10" fmla="*/ 161 w 178"/>
                  <a:gd name="T11" fmla="*/ 55 h 94"/>
                  <a:gd name="T12" fmla="*/ 138 w 178"/>
                  <a:gd name="T13" fmla="*/ 46 h 94"/>
                  <a:gd name="T14" fmla="*/ 110 w 178"/>
                  <a:gd name="T15" fmla="*/ 35 h 94"/>
                  <a:gd name="T16" fmla="*/ 76 w 178"/>
                  <a:gd name="T17" fmla="*/ 24 h 94"/>
                  <a:gd name="T18" fmla="*/ 68 w 178"/>
                  <a:gd name="T19" fmla="*/ 20 h 94"/>
                  <a:gd name="T20" fmla="*/ 60 w 178"/>
                  <a:gd name="T21" fmla="*/ 19 h 94"/>
                  <a:gd name="T22" fmla="*/ 50 w 178"/>
                  <a:gd name="T23" fmla="*/ 17 h 94"/>
                  <a:gd name="T24" fmla="*/ 41 w 178"/>
                  <a:gd name="T25" fmla="*/ 15 h 94"/>
                  <a:gd name="T26" fmla="*/ 31 w 178"/>
                  <a:gd name="T27" fmla="*/ 13 h 94"/>
                  <a:gd name="T28" fmla="*/ 21 w 178"/>
                  <a:gd name="T29" fmla="*/ 9 h 94"/>
                  <a:gd name="T30" fmla="*/ 11 w 178"/>
                  <a:gd name="T31" fmla="*/ 7 h 94"/>
                  <a:gd name="T32" fmla="*/ 0 w 178"/>
                  <a:gd name="T33" fmla="*/ 1 h 94"/>
                  <a:gd name="T34" fmla="*/ 26 w 178"/>
                  <a:gd name="T35" fmla="*/ 0 h 94"/>
                  <a:gd name="T36" fmla="*/ 60 w 178"/>
                  <a:gd name="T37" fmla="*/ 4 h 94"/>
                  <a:gd name="T38" fmla="*/ 96 w 178"/>
                  <a:gd name="T39" fmla="*/ 9 h 94"/>
                  <a:gd name="T40" fmla="*/ 133 w 178"/>
                  <a:gd name="T41" fmla="*/ 17 h 94"/>
                  <a:gd name="T42" fmla="*/ 169 w 178"/>
                  <a:gd name="T43" fmla="*/ 28 h 94"/>
                  <a:gd name="T44" fmla="*/ 203 w 178"/>
                  <a:gd name="T45" fmla="*/ 39 h 94"/>
                  <a:gd name="T46" fmla="*/ 231 w 178"/>
                  <a:gd name="T47" fmla="*/ 50 h 94"/>
                  <a:gd name="T48" fmla="*/ 248 w 178"/>
                  <a:gd name="T49" fmla="*/ 60 h 94"/>
                  <a:gd name="T50" fmla="*/ 265 w 178"/>
                  <a:gd name="T51" fmla="*/ 72 h 94"/>
                  <a:gd name="T52" fmla="*/ 274 w 178"/>
                  <a:gd name="T53" fmla="*/ 84 h 94"/>
                  <a:gd name="T54" fmla="*/ 283 w 178"/>
                  <a:gd name="T55" fmla="*/ 95 h 94"/>
                  <a:gd name="T56" fmla="*/ 289 w 178"/>
                  <a:gd name="T57" fmla="*/ 107 h 94"/>
                  <a:gd name="T58" fmla="*/ 257 w 178"/>
                  <a:gd name="T59" fmla="*/ 126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8"/>
                  <a:gd name="T91" fmla="*/ 0 h 94"/>
                  <a:gd name="T92" fmla="*/ 178 w 178"/>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8" h="94">
                    <a:moveTo>
                      <a:pt x="158" y="94"/>
                    </a:moveTo>
                    <a:lnTo>
                      <a:pt x="146" y="79"/>
                    </a:lnTo>
                    <a:lnTo>
                      <a:pt x="135" y="67"/>
                    </a:lnTo>
                    <a:lnTo>
                      <a:pt x="125" y="57"/>
                    </a:lnTo>
                    <a:lnTo>
                      <a:pt x="113" y="49"/>
                    </a:lnTo>
                    <a:lnTo>
                      <a:pt x="99" y="41"/>
                    </a:lnTo>
                    <a:lnTo>
                      <a:pt x="85" y="34"/>
                    </a:lnTo>
                    <a:lnTo>
                      <a:pt x="68" y="26"/>
                    </a:lnTo>
                    <a:lnTo>
                      <a:pt x="47" y="18"/>
                    </a:lnTo>
                    <a:lnTo>
                      <a:pt x="42" y="15"/>
                    </a:lnTo>
                    <a:lnTo>
                      <a:pt x="37" y="14"/>
                    </a:lnTo>
                    <a:lnTo>
                      <a:pt x="31" y="13"/>
                    </a:lnTo>
                    <a:lnTo>
                      <a:pt x="25" y="11"/>
                    </a:lnTo>
                    <a:lnTo>
                      <a:pt x="19" y="10"/>
                    </a:lnTo>
                    <a:lnTo>
                      <a:pt x="13" y="7"/>
                    </a:lnTo>
                    <a:lnTo>
                      <a:pt x="7" y="5"/>
                    </a:lnTo>
                    <a:lnTo>
                      <a:pt x="0" y="1"/>
                    </a:lnTo>
                    <a:lnTo>
                      <a:pt x="16" y="0"/>
                    </a:lnTo>
                    <a:lnTo>
                      <a:pt x="37" y="3"/>
                    </a:lnTo>
                    <a:lnTo>
                      <a:pt x="59" y="7"/>
                    </a:lnTo>
                    <a:lnTo>
                      <a:pt x="82" y="13"/>
                    </a:lnTo>
                    <a:lnTo>
                      <a:pt x="104" y="21"/>
                    </a:lnTo>
                    <a:lnTo>
                      <a:pt x="125" y="29"/>
                    </a:lnTo>
                    <a:lnTo>
                      <a:pt x="142" y="37"/>
                    </a:lnTo>
                    <a:lnTo>
                      <a:pt x="153" y="45"/>
                    </a:lnTo>
                    <a:lnTo>
                      <a:pt x="163" y="54"/>
                    </a:lnTo>
                    <a:lnTo>
                      <a:pt x="169" y="63"/>
                    </a:lnTo>
                    <a:lnTo>
                      <a:pt x="174" y="71"/>
                    </a:lnTo>
                    <a:lnTo>
                      <a:pt x="178" y="80"/>
                    </a:lnTo>
                    <a:lnTo>
                      <a:pt x="158" y="94"/>
                    </a:lnTo>
                    <a:close/>
                  </a:path>
                </a:pathLst>
              </a:custGeom>
              <a:solidFill>
                <a:srgbClr val="000000"/>
              </a:solidFill>
              <a:ln w="9525">
                <a:noFill/>
                <a:round/>
                <a:headEnd/>
                <a:tailEnd/>
              </a:ln>
            </p:spPr>
            <p:txBody>
              <a:bodyPr/>
              <a:lstStyle/>
              <a:p>
                <a:endParaRPr lang="en-IN"/>
              </a:p>
            </p:txBody>
          </p:sp>
          <p:sp>
            <p:nvSpPr>
              <p:cNvPr id="7197" name="Freeform 57"/>
              <p:cNvSpPr>
                <a:spLocks/>
              </p:cNvSpPr>
              <p:nvPr/>
            </p:nvSpPr>
            <p:spPr bwMode="auto">
              <a:xfrm>
                <a:off x="4048" y="2970"/>
                <a:ext cx="493" cy="130"/>
              </a:xfrm>
              <a:custGeom>
                <a:avLst/>
                <a:gdLst>
                  <a:gd name="T0" fmla="*/ 450 w 306"/>
                  <a:gd name="T1" fmla="*/ 46 h 96"/>
                  <a:gd name="T2" fmla="*/ 425 w 306"/>
                  <a:gd name="T3" fmla="*/ 54 h 96"/>
                  <a:gd name="T4" fmla="*/ 403 w 306"/>
                  <a:gd name="T5" fmla="*/ 62 h 96"/>
                  <a:gd name="T6" fmla="*/ 380 w 306"/>
                  <a:gd name="T7" fmla="*/ 69 h 96"/>
                  <a:gd name="T8" fmla="*/ 359 w 306"/>
                  <a:gd name="T9" fmla="*/ 77 h 96"/>
                  <a:gd name="T10" fmla="*/ 337 w 306"/>
                  <a:gd name="T11" fmla="*/ 83 h 96"/>
                  <a:gd name="T12" fmla="*/ 314 w 306"/>
                  <a:gd name="T13" fmla="*/ 89 h 96"/>
                  <a:gd name="T14" fmla="*/ 292 w 306"/>
                  <a:gd name="T15" fmla="*/ 93 h 96"/>
                  <a:gd name="T16" fmla="*/ 269 w 306"/>
                  <a:gd name="T17" fmla="*/ 99 h 96"/>
                  <a:gd name="T18" fmla="*/ 245 w 306"/>
                  <a:gd name="T19" fmla="*/ 103 h 96"/>
                  <a:gd name="T20" fmla="*/ 221 w 306"/>
                  <a:gd name="T21" fmla="*/ 107 h 96"/>
                  <a:gd name="T22" fmla="*/ 197 w 306"/>
                  <a:gd name="T23" fmla="*/ 110 h 96"/>
                  <a:gd name="T24" fmla="*/ 171 w 306"/>
                  <a:gd name="T25" fmla="*/ 112 h 96"/>
                  <a:gd name="T26" fmla="*/ 145 w 306"/>
                  <a:gd name="T27" fmla="*/ 114 h 96"/>
                  <a:gd name="T28" fmla="*/ 116 w 306"/>
                  <a:gd name="T29" fmla="*/ 118 h 96"/>
                  <a:gd name="T30" fmla="*/ 87 w 306"/>
                  <a:gd name="T31" fmla="*/ 118 h 96"/>
                  <a:gd name="T32" fmla="*/ 56 w 306"/>
                  <a:gd name="T33" fmla="*/ 119 h 96"/>
                  <a:gd name="T34" fmla="*/ 53 w 306"/>
                  <a:gd name="T35" fmla="*/ 121 h 96"/>
                  <a:gd name="T36" fmla="*/ 45 w 306"/>
                  <a:gd name="T37" fmla="*/ 122 h 96"/>
                  <a:gd name="T38" fmla="*/ 37 w 306"/>
                  <a:gd name="T39" fmla="*/ 123 h 96"/>
                  <a:gd name="T40" fmla="*/ 29 w 306"/>
                  <a:gd name="T41" fmla="*/ 127 h 96"/>
                  <a:gd name="T42" fmla="*/ 21 w 306"/>
                  <a:gd name="T43" fmla="*/ 129 h 96"/>
                  <a:gd name="T44" fmla="*/ 11 w 306"/>
                  <a:gd name="T45" fmla="*/ 130 h 96"/>
                  <a:gd name="T46" fmla="*/ 6 w 306"/>
                  <a:gd name="T47" fmla="*/ 130 h 96"/>
                  <a:gd name="T48" fmla="*/ 0 w 306"/>
                  <a:gd name="T49" fmla="*/ 127 h 96"/>
                  <a:gd name="T50" fmla="*/ 6 w 306"/>
                  <a:gd name="T51" fmla="*/ 121 h 96"/>
                  <a:gd name="T52" fmla="*/ 13 w 306"/>
                  <a:gd name="T53" fmla="*/ 116 h 96"/>
                  <a:gd name="T54" fmla="*/ 21 w 306"/>
                  <a:gd name="T55" fmla="*/ 112 h 96"/>
                  <a:gd name="T56" fmla="*/ 31 w 306"/>
                  <a:gd name="T57" fmla="*/ 110 h 96"/>
                  <a:gd name="T58" fmla="*/ 37 w 306"/>
                  <a:gd name="T59" fmla="*/ 107 h 96"/>
                  <a:gd name="T60" fmla="*/ 47 w 306"/>
                  <a:gd name="T61" fmla="*/ 103 h 96"/>
                  <a:gd name="T62" fmla="*/ 55 w 306"/>
                  <a:gd name="T63" fmla="*/ 100 h 96"/>
                  <a:gd name="T64" fmla="*/ 61 w 306"/>
                  <a:gd name="T65" fmla="*/ 96 h 96"/>
                  <a:gd name="T66" fmla="*/ 69 w 306"/>
                  <a:gd name="T67" fmla="*/ 96 h 96"/>
                  <a:gd name="T68" fmla="*/ 84 w 306"/>
                  <a:gd name="T69" fmla="*/ 96 h 96"/>
                  <a:gd name="T70" fmla="*/ 103 w 306"/>
                  <a:gd name="T71" fmla="*/ 93 h 96"/>
                  <a:gd name="T72" fmla="*/ 127 w 306"/>
                  <a:gd name="T73" fmla="*/ 92 h 96"/>
                  <a:gd name="T74" fmla="*/ 153 w 306"/>
                  <a:gd name="T75" fmla="*/ 89 h 96"/>
                  <a:gd name="T76" fmla="*/ 182 w 306"/>
                  <a:gd name="T77" fmla="*/ 87 h 96"/>
                  <a:gd name="T78" fmla="*/ 216 w 306"/>
                  <a:gd name="T79" fmla="*/ 81 h 96"/>
                  <a:gd name="T80" fmla="*/ 250 w 306"/>
                  <a:gd name="T81" fmla="*/ 76 h 96"/>
                  <a:gd name="T82" fmla="*/ 282 w 306"/>
                  <a:gd name="T83" fmla="*/ 69 h 96"/>
                  <a:gd name="T84" fmla="*/ 317 w 306"/>
                  <a:gd name="T85" fmla="*/ 61 h 96"/>
                  <a:gd name="T86" fmla="*/ 351 w 306"/>
                  <a:gd name="T87" fmla="*/ 54 h 96"/>
                  <a:gd name="T88" fmla="*/ 385 w 306"/>
                  <a:gd name="T89" fmla="*/ 46 h 96"/>
                  <a:gd name="T90" fmla="*/ 416 w 306"/>
                  <a:gd name="T91" fmla="*/ 35 h 96"/>
                  <a:gd name="T92" fmla="*/ 446 w 306"/>
                  <a:gd name="T93" fmla="*/ 24 h 96"/>
                  <a:gd name="T94" fmla="*/ 470 w 306"/>
                  <a:gd name="T95" fmla="*/ 14 h 96"/>
                  <a:gd name="T96" fmla="*/ 493 w 306"/>
                  <a:gd name="T97" fmla="*/ 0 h 96"/>
                  <a:gd name="T98" fmla="*/ 487 w 306"/>
                  <a:gd name="T99" fmla="*/ 7 h 96"/>
                  <a:gd name="T100" fmla="*/ 475 w 306"/>
                  <a:gd name="T101" fmla="*/ 22 h 96"/>
                  <a:gd name="T102" fmla="*/ 462 w 306"/>
                  <a:gd name="T103" fmla="*/ 38 h 96"/>
                  <a:gd name="T104" fmla="*/ 450 w 306"/>
                  <a:gd name="T105" fmla="*/ 46 h 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06"/>
                  <a:gd name="T160" fmla="*/ 0 h 96"/>
                  <a:gd name="T161" fmla="*/ 306 w 306"/>
                  <a:gd name="T162" fmla="*/ 96 h 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06" h="96">
                    <a:moveTo>
                      <a:pt x="279" y="34"/>
                    </a:moveTo>
                    <a:lnTo>
                      <a:pt x="264" y="40"/>
                    </a:lnTo>
                    <a:lnTo>
                      <a:pt x="250" y="46"/>
                    </a:lnTo>
                    <a:lnTo>
                      <a:pt x="236" y="51"/>
                    </a:lnTo>
                    <a:lnTo>
                      <a:pt x="223" y="57"/>
                    </a:lnTo>
                    <a:lnTo>
                      <a:pt x="209" y="61"/>
                    </a:lnTo>
                    <a:lnTo>
                      <a:pt x="195" y="66"/>
                    </a:lnTo>
                    <a:lnTo>
                      <a:pt x="181" y="69"/>
                    </a:lnTo>
                    <a:lnTo>
                      <a:pt x="167" y="73"/>
                    </a:lnTo>
                    <a:lnTo>
                      <a:pt x="152" y="76"/>
                    </a:lnTo>
                    <a:lnTo>
                      <a:pt x="137" y="79"/>
                    </a:lnTo>
                    <a:lnTo>
                      <a:pt x="122" y="81"/>
                    </a:lnTo>
                    <a:lnTo>
                      <a:pt x="106" y="83"/>
                    </a:lnTo>
                    <a:lnTo>
                      <a:pt x="90" y="84"/>
                    </a:lnTo>
                    <a:lnTo>
                      <a:pt x="72" y="87"/>
                    </a:lnTo>
                    <a:lnTo>
                      <a:pt x="54" y="87"/>
                    </a:lnTo>
                    <a:lnTo>
                      <a:pt x="35" y="88"/>
                    </a:lnTo>
                    <a:lnTo>
                      <a:pt x="33" y="89"/>
                    </a:lnTo>
                    <a:lnTo>
                      <a:pt x="28" y="90"/>
                    </a:lnTo>
                    <a:lnTo>
                      <a:pt x="23" y="91"/>
                    </a:lnTo>
                    <a:lnTo>
                      <a:pt x="18" y="94"/>
                    </a:lnTo>
                    <a:lnTo>
                      <a:pt x="13" y="95"/>
                    </a:lnTo>
                    <a:lnTo>
                      <a:pt x="7" y="96"/>
                    </a:lnTo>
                    <a:lnTo>
                      <a:pt x="4" y="96"/>
                    </a:lnTo>
                    <a:lnTo>
                      <a:pt x="0" y="94"/>
                    </a:lnTo>
                    <a:lnTo>
                      <a:pt x="4" y="89"/>
                    </a:lnTo>
                    <a:lnTo>
                      <a:pt x="8" y="86"/>
                    </a:lnTo>
                    <a:lnTo>
                      <a:pt x="13" y="83"/>
                    </a:lnTo>
                    <a:lnTo>
                      <a:pt x="19" y="81"/>
                    </a:lnTo>
                    <a:lnTo>
                      <a:pt x="23" y="79"/>
                    </a:lnTo>
                    <a:lnTo>
                      <a:pt x="29" y="76"/>
                    </a:lnTo>
                    <a:lnTo>
                      <a:pt x="34" y="74"/>
                    </a:lnTo>
                    <a:lnTo>
                      <a:pt x="38" y="71"/>
                    </a:lnTo>
                    <a:lnTo>
                      <a:pt x="43" y="71"/>
                    </a:lnTo>
                    <a:lnTo>
                      <a:pt x="52" y="71"/>
                    </a:lnTo>
                    <a:lnTo>
                      <a:pt x="64" y="69"/>
                    </a:lnTo>
                    <a:lnTo>
                      <a:pt x="79" y="68"/>
                    </a:lnTo>
                    <a:lnTo>
                      <a:pt x="95" y="66"/>
                    </a:lnTo>
                    <a:lnTo>
                      <a:pt x="113" y="64"/>
                    </a:lnTo>
                    <a:lnTo>
                      <a:pt x="134" y="60"/>
                    </a:lnTo>
                    <a:lnTo>
                      <a:pt x="155" y="56"/>
                    </a:lnTo>
                    <a:lnTo>
                      <a:pt x="175" y="51"/>
                    </a:lnTo>
                    <a:lnTo>
                      <a:pt x="197" y="45"/>
                    </a:lnTo>
                    <a:lnTo>
                      <a:pt x="218" y="40"/>
                    </a:lnTo>
                    <a:lnTo>
                      <a:pt x="239" y="34"/>
                    </a:lnTo>
                    <a:lnTo>
                      <a:pt x="258" y="26"/>
                    </a:lnTo>
                    <a:lnTo>
                      <a:pt x="277" y="18"/>
                    </a:lnTo>
                    <a:lnTo>
                      <a:pt x="292" y="10"/>
                    </a:lnTo>
                    <a:lnTo>
                      <a:pt x="306" y="0"/>
                    </a:lnTo>
                    <a:lnTo>
                      <a:pt x="302" y="5"/>
                    </a:lnTo>
                    <a:lnTo>
                      <a:pt x="295" y="16"/>
                    </a:lnTo>
                    <a:lnTo>
                      <a:pt x="287" y="28"/>
                    </a:lnTo>
                    <a:lnTo>
                      <a:pt x="279" y="34"/>
                    </a:lnTo>
                    <a:close/>
                  </a:path>
                </a:pathLst>
              </a:custGeom>
              <a:solidFill>
                <a:srgbClr val="000000"/>
              </a:solidFill>
              <a:ln w="9525">
                <a:noFill/>
                <a:round/>
                <a:headEnd/>
                <a:tailEnd/>
              </a:ln>
            </p:spPr>
            <p:txBody>
              <a:bodyPr/>
              <a:lstStyle/>
              <a:p>
                <a:endParaRPr lang="en-IN"/>
              </a:p>
            </p:txBody>
          </p:sp>
          <p:sp>
            <p:nvSpPr>
              <p:cNvPr id="7198" name="Freeform 58"/>
              <p:cNvSpPr>
                <a:spLocks/>
              </p:cNvSpPr>
              <p:nvPr/>
            </p:nvSpPr>
            <p:spPr bwMode="auto">
              <a:xfrm>
                <a:off x="3857" y="2994"/>
                <a:ext cx="114" cy="143"/>
              </a:xfrm>
              <a:custGeom>
                <a:avLst/>
                <a:gdLst>
                  <a:gd name="T0" fmla="*/ 90 w 70"/>
                  <a:gd name="T1" fmla="*/ 143 h 106"/>
                  <a:gd name="T2" fmla="*/ 80 w 70"/>
                  <a:gd name="T3" fmla="*/ 121 h 106"/>
                  <a:gd name="T4" fmla="*/ 68 w 70"/>
                  <a:gd name="T5" fmla="*/ 97 h 106"/>
                  <a:gd name="T6" fmla="*/ 54 w 70"/>
                  <a:gd name="T7" fmla="*/ 74 h 106"/>
                  <a:gd name="T8" fmla="*/ 39 w 70"/>
                  <a:gd name="T9" fmla="*/ 51 h 106"/>
                  <a:gd name="T10" fmla="*/ 24 w 70"/>
                  <a:gd name="T11" fmla="*/ 31 h 106"/>
                  <a:gd name="T12" fmla="*/ 11 w 70"/>
                  <a:gd name="T13" fmla="*/ 13 h 106"/>
                  <a:gd name="T14" fmla="*/ 3 w 70"/>
                  <a:gd name="T15" fmla="*/ 4 h 106"/>
                  <a:gd name="T16" fmla="*/ 0 w 70"/>
                  <a:gd name="T17" fmla="*/ 0 h 106"/>
                  <a:gd name="T18" fmla="*/ 11 w 70"/>
                  <a:gd name="T19" fmla="*/ 4 h 106"/>
                  <a:gd name="T20" fmla="*/ 28 w 70"/>
                  <a:gd name="T21" fmla="*/ 16 h 106"/>
                  <a:gd name="T22" fmla="*/ 44 w 70"/>
                  <a:gd name="T23" fmla="*/ 34 h 106"/>
                  <a:gd name="T24" fmla="*/ 64 w 70"/>
                  <a:gd name="T25" fmla="*/ 54 h 106"/>
                  <a:gd name="T26" fmla="*/ 81 w 70"/>
                  <a:gd name="T27" fmla="*/ 76 h 106"/>
                  <a:gd name="T28" fmla="*/ 98 w 70"/>
                  <a:gd name="T29" fmla="*/ 97 h 106"/>
                  <a:gd name="T30" fmla="*/ 109 w 70"/>
                  <a:gd name="T31" fmla="*/ 117 h 106"/>
                  <a:gd name="T32" fmla="*/ 114 w 70"/>
                  <a:gd name="T33" fmla="*/ 135 h 106"/>
                  <a:gd name="T34" fmla="*/ 90 w 70"/>
                  <a:gd name="T35" fmla="*/ 143 h 1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
                  <a:gd name="T55" fmla="*/ 0 h 106"/>
                  <a:gd name="T56" fmla="*/ 70 w 70"/>
                  <a:gd name="T57" fmla="*/ 106 h 10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 h="106">
                    <a:moveTo>
                      <a:pt x="55" y="106"/>
                    </a:moveTo>
                    <a:lnTo>
                      <a:pt x="49" y="90"/>
                    </a:lnTo>
                    <a:lnTo>
                      <a:pt x="42" y="72"/>
                    </a:lnTo>
                    <a:lnTo>
                      <a:pt x="33" y="55"/>
                    </a:lnTo>
                    <a:lnTo>
                      <a:pt x="24" y="38"/>
                    </a:lnTo>
                    <a:lnTo>
                      <a:pt x="15" y="23"/>
                    </a:lnTo>
                    <a:lnTo>
                      <a:pt x="7" y="10"/>
                    </a:lnTo>
                    <a:lnTo>
                      <a:pt x="2" y="3"/>
                    </a:lnTo>
                    <a:lnTo>
                      <a:pt x="0" y="0"/>
                    </a:lnTo>
                    <a:lnTo>
                      <a:pt x="7" y="3"/>
                    </a:lnTo>
                    <a:lnTo>
                      <a:pt x="17" y="12"/>
                    </a:lnTo>
                    <a:lnTo>
                      <a:pt x="27" y="25"/>
                    </a:lnTo>
                    <a:lnTo>
                      <a:pt x="39" y="40"/>
                    </a:lnTo>
                    <a:lnTo>
                      <a:pt x="50" y="56"/>
                    </a:lnTo>
                    <a:lnTo>
                      <a:pt x="60" y="72"/>
                    </a:lnTo>
                    <a:lnTo>
                      <a:pt x="67" y="87"/>
                    </a:lnTo>
                    <a:lnTo>
                      <a:pt x="70" y="100"/>
                    </a:lnTo>
                    <a:lnTo>
                      <a:pt x="55" y="106"/>
                    </a:lnTo>
                    <a:close/>
                  </a:path>
                </a:pathLst>
              </a:custGeom>
              <a:solidFill>
                <a:srgbClr val="000000"/>
              </a:solidFill>
              <a:ln w="9525">
                <a:noFill/>
                <a:round/>
                <a:headEnd/>
                <a:tailEnd/>
              </a:ln>
            </p:spPr>
            <p:txBody>
              <a:bodyPr/>
              <a:lstStyle/>
              <a:p>
                <a:endParaRPr lang="en-IN"/>
              </a:p>
            </p:txBody>
          </p:sp>
          <p:sp>
            <p:nvSpPr>
              <p:cNvPr id="7199" name="Freeform 60"/>
              <p:cNvSpPr>
                <a:spLocks/>
              </p:cNvSpPr>
              <p:nvPr/>
            </p:nvSpPr>
            <p:spPr bwMode="auto">
              <a:xfrm>
                <a:off x="4013" y="3129"/>
                <a:ext cx="612" cy="549"/>
              </a:xfrm>
              <a:custGeom>
                <a:avLst/>
                <a:gdLst>
                  <a:gd name="T0" fmla="*/ 612 w 376"/>
                  <a:gd name="T1" fmla="*/ 12 h 405"/>
                  <a:gd name="T2" fmla="*/ 605 w 376"/>
                  <a:gd name="T3" fmla="*/ 14 h 405"/>
                  <a:gd name="T4" fmla="*/ 588 w 376"/>
                  <a:gd name="T5" fmla="*/ 18 h 405"/>
                  <a:gd name="T6" fmla="*/ 568 w 376"/>
                  <a:gd name="T7" fmla="*/ 22 h 405"/>
                  <a:gd name="T8" fmla="*/ 539 w 376"/>
                  <a:gd name="T9" fmla="*/ 28 h 405"/>
                  <a:gd name="T10" fmla="*/ 508 w 376"/>
                  <a:gd name="T11" fmla="*/ 35 h 405"/>
                  <a:gd name="T12" fmla="*/ 472 w 376"/>
                  <a:gd name="T13" fmla="*/ 45 h 405"/>
                  <a:gd name="T14" fmla="*/ 435 w 376"/>
                  <a:gd name="T15" fmla="*/ 56 h 405"/>
                  <a:gd name="T16" fmla="*/ 392 w 376"/>
                  <a:gd name="T17" fmla="*/ 69 h 405"/>
                  <a:gd name="T18" fmla="*/ 350 w 376"/>
                  <a:gd name="T19" fmla="*/ 83 h 405"/>
                  <a:gd name="T20" fmla="*/ 306 w 376"/>
                  <a:gd name="T21" fmla="*/ 96 h 405"/>
                  <a:gd name="T22" fmla="*/ 264 w 376"/>
                  <a:gd name="T23" fmla="*/ 114 h 405"/>
                  <a:gd name="T24" fmla="*/ 220 w 376"/>
                  <a:gd name="T25" fmla="*/ 131 h 405"/>
                  <a:gd name="T26" fmla="*/ 179 w 376"/>
                  <a:gd name="T27" fmla="*/ 150 h 405"/>
                  <a:gd name="T28" fmla="*/ 142 w 376"/>
                  <a:gd name="T29" fmla="*/ 169 h 405"/>
                  <a:gd name="T30" fmla="*/ 106 w 376"/>
                  <a:gd name="T31" fmla="*/ 190 h 405"/>
                  <a:gd name="T32" fmla="*/ 75 w 376"/>
                  <a:gd name="T33" fmla="*/ 213 h 405"/>
                  <a:gd name="T34" fmla="*/ 52 w 376"/>
                  <a:gd name="T35" fmla="*/ 244 h 405"/>
                  <a:gd name="T36" fmla="*/ 39 w 376"/>
                  <a:gd name="T37" fmla="*/ 281 h 405"/>
                  <a:gd name="T38" fmla="*/ 34 w 376"/>
                  <a:gd name="T39" fmla="*/ 323 h 405"/>
                  <a:gd name="T40" fmla="*/ 39 w 376"/>
                  <a:gd name="T41" fmla="*/ 367 h 405"/>
                  <a:gd name="T42" fmla="*/ 47 w 376"/>
                  <a:gd name="T43" fmla="*/ 413 h 405"/>
                  <a:gd name="T44" fmla="*/ 63 w 376"/>
                  <a:gd name="T45" fmla="*/ 461 h 405"/>
                  <a:gd name="T46" fmla="*/ 80 w 376"/>
                  <a:gd name="T47" fmla="*/ 506 h 405"/>
                  <a:gd name="T48" fmla="*/ 99 w 376"/>
                  <a:gd name="T49" fmla="*/ 549 h 405"/>
                  <a:gd name="T50" fmla="*/ 63 w 376"/>
                  <a:gd name="T51" fmla="*/ 549 h 405"/>
                  <a:gd name="T52" fmla="*/ 54 w 376"/>
                  <a:gd name="T53" fmla="*/ 538 h 405"/>
                  <a:gd name="T54" fmla="*/ 42 w 376"/>
                  <a:gd name="T55" fmla="*/ 514 h 405"/>
                  <a:gd name="T56" fmla="*/ 29 w 376"/>
                  <a:gd name="T57" fmla="*/ 480 h 405"/>
                  <a:gd name="T58" fmla="*/ 18 w 376"/>
                  <a:gd name="T59" fmla="*/ 439 h 405"/>
                  <a:gd name="T60" fmla="*/ 8 w 376"/>
                  <a:gd name="T61" fmla="*/ 394 h 405"/>
                  <a:gd name="T62" fmla="*/ 3 w 376"/>
                  <a:gd name="T63" fmla="*/ 352 h 405"/>
                  <a:gd name="T64" fmla="*/ 0 w 376"/>
                  <a:gd name="T65" fmla="*/ 312 h 405"/>
                  <a:gd name="T66" fmla="*/ 2 w 376"/>
                  <a:gd name="T67" fmla="*/ 279 h 405"/>
                  <a:gd name="T68" fmla="*/ 5 w 376"/>
                  <a:gd name="T69" fmla="*/ 258 h 405"/>
                  <a:gd name="T70" fmla="*/ 10 w 376"/>
                  <a:gd name="T71" fmla="*/ 236 h 405"/>
                  <a:gd name="T72" fmla="*/ 21 w 376"/>
                  <a:gd name="T73" fmla="*/ 216 h 405"/>
                  <a:gd name="T74" fmla="*/ 39 w 376"/>
                  <a:gd name="T75" fmla="*/ 197 h 405"/>
                  <a:gd name="T76" fmla="*/ 68 w 376"/>
                  <a:gd name="T77" fmla="*/ 176 h 405"/>
                  <a:gd name="T78" fmla="*/ 103 w 376"/>
                  <a:gd name="T79" fmla="*/ 157 h 405"/>
                  <a:gd name="T80" fmla="*/ 140 w 376"/>
                  <a:gd name="T81" fmla="*/ 138 h 405"/>
                  <a:gd name="T82" fmla="*/ 179 w 376"/>
                  <a:gd name="T83" fmla="*/ 122 h 405"/>
                  <a:gd name="T84" fmla="*/ 220 w 376"/>
                  <a:gd name="T85" fmla="*/ 104 h 405"/>
                  <a:gd name="T86" fmla="*/ 262 w 376"/>
                  <a:gd name="T87" fmla="*/ 89 h 405"/>
                  <a:gd name="T88" fmla="*/ 304 w 376"/>
                  <a:gd name="T89" fmla="*/ 75 h 405"/>
                  <a:gd name="T90" fmla="*/ 348 w 376"/>
                  <a:gd name="T91" fmla="*/ 62 h 405"/>
                  <a:gd name="T92" fmla="*/ 389 w 376"/>
                  <a:gd name="T93" fmla="*/ 50 h 405"/>
                  <a:gd name="T94" fmla="*/ 430 w 376"/>
                  <a:gd name="T95" fmla="*/ 39 h 405"/>
                  <a:gd name="T96" fmla="*/ 469 w 376"/>
                  <a:gd name="T97" fmla="*/ 30 h 405"/>
                  <a:gd name="T98" fmla="*/ 501 w 376"/>
                  <a:gd name="T99" fmla="*/ 20 h 405"/>
                  <a:gd name="T100" fmla="*/ 534 w 376"/>
                  <a:gd name="T101" fmla="*/ 14 h 405"/>
                  <a:gd name="T102" fmla="*/ 560 w 376"/>
                  <a:gd name="T103" fmla="*/ 8 h 405"/>
                  <a:gd name="T104" fmla="*/ 583 w 376"/>
                  <a:gd name="T105" fmla="*/ 3 h 405"/>
                  <a:gd name="T106" fmla="*/ 599 w 376"/>
                  <a:gd name="T107" fmla="*/ 0 h 405"/>
                  <a:gd name="T108" fmla="*/ 612 w 376"/>
                  <a:gd name="T109" fmla="*/ 12 h 4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76"/>
                  <a:gd name="T166" fmla="*/ 0 h 405"/>
                  <a:gd name="T167" fmla="*/ 376 w 376"/>
                  <a:gd name="T168" fmla="*/ 405 h 40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76" h="405">
                    <a:moveTo>
                      <a:pt x="376" y="9"/>
                    </a:moveTo>
                    <a:lnTo>
                      <a:pt x="372" y="10"/>
                    </a:lnTo>
                    <a:lnTo>
                      <a:pt x="361" y="13"/>
                    </a:lnTo>
                    <a:lnTo>
                      <a:pt x="349" y="16"/>
                    </a:lnTo>
                    <a:lnTo>
                      <a:pt x="331" y="21"/>
                    </a:lnTo>
                    <a:lnTo>
                      <a:pt x="312" y="26"/>
                    </a:lnTo>
                    <a:lnTo>
                      <a:pt x="290" y="33"/>
                    </a:lnTo>
                    <a:lnTo>
                      <a:pt x="267" y="41"/>
                    </a:lnTo>
                    <a:lnTo>
                      <a:pt x="241" y="51"/>
                    </a:lnTo>
                    <a:lnTo>
                      <a:pt x="215" y="61"/>
                    </a:lnTo>
                    <a:lnTo>
                      <a:pt x="188" y="71"/>
                    </a:lnTo>
                    <a:lnTo>
                      <a:pt x="162" y="84"/>
                    </a:lnTo>
                    <a:lnTo>
                      <a:pt x="135" y="97"/>
                    </a:lnTo>
                    <a:lnTo>
                      <a:pt x="110" y="111"/>
                    </a:lnTo>
                    <a:lnTo>
                      <a:pt x="87" y="125"/>
                    </a:lnTo>
                    <a:lnTo>
                      <a:pt x="65" y="140"/>
                    </a:lnTo>
                    <a:lnTo>
                      <a:pt x="46" y="157"/>
                    </a:lnTo>
                    <a:lnTo>
                      <a:pt x="32" y="180"/>
                    </a:lnTo>
                    <a:lnTo>
                      <a:pt x="24" y="207"/>
                    </a:lnTo>
                    <a:lnTo>
                      <a:pt x="21" y="238"/>
                    </a:lnTo>
                    <a:lnTo>
                      <a:pt x="24" y="271"/>
                    </a:lnTo>
                    <a:lnTo>
                      <a:pt x="29" y="305"/>
                    </a:lnTo>
                    <a:lnTo>
                      <a:pt x="39" y="340"/>
                    </a:lnTo>
                    <a:lnTo>
                      <a:pt x="49" y="373"/>
                    </a:lnTo>
                    <a:lnTo>
                      <a:pt x="61" y="405"/>
                    </a:lnTo>
                    <a:lnTo>
                      <a:pt x="39" y="405"/>
                    </a:lnTo>
                    <a:lnTo>
                      <a:pt x="33" y="397"/>
                    </a:lnTo>
                    <a:lnTo>
                      <a:pt x="26" y="379"/>
                    </a:lnTo>
                    <a:lnTo>
                      <a:pt x="18" y="354"/>
                    </a:lnTo>
                    <a:lnTo>
                      <a:pt x="11" y="324"/>
                    </a:lnTo>
                    <a:lnTo>
                      <a:pt x="5" y="291"/>
                    </a:lnTo>
                    <a:lnTo>
                      <a:pt x="2" y="260"/>
                    </a:lnTo>
                    <a:lnTo>
                      <a:pt x="0" y="230"/>
                    </a:lnTo>
                    <a:lnTo>
                      <a:pt x="1" y="206"/>
                    </a:lnTo>
                    <a:lnTo>
                      <a:pt x="3" y="190"/>
                    </a:lnTo>
                    <a:lnTo>
                      <a:pt x="6" y="174"/>
                    </a:lnTo>
                    <a:lnTo>
                      <a:pt x="13" y="159"/>
                    </a:lnTo>
                    <a:lnTo>
                      <a:pt x="24" y="145"/>
                    </a:lnTo>
                    <a:lnTo>
                      <a:pt x="42" y="130"/>
                    </a:lnTo>
                    <a:lnTo>
                      <a:pt x="63" y="116"/>
                    </a:lnTo>
                    <a:lnTo>
                      <a:pt x="86" y="102"/>
                    </a:lnTo>
                    <a:lnTo>
                      <a:pt x="110" y="90"/>
                    </a:lnTo>
                    <a:lnTo>
                      <a:pt x="135" y="77"/>
                    </a:lnTo>
                    <a:lnTo>
                      <a:pt x="161" y="66"/>
                    </a:lnTo>
                    <a:lnTo>
                      <a:pt x="187" y="55"/>
                    </a:lnTo>
                    <a:lnTo>
                      <a:pt x="214" y="46"/>
                    </a:lnTo>
                    <a:lnTo>
                      <a:pt x="239" y="37"/>
                    </a:lnTo>
                    <a:lnTo>
                      <a:pt x="264" y="29"/>
                    </a:lnTo>
                    <a:lnTo>
                      <a:pt x="288" y="22"/>
                    </a:lnTo>
                    <a:lnTo>
                      <a:pt x="308" y="15"/>
                    </a:lnTo>
                    <a:lnTo>
                      <a:pt x="328" y="10"/>
                    </a:lnTo>
                    <a:lnTo>
                      <a:pt x="344" y="6"/>
                    </a:lnTo>
                    <a:lnTo>
                      <a:pt x="358" y="2"/>
                    </a:lnTo>
                    <a:lnTo>
                      <a:pt x="368" y="0"/>
                    </a:lnTo>
                    <a:lnTo>
                      <a:pt x="376" y="9"/>
                    </a:lnTo>
                    <a:close/>
                  </a:path>
                </a:pathLst>
              </a:custGeom>
              <a:solidFill>
                <a:srgbClr val="000000"/>
              </a:solidFill>
              <a:ln w="9525">
                <a:noFill/>
                <a:round/>
                <a:headEnd/>
                <a:tailEnd/>
              </a:ln>
            </p:spPr>
            <p:txBody>
              <a:bodyPr/>
              <a:lstStyle/>
              <a:p>
                <a:endParaRPr lang="en-IN"/>
              </a:p>
            </p:txBody>
          </p:sp>
          <p:sp>
            <p:nvSpPr>
              <p:cNvPr id="7200" name="Freeform 61"/>
              <p:cNvSpPr>
                <a:spLocks/>
              </p:cNvSpPr>
              <p:nvPr/>
            </p:nvSpPr>
            <p:spPr bwMode="auto">
              <a:xfrm>
                <a:off x="4094" y="3159"/>
                <a:ext cx="683" cy="483"/>
              </a:xfrm>
              <a:custGeom>
                <a:avLst/>
                <a:gdLst>
                  <a:gd name="T0" fmla="*/ 662 w 422"/>
                  <a:gd name="T1" fmla="*/ 167 h 358"/>
                  <a:gd name="T2" fmla="*/ 646 w 422"/>
                  <a:gd name="T3" fmla="*/ 84 h 358"/>
                  <a:gd name="T4" fmla="*/ 630 w 422"/>
                  <a:gd name="T5" fmla="*/ 53 h 358"/>
                  <a:gd name="T6" fmla="*/ 617 w 422"/>
                  <a:gd name="T7" fmla="*/ 39 h 358"/>
                  <a:gd name="T8" fmla="*/ 597 w 422"/>
                  <a:gd name="T9" fmla="*/ 28 h 358"/>
                  <a:gd name="T10" fmla="*/ 566 w 422"/>
                  <a:gd name="T11" fmla="*/ 20 h 358"/>
                  <a:gd name="T12" fmla="*/ 536 w 422"/>
                  <a:gd name="T13" fmla="*/ 20 h 358"/>
                  <a:gd name="T14" fmla="*/ 490 w 422"/>
                  <a:gd name="T15" fmla="*/ 30 h 358"/>
                  <a:gd name="T16" fmla="*/ 427 w 422"/>
                  <a:gd name="T17" fmla="*/ 50 h 358"/>
                  <a:gd name="T18" fmla="*/ 348 w 422"/>
                  <a:gd name="T19" fmla="*/ 76 h 358"/>
                  <a:gd name="T20" fmla="*/ 267 w 422"/>
                  <a:gd name="T21" fmla="*/ 108 h 358"/>
                  <a:gd name="T22" fmla="*/ 186 w 422"/>
                  <a:gd name="T23" fmla="*/ 144 h 358"/>
                  <a:gd name="T24" fmla="*/ 118 w 422"/>
                  <a:gd name="T25" fmla="*/ 182 h 358"/>
                  <a:gd name="T26" fmla="*/ 65 w 422"/>
                  <a:gd name="T27" fmla="*/ 219 h 358"/>
                  <a:gd name="T28" fmla="*/ 36 w 422"/>
                  <a:gd name="T29" fmla="*/ 266 h 358"/>
                  <a:gd name="T30" fmla="*/ 28 w 422"/>
                  <a:gd name="T31" fmla="*/ 325 h 358"/>
                  <a:gd name="T32" fmla="*/ 39 w 422"/>
                  <a:gd name="T33" fmla="*/ 386 h 358"/>
                  <a:gd name="T34" fmla="*/ 58 w 422"/>
                  <a:gd name="T35" fmla="*/ 444 h 358"/>
                  <a:gd name="T36" fmla="*/ 44 w 422"/>
                  <a:gd name="T37" fmla="*/ 483 h 358"/>
                  <a:gd name="T38" fmla="*/ 13 w 422"/>
                  <a:gd name="T39" fmla="*/ 386 h 358"/>
                  <a:gd name="T40" fmla="*/ 0 w 422"/>
                  <a:gd name="T41" fmla="*/ 295 h 358"/>
                  <a:gd name="T42" fmla="*/ 8 w 422"/>
                  <a:gd name="T43" fmla="*/ 251 h 358"/>
                  <a:gd name="T44" fmla="*/ 26 w 422"/>
                  <a:gd name="T45" fmla="*/ 213 h 358"/>
                  <a:gd name="T46" fmla="*/ 63 w 422"/>
                  <a:gd name="T47" fmla="*/ 178 h 358"/>
                  <a:gd name="T48" fmla="*/ 121 w 422"/>
                  <a:gd name="T49" fmla="*/ 144 h 358"/>
                  <a:gd name="T50" fmla="*/ 194 w 422"/>
                  <a:gd name="T51" fmla="*/ 111 h 358"/>
                  <a:gd name="T52" fmla="*/ 277 w 422"/>
                  <a:gd name="T53" fmla="*/ 80 h 358"/>
                  <a:gd name="T54" fmla="*/ 358 w 422"/>
                  <a:gd name="T55" fmla="*/ 51 h 358"/>
                  <a:gd name="T56" fmla="*/ 432 w 422"/>
                  <a:gd name="T57" fmla="*/ 28 h 358"/>
                  <a:gd name="T58" fmla="*/ 492 w 422"/>
                  <a:gd name="T59" fmla="*/ 11 h 358"/>
                  <a:gd name="T60" fmla="*/ 531 w 422"/>
                  <a:gd name="T61" fmla="*/ 1 h 358"/>
                  <a:gd name="T62" fmla="*/ 568 w 422"/>
                  <a:gd name="T63" fmla="*/ 1 h 358"/>
                  <a:gd name="T64" fmla="*/ 605 w 422"/>
                  <a:gd name="T65" fmla="*/ 12 h 358"/>
                  <a:gd name="T66" fmla="*/ 636 w 422"/>
                  <a:gd name="T67" fmla="*/ 31 h 358"/>
                  <a:gd name="T68" fmla="*/ 654 w 422"/>
                  <a:gd name="T69" fmla="*/ 53 h 358"/>
                  <a:gd name="T70" fmla="*/ 677 w 422"/>
                  <a:gd name="T71" fmla="*/ 123 h 358"/>
                  <a:gd name="T72" fmla="*/ 683 w 422"/>
                  <a:gd name="T73" fmla="*/ 200 h 3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22"/>
                  <a:gd name="T112" fmla="*/ 0 h 358"/>
                  <a:gd name="T113" fmla="*/ 422 w 422"/>
                  <a:gd name="T114" fmla="*/ 358 h 3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22" h="358">
                    <a:moveTo>
                      <a:pt x="410" y="152"/>
                    </a:moveTo>
                    <a:lnTo>
                      <a:pt x="409" y="124"/>
                    </a:lnTo>
                    <a:lnTo>
                      <a:pt x="404" y="91"/>
                    </a:lnTo>
                    <a:lnTo>
                      <a:pt x="399" y="62"/>
                    </a:lnTo>
                    <a:lnTo>
                      <a:pt x="393" y="45"/>
                    </a:lnTo>
                    <a:lnTo>
                      <a:pt x="389" y="39"/>
                    </a:lnTo>
                    <a:lnTo>
                      <a:pt x="386" y="33"/>
                    </a:lnTo>
                    <a:lnTo>
                      <a:pt x="381" y="29"/>
                    </a:lnTo>
                    <a:lnTo>
                      <a:pt x="376" y="24"/>
                    </a:lnTo>
                    <a:lnTo>
                      <a:pt x="369" y="21"/>
                    </a:lnTo>
                    <a:lnTo>
                      <a:pt x="361" y="17"/>
                    </a:lnTo>
                    <a:lnTo>
                      <a:pt x="350" y="15"/>
                    </a:lnTo>
                    <a:lnTo>
                      <a:pt x="338" y="14"/>
                    </a:lnTo>
                    <a:lnTo>
                      <a:pt x="331" y="15"/>
                    </a:lnTo>
                    <a:lnTo>
                      <a:pt x="318" y="17"/>
                    </a:lnTo>
                    <a:lnTo>
                      <a:pt x="303" y="22"/>
                    </a:lnTo>
                    <a:lnTo>
                      <a:pt x="285" y="29"/>
                    </a:lnTo>
                    <a:lnTo>
                      <a:pt x="264" y="37"/>
                    </a:lnTo>
                    <a:lnTo>
                      <a:pt x="240" y="46"/>
                    </a:lnTo>
                    <a:lnTo>
                      <a:pt x="215" y="56"/>
                    </a:lnTo>
                    <a:lnTo>
                      <a:pt x="190" y="68"/>
                    </a:lnTo>
                    <a:lnTo>
                      <a:pt x="165" y="80"/>
                    </a:lnTo>
                    <a:lnTo>
                      <a:pt x="139" y="93"/>
                    </a:lnTo>
                    <a:lnTo>
                      <a:pt x="115" y="107"/>
                    </a:lnTo>
                    <a:lnTo>
                      <a:pt x="93" y="121"/>
                    </a:lnTo>
                    <a:lnTo>
                      <a:pt x="73" y="135"/>
                    </a:lnTo>
                    <a:lnTo>
                      <a:pt x="54" y="148"/>
                    </a:lnTo>
                    <a:lnTo>
                      <a:pt x="40" y="162"/>
                    </a:lnTo>
                    <a:lnTo>
                      <a:pt x="30" y="175"/>
                    </a:lnTo>
                    <a:lnTo>
                      <a:pt x="22" y="197"/>
                    </a:lnTo>
                    <a:lnTo>
                      <a:pt x="17" y="219"/>
                    </a:lnTo>
                    <a:lnTo>
                      <a:pt x="17" y="241"/>
                    </a:lnTo>
                    <a:lnTo>
                      <a:pt x="20" y="264"/>
                    </a:lnTo>
                    <a:lnTo>
                      <a:pt x="24" y="286"/>
                    </a:lnTo>
                    <a:lnTo>
                      <a:pt x="30" y="307"/>
                    </a:lnTo>
                    <a:lnTo>
                      <a:pt x="36" y="329"/>
                    </a:lnTo>
                    <a:lnTo>
                      <a:pt x="40" y="350"/>
                    </a:lnTo>
                    <a:lnTo>
                      <a:pt x="27" y="358"/>
                    </a:lnTo>
                    <a:lnTo>
                      <a:pt x="16" y="321"/>
                    </a:lnTo>
                    <a:lnTo>
                      <a:pt x="8" y="286"/>
                    </a:lnTo>
                    <a:lnTo>
                      <a:pt x="2" y="251"/>
                    </a:lnTo>
                    <a:lnTo>
                      <a:pt x="0" y="219"/>
                    </a:lnTo>
                    <a:lnTo>
                      <a:pt x="1" y="203"/>
                    </a:lnTo>
                    <a:lnTo>
                      <a:pt x="5" y="186"/>
                    </a:lnTo>
                    <a:lnTo>
                      <a:pt x="8" y="173"/>
                    </a:lnTo>
                    <a:lnTo>
                      <a:pt x="16" y="158"/>
                    </a:lnTo>
                    <a:lnTo>
                      <a:pt x="25" y="145"/>
                    </a:lnTo>
                    <a:lnTo>
                      <a:pt x="39" y="132"/>
                    </a:lnTo>
                    <a:lnTo>
                      <a:pt x="55" y="120"/>
                    </a:lnTo>
                    <a:lnTo>
                      <a:pt x="75" y="107"/>
                    </a:lnTo>
                    <a:lnTo>
                      <a:pt x="97" y="94"/>
                    </a:lnTo>
                    <a:lnTo>
                      <a:pt x="120" y="82"/>
                    </a:lnTo>
                    <a:lnTo>
                      <a:pt x="145" y="70"/>
                    </a:lnTo>
                    <a:lnTo>
                      <a:pt x="171" y="59"/>
                    </a:lnTo>
                    <a:lnTo>
                      <a:pt x="196" y="48"/>
                    </a:lnTo>
                    <a:lnTo>
                      <a:pt x="221" y="38"/>
                    </a:lnTo>
                    <a:lnTo>
                      <a:pt x="244" y="29"/>
                    </a:lnTo>
                    <a:lnTo>
                      <a:pt x="267" y="21"/>
                    </a:lnTo>
                    <a:lnTo>
                      <a:pt x="287" y="14"/>
                    </a:lnTo>
                    <a:lnTo>
                      <a:pt x="304" y="8"/>
                    </a:lnTo>
                    <a:lnTo>
                      <a:pt x="318" y="3"/>
                    </a:lnTo>
                    <a:lnTo>
                      <a:pt x="328" y="1"/>
                    </a:lnTo>
                    <a:lnTo>
                      <a:pt x="340" y="0"/>
                    </a:lnTo>
                    <a:lnTo>
                      <a:pt x="351" y="1"/>
                    </a:lnTo>
                    <a:lnTo>
                      <a:pt x="363" y="4"/>
                    </a:lnTo>
                    <a:lnTo>
                      <a:pt x="374" y="9"/>
                    </a:lnTo>
                    <a:lnTo>
                      <a:pt x="384" y="16"/>
                    </a:lnTo>
                    <a:lnTo>
                      <a:pt x="393" y="23"/>
                    </a:lnTo>
                    <a:lnTo>
                      <a:pt x="400" y="31"/>
                    </a:lnTo>
                    <a:lnTo>
                      <a:pt x="404" y="39"/>
                    </a:lnTo>
                    <a:lnTo>
                      <a:pt x="414" y="64"/>
                    </a:lnTo>
                    <a:lnTo>
                      <a:pt x="418" y="91"/>
                    </a:lnTo>
                    <a:lnTo>
                      <a:pt x="421" y="118"/>
                    </a:lnTo>
                    <a:lnTo>
                      <a:pt x="422" y="148"/>
                    </a:lnTo>
                    <a:lnTo>
                      <a:pt x="410" y="152"/>
                    </a:lnTo>
                    <a:close/>
                  </a:path>
                </a:pathLst>
              </a:custGeom>
              <a:solidFill>
                <a:srgbClr val="000000"/>
              </a:solidFill>
              <a:ln w="9525">
                <a:noFill/>
                <a:round/>
                <a:headEnd/>
                <a:tailEnd/>
              </a:ln>
            </p:spPr>
            <p:txBody>
              <a:bodyPr/>
              <a:lstStyle/>
              <a:p>
                <a:endParaRPr lang="en-IN"/>
              </a:p>
            </p:txBody>
          </p:sp>
          <p:sp>
            <p:nvSpPr>
              <p:cNvPr id="7201" name="Freeform 62"/>
              <p:cNvSpPr>
                <a:spLocks/>
              </p:cNvSpPr>
              <p:nvPr/>
            </p:nvSpPr>
            <p:spPr bwMode="auto">
              <a:xfrm>
                <a:off x="3877" y="3173"/>
                <a:ext cx="87" cy="245"/>
              </a:xfrm>
              <a:custGeom>
                <a:avLst/>
                <a:gdLst>
                  <a:gd name="T0" fmla="*/ 87 w 53"/>
                  <a:gd name="T1" fmla="*/ 7 h 181"/>
                  <a:gd name="T2" fmla="*/ 85 w 53"/>
                  <a:gd name="T3" fmla="*/ 66 h 181"/>
                  <a:gd name="T4" fmla="*/ 74 w 53"/>
                  <a:gd name="T5" fmla="*/ 125 h 181"/>
                  <a:gd name="T6" fmla="*/ 57 w 53"/>
                  <a:gd name="T7" fmla="*/ 181 h 181"/>
                  <a:gd name="T8" fmla="*/ 43 w 53"/>
                  <a:gd name="T9" fmla="*/ 238 h 181"/>
                  <a:gd name="T10" fmla="*/ 36 w 53"/>
                  <a:gd name="T11" fmla="*/ 242 h 181"/>
                  <a:gd name="T12" fmla="*/ 33 w 53"/>
                  <a:gd name="T13" fmla="*/ 245 h 181"/>
                  <a:gd name="T14" fmla="*/ 28 w 53"/>
                  <a:gd name="T15" fmla="*/ 245 h 181"/>
                  <a:gd name="T16" fmla="*/ 21 w 53"/>
                  <a:gd name="T17" fmla="*/ 242 h 181"/>
                  <a:gd name="T18" fmla="*/ 7 w 53"/>
                  <a:gd name="T19" fmla="*/ 231 h 181"/>
                  <a:gd name="T20" fmla="*/ 0 w 53"/>
                  <a:gd name="T21" fmla="*/ 221 h 181"/>
                  <a:gd name="T22" fmla="*/ 0 w 53"/>
                  <a:gd name="T23" fmla="*/ 210 h 181"/>
                  <a:gd name="T24" fmla="*/ 7 w 53"/>
                  <a:gd name="T25" fmla="*/ 196 h 181"/>
                  <a:gd name="T26" fmla="*/ 13 w 53"/>
                  <a:gd name="T27" fmla="*/ 184 h 181"/>
                  <a:gd name="T28" fmla="*/ 23 w 53"/>
                  <a:gd name="T29" fmla="*/ 172 h 181"/>
                  <a:gd name="T30" fmla="*/ 31 w 53"/>
                  <a:gd name="T31" fmla="*/ 160 h 181"/>
                  <a:gd name="T32" fmla="*/ 33 w 53"/>
                  <a:gd name="T33" fmla="*/ 146 h 181"/>
                  <a:gd name="T34" fmla="*/ 46 w 53"/>
                  <a:gd name="T35" fmla="*/ 111 h 181"/>
                  <a:gd name="T36" fmla="*/ 59 w 53"/>
                  <a:gd name="T37" fmla="*/ 74 h 181"/>
                  <a:gd name="T38" fmla="*/ 71 w 53"/>
                  <a:gd name="T39" fmla="*/ 39 h 181"/>
                  <a:gd name="T40" fmla="*/ 77 w 53"/>
                  <a:gd name="T41" fmla="*/ 0 h 181"/>
                  <a:gd name="T42" fmla="*/ 80 w 53"/>
                  <a:gd name="T43" fmla="*/ 1 h 181"/>
                  <a:gd name="T44" fmla="*/ 82 w 53"/>
                  <a:gd name="T45" fmla="*/ 1 h 181"/>
                  <a:gd name="T46" fmla="*/ 85 w 53"/>
                  <a:gd name="T47" fmla="*/ 3 h 181"/>
                  <a:gd name="T48" fmla="*/ 87 w 53"/>
                  <a:gd name="T49" fmla="*/ 7 h 1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181"/>
                  <a:gd name="T77" fmla="*/ 53 w 53"/>
                  <a:gd name="T78" fmla="*/ 181 h 18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181">
                    <a:moveTo>
                      <a:pt x="53" y="5"/>
                    </a:moveTo>
                    <a:lnTo>
                      <a:pt x="52" y="49"/>
                    </a:lnTo>
                    <a:lnTo>
                      <a:pt x="45" y="92"/>
                    </a:lnTo>
                    <a:lnTo>
                      <a:pt x="35" y="134"/>
                    </a:lnTo>
                    <a:lnTo>
                      <a:pt x="26" y="176"/>
                    </a:lnTo>
                    <a:lnTo>
                      <a:pt x="22" y="179"/>
                    </a:lnTo>
                    <a:lnTo>
                      <a:pt x="20" y="181"/>
                    </a:lnTo>
                    <a:lnTo>
                      <a:pt x="17" y="181"/>
                    </a:lnTo>
                    <a:lnTo>
                      <a:pt x="13" y="179"/>
                    </a:lnTo>
                    <a:lnTo>
                      <a:pt x="4" y="171"/>
                    </a:lnTo>
                    <a:lnTo>
                      <a:pt x="0" y="163"/>
                    </a:lnTo>
                    <a:lnTo>
                      <a:pt x="0" y="155"/>
                    </a:lnTo>
                    <a:lnTo>
                      <a:pt x="4" y="145"/>
                    </a:lnTo>
                    <a:lnTo>
                      <a:pt x="8" y="136"/>
                    </a:lnTo>
                    <a:lnTo>
                      <a:pt x="14" y="127"/>
                    </a:lnTo>
                    <a:lnTo>
                      <a:pt x="19" y="118"/>
                    </a:lnTo>
                    <a:lnTo>
                      <a:pt x="20" y="108"/>
                    </a:lnTo>
                    <a:lnTo>
                      <a:pt x="28" y="82"/>
                    </a:lnTo>
                    <a:lnTo>
                      <a:pt x="36" y="55"/>
                    </a:lnTo>
                    <a:lnTo>
                      <a:pt x="43" y="29"/>
                    </a:lnTo>
                    <a:lnTo>
                      <a:pt x="47" y="0"/>
                    </a:lnTo>
                    <a:lnTo>
                      <a:pt x="49" y="1"/>
                    </a:lnTo>
                    <a:lnTo>
                      <a:pt x="50" y="1"/>
                    </a:lnTo>
                    <a:lnTo>
                      <a:pt x="52" y="2"/>
                    </a:lnTo>
                    <a:lnTo>
                      <a:pt x="53" y="5"/>
                    </a:lnTo>
                    <a:close/>
                  </a:path>
                </a:pathLst>
              </a:custGeom>
              <a:solidFill>
                <a:srgbClr val="000000"/>
              </a:solidFill>
              <a:ln w="9525">
                <a:noFill/>
                <a:round/>
                <a:headEnd/>
                <a:tailEnd/>
              </a:ln>
            </p:spPr>
            <p:txBody>
              <a:bodyPr/>
              <a:lstStyle/>
              <a:p>
                <a:endParaRPr lang="en-IN"/>
              </a:p>
            </p:txBody>
          </p:sp>
          <p:sp>
            <p:nvSpPr>
              <p:cNvPr id="7202" name="Freeform 63"/>
              <p:cNvSpPr>
                <a:spLocks/>
              </p:cNvSpPr>
              <p:nvPr/>
            </p:nvSpPr>
            <p:spPr bwMode="auto">
              <a:xfrm>
                <a:off x="4567" y="3313"/>
                <a:ext cx="68" cy="143"/>
              </a:xfrm>
              <a:custGeom>
                <a:avLst/>
                <a:gdLst>
                  <a:gd name="T0" fmla="*/ 57 w 42"/>
                  <a:gd name="T1" fmla="*/ 18 h 106"/>
                  <a:gd name="T2" fmla="*/ 65 w 42"/>
                  <a:gd name="T3" fmla="*/ 42 h 106"/>
                  <a:gd name="T4" fmla="*/ 66 w 42"/>
                  <a:gd name="T5" fmla="*/ 70 h 106"/>
                  <a:gd name="T6" fmla="*/ 68 w 42"/>
                  <a:gd name="T7" fmla="*/ 97 h 106"/>
                  <a:gd name="T8" fmla="*/ 68 w 42"/>
                  <a:gd name="T9" fmla="*/ 125 h 106"/>
                  <a:gd name="T10" fmla="*/ 32 w 42"/>
                  <a:gd name="T11" fmla="*/ 143 h 106"/>
                  <a:gd name="T12" fmla="*/ 32 w 42"/>
                  <a:gd name="T13" fmla="*/ 111 h 106"/>
                  <a:gd name="T14" fmla="*/ 34 w 42"/>
                  <a:gd name="T15" fmla="*/ 80 h 106"/>
                  <a:gd name="T16" fmla="*/ 29 w 42"/>
                  <a:gd name="T17" fmla="*/ 51 h 106"/>
                  <a:gd name="T18" fmla="*/ 15 w 42"/>
                  <a:gd name="T19" fmla="*/ 32 h 106"/>
                  <a:gd name="T20" fmla="*/ 3 w 42"/>
                  <a:gd name="T21" fmla="*/ 30 h 106"/>
                  <a:gd name="T22" fmla="*/ 0 w 42"/>
                  <a:gd name="T23" fmla="*/ 22 h 106"/>
                  <a:gd name="T24" fmla="*/ 2 w 42"/>
                  <a:gd name="T25" fmla="*/ 12 h 106"/>
                  <a:gd name="T26" fmla="*/ 6 w 42"/>
                  <a:gd name="T27" fmla="*/ 3 h 106"/>
                  <a:gd name="T28" fmla="*/ 21 w 42"/>
                  <a:gd name="T29" fmla="*/ 0 h 106"/>
                  <a:gd name="T30" fmla="*/ 34 w 42"/>
                  <a:gd name="T31" fmla="*/ 1 h 106"/>
                  <a:gd name="T32" fmla="*/ 47 w 42"/>
                  <a:gd name="T33" fmla="*/ 8 h 106"/>
                  <a:gd name="T34" fmla="*/ 57 w 42"/>
                  <a:gd name="T35" fmla="*/ 18 h 1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
                  <a:gd name="T55" fmla="*/ 0 h 106"/>
                  <a:gd name="T56" fmla="*/ 42 w 42"/>
                  <a:gd name="T57" fmla="*/ 106 h 10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 h="106">
                    <a:moveTo>
                      <a:pt x="35" y="13"/>
                    </a:moveTo>
                    <a:lnTo>
                      <a:pt x="40" y="31"/>
                    </a:lnTo>
                    <a:lnTo>
                      <a:pt x="41" y="52"/>
                    </a:lnTo>
                    <a:lnTo>
                      <a:pt x="42" y="72"/>
                    </a:lnTo>
                    <a:lnTo>
                      <a:pt x="42" y="93"/>
                    </a:lnTo>
                    <a:lnTo>
                      <a:pt x="20" y="106"/>
                    </a:lnTo>
                    <a:lnTo>
                      <a:pt x="20" y="82"/>
                    </a:lnTo>
                    <a:lnTo>
                      <a:pt x="21" y="59"/>
                    </a:lnTo>
                    <a:lnTo>
                      <a:pt x="18" y="38"/>
                    </a:lnTo>
                    <a:lnTo>
                      <a:pt x="9" y="24"/>
                    </a:lnTo>
                    <a:lnTo>
                      <a:pt x="2" y="22"/>
                    </a:lnTo>
                    <a:lnTo>
                      <a:pt x="0" y="16"/>
                    </a:lnTo>
                    <a:lnTo>
                      <a:pt x="1" y="9"/>
                    </a:lnTo>
                    <a:lnTo>
                      <a:pt x="4" y="2"/>
                    </a:lnTo>
                    <a:lnTo>
                      <a:pt x="13" y="0"/>
                    </a:lnTo>
                    <a:lnTo>
                      <a:pt x="21" y="1"/>
                    </a:lnTo>
                    <a:lnTo>
                      <a:pt x="29" y="6"/>
                    </a:lnTo>
                    <a:lnTo>
                      <a:pt x="35" y="13"/>
                    </a:lnTo>
                    <a:close/>
                  </a:path>
                </a:pathLst>
              </a:custGeom>
              <a:solidFill>
                <a:srgbClr val="A5A5A5"/>
              </a:solidFill>
              <a:ln w="9525">
                <a:noFill/>
                <a:round/>
                <a:headEnd/>
                <a:tailEnd/>
              </a:ln>
            </p:spPr>
            <p:txBody>
              <a:bodyPr/>
              <a:lstStyle/>
              <a:p>
                <a:endParaRPr lang="en-IN"/>
              </a:p>
            </p:txBody>
          </p:sp>
          <p:sp>
            <p:nvSpPr>
              <p:cNvPr id="7203" name="Freeform 64"/>
              <p:cNvSpPr>
                <a:spLocks/>
              </p:cNvSpPr>
              <p:nvPr/>
            </p:nvSpPr>
            <p:spPr bwMode="auto">
              <a:xfrm>
                <a:off x="4505" y="3313"/>
                <a:ext cx="29" cy="57"/>
              </a:xfrm>
              <a:custGeom>
                <a:avLst/>
                <a:gdLst>
                  <a:gd name="T0" fmla="*/ 27 w 19"/>
                  <a:gd name="T1" fmla="*/ 53 h 41"/>
                  <a:gd name="T2" fmla="*/ 29 w 19"/>
                  <a:gd name="T3" fmla="*/ 56 h 41"/>
                  <a:gd name="T4" fmla="*/ 27 w 19"/>
                  <a:gd name="T5" fmla="*/ 57 h 41"/>
                  <a:gd name="T6" fmla="*/ 26 w 19"/>
                  <a:gd name="T7" fmla="*/ 57 h 41"/>
                  <a:gd name="T8" fmla="*/ 21 w 19"/>
                  <a:gd name="T9" fmla="*/ 57 h 41"/>
                  <a:gd name="T10" fmla="*/ 11 w 19"/>
                  <a:gd name="T11" fmla="*/ 51 h 41"/>
                  <a:gd name="T12" fmla="*/ 6 w 19"/>
                  <a:gd name="T13" fmla="*/ 42 h 41"/>
                  <a:gd name="T14" fmla="*/ 5 w 19"/>
                  <a:gd name="T15" fmla="*/ 31 h 41"/>
                  <a:gd name="T16" fmla="*/ 0 w 19"/>
                  <a:gd name="T17" fmla="*/ 18 h 41"/>
                  <a:gd name="T18" fmla="*/ 3 w 19"/>
                  <a:gd name="T19" fmla="*/ 13 h 41"/>
                  <a:gd name="T20" fmla="*/ 5 w 19"/>
                  <a:gd name="T21" fmla="*/ 8 h 41"/>
                  <a:gd name="T22" fmla="*/ 6 w 19"/>
                  <a:gd name="T23" fmla="*/ 3 h 41"/>
                  <a:gd name="T24" fmla="*/ 11 w 19"/>
                  <a:gd name="T25" fmla="*/ 0 h 41"/>
                  <a:gd name="T26" fmla="*/ 11 w 19"/>
                  <a:gd name="T27" fmla="*/ 14 h 41"/>
                  <a:gd name="T28" fmla="*/ 15 w 19"/>
                  <a:gd name="T29" fmla="*/ 26 h 41"/>
                  <a:gd name="T30" fmla="*/ 18 w 19"/>
                  <a:gd name="T31" fmla="*/ 42 h 41"/>
                  <a:gd name="T32" fmla="*/ 27 w 19"/>
                  <a:gd name="T33" fmla="*/ 53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1"/>
                  <a:gd name="T53" fmla="*/ 19 w 19"/>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1">
                    <a:moveTo>
                      <a:pt x="18" y="38"/>
                    </a:moveTo>
                    <a:lnTo>
                      <a:pt x="19" y="40"/>
                    </a:lnTo>
                    <a:lnTo>
                      <a:pt x="18" y="41"/>
                    </a:lnTo>
                    <a:lnTo>
                      <a:pt x="17" y="41"/>
                    </a:lnTo>
                    <a:lnTo>
                      <a:pt x="14" y="41"/>
                    </a:lnTo>
                    <a:lnTo>
                      <a:pt x="7" y="37"/>
                    </a:lnTo>
                    <a:lnTo>
                      <a:pt x="4" y="30"/>
                    </a:lnTo>
                    <a:lnTo>
                      <a:pt x="3" y="22"/>
                    </a:lnTo>
                    <a:lnTo>
                      <a:pt x="0" y="13"/>
                    </a:lnTo>
                    <a:lnTo>
                      <a:pt x="2" y="9"/>
                    </a:lnTo>
                    <a:lnTo>
                      <a:pt x="3" y="6"/>
                    </a:lnTo>
                    <a:lnTo>
                      <a:pt x="4" y="2"/>
                    </a:lnTo>
                    <a:lnTo>
                      <a:pt x="7" y="0"/>
                    </a:lnTo>
                    <a:lnTo>
                      <a:pt x="7" y="10"/>
                    </a:lnTo>
                    <a:lnTo>
                      <a:pt x="10" y="19"/>
                    </a:lnTo>
                    <a:lnTo>
                      <a:pt x="12" y="30"/>
                    </a:lnTo>
                    <a:lnTo>
                      <a:pt x="18" y="38"/>
                    </a:lnTo>
                    <a:close/>
                  </a:path>
                </a:pathLst>
              </a:custGeom>
              <a:solidFill>
                <a:srgbClr val="000000"/>
              </a:solidFill>
              <a:ln w="9525">
                <a:noFill/>
                <a:round/>
                <a:headEnd/>
                <a:tailEnd/>
              </a:ln>
            </p:spPr>
            <p:txBody>
              <a:bodyPr/>
              <a:lstStyle/>
              <a:p>
                <a:endParaRPr lang="en-IN"/>
              </a:p>
            </p:txBody>
          </p:sp>
          <p:sp>
            <p:nvSpPr>
              <p:cNvPr id="7204" name="Freeform 67"/>
              <p:cNvSpPr>
                <a:spLocks/>
              </p:cNvSpPr>
              <p:nvPr/>
            </p:nvSpPr>
            <p:spPr bwMode="auto">
              <a:xfrm>
                <a:off x="4314" y="3372"/>
                <a:ext cx="71" cy="195"/>
              </a:xfrm>
              <a:custGeom>
                <a:avLst/>
                <a:gdLst>
                  <a:gd name="T0" fmla="*/ 50 w 45"/>
                  <a:gd name="T1" fmla="*/ 7 h 145"/>
                  <a:gd name="T2" fmla="*/ 52 w 45"/>
                  <a:gd name="T3" fmla="*/ 35 h 145"/>
                  <a:gd name="T4" fmla="*/ 60 w 45"/>
                  <a:gd name="T5" fmla="*/ 94 h 145"/>
                  <a:gd name="T6" fmla="*/ 68 w 45"/>
                  <a:gd name="T7" fmla="*/ 152 h 145"/>
                  <a:gd name="T8" fmla="*/ 71 w 45"/>
                  <a:gd name="T9" fmla="*/ 178 h 145"/>
                  <a:gd name="T10" fmla="*/ 33 w 45"/>
                  <a:gd name="T11" fmla="*/ 195 h 145"/>
                  <a:gd name="T12" fmla="*/ 25 w 45"/>
                  <a:gd name="T13" fmla="*/ 73 h 145"/>
                  <a:gd name="T14" fmla="*/ 24 w 45"/>
                  <a:gd name="T15" fmla="*/ 58 h 145"/>
                  <a:gd name="T16" fmla="*/ 22 w 45"/>
                  <a:gd name="T17" fmla="*/ 44 h 145"/>
                  <a:gd name="T18" fmla="*/ 16 w 45"/>
                  <a:gd name="T19" fmla="*/ 32 h 145"/>
                  <a:gd name="T20" fmla="*/ 2 w 45"/>
                  <a:gd name="T21" fmla="*/ 24 h 145"/>
                  <a:gd name="T22" fmla="*/ 0 w 45"/>
                  <a:gd name="T23" fmla="*/ 16 h 145"/>
                  <a:gd name="T24" fmla="*/ 3 w 45"/>
                  <a:gd name="T25" fmla="*/ 11 h 145"/>
                  <a:gd name="T26" fmla="*/ 11 w 45"/>
                  <a:gd name="T27" fmla="*/ 5 h 145"/>
                  <a:gd name="T28" fmla="*/ 24 w 45"/>
                  <a:gd name="T29" fmla="*/ 1 h 145"/>
                  <a:gd name="T30" fmla="*/ 32 w 45"/>
                  <a:gd name="T31" fmla="*/ 0 h 145"/>
                  <a:gd name="T32" fmla="*/ 38 w 45"/>
                  <a:gd name="T33" fmla="*/ 0 h 145"/>
                  <a:gd name="T34" fmla="*/ 46 w 45"/>
                  <a:gd name="T35" fmla="*/ 3 h 145"/>
                  <a:gd name="T36" fmla="*/ 50 w 45"/>
                  <a:gd name="T37" fmla="*/ 7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
                  <a:gd name="T58" fmla="*/ 0 h 145"/>
                  <a:gd name="T59" fmla="*/ 45 w 45"/>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 h="145">
                    <a:moveTo>
                      <a:pt x="32" y="5"/>
                    </a:moveTo>
                    <a:lnTo>
                      <a:pt x="33" y="26"/>
                    </a:lnTo>
                    <a:lnTo>
                      <a:pt x="38" y="70"/>
                    </a:lnTo>
                    <a:lnTo>
                      <a:pt x="43" y="113"/>
                    </a:lnTo>
                    <a:lnTo>
                      <a:pt x="45" y="132"/>
                    </a:lnTo>
                    <a:lnTo>
                      <a:pt x="21" y="145"/>
                    </a:lnTo>
                    <a:lnTo>
                      <a:pt x="16" y="54"/>
                    </a:lnTo>
                    <a:lnTo>
                      <a:pt x="15" y="43"/>
                    </a:lnTo>
                    <a:lnTo>
                      <a:pt x="14" y="33"/>
                    </a:lnTo>
                    <a:lnTo>
                      <a:pt x="10" y="24"/>
                    </a:lnTo>
                    <a:lnTo>
                      <a:pt x="1" y="18"/>
                    </a:lnTo>
                    <a:lnTo>
                      <a:pt x="0" y="12"/>
                    </a:lnTo>
                    <a:lnTo>
                      <a:pt x="2" y="8"/>
                    </a:lnTo>
                    <a:lnTo>
                      <a:pt x="7" y="4"/>
                    </a:lnTo>
                    <a:lnTo>
                      <a:pt x="15" y="1"/>
                    </a:lnTo>
                    <a:lnTo>
                      <a:pt x="20" y="0"/>
                    </a:lnTo>
                    <a:lnTo>
                      <a:pt x="24" y="0"/>
                    </a:lnTo>
                    <a:lnTo>
                      <a:pt x="29" y="2"/>
                    </a:lnTo>
                    <a:lnTo>
                      <a:pt x="32" y="5"/>
                    </a:lnTo>
                    <a:close/>
                  </a:path>
                </a:pathLst>
              </a:custGeom>
              <a:solidFill>
                <a:srgbClr val="A5A5A5"/>
              </a:solidFill>
              <a:ln w="9525">
                <a:noFill/>
                <a:round/>
                <a:headEnd/>
                <a:tailEnd/>
              </a:ln>
            </p:spPr>
            <p:txBody>
              <a:bodyPr/>
              <a:lstStyle/>
              <a:p>
                <a:endParaRPr lang="en-IN"/>
              </a:p>
            </p:txBody>
          </p:sp>
          <p:sp>
            <p:nvSpPr>
              <p:cNvPr id="7205" name="Freeform 68"/>
              <p:cNvSpPr>
                <a:spLocks/>
              </p:cNvSpPr>
              <p:nvPr/>
            </p:nvSpPr>
            <p:spPr bwMode="auto">
              <a:xfrm>
                <a:off x="4256" y="3383"/>
                <a:ext cx="26" cy="46"/>
              </a:xfrm>
              <a:custGeom>
                <a:avLst/>
                <a:gdLst>
                  <a:gd name="T0" fmla="*/ 26 w 17"/>
                  <a:gd name="T1" fmla="*/ 39 h 33"/>
                  <a:gd name="T2" fmla="*/ 26 w 17"/>
                  <a:gd name="T3" fmla="*/ 42 h 33"/>
                  <a:gd name="T4" fmla="*/ 26 w 17"/>
                  <a:gd name="T5" fmla="*/ 45 h 33"/>
                  <a:gd name="T6" fmla="*/ 23 w 17"/>
                  <a:gd name="T7" fmla="*/ 46 h 33"/>
                  <a:gd name="T8" fmla="*/ 21 w 17"/>
                  <a:gd name="T9" fmla="*/ 46 h 33"/>
                  <a:gd name="T10" fmla="*/ 12 w 17"/>
                  <a:gd name="T11" fmla="*/ 45 h 33"/>
                  <a:gd name="T12" fmla="*/ 9 w 17"/>
                  <a:gd name="T13" fmla="*/ 39 h 33"/>
                  <a:gd name="T14" fmla="*/ 3 w 17"/>
                  <a:gd name="T15" fmla="*/ 32 h 33"/>
                  <a:gd name="T16" fmla="*/ 0 w 17"/>
                  <a:gd name="T17" fmla="*/ 25 h 33"/>
                  <a:gd name="T18" fmla="*/ 0 w 17"/>
                  <a:gd name="T19" fmla="*/ 20 h 33"/>
                  <a:gd name="T20" fmla="*/ 0 w 17"/>
                  <a:gd name="T21" fmla="*/ 11 h 33"/>
                  <a:gd name="T22" fmla="*/ 0 w 17"/>
                  <a:gd name="T23" fmla="*/ 4 h 33"/>
                  <a:gd name="T24" fmla="*/ 6 w 17"/>
                  <a:gd name="T25" fmla="*/ 0 h 33"/>
                  <a:gd name="T26" fmla="*/ 11 w 17"/>
                  <a:gd name="T27" fmla="*/ 8 h 33"/>
                  <a:gd name="T28" fmla="*/ 14 w 17"/>
                  <a:gd name="T29" fmla="*/ 20 h 33"/>
                  <a:gd name="T30" fmla="*/ 18 w 17"/>
                  <a:gd name="T31" fmla="*/ 29 h 33"/>
                  <a:gd name="T32" fmla="*/ 26 w 17"/>
                  <a:gd name="T33" fmla="*/ 39 h 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3"/>
                  <a:gd name="T53" fmla="*/ 17 w 17"/>
                  <a:gd name="T54" fmla="*/ 33 h 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3">
                    <a:moveTo>
                      <a:pt x="17" y="28"/>
                    </a:moveTo>
                    <a:lnTo>
                      <a:pt x="17" y="30"/>
                    </a:lnTo>
                    <a:lnTo>
                      <a:pt x="17" y="32"/>
                    </a:lnTo>
                    <a:lnTo>
                      <a:pt x="15" y="33"/>
                    </a:lnTo>
                    <a:lnTo>
                      <a:pt x="14" y="33"/>
                    </a:lnTo>
                    <a:lnTo>
                      <a:pt x="8" y="32"/>
                    </a:lnTo>
                    <a:lnTo>
                      <a:pt x="6" y="28"/>
                    </a:lnTo>
                    <a:lnTo>
                      <a:pt x="2" y="23"/>
                    </a:lnTo>
                    <a:lnTo>
                      <a:pt x="0" y="18"/>
                    </a:lnTo>
                    <a:lnTo>
                      <a:pt x="0" y="14"/>
                    </a:lnTo>
                    <a:lnTo>
                      <a:pt x="0" y="8"/>
                    </a:lnTo>
                    <a:lnTo>
                      <a:pt x="0" y="3"/>
                    </a:lnTo>
                    <a:lnTo>
                      <a:pt x="4" y="0"/>
                    </a:lnTo>
                    <a:lnTo>
                      <a:pt x="7" y="6"/>
                    </a:lnTo>
                    <a:lnTo>
                      <a:pt x="9" y="14"/>
                    </a:lnTo>
                    <a:lnTo>
                      <a:pt x="12" y="21"/>
                    </a:lnTo>
                    <a:lnTo>
                      <a:pt x="17" y="28"/>
                    </a:lnTo>
                    <a:close/>
                  </a:path>
                </a:pathLst>
              </a:custGeom>
              <a:solidFill>
                <a:srgbClr val="000000"/>
              </a:solidFill>
              <a:ln w="9525">
                <a:noFill/>
                <a:round/>
                <a:headEnd/>
                <a:tailEnd/>
              </a:ln>
            </p:spPr>
            <p:txBody>
              <a:bodyPr/>
              <a:lstStyle/>
              <a:p>
                <a:endParaRPr lang="en-IN"/>
              </a:p>
            </p:txBody>
          </p:sp>
        </p:grpSp>
        <p:sp>
          <p:nvSpPr>
            <p:cNvPr id="7181" name="Rectangle 284"/>
            <p:cNvSpPr>
              <a:spLocks noChangeArrowheads="1"/>
            </p:cNvSpPr>
            <p:nvPr/>
          </p:nvSpPr>
          <p:spPr bwMode="auto">
            <a:xfrm>
              <a:off x="630" y="773"/>
              <a:ext cx="1663" cy="442"/>
            </a:xfrm>
            <a:prstGeom prst="rect">
              <a:avLst/>
            </a:prstGeom>
            <a:noFill/>
            <a:ln w="9525">
              <a:noFill/>
              <a:miter lim="800000"/>
              <a:headEnd/>
              <a:tailEnd/>
            </a:ln>
          </p:spPr>
          <p:txBody>
            <a:bodyPr lIns="45720" rIns="45720">
              <a:spAutoFit/>
            </a:bodyPr>
            <a:lstStyle/>
            <a:p>
              <a:pPr algn="l"/>
              <a:r>
                <a:rPr lang="en-US">
                  <a:solidFill>
                    <a:schemeClr val="accent2"/>
                  </a:solidFill>
                  <a:latin typeface="Arial Narrow" pitchFamily="34" charset="0"/>
                </a:rPr>
                <a:t>How do we find the optimal prefix code?</a:t>
              </a:r>
            </a:p>
          </p:txBody>
        </p:sp>
      </p:grpSp>
      <p:sp>
        <p:nvSpPr>
          <p:cNvPr id="145693" name="Line 285"/>
          <p:cNvSpPr>
            <a:spLocks noChangeShapeType="1"/>
          </p:cNvSpPr>
          <p:nvPr/>
        </p:nvSpPr>
        <p:spPr bwMode="auto">
          <a:xfrm>
            <a:off x="96838" y="2093913"/>
            <a:ext cx="8958262" cy="0"/>
          </a:xfrm>
          <a:prstGeom prst="line">
            <a:avLst/>
          </a:prstGeom>
          <a:noFill/>
          <a:ln w="57150">
            <a:solidFill>
              <a:schemeClr val="tx1"/>
            </a:solidFill>
            <a:round/>
            <a:headEnd/>
            <a:tailEnd/>
          </a:ln>
        </p:spPr>
        <p:txBody>
          <a:bodyPr lIns="45720" rIns="45720" anchor="ctr"/>
          <a:lstStyle/>
          <a:p>
            <a:endParaRPr lang="en-IN"/>
          </a:p>
        </p:txBody>
      </p:sp>
      <p:sp>
        <p:nvSpPr>
          <p:cNvPr id="158" name="Text Box 177"/>
          <p:cNvSpPr txBox="1">
            <a:spLocks noChangeArrowheads="1"/>
          </p:cNvSpPr>
          <p:nvPr/>
        </p:nvSpPr>
        <p:spPr bwMode="auto">
          <a:xfrm flipH="1">
            <a:off x="6976268" y="5772149"/>
            <a:ext cx="512762" cy="238125"/>
          </a:xfrm>
          <a:prstGeom prst="rect">
            <a:avLst/>
          </a:prstGeom>
          <a:solidFill>
            <a:schemeClr val="bg1"/>
          </a:solidFill>
          <a:ln w="9525">
            <a:solidFill>
              <a:schemeClr val="tx1"/>
            </a:solidFill>
            <a:miter lim="800000"/>
            <a:headEnd/>
            <a:tailEnd/>
          </a:ln>
        </p:spPr>
        <p:txBody>
          <a:bodyPr lIns="45720" rIns="45720" anchor="ctr"/>
          <a:lstStyle/>
          <a:p>
            <a:r>
              <a:rPr lang="en-US" sz="1800" b="0" dirty="0">
                <a:latin typeface="Arial Narrow" pitchFamily="34" charset="0"/>
              </a:rPr>
              <a:t>b:13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6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9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1268</TotalTime>
  <Words>1183</Words>
  <Application>Microsoft Office PowerPoint</Application>
  <PresentationFormat>On-screen Show (4:3)</PresentationFormat>
  <Paragraphs>399</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Arial Narrow</vt:lpstr>
      <vt:lpstr>Bookman Old Style</vt:lpstr>
      <vt:lpstr>Cambria</vt:lpstr>
      <vt:lpstr>Gill Sans MT</vt:lpstr>
      <vt:lpstr>Monotype Corsiva</vt:lpstr>
      <vt:lpstr>Symbol</vt:lpstr>
      <vt:lpstr>verdana</vt:lpstr>
      <vt:lpstr>Wingdings</vt:lpstr>
      <vt:lpstr>Wingdings 3</vt:lpstr>
      <vt:lpstr>Origin</vt:lpstr>
      <vt:lpstr>Greedy Algorithms</vt:lpstr>
      <vt:lpstr>Data Encoding for Data Compression</vt:lpstr>
      <vt:lpstr>Normal Messaging</vt:lpstr>
      <vt:lpstr>Fixed Length Encoding</vt:lpstr>
      <vt:lpstr>Variable Length Coding</vt:lpstr>
      <vt:lpstr>Huffman Codes</vt:lpstr>
      <vt:lpstr>Huffman Codes</vt:lpstr>
      <vt:lpstr>Huffman Codes</vt:lpstr>
      <vt:lpstr>Huffman Codes</vt:lpstr>
      <vt:lpstr>Huffman Codes</vt:lpstr>
      <vt:lpstr>Problem-2</vt:lpstr>
      <vt:lpstr>Review: The Knapsack Problem</vt:lpstr>
      <vt:lpstr>Review: The Knapsack Problem</vt:lpstr>
      <vt:lpstr>Fractional Knapsack Problem</vt:lpstr>
      <vt:lpstr>PowerPoint Presentation</vt:lpstr>
      <vt:lpstr>Fractional Knapsack Problem-solved</vt:lpstr>
      <vt:lpstr>Fractional Knapsack Problem</vt:lpstr>
      <vt:lpstr>Fractional Knapsack Problem</vt:lpstr>
      <vt:lpstr>Fractional Knapsack Problem</vt:lpstr>
      <vt:lpstr>Problem-2</vt:lpstr>
      <vt:lpstr>Review: The Knapsack Problem   And Optimal Substructure</vt:lpstr>
      <vt:lpstr>Solving The Knapsack Problem</vt:lpstr>
      <vt:lpstr>PowerPoint Presentation</vt:lpstr>
      <vt:lpstr>The Knapsack Problem:  Greedy Vs. Dynamic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Algorithms</dc:title>
  <dc:creator>nh</dc:creator>
  <cp:lastModifiedBy>Sunu</cp:lastModifiedBy>
  <cp:revision>46</cp:revision>
  <dcterms:created xsi:type="dcterms:W3CDTF">2017-08-07T08:53:49Z</dcterms:created>
  <dcterms:modified xsi:type="dcterms:W3CDTF">2022-02-24T04:32:03Z</dcterms:modified>
</cp:coreProperties>
</file>