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sldIdLst>
    <p:sldId id="256" r:id="rId2"/>
    <p:sldId id="287" r:id="rId3"/>
    <p:sldId id="288" r:id="rId4"/>
    <p:sldId id="289" r:id="rId5"/>
    <p:sldId id="290" r:id="rId6"/>
    <p:sldId id="294" r:id="rId7"/>
    <p:sldId id="295" r:id="rId8"/>
    <p:sldId id="297" r:id="rId9"/>
    <p:sldId id="298" r:id="rId10"/>
    <p:sldId id="301" r:id="rId11"/>
    <p:sldId id="303" r:id="rId12"/>
    <p:sldId id="304" r:id="rId13"/>
    <p:sldId id="305" r:id="rId14"/>
    <p:sldId id="306" r:id="rId15"/>
    <p:sldId id="307" r:id="rId16"/>
    <p:sldId id="28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57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5DED63-0CD2-4031-8B96-9D0B83F2EED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42B365-E988-4497-B549-35FEA1A32E3C}">
      <dgm:prSet phldrT="[Text]" custT="1"/>
      <dgm:spPr/>
      <dgm:t>
        <a:bodyPr/>
        <a:lstStyle/>
        <a:p>
          <a:r>
            <a:rPr lang="en-US" sz="2400" dirty="0" smtClean="0"/>
            <a:t>0</a:t>
          </a:r>
          <a:endParaRPr lang="en-US" sz="2400" dirty="0"/>
        </a:p>
      </dgm:t>
    </dgm:pt>
    <dgm:pt modelId="{BDA69794-DDB5-4D3B-810D-4EAB6D2F8096}" type="parTrans" cxnId="{DF121A57-76DE-49CE-81CB-EF691C5A1E3B}">
      <dgm:prSet/>
      <dgm:spPr/>
      <dgm:t>
        <a:bodyPr/>
        <a:lstStyle/>
        <a:p>
          <a:endParaRPr lang="en-US"/>
        </a:p>
      </dgm:t>
    </dgm:pt>
    <dgm:pt modelId="{150B448D-AEF6-452C-9E8A-7E26ECF8E567}" type="sibTrans" cxnId="{DF121A57-76DE-49CE-81CB-EF691C5A1E3B}">
      <dgm:prSet/>
      <dgm:spPr/>
      <dgm:t>
        <a:bodyPr/>
        <a:lstStyle/>
        <a:p>
          <a:endParaRPr lang="en-US"/>
        </a:p>
      </dgm:t>
    </dgm:pt>
    <dgm:pt modelId="{BE023E7D-3D90-4A0D-8C20-114ED4AC5C4A}">
      <dgm:prSet phldrT="[Text]"/>
      <dgm:spPr/>
      <dgm:t>
        <a:bodyPr/>
        <a:lstStyle/>
        <a:p>
          <a:r>
            <a:rPr lang="en-US" dirty="0" smtClean="0"/>
            <a:t>if </a:t>
          </a:r>
          <a:r>
            <a:rPr lang="en-US" dirty="0" err="1" smtClean="0"/>
            <a:t>i</a:t>
          </a:r>
          <a:r>
            <a:rPr lang="en-US" dirty="0" smtClean="0"/>
            <a:t>=0 or j=0</a:t>
          </a:r>
          <a:endParaRPr lang="en-US" dirty="0"/>
        </a:p>
      </dgm:t>
    </dgm:pt>
    <dgm:pt modelId="{F2669828-68F2-44A2-A663-A4A0A6CEFC2D}" type="parTrans" cxnId="{77077358-CA80-46A8-93A4-37D68B37AA95}">
      <dgm:prSet/>
      <dgm:spPr/>
      <dgm:t>
        <a:bodyPr/>
        <a:lstStyle/>
        <a:p>
          <a:endParaRPr lang="en-US"/>
        </a:p>
      </dgm:t>
    </dgm:pt>
    <dgm:pt modelId="{A2E41144-2F75-4909-8C0D-D39F1168ED17}" type="sibTrans" cxnId="{77077358-CA80-46A8-93A4-37D68B37AA95}">
      <dgm:prSet/>
      <dgm:spPr/>
      <dgm:t>
        <a:bodyPr/>
        <a:lstStyle/>
        <a:p>
          <a:endParaRPr lang="en-US"/>
        </a:p>
      </dgm:t>
    </dgm:pt>
    <dgm:pt modelId="{445FA83C-8D5C-4D4F-92AD-403BF5D7CE85}">
      <dgm:prSet phldrT="[Text]" custT="1"/>
      <dgm:spPr/>
      <dgm:t>
        <a:bodyPr/>
        <a:lstStyle/>
        <a:p>
          <a:r>
            <a:rPr lang="en-US" sz="2400" dirty="0" smtClean="0"/>
            <a:t>c[i-1,j-1]+1</a:t>
          </a:r>
          <a:endParaRPr lang="en-US" sz="2400" dirty="0"/>
        </a:p>
      </dgm:t>
    </dgm:pt>
    <dgm:pt modelId="{A73EA144-4FDA-495A-A0F1-C5EF9BCF47D7}" type="parTrans" cxnId="{3626A598-C55A-4EFB-A1EC-D40A7ADD8B03}">
      <dgm:prSet/>
      <dgm:spPr/>
      <dgm:t>
        <a:bodyPr/>
        <a:lstStyle/>
        <a:p>
          <a:endParaRPr lang="en-US"/>
        </a:p>
      </dgm:t>
    </dgm:pt>
    <dgm:pt modelId="{D12667D8-99D2-426E-9642-036A9DA02D54}" type="sibTrans" cxnId="{3626A598-C55A-4EFB-A1EC-D40A7ADD8B03}">
      <dgm:prSet/>
      <dgm:spPr/>
      <dgm:t>
        <a:bodyPr/>
        <a:lstStyle/>
        <a:p>
          <a:endParaRPr lang="en-US"/>
        </a:p>
      </dgm:t>
    </dgm:pt>
    <dgm:pt modelId="{E429FC42-2D83-4A26-AC26-08FED2A63449}">
      <dgm:prSet phldrT="[Text]"/>
      <dgm:spPr/>
      <dgm:t>
        <a:bodyPr/>
        <a:lstStyle/>
        <a:p>
          <a:r>
            <a:rPr lang="en-US" dirty="0" smtClean="0"/>
            <a:t>if </a:t>
          </a:r>
          <a:r>
            <a:rPr lang="en-US" dirty="0" err="1" smtClean="0"/>
            <a:t>i,j</a:t>
          </a:r>
          <a:r>
            <a:rPr lang="en-US" dirty="0" smtClean="0"/>
            <a:t>&gt;0 and x</a:t>
          </a:r>
          <a:r>
            <a:rPr lang="en-US" baseline="-25000" dirty="0" smtClean="0"/>
            <a:t>i</a:t>
          </a:r>
          <a:r>
            <a:rPr lang="en-US" dirty="0" smtClean="0"/>
            <a:t> = </a:t>
          </a:r>
          <a:r>
            <a:rPr lang="en-US" dirty="0" err="1" smtClean="0"/>
            <a:t>y</a:t>
          </a:r>
          <a:r>
            <a:rPr lang="en-US" baseline="-25000" dirty="0" err="1" smtClean="0"/>
            <a:t>j</a:t>
          </a:r>
          <a:endParaRPr lang="en-US" baseline="-25000" dirty="0"/>
        </a:p>
      </dgm:t>
    </dgm:pt>
    <dgm:pt modelId="{E62E0511-0685-47B3-A7B2-96FBE07FE8F1}" type="parTrans" cxnId="{647F2653-5985-4AEA-BCFA-D2859CD4B95C}">
      <dgm:prSet/>
      <dgm:spPr/>
      <dgm:t>
        <a:bodyPr/>
        <a:lstStyle/>
        <a:p>
          <a:endParaRPr lang="en-US"/>
        </a:p>
      </dgm:t>
    </dgm:pt>
    <dgm:pt modelId="{03D5CA2B-7109-441F-A58C-0DA1C238F91D}" type="sibTrans" cxnId="{647F2653-5985-4AEA-BCFA-D2859CD4B95C}">
      <dgm:prSet/>
      <dgm:spPr/>
      <dgm:t>
        <a:bodyPr/>
        <a:lstStyle/>
        <a:p>
          <a:endParaRPr lang="en-US"/>
        </a:p>
      </dgm:t>
    </dgm:pt>
    <dgm:pt modelId="{D9A62D2F-99F1-4358-94D5-6F9248767395}">
      <dgm:prSet phldrT="[Text]" custT="1"/>
      <dgm:spPr/>
      <dgm:t>
        <a:bodyPr/>
        <a:lstStyle/>
        <a:p>
          <a:r>
            <a:rPr lang="en-US" sz="2400" dirty="0" smtClean="0"/>
            <a:t>max(c[i-1,j],c[i,j-1])</a:t>
          </a:r>
          <a:endParaRPr lang="en-US" sz="2400" dirty="0"/>
        </a:p>
      </dgm:t>
    </dgm:pt>
    <dgm:pt modelId="{AA0E8638-A641-4B4F-9231-08BC8224170B}" type="parTrans" cxnId="{753D13EC-6CA6-4945-8840-C3A20E258B92}">
      <dgm:prSet/>
      <dgm:spPr/>
      <dgm:t>
        <a:bodyPr/>
        <a:lstStyle/>
        <a:p>
          <a:endParaRPr lang="en-US"/>
        </a:p>
      </dgm:t>
    </dgm:pt>
    <dgm:pt modelId="{B7B3176E-7A2E-4941-81D0-26F319C6629C}" type="sibTrans" cxnId="{753D13EC-6CA6-4945-8840-C3A20E258B92}">
      <dgm:prSet/>
      <dgm:spPr/>
      <dgm:t>
        <a:bodyPr/>
        <a:lstStyle/>
        <a:p>
          <a:endParaRPr lang="en-US"/>
        </a:p>
      </dgm:t>
    </dgm:pt>
    <dgm:pt modelId="{5DAD62CB-1058-42BD-8944-F66C0511C1A9}">
      <dgm:prSet phldrT="[Text]"/>
      <dgm:spPr/>
      <dgm:t>
        <a:bodyPr/>
        <a:lstStyle/>
        <a:p>
          <a:r>
            <a:rPr lang="en-US" dirty="0" smtClean="0"/>
            <a:t>if </a:t>
          </a:r>
          <a:r>
            <a:rPr lang="en-US" dirty="0" err="1" smtClean="0"/>
            <a:t>i,j</a:t>
          </a:r>
          <a:r>
            <a:rPr lang="en-US" dirty="0" smtClean="0"/>
            <a:t>&gt;0 and x</a:t>
          </a:r>
          <a:r>
            <a:rPr lang="en-US" baseline="-25000" dirty="0" smtClean="0"/>
            <a:t>i</a:t>
          </a:r>
          <a:r>
            <a:rPr lang="en-US" dirty="0" smtClean="0"/>
            <a:t> &lt;&gt; </a:t>
          </a:r>
          <a:r>
            <a:rPr lang="en-US" dirty="0" err="1" smtClean="0"/>
            <a:t>y</a:t>
          </a:r>
          <a:r>
            <a:rPr lang="en-US" baseline="-25000" dirty="0" err="1" smtClean="0"/>
            <a:t>j</a:t>
          </a:r>
          <a:endParaRPr lang="en-US" dirty="0"/>
        </a:p>
      </dgm:t>
    </dgm:pt>
    <dgm:pt modelId="{D8657708-E546-4FE4-9BFE-2A1A79800F1C}" type="parTrans" cxnId="{DDBD82B2-F17B-47D5-B817-66088B244014}">
      <dgm:prSet/>
      <dgm:spPr/>
      <dgm:t>
        <a:bodyPr/>
        <a:lstStyle/>
        <a:p>
          <a:endParaRPr lang="en-US"/>
        </a:p>
      </dgm:t>
    </dgm:pt>
    <dgm:pt modelId="{69AA8FD3-5A97-4D8C-A8D4-DEC2A2C93E7C}" type="sibTrans" cxnId="{DDBD82B2-F17B-47D5-B817-66088B244014}">
      <dgm:prSet/>
      <dgm:spPr/>
      <dgm:t>
        <a:bodyPr/>
        <a:lstStyle/>
        <a:p>
          <a:endParaRPr lang="en-US"/>
        </a:p>
      </dgm:t>
    </dgm:pt>
    <dgm:pt modelId="{56647DF5-02EC-410A-89AA-C60E75573048}" type="pres">
      <dgm:prSet presAssocID="{3B5DED63-0CD2-4031-8B96-9D0B83F2EED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D7C7AA-04E3-44E7-A55A-46638D516878}" type="pres">
      <dgm:prSet presAssocID="{8242B365-E988-4497-B549-35FEA1A32E3C}" presName="linNode" presStyleCnt="0"/>
      <dgm:spPr/>
    </dgm:pt>
    <dgm:pt modelId="{7C5AAF9A-4AB5-40E7-BE75-E7E51013801F}" type="pres">
      <dgm:prSet presAssocID="{8242B365-E988-4497-B549-35FEA1A32E3C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A983C9-57E7-4DC7-8411-0678502F5C10}" type="pres">
      <dgm:prSet presAssocID="{8242B365-E988-4497-B549-35FEA1A32E3C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B57EF3-899B-4DD4-BF0E-92D33E084B89}" type="pres">
      <dgm:prSet presAssocID="{150B448D-AEF6-452C-9E8A-7E26ECF8E567}" presName="sp" presStyleCnt="0"/>
      <dgm:spPr/>
    </dgm:pt>
    <dgm:pt modelId="{040280FF-19A1-466C-8C12-D083E6FA59FB}" type="pres">
      <dgm:prSet presAssocID="{445FA83C-8D5C-4D4F-92AD-403BF5D7CE85}" presName="linNode" presStyleCnt="0"/>
      <dgm:spPr/>
    </dgm:pt>
    <dgm:pt modelId="{6C8F620F-3993-49CC-B2F0-6F604EDFAAA6}" type="pres">
      <dgm:prSet presAssocID="{445FA83C-8D5C-4D4F-92AD-403BF5D7CE85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82384C-182D-49E4-B813-0A7576A9F992}" type="pres">
      <dgm:prSet presAssocID="{445FA83C-8D5C-4D4F-92AD-403BF5D7CE85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7B8877-9D37-4F23-B60C-2E34CD2900A8}" type="pres">
      <dgm:prSet presAssocID="{D12667D8-99D2-426E-9642-036A9DA02D54}" presName="sp" presStyleCnt="0"/>
      <dgm:spPr/>
    </dgm:pt>
    <dgm:pt modelId="{AE798E7A-C515-4B0E-8D07-488123537426}" type="pres">
      <dgm:prSet presAssocID="{D9A62D2F-99F1-4358-94D5-6F9248767395}" presName="linNode" presStyleCnt="0"/>
      <dgm:spPr/>
    </dgm:pt>
    <dgm:pt modelId="{812A3412-E809-4D4F-BDCC-92FE1814892C}" type="pres">
      <dgm:prSet presAssocID="{D9A62D2F-99F1-4358-94D5-6F9248767395}" presName="parentText" presStyleLbl="node1" presStyleIdx="2" presStyleCnt="3" custScaleX="20869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8D727D-ACFF-4FCD-ACF8-7527F16A6703}" type="pres">
      <dgm:prSet presAssocID="{D9A62D2F-99F1-4358-94D5-6F9248767395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121A57-76DE-49CE-81CB-EF691C5A1E3B}" srcId="{3B5DED63-0CD2-4031-8B96-9D0B83F2EEDF}" destId="{8242B365-E988-4497-B549-35FEA1A32E3C}" srcOrd="0" destOrd="0" parTransId="{BDA69794-DDB5-4D3B-810D-4EAB6D2F8096}" sibTransId="{150B448D-AEF6-452C-9E8A-7E26ECF8E567}"/>
    <dgm:cxn modelId="{46201B8F-75E9-414F-A8CB-0DF8EAF7F817}" type="presOf" srcId="{D9A62D2F-99F1-4358-94D5-6F9248767395}" destId="{812A3412-E809-4D4F-BDCC-92FE1814892C}" srcOrd="0" destOrd="0" presId="urn:microsoft.com/office/officeart/2005/8/layout/vList5"/>
    <dgm:cxn modelId="{6B05A666-7E46-4E95-BB2A-A2904D4E2D0E}" type="presOf" srcId="{3B5DED63-0CD2-4031-8B96-9D0B83F2EEDF}" destId="{56647DF5-02EC-410A-89AA-C60E75573048}" srcOrd="0" destOrd="0" presId="urn:microsoft.com/office/officeart/2005/8/layout/vList5"/>
    <dgm:cxn modelId="{77077358-CA80-46A8-93A4-37D68B37AA95}" srcId="{8242B365-E988-4497-B549-35FEA1A32E3C}" destId="{BE023E7D-3D90-4A0D-8C20-114ED4AC5C4A}" srcOrd="0" destOrd="0" parTransId="{F2669828-68F2-44A2-A663-A4A0A6CEFC2D}" sibTransId="{A2E41144-2F75-4909-8C0D-D39F1168ED17}"/>
    <dgm:cxn modelId="{426B775A-F0B6-45DC-B1E3-EA4E861E0864}" type="presOf" srcId="{5DAD62CB-1058-42BD-8944-F66C0511C1A9}" destId="{D18D727D-ACFF-4FCD-ACF8-7527F16A6703}" srcOrd="0" destOrd="0" presId="urn:microsoft.com/office/officeart/2005/8/layout/vList5"/>
    <dgm:cxn modelId="{3626A598-C55A-4EFB-A1EC-D40A7ADD8B03}" srcId="{3B5DED63-0CD2-4031-8B96-9D0B83F2EEDF}" destId="{445FA83C-8D5C-4D4F-92AD-403BF5D7CE85}" srcOrd="1" destOrd="0" parTransId="{A73EA144-4FDA-495A-A0F1-C5EF9BCF47D7}" sibTransId="{D12667D8-99D2-426E-9642-036A9DA02D54}"/>
    <dgm:cxn modelId="{647F2653-5985-4AEA-BCFA-D2859CD4B95C}" srcId="{445FA83C-8D5C-4D4F-92AD-403BF5D7CE85}" destId="{E429FC42-2D83-4A26-AC26-08FED2A63449}" srcOrd="0" destOrd="0" parTransId="{E62E0511-0685-47B3-A7B2-96FBE07FE8F1}" sibTransId="{03D5CA2B-7109-441F-A58C-0DA1C238F91D}"/>
    <dgm:cxn modelId="{BD0E24D6-405B-409A-A49D-47E27EB07DAF}" type="presOf" srcId="{E429FC42-2D83-4A26-AC26-08FED2A63449}" destId="{6682384C-182D-49E4-B813-0A7576A9F992}" srcOrd="0" destOrd="0" presId="urn:microsoft.com/office/officeart/2005/8/layout/vList5"/>
    <dgm:cxn modelId="{753D13EC-6CA6-4945-8840-C3A20E258B92}" srcId="{3B5DED63-0CD2-4031-8B96-9D0B83F2EEDF}" destId="{D9A62D2F-99F1-4358-94D5-6F9248767395}" srcOrd="2" destOrd="0" parTransId="{AA0E8638-A641-4B4F-9231-08BC8224170B}" sibTransId="{B7B3176E-7A2E-4941-81D0-26F319C6629C}"/>
    <dgm:cxn modelId="{DDBD82B2-F17B-47D5-B817-66088B244014}" srcId="{D9A62D2F-99F1-4358-94D5-6F9248767395}" destId="{5DAD62CB-1058-42BD-8944-F66C0511C1A9}" srcOrd="0" destOrd="0" parTransId="{D8657708-E546-4FE4-9BFE-2A1A79800F1C}" sibTransId="{69AA8FD3-5A97-4D8C-A8D4-DEC2A2C93E7C}"/>
    <dgm:cxn modelId="{75839E1A-AB67-4E52-A9CA-7A19E988BA52}" type="presOf" srcId="{BE023E7D-3D90-4A0D-8C20-114ED4AC5C4A}" destId="{CCA983C9-57E7-4DC7-8411-0678502F5C10}" srcOrd="0" destOrd="0" presId="urn:microsoft.com/office/officeart/2005/8/layout/vList5"/>
    <dgm:cxn modelId="{9174B66D-C2E7-48FF-9243-320891B5F358}" type="presOf" srcId="{445FA83C-8D5C-4D4F-92AD-403BF5D7CE85}" destId="{6C8F620F-3993-49CC-B2F0-6F604EDFAAA6}" srcOrd="0" destOrd="0" presId="urn:microsoft.com/office/officeart/2005/8/layout/vList5"/>
    <dgm:cxn modelId="{4B98414C-1BA6-4C54-9DC5-10C4AE5AA505}" type="presOf" srcId="{8242B365-E988-4497-B549-35FEA1A32E3C}" destId="{7C5AAF9A-4AB5-40E7-BE75-E7E51013801F}" srcOrd="0" destOrd="0" presId="urn:microsoft.com/office/officeart/2005/8/layout/vList5"/>
    <dgm:cxn modelId="{6A20729E-DAA7-4BCC-8037-7759CC01B6E8}" type="presParOf" srcId="{56647DF5-02EC-410A-89AA-C60E75573048}" destId="{07D7C7AA-04E3-44E7-A55A-46638D516878}" srcOrd="0" destOrd="0" presId="urn:microsoft.com/office/officeart/2005/8/layout/vList5"/>
    <dgm:cxn modelId="{19803632-5ED0-4E0F-B95A-5CC1558917C0}" type="presParOf" srcId="{07D7C7AA-04E3-44E7-A55A-46638D516878}" destId="{7C5AAF9A-4AB5-40E7-BE75-E7E51013801F}" srcOrd="0" destOrd="0" presId="urn:microsoft.com/office/officeart/2005/8/layout/vList5"/>
    <dgm:cxn modelId="{AE1BA760-EB3D-4ED1-B278-AD823A130F5F}" type="presParOf" srcId="{07D7C7AA-04E3-44E7-A55A-46638D516878}" destId="{CCA983C9-57E7-4DC7-8411-0678502F5C10}" srcOrd="1" destOrd="0" presId="urn:microsoft.com/office/officeart/2005/8/layout/vList5"/>
    <dgm:cxn modelId="{9F7B8765-DE25-4118-A396-E3480AA0C2EB}" type="presParOf" srcId="{56647DF5-02EC-410A-89AA-C60E75573048}" destId="{D4B57EF3-899B-4DD4-BF0E-92D33E084B89}" srcOrd="1" destOrd="0" presId="urn:microsoft.com/office/officeart/2005/8/layout/vList5"/>
    <dgm:cxn modelId="{2EC32FA6-247F-4CE6-93BB-221E3FF6BA2A}" type="presParOf" srcId="{56647DF5-02EC-410A-89AA-C60E75573048}" destId="{040280FF-19A1-466C-8C12-D083E6FA59FB}" srcOrd="2" destOrd="0" presId="urn:microsoft.com/office/officeart/2005/8/layout/vList5"/>
    <dgm:cxn modelId="{A5CE22D3-7CE7-4A85-B0E7-948377E6B796}" type="presParOf" srcId="{040280FF-19A1-466C-8C12-D083E6FA59FB}" destId="{6C8F620F-3993-49CC-B2F0-6F604EDFAAA6}" srcOrd="0" destOrd="0" presId="urn:microsoft.com/office/officeart/2005/8/layout/vList5"/>
    <dgm:cxn modelId="{E4154DEE-69B9-4E04-ABB2-F7E22F361C0C}" type="presParOf" srcId="{040280FF-19A1-466C-8C12-D083E6FA59FB}" destId="{6682384C-182D-49E4-B813-0A7576A9F992}" srcOrd="1" destOrd="0" presId="urn:microsoft.com/office/officeart/2005/8/layout/vList5"/>
    <dgm:cxn modelId="{258331D1-28DE-4231-BF1A-7D89A61FE909}" type="presParOf" srcId="{56647DF5-02EC-410A-89AA-C60E75573048}" destId="{107B8877-9D37-4F23-B60C-2E34CD2900A8}" srcOrd="3" destOrd="0" presId="urn:microsoft.com/office/officeart/2005/8/layout/vList5"/>
    <dgm:cxn modelId="{26BF78A6-A40E-4DEA-8AC1-5BE0389C9139}" type="presParOf" srcId="{56647DF5-02EC-410A-89AA-C60E75573048}" destId="{AE798E7A-C515-4B0E-8D07-488123537426}" srcOrd="4" destOrd="0" presId="urn:microsoft.com/office/officeart/2005/8/layout/vList5"/>
    <dgm:cxn modelId="{19BC86B9-46AE-442E-89D6-03037922B2E4}" type="presParOf" srcId="{AE798E7A-C515-4B0E-8D07-488123537426}" destId="{812A3412-E809-4D4F-BDCC-92FE1814892C}" srcOrd="0" destOrd="0" presId="urn:microsoft.com/office/officeart/2005/8/layout/vList5"/>
    <dgm:cxn modelId="{DEF382B8-67DA-4A88-9770-60D79070B3CA}" type="presParOf" srcId="{AE798E7A-C515-4B0E-8D07-488123537426}" destId="{D18D727D-ACFF-4FCD-ACF8-7527F16A670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A983C9-57E7-4DC7-8411-0678502F5C10}">
      <dsp:nvSpPr>
        <dsp:cNvPr id="0" name=""/>
        <dsp:cNvSpPr/>
      </dsp:nvSpPr>
      <dsp:spPr>
        <a:xfrm rot="5400000">
          <a:off x="3732728" y="-1433467"/>
          <a:ext cx="825103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if </a:t>
          </a:r>
          <a:r>
            <a:rPr lang="en-US" sz="2400" kern="1200" dirty="0" err="1" smtClean="0"/>
            <a:t>i</a:t>
          </a:r>
          <a:r>
            <a:rPr lang="en-US" sz="2400" kern="1200" dirty="0" smtClean="0"/>
            <a:t>=0 or j=0</a:t>
          </a:r>
          <a:endParaRPr lang="en-US" sz="2400" kern="1200" dirty="0"/>
        </a:p>
      </dsp:txBody>
      <dsp:txXfrm rot="-5400000">
        <a:off x="2194560" y="144979"/>
        <a:ext cx="3861162" cy="744547"/>
      </dsp:txXfrm>
    </dsp:sp>
    <dsp:sp modelId="{7C5AAF9A-4AB5-40E7-BE75-E7E51013801F}">
      <dsp:nvSpPr>
        <dsp:cNvPr id="0" name=""/>
        <dsp:cNvSpPr/>
      </dsp:nvSpPr>
      <dsp:spPr>
        <a:xfrm>
          <a:off x="0" y="1562"/>
          <a:ext cx="2194560" cy="10313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0</a:t>
          </a:r>
          <a:endParaRPr lang="en-US" sz="2400" kern="1200" dirty="0"/>
        </a:p>
      </dsp:txBody>
      <dsp:txXfrm>
        <a:off x="50348" y="51910"/>
        <a:ext cx="2093864" cy="930682"/>
      </dsp:txXfrm>
    </dsp:sp>
    <dsp:sp modelId="{6682384C-182D-49E4-B813-0A7576A9F992}">
      <dsp:nvSpPr>
        <dsp:cNvPr id="0" name=""/>
        <dsp:cNvSpPr/>
      </dsp:nvSpPr>
      <dsp:spPr>
        <a:xfrm rot="5400000">
          <a:off x="3732728" y="-350520"/>
          <a:ext cx="825103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if </a:t>
          </a:r>
          <a:r>
            <a:rPr lang="en-US" sz="2400" kern="1200" dirty="0" err="1" smtClean="0"/>
            <a:t>i,j</a:t>
          </a:r>
          <a:r>
            <a:rPr lang="en-US" sz="2400" kern="1200" dirty="0" smtClean="0"/>
            <a:t>&gt;0 and x</a:t>
          </a:r>
          <a:r>
            <a:rPr lang="en-US" sz="2400" kern="1200" baseline="-25000" dirty="0" smtClean="0"/>
            <a:t>i</a:t>
          </a:r>
          <a:r>
            <a:rPr lang="en-US" sz="2400" kern="1200" dirty="0" smtClean="0"/>
            <a:t> = </a:t>
          </a:r>
          <a:r>
            <a:rPr lang="en-US" sz="2400" kern="1200" dirty="0" err="1" smtClean="0"/>
            <a:t>y</a:t>
          </a:r>
          <a:r>
            <a:rPr lang="en-US" sz="2400" kern="1200" baseline="-25000" dirty="0" err="1" smtClean="0"/>
            <a:t>j</a:t>
          </a:r>
          <a:endParaRPr lang="en-US" sz="2400" kern="1200" baseline="-25000" dirty="0"/>
        </a:p>
      </dsp:txBody>
      <dsp:txXfrm rot="-5400000">
        <a:off x="2194560" y="1227926"/>
        <a:ext cx="3861162" cy="744547"/>
      </dsp:txXfrm>
    </dsp:sp>
    <dsp:sp modelId="{6C8F620F-3993-49CC-B2F0-6F604EDFAAA6}">
      <dsp:nvSpPr>
        <dsp:cNvPr id="0" name=""/>
        <dsp:cNvSpPr/>
      </dsp:nvSpPr>
      <dsp:spPr>
        <a:xfrm>
          <a:off x="0" y="1084510"/>
          <a:ext cx="2194560" cy="10313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c[i-1,j-1]+1</a:t>
          </a:r>
          <a:endParaRPr lang="en-US" sz="2400" kern="1200" dirty="0"/>
        </a:p>
      </dsp:txBody>
      <dsp:txXfrm>
        <a:off x="50348" y="1134858"/>
        <a:ext cx="2093864" cy="930682"/>
      </dsp:txXfrm>
    </dsp:sp>
    <dsp:sp modelId="{D18D727D-ACFF-4FCD-ACF8-7527F16A6703}">
      <dsp:nvSpPr>
        <dsp:cNvPr id="0" name=""/>
        <dsp:cNvSpPr/>
      </dsp:nvSpPr>
      <dsp:spPr>
        <a:xfrm rot="5400000">
          <a:off x="4274996" y="1282972"/>
          <a:ext cx="825103" cy="280035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if </a:t>
          </a:r>
          <a:r>
            <a:rPr lang="en-US" sz="2400" kern="1200" dirty="0" err="1" smtClean="0"/>
            <a:t>i,j</a:t>
          </a:r>
          <a:r>
            <a:rPr lang="en-US" sz="2400" kern="1200" dirty="0" smtClean="0"/>
            <a:t>&gt;0 and x</a:t>
          </a:r>
          <a:r>
            <a:rPr lang="en-US" sz="2400" kern="1200" baseline="-25000" dirty="0" smtClean="0"/>
            <a:t>i</a:t>
          </a:r>
          <a:r>
            <a:rPr lang="en-US" sz="2400" kern="1200" dirty="0" smtClean="0"/>
            <a:t> &lt;&gt; </a:t>
          </a:r>
          <a:r>
            <a:rPr lang="en-US" sz="2400" kern="1200" dirty="0" err="1" smtClean="0"/>
            <a:t>y</a:t>
          </a:r>
          <a:r>
            <a:rPr lang="en-US" sz="2400" kern="1200" baseline="-25000" dirty="0" err="1" smtClean="0"/>
            <a:t>j</a:t>
          </a:r>
          <a:endParaRPr lang="en-US" sz="2400" kern="1200" dirty="0"/>
        </a:p>
      </dsp:txBody>
      <dsp:txXfrm rot="-5400000">
        <a:off x="3287373" y="2310873"/>
        <a:ext cx="2760072" cy="744547"/>
      </dsp:txXfrm>
    </dsp:sp>
    <dsp:sp modelId="{812A3412-E809-4D4F-BDCC-92FE1814892C}">
      <dsp:nvSpPr>
        <dsp:cNvPr id="0" name=""/>
        <dsp:cNvSpPr/>
      </dsp:nvSpPr>
      <dsp:spPr>
        <a:xfrm>
          <a:off x="0" y="2167458"/>
          <a:ext cx="3287372" cy="10313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max(c[i-1,j],c[i,j-1])</a:t>
          </a:r>
          <a:endParaRPr lang="en-US" sz="2400" kern="1200" dirty="0"/>
        </a:p>
      </dsp:txBody>
      <dsp:txXfrm>
        <a:off x="50348" y="2217806"/>
        <a:ext cx="3186676" cy="9306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CDAF5-D9DB-4028-B231-06E911920272}" type="datetimeFigureOut">
              <a:rPr lang="en-US" smtClean="0"/>
              <a:pPr/>
              <a:t>3/8/2022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EDA0F-6131-4568-8D69-738B5986FEF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B7C465-825C-42FF-88D3-E2309AA48538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0D392E-7560-47E1-ABD6-96D8E25EACF8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0D1E6D-6B0C-47FA-A012-C254F414CE42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59A9D6-8F25-4320-A01F-6A4483B910B4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0C97C8E-6343-4539-99F1-CD81772497ED}" type="datetimeFigureOut">
              <a:rPr lang="en-US" smtClean="0"/>
              <a:pPr/>
              <a:t>3/8/2022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107DDCD-46EF-4B87-86A7-3E3D56AC45C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7C8E-6343-4539-99F1-CD81772497ED}" type="datetimeFigureOut">
              <a:rPr lang="en-US" smtClean="0"/>
              <a:pPr/>
              <a:t>3/8/2022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DDCD-46EF-4B87-86A7-3E3D56AC45C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7C8E-6343-4539-99F1-CD81772497ED}" type="datetimeFigureOut">
              <a:rPr lang="en-US" smtClean="0"/>
              <a:pPr/>
              <a:t>3/8/2022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DDCD-46EF-4B87-86A7-3E3D56AC45C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7C8E-6343-4539-99F1-CD81772497ED}" type="datetimeFigureOut">
              <a:rPr lang="en-US" smtClean="0"/>
              <a:pPr/>
              <a:t>3/8/2022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DDCD-46EF-4B87-86A7-3E3D56AC45C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0C97C8E-6343-4539-99F1-CD81772497ED}" type="datetimeFigureOut">
              <a:rPr lang="en-US" smtClean="0"/>
              <a:pPr/>
              <a:t>3/8/2022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107DDCD-46EF-4B87-86A7-3E3D56AC45C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7C8E-6343-4539-99F1-CD81772497ED}" type="datetimeFigureOut">
              <a:rPr lang="en-US" smtClean="0"/>
              <a:pPr/>
              <a:t>3/8/2022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DDCD-46EF-4B87-86A7-3E3D56AC45C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7C8E-6343-4539-99F1-CD81772497ED}" type="datetimeFigureOut">
              <a:rPr lang="en-US" smtClean="0"/>
              <a:pPr/>
              <a:t>3/8/2022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DDCD-46EF-4B87-86A7-3E3D56AC45C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7C8E-6343-4539-99F1-CD81772497ED}" type="datetimeFigureOut">
              <a:rPr lang="en-US" smtClean="0"/>
              <a:pPr/>
              <a:t>3/8/2022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DDCD-46EF-4B87-86A7-3E3D56AC45C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7C8E-6343-4539-99F1-CD81772497ED}" type="datetimeFigureOut">
              <a:rPr lang="en-US" smtClean="0"/>
              <a:pPr/>
              <a:t>3/8/2022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DDCD-46EF-4B87-86A7-3E3D56AC45C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7C8E-6343-4539-99F1-CD81772497ED}" type="datetimeFigureOut">
              <a:rPr lang="en-US" smtClean="0"/>
              <a:pPr/>
              <a:t>3/8/2022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DDCD-46EF-4B87-86A7-3E3D56AC45C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7C8E-6343-4539-99F1-CD81772497ED}" type="datetimeFigureOut">
              <a:rPr lang="en-US" smtClean="0"/>
              <a:pPr/>
              <a:t>3/8/2022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DDCD-46EF-4B87-86A7-3E3D56AC45C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0C97C8E-6343-4539-99F1-CD81772497ED}" type="datetimeFigureOut">
              <a:rPr lang="en-US" smtClean="0"/>
              <a:pPr/>
              <a:t>3/8/2022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07DDCD-46EF-4B87-86A7-3E3D56AC45C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Dynamic Programming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Longest Common </a:t>
            </a:r>
            <a:r>
              <a:rPr lang="en-IN" dirty="0" err="1" smtClean="0"/>
              <a:t>Subsequences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31800" y="6229350"/>
            <a:ext cx="1905000" cy="457200"/>
          </a:xfrm>
          <a:noFill/>
        </p:spPr>
        <p:txBody>
          <a:bodyPr/>
          <a:lstStyle/>
          <a:p>
            <a:pPr algn="l"/>
            <a:fld id="{89346B31-99D8-4FC1-9071-B4DE703EEEFA}" type="slidenum">
              <a:rPr lang="en-US" smtClean="0"/>
              <a:pPr algn="l"/>
              <a:t>10</a:t>
            </a:fld>
            <a:endParaRPr lang="en-US" smtClean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38" y="274638"/>
            <a:ext cx="7626350" cy="868346"/>
          </a:xfrm>
          <a:noFill/>
        </p:spPr>
        <p:txBody>
          <a:bodyPr lIns="92075" tIns="46038" rIns="92075" bIns="46038"/>
          <a:lstStyle/>
          <a:p>
            <a:r>
              <a:rPr lang="en-US" dirty="0" smtClean="0"/>
              <a:t>Example</a:t>
            </a:r>
          </a:p>
        </p:txBody>
      </p:sp>
      <p:graphicFrame>
        <p:nvGraphicFramePr>
          <p:cNvPr id="1026" name="Object 2"/>
          <p:cNvGraphicFramePr>
            <a:graphicFrameLocks/>
          </p:cNvGraphicFramePr>
          <p:nvPr/>
        </p:nvGraphicFramePr>
        <p:xfrm>
          <a:off x="1560513" y="1728788"/>
          <a:ext cx="5983287" cy="398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Document" r:id="rId4" imgW="6468583" imgH="4195327" progId="Word.Document.8">
                  <p:embed/>
                </p:oleObj>
              </mc:Choice>
              <mc:Fallback>
                <p:oleObj name="Document" r:id="rId4" imgW="6468583" imgH="4195327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1728788"/>
                        <a:ext cx="5983287" cy="398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Line 4"/>
          <p:cNvSpPr>
            <a:spLocks noChangeShapeType="1"/>
          </p:cNvSpPr>
          <p:nvPr/>
        </p:nvSpPr>
        <p:spPr bwMode="auto">
          <a:xfrm flipV="1">
            <a:off x="3581400" y="2971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IN"/>
          </a:p>
        </p:txBody>
      </p:sp>
      <p:sp>
        <p:nvSpPr>
          <p:cNvPr id="1030" name="Line 5"/>
          <p:cNvSpPr>
            <a:spLocks noChangeShapeType="1"/>
          </p:cNvSpPr>
          <p:nvPr/>
        </p:nvSpPr>
        <p:spPr bwMode="auto">
          <a:xfrm flipV="1">
            <a:off x="4500562" y="3000372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IN"/>
          </a:p>
        </p:txBody>
      </p:sp>
      <p:sp>
        <p:nvSpPr>
          <p:cNvPr id="1031" name="Line 6"/>
          <p:cNvSpPr>
            <a:spLocks noChangeShapeType="1"/>
          </p:cNvSpPr>
          <p:nvPr/>
        </p:nvSpPr>
        <p:spPr bwMode="auto">
          <a:xfrm flipV="1">
            <a:off x="5286380" y="3000372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IN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6096000" y="30480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lg"/>
          </a:ln>
        </p:spPr>
        <p:txBody>
          <a:bodyPr/>
          <a:lstStyle/>
          <a:p>
            <a:endParaRPr lang="en-IN"/>
          </a:p>
        </p:txBody>
      </p:sp>
      <p:sp>
        <p:nvSpPr>
          <p:cNvPr id="1033" name="Line 8"/>
          <p:cNvSpPr>
            <a:spLocks noChangeShapeType="1"/>
          </p:cNvSpPr>
          <p:nvPr/>
        </p:nvSpPr>
        <p:spPr bwMode="auto">
          <a:xfrm>
            <a:off x="3352800" y="36576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lg"/>
          </a:ln>
        </p:spPr>
        <p:txBody>
          <a:bodyPr/>
          <a:lstStyle/>
          <a:p>
            <a:endParaRPr lang="en-IN"/>
          </a:p>
        </p:txBody>
      </p:sp>
      <p:sp>
        <p:nvSpPr>
          <p:cNvPr id="1034" name="Line 9"/>
          <p:cNvSpPr>
            <a:spLocks noChangeShapeType="1"/>
          </p:cNvSpPr>
          <p:nvPr/>
        </p:nvSpPr>
        <p:spPr bwMode="auto">
          <a:xfrm flipH="1">
            <a:off x="4343400" y="4038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IN"/>
          </a:p>
        </p:txBody>
      </p:sp>
      <p:sp>
        <p:nvSpPr>
          <p:cNvPr id="1035" name="Line 10"/>
          <p:cNvSpPr>
            <a:spLocks noChangeShapeType="1"/>
          </p:cNvSpPr>
          <p:nvPr/>
        </p:nvSpPr>
        <p:spPr bwMode="auto">
          <a:xfrm flipH="1">
            <a:off x="5257800" y="4038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IN"/>
          </a:p>
        </p:txBody>
      </p:sp>
      <p:sp>
        <p:nvSpPr>
          <p:cNvPr id="1036" name="Line 11"/>
          <p:cNvSpPr>
            <a:spLocks noChangeShapeType="1"/>
          </p:cNvSpPr>
          <p:nvPr/>
        </p:nvSpPr>
        <p:spPr bwMode="auto">
          <a:xfrm flipV="1">
            <a:off x="6400800" y="3657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IN"/>
          </a:p>
        </p:txBody>
      </p:sp>
      <p:sp>
        <p:nvSpPr>
          <p:cNvPr id="1037" name="Line 12"/>
          <p:cNvSpPr>
            <a:spLocks noChangeShapeType="1"/>
          </p:cNvSpPr>
          <p:nvPr/>
        </p:nvSpPr>
        <p:spPr bwMode="auto">
          <a:xfrm flipV="1">
            <a:off x="3657600" y="4267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IN"/>
          </a:p>
        </p:txBody>
      </p:sp>
      <p:sp>
        <p:nvSpPr>
          <p:cNvPr id="1038" name="Line 13"/>
          <p:cNvSpPr>
            <a:spLocks noChangeShapeType="1"/>
          </p:cNvSpPr>
          <p:nvPr/>
        </p:nvSpPr>
        <p:spPr bwMode="auto">
          <a:xfrm flipV="1">
            <a:off x="4495800" y="4267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IN"/>
          </a:p>
        </p:txBody>
      </p:sp>
      <p:sp>
        <p:nvSpPr>
          <p:cNvPr id="1039" name="Line 14"/>
          <p:cNvSpPr>
            <a:spLocks noChangeShapeType="1"/>
          </p:cNvSpPr>
          <p:nvPr/>
        </p:nvSpPr>
        <p:spPr bwMode="auto">
          <a:xfrm>
            <a:off x="5257800" y="43434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40" name="Line 15"/>
          <p:cNvSpPr>
            <a:spLocks noChangeShapeType="1"/>
          </p:cNvSpPr>
          <p:nvPr/>
        </p:nvSpPr>
        <p:spPr bwMode="auto">
          <a:xfrm flipH="1">
            <a:off x="6172200" y="46482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IN"/>
          </a:p>
        </p:txBody>
      </p:sp>
      <p:sp>
        <p:nvSpPr>
          <p:cNvPr id="1041" name="Line 16"/>
          <p:cNvSpPr>
            <a:spLocks noChangeShapeType="1"/>
          </p:cNvSpPr>
          <p:nvPr/>
        </p:nvSpPr>
        <p:spPr bwMode="auto">
          <a:xfrm>
            <a:off x="3429000" y="49530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lg"/>
          </a:ln>
        </p:spPr>
        <p:txBody>
          <a:bodyPr/>
          <a:lstStyle/>
          <a:p>
            <a:endParaRPr lang="en-IN"/>
          </a:p>
        </p:txBody>
      </p:sp>
      <p:sp>
        <p:nvSpPr>
          <p:cNvPr id="1042" name="Line 17"/>
          <p:cNvSpPr>
            <a:spLocks noChangeShapeType="1"/>
          </p:cNvSpPr>
          <p:nvPr/>
        </p:nvSpPr>
        <p:spPr bwMode="auto">
          <a:xfrm flipV="1">
            <a:off x="4572000" y="4953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IN"/>
          </a:p>
        </p:txBody>
      </p:sp>
      <p:sp>
        <p:nvSpPr>
          <p:cNvPr id="1043" name="Line 18"/>
          <p:cNvSpPr>
            <a:spLocks noChangeShapeType="1"/>
          </p:cNvSpPr>
          <p:nvPr/>
        </p:nvSpPr>
        <p:spPr bwMode="auto">
          <a:xfrm flipV="1">
            <a:off x="5486400" y="4953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IN"/>
          </a:p>
        </p:txBody>
      </p:sp>
      <p:sp>
        <p:nvSpPr>
          <p:cNvPr id="1044" name="Line 19"/>
          <p:cNvSpPr>
            <a:spLocks noChangeShapeType="1"/>
          </p:cNvSpPr>
          <p:nvPr/>
        </p:nvSpPr>
        <p:spPr bwMode="auto">
          <a:xfrm flipV="1">
            <a:off x="6324600" y="4953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914400" y="5715000"/>
            <a:ext cx="68580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dirty="0">
                <a:latin typeface="+mn-lt"/>
              </a:rPr>
              <a:t>Start at b[</a:t>
            </a:r>
            <a:r>
              <a:rPr lang="en-US" dirty="0" err="1">
                <a:latin typeface="+mn-lt"/>
              </a:rPr>
              <a:t>m,n</a:t>
            </a:r>
            <a:r>
              <a:rPr lang="en-US" dirty="0">
                <a:latin typeface="+mn-lt"/>
              </a:rPr>
              <a:t>]. Follow the arrows. Each diagonal array gives one element of the LCS.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31800" y="6229350"/>
            <a:ext cx="1905000" cy="457200"/>
          </a:xfrm>
          <a:noFill/>
        </p:spPr>
        <p:txBody>
          <a:bodyPr/>
          <a:lstStyle/>
          <a:p>
            <a:pPr algn="l"/>
            <a:fld id="{F2E6B03A-A7FD-4220-BD35-8A6578ED51C3}" type="slidenum">
              <a:rPr lang="en-US" smtClean="0"/>
              <a:pPr algn="l"/>
              <a:t>11</a:t>
            </a:fld>
            <a:endParaRPr lang="en-US" smtClean="0"/>
          </a:p>
        </p:txBody>
      </p:sp>
      <p:sp>
        <p:nvSpPr>
          <p:cNvPr id="2048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>
                <a:latin typeface="Courier New" pitchFamily="49" charset="0"/>
                <a:cs typeface="Courier New" pitchFamily="49" charset="0"/>
              </a:rPr>
              <a:t>LCS(X,Y)</a:t>
            </a:r>
            <a:br>
              <a:rPr lang="en-US" b="1" smtClean="0">
                <a:latin typeface="Courier New" pitchFamily="49" charset="0"/>
                <a:cs typeface="Courier New" pitchFamily="49" charset="0"/>
              </a:rPr>
            </a:br>
            <a:endParaRPr lang="en-US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484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m </a:t>
            </a:r>
            <a:r>
              <a:rPr lang="en-US" b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 length[X]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b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 length[Y]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for i </a:t>
            </a:r>
            <a:r>
              <a:rPr lang="en-US" b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 1 to m do</a:t>
            </a:r>
            <a:br>
              <a:rPr lang="en-US" b="1" smtClean="0">
                <a:latin typeface="Courier New" pitchFamily="49" charset="0"/>
                <a:cs typeface="Courier New" pitchFamily="49" charset="0"/>
              </a:rPr>
            </a:br>
            <a:r>
              <a:rPr lang="en-US" b="1" smtClean="0">
                <a:latin typeface="Courier New" pitchFamily="49" charset="0"/>
                <a:cs typeface="Courier New" pitchFamily="49" charset="0"/>
              </a:rPr>
              <a:t>   c[i,0] </a:t>
            </a:r>
            <a:r>
              <a:rPr lang="en-US" b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 0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for j </a:t>
            </a:r>
            <a:r>
              <a:rPr lang="en-US" b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 1 to n do</a:t>
            </a:r>
            <a:br>
              <a:rPr lang="en-US" b="1" smtClean="0">
                <a:latin typeface="Courier New" pitchFamily="49" charset="0"/>
                <a:cs typeface="Courier New" pitchFamily="49" charset="0"/>
              </a:rPr>
            </a:br>
            <a:r>
              <a:rPr lang="en-US" b="1" smtClean="0">
                <a:latin typeface="Courier New" pitchFamily="49" charset="0"/>
                <a:cs typeface="Courier New" pitchFamily="49" charset="0"/>
              </a:rPr>
              <a:t>   c[0,j] </a:t>
            </a:r>
            <a:r>
              <a:rPr lang="en-US" b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31800" y="6229350"/>
            <a:ext cx="1905000" cy="457200"/>
          </a:xfrm>
          <a:noFill/>
        </p:spPr>
        <p:txBody>
          <a:bodyPr/>
          <a:lstStyle/>
          <a:p>
            <a:pPr algn="l"/>
            <a:fld id="{D1405396-2E0A-45DE-80B6-B92AB27F74AA}" type="slidenum">
              <a:rPr lang="en-US" smtClean="0"/>
              <a:pPr algn="l"/>
              <a:t>12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>
                <a:latin typeface="Courier New" pitchFamily="49" charset="0"/>
                <a:cs typeface="Courier New" pitchFamily="49" charset="0"/>
              </a:rPr>
              <a:t>LCS(X,Y)</a:t>
            </a:r>
            <a:br>
              <a:rPr lang="en-US" b="1" smtClean="0">
                <a:latin typeface="Courier New" pitchFamily="49" charset="0"/>
                <a:cs typeface="Courier New" pitchFamily="49" charset="0"/>
              </a:rPr>
            </a:br>
            <a:endParaRPr lang="en-US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1 to m do</a:t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for j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1 to n do</a:t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if x</a:t>
            </a:r>
            <a:r>
              <a:rPr lang="en-US" sz="2800" b="1" baseline="-30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800" b="1" baseline="-30000" dirty="0" err="1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  c[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, j]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c[i-1, j-1]+1</a:t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  b[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, j]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“ ”  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	</a:t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else 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		if c[i-1, j]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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c[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, j-1]</a:t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       	c[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, j]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c[i-1, j]</a:t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       	b[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, j]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“ ”</a:t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  	else</a:t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		c[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, j]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c[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, j-1]</a:t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        b[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, j]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“ ”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return c and b</a:t>
            </a:r>
          </a:p>
        </p:txBody>
      </p:sp>
      <p:sp>
        <p:nvSpPr>
          <p:cNvPr id="5" name="Line 16"/>
          <p:cNvSpPr>
            <a:spLocks noChangeShapeType="1"/>
          </p:cNvSpPr>
          <p:nvPr/>
        </p:nvSpPr>
        <p:spPr bwMode="auto">
          <a:xfrm>
            <a:off x="4643438" y="2500306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lg"/>
          </a:ln>
        </p:spPr>
        <p:txBody>
          <a:bodyPr/>
          <a:lstStyle/>
          <a:p>
            <a:endParaRPr lang="en-IN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V="1">
            <a:off x="5857884" y="4000504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IN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>
            <a:off x="5786446" y="5072074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Constructing an LCS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785926"/>
            <a:ext cx="6143668" cy="372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18" y="65189"/>
            <a:ext cx="3744416" cy="22696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27584" y="2636912"/>
            <a:ext cx="864096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6,6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584" y="3234951"/>
            <a:ext cx="864096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5,5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7584" y="3861350"/>
            <a:ext cx="864096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,4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7584" y="5148111"/>
            <a:ext cx="864096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,2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7584" y="5766948"/>
            <a:ext cx="864096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3,1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584" y="6385785"/>
            <a:ext cx="864096" cy="3600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,0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>
            <a:off x="1259632" y="2996952"/>
            <a:ext cx="0" cy="23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259632" y="3623351"/>
            <a:ext cx="0" cy="23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259632" y="4221390"/>
            <a:ext cx="0" cy="23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59632" y="4890848"/>
            <a:ext cx="0" cy="23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59632" y="5528949"/>
            <a:ext cx="0" cy="23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247978" y="6147786"/>
            <a:ext cx="0" cy="23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flipV="1">
            <a:off x="1678980" y="6055568"/>
            <a:ext cx="12700" cy="61883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flipV="1">
            <a:off x="1706256" y="5381350"/>
            <a:ext cx="12700" cy="61883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flipV="1">
            <a:off x="1717900" y="4710828"/>
            <a:ext cx="12700" cy="61883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flipV="1">
            <a:off x="1706256" y="4067655"/>
            <a:ext cx="12700" cy="61883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flipV="1">
            <a:off x="1693556" y="3394654"/>
            <a:ext cx="12700" cy="61883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flipV="1">
            <a:off x="1693556" y="2753960"/>
            <a:ext cx="12700" cy="61883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907704" y="5826165"/>
            <a:ext cx="1666256" cy="30122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 </a:t>
            </a:r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x3 </a:t>
            </a:r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 </a:t>
            </a:r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y1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923227" y="5206924"/>
            <a:ext cx="1666256" cy="30122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 </a:t>
            </a:r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x4 </a:t>
            </a:r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 </a:t>
            </a:r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y2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907704" y="4560214"/>
            <a:ext cx="1666256" cy="30122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 </a:t>
            </a:r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x5 </a:t>
            </a:r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 </a:t>
            </a:r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y3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895790" y="2694910"/>
            <a:ext cx="1666256" cy="30122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 x6 or y6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62046" y="201943"/>
            <a:ext cx="5653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Y : </a:t>
            </a:r>
            <a:r>
              <a:rPr lang="en-IN" b="1" dirty="0" smtClean="0">
                <a:solidFill>
                  <a:srgbClr val="FF0000"/>
                </a:solidFill>
              </a:rPr>
              <a:t>s	e 	c	r	e	t</a:t>
            </a:r>
            <a:r>
              <a:rPr lang="en-IN" dirty="0" smtClean="0"/>
              <a:t>		</a:t>
            </a:r>
          </a:p>
          <a:p>
            <a:r>
              <a:rPr lang="en-IN" dirty="0"/>
              <a:t>X</a:t>
            </a:r>
            <a:r>
              <a:rPr lang="en-IN" dirty="0" smtClean="0"/>
              <a:t>  :</a:t>
            </a:r>
            <a:r>
              <a:rPr lang="en-IN" b="1" dirty="0" smtClean="0">
                <a:solidFill>
                  <a:srgbClr val="FF0000"/>
                </a:solidFill>
              </a:rPr>
              <a:t>b	</a:t>
            </a:r>
            <a:r>
              <a:rPr lang="en-IN" b="1" dirty="0" err="1" smtClean="0">
                <a:solidFill>
                  <a:srgbClr val="FF0000"/>
                </a:solidFill>
              </a:rPr>
              <a:t>i</a:t>
            </a:r>
            <a:r>
              <a:rPr lang="en-IN" b="1" dirty="0" smtClean="0">
                <a:solidFill>
                  <a:srgbClr val="FF0000"/>
                </a:solidFill>
              </a:rPr>
              <a:t>	s	e	c	t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644846"/>
            <a:ext cx="4551000" cy="366592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809055" y="4430321"/>
            <a:ext cx="864096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5,3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013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26" grpId="0" animBg="1"/>
      <p:bldP spid="27" grpId="0" animBg="1"/>
      <p:bldP spid="28" grpId="0" animBg="1"/>
      <p:bldP spid="29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</a:t>
            </a:r>
            <a:endParaRPr lang="en-IN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457200" y="1219200"/>
            <a:ext cx="8229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dirty="0" smtClean="0"/>
              <a:t>X : 	</a:t>
            </a:r>
            <a:r>
              <a:rPr lang="en-IN" b="1" dirty="0" smtClean="0">
                <a:solidFill>
                  <a:srgbClr val="FF0000"/>
                </a:solidFill>
              </a:rPr>
              <a:t>s	t 	o	n	e	</a:t>
            </a:r>
            <a:r>
              <a:rPr lang="en-IN" dirty="0" smtClean="0"/>
              <a:t>		</a:t>
            </a:r>
          </a:p>
          <a:p>
            <a:pPr marL="0" indent="0">
              <a:buNone/>
            </a:pPr>
            <a:r>
              <a:rPr lang="en-IN" dirty="0" smtClean="0"/>
              <a:t>Y  :	</a:t>
            </a:r>
            <a:r>
              <a:rPr lang="en-IN" b="1" dirty="0">
                <a:solidFill>
                  <a:srgbClr val="FF0000"/>
                </a:solidFill>
              </a:rPr>
              <a:t>l</a:t>
            </a:r>
            <a:r>
              <a:rPr lang="en-IN" b="1" dirty="0" smtClean="0">
                <a:solidFill>
                  <a:srgbClr val="FF0000"/>
                </a:solidFill>
              </a:rPr>
              <a:t>	o	n	g	e	s	t</a:t>
            </a:r>
          </a:p>
          <a:p>
            <a:pPr marL="0" indent="0">
              <a:buNone/>
            </a:pPr>
            <a:r>
              <a:rPr lang="en-IN" dirty="0" smtClean="0"/>
              <a:t>Find the Longest </a:t>
            </a:r>
            <a:r>
              <a:rPr lang="en-IN" dirty="0"/>
              <a:t>C</a:t>
            </a:r>
            <a:r>
              <a:rPr lang="en-IN" dirty="0" smtClean="0"/>
              <a:t>ommon </a:t>
            </a:r>
            <a:r>
              <a:rPr lang="en-IN" dirty="0"/>
              <a:t>S</a:t>
            </a:r>
            <a:r>
              <a:rPr lang="en-IN" dirty="0" smtClean="0"/>
              <a:t>ubsequence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04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Image result for thank you images h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90925" y="4048124"/>
            <a:ext cx="5553075" cy="28098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sz="2400" dirty="0" smtClean="0"/>
              <a:t>Suppose you have a sequence</a:t>
            </a:r>
          </a:p>
          <a:p>
            <a:pPr>
              <a:buFontTx/>
              <a:buNone/>
              <a:defRPr/>
            </a:pPr>
            <a:r>
              <a:rPr lang="en-US" sz="2400" dirty="0" smtClean="0"/>
              <a:t>	X = &lt;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,…,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m</a:t>
            </a:r>
            <a:r>
              <a:rPr lang="en-US" sz="2400" dirty="0" smtClean="0"/>
              <a:t>&gt;</a:t>
            </a:r>
          </a:p>
          <a:p>
            <a:pPr>
              <a:buFontTx/>
              <a:buNone/>
              <a:defRPr/>
            </a:pPr>
            <a:r>
              <a:rPr lang="en-US" sz="2400" dirty="0" smtClean="0"/>
              <a:t>of elements over a finite set S.</a:t>
            </a:r>
          </a:p>
          <a:p>
            <a:pPr>
              <a:buFontTx/>
              <a:buNone/>
              <a:defRPr/>
            </a:pPr>
            <a:endParaRPr lang="en-US" sz="2400" dirty="0" smtClean="0"/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A sequence Z = &lt; z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,z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,…,</a:t>
            </a:r>
            <a:r>
              <a:rPr lang="en-US" sz="2400" dirty="0" err="1" smtClean="0"/>
              <a:t>z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&gt; over S is called a </a:t>
            </a:r>
            <a:r>
              <a:rPr lang="en-US" sz="2400" dirty="0" smtClean="0">
                <a:solidFill>
                  <a:srgbClr val="C00000"/>
                </a:solidFill>
              </a:rPr>
              <a:t>subsequence</a:t>
            </a:r>
            <a:r>
              <a:rPr lang="en-US" sz="2400" dirty="0" smtClean="0"/>
              <a:t> of X if and only if it can be obtained from X by deleting elements.</a:t>
            </a:r>
          </a:p>
          <a:p>
            <a:pPr marL="0" indent="0">
              <a:buFontTx/>
              <a:buNone/>
              <a:defRPr/>
            </a:pPr>
            <a:endParaRPr lang="en-US" sz="2400" dirty="0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5DB46E-BE6A-4EB9-8179-C38E3602D868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Subsequences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mtClean="0"/>
              <a:t>Suppose that X and Y are two sequences over a set S. </a:t>
            </a:r>
          </a:p>
          <a:p>
            <a:pPr marL="0" indent="0">
              <a:buFontTx/>
              <a:buNone/>
            </a:pPr>
            <a:endParaRPr lang="en-US" smtClean="0"/>
          </a:p>
          <a:p>
            <a:pPr marL="0" indent="0">
              <a:buFontTx/>
              <a:buNone/>
            </a:pPr>
            <a:r>
              <a:rPr lang="en-US" smtClean="0"/>
              <a:t>We say that Z is a </a:t>
            </a:r>
            <a:r>
              <a:rPr lang="en-US" smtClean="0">
                <a:solidFill>
                  <a:srgbClr val="C00000"/>
                </a:solidFill>
              </a:rPr>
              <a:t>common subsequence </a:t>
            </a:r>
            <a:r>
              <a:rPr lang="en-US" smtClean="0"/>
              <a:t>of X and Y if and only if </a:t>
            </a:r>
          </a:p>
          <a:p>
            <a:pPr marL="0" indent="0"/>
            <a:r>
              <a:rPr lang="en-US" smtClean="0"/>
              <a:t> Z is a subsequence of X</a:t>
            </a:r>
          </a:p>
          <a:p>
            <a:pPr marL="0" indent="0"/>
            <a:r>
              <a:rPr lang="en-US" smtClean="0"/>
              <a:t> Z is a subsequence of Y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2F4496-1D59-4A13-B318-D12340B94813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The Longest Common Subsequence Problem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Given two sequences X and Y over a set S, the </a:t>
            </a:r>
            <a:r>
              <a:rPr lang="en-US" dirty="0" smtClean="0">
                <a:solidFill>
                  <a:srgbClr val="C00000"/>
                </a:solidFill>
              </a:rPr>
              <a:t>longest common subsequence </a:t>
            </a:r>
            <a:r>
              <a:rPr lang="en-US" dirty="0" smtClean="0"/>
              <a:t>problem asks to find a common subsequence of X and Y that is of maximal length. 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78EA8D-A219-49A3-94BB-24D154778A64}" type="slidenum">
              <a:rPr lang="en-US" smtClean="0"/>
              <a:pPr/>
              <a:t>4</a:t>
            </a:fld>
            <a:endParaRPr lang="en-US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357158" y="2857496"/>
            <a:ext cx="4000496" cy="1428760"/>
            <a:chOff x="0" y="2714620"/>
            <a:chExt cx="5072098" cy="2143140"/>
          </a:xfrm>
        </p:grpSpPr>
        <p:sp>
          <p:nvSpPr>
            <p:cNvPr id="10" name="Rectangle 9"/>
            <p:cNvSpPr/>
            <p:nvPr/>
          </p:nvSpPr>
          <p:spPr>
            <a:xfrm>
              <a:off x="0" y="2714620"/>
              <a:ext cx="5072098" cy="21431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" name="Picture 8" descr="Picture2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928934"/>
              <a:ext cx="4732434" cy="142876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4500562" y="4500570"/>
            <a:ext cx="4429156" cy="1571636"/>
            <a:chOff x="4500562" y="4500570"/>
            <a:chExt cx="4429156" cy="1571636"/>
          </a:xfrm>
        </p:grpSpPr>
        <p:sp>
          <p:nvSpPr>
            <p:cNvPr id="12" name="Rectangle 11"/>
            <p:cNvSpPr/>
            <p:nvPr/>
          </p:nvSpPr>
          <p:spPr>
            <a:xfrm>
              <a:off x="4500562" y="4500570"/>
              <a:ext cx="4429156" cy="1571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5" name="Picture 14" descr="Picture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0" y="4714884"/>
              <a:ext cx="4214842" cy="127249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31800" y="6229350"/>
            <a:ext cx="1905000" cy="457200"/>
          </a:xfrm>
          <a:noFill/>
        </p:spPr>
        <p:txBody>
          <a:bodyPr/>
          <a:lstStyle/>
          <a:p>
            <a:pPr algn="l"/>
            <a:fld id="{EE7A8651-24B8-4DDF-BB8B-0CF2C72AE7FE}" type="slidenum">
              <a:rPr lang="en-US" smtClean="0"/>
              <a:pPr algn="l"/>
              <a:t>5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cs typeface="Arial" charset="0"/>
              </a:rPr>
              <a:t>Naïve Solution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sz="2400" dirty="0" smtClean="0">
                <a:solidFill>
                  <a:schemeClr val="tx2"/>
                </a:solidFill>
                <a:cs typeface="Arial" charset="0"/>
              </a:rPr>
              <a:t>Let X be a sequence of length m,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chemeClr val="tx2"/>
                </a:solidFill>
                <a:cs typeface="Arial" charset="0"/>
              </a:rPr>
              <a:t>and Y a sequence of length n.</a:t>
            </a:r>
          </a:p>
          <a:p>
            <a:pPr>
              <a:buFontTx/>
              <a:buNone/>
              <a:defRPr/>
            </a:pPr>
            <a:endParaRPr lang="en-US" sz="2400" dirty="0" smtClean="0">
              <a:solidFill>
                <a:schemeClr val="tx2"/>
              </a:solidFill>
              <a:cs typeface="Arial" charset="0"/>
            </a:endParaRP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solidFill>
                  <a:schemeClr val="tx2"/>
                </a:solidFill>
                <a:cs typeface="Arial" charset="0"/>
              </a:rPr>
              <a:t>Check for every subsequence of X whether it is a subsequence of Y, and return the longest common subsequence found. </a:t>
            </a:r>
          </a:p>
          <a:p>
            <a:pPr marL="0" indent="0">
              <a:buFontTx/>
              <a:buNone/>
              <a:defRPr/>
            </a:pPr>
            <a:endParaRPr lang="en-US" sz="2400" dirty="0" smtClean="0">
              <a:solidFill>
                <a:schemeClr val="tx2"/>
              </a:solidFill>
              <a:cs typeface="Arial" charset="0"/>
            </a:endParaRP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solidFill>
                  <a:schemeClr val="tx2"/>
                </a:solidFill>
                <a:cs typeface="Arial" charset="0"/>
              </a:rPr>
              <a:t>There are 2</a:t>
            </a:r>
            <a:r>
              <a:rPr lang="en-US" sz="2400" baseline="30000" dirty="0" smtClean="0">
                <a:solidFill>
                  <a:schemeClr val="tx2"/>
                </a:solidFill>
                <a:cs typeface="Arial" charset="0"/>
              </a:rPr>
              <a:t>m </a:t>
            </a:r>
            <a:r>
              <a:rPr lang="en-US" sz="2400" dirty="0" smtClean="0">
                <a:solidFill>
                  <a:schemeClr val="tx2"/>
                </a:solidFill>
                <a:cs typeface="Arial" charset="0"/>
              </a:rPr>
              <a:t>subsequences of X. Testing a sequences whether or not it is a subsequence of Y takes O(n) time. Thus, the naïve algorithm would take O(n2</a:t>
            </a:r>
            <a:r>
              <a:rPr lang="en-US" sz="2400" baseline="30000" dirty="0" smtClean="0">
                <a:solidFill>
                  <a:schemeClr val="tx2"/>
                </a:solidFill>
                <a:cs typeface="Arial" charset="0"/>
              </a:rPr>
              <a:t>m</a:t>
            </a:r>
            <a:r>
              <a:rPr lang="en-US" sz="2400" dirty="0" smtClean="0">
                <a:solidFill>
                  <a:schemeClr val="tx2"/>
                </a:solidFill>
                <a:cs typeface="Arial" charset="0"/>
              </a:rPr>
              <a:t>) time.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LCS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Let X and Y be sequences. </a:t>
            </a:r>
          </a:p>
          <a:p>
            <a:pPr>
              <a:buFontTx/>
              <a:buNone/>
              <a:defRPr/>
            </a:pPr>
            <a:endParaRPr lang="en-US" dirty="0" smtClean="0"/>
          </a:p>
          <a:p>
            <a:pPr marL="0" indent="0">
              <a:buFontTx/>
              <a:buNone/>
              <a:defRPr/>
            </a:pPr>
            <a:r>
              <a:rPr lang="en-US" dirty="0" smtClean="0"/>
              <a:t>We denote by LCS(X, Y) the set of longest common subsequences of X and Y. </a:t>
            </a:r>
            <a:endParaRPr lang="en-US" dirty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F0C339-A730-408F-A888-F79E390AB5AA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Optimal Substructure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Let X = &lt; 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,…,</a:t>
            </a:r>
            <a:r>
              <a:rPr lang="en-US" dirty="0" err="1" smtClean="0"/>
              <a:t>x</a:t>
            </a:r>
            <a:r>
              <a:rPr lang="en-US" baseline="-25000" dirty="0" err="1" smtClean="0"/>
              <a:t>m</a:t>
            </a:r>
            <a:r>
              <a:rPr lang="en-US" dirty="0" smtClean="0"/>
              <a:t>&gt;</a:t>
            </a:r>
          </a:p>
          <a:p>
            <a:pPr>
              <a:buFontTx/>
              <a:buNone/>
              <a:defRPr/>
            </a:pPr>
            <a:r>
              <a:rPr lang="en-US" dirty="0" smtClean="0"/>
              <a:t>and Y = &lt; y</a:t>
            </a:r>
            <a:r>
              <a:rPr lang="en-US" baseline="-25000" dirty="0" smtClean="0"/>
              <a:t>1</a:t>
            </a:r>
            <a:r>
              <a:rPr lang="en-US" dirty="0" smtClean="0"/>
              <a:t>,y</a:t>
            </a:r>
            <a:r>
              <a:rPr lang="en-US" baseline="-25000" dirty="0" smtClean="0"/>
              <a:t>2</a:t>
            </a:r>
            <a:r>
              <a:rPr lang="en-US" dirty="0" smtClean="0"/>
              <a:t>,…,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&gt;  be two sequences.</a:t>
            </a:r>
          </a:p>
          <a:p>
            <a:pPr>
              <a:buFontTx/>
              <a:buNone/>
              <a:defRPr/>
            </a:pPr>
            <a:r>
              <a:rPr lang="en-US" dirty="0" smtClean="0"/>
              <a:t>Let Z = &lt; z</a:t>
            </a:r>
            <a:r>
              <a:rPr lang="en-US" baseline="-25000" dirty="0" smtClean="0"/>
              <a:t>1</a:t>
            </a:r>
            <a:r>
              <a:rPr lang="en-US" dirty="0" smtClean="0"/>
              <a:t>,z</a:t>
            </a:r>
            <a:r>
              <a:rPr lang="en-US" baseline="-25000" dirty="0" smtClean="0"/>
              <a:t>2</a:t>
            </a:r>
            <a:r>
              <a:rPr lang="en-US" dirty="0" smtClean="0"/>
              <a:t>,…,</a:t>
            </a:r>
            <a:r>
              <a:rPr lang="en-US" dirty="0" err="1" smtClean="0"/>
              <a:t>z</a:t>
            </a:r>
            <a:r>
              <a:rPr lang="en-US" baseline="-25000" dirty="0" err="1" smtClean="0"/>
              <a:t>k</a:t>
            </a:r>
            <a:r>
              <a:rPr lang="en-US" dirty="0" smtClean="0"/>
              <a:t>&gt; is any LCS of X and Y.</a:t>
            </a:r>
          </a:p>
          <a:p>
            <a:pPr marL="514350" indent="-514350">
              <a:buFont typeface="+mj-lt"/>
              <a:buAutoNum type="alphaLcParenR"/>
              <a:defRPr/>
            </a:pPr>
            <a:r>
              <a:rPr lang="en-US" dirty="0" smtClean="0"/>
              <a:t> If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m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then certainly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m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 =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k</a:t>
            </a:r>
            <a:endParaRPr lang="en-US" baseline="-25000" dirty="0" smtClean="0"/>
          </a:p>
          <a:p>
            <a:pPr marL="514350" indent="-514350">
              <a:buFontTx/>
              <a:buNone/>
              <a:defRPr/>
            </a:pPr>
            <a:r>
              <a:rPr lang="en-US" baseline="-25000" dirty="0" smtClean="0"/>
              <a:t> </a:t>
            </a:r>
            <a:r>
              <a:rPr lang="en-US" dirty="0" smtClean="0"/>
              <a:t>and Z</a:t>
            </a:r>
            <a:r>
              <a:rPr lang="en-US" baseline="-25000" dirty="0" smtClean="0"/>
              <a:t>k-1</a:t>
            </a:r>
            <a:r>
              <a:rPr lang="en-US" dirty="0" smtClean="0"/>
              <a:t> is in LCS(X</a:t>
            </a:r>
            <a:r>
              <a:rPr lang="en-US" baseline="-25000" dirty="0" smtClean="0"/>
              <a:t>m-1</a:t>
            </a:r>
            <a:r>
              <a:rPr lang="en-US" dirty="0" smtClean="0"/>
              <a:t> , Y</a:t>
            </a:r>
            <a:r>
              <a:rPr lang="en-US" baseline="-25000" dirty="0" smtClean="0"/>
              <a:t>n-1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lphaLcParenR" startAt="2"/>
              <a:defRPr/>
            </a:pPr>
            <a:r>
              <a:rPr lang="en-US" dirty="0"/>
              <a:t>If </a:t>
            </a:r>
            <a:r>
              <a:rPr lang="en-US" dirty="0" err="1"/>
              <a:t>x</a:t>
            </a:r>
            <a:r>
              <a:rPr lang="en-US" baseline="-25000" dirty="0" err="1"/>
              <a:t>m</a:t>
            </a:r>
            <a:r>
              <a:rPr lang="en-US" baseline="-25000" dirty="0"/>
              <a:t> </a:t>
            </a:r>
            <a:r>
              <a:rPr lang="en-US" dirty="0"/>
              <a:t>&lt;&gt; </a:t>
            </a:r>
            <a:r>
              <a:rPr lang="en-US" dirty="0" err="1"/>
              <a:t>y</a:t>
            </a:r>
            <a:r>
              <a:rPr lang="en-US" baseline="-25000" dirty="0" err="1"/>
              <a:t>n</a:t>
            </a:r>
            <a:r>
              <a:rPr lang="en-US" baseline="-25000" dirty="0"/>
              <a:t> </a:t>
            </a:r>
            <a:r>
              <a:rPr lang="en-US" dirty="0"/>
              <a:t>then </a:t>
            </a:r>
            <a:r>
              <a:rPr lang="en-US" dirty="0" err="1"/>
              <a:t>x</a:t>
            </a:r>
            <a:r>
              <a:rPr lang="en-US" baseline="-25000" dirty="0" err="1"/>
              <a:t>m</a:t>
            </a:r>
            <a:r>
              <a:rPr lang="en-US" baseline="-25000" dirty="0"/>
              <a:t> </a:t>
            </a:r>
            <a:r>
              <a:rPr lang="en-US" dirty="0"/>
              <a:t>&lt;&gt; </a:t>
            </a:r>
            <a:r>
              <a:rPr lang="en-US" dirty="0" err="1"/>
              <a:t>z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implies that Z is in LCS(X</a:t>
            </a:r>
            <a:r>
              <a:rPr lang="en-US" baseline="-25000" dirty="0"/>
              <a:t>m-1</a:t>
            </a:r>
            <a:r>
              <a:rPr lang="en-US" dirty="0"/>
              <a:t> , Y)</a:t>
            </a:r>
          </a:p>
          <a:p>
            <a:pPr marL="514350" indent="-514350">
              <a:buFont typeface="+mj-lt"/>
              <a:buAutoNum type="alphaLcParenR" startAt="2"/>
              <a:defRPr/>
            </a:pPr>
            <a:r>
              <a:rPr lang="en-US" dirty="0"/>
              <a:t>If </a:t>
            </a:r>
            <a:r>
              <a:rPr lang="en-US" dirty="0" err="1"/>
              <a:t>x</a:t>
            </a:r>
            <a:r>
              <a:rPr lang="en-US" baseline="-25000" dirty="0" err="1"/>
              <a:t>m</a:t>
            </a:r>
            <a:r>
              <a:rPr lang="en-US" baseline="-25000" dirty="0"/>
              <a:t> </a:t>
            </a:r>
            <a:r>
              <a:rPr lang="en-US" dirty="0"/>
              <a:t>&lt;&gt; </a:t>
            </a:r>
            <a:r>
              <a:rPr lang="en-US" dirty="0" err="1"/>
              <a:t>y</a:t>
            </a:r>
            <a:r>
              <a:rPr lang="en-US" baseline="-25000" dirty="0" err="1"/>
              <a:t>n</a:t>
            </a:r>
            <a:r>
              <a:rPr lang="en-US" baseline="-25000" dirty="0"/>
              <a:t> </a:t>
            </a:r>
            <a:r>
              <a:rPr lang="en-US" dirty="0"/>
              <a:t>then </a:t>
            </a:r>
            <a:r>
              <a:rPr lang="en-US" dirty="0" err="1"/>
              <a:t>y</a:t>
            </a:r>
            <a:r>
              <a:rPr lang="en-US" baseline="-25000" dirty="0" err="1"/>
              <a:t>n</a:t>
            </a:r>
            <a:r>
              <a:rPr lang="en-US" baseline="-25000" dirty="0"/>
              <a:t> </a:t>
            </a:r>
            <a:r>
              <a:rPr lang="en-US" dirty="0"/>
              <a:t>&lt;&gt; </a:t>
            </a:r>
            <a:r>
              <a:rPr lang="en-US" dirty="0" err="1"/>
              <a:t>z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implies that Z is in LCS(X, Y</a:t>
            </a:r>
            <a:r>
              <a:rPr lang="en-US" baseline="-25000" dirty="0"/>
              <a:t>n-1</a:t>
            </a:r>
            <a:r>
              <a:rPr lang="en-US" dirty="0"/>
              <a:t>)</a:t>
            </a:r>
          </a:p>
          <a:p>
            <a:pPr marL="514350" indent="-514350">
              <a:buFontTx/>
              <a:buNone/>
              <a:defRPr/>
            </a:pPr>
            <a:endParaRPr lang="en-US" dirty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45648A-08BE-4C0C-B0AB-F78F354C716F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Overlapping Subproblems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If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m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 then we solve the </a:t>
            </a:r>
            <a:r>
              <a:rPr lang="en-US" dirty="0" err="1" smtClean="0"/>
              <a:t>subproblem</a:t>
            </a:r>
            <a:r>
              <a:rPr lang="en-US" dirty="0" smtClean="0"/>
              <a:t> to find an element in LCS(X</a:t>
            </a:r>
            <a:r>
              <a:rPr lang="en-US" baseline="-25000" dirty="0" smtClean="0"/>
              <a:t>m-1</a:t>
            </a:r>
            <a:r>
              <a:rPr lang="en-US" dirty="0" smtClean="0"/>
              <a:t> , Y</a:t>
            </a:r>
            <a:r>
              <a:rPr lang="en-US" baseline="-25000" dirty="0" smtClean="0"/>
              <a:t>n-1</a:t>
            </a:r>
            <a:r>
              <a:rPr lang="en-US" dirty="0" smtClean="0"/>
              <a:t> ) and append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m</a:t>
            </a:r>
            <a:endParaRPr lang="en-US" baseline="-25000" dirty="0" smtClean="0"/>
          </a:p>
          <a:p>
            <a:pPr>
              <a:buFontTx/>
              <a:buNone/>
            </a:pPr>
            <a:r>
              <a:rPr lang="en-US" dirty="0" smtClean="0"/>
              <a:t>If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m</a:t>
            </a:r>
            <a:r>
              <a:rPr lang="en-US" baseline="-25000" dirty="0" smtClean="0"/>
              <a:t> </a:t>
            </a:r>
            <a:r>
              <a:rPr lang="en-US" dirty="0" smtClean="0"/>
              <a:t>&lt;&gt;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 </a:t>
            </a:r>
            <a:r>
              <a:rPr lang="en-US" dirty="0" smtClean="0"/>
              <a:t>then we solve the two </a:t>
            </a:r>
            <a:r>
              <a:rPr lang="en-US" dirty="0" err="1" smtClean="0"/>
              <a:t>subproblems</a:t>
            </a:r>
            <a:r>
              <a:rPr lang="en-US" dirty="0" smtClean="0"/>
              <a:t> of finding elements in LCS(X</a:t>
            </a:r>
            <a:r>
              <a:rPr lang="en-US" baseline="-25000" dirty="0" smtClean="0"/>
              <a:t>m-1</a:t>
            </a:r>
            <a:r>
              <a:rPr lang="en-US" dirty="0" smtClean="0"/>
              <a:t> , Y ) and LCS(X , Y</a:t>
            </a:r>
            <a:r>
              <a:rPr lang="en-US" baseline="-25000" dirty="0" smtClean="0"/>
              <a:t>n-1</a:t>
            </a:r>
            <a:r>
              <a:rPr lang="en-US" dirty="0" smtClean="0"/>
              <a:t> ) and choose the longer one.  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9B7158-8A64-4E1C-8BCC-C7E49EEA6D2D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Recursive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178800" cy="41719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2400" dirty="0" smtClean="0"/>
              <a:t>Let X and Y be sequences. 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Let  c[</a:t>
            </a:r>
            <a:r>
              <a:rPr lang="en-US" sz="2400" dirty="0" err="1" smtClean="0"/>
              <a:t>i,j</a:t>
            </a:r>
            <a:r>
              <a:rPr lang="en-US" sz="2400" dirty="0" smtClean="0"/>
              <a:t>] be the length of an element in LCS(X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, 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). </a:t>
            </a:r>
          </a:p>
          <a:p>
            <a:pPr marL="0" indent="0">
              <a:buFontTx/>
              <a:buNone/>
              <a:defRPr/>
            </a:pPr>
            <a:endParaRPr lang="en-US" sz="2400" dirty="0" smtClean="0"/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    </a:t>
            </a:r>
          </a:p>
          <a:p>
            <a:pPr marL="0" indent="0">
              <a:buFontTx/>
              <a:buNone/>
              <a:defRPr/>
            </a:pPr>
            <a:endParaRPr lang="en-US" sz="2400" dirty="0" smtClean="0"/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           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c[</a:t>
            </a:r>
            <a:r>
              <a:rPr lang="en-US" sz="2400" dirty="0" err="1" smtClean="0"/>
              <a:t>i,j</a:t>
            </a:r>
            <a:r>
              <a:rPr lang="en-US" sz="2400" dirty="0" smtClean="0"/>
              <a:t>] = 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F59BDE-4610-4A42-A06E-7748AD83F0C5}" type="slidenum">
              <a:rPr lang="en-US" smtClean="0"/>
              <a:pPr/>
              <a:t>9</a:t>
            </a:fld>
            <a:endParaRPr lang="en-US" smtClean="0"/>
          </a:p>
        </p:txBody>
      </p:sp>
      <p:graphicFrame>
        <p:nvGraphicFramePr>
          <p:cNvPr id="5" name="Diagram 4"/>
          <p:cNvGraphicFramePr/>
          <p:nvPr/>
        </p:nvGraphicFramePr>
        <p:xfrm>
          <a:off x="1828800" y="3200400"/>
          <a:ext cx="60960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390" name="Left Brace 5"/>
          <p:cNvSpPr>
            <a:spLocks/>
          </p:cNvSpPr>
          <p:nvPr/>
        </p:nvSpPr>
        <p:spPr bwMode="auto">
          <a:xfrm>
            <a:off x="1600200" y="3200400"/>
            <a:ext cx="228600" cy="3200400"/>
          </a:xfrm>
          <a:prstGeom prst="leftBrace">
            <a:avLst>
              <a:gd name="adj1" fmla="val 8361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1553</TotalTime>
  <Words>485</Words>
  <Application>Microsoft Office PowerPoint</Application>
  <PresentationFormat>On-screen Show (4:3)</PresentationFormat>
  <Paragraphs>97</Paragraphs>
  <Slides>16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Bookman Old Style</vt:lpstr>
      <vt:lpstr>Calibri</vt:lpstr>
      <vt:lpstr>Courier New</vt:lpstr>
      <vt:lpstr>Gill Sans MT</vt:lpstr>
      <vt:lpstr>Symbol</vt:lpstr>
      <vt:lpstr>Wingdings</vt:lpstr>
      <vt:lpstr>Wingdings 3</vt:lpstr>
      <vt:lpstr>Origin</vt:lpstr>
      <vt:lpstr>Document</vt:lpstr>
      <vt:lpstr>Dynamic Programming</vt:lpstr>
      <vt:lpstr>Subsequences</vt:lpstr>
      <vt:lpstr>Common Subsequences</vt:lpstr>
      <vt:lpstr>The Longest Common Subsequence Problem</vt:lpstr>
      <vt:lpstr>Naïve Solution</vt:lpstr>
      <vt:lpstr>LCS Notation</vt:lpstr>
      <vt:lpstr>Optimal Substructure</vt:lpstr>
      <vt:lpstr>Overlapping Subproblems</vt:lpstr>
      <vt:lpstr>Recursive Solution</vt:lpstr>
      <vt:lpstr>Example</vt:lpstr>
      <vt:lpstr>LCS(X,Y) </vt:lpstr>
      <vt:lpstr>LCS(X,Y) </vt:lpstr>
      <vt:lpstr>Constructing an LCS</vt:lpstr>
      <vt:lpstr>PowerPoint Presentation</vt:lpstr>
      <vt:lpstr>Problem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nh</dc:creator>
  <cp:lastModifiedBy>Sunu</cp:lastModifiedBy>
  <cp:revision>30</cp:revision>
  <dcterms:created xsi:type="dcterms:W3CDTF">2017-07-17T05:50:23Z</dcterms:created>
  <dcterms:modified xsi:type="dcterms:W3CDTF">2022-03-08T08:31:24Z</dcterms:modified>
</cp:coreProperties>
</file>