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3"/>
  </p:notesMasterIdLst>
  <p:sldIdLst>
    <p:sldId id="256" r:id="rId2"/>
    <p:sldId id="257" r:id="rId3"/>
    <p:sldId id="281" r:id="rId4"/>
    <p:sldId id="372" r:id="rId5"/>
    <p:sldId id="377" r:id="rId6"/>
    <p:sldId id="282" r:id="rId7"/>
    <p:sldId id="261" r:id="rId8"/>
    <p:sldId id="267" r:id="rId9"/>
    <p:sldId id="270" r:id="rId10"/>
    <p:sldId id="271" r:id="rId11"/>
    <p:sldId id="272" r:id="rId12"/>
    <p:sldId id="274" r:id="rId13"/>
    <p:sldId id="275" r:id="rId14"/>
    <p:sldId id="276" r:id="rId15"/>
    <p:sldId id="277" r:id="rId16"/>
    <p:sldId id="374" r:id="rId17"/>
    <p:sldId id="375" r:id="rId18"/>
    <p:sldId id="376" r:id="rId19"/>
    <p:sldId id="278" r:id="rId20"/>
    <p:sldId id="279" r:id="rId21"/>
    <p:sldId id="37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97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9CDAF5-D9DB-4028-B231-06E911920272}" type="datetimeFigureOut">
              <a:rPr lang="en-US" smtClean="0"/>
              <a:pPr/>
              <a:t>3/4/2022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0EDA0F-6131-4568-8D69-738B5986FEF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0EDA0F-6131-4568-8D69-738B5986FEFB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33C5754-5BE1-4832-960B-9B42A805D8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1565C4-7413-44AB-88E4-35E9AA27F197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73058" name="Rectangle 2">
            <a:extLst>
              <a:ext uri="{FF2B5EF4-FFF2-40B4-BE49-F238E27FC236}">
                <a16:creationId xmlns:a16="http://schemas.microsoft.com/office/drawing/2014/main" id="{55F23C76-CCF1-46BE-AFAE-D090F2F93F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>
            <a:extLst>
              <a:ext uri="{FF2B5EF4-FFF2-40B4-BE49-F238E27FC236}">
                <a16:creationId xmlns:a16="http://schemas.microsoft.com/office/drawing/2014/main" id="{6EF9563D-1EA7-4AC2-A913-16EB1F345D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0EDA0F-6131-4568-8D69-738B5986FEFB}" type="slidenum">
              <a:rPr lang="en-IN" smtClean="0"/>
              <a:pPr/>
              <a:t>8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B0C97C8E-6343-4539-99F1-CD81772497ED}" type="datetimeFigureOut">
              <a:rPr lang="en-US" smtClean="0"/>
              <a:pPr/>
              <a:t>3/4/2022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107DDCD-46EF-4B87-86A7-3E3D56AC45C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97C8E-6343-4539-99F1-CD81772497ED}" type="datetimeFigureOut">
              <a:rPr lang="en-US" smtClean="0"/>
              <a:pPr/>
              <a:t>3/4/2022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DDCD-46EF-4B87-86A7-3E3D56AC45C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97C8E-6343-4539-99F1-CD81772497ED}" type="datetimeFigureOut">
              <a:rPr lang="en-US" smtClean="0"/>
              <a:pPr/>
              <a:t>3/4/2022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DDCD-46EF-4B87-86A7-3E3D56AC45C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97C8E-6343-4539-99F1-CD81772497ED}" type="datetimeFigureOut">
              <a:rPr lang="en-US" smtClean="0"/>
              <a:pPr/>
              <a:t>3/4/2022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DDCD-46EF-4B87-86A7-3E3D56AC45C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B0C97C8E-6343-4539-99F1-CD81772497ED}" type="datetimeFigureOut">
              <a:rPr lang="en-US" smtClean="0"/>
              <a:pPr/>
              <a:t>3/4/2022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107DDCD-46EF-4B87-86A7-3E3D56AC45C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97C8E-6343-4539-99F1-CD81772497ED}" type="datetimeFigureOut">
              <a:rPr lang="en-US" smtClean="0"/>
              <a:pPr/>
              <a:t>3/4/2022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DDCD-46EF-4B87-86A7-3E3D56AC45C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97C8E-6343-4539-99F1-CD81772497ED}" type="datetimeFigureOut">
              <a:rPr lang="en-US" smtClean="0"/>
              <a:pPr/>
              <a:t>3/4/2022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DDCD-46EF-4B87-86A7-3E3D56AC45C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97C8E-6343-4539-99F1-CD81772497ED}" type="datetimeFigureOut">
              <a:rPr lang="en-US" smtClean="0"/>
              <a:pPr/>
              <a:t>3/4/2022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DDCD-46EF-4B87-86A7-3E3D56AC45C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97C8E-6343-4539-99F1-CD81772497ED}" type="datetimeFigureOut">
              <a:rPr lang="en-US" smtClean="0"/>
              <a:pPr/>
              <a:t>3/4/2022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DDCD-46EF-4B87-86A7-3E3D56AC45C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97C8E-6343-4539-99F1-CD81772497ED}" type="datetimeFigureOut">
              <a:rPr lang="en-US" smtClean="0"/>
              <a:pPr/>
              <a:t>3/4/2022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DDCD-46EF-4B87-86A7-3E3D56AC45C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97C8E-6343-4539-99F1-CD81772497ED}" type="datetimeFigureOut">
              <a:rPr lang="en-US" smtClean="0"/>
              <a:pPr/>
              <a:t>3/4/2022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DDCD-46EF-4B87-86A7-3E3D56AC45C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0C97C8E-6343-4539-99F1-CD81772497ED}" type="datetimeFigureOut">
              <a:rPr lang="en-US" smtClean="0"/>
              <a:pPr/>
              <a:t>3/4/2022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107DDCD-46EF-4B87-86A7-3E3D56AC45C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861048"/>
            <a:ext cx="6858000" cy="990600"/>
          </a:xfrm>
        </p:spPr>
        <p:txBody>
          <a:bodyPr/>
          <a:lstStyle/>
          <a:p>
            <a:r>
              <a:rPr lang="en-IN" dirty="0"/>
              <a:t>Dynamic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Matrix Chain Multiplication</a:t>
            </a:r>
          </a:p>
        </p:txBody>
      </p:sp>
      <p:pic>
        <p:nvPicPr>
          <p:cNvPr id="1026" name="Picture 2" descr="https://upload.wikimedia.org/wikipedia/commons/thumb/0/03/Shortest_path_optimal_substructure.svg/200px-Shortest_path_optimal_substructure.svg.png">
            <a:extLst>
              <a:ext uri="{FF2B5EF4-FFF2-40B4-BE49-F238E27FC236}">
                <a16:creationId xmlns:a16="http://schemas.microsoft.com/office/drawing/2014/main" id="{7686B917-11E5-4278-A633-BC4771D68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905626"/>
            <a:ext cx="3909020" cy="209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Matrix-chain Multiplication   </a:t>
            </a:r>
            <a:r>
              <a:rPr lang="en-US" sz="2000"/>
              <a:t>…contd</a:t>
            </a:r>
            <a:r>
              <a:rPr lang="en-US"/>
              <a:t>  </a:t>
            </a:r>
          </a:p>
        </p:txBody>
      </p:sp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Arial" pitchFamily="34" charset="0"/>
              </a:rPr>
              <a:t>11-</a:t>
            </a:r>
            <a:fld id="{34E3EBAE-0FF0-4903-BFE6-E12834A86BA1}" type="slidenum">
              <a:rPr lang="en-US" smtClean="0">
                <a:latin typeface="Arial" pitchFamily="34" charset="0"/>
              </a:rPr>
              <a:pPr/>
              <a:t>10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marL="609600" indent="-609600" eaLnBrk="1" hangingPunct="1"/>
            <a:r>
              <a:rPr lang="en-US" dirty="0">
                <a:cs typeface="Times New Roman" pitchFamily="18" charset="0"/>
              </a:rPr>
              <a:t>Matrix-chain multiplication problem</a:t>
            </a:r>
          </a:p>
          <a:p>
            <a:pPr marL="990600" lvl="1" indent="-533400" eaLnBrk="1" hangingPunct="1"/>
            <a:r>
              <a:rPr lang="en-US" dirty="0"/>
              <a:t>Given a chain A</a:t>
            </a:r>
            <a:r>
              <a:rPr lang="en-US" baseline="-25000" dirty="0"/>
              <a:t>1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, …, A</a:t>
            </a:r>
            <a:r>
              <a:rPr lang="en-US" i="1" baseline="-25000" dirty="0"/>
              <a:t>n</a:t>
            </a:r>
            <a:r>
              <a:rPr lang="en-US" dirty="0"/>
              <a:t> of </a:t>
            </a:r>
            <a:r>
              <a:rPr lang="en-US" i="1" dirty="0"/>
              <a:t>n</a:t>
            </a:r>
            <a:r>
              <a:rPr lang="en-US" dirty="0"/>
              <a:t> matrices, where for </a:t>
            </a:r>
            <a:r>
              <a:rPr lang="en-US" i="1" dirty="0" err="1"/>
              <a:t>i</a:t>
            </a:r>
            <a:r>
              <a:rPr lang="en-US" dirty="0"/>
              <a:t>=1, 2, …, </a:t>
            </a:r>
            <a:r>
              <a:rPr lang="en-US" i="1" dirty="0"/>
              <a:t>n</a:t>
            </a:r>
            <a:r>
              <a:rPr lang="en-US" dirty="0"/>
              <a:t>, matrix A</a:t>
            </a:r>
            <a:r>
              <a:rPr lang="en-US" i="1" baseline="-25000" dirty="0"/>
              <a:t>i</a:t>
            </a:r>
            <a:r>
              <a:rPr lang="en-US" dirty="0"/>
              <a:t> has dimension </a:t>
            </a:r>
            <a:r>
              <a:rPr lang="en-US" i="1" dirty="0"/>
              <a:t>p</a:t>
            </a:r>
            <a:r>
              <a:rPr lang="en-US" i="1" baseline="-25000" dirty="0"/>
              <a:t>i</a:t>
            </a:r>
            <a:r>
              <a:rPr lang="en-US" baseline="-25000" dirty="0"/>
              <a:t>-1</a:t>
            </a:r>
            <a:r>
              <a:rPr lang="en-US" dirty="0">
                <a:sym typeface="Symbol" pitchFamily="18" charset="2"/>
              </a:rPr>
              <a:t></a:t>
            </a:r>
            <a:r>
              <a:rPr lang="en-US" i="1" dirty="0"/>
              <a:t>p</a:t>
            </a:r>
            <a:r>
              <a:rPr lang="en-US" i="1" baseline="-25000" dirty="0"/>
              <a:t>i</a:t>
            </a:r>
          </a:p>
          <a:p>
            <a:pPr marL="990600" lvl="1" indent="-533400" eaLnBrk="1" hangingPunct="1"/>
            <a:r>
              <a:rPr lang="en-US" dirty="0">
                <a:solidFill>
                  <a:srgbClr val="3333FF"/>
                </a:solidFill>
              </a:rPr>
              <a:t>Parenthesize the product A</a:t>
            </a:r>
            <a:r>
              <a:rPr lang="en-US" baseline="-25000" dirty="0">
                <a:solidFill>
                  <a:srgbClr val="3333FF"/>
                </a:solidFill>
              </a:rPr>
              <a:t>1</a:t>
            </a:r>
            <a:r>
              <a:rPr lang="en-US" dirty="0">
                <a:solidFill>
                  <a:srgbClr val="3333FF"/>
                </a:solidFill>
              </a:rPr>
              <a:t>A</a:t>
            </a:r>
            <a:r>
              <a:rPr lang="en-US" baseline="-25000" dirty="0">
                <a:solidFill>
                  <a:srgbClr val="3333FF"/>
                </a:solidFill>
              </a:rPr>
              <a:t>2</a:t>
            </a:r>
            <a:r>
              <a:rPr lang="en-US" dirty="0">
                <a:solidFill>
                  <a:srgbClr val="3333FF"/>
                </a:solidFill>
              </a:rPr>
              <a:t>…A</a:t>
            </a:r>
            <a:r>
              <a:rPr lang="en-US" i="1" baseline="-25000" dirty="0">
                <a:solidFill>
                  <a:srgbClr val="3333FF"/>
                </a:solidFill>
              </a:rPr>
              <a:t>n </a:t>
            </a:r>
            <a:r>
              <a:rPr lang="en-US" dirty="0">
                <a:solidFill>
                  <a:srgbClr val="3333FF"/>
                </a:solidFill>
              </a:rPr>
              <a:t>such that the total number of scalar multiplications is minimized</a:t>
            </a:r>
          </a:p>
          <a:p>
            <a:pPr marL="609600" indent="-609600" eaLnBrk="1" hangingPunct="1"/>
            <a:r>
              <a:rPr lang="en-US" dirty="0">
                <a:cs typeface="Times New Roman" pitchFamily="18" charset="0"/>
              </a:rPr>
              <a:t>Brute force method of exhaustive search takes time exponential in </a:t>
            </a:r>
            <a:r>
              <a:rPr lang="en-US" i="1" dirty="0">
                <a:cs typeface="Times New Roman" pitchFamily="18" charset="0"/>
              </a:rPr>
              <a:t>n</a:t>
            </a:r>
          </a:p>
          <a:p>
            <a:pPr marL="609600" indent="-609600" eaLnBrk="1" hangingPunct="1"/>
            <a:endParaRPr lang="en-US" i="1" dirty="0">
              <a:cs typeface="Times New Roman" pitchFamily="18" charset="0"/>
            </a:endParaRPr>
          </a:p>
          <a:p>
            <a:pPr marL="609600" indent="-609600" eaLnBrk="1" hangingPunct="1"/>
            <a:r>
              <a:rPr lang="en-US" i="1" dirty="0" err="1">
                <a:cs typeface="Times New Roman" pitchFamily="18" charset="0"/>
              </a:rPr>
              <a:t>eg</a:t>
            </a:r>
            <a:r>
              <a:rPr lang="en-US" i="1" dirty="0">
                <a:cs typeface="Times New Roman" pitchFamily="18" charset="0"/>
              </a:rPr>
              <a:t>:-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6F28B1D-C73E-46D8-AA56-C8189E0B6823}"/>
              </a:ext>
            </a:extLst>
          </p:cNvPr>
          <p:cNvGrpSpPr/>
          <p:nvPr/>
        </p:nvGrpSpPr>
        <p:grpSpPr>
          <a:xfrm>
            <a:off x="2771800" y="5313904"/>
            <a:ext cx="4608512" cy="851400"/>
            <a:chOff x="2771800" y="5257800"/>
            <a:chExt cx="4608512" cy="8514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9E90AC8-5D4B-4C08-B92C-84BAEC5917B4}"/>
                </a:ext>
              </a:extLst>
            </p:cNvPr>
            <p:cNvSpPr/>
            <p:nvPr/>
          </p:nvSpPr>
          <p:spPr>
            <a:xfrm>
              <a:off x="2771800" y="5257800"/>
              <a:ext cx="403244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09600" indent="-609600"/>
              <a:r>
                <a:rPr lang="en-US" dirty="0"/>
                <a:t> A</a:t>
              </a:r>
              <a:r>
                <a:rPr lang="en-US" baseline="-25000" dirty="0"/>
                <a:t>1</a:t>
              </a:r>
              <a:r>
                <a:rPr lang="en-US" i="1" dirty="0">
                  <a:solidFill>
                    <a:srgbClr val="FF0000"/>
                  </a:solidFill>
                </a:rPr>
                <a:t>(5x4)</a:t>
              </a:r>
              <a:r>
                <a:rPr lang="en-US" dirty="0"/>
                <a:t>, A</a:t>
              </a:r>
              <a:r>
                <a:rPr lang="en-US" baseline="-25000" dirty="0"/>
                <a:t>2</a:t>
              </a:r>
              <a:r>
                <a:rPr lang="en-US" i="1" dirty="0">
                  <a:solidFill>
                    <a:srgbClr val="FF0000"/>
                  </a:solidFill>
                </a:rPr>
                <a:t>(4x6)</a:t>
              </a:r>
              <a:r>
                <a:rPr lang="en-US" dirty="0"/>
                <a:t>, A</a:t>
              </a:r>
              <a:r>
                <a:rPr lang="en-US" baseline="-25000" dirty="0"/>
                <a:t>3</a:t>
              </a:r>
              <a:r>
                <a:rPr lang="en-US" i="1" dirty="0">
                  <a:solidFill>
                    <a:srgbClr val="FF0000"/>
                  </a:solidFill>
                </a:rPr>
                <a:t>(6x2)</a:t>
              </a:r>
              <a:r>
                <a:rPr lang="en-US" baseline="-25000" dirty="0">
                  <a:sym typeface="Symbol" pitchFamily="18" charset="2"/>
                </a:rPr>
                <a:t>)</a:t>
              </a:r>
              <a:r>
                <a:rPr lang="en-US" dirty="0"/>
                <a:t>, A</a:t>
              </a:r>
              <a:r>
                <a:rPr lang="en-US" baseline="-25000" dirty="0"/>
                <a:t>4 </a:t>
              </a:r>
              <a:r>
                <a:rPr lang="en-US" i="1" dirty="0">
                  <a:solidFill>
                    <a:srgbClr val="FF0000"/>
                  </a:solidFill>
                </a:rPr>
                <a:t>(2x7)</a:t>
              </a:r>
              <a:endParaRPr lang="en-US" i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CA4DD67-83D8-4557-844C-7FC24C1E9DD0}"/>
                </a:ext>
              </a:extLst>
            </p:cNvPr>
            <p:cNvSpPr/>
            <p:nvPr/>
          </p:nvSpPr>
          <p:spPr>
            <a:xfrm>
              <a:off x="2771800" y="5739868"/>
              <a:ext cx="460851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09600" indent="-609600"/>
              <a:r>
                <a:rPr lang="en-US" dirty="0"/>
                <a:t> A</a:t>
              </a:r>
              <a:r>
                <a:rPr lang="en-US" baseline="-25000" dirty="0"/>
                <a:t>1</a:t>
              </a:r>
              <a:r>
                <a:rPr lang="en-US" i="1" dirty="0">
                  <a:solidFill>
                    <a:srgbClr val="FF0000"/>
                  </a:solidFill>
                </a:rPr>
                <a:t>(p</a:t>
              </a:r>
              <a:r>
                <a:rPr lang="en-US" i="1" baseline="-25000" dirty="0">
                  <a:solidFill>
                    <a:srgbClr val="FF0000"/>
                  </a:solidFill>
                </a:rPr>
                <a:t>0</a:t>
              </a:r>
              <a:r>
                <a:rPr lang="en-US" i="1" dirty="0">
                  <a:solidFill>
                    <a:srgbClr val="FF0000"/>
                  </a:solidFill>
                </a:rPr>
                <a:t>xp</a:t>
              </a:r>
              <a:r>
                <a:rPr lang="en-US" i="1" baseline="-25000" dirty="0">
                  <a:solidFill>
                    <a:srgbClr val="FF0000"/>
                  </a:solidFill>
                </a:rPr>
                <a:t>1</a:t>
              </a:r>
              <a:r>
                <a:rPr lang="en-US" i="1" dirty="0">
                  <a:solidFill>
                    <a:srgbClr val="FF0000"/>
                  </a:solidFill>
                </a:rPr>
                <a:t>)</a:t>
              </a:r>
              <a:r>
                <a:rPr lang="en-US" dirty="0"/>
                <a:t>, A</a:t>
              </a:r>
              <a:r>
                <a:rPr lang="en-US" baseline="-25000" dirty="0"/>
                <a:t>2</a:t>
              </a:r>
              <a:r>
                <a:rPr lang="en-US" i="1" dirty="0">
                  <a:solidFill>
                    <a:srgbClr val="FF0000"/>
                  </a:solidFill>
                </a:rPr>
                <a:t>(p</a:t>
              </a:r>
              <a:r>
                <a:rPr lang="en-US" i="1" baseline="-25000" dirty="0">
                  <a:solidFill>
                    <a:srgbClr val="FF0000"/>
                  </a:solidFill>
                </a:rPr>
                <a:t>1</a:t>
              </a:r>
              <a:r>
                <a:rPr lang="en-US" i="1" dirty="0">
                  <a:solidFill>
                    <a:srgbClr val="FF0000"/>
                  </a:solidFill>
                </a:rPr>
                <a:t>xp</a:t>
              </a:r>
              <a:r>
                <a:rPr lang="en-US" i="1" baseline="-25000" dirty="0">
                  <a:solidFill>
                    <a:srgbClr val="FF0000"/>
                  </a:solidFill>
                </a:rPr>
                <a:t>2</a:t>
              </a:r>
              <a:r>
                <a:rPr lang="en-US" i="1" dirty="0">
                  <a:solidFill>
                    <a:srgbClr val="FF0000"/>
                  </a:solidFill>
                </a:rPr>
                <a:t>)</a:t>
              </a:r>
              <a:r>
                <a:rPr lang="en-US" dirty="0"/>
                <a:t>, A</a:t>
              </a:r>
              <a:r>
                <a:rPr lang="en-US" baseline="-25000" dirty="0"/>
                <a:t>3</a:t>
              </a:r>
              <a:r>
                <a:rPr lang="en-US" i="1" dirty="0">
                  <a:solidFill>
                    <a:srgbClr val="FF0000"/>
                  </a:solidFill>
                </a:rPr>
                <a:t>(p</a:t>
              </a:r>
              <a:r>
                <a:rPr lang="en-US" i="1" baseline="-25000" dirty="0">
                  <a:solidFill>
                    <a:srgbClr val="FF0000"/>
                  </a:solidFill>
                </a:rPr>
                <a:t>2</a:t>
              </a:r>
              <a:r>
                <a:rPr lang="en-US" i="1" dirty="0">
                  <a:solidFill>
                    <a:srgbClr val="FF0000"/>
                  </a:solidFill>
                </a:rPr>
                <a:t>xp</a:t>
              </a:r>
              <a:r>
                <a:rPr lang="en-US" i="1" baseline="-25000" dirty="0">
                  <a:solidFill>
                    <a:srgbClr val="FF0000"/>
                  </a:solidFill>
                </a:rPr>
                <a:t>3</a:t>
              </a:r>
              <a:r>
                <a:rPr lang="en-US" i="1" dirty="0">
                  <a:solidFill>
                    <a:srgbClr val="FF0000"/>
                  </a:solidFill>
                </a:rPr>
                <a:t>)</a:t>
              </a:r>
              <a:r>
                <a:rPr lang="en-US" baseline="-25000" dirty="0">
                  <a:sym typeface="Symbol" pitchFamily="18" charset="2"/>
                </a:rPr>
                <a:t>)</a:t>
              </a:r>
              <a:r>
                <a:rPr lang="en-US" dirty="0"/>
                <a:t>, A</a:t>
              </a:r>
              <a:r>
                <a:rPr lang="en-US" baseline="-25000" dirty="0"/>
                <a:t>4 </a:t>
              </a:r>
              <a:r>
                <a:rPr lang="en-US" i="1" dirty="0">
                  <a:solidFill>
                    <a:srgbClr val="FF0000"/>
                  </a:solidFill>
                </a:rPr>
                <a:t>(p</a:t>
              </a:r>
              <a:r>
                <a:rPr lang="en-US" i="1" baseline="-25000" dirty="0">
                  <a:solidFill>
                    <a:srgbClr val="FF0000"/>
                  </a:solidFill>
                </a:rPr>
                <a:t>3</a:t>
              </a:r>
              <a:r>
                <a:rPr lang="en-US" i="1" dirty="0">
                  <a:solidFill>
                    <a:srgbClr val="FF0000"/>
                  </a:solidFill>
                </a:rPr>
                <a:t>xp</a:t>
              </a:r>
              <a:r>
                <a:rPr lang="en-US" i="1" baseline="-25000" dirty="0">
                  <a:solidFill>
                    <a:srgbClr val="FF0000"/>
                  </a:solidFill>
                </a:rPr>
                <a:t>4</a:t>
              </a:r>
              <a:r>
                <a:rPr lang="en-US" i="1" dirty="0">
                  <a:solidFill>
                    <a:srgbClr val="FF0000"/>
                  </a:solidFill>
                </a:rPr>
                <a:t>)</a:t>
              </a:r>
              <a:endParaRPr lang="en-US" i="1" baseline="-250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/>
              <a:t>Dynamic Programming Approach</a:t>
            </a:r>
            <a:endParaRPr lang="en-US" sz="1800"/>
          </a:p>
        </p:txBody>
      </p:sp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>
                <a:latin typeface="Arial" pitchFamily="34" charset="0"/>
              </a:rPr>
              <a:t>11-</a:t>
            </a:r>
            <a:fld id="{8633FD8C-1554-4F40-8BAE-0F9B13E52610}" type="slidenum">
              <a:rPr lang="en-US" smtClean="0">
                <a:latin typeface="Arial" pitchFamily="34" charset="0"/>
              </a:rPr>
              <a:pPr/>
              <a:t>11</a:t>
            </a:fld>
            <a:endParaRPr lang="en-US">
              <a:latin typeface="Arial" pitchFamily="34" charset="0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4495800"/>
          </a:xfrm>
        </p:spPr>
        <p:txBody>
          <a:bodyPr/>
          <a:lstStyle/>
          <a:p>
            <a:pPr marL="609600" indent="-609600" eaLnBrk="1" hangingPunct="1"/>
            <a:r>
              <a:rPr lang="en-US">
                <a:solidFill>
                  <a:srgbClr val="009900"/>
                </a:solidFill>
                <a:cs typeface="Arial" pitchFamily="34" charset="0"/>
                <a:sym typeface="Symbol" pitchFamily="18" charset="2"/>
              </a:rPr>
              <a:t>The structure of an optimal solution</a:t>
            </a:r>
          </a:p>
          <a:p>
            <a:pPr marL="990600" lvl="1" indent="-533400" eaLnBrk="1" hangingPunct="1"/>
            <a:r>
              <a:rPr lang="en-US">
                <a:cs typeface="Arial" pitchFamily="34" charset="0"/>
                <a:sym typeface="Symbol" pitchFamily="18" charset="2"/>
              </a:rPr>
              <a:t>Let us use the notation A</a:t>
            </a:r>
            <a:r>
              <a:rPr lang="en-US" i="1" baseline="-25000">
                <a:cs typeface="Arial" pitchFamily="34" charset="0"/>
                <a:sym typeface="Symbol" pitchFamily="18" charset="2"/>
              </a:rPr>
              <a:t>i</a:t>
            </a:r>
            <a:r>
              <a:rPr lang="en-US" baseline="-25000">
                <a:cs typeface="Arial" pitchFamily="34" charset="0"/>
                <a:sym typeface="Symbol" pitchFamily="18" charset="2"/>
              </a:rPr>
              <a:t>..</a:t>
            </a:r>
            <a:r>
              <a:rPr lang="en-US" i="1" baseline="-25000">
                <a:cs typeface="Arial" pitchFamily="34" charset="0"/>
                <a:sym typeface="Symbol" pitchFamily="18" charset="2"/>
              </a:rPr>
              <a:t>j</a:t>
            </a:r>
            <a:r>
              <a:rPr lang="en-US">
                <a:cs typeface="Arial" pitchFamily="34" charset="0"/>
                <a:sym typeface="Symbol" pitchFamily="18" charset="2"/>
              </a:rPr>
              <a:t> for the matrix that results from the product </a:t>
            </a:r>
            <a:r>
              <a:rPr lang="en-US"/>
              <a:t>A</a:t>
            </a:r>
            <a:r>
              <a:rPr lang="en-US" i="1" baseline="-25000"/>
              <a:t>i</a:t>
            </a:r>
            <a:r>
              <a:rPr lang="en-US"/>
              <a:t> A</a:t>
            </a:r>
            <a:r>
              <a:rPr lang="en-US" i="1" baseline="-25000"/>
              <a:t>i</a:t>
            </a:r>
            <a:r>
              <a:rPr lang="en-US" baseline="-25000"/>
              <a:t>+1</a:t>
            </a:r>
            <a:r>
              <a:rPr lang="en-US"/>
              <a:t> … A</a:t>
            </a:r>
            <a:r>
              <a:rPr lang="en-US" i="1" baseline="-25000"/>
              <a:t>j</a:t>
            </a:r>
            <a:r>
              <a:rPr lang="en-US"/>
              <a:t> </a:t>
            </a:r>
          </a:p>
          <a:p>
            <a:pPr marL="990600" lvl="1" indent="-533400" eaLnBrk="1" hangingPunct="1"/>
            <a:r>
              <a:rPr lang="en-US">
                <a:cs typeface="Arial" pitchFamily="34" charset="0"/>
                <a:sym typeface="Symbol" pitchFamily="18" charset="2"/>
              </a:rPr>
              <a:t>An optimal parenthesization of the product </a:t>
            </a:r>
            <a:r>
              <a:rPr lang="en-US"/>
              <a:t>A</a:t>
            </a:r>
            <a:r>
              <a:rPr lang="en-US" baseline="-25000"/>
              <a:t>1</a:t>
            </a:r>
            <a:r>
              <a:rPr lang="en-US"/>
              <a:t>A</a:t>
            </a:r>
            <a:r>
              <a:rPr lang="en-US" baseline="-25000"/>
              <a:t>2</a:t>
            </a:r>
            <a:r>
              <a:rPr lang="en-US"/>
              <a:t>…A</a:t>
            </a:r>
            <a:r>
              <a:rPr lang="en-US" i="1" baseline="-25000"/>
              <a:t>n</a:t>
            </a:r>
            <a:r>
              <a:rPr lang="en-US">
                <a:cs typeface="Arial" pitchFamily="34" charset="0"/>
                <a:sym typeface="Symbol" pitchFamily="18" charset="2"/>
              </a:rPr>
              <a:t> splits the product between </a:t>
            </a:r>
            <a:r>
              <a:rPr lang="en-US"/>
              <a:t>A</a:t>
            </a:r>
            <a:r>
              <a:rPr lang="en-US" i="1" baseline="-25000"/>
              <a:t>k</a:t>
            </a:r>
            <a:r>
              <a:rPr lang="en-US"/>
              <a:t> </a:t>
            </a:r>
            <a:r>
              <a:rPr lang="en-US">
                <a:cs typeface="Arial" pitchFamily="34" charset="0"/>
                <a:sym typeface="Symbol" pitchFamily="18" charset="2"/>
              </a:rPr>
              <a:t>and </a:t>
            </a:r>
            <a:r>
              <a:rPr lang="en-US"/>
              <a:t>A</a:t>
            </a:r>
            <a:r>
              <a:rPr lang="en-US" i="1" baseline="-25000"/>
              <a:t>k</a:t>
            </a:r>
            <a:r>
              <a:rPr lang="en-US" baseline="-25000"/>
              <a:t>+1</a:t>
            </a:r>
            <a:r>
              <a:rPr lang="en-US"/>
              <a:t> </a:t>
            </a:r>
            <a:r>
              <a:rPr lang="en-US">
                <a:cs typeface="Arial" pitchFamily="34" charset="0"/>
                <a:sym typeface="Symbol" pitchFamily="18" charset="2"/>
              </a:rPr>
              <a:t>for some integer </a:t>
            </a:r>
            <a:r>
              <a:rPr lang="en-US" i="1">
                <a:cs typeface="Arial" pitchFamily="34" charset="0"/>
                <a:sym typeface="Symbol" pitchFamily="18" charset="2"/>
              </a:rPr>
              <a:t>k</a:t>
            </a:r>
            <a:r>
              <a:rPr lang="en-US">
                <a:cs typeface="Arial" pitchFamily="34" charset="0"/>
                <a:sym typeface="Symbol" pitchFamily="18" charset="2"/>
              </a:rPr>
              <a:t> where1 ≤ </a:t>
            </a:r>
            <a:r>
              <a:rPr lang="en-US" i="1">
                <a:cs typeface="Arial" pitchFamily="34" charset="0"/>
                <a:sym typeface="Symbol" pitchFamily="18" charset="2"/>
              </a:rPr>
              <a:t>k</a:t>
            </a:r>
            <a:r>
              <a:rPr lang="en-US">
                <a:cs typeface="Arial" pitchFamily="34" charset="0"/>
                <a:sym typeface="Symbol" pitchFamily="18" charset="2"/>
              </a:rPr>
              <a:t> &lt; </a:t>
            </a:r>
            <a:r>
              <a:rPr lang="en-US" i="1">
                <a:cs typeface="Arial" pitchFamily="34" charset="0"/>
                <a:sym typeface="Symbol" pitchFamily="18" charset="2"/>
              </a:rPr>
              <a:t>n </a:t>
            </a:r>
            <a:endParaRPr lang="en-US">
              <a:cs typeface="Arial" pitchFamily="34" charset="0"/>
              <a:sym typeface="Symbol" pitchFamily="18" charset="2"/>
            </a:endParaRPr>
          </a:p>
          <a:p>
            <a:pPr marL="990600" lvl="1" indent="-533400" eaLnBrk="1" hangingPunct="1"/>
            <a:r>
              <a:rPr lang="en-US">
                <a:cs typeface="Arial" pitchFamily="34" charset="0"/>
                <a:sym typeface="Symbol" pitchFamily="18" charset="2"/>
              </a:rPr>
              <a:t>First compute matrices A</a:t>
            </a:r>
            <a:r>
              <a:rPr lang="en-US" baseline="-25000">
                <a:cs typeface="Arial" pitchFamily="34" charset="0"/>
                <a:sym typeface="Symbol" pitchFamily="18" charset="2"/>
              </a:rPr>
              <a:t>1..</a:t>
            </a:r>
            <a:r>
              <a:rPr lang="en-US" i="1" baseline="-25000">
                <a:cs typeface="Arial" pitchFamily="34" charset="0"/>
                <a:sym typeface="Symbol" pitchFamily="18" charset="2"/>
              </a:rPr>
              <a:t>k</a:t>
            </a:r>
            <a:r>
              <a:rPr lang="en-US">
                <a:cs typeface="Arial" pitchFamily="34" charset="0"/>
                <a:sym typeface="Symbol" pitchFamily="18" charset="2"/>
              </a:rPr>
              <a:t> and A</a:t>
            </a:r>
            <a:r>
              <a:rPr lang="en-US" i="1" baseline="-25000">
                <a:cs typeface="Arial" pitchFamily="34" charset="0"/>
                <a:sym typeface="Symbol" pitchFamily="18" charset="2"/>
              </a:rPr>
              <a:t>k</a:t>
            </a:r>
            <a:r>
              <a:rPr lang="en-US" baseline="-25000">
                <a:cs typeface="Arial" pitchFamily="34" charset="0"/>
                <a:sym typeface="Symbol" pitchFamily="18" charset="2"/>
              </a:rPr>
              <a:t>+1..</a:t>
            </a:r>
            <a:r>
              <a:rPr lang="en-US" i="1" baseline="-25000">
                <a:cs typeface="Arial" pitchFamily="34" charset="0"/>
                <a:sym typeface="Symbol" pitchFamily="18" charset="2"/>
              </a:rPr>
              <a:t>n</a:t>
            </a:r>
            <a:r>
              <a:rPr lang="en-US">
                <a:cs typeface="Arial" pitchFamily="34" charset="0"/>
                <a:sym typeface="Symbol" pitchFamily="18" charset="2"/>
              </a:rPr>
              <a:t> ; then multiply them to get the final matrix A</a:t>
            </a:r>
            <a:r>
              <a:rPr lang="en-US" baseline="-25000">
                <a:cs typeface="Arial" pitchFamily="34" charset="0"/>
                <a:sym typeface="Symbol" pitchFamily="18" charset="2"/>
              </a:rPr>
              <a:t>1..</a:t>
            </a:r>
            <a:r>
              <a:rPr lang="en-US" i="1" baseline="-25000">
                <a:cs typeface="Arial" pitchFamily="34" charset="0"/>
                <a:sym typeface="Symbol" pitchFamily="18" charset="2"/>
              </a:rPr>
              <a:t>n</a:t>
            </a:r>
            <a:r>
              <a:rPr lang="en-US">
                <a:cs typeface="Arial" pitchFamily="34" charset="0"/>
                <a:sym typeface="Symbol" pitchFamily="18" charset="2"/>
              </a:rPr>
              <a:t>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3CAC2C5-A108-471B-8133-F5C2C9842CE9}"/>
              </a:ext>
            </a:extLst>
          </p:cNvPr>
          <p:cNvGrpSpPr/>
          <p:nvPr/>
        </p:nvGrpSpPr>
        <p:grpSpPr>
          <a:xfrm>
            <a:off x="2771800" y="5257800"/>
            <a:ext cx="4608512" cy="851400"/>
            <a:chOff x="2771800" y="5257800"/>
            <a:chExt cx="4608512" cy="8514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5194658-E0FE-4CCD-9183-693FC2590E1A}"/>
                </a:ext>
              </a:extLst>
            </p:cNvPr>
            <p:cNvSpPr/>
            <p:nvPr/>
          </p:nvSpPr>
          <p:spPr>
            <a:xfrm>
              <a:off x="2771800" y="5257800"/>
              <a:ext cx="403244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09600" indent="-609600"/>
              <a:r>
                <a:rPr lang="en-US" dirty="0"/>
                <a:t> A</a:t>
              </a:r>
              <a:r>
                <a:rPr lang="en-US" baseline="-25000" dirty="0"/>
                <a:t>1</a:t>
              </a:r>
              <a:r>
                <a:rPr lang="en-US" i="1" dirty="0">
                  <a:solidFill>
                    <a:srgbClr val="FF0000"/>
                  </a:solidFill>
                </a:rPr>
                <a:t>(5x4)</a:t>
              </a:r>
              <a:r>
                <a:rPr lang="en-US" dirty="0"/>
                <a:t>, A</a:t>
              </a:r>
              <a:r>
                <a:rPr lang="en-US" baseline="-25000" dirty="0"/>
                <a:t>2</a:t>
              </a:r>
              <a:r>
                <a:rPr lang="en-US" i="1" dirty="0">
                  <a:solidFill>
                    <a:srgbClr val="FF0000"/>
                  </a:solidFill>
                </a:rPr>
                <a:t>(4x6)</a:t>
              </a:r>
              <a:r>
                <a:rPr lang="en-US" dirty="0"/>
                <a:t>, A</a:t>
              </a:r>
              <a:r>
                <a:rPr lang="en-US" baseline="-25000" dirty="0"/>
                <a:t>3</a:t>
              </a:r>
              <a:r>
                <a:rPr lang="en-US" i="1" dirty="0">
                  <a:solidFill>
                    <a:srgbClr val="FF0000"/>
                  </a:solidFill>
                </a:rPr>
                <a:t>(6x2)</a:t>
              </a:r>
              <a:r>
                <a:rPr lang="en-US" baseline="-25000" dirty="0">
                  <a:sym typeface="Symbol" pitchFamily="18" charset="2"/>
                </a:rPr>
                <a:t>)</a:t>
              </a:r>
              <a:r>
                <a:rPr lang="en-US" dirty="0"/>
                <a:t>, A</a:t>
              </a:r>
              <a:r>
                <a:rPr lang="en-US" baseline="-25000" dirty="0"/>
                <a:t>4 </a:t>
              </a:r>
              <a:r>
                <a:rPr lang="en-US" i="1" dirty="0">
                  <a:solidFill>
                    <a:srgbClr val="FF0000"/>
                  </a:solidFill>
                </a:rPr>
                <a:t>(2x7)</a:t>
              </a:r>
              <a:endParaRPr lang="en-US" i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48F25A1-713E-4A2E-9D64-3DFC3505BAFC}"/>
                </a:ext>
              </a:extLst>
            </p:cNvPr>
            <p:cNvSpPr/>
            <p:nvPr/>
          </p:nvSpPr>
          <p:spPr>
            <a:xfrm>
              <a:off x="2771800" y="5739868"/>
              <a:ext cx="460851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09600" indent="-609600"/>
              <a:r>
                <a:rPr lang="en-US" dirty="0"/>
                <a:t> A</a:t>
              </a:r>
              <a:r>
                <a:rPr lang="en-US" baseline="-25000" dirty="0"/>
                <a:t>1</a:t>
              </a:r>
              <a:r>
                <a:rPr lang="en-US" i="1" dirty="0">
                  <a:solidFill>
                    <a:srgbClr val="FF0000"/>
                  </a:solidFill>
                </a:rPr>
                <a:t>(p</a:t>
              </a:r>
              <a:r>
                <a:rPr lang="en-US" i="1" baseline="-25000" dirty="0">
                  <a:solidFill>
                    <a:srgbClr val="FF0000"/>
                  </a:solidFill>
                </a:rPr>
                <a:t>0</a:t>
              </a:r>
              <a:r>
                <a:rPr lang="en-US" i="1" dirty="0">
                  <a:solidFill>
                    <a:srgbClr val="FF0000"/>
                  </a:solidFill>
                </a:rPr>
                <a:t>xp</a:t>
              </a:r>
              <a:r>
                <a:rPr lang="en-US" i="1" baseline="-25000" dirty="0">
                  <a:solidFill>
                    <a:srgbClr val="FF0000"/>
                  </a:solidFill>
                </a:rPr>
                <a:t>1</a:t>
              </a:r>
              <a:r>
                <a:rPr lang="en-US" i="1" dirty="0">
                  <a:solidFill>
                    <a:srgbClr val="FF0000"/>
                  </a:solidFill>
                </a:rPr>
                <a:t>)</a:t>
              </a:r>
              <a:r>
                <a:rPr lang="en-US" dirty="0"/>
                <a:t>, A</a:t>
              </a:r>
              <a:r>
                <a:rPr lang="en-US" baseline="-25000" dirty="0"/>
                <a:t>2</a:t>
              </a:r>
              <a:r>
                <a:rPr lang="en-US" i="1" dirty="0">
                  <a:solidFill>
                    <a:srgbClr val="FF0000"/>
                  </a:solidFill>
                </a:rPr>
                <a:t>(p</a:t>
              </a:r>
              <a:r>
                <a:rPr lang="en-US" i="1" baseline="-25000" dirty="0">
                  <a:solidFill>
                    <a:srgbClr val="FF0000"/>
                  </a:solidFill>
                </a:rPr>
                <a:t>1</a:t>
              </a:r>
              <a:r>
                <a:rPr lang="en-US" i="1" dirty="0">
                  <a:solidFill>
                    <a:srgbClr val="FF0000"/>
                  </a:solidFill>
                </a:rPr>
                <a:t>xp</a:t>
              </a:r>
              <a:r>
                <a:rPr lang="en-US" i="1" baseline="-25000" dirty="0">
                  <a:solidFill>
                    <a:srgbClr val="FF0000"/>
                  </a:solidFill>
                </a:rPr>
                <a:t>2</a:t>
              </a:r>
              <a:r>
                <a:rPr lang="en-US" i="1" dirty="0">
                  <a:solidFill>
                    <a:srgbClr val="FF0000"/>
                  </a:solidFill>
                </a:rPr>
                <a:t>)</a:t>
              </a:r>
              <a:r>
                <a:rPr lang="en-US" dirty="0"/>
                <a:t>, A</a:t>
              </a:r>
              <a:r>
                <a:rPr lang="en-US" baseline="-25000" dirty="0"/>
                <a:t>3</a:t>
              </a:r>
              <a:r>
                <a:rPr lang="en-US" i="1" dirty="0">
                  <a:solidFill>
                    <a:srgbClr val="FF0000"/>
                  </a:solidFill>
                </a:rPr>
                <a:t>(p</a:t>
              </a:r>
              <a:r>
                <a:rPr lang="en-US" i="1" baseline="-25000" dirty="0">
                  <a:solidFill>
                    <a:srgbClr val="FF0000"/>
                  </a:solidFill>
                </a:rPr>
                <a:t>2</a:t>
              </a:r>
              <a:r>
                <a:rPr lang="en-US" i="1" dirty="0">
                  <a:solidFill>
                    <a:srgbClr val="FF0000"/>
                  </a:solidFill>
                </a:rPr>
                <a:t>xp</a:t>
              </a:r>
              <a:r>
                <a:rPr lang="en-US" i="1" baseline="-25000" dirty="0">
                  <a:solidFill>
                    <a:srgbClr val="FF0000"/>
                  </a:solidFill>
                </a:rPr>
                <a:t>3</a:t>
              </a:r>
              <a:r>
                <a:rPr lang="en-US" i="1" dirty="0">
                  <a:solidFill>
                    <a:srgbClr val="FF0000"/>
                  </a:solidFill>
                </a:rPr>
                <a:t>)</a:t>
              </a:r>
              <a:r>
                <a:rPr lang="en-US" baseline="-25000" dirty="0">
                  <a:sym typeface="Symbol" pitchFamily="18" charset="2"/>
                </a:rPr>
                <a:t>)</a:t>
              </a:r>
              <a:r>
                <a:rPr lang="en-US" dirty="0"/>
                <a:t>, A</a:t>
              </a:r>
              <a:r>
                <a:rPr lang="en-US" baseline="-25000" dirty="0"/>
                <a:t>4 </a:t>
              </a:r>
              <a:r>
                <a:rPr lang="en-US" i="1" dirty="0">
                  <a:solidFill>
                    <a:srgbClr val="FF0000"/>
                  </a:solidFill>
                </a:rPr>
                <a:t>(p</a:t>
              </a:r>
              <a:r>
                <a:rPr lang="en-US" i="1" baseline="-25000" dirty="0">
                  <a:solidFill>
                    <a:srgbClr val="FF0000"/>
                  </a:solidFill>
                </a:rPr>
                <a:t>3</a:t>
              </a:r>
              <a:r>
                <a:rPr lang="en-US" i="1" dirty="0">
                  <a:solidFill>
                    <a:srgbClr val="FF0000"/>
                  </a:solidFill>
                </a:rPr>
                <a:t>xp</a:t>
              </a:r>
              <a:r>
                <a:rPr lang="en-US" i="1" baseline="-25000" dirty="0">
                  <a:solidFill>
                    <a:srgbClr val="FF0000"/>
                  </a:solidFill>
                </a:rPr>
                <a:t>4</a:t>
              </a:r>
              <a:r>
                <a:rPr lang="en-US" i="1" dirty="0">
                  <a:solidFill>
                    <a:srgbClr val="FF0000"/>
                  </a:solidFill>
                </a:rPr>
                <a:t>)</a:t>
              </a:r>
              <a:endParaRPr lang="en-US" i="1" baseline="-250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/>
              <a:t>Dynamic Programming Approach </a:t>
            </a:r>
            <a:r>
              <a:rPr lang="en-US" sz="2000"/>
              <a:t>…contd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>
                <a:latin typeface="Arial" pitchFamily="34" charset="0"/>
              </a:rPr>
              <a:t>11-</a:t>
            </a:r>
            <a:fld id="{54DB32EB-92FD-4FD4-B494-F83AA782C057}" type="slidenum">
              <a:rPr lang="en-US" smtClean="0">
                <a:latin typeface="Arial" pitchFamily="34" charset="0"/>
              </a:rPr>
              <a:pPr/>
              <a:t>12</a:t>
            </a:fld>
            <a:endParaRPr lang="en-US">
              <a:latin typeface="Arial" pitchFamily="34" charset="0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4495800"/>
          </a:xfrm>
        </p:spPr>
        <p:txBody>
          <a:bodyPr/>
          <a:lstStyle/>
          <a:p>
            <a:pPr marL="609600" indent="-609600" eaLnBrk="1" hangingPunct="1"/>
            <a:r>
              <a:rPr lang="en-US">
                <a:solidFill>
                  <a:srgbClr val="009900"/>
                </a:solidFill>
                <a:cs typeface="Arial" pitchFamily="34" charset="0"/>
                <a:sym typeface="Symbol" pitchFamily="18" charset="2"/>
              </a:rPr>
              <a:t>Recursive definition of the value of an optimal solution</a:t>
            </a:r>
          </a:p>
          <a:p>
            <a:pPr marL="990600" lvl="1" indent="-533400" eaLnBrk="1" hangingPunct="1"/>
            <a:r>
              <a:rPr lang="en-US">
                <a:cs typeface="Arial" pitchFamily="34" charset="0"/>
                <a:sym typeface="Symbol" pitchFamily="18" charset="2"/>
              </a:rPr>
              <a:t>Let </a:t>
            </a:r>
            <a:r>
              <a:rPr lang="en-US" i="1">
                <a:cs typeface="Arial" pitchFamily="34" charset="0"/>
                <a:sym typeface="Symbol" pitchFamily="18" charset="2"/>
              </a:rPr>
              <a:t>m</a:t>
            </a:r>
            <a:r>
              <a:rPr lang="en-US">
                <a:cs typeface="Arial" pitchFamily="34" charset="0"/>
                <a:sym typeface="Symbol" pitchFamily="18" charset="2"/>
              </a:rPr>
              <a:t>[</a:t>
            </a:r>
            <a:r>
              <a:rPr lang="en-US" i="1">
                <a:cs typeface="Arial" pitchFamily="34" charset="0"/>
                <a:sym typeface="Symbol" pitchFamily="18" charset="2"/>
              </a:rPr>
              <a:t>i</a:t>
            </a:r>
            <a:r>
              <a:rPr lang="en-US">
                <a:cs typeface="Arial" pitchFamily="34" charset="0"/>
                <a:sym typeface="Symbol" pitchFamily="18" charset="2"/>
              </a:rPr>
              <a:t>, </a:t>
            </a:r>
            <a:r>
              <a:rPr lang="en-US" i="1">
                <a:cs typeface="Arial" pitchFamily="34" charset="0"/>
                <a:sym typeface="Symbol" pitchFamily="18" charset="2"/>
              </a:rPr>
              <a:t>j</a:t>
            </a:r>
            <a:r>
              <a:rPr lang="en-US">
                <a:cs typeface="Arial" pitchFamily="34" charset="0"/>
                <a:sym typeface="Symbol" pitchFamily="18" charset="2"/>
              </a:rPr>
              <a:t>] be the minimum number of scalar multiplications necessary to compute A</a:t>
            </a:r>
            <a:r>
              <a:rPr lang="en-US" i="1" baseline="-25000">
                <a:cs typeface="Arial" pitchFamily="34" charset="0"/>
                <a:sym typeface="Symbol" pitchFamily="18" charset="2"/>
              </a:rPr>
              <a:t>i</a:t>
            </a:r>
            <a:r>
              <a:rPr lang="en-US" baseline="-25000">
                <a:cs typeface="Arial" pitchFamily="34" charset="0"/>
                <a:sym typeface="Symbol" pitchFamily="18" charset="2"/>
              </a:rPr>
              <a:t>..</a:t>
            </a:r>
            <a:r>
              <a:rPr lang="en-US" i="1" baseline="-25000">
                <a:cs typeface="Arial" pitchFamily="34" charset="0"/>
                <a:sym typeface="Symbol" pitchFamily="18" charset="2"/>
              </a:rPr>
              <a:t>j</a:t>
            </a:r>
            <a:endParaRPr lang="en-US">
              <a:cs typeface="Arial" pitchFamily="34" charset="0"/>
              <a:sym typeface="Symbol" pitchFamily="18" charset="2"/>
            </a:endParaRPr>
          </a:p>
          <a:p>
            <a:pPr marL="990600" lvl="1" indent="-533400" eaLnBrk="1" hangingPunct="1"/>
            <a:r>
              <a:rPr lang="en-US">
                <a:cs typeface="Arial" pitchFamily="34" charset="0"/>
                <a:sym typeface="Symbol" pitchFamily="18" charset="2"/>
              </a:rPr>
              <a:t>Minimum cost to compute A</a:t>
            </a:r>
            <a:r>
              <a:rPr lang="en-US" baseline="-25000">
                <a:cs typeface="Arial" pitchFamily="34" charset="0"/>
                <a:sym typeface="Symbol" pitchFamily="18" charset="2"/>
              </a:rPr>
              <a:t>1..</a:t>
            </a:r>
            <a:r>
              <a:rPr lang="en-US" i="1" baseline="-25000">
                <a:cs typeface="Arial" pitchFamily="34" charset="0"/>
                <a:sym typeface="Symbol" pitchFamily="18" charset="2"/>
              </a:rPr>
              <a:t>n</a:t>
            </a:r>
            <a:r>
              <a:rPr lang="en-US">
                <a:cs typeface="Arial" pitchFamily="34" charset="0"/>
                <a:sym typeface="Symbol" pitchFamily="18" charset="2"/>
              </a:rPr>
              <a:t> is </a:t>
            </a:r>
            <a:r>
              <a:rPr lang="en-US" i="1">
                <a:cs typeface="Arial" pitchFamily="34" charset="0"/>
                <a:sym typeface="Symbol" pitchFamily="18" charset="2"/>
              </a:rPr>
              <a:t>m</a:t>
            </a:r>
            <a:r>
              <a:rPr lang="en-US">
                <a:cs typeface="Arial" pitchFamily="34" charset="0"/>
                <a:sym typeface="Symbol" pitchFamily="18" charset="2"/>
              </a:rPr>
              <a:t>[1, </a:t>
            </a:r>
            <a:r>
              <a:rPr lang="en-US" i="1">
                <a:cs typeface="Arial" pitchFamily="34" charset="0"/>
                <a:sym typeface="Symbol" pitchFamily="18" charset="2"/>
              </a:rPr>
              <a:t>n</a:t>
            </a:r>
            <a:r>
              <a:rPr lang="en-US">
                <a:cs typeface="Arial" pitchFamily="34" charset="0"/>
                <a:sym typeface="Symbol" pitchFamily="18" charset="2"/>
              </a:rPr>
              <a:t>]</a:t>
            </a:r>
          </a:p>
          <a:p>
            <a:pPr marL="990600" lvl="1" indent="-533400" eaLnBrk="1" hangingPunct="1"/>
            <a:r>
              <a:rPr lang="en-US"/>
              <a:t>Suppose the optimal parenthesization of </a:t>
            </a:r>
            <a:r>
              <a:rPr lang="en-US">
                <a:cs typeface="Arial" pitchFamily="34" charset="0"/>
                <a:sym typeface="Symbol" pitchFamily="18" charset="2"/>
              </a:rPr>
              <a:t>A</a:t>
            </a:r>
            <a:r>
              <a:rPr lang="en-US" i="1" baseline="-25000">
                <a:cs typeface="Arial" pitchFamily="34" charset="0"/>
                <a:sym typeface="Symbol" pitchFamily="18" charset="2"/>
              </a:rPr>
              <a:t>i</a:t>
            </a:r>
            <a:r>
              <a:rPr lang="en-US" baseline="-25000">
                <a:cs typeface="Arial" pitchFamily="34" charset="0"/>
                <a:sym typeface="Symbol" pitchFamily="18" charset="2"/>
              </a:rPr>
              <a:t>..</a:t>
            </a:r>
            <a:r>
              <a:rPr lang="en-US" i="1" baseline="-25000">
                <a:cs typeface="Arial" pitchFamily="34" charset="0"/>
                <a:sym typeface="Symbol" pitchFamily="18" charset="2"/>
              </a:rPr>
              <a:t>j</a:t>
            </a:r>
            <a:r>
              <a:rPr lang="en-US">
                <a:cs typeface="Arial" pitchFamily="34" charset="0"/>
                <a:sym typeface="Symbol" pitchFamily="18" charset="2"/>
              </a:rPr>
              <a:t> </a:t>
            </a:r>
            <a:r>
              <a:rPr lang="en-US"/>
              <a:t>splits the product </a:t>
            </a:r>
            <a:r>
              <a:rPr lang="en-US">
                <a:cs typeface="Arial" pitchFamily="34" charset="0"/>
                <a:sym typeface="Symbol" pitchFamily="18" charset="2"/>
              </a:rPr>
              <a:t>between </a:t>
            </a:r>
            <a:r>
              <a:rPr lang="en-US"/>
              <a:t>A</a:t>
            </a:r>
            <a:r>
              <a:rPr lang="en-US" i="1" baseline="-25000"/>
              <a:t>k</a:t>
            </a:r>
            <a:r>
              <a:rPr lang="en-US"/>
              <a:t> </a:t>
            </a:r>
            <a:r>
              <a:rPr lang="en-US">
                <a:cs typeface="Arial" pitchFamily="34" charset="0"/>
                <a:sym typeface="Symbol" pitchFamily="18" charset="2"/>
              </a:rPr>
              <a:t>and </a:t>
            </a:r>
            <a:r>
              <a:rPr lang="en-US"/>
              <a:t>A</a:t>
            </a:r>
            <a:r>
              <a:rPr lang="en-US" i="1" baseline="-25000"/>
              <a:t>k</a:t>
            </a:r>
            <a:r>
              <a:rPr lang="en-US" baseline="-25000"/>
              <a:t>+1</a:t>
            </a:r>
            <a:r>
              <a:rPr lang="en-US"/>
              <a:t> </a:t>
            </a:r>
            <a:r>
              <a:rPr lang="en-US">
                <a:cs typeface="Arial" pitchFamily="34" charset="0"/>
                <a:sym typeface="Symbol" pitchFamily="18" charset="2"/>
              </a:rPr>
              <a:t>for some integer </a:t>
            </a:r>
            <a:r>
              <a:rPr lang="en-US" i="1">
                <a:cs typeface="Arial" pitchFamily="34" charset="0"/>
                <a:sym typeface="Symbol" pitchFamily="18" charset="2"/>
              </a:rPr>
              <a:t>k</a:t>
            </a:r>
            <a:r>
              <a:rPr lang="en-US">
                <a:cs typeface="Arial" pitchFamily="34" charset="0"/>
                <a:sym typeface="Symbol" pitchFamily="18" charset="2"/>
              </a:rPr>
              <a:t> where </a:t>
            </a:r>
            <a:r>
              <a:rPr lang="en-US" i="1">
                <a:cs typeface="Arial" pitchFamily="34" charset="0"/>
                <a:sym typeface="Symbol" pitchFamily="18" charset="2"/>
              </a:rPr>
              <a:t>i</a:t>
            </a:r>
            <a:r>
              <a:rPr lang="en-US">
                <a:cs typeface="Arial" pitchFamily="34" charset="0"/>
                <a:sym typeface="Symbol" pitchFamily="18" charset="2"/>
              </a:rPr>
              <a:t> ≤ </a:t>
            </a:r>
            <a:r>
              <a:rPr lang="en-US" i="1">
                <a:cs typeface="Arial" pitchFamily="34" charset="0"/>
                <a:sym typeface="Symbol" pitchFamily="18" charset="2"/>
              </a:rPr>
              <a:t>k</a:t>
            </a:r>
            <a:r>
              <a:rPr lang="en-US">
                <a:cs typeface="Arial" pitchFamily="34" charset="0"/>
                <a:sym typeface="Symbol" pitchFamily="18" charset="2"/>
              </a:rPr>
              <a:t> &lt; </a:t>
            </a:r>
            <a:r>
              <a:rPr lang="en-US" i="1">
                <a:cs typeface="Arial" pitchFamily="34" charset="0"/>
                <a:sym typeface="Symbol" pitchFamily="18" charset="2"/>
              </a:rPr>
              <a:t>j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/>
              <a:t>Dynamic Programming Approach </a:t>
            </a:r>
            <a:r>
              <a:rPr lang="en-US" sz="2000"/>
              <a:t>…contd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>
                <a:latin typeface="Arial" pitchFamily="34" charset="0"/>
              </a:rPr>
              <a:t>11-</a:t>
            </a:r>
            <a:fld id="{4EB2FFBD-9206-4351-AC97-58358DBED691}" type="slidenum">
              <a:rPr lang="en-US" smtClean="0">
                <a:latin typeface="Arial" pitchFamily="34" charset="0"/>
              </a:rPr>
              <a:pPr/>
              <a:t>13</a:t>
            </a:fld>
            <a:endParaRPr lang="en-US">
              <a:latin typeface="Arial" pitchFamily="34" charset="0"/>
            </a:endParaRPr>
          </a:p>
        </p:txBody>
      </p:sp>
      <p:sp>
        <p:nvSpPr>
          <p:cNvPr id="2201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4495800"/>
          </a:xfrm>
        </p:spPr>
        <p:txBody>
          <a:bodyPr/>
          <a:lstStyle/>
          <a:p>
            <a:pPr marL="990600" lvl="1" indent="-533400" eaLnBrk="1" hangingPunct="1"/>
            <a:r>
              <a:rPr lang="en-US">
                <a:cs typeface="Arial" pitchFamily="34" charset="0"/>
                <a:sym typeface="Symbol" pitchFamily="18" charset="2"/>
              </a:rPr>
              <a:t>A</a:t>
            </a:r>
            <a:r>
              <a:rPr lang="en-US" i="1" baseline="-25000">
                <a:cs typeface="Arial" pitchFamily="34" charset="0"/>
                <a:sym typeface="Symbol" pitchFamily="18" charset="2"/>
              </a:rPr>
              <a:t>i</a:t>
            </a:r>
            <a:r>
              <a:rPr lang="en-US" baseline="-25000">
                <a:cs typeface="Arial" pitchFamily="34" charset="0"/>
                <a:sym typeface="Symbol" pitchFamily="18" charset="2"/>
              </a:rPr>
              <a:t>..</a:t>
            </a:r>
            <a:r>
              <a:rPr lang="en-US" i="1" baseline="-25000">
                <a:cs typeface="Arial" pitchFamily="34" charset="0"/>
                <a:sym typeface="Symbol" pitchFamily="18" charset="2"/>
              </a:rPr>
              <a:t>j</a:t>
            </a:r>
            <a:r>
              <a:rPr lang="en-US">
                <a:cs typeface="Arial" pitchFamily="34" charset="0"/>
                <a:sym typeface="Symbol" pitchFamily="18" charset="2"/>
              </a:rPr>
              <a:t> </a:t>
            </a:r>
            <a:r>
              <a:rPr lang="en-US"/>
              <a:t>= (A</a:t>
            </a:r>
            <a:r>
              <a:rPr lang="en-US" i="1" baseline="-25000"/>
              <a:t>i </a:t>
            </a:r>
            <a:r>
              <a:rPr lang="en-US"/>
              <a:t>A</a:t>
            </a:r>
            <a:r>
              <a:rPr lang="en-US" i="1" baseline="-25000"/>
              <a:t>i</a:t>
            </a:r>
            <a:r>
              <a:rPr lang="en-US" baseline="-25000"/>
              <a:t>+1</a:t>
            </a:r>
            <a:r>
              <a:rPr lang="en-US"/>
              <a:t>…A</a:t>
            </a:r>
            <a:r>
              <a:rPr lang="en-US" i="1" baseline="-25000"/>
              <a:t>k</a:t>
            </a:r>
            <a:r>
              <a:rPr lang="en-US"/>
              <a:t>)</a:t>
            </a:r>
            <a:r>
              <a:rPr lang="en-US">
                <a:cs typeface="Arial" pitchFamily="34" charset="0"/>
              </a:rPr>
              <a:t>·</a:t>
            </a:r>
            <a:r>
              <a:rPr lang="en-US"/>
              <a:t>(A</a:t>
            </a:r>
            <a:r>
              <a:rPr lang="en-US" i="1" baseline="-25000"/>
              <a:t>k</a:t>
            </a:r>
            <a:r>
              <a:rPr lang="en-US" baseline="-25000"/>
              <a:t>+1</a:t>
            </a:r>
            <a:r>
              <a:rPr lang="en-US"/>
              <a:t>A</a:t>
            </a:r>
            <a:r>
              <a:rPr lang="en-US" i="1" baseline="-25000"/>
              <a:t>k</a:t>
            </a:r>
            <a:r>
              <a:rPr lang="en-US" baseline="-25000"/>
              <a:t>+2</a:t>
            </a:r>
            <a:r>
              <a:rPr lang="en-US"/>
              <a:t>…A</a:t>
            </a:r>
            <a:r>
              <a:rPr lang="en-US" i="1" baseline="-25000"/>
              <a:t>j</a:t>
            </a:r>
            <a:r>
              <a:rPr lang="en-US"/>
              <a:t>)= </a:t>
            </a:r>
            <a:r>
              <a:rPr lang="en-US">
                <a:cs typeface="Arial" pitchFamily="34" charset="0"/>
                <a:sym typeface="Symbol" pitchFamily="18" charset="2"/>
              </a:rPr>
              <a:t>A</a:t>
            </a:r>
            <a:r>
              <a:rPr lang="en-US" i="1" baseline="-25000">
                <a:cs typeface="Arial" pitchFamily="34" charset="0"/>
                <a:sym typeface="Symbol" pitchFamily="18" charset="2"/>
              </a:rPr>
              <a:t>i</a:t>
            </a:r>
            <a:r>
              <a:rPr lang="en-US" baseline="-25000">
                <a:cs typeface="Arial" pitchFamily="34" charset="0"/>
                <a:sym typeface="Symbol" pitchFamily="18" charset="2"/>
              </a:rPr>
              <a:t>..</a:t>
            </a:r>
            <a:r>
              <a:rPr lang="en-US" i="1" baseline="-25000">
                <a:cs typeface="Arial" pitchFamily="34" charset="0"/>
                <a:sym typeface="Symbol" pitchFamily="18" charset="2"/>
              </a:rPr>
              <a:t>k</a:t>
            </a:r>
            <a:r>
              <a:rPr lang="en-US">
                <a:cs typeface="Arial" pitchFamily="34" charset="0"/>
                <a:sym typeface="Symbol" pitchFamily="18" charset="2"/>
              </a:rPr>
              <a:t> </a:t>
            </a:r>
            <a:r>
              <a:rPr lang="en-US">
                <a:cs typeface="Arial" pitchFamily="34" charset="0"/>
              </a:rPr>
              <a:t>· </a:t>
            </a:r>
            <a:r>
              <a:rPr lang="en-US">
                <a:cs typeface="Arial" pitchFamily="34" charset="0"/>
                <a:sym typeface="Symbol" pitchFamily="18" charset="2"/>
              </a:rPr>
              <a:t>A</a:t>
            </a:r>
            <a:r>
              <a:rPr lang="en-US" i="1" baseline="-25000">
                <a:cs typeface="Arial" pitchFamily="34" charset="0"/>
                <a:sym typeface="Symbol" pitchFamily="18" charset="2"/>
              </a:rPr>
              <a:t>k</a:t>
            </a:r>
            <a:r>
              <a:rPr lang="en-US" baseline="-25000">
                <a:cs typeface="Arial" pitchFamily="34" charset="0"/>
                <a:sym typeface="Symbol" pitchFamily="18" charset="2"/>
              </a:rPr>
              <a:t>+1..</a:t>
            </a:r>
            <a:r>
              <a:rPr lang="en-US" i="1" baseline="-25000">
                <a:cs typeface="Arial" pitchFamily="34" charset="0"/>
                <a:sym typeface="Symbol" pitchFamily="18" charset="2"/>
              </a:rPr>
              <a:t>j</a:t>
            </a:r>
            <a:r>
              <a:rPr lang="en-US">
                <a:cs typeface="Arial" pitchFamily="34" charset="0"/>
                <a:sym typeface="Symbol" pitchFamily="18" charset="2"/>
              </a:rPr>
              <a:t> </a:t>
            </a:r>
          </a:p>
          <a:p>
            <a:pPr marL="990600" lvl="1" indent="-533400" eaLnBrk="1" hangingPunct="1"/>
            <a:r>
              <a:rPr lang="en-US">
                <a:cs typeface="Arial" pitchFamily="34" charset="0"/>
                <a:sym typeface="Symbol" pitchFamily="18" charset="2"/>
              </a:rPr>
              <a:t>Cost of computing A</a:t>
            </a:r>
            <a:r>
              <a:rPr lang="en-US" i="1" baseline="-25000">
                <a:cs typeface="Arial" pitchFamily="34" charset="0"/>
                <a:sym typeface="Symbol" pitchFamily="18" charset="2"/>
              </a:rPr>
              <a:t>i</a:t>
            </a:r>
            <a:r>
              <a:rPr lang="en-US" baseline="-25000">
                <a:cs typeface="Arial" pitchFamily="34" charset="0"/>
                <a:sym typeface="Symbol" pitchFamily="18" charset="2"/>
              </a:rPr>
              <a:t>..</a:t>
            </a:r>
            <a:r>
              <a:rPr lang="en-US" i="1" baseline="-25000">
                <a:cs typeface="Arial" pitchFamily="34" charset="0"/>
                <a:sym typeface="Symbol" pitchFamily="18" charset="2"/>
              </a:rPr>
              <a:t>j</a:t>
            </a:r>
            <a:r>
              <a:rPr lang="en-US">
                <a:cs typeface="Arial" pitchFamily="34" charset="0"/>
                <a:sym typeface="Symbol" pitchFamily="18" charset="2"/>
              </a:rPr>
              <a:t> = cost of computing A</a:t>
            </a:r>
            <a:r>
              <a:rPr lang="en-US" i="1" baseline="-25000">
                <a:cs typeface="Arial" pitchFamily="34" charset="0"/>
                <a:sym typeface="Symbol" pitchFamily="18" charset="2"/>
              </a:rPr>
              <a:t>i</a:t>
            </a:r>
            <a:r>
              <a:rPr lang="en-US" baseline="-25000">
                <a:cs typeface="Arial" pitchFamily="34" charset="0"/>
                <a:sym typeface="Symbol" pitchFamily="18" charset="2"/>
              </a:rPr>
              <a:t>..</a:t>
            </a:r>
            <a:r>
              <a:rPr lang="en-US" i="1" baseline="-25000">
                <a:cs typeface="Arial" pitchFamily="34" charset="0"/>
                <a:sym typeface="Symbol" pitchFamily="18" charset="2"/>
              </a:rPr>
              <a:t>k</a:t>
            </a:r>
            <a:r>
              <a:rPr lang="en-US">
                <a:cs typeface="Arial" pitchFamily="34" charset="0"/>
                <a:sym typeface="Symbol" pitchFamily="18" charset="2"/>
              </a:rPr>
              <a:t> + cost of computing A</a:t>
            </a:r>
            <a:r>
              <a:rPr lang="en-US" i="1" baseline="-25000">
                <a:cs typeface="Arial" pitchFamily="34" charset="0"/>
                <a:sym typeface="Symbol" pitchFamily="18" charset="2"/>
              </a:rPr>
              <a:t>k</a:t>
            </a:r>
            <a:r>
              <a:rPr lang="en-US" baseline="-25000">
                <a:cs typeface="Arial" pitchFamily="34" charset="0"/>
                <a:sym typeface="Symbol" pitchFamily="18" charset="2"/>
              </a:rPr>
              <a:t>+1..</a:t>
            </a:r>
            <a:r>
              <a:rPr lang="en-US" i="1" baseline="-25000">
                <a:cs typeface="Arial" pitchFamily="34" charset="0"/>
                <a:sym typeface="Symbol" pitchFamily="18" charset="2"/>
              </a:rPr>
              <a:t>j</a:t>
            </a:r>
            <a:r>
              <a:rPr lang="en-US">
                <a:cs typeface="Arial" pitchFamily="34" charset="0"/>
                <a:sym typeface="Symbol" pitchFamily="18" charset="2"/>
              </a:rPr>
              <a:t> + cost of multiplying A</a:t>
            </a:r>
            <a:r>
              <a:rPr lang="en-US" i="1" baseline="-25000">
                <a:cs typeface="Arial" pitchFamily="34" charset="0"/>
                <a:sym typeface="Symbol" pitchFamily="18" charset="2"/>
              </a:rPr>
              <a:t>i</a:t>
            </a:r>
            <a:r>
              <a:rPr lang="en-US" baseline="-25000">
                <a:cs typeface="Arial" pitchFamily="34" charset="0"/>
                <a:sym typeface="Symbol" pitchFamily="18" charset="2"/>
              </a:rPr>
              <a:t>..</a:t>
            </a:r>
            <a:r>
              <a:rPr lang="en-US" i="1" baseline="-25000">
                <a:cs typeface="Arial" pitchFamily="34" charset="0"/>
                <a:sym typeface="Symbol" pitchFamily="18" charset="2"/>
              </a:rPr>
              <a:t>k</a:t>
            </a:r>
            <a:r>
              <a:rPr lang="en-US">
                <a:cs typeface="Arial" pitchFamily="34" charset="0"/>
                <a:sym typeface="Symbol" pitchFamily="18" charset="2"/>
              </a:rPr>
              <a:t> and A</a:t>
            </a:r>
            <a:r>
              <a:rPr lang="en-US" i="1" baseline="-25000">
                <a:cs typeface="Arial" pitchFamily="34" charset="0"/>
                <a:sym typeface="Symbol" pitchFamily="18" charset="2"/>
              </a:rPr>
              <a:t>k</a:t>
            </a:r>
            <a:r>
              <a:rPr lang="en-US" baseline="-25000">
                <a:cs typeface="Arial" pitchFamily="34" charset="0"/>
                <a:sym typeface="Symbol" pitchFamily="18" charset="2"/>
              </a:rPr>
              <a:t>+1..</a:t>
            </a:r>
            <a:r>
              <a:rPr lang="en-US" i="1" baseline="-25000">
                <a:cs typeface="Arial" pitchFamily="34" charset="0"/>
                <a:sym typeface="Symbol" pitchFamily="18" charset="2"/>
              </a:rPr>
              <a:t>j</a:t>
            </a:r>
          </a:p>
          <a:p>
            <a:pPr marL="990600" lvl="1" indent="-533400" eaLnBrk="1" hangingPunct="1"/>
            <a:r>
              <a:rPr lang="en-US">
                <a:cs typeface="Arial" pitchFamily="34" charset="0"/>
                <a:sym typeface="Symbol" pitchFamily="18" charset="2"/>
              </a:rPr>
              <a:t>Cost of multiplying A</a:t>
            </a:r>
            <a:r>
              <a:rPr lang="en-US" i="1" baseline="-25000">
                <a:cs typeface="Arial" pitchFamily="34" charset="0"/>
                <a:sym typeface="Symbol" pitchFamily="18" charset="2"/>
              </a:rPr>
              <a:t>i</a:t>
            </a:r>
            <a:r>
              <a:rPr lang="en-US" baseline="-25000">
                <a:cs typeface="Arial" pitchFamily="34" charset="0"/>
                <a:sym typeface="Symbol" pitchFamily="18" charset="2"/>
              </a:rPr>
              <a:t>..</a:t>
            </a:r>
            <a:r>
              <a:rPr lang="en-US" i="1" baseline="-25000">
                <a:cs typeface="Arial" pitchFamily="34" charset="0"/>
                <a:sym typeface="Symbol" pitchFamily="18" charset="2"/>
              </a:rPr>
              <a:t>k</a:t>
            </a:r>
            <a:r>
              <a:rPr lang="en-US">
                <a:cs typeface="Arial" pitchFamily="34" charset="0"/>
                <a:sym typeface="Symbol" pitchFamily="18" charset="2"/>
              </a:rPr>
              <a:t> and A</a:t>
            </a:r>
            <a:r>
              <a:rPr lang="en-US" i="1" baseline="-25000">
                <a:cs typeface="Arial" pitchFamily="34" charset="0"/>
                <a:sym typeface="Symbol" pitchFamily="18" charset="2"/>
              </a:rPr>
              <a:t>k</a:t>
            </a:r>
            <a:r>
              <a:rPr lang="en-US" baseline="-25000">
                <a:cs typeface="Arial" pitchFamily="34" charset="0"/>
                <a:sym typeface="Symbol" pitchFamily="18" charset="2"/>
              </a:rPr>
              <a:t>+1..</a:t>
            </a:r>
            <a:r>
              <a:rPr lang="en-US" i="1" baseline="-25000">
                <a:cs typeface="Arial" pitchFamily="34" charset="0"/>
                <a:sym typeface="Symbol" pitchFamily="18" charset="2"/>
              </a:rPr>
              <a:t>j </a:t>
            </a:r>
            <a:r>
              <a:rPr lang="en-US">
                <a:cs typeface="Arial" pitchFamily="34" charset="0"/>
                <a:sym typeface="Symbol" pitchFamily="18" charset="2"/>
              </a:rPr>
              <a:t>is </a:t>
            </a:r>
            <a:r>
              <a:rPr lang="en-US" i="1">
                <a:cs typeface="Arial" pitchFamily="34" charset="0"/>
                <a:sym typeface="Symbol" pitchFamily="18" charset="2"/>
              </a:rPr>
              <a:t>p</a:t>
            </a:r>
            <a:r>
              <a:rPr lang="en-US" i="1" baseline="-25000">
                <a:cs typeface="Arial" pitchFamily="34" charset="0"/>
                <a:sym typeface="Symbol" pitchFamily="18" charset="2"/>
              </a:rPr>
              <a:t>i</a:t>
            </a:r>
            <a:r>
              <a:rPr lang="en-US" baseline="-25000">
                <a:cs typeface="Arial" pitchFamily="34" charset="0"/>
                <a:sym typeface="Symbol" pitchFamily="18" charset="2"/>
              </a:rPr>
              <a:t>-1</a:t>
            </a:r>
            <a:r>
              <a:rPr lang="en-US" i="1">
                <a:cs typeface="Arial" pitchFamily="34" charset="0"/>
                <a:sym typeface="Symbol" pitchFamily="18" charset="2"/>
              </a:rPr>
              <a:t>p</a:t>
            </a:r>
            <a:r>
              <a:rPr lang="en-US" i="1" baseline="-25000">
                <a:cs typeface="Arial" pitchFamily="34" charset="0"/>
                <a:sym typeface="Symbol" pitchFamily="18" charset="2"/>
              </a:rPr>
              <a:t>k </a:t>
            </a:r>
            <a:r>
              <a:rPr lang="en-US" i="1">
                <a:cs typeface="Arial" pitchFamily="34" charset="0"/>
                <a:sym typeface="Symbol" pitchFamily="18" charset="2"/>
              </a:rPr>
              <a:t>p</a:t>
            </a:r>
            <a:r>
              <a:rPr lang="en-US" i="1" baseline="-25000">
                <a:cs typeface="Arial" pitchFamily="34" charset="0"/>
                <a:sym typeface="Symbol" pitchFamily="18" charset="2"/>
              </a:rPr>
              <a:t>j</a:t>
            </a:r>
          </a:p>
          <a:p>
            <a:pPr marL="990600" lvl="1" indent="-533400" eaLnBrk="1" hangingPunct="1"/>
            <a:endParaRPr lang="en-US" i="1" baseline="-25000">
              <a:cs typeface="Arial" pitchFamily="34" charset="0"/>
              <a:sym typeface="Symbol" pitchFamily="18" charset="2"/>
            </a:endParaRPr>
          </a:p>
          <a:p>
            <a:pPr marL="990600" lvl="1" indent="-533400" eaLnBrk="1" hangingPunct="1"/>
            <a:r>
              <a:rPr lang="en-US" i="1">
                <a:solidFill>
                  <a:srgbClr val="CC6600"/>
                </a:solidFill>
                <a:cs typeface="Arial" pitchFamily="34" charset="0"/>
                <a:sym typeface="Symbol" pitchFamily="18" charset="2"/>
              </a:rPr>
              <a:t>m</a:t>
            </a:r>
            <a:r>
              <a:rPr lang="en-US">
                <a:solidFill>
                  <a:srgbClr val="CC6600"/>
                </a:solidFill>
                <a:cs typeface="Arial" pitchFamily="34" charset="0"/>
                <a:sym typeface="Symbol" pitchFamily="18" charset="2"/>
              </a:rPr>
              <a:t>[</a:t>
            </a:r>
            <a:r>
              <a:rPr lang="en-US" i="1">
                <a:solidFill>
                  <a:srgbClr val="CC6600"/>
                </a:solidFill>
                <a:cs typeface="Arial" pitchFamily="34" charset="0"/>
                <a:sym typeface="Symbol" pitchFamily="18" charset="2"/>
              </a:rPr>
              <a:t>i</a:t>
            </a:r>
            <a:r>
              <a:rPr lang="en-US">
                <a:solidFill>
                  <a:srgbClr val="CC6600"/>
                </a:solidFill>
                <a:cs typeface="Arial" pitchFamily="34" charset="0"/>
                <a:sym typeface="Symbol" pitchFamily="18" charset="2"/>
              </a:rPr>
              <a:t>, </a:t>
            </a:r>
            <a:r>
              <a:rPr lang="en-US" i="1">
                <a:solidFill>
                  <a:srgbClr val="CC6600"/>
                </a:solidFill>
                <a:cs typeface="Arial" pitchFamily="34" charset="0"/>
                <a:sym typeface="Symbol" pitchFamily="18" charset="2"/>
              </a:rPr>
              <a:t>j </a:t>
            </a:r>
            <a:r>
              <a:rPr lang="en-US">
                <a:solidFill>
                  <a:srgbClr val="CC6600"/>
                </a:solidFill>
                <a:cs typeface="Arial" pitchFamily="34" charset="0"/>
                <a:sym typeface="Symbol" pitchFamily="18" charset="2"/>
              </a:rPr>
              <a:t>] = </a:t>
            </a:r>
            <a:r>
              <a:rPr lang="en-US" i="1">
                <a:solidFill>
                  <a:srgbClr val="CC6600"/>
                </a:solidFill>
                <a:cs typeface="Arial" pitchFamily="34" charset="0"/>
                <a:sym typeface="Symbol" pitchFamily="18" charset="2"/>
              </a:rPr>
              <a:t>m</a:t>
            </a:r>
            <a:r>
              <a:rPr lang="en-US">
                <a:solidFill>
                  <a:srgbClr val="CC6600"/>
                </a:solidFill>
                <a:cs typeface="Arial" pitchFamily="34" charset="0"/>
                <a:sym typeface="Symbol" pitchFamily="18" charset="2"/>
              </a:rPr>
              <a:t>[</a:t>
            </a:r>
            <a:r>
              <a:rPr lang="en-US" i="1">
                <a:solidFill>
                  <a:srgbClr val="CC6600"/>
                </a:solidFill>
                <a:cs typeface="Arial" pitchFamily="34" charset="0"/>
                <a:sym typeface="Symbol" pitchFamily="18" charset="2"/>
              </a:rPr>
              <a:t>i</a:t>
            </a:r>
            <a:r>
              <a:rPr lang="en-US">
                <a:solidFill>
                  <a:srgbClr val="CC6600"/>
                </a:solidFill>
                <a:cs typeface="Arial" pitchFamily="34" charset="0"/>
                <a:sym typeface="Symbol" pitchFamily="18" charset="2"/>
              </a:rPr>
              <a:t>, </a:t>
            </a:r>
            <a:r>
              <a:rPr lang="en-US" i="1">
                <a:solidFill>
                  <a:srgbClr val="CC6600"/>
                </a:solidFill>
                <a:cs typeface="Arial" pitchFamily="34" charset="0"/>
                <a:sym typeface="Symbol" pitchFamily="18" charset="2"/>
              </a:rPr>
              <a:t>k</a:t>
            </a:r>
            <a:r>
              <a:rPr lang="en-US">
                <a:solidFill>
                  <a:srgbClr val="CC6600"/>
                </a:solidFill>
                <a:cs typeface="Arial" pitchFamily="34" charset="0"/>
                <a:sym typeface="Symbol" pitchFamily="18" charset="2"/>
              </a:rPr>
              <a:t>] + </a:t>
            </a:r>
            <a:r>
              <a:rPr lang="en-US" i="1">
                <a:solidFill>
                  <a:srgbClr val="CC6600"/>
                </a:solidFill>
                <a:cs typeface="Arial" pitchFamily="34" charset="0"/>
                <a:sym typeface="Symbol" pitchFamily="18" charset="2"/>
              </a:rPr>
              <a:t>m</a:t>
            </a:r>
            <a:r>
              <a:rPr lang="en-US">
                <a:solidFill>
                  <a:srgbClr val="CC6600"/>
                </a:solidFill>
                <a:cs typeface="Arial" pitchFamily="34" charset="0"/>
                <a:sym typeface="Symbol" pitchFamily="18" charset="2"/>
              </a:rPr>
              <a:t>[</a:t>
            </a:r>
            <a:r>
              <a:rPr lang="en-US" i="1">
                <a:solidFill>
                  <a:srgbClr val="CC6600"/>
                </a:solidFill>
                <a:cs typeface="Arial" pitchFamily="34" charset="0"/>
                <a:sym typeface="Symbol" pitchFamily="18" charset="2"/>
              </a:rPr>
              <a:t>k</a:t>
            </a:r>
            <a:r>
              <a:rPr lang="en-US">
                <a:solidFill>
                  <a:srgbClr val="CC6600"/>
                </a:solidFill>
                <a:cs typeface="Arial" pitchFamily="34" charset="0"/>
                <a:sym typeface="Symbol" pitchFamily="18" charset="2"/>
              </a:rPr>
              <a:t>+1, </a:t>
            </a:r>
            <a:r>
              <a:rPr lang="en-US" i="1">
                <a:solidFill>
                  <a:srgbClr val="CC6600"/>
                </a:solidFill>
                <a:cs typeface="Arial" pitchFamily="34" charset="0"/>
                <a:sym typeface="Symbol" pitchFamily="18" charset="2"/>
              </a:rPr>
              <a:t>j </a:t>
            </a:r>
            <a:r>
              <a:rPr lang="en-US">
                <a:solidFill>
                  <a:srgbClr val="CC6600"/>
                </a:solidFill>
                <a:cs typeface="Arial" pitchFamily="34" charset="0"/>
                <a:sym typeface="Symbol" pitchFamily="18" charset="2"/>
              </a:rPr>
              <a:t>] + </a:t>
            </a:r>
            <a:r>
              <a:rPr lang="en-US" i="1">
                <a:solidFill>
                  <a:srgbClr val="CC6600"/>
                </a:solidFill>
                <a:cs typeface="Arial" pitchFamily="34" charset="0"/>
                <a:sym typeface="Symbol" pitchFamily="18" charset="2"/>
              </a:rPr>
              <a:t>p</a:t>
            </a:r>
            <a:r>
              <a:rPr lang="en-US" i="1" baseline="-25000">
                <a:solidFill>
                  <a:srgbClr val="CC6600"/>
                </a:solidFill>
                <a:cs typeface="Arial" pitchFamily="34" charset="0"/>
                <a:sym typeface="Symbol" pitchFamily="18" charset="2"/>
              </a:rPr>
              <a:t>i</a:t>
            </a:r>
            <a:r>
              <a:rPr lang="en-US" baseline="-25000">
                <a:solidFill>
                  <a:srgbClr val="CC6600"/>
                </a:solidFill>
                <a:cs typeface="Arial" pitchFamily="34" charset="0"/>
                <a:sym typeface="Symbol" pitchFamily="18" charset="2"/>
              </a:rPr>
              <a:t>-1</a:t>
            </a:r>
            <a:r>
              <a:rPr lang="en-US" i="1">
                <a:solidFill>
                  <a:srgbClr val="CC6600"/>
                </a:solidFill>
                <a:cs typeface="Arial" pitchFamily="34" charset="0"/>
                <a:sym typeface="Symbol" pitchFamily="18" charset="2"/>
              </a:rPr>
              <a:t>p</a:t>
            </a:r>
            <a:r>
              <a:rPr lang="en-US" i="1" baseline="-25000">
                <a:solidFill>
                  <a:srgbClr val="CC6600"/>
                </a:solidFill>
                <a:cs typeface="Arial" pitchFamily="34" charset="0"/>
                <a:sym typeface="Symbol" pitchFamily="18" charset="2"/>
              </a:rPr>
              <a:t>k </a:t>
            </a:r>
            <a:r>
              <a:rPr lang="en-US" i="1">
                <a:solidFill>
                  <a:srgbClr val="CC6600"/>
                </a:solidFill>
                <a:cs typeface="Arial" pitchFamily="34" charset="0"/>
                <a:sym typeface="Symbol" pitchFamily="18" charset="2"/>
              </a:rPr>
              <a:t>p</a:t>
            </a:r>
            <a:r>
              <a:rPr lang="en-US" i="1" baseline="-25000">
                <a:solidFill>
                  <a:srgbClr val="CC6600"/>
                </a:solidFill>
                <a:cs typeface="Arial" pitchFamily="34" charset="0"/>
                <a:sym typeface="Symbol" pitchFamily="18" charset="2"/>
              </a:rPr>
              <a:t>j  </a:t>
            </a:r>
            <a:r>
              <a:rPr lang="en-US" i="1">
                <a:solidFill>
                  <a:srgbClr val="CC6600"/>
                </a:solidFill>
                <a:cs typeface="Arial" pitchFamily="34" charset="0"/>
                <a:sym typeface="Symbol" pitchFamily="18" charset="2"/>
              </a:rPr>
              <a:t>          for i</a:t>
            </a:r>
            <a:r>
              <a:rPr lang="en-US">
                <a:solidFill>
                  <a:srgbClr val="CC6600"/>
                </a:solidFill>
                <a:cs typeface="Arial" pitchFamily="34" charset="0"/>
                <a:sym typeface="Symbol" pitchFamily="18" charset="2"/>
              </a:rPr>
              <a:t> ≤ </a:t>
            </a:r>
            <a:r>
              <a:rPr lang="en-US" i="1">
                <a:solidFill>
                  <a:srgbClr val="CC6600"/>
                </a:solidFill>
                <a:cs typeface="Arial" pitchFamily="34" charset="0"/>
                <a:sym typeface="Symbol" pitchFamily="18" charset="2"/>
              </a:rPr>
              <a:t>k</a:t>
            </a:r>
            <a:r>
              <a:rPr lang="en-US">
                <a:solidFill>
                  <a:srgbClr val="CC6600"/>
                </a:solidFill>
                <a:cs typeface="Arial" pitchFamily="34" charset="0"/>
                <a:sym typeface="Symbol" pitchFamily="18" charset="2"/>
              </a:rPr>
              <a:t> &lt; </a:t>
            </a:r>
            <a:r>
              <a:rPr lang="en-US" i="1">
                <a:solidFill>
                  <a:srgbClr val="CC6600"/>
                </a:solidFill>
                <a:cs typeface="Arial" pitchFamily="34" charset="0"/>
                <a:sym typeface="Symbol" pitchFamily="18" charset="2"/>
              </a:rPr>
              <a:t>j</a:t>
            </a:r>
            <a:endParaRPr lang="en-US">
              <a:solidFill>
                <a:srgbClr val="CC6600"/>
              </a:solidFill>
            </a:endParaRPr>
          </a:p>
          <a:p>
            <a:pPr marL="990600" lvl="1" indent="-533400" eaLnBrk="1" hangingPunct="1"/>
            <a:r>
              <a:rPr lang="en-US" i="1">
                <a:cs typeface="Arial" pitchFamily="34" charset="0"/>
                <a:sym typeface="Symbol" pitchFamily="18" charset="2"/>
              </a:rPr>
              <a:t>m</a:t>
            </a:r>
            <a:r>
              <a:rPr lang="en-US">
                <a:cs typeface="Arial" pitchFamily="34" charset="0"/>
                <a:sym typeface="Symbol" pitchFamily="18" charset="2"/>
              </a:rPr>
              <a:t>[</a:t>
            </a:r>
            <a:r>
              <a:rPr lang="en-US" i="1">
                <a:cs typeface="Arial" pitchFamily="34" charset="0"/>
                <a:sym typeface="Symbol" pitchFamily="18" charset="2"/>
              </a:rPr>
              <a:t>i</a:t>
            </a:r>
            <a:r>
              <a:rPr lang="en-US">
                <a:cs typeface="Arial" pitchFamily="34" charset="0"/>
                <a:sym typeface="Symbol" pitchFamily="18" charset="2"/>
              </a:rPr>
              <a:t>, </a:t>
            </a:r>
            <a:r>
              <a:rPr lang="en-US" i="1">
                <a:cs typeface="Arial" pitchFamily="34" charset="0"/>
                <a:sym typeface="Symbol" pitchFamily="18" charset="2"/>
              </a:rPr>
              <a:t>i </a:t>
            </a:r>
            <a:r>
              <a:rPr lang="en-US">
                <a:cs typeface="Arial" pitchFamily="34" charset="0"/>
                <a:sym typeface="Symbol" pitchFamily="18" charset="2"/>
              </a:rPr>
              <a:t>] = 0 for </a:t>
            </a:r>
            <a:r>
              <a:rPr lang="en-US" i="1">
                <a:cs typeface="Arial" pitchFamily="34" charset="0"/>
                <a:sym typeface="Symbol" pitchFamily="18" charset="2"/>
              </a:rPr>
              <a:t>i</a:t>
            </a:r>
            <a:r>
              <a:rPr lang="en-US">
                <a:cs typeface="Arial" pitchFamily="34" charset="0"/>
                <a:sym typeface="Symbol" pitchFamily="18" charset="2"/>
              </a:rPr>
              <a:t>=1,2,…,</a:t>
            </a:r>
            <a:r>
              <a:rPr lang="en-US" i="1">
                <a:cs typeface="Arial" pitchFamily="34" charset="0"/>
                <a:sym typeface="Symbol" pitchFamily="18" charset="2"/>
              </a:rPr>
              <a:t>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7CB446D-2206-4E69-834A-8ED7ED37FA9D}"/>
              </a:ext>
            </a:extLst>
          </p:cNvPr>
          <p:cNvGrpSpPr/>
          <p:nvPr/>
        </p:nvGrpSpPr>
        <p:grpSpPr>
          <a:xfrm>
            <a:off x="2771800" y="5257800"/>
            <a:ext cx="4608512" cy="851400"/>
            <a:chOff x="2771800" y="5257800"/>
            <a:chExt cx="4608512" cy="8514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8A9A705-82FE-4C78-A39F-0B88E29081EB}"/>
                </a:ext>
              </a:extLst>
            </p:cNvPr>
            <p:cNvSpPr/>
            <p:nvPr/>
          </p:nvSpPr>
          <p:spPr>
            <a:xfrm>
              <a:off x="2771800" y="5257800"/>
              <a:ext cx="403244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09600" indent="-609600"/>
              <a:r>
                <a:rPr lang="en-US" dirty="0"/>
                <a:t> A</a:t>
              </a:r>
              <a:r>
                <a:rPr lang="en-US" baseline="-25000" dirty="0"/>
                <a:t>1</a:t>
              </a:r>
              <a:r>
                <a:rPr lang="en-US" i="1" dirty="0">
                  <a:solidFill>
                    <a:srgbClr val="FF0000"/>
                  </a:solidFill>
                </a:rPr>
                <a:t>(5x4)</a:t>
              </a:r>
              <a:r>
                <a:rPr lang="en-US" dirty="0"/>
                <a:t>, A</a:t>
              </a:r>
              <a:r>
                <a:rPr lang="en-US" baseline="-25000" dirty="0"/>
                <a:t>2</a:t>
              </a:r>
              <a:r>
                <a:rPr lang="en-US" i="1" dirty="0">
                  <a:solidFill>
                    <a:srgbClr val="FF0000"/>
                  </a:solidFill>
                </a:rPr>
                <a:t>(4x6)</a:t>
              </a:r>
              <a:r>
                <a:rPr lang="en-US" dirty="0"/>
                <a:t>, A</a:t>
              </a:r>
              <a:r>
                <a:rPr lang="en-US" baseline="-25000" dirty="0"/>
                <a:t>3</a:t>
              </a:r>
              <a:r>
                <a:rPr lang="en-US" i="1" dirty="0">
                  <a:solidFill>
                    <a:srgbClr val="FF0000"/>
                  </a:solidFill>
                </a:rPr>
                <a:t>(6x2)</a:t>
              </a:r>
              <a:r>
                <a:rPr lang="en-US" baseline="-25000" dirty="0">
                  <a:sym typeface="Symbol" pitchFamily="18" charset="2"/>
                </a:rPr>
                <a:t>)</a:t>
              </a:r>
              <a:r>
                <a:rPr lang="en-US" dirty="0"/>
                <a:t>, A</a:t>
              </a:r>
              <a:r>
                <a:rPr lang="en-US" baseline="-25000" dirty="0"/>
                <a:t>4 </a:t>
              </a:r>
              <a:r>
                <a:rPr lang="en-US" i="1" dirty="0">
                  <a:solidFill>
                    <a:srgbClr val="FF0000"/>
                  </a:solidFill>
                </a:rPr>
                <a:t>(2x7)</a:t>
              </a:r>
              <a:endParaRPr lang="en-US" i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73A2DED-4A69-4EDB-A279-E0DBCF5AFC40}"/>
                </a:ext>
              </a:extLst>
            </p:cNvPr>
            <p:cNvSpPr/>
            <p:nvPr/>
          </p:nvSpPr>
          <p:spPr>
            <a:xfrm>
              <a:off x="2771800" y="5739868"/>
              <a:ext cx="460851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09600" indent="-609600"/>
              <a:r>
                <a:rPr lang="en-US" dirty="0"/>
                <a:t> A</a:t>
              </a:r>
              <a:r>
                <a:rPr lang="en-US" baseline="-25000" dirty="0"/>
                <a:t>1</a:t>
              </a:r>
              <a:r>
                <a:rPr lang="en-US" i="1" dirty="0">
                  <a:solidFill>
                    <a:srgbClr val="FF0000"/>
                  </a:solidFill>
                </a:rPr>
                <a:t>(p</a:t>
              </a:r>
              <a:r>
                <a:rPr lang="en-US" i="1" baseline="-25000" dirty="0">
                  <a:solidFill>
                    <a:srgbClr val="FF0000"/>
                  </a:solidFill>
                </a:rPr>
                <a:t>0</a:t>
              </a:r>
              <a:r>
                <a:rPr lang="en-US" i="1" dirty="0">
                  <a:solidFill>
                    <a:srgbClr val="FF0000"/>
                  </a:solidFill>
                </a:rPr>
                <a:t>xp</a:t>
              </a:r>
              <a:r>
                <a:rPr lang="en-US" i="1" baseline="-25000" dirty="0">
                  <a:solidFill>
                    <a:srgbClr val="FF0000"/>
                  </a:solidFill>
                </a:rPr>
                <a:t>1</a:t>
              </a:r>
              <a:r>
                <a:rPr lang="en-US" i="1" dirty="0">
                  <a:solidFill>
                    <a:srgbClr val="FF0000"/>
                  </a:solidFill>
                </a:rPr>
                <a:t>)</a:t>
              </a:r>
              <a:r>
                <a:rPr lang="en-US" dirty="0"/>
                <a:t>, A</a:t>
              </a:r>
              <a:r>
                <a:rPr lang="en-US" baseline="-25000" dirty="0"/>
                <a:t>2</a:t>
              </a:r>
              <a:r>
                <a:rPr lang="en-US" i="1" dirty="0">
                  <a:solidFill>
                    <a:srgbClr val="FF0000"/>
                  </a:solidFill>
                </a:rPr>
                <a:t>(p</a:t>
              </a:r>
              <a:r>
                <a:rPr lang="en-US" i="1" baseline="-25000" dirty="0">
                  <a:solidFill>
                    <a:srgbClr val="FF0000"/>
                  </a:solidFill>
                </a:rPr>
                <a:t>1</a:t>
              </a:r>
              <a:r>
                <a:rPr lang="en-US" i="1" dirty="0">
                  <a:solidFill>
                    <a:srgbClr val="FF0000"/>
                  </a:solidFill>
                </a:rPr>
                <a:t>xp</a:t>
              </a:r>
              <a:r>
                <a:rPr lang="en-US" i="1" baseline="-25000" dirty="0">
                  <a:solidFill>
                    <a:srgbClr val="FF0000"/>
                  </a:solidFill>
                </a:rPr>
                <a:t>2</a:t>
              </a:r>
              <a:r>
                <a:rPr lang="en-US" i="1" dirty="0">
                  <a:solidFill>
                    <a:srgbClr val="FF0000"/>
                  </a:solidFill>
                </a:rPr>
                <a:t>)</a:t>
              </a:r>
              <a:r>
                <a:rPr lang="en-US" dirty="0"/>
                <a:t>, A</a:t>
              </a:r>
              <a:r>
                <a:rPr lang="en-US" baseline="-25000" dirty="0"/>
                <a:t>3</a:t>
              </a:r>
              <a:r>
                <a:rPr lang="en-US" i="1" dirty="0">
                  <a:solidFill>
                    <a:srgbClr val="FF0000"/>
                  </a:solidFill>
                </a:rPr>
                <a:t>(p</a:t>
              </a:r>
              <a:r>
                <a:rPr lang="en-US" i="1" baseline="-25000" dirty="0">
                  <a:solidFill>
                    <a:srgbClr val="FF0000"/>
                  </a:solidFill>
                </a:rPr>
                <a:t>2</a:t>
              </a:r>
              <a:r>
                <a:rPr lang="en-US" i="1" dirty="0">
                  <a:solidFill>
                    <a:srgbClr val="FF0000"/>
                  </a:solidFill>
                </a:rPr>
                <a:t>xp</a:t>
              </a:r>
              <a:r>
                <a:rPr lang="en-US" i="1" baseline="-25000" dirty="0">
                  <a:solidFill>
                    <a:srgbClr val="FF0000"/>
                  </a:solidFill>
                </a:rPr>
                <a:t>3</a:t>
              </a:r>
              <a:r>
                <a:rPr lang="en-US" i="1" dirty="0">
                  <a:solidFill>
                    <a:srgbClr val="FF0000"/>
                  </a:solidFill>
                </a:rPr>
                <a:t>)</a:t>
              </a:r>
              <a:r>
                <a:rPr lang="en-US" baseline="-25000" dirty="0">
                  <a:sym typeface="Symbol" pitchFamily="18" charset="2"/>
                </a:rPr>
                <a:t>)</a:t>
              </a:r>
              <a:r>
                <a:rPr lang="en-US" dirty="0"/>
                <a:t>, A</a:t>
              </a:r>
              <a:r>
                <a:rPr lang="en-US" baseline="-25000" dirty="0"/>
                <a:t>4 </a:t>
              </a:r>
              <a:r>
                <a:rPr lang="en-US" i="1" dirty="0">
                  <a:solidFill>
                    <a:srgbClr val="FF0000"/>
                  </a:solidFill>
                </a:rPr>
                <a:t>(p</a:t>
              </a:r>
              <a:r>
                <a:rPr lang="en-US" i="1" baseline="-25000" dirty="0">
                  <a:solidFill>
                    <a:srgbClr val="FF0000"/>
                  </a:solidFill>
                </a:rPr>
                <a:t>3</a:t>
              </a:r>
              <a:r>
                <a:rPr lang="en-US" i="1" dirty="0">
                  <a:solidFill>
                    <a:srgbClr val="FF0000"/>
                  </a:solidFill>
                </a:rPr>
                <a:t>xp</a:t>
              </a:r>
              <a:r>
                <a:rPr lang="en-US" i="1" baseline="-25000" dirty="0">
                  <a:solidFill>
                    <a:srgbClr val="FF0000"/>
                  </a:solidFill>
                </a:rPr>
                <a:t>4</a:t>
              </a:r>
              <a:r>
                <a:rPr lang="en-US" i="1" dirty="0">
                  <a:solidFill>
                    <a:srgbClr val="FF0000"/>
                  </a:solidFill>
                </a:rPr>
                <a:t>)</a:t>
              </a:r>
              <a:endParaRPr lang="en-US" i="1" baseline="-25000" dirty="0">
                <a:solidFill>
                  <a:srgbClr val="FF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0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0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/>
              <a:t>Dynamic Programming Approach </a:t>
            </a:r>
            <a:r>
              <a:rPr lang="en-US" sz="2000"/>
              <a:t>…contd</a:t>
            </a:r>
          </a:p>
        </p:txBody>
      </p:sp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>
                <a:latin typeface="Arial" pitchFamily="34" charset="0"/>
              </a:rPr>
              <a:t>11-</a:t>
            </a:r>
            <a:fld id="{D07018F3-D741-4CA9-9ED0-35C1BF889ABD}" type="slidenum">
              <a:rPr lang="en-US" smtClean="0">
                <a:latin typeface="Arial" pitchFamily="34" charset="0"/>
              </a:rPr>
              <a:pPr/>
              <a:t>14</a:t>
            </a:fld>
            <a:endParaRPr lang="en-US">
              <a:latin typeface="Arial" pitchFamily="34" charset="0"/>
            </a:endParaRPr>
          </a:p>
        </p:txBody>
      </p:sp>
      <p:sp>
        <p:nvSpPr>
          <p:cNvPr id="221188" name="Text Box 4"/>
          <p:cNvSpPr txBox="1">
            <a:spLocks noChangeArrowheads="1"/>
          </p:cNvSpPr>
          <p:nvPr/>
        </p:nvSpPr>
        <p:spPr bwMode="auto">
          <a:xfrm>
            <a:off x="426255" y="2945904"/>
            <a:ext cx="1524000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i="1">
                <a:solidFill>
                  <a:srgbClr val="3333FF"/>
                </a:solidFill>
              </a:rPr>
              <a:t>m</a:t>
            </a:r>
            <a:r>
              <a:rPr lang="en-US" sz="2800">
                <a:solidFill>
                  <a:srgbClr val="3333FF"/>
                </a:solidFill>
              </a:rPr>
              <a:t>[</a:t>
            </a:r>
            <a:r>
              <a:rPr lang="en-US" sz="2800" i="1">
                <a:solidFill>
                  <a:srgbClr val="3333FF"/>
                </a:solidFill>
              </a:rPr>
              <a:t>i</a:t>
            </a:r>
            <a:r>
              <a:rPr lang="en-US" sz="2800">
                <a:solidFill>
                  <a:srgbClr val="3333FF"/>
                </a:solidFill>
              </a:rPr>
              <a:t>, </a:t>
            </a:r>
            <a:r>
              <a:rPr lang="en-US" sz="2800" i="1">
                <a:solidFill>
                  <a:srgbClr val="3333FF"/>
                </a:solidFill>
              </a:rPr>
              <a:t>j</a:t>
            </a:r>
            <a:r>
              <a:rPr lang="en-US" sz="2800">
                <a:solidFill>
                  <a:srgbClr val="3333FF"/>
                </a:solidFill>
              </a:rPr>
              <a:t> ] =</a:t>
            </a:r>
          </a:p>
        </p:txBody>
      </p:sp>
      <p:sp>
        <p:nvSpPr>
          <p:cNvPr id="221189" name="Text Box 5"/>
          <p:cNvSpPr txBox="1">
            <a:spLocks noChangeArrowheads="1"/>
          </p:cNvSpPr>
          <p:nvPr/>
        </p:nvSpPr>
        <p:spPr bwMode="auto">
          <a:xfrm>
            <a:off x="2255055" y="2564904"/>
            <a:ext cx="6934200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rgbClr val="3333FF"/>
                </a:solidFill>
              </a:rPr>
              <a:t>0 					        if </a:t>
            </a:r>
            <a:r>
              <a:rPr lang="en-US" sz="2800" i="1" dirty="0" err="1">
                <a:solidFill>
                  <a:srgbClr val="3333FF"/>
                </a:solidFill>
              </a:rPr>
              <a:t>i</a:t>
            </a:r>
            <a:r>
              <a:rPr lang="en-US" sz="2800" dirty="0">
                <a:solidFill>
                  <a:srgbClr val="3333FF"/>
                </a:solidFill>
              </a:rPr>
              <a:t>=</a:t>
            </a:r>
            <a:r>
              <a:rPr lang="en-US" sz="2800" i="1" dirty="0">
                <a:solidFill>
                  <a:srgbClr val="3333FF"/>
                </a:solidFill>
              </a:rPr>
              <a:t>j</a:t>
            </a:r>
          </a:p>
        </p:txBody>
      </p:sp>
      <p:sp>
        <p:nvSpPr>
          <p:cNvPr id="221190" name="Text Box 6"/>
          <p:cNvSpPr txBox="1">
            <a:spLocks noChangeArrowheads="1"/>
          </p:cNvSpPr>
          <p:nvPr/>
        </p:nvSpPr>
        <p:spPr bwMode="auto">
          <a:xfrm>
            <a:off x="2178855" y="3174504"/>
            <a:ext cx="6858000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i="1">
                <a:solidFill>
                  <a:srgbClr val="3333FF"/>
                </a:solidFill>
                <a:sym typeface="Symbol" pitchFamily="18" charset="2"/>
              </a:rPr>
              <a:t>min </a:t>
            </a:r>
            <a:r>
              <a:rPr lang="en-US" sz="2800">
                <a:solidFill>
                  <a:srgbClr val="3333FF"/>
                </a:solidFill>
                <a:sym typeface="Symbol" pitchFamily="18" charset="2"/>
              </a:rPr>
              <a:t>{</a:t>
            </a:r>
            <a:r>
              <a:rPr lang="en-US" sz="2800" i="1">
                <a:solidFill>
                  <a:srgbClr val="3333FF"/>
                </a:solidFill>
                <a:sym typeface="Symbol" pitchFamily="18" charset="2"/>
              </a:rPr>
              <a:t>m</a:t>
            </a:r>
            <a:r>
              <a:rPr lang="en-US" sz="2800">
                <a:solidFill>
                  <a:srgbClr val="3333FF"/>
                </a:solidFill>
                <a:sym typeface="Symbol" pitchFamily="18" charset="2"/>
              </a:rPr>
              <a:t>[</a:t>
            </a:r>
            <a:r>
              <a:rPr lang="en-US" sz="2800" i="1">
                <a:solidFill>
                  <a:srgbClr val="3333FF"/>
                </a:solidFill>
                <a:sym typeface="Symbol" pitchFamily="18" charset="2"/>
              </a:rPr>
              <a:t>i</a:t>
            </a:r>
            <a:r>
              <a:rPr lang="en-US" sz="2800">
                <a:solidFill>
                  <a:srgbClr val="3333FF"/>
                </a:solidFill>
                <a:sym typeface="Symbol" pitchFamily="18" charset="2"/>
              </a:rPr>
              <a:t>, </a:t>
            </a:r>
            <a:r>
              <a:rPr lang="en-US" sz="2800" i="1">
                <a:solidFill>
                  <a:srgbClr val="3333FF"/>
                </a:solidFill>
                <a:sym typeface="Symbol" pitchFamily="18" charset="2"/>
              </a:rPr>
              <a:t>k</a:t>
            </a:r>
            <a:r>
              <a:rPr lang="en-US" sz="2800">
                <a:solidFill>
                  <a:srgbClr val="3333FF"/>
                </a:solidFill>
                <a:sym typeface="Symbol" pitchFamily="18" charset="2"/>
              </a:rPr>
              <a:t>] + </a:t>
            </a:r>
            <a:r>
              <a:rPr lang="en-US" sz="2800" i="1">
                <a:solidFill>
                  <a:srgbClr val="3333FF"/>
                </a:solidFill>
                <a:sym typeface="Symbol" pitchFamily="18" charset="2"/>
              </a:rPr>
              <a:t>m</a:t>
            </a:r>
            <a:r>
              <a:rPr lang="en-US" sz="2800">
                <a:solidFill>
                  <a:srgbClr val="3333FF"/>
                </a:solidFill>
                <a:sym typeface="Symbol" pitchFamily="18" charset="2"/>
              </a:rPr>
              <a:t>[</a:t>
            </a:r>
            <a:r>
              <a:rPr lang="en-US" sz="2800" i="1">
                <a:solidFill>
                  <a:srgbClr val="3333FF"/>
                </a:solidFill>
                <a:sym typeface="Symbol" pitchFamily="18" charset="2"/>
              </a:rPr>
              <a:t>k</a:t>
            </a:r>
            <a:r>
              <a:rPr lang="en-US" sz="2800">
                <a:solidFill>
                  <a:srgbClr val="3333FF"/>
                </a:solidFill>
                <a:sym typeface="Symbol" pitchFamily="18" charset="2"/>
              </a:rPr>
              <a:t>+1, </a:t>
            </a:r>
            <a:r>
              <a:rPr lang="en-US" sz="2800" i="1">
                <a:solidFill>
                  <a:srgbClr val="3333FF"/>
                </a:solidFill>
                <a:sym typeface="Symbol" pitchFamily="18" charset="2"/>
              </a:rPr>
              <a:t>j </a:t>
            </a:r>
            <a:r>
              <a:rPr lang="en-US" sz="2800">
                <a:solidFill>
                  <a:srgbClr val="3333FF"/>
                </a:solidFill>
                <a:sym typeface="Symbol" pitchFamily="18" charset="2"/>
              </a:rPr>
              <a:t>] + </a:t>
            </a:r>
            <a:r>
              <a:rPr lang="en-US" sz="2800" i="1">
                <a:solidFill>
                  <a:srgbClr val="3333FF"/>
                </a:solidFill>
                <a:sym typeface="Symbol" pitchFamily="18" charset="2"/>
              </a:rPr>
              <a:t>p</a:t>
            </a:r>
            <a:r>
              <a:rPr lang="en-US" sz="2800" i="1" baseline="-25000">
                <a:solidFill>
                  <a:srgbClr val="3333FF"/>
                </a:solidFill>
                <a:sym typeface="Symbol" pitchFamily="18" charset="2"/>
              </a:rPr>
              <a:t>i</a:t>
            </a:r>
            <a:r>
              <a:rPr lang="en-US" sz="2800" baseline="-25000">
                <a:solidFill>
                  <a:srgbClr val="3333FF"/>
                </a:solidFill>
                <a:sym typeface="Symbol" pitchFamily="18" charset="2"/>
              </a:rPr>
              <a:t>-1</a:t>
            </a:r>
            <a:r>
              <a:rPr lang="en-US" sz="2800" i="1">
                <a:solidFill>
                  <a:srgbClr val="3333FF"/>
                </a:solidFill>
                <a:sym typeface="Symbol" pitchFamily="18" charset="2"/>
              </a:rPr>
              <a:t>p</a:t>
            </a:r>
            <a:r>
              <a:rPr lang="en-US" sz="2800" i="1" baseline="-25000">
                <a:solidFill>
                  <a:srgbClr val="3333FF"/>
                </a:solidFill>
                <a:sym typeface="Symbol" pitchFamily="18" charset="2"/>
              </a:rPr>
              <a:t>k</a:t>
            </a:r>
            <a:r>
              <a:rPr lang="en-US" sz="2800" i="1">
                <a:solidFill>
                  <a:srgbClr val="3333FF"/>
                </a:solidFill>
                <a:sym typeface="Symbol" pitchFamily="18" charset="2"/>
              </a:rPr>
              <a:t> p</a:t>
            </a:r>
            <a:r>
              <a:rPr lang="en-US" sz="2800" i="1" baseline="-25000">
                <a:solidFill>
                  <a:srgbClr val="3333FF"/>
                </a:solidFill>
                <a:sym typeface="Symbol" pitchFamily="18" charset="2"/>
              </a:rPr>
              <a:t>j</a:t>
            </a:r>
            <a:r>
              <a:rPr lang="en-US" sz="2800" i="1">
                <a:solidFill>
                  <a:srgbClr val="3333FF"/>
                </a:solidFill>
                <a:sym typeface="Symbol" pitchFamily="18" charset="2"/>
              </a:rPr>
              <a:t> </a:t>
            </a:r>
            <a:r>
              <a:rPr lang="en-US" sz="2800">
                <a:solidFill>
                  <a:srgbClr val="3333FF"/>
                </a:solidFill>
                <a:sym typeface="Symbol" pitchFamily="18" charset="2"/>
              </a:rPr>
              <a:t>}</a:t>
            </a:r>
            <a:r>
              <a:rPr lang="en-US" sz="2800" i="1">
                <a:solidFill>
                  <a:srgbClr val="3333FF"/>
                </a:solidFill>
                <a:sym typeface="Symbol" pitchFamily="18" charset="2"/>
              </a:rPr>
              <a:t>     </a:t>
            </a:r>
            <a:r>
              <a:rPr lang="en-US" sz="2800">
                <a:solidFill>
                  <a:srgbClr val="3333FF"/>
                </a:solidFill>
                <a:sym typeface="Symbol" pitchFamily="18" charset="2"/>
              </a:rPr>
              <a:t>if </a:t>
            </a:r>
            <a:r>
              <a:rPr lang="en-US" sz="2800" i="1">
                <a:solidFill>
                  <a:srgbClr val="3333FF"/>
                </a:solidFill>
                <a:sym typeface="Symbol" pitchFamily="18" charset="2"/>
              </a:rPr>
              <a:t>i</a:t>
            </a:r>
            <a:r>
              <a:rPr lang="en-US" sz="2800">
                <a:solidFill>
                  <a:srgbClr val="3333FF"/>
                </a:solidFill>
                <a:cs typeface="Arial" pitchFamily="34" charset="0"/>
                <a:sym typeface="Symbol" pitchFamily="18" charset="2"/>
              </a:rPr>
              <a:t>&lt;</a:t>
            </a:r>
            <a:r>
              <a:rPr lang="en-US" sz="2800" i="1">
                <a:solidFill>
                  <a:srgbClr val="3333FF"/>
                </a:solidFill>
                <a:sym typeface="Symbol" pitchFamily="18" charset="2"/>
              </a:rPr>
              <a:t>j</a:t>
            </a:r>
          </a:p>
        </p:txBody>
      </p:sp>
      <p:sp>
        <p:nvSpPr>
          <p:cNvPr id="13320" name="Text Box 7"/>
          <p:cNvSpPr txBox="1">
            <a:spLocks noChangeArrowheads="1"/>
          </p:cNvSpPr>
          <p:nvPr/>
        </p:nvSpPr>
        <p:spPr bwMode="auto">
          <a:xfrm>
            <a:off x="1721655" y="3707904"/>
            <a:ext cx="1447800" cy="3667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21193" name="Text Box 9"/>
          <p:cNvSpPr txBox="1">
            <a:spLocks noChangeArrowheads="1"/>
          </p:cNvSpPr>
          <p:nvPr/>
        </p:nvSpPr>
        <p:spPr bwMode="auto">
          <a:xfrm>
            <a:off x="2026455" y="3631704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>
                <a:solidFill>
                  <a:srgbClr val="3333FF"/>
                </a:solidFill>
              </a:rPr>
              <a:t>i</a:t>
            </a:r>
            <a:r>
              <a:rPr lang="en-US" sz="2400">
                <a:solidFill>
                  <a:srgbClr val="3333FF"/>
                </a:solidFill>
              </a:rPr>
              <a:t> </a:t>
            </a:r>
            <a:r>
              <a:rPr lang="en-US" sz="2400">
                <a:solidFill>
                  <a:srgbClr val="3333FF"/>
                </a:solidFill>
                <a:cs typeface="Arial" pitchFamily="34" charset="0"/>
              </a:rPr>
              <a:t>≤ </a:t>
            </a:r>
            <a:r>
              <a:rPr lang="en-US" sz="2400" i="1">
                <a:solidFill>
                  <a:srgbClr val="3333FF"/>
                </a:solidFill>
              </a:rPr>
              <a:t>k</a:t>
            </a:r>
            <a:r>
              <a:rPr lang="en-US" sz="2400">
                <a:solidFill>
                  <a:srgbClr val="3333FF"/>
                </a:solidFill>
              </a:rPr>
              <a:t>&lt; </a:t>
            </a:r>
            <a:r>
              <a:rPr lang="en-US" sz="2400" i="1">
                <a:solidFill>
                  <a:srgbClr val="3333FF"/>
                </a:solidFill>
              </a:rPr>
              <a:t>j</a:t>
            </a:r>
            <a:r>
              <a:rPr lang="en-US" sz="2400">
                <a:solidFill>
                  <a:srgbClr val="3333FF"/>
                </a:solidFill>
              </a:rPr>
              <a:t> </a:t>
            </a:r>
          </a:p>
        </p:txBody>
      </p:sp>
      <p:sp>
        <p:nvSpPr>
          <p:cNvPr id="221194" name="AutoShape 10"/>
          <p:cNvSpPr>
            <a:spLocks/>
          </p:cNvSpPr>
          <p:nvPr/>
        </p:nvSpPr>
        <p:spPr bwMode="auto">
          <a:xfrm>
            <a:off x="1950255" y="2793504"/>
            <a:ext cx="228600" cy="838200"/>
          </a:xfrm>
          <a:prstGeom prst="leftBrace">
            <a:avLst>
              <a:gd name="adj1" fmla="val 30556"/>
              <a:gd name="adj2" fmla="val 50000"/>
            </a:avLst>
          </a:prstGeom>
          <a:noFill/>
          <a:ln w="9525">
            <a:solidFill>
              <a:srgbClr val="3333FF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1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1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1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1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21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8" grpId="0"/>
      <p:bldP spid="221189" grpId="0"/>
      <p:bldP spid="221190" grpId="0"/>
      <p:bldP spid="221193" grpId="0"/>
      <p:bldP spid="22119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/>
              <a:t>Dynamic Programming Approach </a:t>
            </a:r>
            <a:r>
              <a:rPr lang="en-US" sz="2000"/>
              <a:t>…contd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marL="609600" indent="-609600" eaLnBrk="1" hangingPunct="1">
              <a:buClr>
                <a:schemeClr val="tx1"/>
              </a:buClr>
            </a:pPr>
            <a:r>
              <a:rPr lang="en-US" dirty="0">
                <a:cs typeface="Arial" pitchFamily="34" charset="0"/>
                <a:sym typeface="Symbol" pitchFamily="18" charset="2"/>
              </a:rPr>
              <a:t>To keep track of how to construct an optimal solution, we use a table </a:t>
            </a:r>
            <a:r>
              <a:rPr lang="en-US" i="1" dirty="0">
                <a:cs typeface="Arial" pitchFamily="34" charset="0"/>
                <a:sym typeface="Symbol" pitchFamily="18" charset="2"/>
              </a:rPr>
              <a:t>s</a:t>
            </a:r>
          </a:p>
          <a:p>
            <a:pPr marL="609600" indent="-609600" eaLnBrk="1" hangingPunct="1">
              <a:buClr>
                <a:schemeClr val="tx1"/>
              </a:buClr>
            </a:pPr>
            <a:r>
              <a:rPr lang="en-US" i="1" dirty="0">
                <a:cs typeface="Arial" pitchFamily="34" charset="0"/>
                <a:sym typeface="Symbol" pitchFamily="18" charset="2"/>
              </a:rPr>
              <a:t>s</a:t>
            </a:r>
            <a:r>
              <a:rPr lang="en-US" dirty="0">
                <a:cs typeface="Arial" pitchFamily="34" charset="0"/>
                <a:sym typeface="Symbol" pitchFamily="18" charset="2"/>
              </a:rPr>
              <a:t>[</a:t>
            </a:r>
            <a:r>
              <a:rPr lang="en-US" i="1" dirty="0" err="1">
                <a:cs typeface="Arial" pitchFamily="34" charset="0"/>
                <a:sym typeface="Symbol" pitchFamily="18" charset="2"/>
              </a:rPr>
              <a:t>i</a:t>
            </a:r>
            <a:r>
              <a:rPr lang="en-US" dirty="0">
                <a:cs typeface="Arial" pitchFamily="34" charset="0"/>
                <a:sym typeface="Symbol" pitchFamily="18" charset="2"/>
              </a:rPr>
              <a:t>, </a:t>
            </a:r>
            <a:r>
              <a:rPr lang="en-US" i="1" dirty="0">
                <a:cs typeface="Arial" pitchFamily="34" charset="0"/>
                <a:sym typeface="Symbol" pitchFamily="18" charset="2"/>
              </a:rPr>
              <a:t>j </a:t>
            </a:r>
            <a:r>
              <a:rPr lang="en-US" dirty="0">
                <a:cs typeface="Arial" pitchFamily="34" charset="0"/>
                <a:sym typeface="Symbol" pitchFamily="18" charset="2"/>
              </a:rPr>
              <a:t>] = value of </a:t>
            </a:r>
            <a:r>
              <a:rPr lang="en-US" i="1" dirty="0">
                <a:cs typeface="Arial" pitchFamily="34" charset="0"/>
                <a:sym typeface="Symbol" pitchFamily="18" charset="2"/>
              </a:rPr>
              <a:t>k</a:t>
            </a:r>
            <a:r>
              <a:rPr lang="en-US" dirty="0">
                <a:cs typeface="Arial" pitchFamily="34" charset="0"/>
                <a:sym typeface="Symbol" pitchFamily="18" charset="2"/>
              </a:rPr>
              <a:t> at which </a:t>
            </a:r>
            <a:r>
              <a:rPr lang="en-US" dirty="0"/>
              <a:t>A</a:t>
            </a:r>
            <a:r>
              <a:rPr lang="en-US" i="1" baseline="-25000" dirty="0"/>
              <a:t>i</a:t>
            </a:r>
            <a:r>
              <a:rPr lang="en-US" dirty="0"/>
              <a:t> A</a:t>
            </a:r>
            <a:r>
              <a:rPr lang="en-US" i="1" baseline="-25000" dirty="0"/>
              <a:t>i</a:t>
            </a:r>
            <a:r>
              <a:rPr lang="en-US" baseline="-25000" dirty="0"/>
              <a:t>+1</a:t>
            </a:r>
            <a:r>
              <a:rPr lang="en-US" dirty="0"/>
              <a:t> … </a:t>
            </a:r>
            <a:r>
              <a:rPr lang="en-US" dirty="0" err="1"/>
              <a:t>A</a:t>
            </a:r>
            <a:r>
              <a:rPr lang="en-US" i="1" baseline="-25000" dirty="0" err="1"/>
              <a:t>j</a:t>
            </a:r>
            <a:r>
              <a:rPr lang="en-US" dirty="0"/>
              <a:t> </a:t>
            </a:r>
            <a:r>
              <a:rPr lang="en-US" dirty="0">
                <a:cs typeface="Arial" pitchFamily="34" charset="0"/>
                <a:sym typeface="Symbol" pitchFamily="18" charset="2"/>
              </a:rPr>
              <a:t>is split for optimal </a:t>
            </a:r>
            <a:r>
              <a:rPr lang="en-US" dirty="0" err="1">
                <a:cs typeface="Arial" pitchFamily="34" charset="0"/>
                <a:sym typeface="Symbol" pitchFamily="18" charset="2"/>
              </a:rPr>
              <a:t>parenthesization</a:t>
            </a:r>
            <a:endParaRPr lang="en-US" dirty="0">
              <a:cs typeface="Arial" pitchFamily="34" charset="0"/>
              <a:sym typeface="Symbol" pitchFamily="18" charset="2"/>
            </a:endParaRPr>
          </a:p>
          <a:p>
            <a:pPr marL="609600" indent="-609600" eaLnBrk="1" hangingPunct="1">
              <a:buClr>
                <a:schemeClr val="tx1"/>
              </a:buClr>
            </a:pPr>
            <a:r>
              <a:rPr lang="en-US" dirty="0">
                <a:cs typeface="Arial" pitchFamily="34" charset="0"/>
                <a:sym typeface="Symbol" pitchFamily="18" charset="2"/>
              </a:rPr>
              <a:t>Algorithm:</a:t>
            </a:r>
          </a:p>
          <a:p>
            <a:pPr marL="990600" lvl="1" indent="-533400" eaLnBrk="1" hangingPunct="1">
              <a:buClr>
                <a:schemeClr val="tx1"/>
              </a:buClr>
            </a:pPr>
            <a:r>
              <a:rPr lang="en-US" dirty="0">
                <a:cs typeface="Arial" pitchFamily="34" charset="0"/>
                <a:sym typeface="Symbol" pitchFamily="18" charset="2"/>
              </a:rPr>
              <a:t>First computes costs for chains of length </a:t>
            </a:r>
            <a:r>
              <a:rPr lang="en-US" i="1" dirty="0">
                <a:latin typeface="Times New Roman" pitchFamily="18" charset="0"/>
                <a:cs typeface="Arial" pitchFamily="34" charset="0"/>
                <a:sym typeface="Symbol" pitchFamily="18" charset="2"/>
              </a:rPr>
              <a:t>l</a:t>
            </a:r>
            <a:r>
              <a:rPr lang="en-US" dirty="0">
                <a:cs typeface="Arial" pitchFamily="34" charset="0"/>
                <a:sym typeface="Symbol" pitchFamily="18" charset="2"/>
              </a:rPr>
              <a:t>=1</a:t>
            </a:r>
          </a:p>
          <a:p>
            <a:pPr marL="990600" lvl="1" indent="-533400" eaLnBrk="1" hangingPunct="1">
              <a:buClr>
                <a:schemeClr val="tx1"/>
              </a:buClr>
            </a:pPr>
            <a:r>
              <a:rPr lang="en-US" dirty="0">
                <a:cs typeface="Arial" pitchFamily="34" charset="0"/>
                <a:sym typeface="Symbol" pitchFamily="18" charset="2"/>
              </a:rPr>
              <a:t>Then for chains of length </a:t>
            </a:r>
            <a:r>
              <a:rPr lang="en-US" i="1" dirty="0">
                <a:latin typeface="Times New Roman" pitchFamily="18" charset="0"/>
                <a:cs typeface="Arial" pitchFamily="34" charset="0"/>
                <a:sym typeface="Symbol" pitchFamily="18" charset="2"/>
              </a:rPr>
              <a:t>l</a:t>
            </a:r>
            <a:r>
              <a:rPr lang="en-US" dirty="0">
                <a:cs typeface="Arial" pitchFamily="34" charset="0"/>
                <a:sym typeface="Symbol" pitchFamily="18" charset="2"/>
              </a:rPr>
              <a:t>=2,3, … and so on</a:t>
            </a:r>
          </a:p>
          <a:p>
            <a:pPr marL="990600" lvl="1" indent="-533400" eaLnBrk="1" hangingPunct="1">
              <a:buClr>
                <a:schemeClr val="tx1"/>
              </a:buClr>
            </a:pPr>
            <a:r>
              <a:rPr lang="en-US" dirty="0">
                <a:cs typeface="Arial" pitchFamily="34" charset="0"/>
                <a:sym typeface="Symbol" pitchFamily="18" charset="2"/>
              </a:rPr>
              <a:t>Computes the optimal cost bottom-up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B2C3A-F613-47BE-B511-98BEBE000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E3006F-E365-4873-B582-E92239458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531903"/>
              </p:ext>
            </p:extLst>
          </p:nvPr>
        </p:nvGraphicFramePr>
        <p:xfrm>
          <a:off x="7155417" y="1252720"/>
          <a:ext cx="1581608" cy="1483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95402">
                  <a:extLst>
                    <a:ext uri="{9D8B030D-6E8A-4147-A177-3AD203B41FA5}">
                      <a16:colId xmlns:a16="http://schemas.microsoft.com/office/drawing/2014/main" val="3103910569"/>
                    </a:ext>
                  </a:extLst>
                </a:gridCol>
                <a:gridCol w="395402">
                  <a:extLst>
                    <a:ext uri="{9D8B030D-6E8A-4147-A177-3AD203B41FA5}">
                      <a16:colId xmlns:a16="http://schemas.microsoft.com/office/drawing/2014/main" val="2590762658"/>
                    </a:ext>
                  </a:extLst>
                </a:gridCol>
                <a:gridCol w="395402">
                  <a:extLst>
                    <a:ext uri="{9D8B030D-6E8A-4147-A177-3AD203B41FA5}">
                      <a16:colId xmlns:a16="http://schemas.microsoft.com/office/drawing/2014/main" val="3137605563"/>
                    </a:ext>
                  </a:extLst>
                </a:gridCol>
                <a:gridCol w="395402">
                  <a:extLst>
                    <a:ext uri="{9D8B030D-6E8A-4147-A177-3AD203B41FA5}">
                      <a16:colId xmlns:a16="http://schemas.microsoft.com/office/drawing/2014/main" val="383420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101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336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b="1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398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b="1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993165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535DE010-2894-48C0-927D-12B95EEBCF23}"/>
              </a:ext>
            </a:extLst>
          </p:cNvPr>
          <p:cNvGrpSpPr/>
          <p:nvPr/>
        </p:nvGrpSpPr>
        <p:grpSpPr>
          <a:xfrm>
            <a:off x="755576" y="1143000"/>
            <a:ext cx="4608512" cy="851400"/>
            <a:chOff x="2771800" y="5257800"/>
            <a:chExt cx="4608512" cy="8514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B285C3B-A83A-4541-8B8D-07131D071977}"/>
                </a:ext>
              </a:extLst>
            </p:cNvPr>
            <p:cNvSpPr/>
            <p:nvPr/>
          </p:nvSpPr>
          <p:spPr>
            <a:xfrm>
              <a:off x="2771800" y="5257800"/>
              <a:ext cx="403244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09600" indent="-609600"/>
              <a:r>
                <a:rPr lang="en-US" dirty="0"/>
                <a:t> A</a:t>
              </a:r>
              <a:r>
                <a:rPr lang="en-US" baseline="-25000" dirty="0"/>
                <a:t>1</a:t>
              </a:r>
              <a:r>
                <a:rPr lang="en-US" i="1" dirty="0">
                  <a:solidFill>
                    <a:srgbClr val="FF0000"/>
                  </a:solidFill>
                </a:rPr>
                <a:t>(5x4)</a:t>
              </a:r>
              <a:r>
                <a:rPr lang="en-US" dirty="0"/>
                <a:t>, A</a:t>
              </a:r>
              <a:r>
                <a:rPr lang="en-US" baseline="-25000" dirty="0"/>
                <a:t>2</a:t>
              </a:r>
              <a:r>
                <a:rPr lang="en-US" i="1" dirty="0">
                  <a:solidFill>
                    <a:srgbClr val="FF0000"/>
                  </a:solidFill>
                </a:rPr>
                <a:t>(4x6)</a:t>
              </a:r>
              <a:r>
                <a:rPr lang="en-US" dirty="0"/>
                <a:t>, A</a:t>
              </a:r>
              <a:r>
                <a:rPr lang="en-US" baseline="-25000" dirty="0"/>
                <a:t>3</a:t>
              </a:r>
              <a:r>
                <a:rPr lang="en-US" i="1" dirty="0">
                  <a:solidFill>
                    <a:srgbClr val="FF0000"/>
                  </a:solidFill>
                </a:rPr>
                <a:t>(6x2)</a:t>
              </a:r>
              <a:r>
                <a:rPr lang="en-US" baseline="-25000" dirty="0">
                  <a:sym typeface="Symbol" pitchFamily="18" charset="2"/>
                </a:rPr>
                <a:t>)</a:t>
              </a:r>
              <a:r>
                <a:rPr lang="en-US" dirty="0"/>
                <a:t>, A</a:t>
              </a:r>
              <a:r>
                <a:rPr lang="en-US" baseline="-25000" dirty="0"/>
                <a:t>4 </a:t>
              </a:r>
              <a:r>
                <a:rPr lang="en-US" i="1" dirty="0">
                  <a:solidFill>
                    <a:srgbClr val="FF0000"/>
                  </a:solidFill>
                </a:rPr>
                <a:t>(2x7)</a:t>
              </a:r>
              <a:endParaRPr lang="en-US" i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E37E16-FD7E-4FAF-AC14-5C202647FED4}"/>
                </a:ext>
              </a:extLst>
            </p:cNvPr>
            <p:cNvSpPr/>
            <p:nvPr/>
          </p:nvSpPr>
          <p:spPr>
            <a:xfrm>
              <a:off x="2771800" y="5739868"/>
              <a:ext cx="460851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09600" indent="-609600"/>
              <a:r>
                <a:rPr lang="en-US" dirty="0"/>
                <a:t> A</a:t>
              </a:r>
              <a:r>
                <a:rPr lang="en-US" baseline="-25000" dirty="0"/>
                <a:t>1</a:t>
              </a:r>
              <a:r>
                <a:rPr lang="en-US" i="1" dirty="0">
                  <a:solidFill>
                    <a:srgbClr val="FF0000"/>
                  </a:solidFill>
                </a:rPr>
                <a:t>(p</a:t>
              </a:r>
              <a:r>
                <a:rPr lang="en-US" i="1" baseline="-25000" dirty="0">
                  <a:solidFill>
                    <a:srgbClr val="FF0000"/>
                  </a:solidFill>
                </a:rPr>
                <a:t>0</a:t>
              </a:r>
              <a:r>
                <a:rPr lang="en-US" i="1" dirty="0">
                  <a:solidFill>
                    <a:srgbClr val="FF0000"/>
                  </a:solidFill>
                </a:rPr>
                <a:t>xp</a:t>
              </a:r>
              <a:r>
                <a:rPr lang="en-US" i="1" baseline="-25000" dirty="0">
                  <a:solidFill>
                    <a:srgbClr val="FF0000"/>
                  </a:solidFill>
                </a:rPr>
                <a:t>1</a:t>
              </a:r>
              <a:r>
                <a:rPr lang="en-US" i="1" dirty="0">
                  <a:solidFill>
                    <a:srgbClr val="FF0000"/>
                  </a:solidFill>
                </a:rPr>
                <a:t>)</a:t>
              </a:r>
              <a:r>
                <a:rPr lang="en-US" dirty="0"/>
                <a:t>, A</a:t>
              </a:r>
              <a:r>
                <a:rPr lang="en-US" baseline="-25000" dirty="0"/>
                <a:t>2</a:t>
              </a:r>
              <a:r>
                <a:rPr lang="en-US" i="1" dirty="0">
                  <a:solidFill>
                    <a:srgbClr val="FF0000"/>
                  </a:solidFill>
                </a:rPr>
                <a:t>(p</a:t>
              </a:r>
              <a:r>
                <a:rPr lang="en-US" i="1" baseline="-25000" dirty="0">
                  <a:solidFill>
                    <a:srgbClr val="FF0000"/>
                  </a:solidFill>
                </a:rPr>
                <a:t>1</a:t>
              </a:r>
              <a:r>
                <a:rPr lang="en-US" i="1" dirty="0">
                  <a:solidFill>
                    <a:srgbClr val="FF0000"/>
                  </a:solidFill>
                </a:rPr>
                <a:t>xp</a:t>
              </a:r>
              <a:r>
                <a:rPr lang="en-US" i="1" baseline="-25000" dirty="0">
                  <a:solidFill>
                    <a:srgbClr val="FF0000"/>
                  </a:solidFill>
                </a:rPr>
                <a:t>2</a:t>
              </a:r>
              <a:r>
                <a:rPr lang="en-US" i="1" dirty="0">
                  <a:solidFill>
                    <a:srgbClr val="FF0000"/>
                  </a:solidFill>
                </a:rPr>
                <a:t>)</a:t>
              </a:r>
              <a:r>
                <a:rPr lang="en-US" dirty="0"/>
                <a:t>, A</a:t>
              </a:r>
              <a:r>
                <a:rPr lang="en-US" baseline="-25000" dirty="0"/>
                <a:t>3</a:t>
              </a:r>
              <a:r>
                <a:rPr lang="en-US" i="1" dirty="0">
                  <a:solidFill>
                    <a:srgbClr val="FF0000"/>
                  </a:solidFill>
                </a:rPr>
                <a:t>(p</a:t>
              </a:r>
              <a:r>
                <a:rPr lang="en-US" i="1" baseline="-25000" dirty="0">
                  <a:solidFill>
                    <a:srgbClr val="FF0000"/>
                  </a:solidFill>
                </a:rPr>
                <a:t>2</a:t>
              </a:r>
              <a:r>
                <a:rPr lang="en-US" i="1" dirty="0">
                  <a:solidFill>
                    <a:srgbClr val="FF0000"/>
                  </a:solidFill>
                </a:rPr>
                <a:t>xp</a:t>
              </a:r>
              <a:r>
                <a:rPr lang="en-US" i="1" baseline="-25000" dirty="0">
                  <a:solidFill>
                    <a:srgbClr val="FF0000"/>
                  </a:solidFill>
                </a:rPr>
                <a:t>3</a:t>
              </a:r>
              <a:r>
                <a:rPr lang="en-US" i="1" dirty="0">
                  <a:solidFill>
                    <a:srgbClr val="FF0000"/>
                  </a:solidFill>
                </a:rPr>
                <a:t>)</a:t>
              </a:r>
              <a:r>
                <a:rPr lang="en-US" baseline="-25000" dirty="0">
                  <a:sym typeface="Symbol" pitchFamily="18" charset="2"/>
                </a:rPr>
                <a:t>)</a:t>
              </a:r>
              <a:r>
                <a:rPr lang="en-US" dirty="0"/>
                <a:t>, A</a:t>
              </a:r>
              <a:r>
                <a:rPr lang="en-US" baseline="-25000" dirty="0"/>
                <a:t>4 </a:t>
              </a:r>
              <a:r>
                <a:rPr lang="en-US" i="1" dirty="0">
                  <a:solidFill>
                    <a:srgbClr val="FF0000"/>
                  </a:solidFill>
                </a:rPr>
                <a:t>(p</a:t>
              </a:r>
              <a:r>
                <a:rPr lang="en-US" i="1" baseline="-25000" dirty="0">
                  <a:solidFill>
                    <a:srgbClr val="FF0000"/>
                  </a:solidFill>
                </a:rPr>
                <a:t>3</a:t>
              </a:r>
              <a:r>
                <a:rPr lang="en-US" i="1" dirty="0">
                  <a:solidFill>
                    <a:srgbClr val="FF0000"/>
                  </a:solidFill>
                </a:rPr>
                <a:t>xp</a:t>
              </a:r>
              <a:r>
                <a:rPr lang="en-US" i="1" baseline="-25000" dirty="0">
                  <a:solidFill>
                    <a:srgbClr val="FF0000"/>
                  </a:solidFill>
                </a:rPr>
                <a:t>4</a:t>
              </a:r>
              <a:r>
                <a:rPr lang="en-US" i="1" dirty="0">
                  <a:solidFill>
                    <a:srgbClr val="FF0000"/>
                  </a:solidFill>
                </a:rPr>
                <a:t>)</a:t>
              </a:r>
              <a:endParaRPr lang="en-US" i="1" baseline="-25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968974A-BE4F-42C4-96E2-605D99717559}"/>
              </a:ext>
            </a:extLst>
          </p:cNvPr>
          <p:cNvSpPr txBox="1"/>
          <p:nvPr/>
        </p:nvSpPr>
        <p:spPr>
          <a:xfrm>
            <a:off x="1259632" y="2204864"/>
            <a:ext cx="590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Chain of length 1</a:t>
            </a:r>
          </a:p>
          <a:p>
            <a:r>
              <a:rPr lang="en-IN" dirty="0"/>
              <a:t>	M[1,1]=M[2,2]=M[3,3]=M[4,4]=0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FF4FE1-03BB-427A-A798-457E1BB5FCB4}"/>
              </a:ext>
            </a:extLst>
          </p:cNvPr>
          <p:cNvSpPr txBox="1"/>
          <p:nvPr/>
        </p:nvSpPr>
        <p:spPr>
          <a:xfrm>
            <a:off x="1259632" y="3919227"/>
            <a:ext cx="5904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Chain of length 2</a:t>
            </a:r>
          </a:p>
          <a:p>
            <a:r>
              <a:rPr lang="en-IN" dirty="0"/>
              <a:t>	M[1,2]=5x4x6=120</a:t>
            </a:r>
          </a:p>
          <a:p>
            <a:r>
              <a:rPr lang="en-IN" dirty="0"/>
              <a:t>	M[2,3]=4x6x2=48</a:t>
            </a:r>
          </a:p>
          <a:p>
            <a:r>
              <a:rPr lang="en-IN" dirty="0"/>
              <a:t>	M[3,4]=6x2x7=84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0B80107-32F0-4115-AA5A-1470B5FCC8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839212"/>
              </p:ext>
            </p:extLst>
          </p:nvPr>
        </p:nvGraphicFramePr>
        <p:xfrm>
          <a:off x="6300192" y="3545992"/>
          <a:ext cx="2661728" cy="1483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65432">
                  <a:extLst>
                    <a:ext uri="{9D8B030D-6E8A-4147-A177-3AD203B41FA5}">
                      <a16:colId xmlns:a16="http://schemas.microsoft.com/office/drawing/2014/main" val="3103910569"/>
                    </a:ext>
                  </a:extLst>
                </a:gridCol>
                <a:gridCol w="665432">
                  <a:extLst>
                    <a:ext uri="{9D8B030D-6E8A-4147-A177-3AD203B41FA5}">
                      <a16:colId xmlns:a16="http://schemas.microsoft.com/office/drawing/2014/main" val="2590762658"/>
                    </a:ext>
                  </a:extLst>
                </a:gridCol>
                <a:gridCol w="665432">
                  <a:extLst>
                    <a:ext uri="{9D8B030D-6E8A-4147-A177-3AD203B41FA5}">
                      <a16:colId xmlns:a16="http://schemas.microsoft.com/office/drawing/2014/main" val="3137605563"/>
                    </a:ext>
                  </a:extLst>
                </a:gridCol>
                <a:gridCol w="665432">
                  <a:extLst>
                    <a:ext uri="{9D8B030D-6E8A-4147-A177-3AD203B41FA5}">
                      <a16:colId xmlns:a16="http://schemas.microsoft.com/office/drawing/2014/main" val="383420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00B050"/>
                          </a:solidFill>
                        </a:rPr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101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00B050"/>
                          </a:solidFill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336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00B050"/>
                          </a:solidFill>
                        </a:rPr>
                        <a:t>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398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99316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5E21B84-8D06-4DCB-84D0-9502DABBDB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872959"/>
              </p:ext>
            </p:extLst>
          </p:nvPr>
        </p:nvGraphicFramePr>
        <p:xfrm>
          <a:off x="6732240" y="5231218"/>
          <a:ext cx="1581608" cy="14743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95402">
                  <a:extLst>
                    <a:ext uri="{9D8B030D-6E8A-4147-A177-3AD203B41FA5}">
                      <a16:colId xmlns:a16="http://schemas.microsoft.com/office/drawing/2014/main" val="3103910569"/>
                    </a:ext>
                  </a:extLst>
                </a:gridCol>
                <a:gridCol w="395402">
                  <a:extLst>
                    <a:ext uri="{9D8B030D-6E8A-4147-A177-3AD203B41FA5}">
                      <a16:colId xmlns:a16="http://schemas.microsoft.com/office/drawing/2014/main" val="2590762658"/>
                    </a:ext>
                  </a:extLst>
                </a:gridCol>
                <a:gridCol w="395402">
                  <a:extLst>
                    <a:ext uri="{9D8B030D-6E8A-4147-A177-3AD203B41FA5}">
                      <a16:colId xmlns:a16="http://schemas.microsoft.com/office/drawing/2014/main" val="3137605563"/>
                    </a:ext>
                  </a:extLst>
                </a:gridCol>
                <a:gridCol w="395402">
                  <a:extLst>
                    <a:ext uri="{9D8B030D-6E8A-4147-A177-3AD203B41FA5}">
                      <a16:colId xmlns:a16="http://schemas.microsoft.com/office/drawing/2014/main" val="383420493"/>
                    </a:ext>
                  </a:extLst>
                </a:gridCol>
              </a:tblGrid>
              <a:tr h="36859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1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101544"/>
                  </a:ext>
                </a:extLst>
              </a:tr>
              <a:tr h="36859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2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336997"/>
                  </a:ext>
                </a:extLst>
              </a:tr>
              <a:tr h="36859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b="1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3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398286"/>
                  </a:ext>
                </a:extLst>
              </a:tr>
              <a:tr h="36859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99316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33134D13-27F6-41F3-A48C-B3A04C75E369}"/>
              </a:ext>
            </a:extLst>
          </p:cNvPr>
          <p:cNvSpPr txBox="1"/>
          <p:nvPr/>
        </p:nvSpPr>
        <p:spPr>
          <a:xfrm>
            <a:off x="4788024" y="5698885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Split Matrix S</a:t>
            </a:r>
          </a:p>
        </p:txBody>
      </p:sp>
    </p:spTree>
    <p:extLst>
      <p:ext uri="{BB962C8B-B14F-4D97-AF65-F5344CB8AC3E}">
        <p14:creationId xmlns:p14="http://schemas.microsoft.com/office/powerpoint/2010/main" val="306412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FA081B9-7F51-4EBA-857F-2E07E8D6478B}"/>
              </a:ext>
            </a:extLst>
          </p:cNvPr>
          <p:cNvGrpSpPr/>
          <p:nvPr/>
        </p:nvGrpSpPr>
        <p:grpSpPr>
          <a:xfrm>
            <a:off x="683568" y="188640"/>
            <a:ext cx="4608512" cy="851400"/>
            <a:chOff x="2771800" y="5257800"/>
            <a:chExt cx="4608512" cy="8514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249077B-98B5-4C10-AF61-FF7E50A10007}"/>
                </a:ext>
              </a:extLst>
            </p:cNvPr>
            <p:cNvSpPr/>
            <p:nvPr/>
          </p:nvSpPr>
          <p:spPr>
            <a:xfrm>
              <a:off x="2771800" y="5257800"/>
              <a:ext cx="403244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09600" indent="-609600"/>
              <a:r>
                <a:rPr lang="en-US" dirty="0"/>
                <a:t> A</a:t>
              </a:r>
              <a:r>
                <a:rPr lang="en-US" baseline="-25000" dirty="0"/>
                <a:t>1</a:t>
              </a:r>
              <a:r>
                <a:rPr lang="en-US" i="1" dirty="0">
                  <a:solidFill>
                    <a:srgbClr val="FF0000"/>
                  </a:solidFill>
                </a:rPr>
                <a:t>(5x4)</a:t>
              </a:r>
              <a:r>
                <a:rPr lang="en-US" dirty="0"/>
                <a:t>, A</a:t>
              </a:r>
              <a:r>
                <a:rPr lang="en-US" baseline="-25000" dirty="0"/>
                <a:t>2</a:t>
              </a:r>
              <a:r>
                <a:rPr lang="en-US" i="1" dirty="0">
                  <a:solidFill>
                    <a:srgbClr val="FF0000"/>
                  </a:solidFill>
                </a:rPr>
                <a:t>(4x6)</a:t>
              </a:r>
              <a:r>
                <a:rPr lang="en-US" dirty="0"/>
                <a:t>, A</a:t>
              </a:r>
              <a:r>
                <a:rPr lang="en-US" baseline="-25000" dirty="0"/>
                <a:t>3</a:t>
              </a:r>
              <a:r>
                <a:rPr lang="en-US" i="1" dirty="0">
                  <a:solidFill>
                    <a:srgbClr val="FF0000"/>
                  </a:solidFill>
                </a:rPr>
                <a:t>(6x2)</a:t>
              </a:r>
              <a:r>
                <a:rPr lang="en-US" baseline="-25000" dirty="0">
                  <a:sym typeface="Symbol" pitchFamily="18" charset="2"/>
                </a:rPr>
                <a:t>)</a:t>
              </a:r>
              <a:r>
                <a:rPr lang="en-US" dirty="0"/>
                <a:t>, A</a:t>
              </a:r>
              <a:r>
                <a:rPr lang="en-US" baseline="-25000" dirty="0"/>
                <a:t>4 </a:t>
              </a:r>
              <a:r>
                <a:rPr lang="en-US" i="1" dirty="0">
                  <a:solidFill>
                    <a:srgbClr val="FF0000"/>
                  </a:solidFill>
                </a:rPr>
                <a:t>(2x7)</a:t>
              </a:r>
              <a:endParaRPr lang="en-US" i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60234F9-CDC0-4862-9DB8-75368B0D2806}"/>
                </a:ext>
              </a:extLst>
            </p:cNvPr>
            <p:cNvSpPr/>
            <p:nvPr/>
          </p:nvSpPr>
          <p:spPr>
            <a:xfrm>
              <a:off x="2771800" y="5739868"/>
              <a:ext cx="460851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09600" indent="-609600"/>
              <a:r>
                <a:rPr lang="en-US" dirty="0"/>
                <a:t> A</a:t>
              </a:r>
              <a:r>
                <a:rPr lang="en-US" baseline="-25000" dirty="0"/>
                <a:t>1</a:t>
              </a:r>
              <a:r>
                <a:rPr lang="en-US" i="1" dirty="0">
                  <a:solidFill>
                    <a:srgbClr val="FF0000"/>
                  </a:solidFill>
                </a:rPr>
                <a:t>(p</a:t>
              </a:r>
              <a:r>
                <a:rPr lang="en-US" i="1" baseline="-25000" dirty="0">
                  <a:solidFill>
                    <a:srgbClr val="FF0000"/>
                  </a:solidFill>
                </a:rPr>
                <a:t>0</a:t>
              </a:r>
              <a:r>
                <a:rPr lang="en-US" i="1" dirty="0">
                  <a:solidFill>
                    <a:srgbClr val="FF0000"/>
                  </a:solidFill>
                </a:rPr>
                <a:t>xp</a:t>
              </a:r>
              <a:r>
                <a:rPr lang="en-US" i="1" baseline="-25000" dirty="0">
                  <a:solidFill>
                    <a:srgbClr val="FF0000"/>
                  </a:solidFill>
                </a:rPr>
                <a:t>1</a:t>
              </a:r>
              <a:r>
                <a:rPr lang="en-US" i="1" dirty="0">
                  <a:solidFill>
                    <a:srgbClr val="FF0000"/>
                  </a:solidFill>
                </a:rPr>
                <a:t>)</a:t>
              </a:r>
              <a:r>
                <a:rPr lang="en-US" dirty="0"/>
                <a:t>, A</a:t>
              </a:r>
              <a:r>
                <a:rPr lang="en-US" baseline="-25000" dirty="0"/>
                <a:t>2</a:t>
              </a:r>
              <a:r>
                <a:rPr lang="en-US" i="1" dirty="0">
                  <a:solidFill>
                    <a:srgbClr val="FF0000"/>
                  </a:solidFill>
                </a:rPr>
                <a:t>(p</a:t>
              </a:r>
              <a:r>
                <a:rPr lang="en-US" i="1" baseline="-25000" dirty="0">
                  <a:solidFill>
                    <a:srgbClr val="FF0000"/>
                  </a:solidFill>
                </a:rPr>
                <a:t>1</a:t>
              </a:r>
              <a:r>
                <a:rPr lang="en-US" i="1" dirty="0">
                  <a:solidFill>
                    <a:srgbClr val="FF0000"/>
                  </a:solidFill>
                </a:rPr>
                <a:t>xp</a:t>
              </a:r>
              <a:r>
                <a:rPr lang="en-US" i="1" baseline="-25000" dirty="0">
                  <a:solidFill>
                    <a:srgbClr val="FF0000"/>
                  </a:solidFill>
                </a:rPr>
                <a:t>2</a:t>
              </a:r>
              <a:r>
                <a:rPr lang="en-US" i="1" dirty="0">
                  <a:solidFill>
                    <a:srgbClr val="FF0000"/>
                  </a:solidFill>
                </a:rPr>
                <a:t>)</a:t>
              </a:r>
              <a:r>
                <a:rPr lang="en-US" dirty="0"/>
                <a:t>, A</a:t>
              </a:r>
              <a:r>
                <a:rPr lang="en-US" baseline="-25000" dirty="0"/>
                <a:t>3</a:t>
              </a:r>
              <a:r>
                <a:rPr lang="en-US" i="1" dirty="0">
                  <a:solidFill>
                    <a:srgbClr val="FF0000"/>
                  </a:solidFill>
                </a:rPr>
                <a:t>(p</a:t>
              </a:r>
              <a:r>
                <a:rPr lang="en-US" i="1" baseline="-25000" dirty="0">
                  <a:solidFill>
                    <a:srgbClr val="FF0000"/>
                  </a:solidFill>
                </a:rPr>
                <a:t>2</a:t>
              </a:r>
              <a:r>
                <a:rPr lang="en-US" i="1" dirty="0">
                  <a:solidFill>
                    <a:srgbClr val="FF0000"/>
                  </a:solidFill>
                </a:rPr>
                <a:t>xp</a:t>
              </a:r>
              <a:r>
                <a:rPr lang="en-US" i="1" baseline="-25000" dirty="0">
                  <a:solidFill>
                    <a:srgbClr val="FF0000"/>
                  </a:solidFill>
                </a:rPr>
                <a:t>3</a:t>
              </a:r>
              <a:r>
                <a:rPr lang="en-US" i="1" dirty="0">
                  <a:solidFill>
                    <a:srgbClr val="FF0000"/>
                  </a:solidFill>
                </a:rPr>
                <a:t>)</a:t>
              </a:r>
              <a:r>
                <a:rPr lang="en-US" baseline="-25000" dirty="0">
                  <a:sym typeface="Symbol" pitchFamily="18" charset="2"/>
                </a:rPr>
                <a:t>)</a:t>
              </a:r>
              <a:r>
                <a:rPr lang="en-US" dirty="0"/>
                <a:t>, A</a:t>
              </a:r>
              <a:r>
                <a:rPr lang="en-US" baseline="-25000" dirty="0"/>
                <a:t>4 </a:t>
              </a:r>
              <a:r>
                <a:rPr lang="en-US" i="1" dirty="0">
                  <a:solidFill>
                    <a:srgbClr val="FF0000"/>
                  </a:solidFill>
                </a:rPr>
                <a:t>(p</a:t>
              </a:r>
              <a:r>
                <a:rPr lang="en-US" i="1" baseline="-25000" dirty="0">
                  <a:solidFill>
                    <a:srgbClr val="FF0000"/>
                  </a:solidFill>
                </a:rPr>
                <a:t>3</a:t>
              </a:r>
              <a:r>
                <a:rPr lang="en-US" i="1" dirty="0">
                  <a:solidFill>
                    <a:srgbClr val="FF0000"/>
                  </a:solidFill>
                </a:rPr>
                <a:t>xp</a:t>
              </a:r>
              <a:r>
                <a:rPr lang="en-US" i="1" baseline="-25000" dirty="0">
                  <a:solidFill>
                    <a:srgbClr val="FF0000"/>
                  </a:solidFill>
                </a:rPr>
                <a:t>4</a:t>
              </a:r>
              <a:r>
                <a:rPr lang="en-US" i="1" dirty="0">
                  <a:solidFill>
                    <a:srgbClr val="FF0000"/>
                  </a:solidFill>
                </a:rPr>
                <a:t>)</a:t>
              </a:r>
              <a:endParaRPr lang="en-US" i="1" baseline="-25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172A6AF-2EC0-4406-BEA1-368BF69B8F40}"/>
              </a:ext>
            </a:extLst>
          </p:cNvPr>
          <p:cNvSpPr txBox="1"/>
          <p:nvPr/>
        </p:nvSpPr>
        <p:spPr>
          <a:xfrm>
            <a:off x="539552" y="1340768"/>
            <a:ext cx="619268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Chain of length 3</a:t>
            </a:r>
          </a:p>
          <a:p>
            <a:r>
              <a:rPr lang="en-IN" sz="1600" b="1" u="sng" dirty="0">
                <a:solidFill>
                  <a:srgbClr val="00B050"/>
                </a:solidFill>
              </a:rPr>
              <a:t>M[1,3]</a:t>
            </a:r>
          </a:p>
          <a:p>
            <a:r>
              <a:rPr lang="en-IN" sz="1600" dirty="0" err="1"/>
              <a:t>Case:I</a:t>
            </a:r>
            <a:endParaRPr lang="en-IN" sz="1600" dirty="0"/>
          </a:p>
          <a:p>
            <a:r>
              <a:rPr lang="en-IN" sz="1600" dirty="0"/>
              <a:t>	M[1,1]+M[2,3]</a:t>
            </a:r>
          </a:p>
          <a:p>
            <a:r>
              <a:rPr lang="en-IN" sz="1600" dirty="0"/>
              <a:t>	=0+48+(5x4x2)</a:t>
            </a:r>
          </a:p>
          <a:p>
            <a:r>
              <a:rPr lang="en-IN" sz="1600" dirty="0"/>
              <a:t>	=</a:t>
            </a:r>
            <a:r>
              <a:rPr lang="en-IN" sz="1600" b="1" dirty="0">
                <a:solidFill>
                  <a:srgbClr val="00B050"/>
                </a:solidFill>
              </a:rPr>
              <a:t>88</a:t>
            </a:r>
          </a:p>
          <a:p>
            <a:r>
              <a:rPr lang="en-IN" sz="1600" dirty="0"/>
              <a:t>Case:2</a:t>
            </a:r>
          </a:p>
          <a:p>
            <a:r>
              <a:rPr lang="en-IN" sz="1600" dirty="0"/>
              <a:t>	M[1,2]+M[3,3]</a:t>
            </a:r>
          </a:p>
          <a:p>
            <a:r>
              <a:rPr lang="en-IN" sz="1600" dirty="0"/>
              <a:t>	=120+0+(5x6x2)</a:t>
            </a:r>
          </a:p>
          <a:p>
            <a:r>
              <a:rPr lang="en-IN" sz="1600" dirty="0"/>
              <a:t>	=180</a:t>
            </a:r>
          </a:p>
          <a:p>
            <a:r>
              <a:rPr lang="en-IN" sz="1600" b="1" u="sng" dirty="0">
                <a:solidFill>
                  <a:srgbClr val="00B050"/>
                </a:solidFill>
              </a:rPr>
              <a:t>M[2,4]</a:t>
            </a:r>
          </a:p>
          <a:p>
            <a:r>
              <a:rPr lang="en-IN" sz="1600" dirty="0" err="1"/>
              <a:t>Case:I</a:t>
            </a:r>
            <a:endParaRPr lang="en-IN" sz="1600" dirty="0"/>
          </a:p>
          <a:p>
            <a:r>
              <a:rPr lang="en-IN" sz="1600" dirty="0"/>
              <a:t>	M[2,2]+M[3,4]</a:t>
            </a:r>
          </a:p>
          <a:p>
            <a:r>
              <a:rPr lang="en-IN" sz="1600" dirty="0"/>
              <a:t>	=0+84+(4x6x7)</a:t>
            </a:r>
          </a:p>
          <a:p>
            <a:r>
              <a:rPr lang="en-IN" sz="1600" dirty="0"/>
              <a:t>	=252</a:t>
            </a:r>
          </a:p>
          <a:p>
            <a:r>
              <a:rPr lang="en-IN" sz="1600" dirty="0"/>
              <a:t>Case:2</a:t>
            </a:r>
          </a:p>
          <a:p>
            <a:r>
              <a:rPr lang="en-IN" sz="1600" dirty="0"/>
              <a:t>	M[2,3]+M[4,4]</a:t>
            </a:r>
          </a:p>
          <a:p>
            <a:r>
              <a:rPr lang="en-IN" sz="1600" dirty="0"/>
              <a:t>	=48+0+(4x2x7)</a:t>
            </a:r>
          </a:p>
          <a:p>
            <a:r>
              <a:rPr lang="en-IN" sz="1600" dirty="0"/>
              <a:t>	=</a:t>
            </a:r>
            <a:r>
              <a:rPr lang="en-IN" sz="1600" b="1" dirty="0">
                <a:solidFill>
                  <a:srgbClr val="00B050"/>
                </a:solidFill>
              </a:rPr>
              <a:t>104</a:t>
            </a:r>
          </a:p>
          <a:p>
            <a:endParaRPr lang="en-IN" sz="16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D404767-2A0E-4857-9DF6-EA23047805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013495"/>
              </p:ext>
            </p:extLst>
          </p:nvPr>
        </p:nvGraphicFramePr>
        <p:xfrm>
          <a:off x="6046782" y="1412776"/>
          <a:ext cx="2661728" cy="1483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65432">
                  <a:extLst>
                    <a:ext uri="{9D8B030D-6E8A-4147-A177-3AD203B41FA5}">
                      <a16:colId xmlns:a16="http://schemas.microsoft.com/office/drawing/2014/main" val="3103910569"/>
                    </a:ext>
                  </a:extLst>
                </a:gridCol>
                <a:gridCol w="665432">
                  <a:extLst>
                    <a:ext uri="{9D8B030D-6E8A-4147-A177-3AD203B41FA5}">
                      <a16:colId xmlns:a16="http://schemas.microsoft.com/office/drawing/2014/main" val="2590762658"/>
                    </a:ext>
                  </a:extLst>
                </a:gridCol>
                <a:gridCol w="665432">
                  <a:extLst>
                    <a:ext uri="{9D8B030D-6E8A-4147-A177-3AD203B41FA5}">
                      <a16:colId xmlns:a16="http://schemas.microsoft.com/office/drawing/2014/main" val="3137605563"/>
                    </a:ext>
                  </a:extLst>
                </a:gridCol>
                <a:gridCol w="665432">
                  <a:extLst>
                    <a:ext uri="{9D8B030D-6E8A-4147-A177-3AD203B41FA5}">
                      <a16:colId xmlns:a16="http://schemas.microsoft.com/office/drawing/2014/main" val="383420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101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336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398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99316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1B37C14-1226-448A-8BD3-1856DF7967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130751"/>
              </p:ext>
            </p:extLst>
          </p:nvPr>
        </p:nvGraphicFramePr>
        <p:xfrm>
          <a:off x="6065038" y="3356992"/>
          <a:ext cx="2661728" cy="1483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65432">
                  <a:extLst>
                    <a:ext uri="{9D8B030D-6E8A-4147-A177-3AD203B41FA5}">
                      <a16:colId xmlns:a16="http://schemas.microsoft.com/office/drawing/2014/main" val="3103910569"/>
                    </a:ext>
                  </a:extLst>
                </a:gridCol>
                <a:gridCol w="665432">
                  <a:extLst>
                    <a:ext uri="{9D8B030D-6E8A-4147-A177-3AD203B41FA5}">
                      <a16:colId xmlns:a16="http://schemas.microsoft.com/office/drawing/2014/main" val="2590762658"/>
                    </a:ext>
                  </a:extLst>
                </a:gridCol>
                <a:gridCol w="665432">
                  <a:extLst>
                    <a:ext uri="{9D8B030D-6E8A-4147-A177-3AD203B41FA5}">
                      <a16:colId xmlns:a16="http://schemas.microsoft.com/office/drawing/2014/main" val="3137605563"/>
                    </a:ext>
                  </a:extLst>
                </a:gridCol>
                <a:gridCol w="665432">
                  <a:extLst>
                    <a:ext uri="{9D8B030D-6E8A-4147-A177-3AD203B41FA5}">
                      <a16:colId xmlns:a16="http://schemas.microsoft.com/office/drawing/2014/main" val="383420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00B050"/>
                          </a:solidFill>
                        </a:rPr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101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00B050"/>
                          </a:solidFill>
                        </a:rPr>
                        <a:t>104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336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398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99316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01B0F93-4821-46F9-B1AA-F4086C6FC4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790720"/>
              </p:ext>
            </p:extLst>
          </p:nvPr>
        </p:nvGraphicFramePr>
        <p:xfrm>
          <a:off x="6732240" y="5231218"/>
          <a:ext cx="1581608" cy="14743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95402">
                  <a:extLst>
                    <a:ext uri="{9D8B030D-6E8A-4147-A177-3AD203B41FA5}">
                      <a16:colId xmlns:a16="http://schemas.microsoft.com/office/drawing/2014/main" val="3103910569"/>
                    </a:ext>
                  </a:extLst>
                </a:gridCol>
                <a:gridCol w="395402">
                  <a:extLst>
                    <a:ext uri="{9D8B030D-6E8A-4147-A177-3AD203B41FA5}">
                      <a16:colId xmlns:a16="http://schemas.microsoft.com/office/drawing/2014/main" val="2590762658"/>
                    </a:ext>
                  </a:extLst>
                </a:gridCol>
                <a:gridCol w="395402">
                  <a:extLst>
                    <a:ext uri="{9D8B030D-6E8A-4147-A177-3AD203B41FA5}">
                      <a16:colId xmlns:a16="http://schemas.microsoft.com/office/drawing/2014/main" val="3137605563"/>
                    </a:ext>
                  </a:extLst>
                </a:gridCol>
                <a:gridCol w="395402">
                  <a:extLst>
                    <a:ext uri="{9D8B030D-6E8A-4147-A177-3AD203B41FA5}">
                      <a16:colId xmlns:a16="http://schemas.microsoft.com/office/drawing/2014/main" val="383420493"/>
                    </a:ext>
                  </a:extLst>
                </a:gridCol>
              </a:tblGrid>
              <a:tr h="36859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1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1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101544"/>
                  </a:ext>
                </a:extLst>
              </a:tr>
              <a:tr h="36859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2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3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336997"/>
                  </a:ext>
                </a:extLst>
              </a:tr>
              <a:tr h="36859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b="1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3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398286"/>
                  </a:ext>
                </a:extLst>
              </a:tr>
              <a:tr h="36859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993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36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D16C0-2E53-4752-862A-9E32C36D3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6834C47-96F6-4C93-A108-099EF3B3A0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817423"/>
              </p:ext>
            </p:extLst>
          </p:nvPr>
        </p:nvGraphicFramePr>
        <p:xfrm>
          <a:off x="6046782" y="1412776"/>
          <a:ext cx="2661728" cy="1483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65432">
                  <a:extLst>
                    <a:ext uri="{9D8B030D-6E8A-4147-A177-3AD203B41FA5}">
                      <a16:colId xmlns:a16="http://schemas.microsoft.com/office/drawing/2014/main" val="3103910569"/>
                    </a:ext>
                  </a:extLst>
                </a:gridCol>
                <a:gridCol w="665432">
                  <a:extLst>
                    <a:ext uri="{9D8B030D-6E8A-4147-A177-3AD203B41FA5}">
                      <a16:colId xmlns:a16="http://schemas.microsoft.com/office/drawing/2014/main" val="2590762658"/>
                    </a:ext>
                  </a:extLst>
                </a:gridCol>
                <a:gridCol w="665432">
                  <a:extLst>
                    <a:ext uri="{9D8B030D-6E8A-4147-A177-3AD203B41FA5}">
                      <a16:colId xmlns:a16="http://schemas.microsoft.com/office/drawing/2014/main" val="3137605563"/>
                    </a:ext>
                  </a:extLst>
                </a:gridCol>
                <a:gridCol w="665432">
                  <a:extLst>
                    <a:ext uri="{9D8B030D-6E8A-4147-A177-3AD203B41FA5}">
                      <a16:colId xmlns:a16="http://schemas.microsoft.com/office/drawing/2014/main" val="383420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>
                          <a:solidFill>
                            <a:srgbClr val="00B050"/>
                          </a:solidFill>
                        </a:rPr>
                        <a:t>158</a:t>
                      </a:r>
                      <a:endParaRPr lang="en-IN" sz="18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101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104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336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398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99316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19549DC-373F-457C-B005-706547A9E299}"/>
              </a:ext>
            </a:extLst>
          </p:cNvPr>
          <p:cNvSpPr txBox="1"/>
          <p:nvPr/>
        </p:nvSpPr>
        <p:spPr>
          <a:xfrm>
            <a:off x="539552" y="1340768"/>
            <a:ext cx="61926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Chain of length 4</a:t>
            </a:r>
          </a:p>
          <a:p>
            <a:r>
              <a:rPr lang="en-IN" sz="1600" b="1" u="sng" dirty="0">
                <a:solidFill>
                  <a:srgbClr val="00B050"/>
                </a:solidFill>
              </a:rPr>
              <a:t>M[1,4]</a:t>
            </a:r>
          </a:p>
          <a:p>
            <a:r>
              <a:rPr lang="en-IN" sz="1600" dirty="0" err="1"/>
              <a:t>Case:I</a:t>
            </a:r>
            <a:endParaRPr lang="en-IN" sz="1600" dirty="0"/>
          </a:p>
          <a:p>
            <a:r>
              <a:rPr lang="en-IN" sz="1600" dirty="0"/>
              <a:t>	M[1,1]+M[2,4]</a:t>
            </a:r>
          </a:p>
          <a:p>
            <a:r>
              <a:rPr lang="en-IN" sz="1600" dirty="0"/>
              <a:t>	=0+104+(5x4x7)</a:t>
            </a:r>
          </a:p>
          <a:p>
            <a:r>
              <a:rPr lang="en-IN" sz="1600" dirty="0"/>
              <a:t>	=244</a:t>
            </a:r>
          </a:p>
          <a:p>
            <a:r>
              <a:rPr lang="en-IN" sz="1600" dirty="0"/>
              <a:t>Case:2</a:t>
            </a:r>
          </a:p>
          <a:p>
            <a:r>
              <a:rPr lang="en-IN" sz="1600" dirty="0"/>
              <a:t>	M[1,2]+M[3,4]</a:t>
            </a:r>
          </a:p>
          <a:p>
            <a:r>
              <a:rPr lang="en-IN" sz="1600" dirty="0"/>
              <a:t>	=120+84+(5x6x7)</a:t>
            </a:r>
          </a:p>
          <a:p>
            <a:r>
              <a:rPr lang="en-IN" sz="1600" dirty="0"/>
              <a:t>	=</a:t>
            </a:r>
            <a:r>
              <a:rPr lang="en-IN" sz="1600" dirty="0" smtClean="0"/>
              <a:t>414</a:t>
            </a:r>
            <a:endParaRPr lang="en-IN" sz="1600" dirty="0"/>
          </a:p>
          <a:p>
            <a:r>
              <a:rPr lang="en-IN" sz="1600" dirty="0"/>
              <a:t>Case:3</a:t>
            </a:r>
          </a:p>
          <a:p>
            <a:r>
              <a:rPr lang="en-IN" sz="1600" dirty="0"/>
              <a:t>	M[1,3]+M[4,4]</a:t>
            </a:r>
          </a:p>
          <a:p>
            <a:r>
              <a:rPr lang="en-IN" sz="1600" dirty="0"/>
              <a:t>	=88+0+(5x2x7)</a:t>
            </a:r>
          </a:p>
          <a:p>
            <a:r>
              <a:rPr lang="en-IN" sz="1600" dirty="0"/>
              <a:t>	=</a:t>
            </a:r>
            <a:r>
              <a:rPr lang="en-IN" sz="1600" b="1" dirty="0" smtClean="0">
                <a:solidFill>
                  <a:srgbClr val="00B050"/>
                </a:solidFill>
              </a:rPr>
              <a:t>158</a:t>
            </a:r>
            <a:endParaRPr lang="en-IN" sz="1600" b="1" dirty="0">
              <a:solidFill>
                <a:srgbClr val="00B050"/>
              </a:solidFill>
            </a:endParaRPr>
          </a:p>
          <a:p>
            <a:endParaRPr lang="en-IN" sz="16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1D954C3-3AEB-4B31-B3FC-61008C26E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163414"/>
              </p:ext>
            </p:extLst>
          </p:nvPr>
        </p:nvGraphicFramePr>
        <p:xfrm>
          <a:off x="6732240" y="3899597"/>
          <a:ext cx="1581608" cy="14743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95402">
                  <a:extLst>
                    <a:ext uri="{9D8B030D-6E8A-4147-A177-3AD203B41FA5}">
                      <a16:colId xmlns:a16="http://schemas.microsoft.com/office/drawing/2014/main" val="3103910569"/>
                    </a:ext>
                  </a:extLst>
                </a:gridCol>
                <a:gridCol w="395402">
                  <a:extLst>
                    <a:ext uri="{9D8B030D-6E8A-4147-A177-3AD203B41FA5}">
                      <a16:colId xmlns:a16="http://schemas.microsoft.com/office/drawing/2014/main" val="2590762658"/>
                    </a:ext>
                  </a:extLst>
                </a:gridCol>
                <a:gridCol w="395402">
                  <a:extLst>
                    <a:ext uri="{9D8B030D-6E8A-4147-A177-3AD203B41FA5}">
                      <a16:colId xmlns:a16="http://schemas.microsoft.com/office/drawing/2014/main" val="3137605563"/>
                    </a:ext>
                  </a:extLst>
                </a:gridCol>
                <a:gridCol w="395402">
                  <a:extLst>
                    <a:ext uri="{9D8B030D-6E8A-4147-A177-3AD203B41FA5}">
                      <a16:colId xmlns:a16="http://schemas.microsoft.com/office/drawing/2014/main" val="383420493"/>
                    </a:ext>
                  </a:extLst>
                </a:gridCol>
              </a:tblGrid>
              <a:tr h="36859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1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1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3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101544"/>
                  </a:ext>
                </a:extLst>
              </a:tr>
              <a:tr h="36859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2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3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336997"/>
                  </a:ext>
                </a:extLst>
              </a:tr>
              <a:tr h="36859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b="1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3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398286"/>
                  </a:ext>
                </a:extLst>
              </a:tr>
              <a:tr h="36859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993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37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/>
              <a:t>Algorithm to Compute Optimal Cost</a:t>
            </a:r>
            <a:endParaRPr lang="en-US" sz="1800"/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>
                <a:latin typeface="Arial" pitchFamily="34" charset="0"/>
              </a:rPr>
              <a:t>11-</a:t>
            </a:r>
            <a:fld id="{8A773BBA-9C1F-4F1B-88CB-AC666AC781CD}" type="slidenum">
              <a:rPr lang="en-US" smtClean="0">
                <a:latin typeface="Arial" pitchFamily="34" charset="0"/>
              </a:rPr>
              <a:pPr/>
              <a:t>19</a:t>
            </a:fld>
            <a:endParaRPr lang="en-US">
              <a:latin typeface="Arial" pitchFamily="34" charset="0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914400"/>
            <a:ext cx="8229600" cy="5486400"/>
          </a:xfrm>
        </p:spPr>
        <p:txBody>
          <a:bodyPr>
            <a:normAutofit lnSpcReduction="10000"/>
          </a:bodyPr>
          <a:lstStyle/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sz="2000" b="1">
                <a:latin typeface="Times New Roman" pitchFamily="18" charset="0"/>
                <a:cs typeface="Arial" pitchFamily="34" charset="0"/>
                <a:sym typeface="Symbol" pitchFamily="18" charset="2"/>
              </a:rPr>
              <a:t>Input</a:t>
            </a:r>
            <a:r>
              <a:rPr lang="en-US" sz="2000">
                <a:latin typeface="Times New Roman" pitchFamily="18" charset="0"/>
                <a:cs typeface="Arial" pitchFamily="34" charset="0"/>
                <a:sym typeface="Symbol" pitchFamily="18" charset="2"/>
              </a:rPr>
              <a:t>: Array </a:t>
            </a:r>
            <a:r>
              <a:rPr lang="en-US" sz="2000" i="1">
                <a:latin typeface="Times New Roman" pitchFamily="18" charset="0"/>
                <a:cs typeface="Arial" pitchFamily="34" charset="0"/>
                <a:sym typeface="Symbol" pitchFamily="18" charset="2"/>
              </a:rPr>
              <a:t>p</a:t>
            </a:r>
            <a:r>
              <a:rPr lang="en-US" sz="2000">
                <a:latin typeface="Times New Roman" pitchFamily="18" charset="0"/>
                <a:cs typeface="Arial" pitchFamily="34" charset="0"/>
                <a:sym typeface="Symbol" pitchFamily="18" charset="2"/>
              </a:rPr>
              <a:t>[0…</a:t>
            </a:r>
            <a:r>
              <a:rPr lang="en-US" sz="2000" i="1">
                <a:latin typeface="Times New Roman" pitchFamily="18" charset="0"/>
                <a:cs typeface="Arial" pitchFamily="34" charset="0"/>
                <a:sym typeface="Symbol" pitchFamily="18" charset="2"/>
              </a:rPr>
              <a:t>n</a:t>
            </a:r>
            <a:r>
              <a:rPr lang="en-US" sz="2000">
                <a:latin typeface="Times New Roman" pitchFamily="18" charset="0"/>
                <a:cs typeface="Arial" pitchFamily="34" charset="0"/>
                <a:sym typeface="Symbol" pitchFamily="18" charset="2"/>
              </a:rPr>
              <a:t>] containing matrix dimensions and </a:t>
            </a:r>
            <a:r>
              <a:rPr lang="en-US" sz="2000" i="1">
                <a:latin typeface="Times New Roman" pitchFamily="18" charset="0"/>
                <a:cs typeface="Arial" pitchFamily="34" charset="0"/>
                <a:sym typeface="Symbol" pitchFamily="18" charset="2"/>
              </a:rPr>
              <a:t>n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sz="2000" b="1">
                <a:latin typeface="Times New Roman" pitchFamily="18" charset="0"/>
                <a:cs typeface="Arial" pitchFamily="34" charset="0"/>
                <a:sym typeface="Symbol" pitchFamily="18" charset="2"/>
              </a:rPr>
              <a:t>Result</a:t>
            </a:r>
            <a:r>
              <a:rPr lang="en-US" sz="2000">
                <a:latin typeface="Times New Roman" pitchFamily="18" charset="0"/>
                <a:cs typeface="Arial" pitchFamily="34" charset="0"/>
                <a:sym typeface="Symbol" pitchFamily="18" charset="2"/>
              </a:rPr>
              <a:t>: Minimum-cost table </a:t>
            </a:r>
            <a:r>
              <a:rPr lang="en-US" sz="2000" i="1">
                <a:latin typeface="Times New Roman" pitchFamily="18" charset="0"/>
                <a:cs typeface="Arial" pitchFamily="34" charset="0"/>
                <a:sym typeface="Symbol" pitchFamily="18" charset="2"/>
              </a:rPr>
              <a:t>m</a:t>
            </a:r>
            <a:r>
              <a:rPr lang="en-US" sz="2000">
                <a:latin typeface="Times New Roman" pitchFamily="18" charset="0"/>
                <a:cs typeface="Arial" pitchFamily="34" charset="0"/>
                <a:sym typeface="Symbol" pitchFamily="18" charset="2"/>
              </a:rPr>
              <a:t> and split table </a:t>
            </a:r>
            <a:r>
              <a:rPr lang="en-US" sz="2000" i="1">
                <a:latin typeface="Times New Roman" pitchFamily="18" charset="0"/>
                <a:cs typeface="Arial" pitchFamily="34" charset="0"/>
                <a:sym typeface="Symbol" pitchFamily="18" charset="2"/>
              </a:rPr>
              <a:t>s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endParaRPr lang="en-US" sz="2000">
              <a:latin typeface="Times New Roman" pitchFamily="18" charset="0"/>
              <a:cs typeface="Arial" pitchFamily="34" charset="0"/>
              <a:sym typeface="Symbol" pitchFamily="18" charset="2"/>
            </a:endParaRPr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sz="2000" b="1">
                <a:solidFill>
                  <a:srgbClr val="3333FF"/>
                </a:solidFill>
                <a:latin typeface="Times New Roman" pitchFamily="18" charset="0"/>
                <a:cs typeface="Arial" pitchFamily="34" charset="0"/>
                <a:sym typeface="Symbol" pitchFamily="18" charset="2"/>
              </a:rPr>
              <a:t>MATRIX-CHAIN-ORDER</a:t>
            </a:r>
            <a:r>
              <a:rPr lang="en-US" sz="2000">
                <a:latin typeface="Times New Roman" pitchFamily="18" charset="0"/>
                <a:cs typeface="Arial" pitchFamily="34" charset="0"/>
                <a:sym typeface="Symbol" pitchFamily="18" charset="2"/>
              </a:rPr>
              <a:t>(</a:t>
            </a:r>
            <a:r>
              <a:rPr lang="en-US" sz="2000" i="1">
                <a:latin typeface="Times New Roman" pitchFamily="18" charset="0"/>
                <a:cs typeface="Arial" pitchFamily="34" charset="0"/>
                <a:sym typeface="Symbol" pitchFamily="18" charset="2"/>
              </a:rPr>
              <a:t>p</a:t>
            </a:r>
            <a:r>
              <a:rPr lang="en-US" sz="2000">
                <a:latin typeface="Times New Roman" pitchFamily="18" charset="0"/>
                <a:cs typeface="Arial" pitchFamily="34" charset="0"/>
                <a:sym typeface="Symbol" pitchFamily="18" charset="2"/>
              </a:rPr>
              <a:t>[ ], </a:t>
            </a:r>
            <a:r>
              <a:rPr lang="en-US" sz="2000" i="1">
                <a:latin typeface="Times New Roman" pitchFamily="18" charset="0"/>
                <a:cs typeface="Arial" pitchFamily="34" charset="0"/>
                <a:sym typeface="Symbol" pitchFamily="18" charset="2"/>
              </a:rPr>
              <a:t>n</a:t>
            </a:r>
            <a:r>
              <a:rPr lang="en-US" sz="2000">
                <a:latin typeface="Times New Roman" pitchFamily="18" charset="0"/>
                <a:cs typeface="Arial" pitchFamily="34" charset="0"/>
                <a:sym typeface="Symbol" pitchFamily="18" charset="2"/>
              </a:rPr>
              <a:t>)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sz="2400">
                <a:latin typeface="Times New Roman" pitchFamily="18" charset="0"/>
                <a:cs typeface="Arial" pitchFamily="34" charset="0"/>
                <a:sym typeface="Symbol" pitchFamily="18" charset="2"/>
              </a:rPr>
              <a:t>	</a:t>
            </a:r>
            <a:r>
              <a:rPr lang="en-US" sz="2000" b="1">
                <a:latin typeface="Times New Roman" pitchFamily="18" charset="0"/>
              </a:rPr>
              <a:t>for </a:t>
            </a:r>
            <a:r>
              <a:rPr lang="en-US" sz="2000" i="1">
                <a:latin typeface="Times New Roman" pitchFamily="18" charset="0"/>
              </a:rPr>
              <a:t>i </a:t>
            </a:r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← 1 </a:t>
            </a:r>
            <a:r>
              <a:rPr lang="en-US" sz="2000" b="1">
                <a:solidFill>
                  <a:schemeClr val="tx2"/>
                </a:solidFill>
                <a:latin typeface="Times New Roman" pitchFamily="18" charset="0"/>
              </a:rPr>
              <a:t>to</a:t>
            </a:r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000" i="1">
                <a:solidFill>
                  <a:schemeClr val="tx2"/>
                </a:solidFill>
                <a:latin typeface="Times New Roman" pitchFamily="18" charset="0"/>
              </a:rPr>
              <a:t>n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sz="2000" i="1">
                <a:solidFill>
                  <a:schemeClr val="tx2"/>
                </a:solidFill>
                <a:latin typeface="Times New Roman" pitchFamily="18" charset="0"/>
              </a:rPr>
              <a:t>		m</a:t>
            </a:r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[</a:t>
            </a:r>
            <a:r>
              <a:rPr lang="en-US" sz="2000" i="1">
                <a:solidFill>
                  <a:schemeClr val="tx2"/>
                </a:solidFill>
                <a:latin typeface="Times New Roman" pitchFamily="18" charset="0"/>
              </a:rPr>
              <a:t>i, i</a:t>
            </a:r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]</a:t>
            </a:r>
            <a:r>
              <a:rPr lang="en-US" sz="2000" i="1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← 0 </a:t>
            </a:r>
            <a:endParaRPr lang="en-US" sz="2000" i="1">
              <a:solidFill>
                <a:schemeClr val="tx2"/>
              </a:solidFill>
              <a:latin typeface="Times New Roman" pitchFamily="18" charset="0"/>
            </a:endParaRP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000">
                <a:latin typeface="Times New Roman" pitchFamily="18" charset="0"/>
              </a:rPr>
              <a:t>	</a:t>
            </a:r>
            <a:r>
              <a:rPr lang="en-US" sz="2000" b="1">
                <a:latin typeface="Times New Roman" pitchFamily="18" charset="0"/>
              </a:rPr>
              <a:t>for </a:t>
            </a:r>
            <a:r>
              <a:rPr lang="en-US" sz="2000" i="1">
                <a:latin typeface="Times New Roman" pitchFamily="18" charset="0"/>
              </a:rPr>
              <a:t>l </a:t>
            </a:r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← 2 </a:t>
            </a:r>
            <a:r>
              <a:rPr lang="en-US" sz="2000" b="1">
                <a:solidFill>
                  <a:schemeClr val="tx2"/>
                </a:solidFill>
                <a:latin typeface="Times New Roman" pitchFamily="18" charset="0"/>
              </a:rPr>
              <a:t>to</a:t>
            </a:r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000" i="1">
                <a:solidFill>
                  <a:schemeClr val="tx2"/>
                </a:solidFill>
                <a:latin typeface="Times New Roman" pitchFamily="18" charset="0"/>
              </a:rPr>
              <a:t>n</a:t>
            </a:r>
            <a:endParaRPr lang="en-US" sz="2000">
              <a:latin typeface="Times New Roman" pitchFamily="18" charset="0"/>
            </a:endParaRP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000">
                <a:latin typeface="Times New Roman" pitchFamily="18" charset="0"/>
              </a:rPr>
              <a:t>		</a:t>
            </a:r>
            <a:r>
              <a:rPr lang="en-US" sz="2000" b="1">
                <a:latin typeface="Times New Roman" pitchFamily="18" charset="0"/>
              </a:rPr>
              <a:t>for </a:t>
            </a:r>
            <a:r>
              <a:rPr lang="en-US" sz="2000" i="1">
                <a:latin typeface="Times New Roman" pitchFamily="18" charset="0"/>
              </a:rPr>
              <a:t>i </a:t>
            </a:r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← 1 </a:t>
            </a:r>
            <a:r>
              <a:rPr lang="en-US" sz="2000" b="1">
                <a:solidFill>
                  <a:schemeClr val="tx2"/>
                </a:solidFill>
                <a:latin typeface="Times New Roman" pitchFamily="18" charset="0"/>
              </a:rPr>
              <a:t>to</a:t>
            </a:r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000" i="1">
                <a:solidFill>
                  <a:schemeClr val="tx2"/>
                </a:solidFill>
                <a:latin typeface="Times New Roman" pitchFamily="18" charset="0"/>
              </a:rPr>
              <a:t>n-l+</a:t>
            </a:r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1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			</a:t>
            </a:r>
            <a:r>
              <a:rPr lang="en-US" sz="2000" i="1">
                <a:solidFill>
                  <a:schemeClr val="tx2"/>
                </a:solidFill>
                <a:latin typeface="Times New Roman" pitchFamily="18" charset="0"/>
              </a:rPr>
              <a:t>j</a:t>
            </a:r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000" i="1">
                <a:latin typeface="Times New Roman" pitchFamily="18" charset="0"/>
              </a:rPr>
              <a:t> </a:t>
            </a:r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← </a:t>
            </a:r>
            <a:r>
              <a:rPr lang="en-US" sz="2000" i="1">
                <a:solidFill>
                  <a:schemeClr val="tx2"/>
                </a:solidFill>
                <a:latin typeface="Times New Roman" pitchFamily="18" charset="0"/>
              </a:rPr>
              <a:t>i</a:t>
            </a:r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+</a:t>
            </a:r>
            <a:r>
              <a:rPr lang="en-US" sz="2000" i="1">
                <a:solidFill>
                  <a:schemeClr val="tx2"/>
                </a:solidFill>
                <a:latin typeface="Times New Roman" pitchFamily="18" charset="0"/>
              </a:rPr>
              <a:t>l</a:t>
            </a:r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-1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			</a:t>
            </a:r>
            <a:r>
              <a:rPr lang="en-US" sz="2000" i="1">
                <a:solidFill>
                  <a:schemeClr val="tx2"/>
                </a:solidFill>
                <a:latin typeface="Times New Roman" pitchFamily="18" charset="0"/>
              </a:rPr>
              <a:t>m</a:t>
            </a:r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[</a:t>
            </a:r>
            <a:r>
              <a:rPr lang="en-US" sz="2000" i="1">
                <a:solidFill>
                  <a:schemeClr val="tx2"/>
                </a:solidFill>
                <a:latin typeface="Times New Roman" pitchFamily="18" charset="0"/>
              </a:rPr>
              <a:t>i, j</a:t>
            </a:r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]</a:t>
            </a:r>
            <a:r>
              <a:rPr lang="en-US" sz="2000" i="1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← </a:t>
            </a:r>
            <a:r>
              <a:rPr lang="en-US" sz="2000" b="1">
                <a:sym typeface="Symbol" pitchFamily="18" charset="2"/>
              </a:rPr>
              <a:t></a:t>
            </a:r>
            <a:endParaRPr lang="en-US" sz="2000">
              <a:solidFill>
                <a:schemeClr val="tx2"/>
              </a:solidFill>
              <a:latin typeface="Times New Roman" pitchFamily="18" charset="0"/>
            </a:endParaRP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			</a:t>
            </a:r>
            <a:r>
              <a:rPr lang="en-US" sz="2000" b="1">
                <a:latin typeface="Times New Roman" pitchFamily="18" charset="0"/>
              </a:rPr>
              <a:t>for </a:t>
            </a:r>
            <a:r>
              <a:rPr lang="en-US" sz="2000" i="1">
                <a:latin typeface="Times New Roman" pitchFamily="18" charset="0"/>
              </a:rPr>
              <a:t>k </a:t>
            </a:r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← </a:t>
            </a:r>
            <a:r>
              <a:rPr lang="en-US" sz="2000" i="1">
                <a:solidFill>
                  <a:schemeClr val="tx2"/>
                </a:solidFill>
                <a:latin typeface="Times New Roman" pitchFamily="18" charset="0"/>
              </a:rPr>
              <a:t>i</a:t>
            </a:r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000" b="1">
                <a:solidFill>
                  <a:schemeClr val="tx2"/>
                </a:solidFill>
                <a:latin typeface="Times New Roman" pitchFamily="18" charset="0"/>
              </a:rPr>
              <a:t>to</a:t>
            </a:r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000" i="1">
                <a:solidFill>
                  <a:schemeClr val="tx2"/>
                </a:solidFill>
                <a:latin typeface="Times New Roman" pitchFamily="18" charset="0"/>
              </a:rPr>
              <a:t>j-</a:t>
            </a:r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1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				</a:t>
            </a:r>
            <a:r>
              <a:rPr lang="en-US" sz="2000" i="1">
                <a:solidFill>
                  <a:schemeClr val="tx2"/>
                </a:solidFill>
                <a:latin typeface="Times New Roman" pitchFamily="18" charset="0"/>
              </a:rPr>
              <a:t>q</a:t>
            </a:r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 ← </a:t>
            </a:r>
            <a:r>
              <a:rPr lang="en-US" sz="2000" i="1">
                <a:solidFill>
                  <a:schemeClr val="tx2"/>
                </a:solidFill>
                <a:latin typeface="Times New Roman" pitchFamily="18" charset="0"/>
              </a:rPr>
              <a:t>m</a:t>
            </a:r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[</a:t>
            </a:r>
            <a:r>
              <a:rPr lang="en-US" sz="2000" i="1">
                <a:solidFill>
                  <a:schemeClr val="tx2"/>
                </a:solidFill>
                <a:latin typeface="Times New Roman" pitchFamily="18" charset="0"/>
              </a:rPr>
              <a:t>i, k</a:t>
            </a:r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]</a:t>
            </a:r>
            <a:r>
              <a:rPr lang="en-US" sz="2000" i="1">
                <a:solidFill>
                  <a:schemeClr val="tx2"/>
                </a:solidFill>
                <a:latin typeface="Times New Roman" pitchFamily="18" charset="0"/>
              </a:rPr>
              <a:t> + m</a:t>
            </a:r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[</a:t>
            </a:r>
            <a:r>
              <a:rPr lang="en-US" sz="2000" i="1">
                <a:solidFill>
                  <a:schemeClr val="tx2"/>
                </a:solidFill>
                <a:latin typeface="Times New Roman" pitchFamily="18" charset="0"/>
              </a:rPr>
              <a:t>k</a:t>
            </a:r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+1</a:t>
            </a:r>
            <a:r>
              <a:rPr lang="en-US" sz="2000" i="1">
                <a:solidFill>
                  <a:schemeClr val="tx2"/>
                </a:solidFill>
                <a:latin typeface="Times New Roman" pitchFamily="18" charset="0"/>
              </a:rPr>
              <a:t>, j</a:t>
            </a:r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]</a:t>
            </a:r>
            <a:r>
              <a:rPr lang="en-US" sz="2000" i="1">
                <a:solidFill>
                  <a:schemeClr val="tx2"/>
                </a:solidFill>
                <a:latin typeface="Times New Roman" pitchFamily="18" charset="0"/>
              </a:rPr>
              <a:t> + p</a:t>
            </a:r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[</a:t>
            </a:r>
            <a:r>
              <a:rPr lang="en-US" sz="2000" i="1">
                <a:solidFill>
                  <a:schemeClr val="tx2"/>
                </a:solidFill>
                <a:latin typeface="Times New Roman" pitchFamily="18" charset="0"/>
              </a:rPr>
              <a:t>i</a:t>
            </a:r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-1] </a:t>
            </a:r>
            <a:r>
              <a:rPr lang="en-US" sz="2000" i="1">
                <a:solidFill>
                  <a:schemeClr val="tx2"/>
                </a:solidFill>
                <a:latin typeface="Times New Roman" pitchFamily="18" charset="0"/>
              </a:rPr>
              <a:t>p</a:t>
            </a:r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[</a:t>
            </a:r>
            <a:r>
              <a:rPr lang="en-US" sz="2000" i="1">
                <a:solidFill>
                  <a:schemeClr val="tx2"/>
                </a:solidFill>
                <a:latin typeface="Times New Roman" pitchFamily="18" charset="0"/>
              </a:rPr>
              <a:t>k</a:t>
            </a:r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] </a:t>
            </a:r>
            <a:r>
              <a:rPr lang="en-US" sz="2000" i="1">
                <a:solidFill>
                  <a:schemeClr val="tx2"/>
                </a:solidFill>
                <a:latin typeface="Times New Roman" pitchFamily="18" charset="0"/>
              </a:rPr>
              <a:t>p</a:t>
            </a:r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[</a:t>
            </a:r>
            <a:r>
              <a:rPr lang="en-US" sz="2000" i="1">
                <a:solidFill>
                  <a:schemeClr val="tx2"/>
                </a:solidFill>
                <a:latin typeface="Times New Roman" pitchFamily="18" charset="0"/>
              </a:rPr>
              <a:t>j</a:t>
            </a:r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]</a:t>
            </a:r>
            <a:endParaRPr lang="en-US" sz="2000" baseline="-25000">
              <a:solidFill>
                <a:schemeClr val="tx2"/>
              </a:solidFill>
              <a:latin typeface="Times New Roman" pitchFamily="18" charset="0"/>
            </a:endParaRP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000" i="1">
                <a:solidFill>
                  <a:schemeClr val="tx2"/>
                </a:solidFill>
                <a:latin typeface="Times New Roman" pitchFamily="18" charset="0"/>
              </a:rPr>
              <a:t>				</a:t>
            </a:r>
            <a:r>
              <a:rPr lang="en-US" sz="2000" b="1">
                <a:solidFill>
                  <a:schemeClr val="tx2"/>
                </a:solidFill>
                <a:latin typeface="Times New Roman" pitchFamily="18" charset="0"/>
              </a:rPr>
              <a:t>if</a:t>
            </a:r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  </a:t>
            </a:r>
            <a:r>
              <a:rPr lang="en-US" sz="2000" i="1">
                <a:solidFill>
                  <a:schemeClr val="tx2"/>
                </a:solidFill>
                <a:latin typeface="Times New Roman" pitchFamily="18" charset="0"/>
              </a:rPr>
              <a:t>q</a:t>
            </a:r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 &lt; </a:t>
            </a:r>
            <a:r>
              <a:rPr lang="en-US" sz="2000" i="1">
                <a:solidFill>
                  <a:schemeClr val="tx2"/>
                </a:solidFill>
                <a:latin typeface="Times New Roman" pitchFamily="18" charset="0"/>
              </a:rPr>
              <a:t>m</a:t>
            </a:r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[</a:t>
            </a:r>
            <a:r>
              <a:rPr lang="en-US" sz="2000" i="1">
                <a:solidFill>
                  <a:schemeClr val="tx2"/>
                </a:solidFill>
                <a:latin typeface="Times New Roman" pitchFamily="18" charset="0"/>
              </a:rPr>
              <a:t>i, j</a:t>
            </a:r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]</a:t>
            </a:r>
            <a:endParaRPr lang="en-US" sz="2000" i="1">
              <a:solidFill>
                <a:schemeClr val="tx2"/>
              </a:solidFill>
              <a:latin typeface="Times New Roman" pitchFamily="18" charset="0"/>
            </a:endParaRP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000" i="1">
                <a:solidFill>
                  <a:schemeClr val="tx2"/>
                </a:solidFill>
                <a:latin typeface="Times New Roman" pitchFamily="18" charset="0"/>
              </a:rPr>
              <a:t>					m</a:t>
            </a:r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[</a:t>
            </a:r>
            <a:r>
              <a:rPr lang="en-US" sz="2000" i="1">
                <a:solidFill>
                  <a:schemeClr val="tx2"/>
                </a:solidFill>
                <a:latin typeface="Times New Roman" pitchFamily="18" charset="0"/>
              </a:rPr>
              <a:t>i, j</a:t>
            </a:r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]</a:t>
            </a:r>
            <a:r>
              <a:rPr lang="en-US" sz="2000" i="1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← </a:t>
            </a:r>
            <a:r>
              <a:rPr lang="en-US" sz="2000" i="1">
                <a:solidFill>
                  <a:schemeClr val="tx2"/>
                </a:solidFill>
                <a:latin typeface="Times New Roman" pitchFamily="18" charset="0"/>
              </a:rPr>
              <a:t>q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					</a:t>
            </a:r>
            <a:r>
              <a:rPr lang="en-US" sz="2000" i="1">
                <a:solidFill>
                  <a:schemeClr val="tx2"/>
                </a:solidFill>
                <a:latin typeface="Times New Roman" pitchFamily="18" charset="0"/>
              </a:rPr>
              <a:t>s</a:t>
            </a:r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[</a:t>
            </a:r>
            <a:r>
              <a:rPr lang="en-US" sz="2000" i="1">
                <a:solidFill>
                  <a:schemeClr val="tx2"/>
                </a:solidFill>
                <a:latin typeface="Times New Roman" pitchFamily="18" charset="0"/>
              </a:rPr>
              <a:t>i, j</a:t>
            </a:r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]</a:t>
            </a:r>
            <a:r>
              <a:rPr lang="en-US" sz="2000" i="1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← </a:t>
            </a:r>
            <a:r>
              <a:rPr lang="en-US" sz="2000" i="1">
                <a:solidFill>
                  <a:schemeClr val="tx2"/>
                </a:solidFill>
                <a:latin typeface="Times New Roman" pitchFamily="18" charset="0"/>
              </a:rPr>
              <a:t>k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chemeClr val="tx2"/>
                </a:solidFill>
                <a:latin typeface="Times New Roman" pitchFamily="18" charset="0"/>
              </a:rPr>
              <a:t>return</a:t>
            </a:r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000" i="1">
                <a:solidFill>
                  <a:schemeClr val="tx2"/>
                </a:solidFill>
                <a:latin typeface="Times New Roman" pitchFamily="18" charset="0"/>
              </a:rPr>
              <a:t>m</a:t>
            </a:r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 and </a:t>
            </a:r>
            <a:r>
              <a:rPr lang="en-US" sz="2000" i="1">
                <a:solidFill>
                  <a:schemeClr val="tx2"/>
                </a:solidFill>
                <a:latin typeface="Times New Roman" pitchFamily="18" charset="0"/>
              </a:rPr>
              <a:t>s</a:t>
            </a:r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22212" name="Text Box 4"/>
          <p:cNvSpPr txBox="1">
            <a:spLocks noChangeArrowheads="1"/>
          </p:cNvSpPr>
          <p:nvPr/>
        </p:nvSpPr>
        <p:spPr bwMode="auto">
          <a:xfrm>
            <a:off x="5257800" y="2286000"/>
            <a:ext cx="3352800" cy="10144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Takes </a:t>
            </a:r>
            <a:r>
              <a:rPr lang="en-US" sz="2400" i="1"/>
              <a:t>O</a:t>
            </a:r>
            <a:r>
              <a:rPr lang="en-US" sz="2400"/>
              <a:t>(</a:t>
            </a:r>
            <a:r>
              <a:rPr lang="en-US" sz="2400" i="1"/>
              <a:t>n</a:t>
            </a:r>
            <a:r>
              <a:rPr lang="en-US" sz="2400" baseline="30000"/>
              <a:t>3</a:t>
            </a:r>
            <a:r>
              <a:rPr lang="en-US" sz="2400"/>
              <a:t>) time</a:t>
            </a:r>
          </a:p>
          <a:p>
            <a:pPr>
              <a:spcBef>
                <a:spcPct val="50000"/>
              </a:spcBef>
            </a:pPr>
            <a:r>
              <a:rPr lang="en-US" sz="2400"/>
              <a:t>Requires </a:t>
            </a:r>
            <a:r>
              <a:rPr lang="en-US" sz="2400" i="1"/>
              <a:t>O</a:t>
            </a:r>
            <a:r>
              <a:rPr lang="en-US" sz="2400"/>
              <a:t>(</a:t>
            </a:r>
            <a:r>
              <a:rPr lang="en-US" sz="2400" i="1"/>
              <a:t>n</a:t>
            </a:r>
            <a:r>
              <a:rPr lang="en-US" sz="2400" baseline="30000"/>
              <a:t>2</a:t>
            </a:r>
            <a:r>
              <a:rPr lang="en-US" sz="2400"/>
              <a:t>) space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2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8763000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Dynamic Programming</a:t>
            </a:r>
          </a:p>
        </p:txBody>
      </p:sp>
      <p:sp>
        <p:nvSpPr>
          <p:cNvPr id="614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/>
          </a:bodyPr>
          <a:lstStyle/>
          <a:p>
            <a:fld id="{A46F388D-3CC6-4071-A2D6-B03B5FE02F1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144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2438400"/>
            <a:ext cx="6477000" cy="3276600"/>
          </a:xfrm>
        </p:spPr>
        <p:txBody>
          <a:bodyPr>
            <a:normAutofit/>
          </a:bodyPr>
          <a:lstStyle/>
          <a:p>
            <a:r>
              <a:rPr lang="en-IN" sz="2800" dirty="0"/>
              <a:t>Introduction</a:t>
            </a:r>
          </a:p>
          <a:p>
            <a:r>
              <a:rPr lang="en-IN" sz="2800" dirty="0"/>
              <a:t>Drawback of Recursion</a:t>
            </a:r>
          </a:p>
          <a:p>
            <a:r>
              <a:rPr lang="en-IN" sz="2800" dirty="0"/>
              <a:t>Elements of Dynamic Programming</a:t>
            </a:r>
          </a:p>
          <a:p>
            <a:r>
              <a:rPr lang="en-IN" sz="2800" dirty="0"/>
              <a:t>Matrix Chain Multiplication </a:t>
            </a:r>
          </a:p>
          <a:p>
            <a:pPr marL="0" indent="0">
              <a:buNone/>
            </a:pP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Constructing Optimal Solution</a:t>
            </a:r>
            <a:endParaRPr lang="en-US" sz="2000"/>
          </a:p>
        </p:txBody>
      </p:sp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>
                <a:latin typeface="Arial" pitchFamily="34" charset="0"/>
              </a:rPr>
              <a:t>11-</a:t>
            </a:r>
            <a:fld id="{20DD352B-5CEB-49F8-AFF3-8148ADDC0B8C}" type="slidenum">
              <a:rPr lang="en-US" smtClean="0">
                <a:latin typeface="Arial" pitchFamily="34" charset="0"/>
              </a:rPr>
              <a:pPr/>
              <a:t>20</a:t>
            </a:fld>
            <a:endParaRPr lang="en-US">
              <a:latin typeface="Arial" pitchFamily="34" charset="0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4495800"/>
          </a:xfrm>
        </p:spPr>
        <p:txBody>
          <a:bodyPr/>
          <a:lstStyle/>
          <a:p>
            <a:pPr marL="609600" indent="-609600" eaLnBrk="1" hangingPunct="1">
              <a:buClr>
                <a:schemeClr val="tx1"/>
              </a:buClr>
            </a:pPr>
            <a:r>
              <a:rPr lang="en-US" dirty="0">
                <a:cs typeface="Arial" pitchFamily="34" charset="0"/>
                <a:sym typeface="Symbol" pitchFamily="18" charset="2"/>
              </a:rPr>
              <a:t>Our algorithm computes the minimum-cost table </a:t>
            </a:r>
            <a:r>
              <a:rPr lang="en-US" i="1" dirty="0">
                <a:cs typeface="Arial" pitchFamily="34" charset="0"/>
                <a:sym typeface="Symbol" pitchFamily="18" charset="2"/>
              </a:rPr>
              <a:t>m</a:t>
            </a:r>
            <a:r>
              <a:rPr lang="en-US" dirty="0">
                <a:cs typeface="Arial" pitchFamily="34" charset="0"/>
                <a:sym typeface="Symbol" pitchFamily="18" charset="2"/>
              </a:rPr>
              <a:t> and the split table </a:t>
            </a:r>
            <a:r>
              <a:rPr lang="en-US" i="1" dirty="0">
                <a:cs typeface="Arial" pitchFamily="34" charset="0"/>
                <a:sym typeface="Symbol" pitchFamily="18" charset="2"/>
              </a:rPr>
              <a:t>s</a:t>
            </a:r>
            <a:endParaRPr lang="en-US" dirty="0">
              <a:cs typeface="Arial" pitchFamily="34" charset="0"/>
              <a:sym typeface="Symbol" pitchFamily="18" charset="2"/>
            </a:endParaRPr>
          </a:p>
          <a:p>
            <a:pPr marL="609600" indent="-609600" eaLnBrk="1" hangingPunct="1">
              <a:buClr>
                <a:schemeClr val="tx1"/>
              </a:buClr>
            </a:pPr>
            <a:r>
              <a:rPr lang="en-US" dirty="0">
                <a:cs typeface="Arial" pitchFamily="34" charset="0"/>
                <a:sym typeface="Symbol" pitchFamily="18" charset="2"/>
              </a:rPr>
              <a:t>The optimal solution can be constructed from the split table </a:t>
            </a:r>
            <a:r>
              <a:rPr lang="en-US" i="1" dirty="0">
                <a:cs typeface="Arial" pitchFamily="34" charset="0"/>
                <a:sym typeface="Symbol" pitchFamily="18" charset="2"/>
              </a:rPr>
              <a:t>s</a:t>
            </a:r>
          </a:p>
          <a:p>
            <a:pPr marL="990600" lvl="1" indent="-533400" eaLnBrk="1" hangingPunct="1">
              <a:buClr>
                <a:schemeClr val="tx1"/>
              </a:buClr>
            </a:pPr>
            <a:r>
              <a:rPr lang="en-US" dirty="0">
                <a:cs typeface="Arial" pitchFamily="34" charset="0"/>
                <a:sym typeface="Symbol" pitchFamily="18" charset="2"/>
              </a:rPr>
              <a:t>Each entry </a:t>
            </a:r>
            <a:r>
              <a:rPr lang="en-US" i="1" dirty="0">
                <a:cs typeface="Arial" pitchFamily="34" charset="0"/>
                <a:sym typeface="Symbol" pitchFamily="18" charset="2"/>
              </a:rPr>
              <a:t>s</a:t>
            </a:r>
            <a:r>
              <a:rPr lang="en-US" dirty="0">
                <a:cs typeface="Arial" pitchFamily="34" charset="0"/>
                <a:sym typeface="Symbol" pitchFamily="18" charset="2"/>
              </a:rPr>
              <a:t>[</a:t>
            </a:r>
            <a:r>
              <a:rPr lang="en-US" i="1" dirty="0" err="1">
                <a:cs typeface="Arial" pitchFamily="34" charset="0"/>
                <a:sym typeface="Symbol" pitchFamily="18" charset="2"/>
              </a:rPr>
              <a:t>i</a:t>
            </a:r>
            <a:r>
              <a:rPr lang="en-US" dirty="0">
                <a:cs typeface="Arial" pitchFamily="34" charset="0"/>
                <a:sym typeface="Symbol" pitchFamily="18" charset="2"/>
              </a:rPr>
              <a:t>, </a:t>
            </a:r>
            <a:r>
              <a:rPr lang="en-US" i="1" dirty="0">
                <a:cs typeface="Arial" pitchFamily="34" charset="0"/>
                <a:sym typeface="Symbol" pitchFamily="18" charset="2"/>
              </a:rPr>
              <a:t>j</a:t>
            </a:r>
            <a:r>
              <a:rPr lang="en-US" dirty="0">
                <a:cs typeface="Arial" pitchFamily="34" charset="0"/>
                <a:sym typeface="Symbol" pitchFamily="18" charset="2"/>
              </a:rPr>
              <a:t> ]=</a:t>
            </a:r>
            <a:r>
              <a:rPr lang="en-US" i="1" dirty="0">
                <a:cs typeface="Arial" pitchFamily="34" charset="0"/>
                <a:sym typeface="Symbol" pitchFamily="18" charset="2"/>
              </a:rPr>
              <a:t>k</a:t>
            </a:r>
            <a:r>
              <a:rPr lang="en-US" dirty="0">
                <a:cs typeface="Arial" pitchFamily="34" charset="0"/>
                <a:sym typeface="Symbol" pitchFamily="18" charset="2"/>
              </a:rPr>
              <a:t> shows where to split the product </a:t>
            </a:r>
            <a:r>
              <a:rPr lang="en-US" dirty="0"/>
              <a:t>A</a:t>
            </a:r>
            <a:r>
              <a:rPr lang="en-US" i="1" baseline="-25000" dirty="0"/>
              <a:t>i</a:t>
            </a:r>
            <a:r>
              <a:rPr lang="en-US" dirty="0"/>
              <a:t> A</a:t>
            </a:r>
            <a:r>
              <a:rPr lang="en-US" i="1" baseline="-25000" dirty="0"/>
              <a:t>i</a:t>
            </a:r>
            <a:r>
              <a:rPr lang="en-US" baseline="-25000" dirty="0"/>
              <a:t>+1</a:t>
            </a:r>
            <a:r>
              <a:rPr lang="en-US" dirty="0"/>
              <a:t> … </a:t>
            </a:r>
            <a:r>
              <a:rPr lang="en-US" dirty="0" err="1"/>
              <a:t>A</a:t>
            </a:r>
            <a:r>
              <a:rPr lang="en-US" i="1" baseline="-25000" dirty="0" err="1"/>
              <a:t>j</a:t>
            </a:r>
            <a:r>
              <a:rPr lang="en-US" dirty="0"/>
              <a:t> </a:t>
            </a:r>
            <a:r>
              <a:rPr lang="en-US" dirty="0">
                <a:cs typeface="Arial" pitchFamily="34" charset="0"/>
                <a:sym typeface="Symbol" pitchFamily="18" charset="2"/>
              </a:rPr>
              <a:t>for the minimum cost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7802" y="4196587"/>
            <a:ext cx="5643602" cy="215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BAF6BF0-CDCD-426F-8DD7-67E1B0081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4435" y="2565506"/>
            <a:ext cx="803105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1600" b="0" dirty="0">
                <a:latin typeface="Courier New" panose="02070309020205020404" pitchFamily="49" charset="0"/>
              </a:rPr>
              <a:t>[1,4]</a:t>
            </a:r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1C0E47A2-9A1F-45ED-8805-5B1366FD7B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29085" y="2935394"/>
            <a:ext cx="1063625" cy="530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600"/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DE99CC92-9FD5-477E-B976-337187FBB4A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95885" y="2935394"/>
            <a:ext cx="1063625" cy="530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6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E4D449-E59A-47B0-8F4A-AD65079F6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6503" y="3537407"/>
            <a:ext cx="803105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1600" b="0" dirty="0">
                <a:latin typeface="Courier New" panose="02070309020205020404" pitchFamily="49" charset="0"/>
              </a:rPr>
              <a:t>[1,3]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F4EBBE-BEB3-4771-A7FC-D7459E04C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2635" y="3479906"/>
            <a:ext cx="803105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1600" dirty="0">
                <a:latin typeface="Courier New" panose="02070309020205020404" pitchFamily="49" charset="0"/>
              </a:rPr>
              <a:t>[4,4]</a:t>
            </a:r>
            <a:endParaRPr lang="en-US" altLang="en-US" sz="1600" b="0" dirty="0">
              <a:latin typeface="Courier New" panose="02070309020205020404" pitchFamily="49" charset="0"/>
            </a:endParaRPr>
          </a:p>
        </p:txBody>
      </p:sp>
      <p:sp>
        <p:nvSpPr>
          <p:cNvPr id="15" name="Line 20">
            <a:extLst>
              <a:ext uri="{FF2B5EF4-FFF2-40B4-BE49-F238E27FC236}">
                <a16:creationId xmlns:a16="http://schemas.microsoft.com/office/drawing/2014/main" id="{A94248DB-8129-4F45-B9AD-2CFF6493D4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63109" y="3884694"/>
            <a:ext cx="590550" cy="290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600"/>
          </a:p>
        </p:txBody>
      </p:sp>
      <p:sp>
        <p:nvSpPr>
          <p:cNvPr id="16" name="Line 21">
            <a:extLst>
              <a:ext uri="{FF2B5EF4-FFF2-40B4-BE49-F238E27FC236}">
                <a16:creationId xmlns:a16="http://schemas.microsoft.com/office/drawing/2014/main" id="{65D9B1CE-A49C-4283-85FE-2CFDD514492D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3659" y="3884694"/>
            <a:ext cx="701675" cy="290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600"/>
          </a:p>
        </p:txBody>
      </p:sp>
      <p:sp>
        <p:nvSpPr>
          <p:cNvPr id="17" name="Rectangle 22">
            <a:extLst>
              <a:ext uri="{FF2B5EF4-FFF2-40B4-BE49-F238E27FC236}">
                <a16:creationId xmlns:a16="http://schemas.microsoft.com/office/drawing/2014/main" id="{A5C28E88-C6B3-4B67-B424-23B818D08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059" y="4189494"/>
            <a:ext cx="803105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eaLnBrk="0" hangingPunct="0"/>
            <a:r>
              <a:rPr lang="en-US" altLang="en-US" sz="1600" dirty="0">
                <a:latin typeface="Courier New" panose="02070309020205020404" pitchFamily="49" charset="0"/>
              </a:rPr>
              <a:t>[1,1]</a:t>
            </a:r>
            <a:endParaRPr lang="en-US" altLang="en-US" sz="1600" b="0" dirty="0">
              <a:latin typeface="Courier New" panose="02070309020205020404" pitchFamily="49" charset="0"/>
            </a:endParaRPr>
          </a:p>
        </p:txBody>
      </p:sp>
      <p:sp>
        <p:nvSpPr>
          <p:cNvPr id="18" name="Rectangle 23">
            <a:extLst>
              <a:ext uri="{FF2B5EF4-FFF2-40B4-BE49-F238E27FC236}">
                <a16:creationId xmlns:a16="http://schemas.microsoft.com/office/drawing/2014/main" id="{7274415E-1A62-4743-BC4C-397DE1E4F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4659" y="4189494"/>
            <a:ext cx="803105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eaLnBrk="0" hangingPunct="0"/>
            <a:r>
              <a:rPr lang="en-US" altLang="en-US" sz="1600" b="0" dirty="0">
                <a:latin typeface="Courier New" panose="02070309020205020404" pitchFamily="49" charset="0"/>
              </a:rPr>
              <a:t>[2,3]</a:t>
            </a:r>
          </a:p>
        </p:txBody>
      </p:sp>
      <p:sp>
        <p:nvSpPr>
          <p:cNvPr id="30" name="Line 35">
            <a:extLst>
              <a:ext uri="{FF2B5EF4-FFF2-40B4-BE49-F238E27FC236}">
                <a16:creationId xmlns:a16="http://schemas.microsoft.com/office/drawing/2014/main" id="{BF03D1DF-31A4-4243-8533-43B4260CDE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66590" y="4563822"/>
            <a:ext cx="377825" cy="301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600"/>
          </a:p>
        </p:txBody>
      </p:sp>
      <p:sp>
        <p:nvSpPr>
          <p:cNvPr id="31" name="Line 36">
            <a:extLst>
              <a:ext uri="{FF2B5EF4-FFF2-40B4-BE49-F238E27FC236}">
                <a16:creationId xmlns:a16="http://schemas.microsoft.com/office/drawing/2014/main" id="{FEECA40F-7B41-445B-A984-F9C612B5F1C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47590" y="4563822"/>
            <a:ext cx="377825" cy="301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600"/>
          </a:p>
        </p:txBody>
      </p:sp>
      <p:sp>
        <p:nvSpPr>
          <p:cNvPr id="32" name="Rectangle 37">
            <a:extLst>
              <a:ext uri="{FF2B5EF4-FFF2-40B4-BE49-F238E27FC236}">
                <a16:creationId xmlns:a16="http://schemas.microsoft.com/office/drawing/2014/main" id="{49371274-EA4C-4EDB-AD24-F7DF5BC8C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8191" y="5008347"/>
            <a:ext cx="803105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1600" b="0" dirty="0">
                <a:latin typeface="Courier New" panose="02070309020205020404" pitchFamily="49" charset="0"/>
              </a:rPr>
              <a:t>[3,3]</a:t>
            </a:r>
          </a:p>
        </p:txBody>
      </p:sp>
      <p:sp>
        <p:nvSpPr>
          <p:cNvPr id="34" name="Rectangle 39">
            <a:extLst>
              <a:ext uri="{FF2B5EF4-FFF2-40B4-BE49-F238E27FC236}">
                <a16:creationId xmlns:a16="http://schemas.microsoft.com/office/drawing/2014/main" id="{6555CFFF-D3DB-4E24-96E3-3D86DA8A2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2740" y="4955935"/>
            <a:ext cx="803105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eaLnBrk="0" hangingPunct="0"/>
            <a:r>
              <a:rPr lang="en-US" altLang="en-US" sz="1600" dirty="0">
                <a:latin typeface="Courier New" panose="02070309020205020404" pitchFamily="49" charset="0"/>
              </a:rPr>
              <a:t>[2,2]</a:t>
            </a:r>
            <a:endParaRPr lang="en-US" altLang="en-US" sz="1600" b="0" dirty="0">
              <a:latin typeface="Courier New" panose="02070309020205020404" pitchFamily="49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D6AAB00-8885-41C6-B1CD-599C5FD24455}"/>
              </a:ext>
            </a:extLst>
          </p:cNvPr>
          <p:cNvSpPr/>
          <p:nvPr/>
        </p:nvSpPr>
        <p:spPr>
          <a:xfrm>
            <a:off x="3270531" y="2564197"/>
            <a:ext cx="453903" cy="34181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(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33C492C-7815-41EA-A394-0C9F646C86EB}"/>
              </a:ext>
            </a:extLst>
          </p:cNvPr>
          <p:cNvSpPr/>
          <p:nvPr/>
        </p:nvSpPr>
        <p:spPr>
          <a:xfrm>
            <a:off x="1382541" y="3550171"/>
            <a:ext cx="453903" cy="34181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(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95EEA72-AC7E-47DC-AAD7-80AEEF25B3E7}"/>
              </a:ext>
            </a:extLst>
          </p:cNvPr>
          <p:cNvSpPr/>
          <p:nvPr/>
        </p:nvSpPr>
        <p:spPr>
          <a:xfrm>
            <a:off x="2285176" y="4204442"/>
            <a:ext cx="453903" cy="34181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(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88E67CB-CACE-4BC3-9811-0C82CE23BF56}"/>
              </a:ext>
            </a:extLst>
          </p:cNvPr>
          <p:cNvSpPr/>
          <p:nvPr/>
        </p:nvSpPr>
        <p:spPr>
          <a:xfrm>
            <a:off x="2790512" y="5475268"/>
            <a:ext cx="453903" cy="34181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</a:t>
            </a:r>
            <a:r>
              <a:rPr lang="en-IN" b="1" baseline="-25000" dirty="0"/>
              <a:t>2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945F32E-1089-4FEE-8063-0A2A43FDB27C}"/>
              </a:ext>
            </a:extLst>
          </p:cNvPr>
          <p:cNvSpPr/>
          <p:nvPr/>
        </p:nvSpPr>
        <p:spPr>
          <a:xfrm>
            <a:off x="3497483" y="5482734"/>
            <a:ext cx="453903" cy="34181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</a:t>
            </a:r>
            <a:r>
              <a:rPr lang="en-IN" b="1" baseline="-25000" dirty="0"/>
              <a:t>3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2F9EE0E-D9E7-4BBF-82FC-97806EAFF2BC}"/>
              </a:ext>
            </a:extLst>
          </p:cNvPr>
          <p:cNvSpPr/>
          <p:nvPr/>
        </p:nvSpPr>
        <p:spPr>
          <a:xfrm>
            <a:off x="1597680" y="4583393"/>
            <a:ext cx="453903" cy="34181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</a:t>
            </a:r>
            <a:r>
              <a:rPr lang="en-IN" b="1" baseline="-25000" dirty="0"/>
              <a:t>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83D35AE-C9DC-4062-B8B5-9F55CCDE17A8}"/>
              </a:ext>
            </a:extLst>
          </p:cNvPr>
          <p:cNvSpPr/>
          <p:nvPr/>
        </p:nvSpPr>
        <p:spPr>
          <a:xfrm>
            <a:off x="3606127" y="4222008"/>
            <a:ext cx="453903" cy="34181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)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41D14D8-EEB2-41DC-BA2C-0B91946C42A7}"/>
              </a:ext>
            </a:extLst>
          </p:cNvPr>
          <p:cNvSpPr/>
          <p:nvPr/>
        </p:nvSpPr>
        <p:spPr>
          <a:xfrm>
            <a:off x="4572000" y="2570032"/>
            <a:ext cx="453903" cy="34181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1B40C5E-6C0F-4946-BC00-27DE1CDD1CC1}"/>
              </a:ext>
            </a:extLst>
          </p:cNvPr>
          <p:cNvSpPr/>
          <p:nvPr/>
        </p:nvSpPr>
        <p:spPr>
          <a:xfrm>
            <a:off x="3566483" y="3487169"/>
            <a:ext cx="453903" cy="34181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D604BE7-AD8D-46ED-82AD-E1772B15113B}"/>
              </a:ext>
            </a:extLst>
          </p:cNvPr>
          <p:cNvSpPr/>
          <p:nvPr/>
        </p:nvSpPr>
        <p:spPr>
          <a:xfrm>
            <a:off x="4840994" y="3891985"/>
            <a:ext cx="453903" cy="34181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</a:t>
            </a:r>
            <a:r>
              <a:rPr lang="en-IN" b="1" baseline="-25000" dirty="0"/>
              <a:t>4</a:t>
            </a:r>
          </a:p>
        </p:txBody>
      </p:sp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4BA42EE9-612A-4EE8-9EB3-C50F657965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558885"/>
              </p:ext>
            </p:extLst>
          </p:nvPr>
        </p:nvGraphicFramePr>
        <p:xfrm>
          <a:off x="7092280" y="605367"/>
          <a:ext cx="1581608" cy="1483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95402">
                  <a:extLst>
                    <a:ext uri="{9D8B030D-6E8A-4147-A177-3AD203B41FA5}">
                      <a16:colId xmlns:a16="http://schemas.microsoft.com/office/drawing/2014/main" val="3103910569"/>
                    </a:ext>
                  </a:extLst>
                </a:gridCol>
                <a:gridCol w="395402">
                  <a:extLst>
                    <a:ext uri="{9D8B030D-6E8A-4147-A177-3AD203B41FA5}">
                      <a16:colId xmlns:a16="http://schemas.microsoft.com/office/drawing/2014/main" val="2590762658"/>
                    </a:ext>
                  </a:extLst>
                </a:gridCol>
                <a:gridCol w="395402">
                  <a:extLst>
                    <a:ext uri="{9D8B030D-6E8A-4147-A177-3AD203B41FA5}">
                      <a16:colId xmlns:a16="http://schemas.microsoft.com/office/drawing/2014/main" val="3137605563"/>
                    </a:ext>
                  </a:extLst>
                </a:gridCol>
                <a:gridCol w="395402">
                  <a:extLst>
                    <a:ext uri="{9D8B030D-6E8A-4147-A177-3AD203B41FA5}">
                      <a16:colId xmlns:a16="http://schemas.microsoft.com/office/drawing/2014/main" val="383420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101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336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398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993165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8B970052-B25C-4C0A-81ED-34ED3D9EAA03}"/>
              </a:ext>
            </a:extLst>
          </p:cNvPr>
          <p:cNvSpPr txBox="1"/>
          <p:nvPr/>
        </p:nvSpPr>
        <p:spPr>
          <a:xfrm>
            <a:off x="7089709" y="11663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Split Matrix 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0F01E7D-A45D-4337-9598-AD8FBF094FD8}"/>
              </a:ext>
            </a:extLst>
          </p:cNvPr>
          <p:cNvSpPr/>
          <p:nvPr/>
        </p:nvSpPr>
        <p:spPr>
          <a:xfrm>
            <a:off x="5273147" y="5513203"/>
            <a:ext cx="576064" cy="3397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</a:t>
            </a:r>
            <a:r>
              <a:rPr lang="en-IN" b="1" baseline="-25000" dirty="0"/>
              <a:t>1 </a:t>
            </a:r>
            <a:r>
              <a:rPr lang="en-IN" b="1" dirty="0"/>
              <a:t>A A</a:t>
            </a:r>
            <a:r>
              <a:rPr lang="en-IN" b="1" baseline="-25000" dirty="0"/>
              <a:t>1 1</a:t>
            </a:r>
            <a:endParaRPr lang="en-IN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B438BC8-6F9A-4F7C-9F1F-CC46CB31BDB6}"/>
              </a:ext>
            </a:extLst>
          </p:cNvPr>
          <p:cNvSpPr/>
          <p:nvPr/>
        </p:nvSpPr>
        <p:spPr>
          <a:xfrm>
            <a:off x="4744672" y="5648407"/>
            <a:ext cx="3225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solidFill>
                  <a:srgbClr val="00B0F0"/>
                </a:solidFill>
              </a:rPr>
              <a:t>(</a:t>
            </a:r>
            <a:endParaRPr lang="en-IN" sz="28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FEE7FD8-4585-4BD8-BB2E-09AB4F9E0325}"/>
              </a:ext>
            </a:extLst>
          </p:cNvPr>
          <p:cNvSpPr/>
          <p:nvPr/>
        </p:nvSpPr>
        <p:spPr>
          <a:xfrm>
            <a:off x="5035735" y="5639882"/>
            <a:ext cx="3225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(</a:t>
            </a:r>
            <a:endParaRPr lang="en-IN" sz="28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36D3E3A-87DE-4C4A-856D-A8E365B160AA}"/>
              </a:ext>
            </a:extLst>
          </p:cNvPr>
          <p:cNvSpPr/>
          <p:nvPr/>
        </p:nvSpPr>
        <p:spPr>
          <a:xfrm>
            <a:off x="5343120" y="5654032"/>
            <a:ext cx="6623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/>
              <a:t>A</a:t>
            </a:r>
            <a:r>
              <a:rPr lang="en-IN" sz="2800" b="1" baseline="-25000" dirty="0"/>
              <a:t>1 </a:t>
            </a:r>
            <a:endParaRPr lang="en-IN" sz="28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BA64DA1-C9CD-4578-A43C-A4CD85529B04}"/>
              </a:ext>
            </a:extLst>
          </p:cNvPr>
          <p:cNvSpPr/>
          <p:nvPr/>
        </p:nvSpPr>
        <p:spPr>
          <a:xfrm>
            <a:off x="5712060" y="5648407"/>
            <a:ext cx="3882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solidFill>
                  <a:srgbClr val="00B050"/>
                </a:solidFill>
              </a:rPr>
              <a:t>(</a:t>
            </a:r>
            <a:r>
              <a:rPr lang="en-IN" sz="2800" b="1" baseline="-25000" dirty="0">
                <a:solidFill>
                  <a:srgbClr val="00B050"/>
                </a:solidFill>
              </a:rPr>
              <a:t> </a:t>
            </a:r>
            <a:endParaRPr lang="en-IN" sz="28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DE4241E-D759-4454-A2F1-45EC9DF4792A}"/>
              </a:ext>
            </a:extLst>
          </p:cNvPr>
          <p:cNvSpPr/>
          <p:nvPr/>
        </p:nvSpPr>
        <p:spPr>
          <a:xfrm>
            <a:off x="5991557" y="5648407"/>
            <a:ext cx="5966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/>
              <a:t>A</a:t>
            </a:r>
            <a:r>
              <a:rPr lang="en-IN" sz="2800" b="1" baseline="-25000" dirty="0"/>
              <a:t>2</a:t>
            </a:r>
            <a:endParaRPr lang="en-IN" sz="28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9D81DD1-6595-4884-9DAB-56B9C4000285}"/>
              </a:ext>
            </a:extLst>
          </p:cNvPr>
          <p:cNvSpPr/>
          <p:nvPr/>
        </p:nvSpPr>
        <p:spPr>
          <a:xfrm>
            <a:off x="6397972" y="5633265"/>
            <a:ext cx="5966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/>
              <a:t>A</a:t>
            </a:r>
            <a:r>
              <a:rPr lang="en-IN" sz="2800" b="1" baseline="-25000" dirty="0"/>
              <a:t>3</a:t>
            </a:r>
            <a:endParaRPr lang="en-IN" sz="28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EEF55EB-BE49-4B3D-A9E0-6915AC2112C9}"/>
              </a:ext>
            </a:extLst>
          </p:cNvPr>
          <p:cNvSpPr/>
          <p:nvPr/>
        </p:nvSpPr>
        <p:spPr>
          <a:xfrm>
            <a:off x="6823385" y="5631358"/>
            <a:ext cx="3225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solidFill>
                  <a:srgbClr val="00B050"/>
                </a:solidFill>
              </a:rPr>
              <a:t>)</a:t>
            </a:r>
            <a:endParaRPr lang="en-IN" sz="2800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5A57670-C58C-44CF-A428-D2606181145D}"/>
              </a:ext>
            </a:extLst>
          </p:cNvPr>
          <p:cNvSpPr/>
          <p:nvPr/>
        </p:nvSpPr>
        <p:spPr>
          <a:xfrm>
            <a:off x="7040477" y="5624283"/>
            <a:ext cx="3225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)</a:t>
            </a:r>
            <a:endParaRPr lang="en-IN" sz="28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B345485-6D2E-4A55-B5DF-EA26C84BD0C4}"/>
              </a:ext>
            </a:extLst>
          </p:cNvPr>
          <p:cNvSpPr/>
          <p:nvPr/>
        </p:nvSpPr>
        <p:spPr>
          <a:xfrm>
            <a:off x="7274185" y="5619792"/>
            <a:ext cx="5966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/>
              <a:t>A</a:t>
            </a:r>
            <a:r>
              <a:rPr lang="en-IN" sz="2800" b="1" baseline="-25000" dirty="0"/>
              <a:t>4</a:t>
            </a:r>
            <a:endParaRPr lang="en-IN" sz="28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9C1BFE3-2C76-4B99-82E3-07B30EF57911}"/>
              </a:ext>
            </a:extLst>
          </p:cNvPr>
          <p:cNvSpPr/>
          <p:nvPr/>
        </p:nvSpPr>
        <p:spPr>
          <a:xfrm>
            <a:off x="7694055" y="5615301"/>
            <a:ext cx="3225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solidFill>
                  <a:srgbClr val="00B0F0"/>
                </a:solidFill>
              </a:rPr>
              <a:t>)</a:t>
            </a:r>
            <a:endParaRPr lang="en-IN" sz="2800" dirty="0"/>
          </a:p>
        </p:txBody>
      </p:sp>
      <p:pic>
        <p:nvPicPr>
          <p:cNvPr id="71" name="Picture 2">
            <a:extLst>
              <a:ext uri="{FF2B5EF4-FFF2-40B4-BE49-F238E27FC236}">
                <a16:creationId xmlns:a16="http://schemas.microsoft.com/office/drawing/2014/main" id="{70FB8682-2289-42BD-8188-21832EDEF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84" y="16290"/>
            <a:ext cx="5643602" cy="215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9997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/>
      <p:bldP spid="8" grpId="0"/>
      <p:bldP spid="15" grpId="0" animBg="1"/>
      <p:bldP spid="16" grpId="0" animBg="1"/>
      <p:bldP spid="17" grpId="0"/>
      <p:bldP spid="18" grpId="0"/>
      <p:bldP spid="30" grpId="0" animBg="1"/>
      <p:bldP spid="31" grpId="0" animBg="1"/>
      <p:bldP spid="32" grpId="0"/>
      <p:bldP spid="34" grpId="0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1" grpId="0" animBg="1"/>
      <p:bldP spid="52" grpId="0" animBg="1"/>
      <p:bldP spid="54" grpId="0" animBg="1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Programming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329642" cy="506732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CC3300"/>
                </a:solidFill>
              </a:rPr>
              <a:t>Like</a:t>
            </a:r>
            <a:r>
              <a:rPr lang="en-US" sz="2400" dirty="0"/>
              <a:t> divide and conquer, DP solves problems by combining solutions from subproblems.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CC3300"/>
                </a:solidFill>
              </a:rPr>
              <a:t>Unlike</a:t>
            </a:r>
            <a:r>
              <a:rPr lang="en-US" sz="2400" dirty="0"/>
              <a:t> divide and conquer, </a:t>
            </a:r>
            <a:r>
              <a:rPr lang="en-US" sz="2400" dirty="0" err="1"/>
              <a:t>subproblems</a:t>
            </a:r>
            <a:r>
              <a:rPr lang="en-US" sz="2400" dirty="0"/>
              <a:t> are not independent.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DP reduces computation by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Solving </a:t>
            </a:r>
            <a:r>
              <a:rPr lang="en-US" sz="2000" dirty="0" err="1"/>
              <a:t>subproblems</a:t>
            </a:r>
            <a:r>
              <a:rPr lang="en-US" sz="2000" dirty="0"/>
              <a:t> in a bottom-up fashion.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Storing solution to a </a:t>
            </a:r>
            <a:r>
              <a:rPr lang="en-US" sz="2000" dirty="0" err="1"/>
              <a:t>subproblem</a:t>
            </a:r>
            <a:r>
              <a:rPr lang="en-US" sz="2000" dirty="0"/>
              <a:t> the first time it is solved.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Looking up the solution when </a:t>
            </a:r>
            <a:r>
              <a:rPr lang="en-US" sz="2000" dirty="0" err="1"/>
              <a:t>subproblem</a:t>
            </a:r>
            <a:r>
              <a:rPr lang="en-US" sz="2000" dirty="0"/>
              <a:t> is encountered again.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Examples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Matrix Multiplication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Longest Common Subsequence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>
            <a:extLst>
              <a:ext uri="{FF2B5EF4-FFF2-40B4-BE49-F238E27FC236}">
                <a16:creationId xmlns:a16="http://schemas.microsoft.com/office/drawing/2014/main" id="{CA180936-618D-4D2A-8F3D-2F752B0CD1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pPr eaLnBrk="0" hangingPunct="0"/>
            <a:r>
              <a:rPr lang="en-US" altLang="en-US" sz="2800" dirty="0"/>
              <a:t>Drawbacks of Recursion:</a:t>
            </a:r>
            <a:br>
              <a:rPr lang="en-US" altLang="en-US" sz="2800" dirty="0"/>
            </a:br>
            <a:r>
              <a:rPr lang="en-US" altLang="en-US" sz="2800" dirty="0"/>
              <a:t>Recursion Tree for n</a:t>
            </a:r>
            <a:r>
              <a:rPr lang="en-US" altLang="en-US" sz="2800" baseline="30000" dirty="0"/>
              <a:t>th</a:t>
            </a:r>
            <a:r>
              <a:rPr lang="en-US" altLang="en-US" sz="2800" dirty="0"/>
              <a:t> Fibonacci Term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320700" y="1213614"/>
            <a:ext cx="8229600" cy="4937760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Complexity: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sz="2000" dirty="0" smtClean="0"/>
              <a:t>Solution:1(</a:t>
            </a:r>
            <a:r>
              <a:rPr lang="en-IN" sz="2000" dirty="0" err="1" smtClean="0"/>
              <a:t>Memoization</a:t>
            </a:r>
            <a:r>
              <a:rPr lang="en-IN" sz="2000" dirty="0" smtClean="0"/>
              <a:t>)</a:t>
            </a:r>
          </a:p>
          <a:p>
            <a:pPr marL="274320" lvl="1" indent="0">
              <a:buNone/>
            </a:pPr>
            <a:r>
              <a:rPr lang="en-IN" sz="1700" dirty="0"/>
              <a:t>Complexity</a:t>
            </a:r>
            <a:r>
              <a:rPr lang="en-IN" sz="1700" dirty="0" smtClean="0"/>
              <a:t>:</a:t>
            </a:r>
          </a:p>
          <a:p>
            <a:pPr marL="274320" lvl="1" indent="0">
              <a:buNone/>
            </a:pPr>
            <a:r>
              <a:rPr lang="en-IN" sz="1700" dirty="0" smtClean="0"/>
              <a:t>Top Down Approach</a:t>
            </a:r>
            <a:endParaRPr lang="en-IN" sz="1700" dirty="0"/>
          </a:p>
          <a:p>
            <a:pPr marL="0" indent="0">
              <a:buNone/>
            </a:pPr>
            <a:endParaRPr lang="en-IN" dirty="0"/>
          </a:p>
        </p:txBody>
      </p:sp>
      <p:grpSp>
        <p:nvGrpSpPr>
          <p:cNvPr id="7" name="Group 6"/>
          <p:cNvGrpSpPr/>
          <p:nvPr/>
        </p:nvGrpSpPr>
        <p:grpSpPr>
          <a:xfrm>
            <a:off x="251520" y="1332994"/>
            <a:ext cx="7422552" cy="3598242"/>
            <a:chOff x="650899" y="1752600"/>
            <a:chExt cx="7422552" cy="3598242"/>
          </a:xfrm>
        </p:grpSpPr>
        <p:sp>
          <p:nvSpPr>
            <p:cNvPr id="166915" name="Rectangle 3">
              <a:extLst>
                <a:ext uri="{FF2B5EF4-FFF2-40B4-BE49-F238E27FC236}">
                  <a16:creationId xmlns:a16="http://schemas.microsoft.com/office/drawing/2014/main" id="{BA09FD5D-1E88-43F2-8CCD-4FE9EA5C2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800" y="1752600"/>
              <a:ext cx="830356" cy="3084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1400" b="1" dirty="0">
                  <a:highlight>
                    <a:srgbClr val="FFFF00"/>
                  </a:highlight>
                  <a:latin typeface="Courier New" panose="02070309020205020404" pitchFamily="49" charset="0"/>
                </a:rPr>
                <a:t>Fib(5)</a:t>
              </a:r>
            </a:p>
          </p:txBody>
        </p:sp>
        <p:sp>
          <p:nvSpPr>
            <p:cNvPr id="166916" name="Line 4">
              <a:extLst>
                <a:ext uri="{FF2B5EF4-FFF2-40B4-BE49-F238E27FC236}">
                  <a16:creationId xmlns:a16="http://schemas.microsoft.com/office/drawing/2014/main" id="{5623970B-A4D8-4954-ACEF-47EF3FA2F2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8450" y="2122488"/>
              <a:ext cx="1063625" cy="530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400" b="1"/>
            </a:p>
          </p:txBody>
        </p:sp>
        <p:sp>
          <p:nvSpPr>
            <p:cNvPr id="166917" name="Line 5">
              <a:extLst>
                <a:ext uri="{FF2B5EF4-FFF2-40B4-BE49-F238E27FC236}">
                  <a16:creationId xmlns:a16="http://schemas.microsoft.com/office/drawing/2014/main" id="{5DDA0D54-8DA5-468D-B085-CDF0A5BD6A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5250" y="2122488"/>
              <a:ext cx="1063625" cy="530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400" b="1"/>
            </a:p>
          </p:txBody>
        </p:sp>
        <p:sp>
          <p:nvSpPr>
            <p:cNvPr id="166918" name="Rectangle 6">
              <a:extLst>
                <a:ext uri="{FF2B5EF4-FFF2-40B4-BE49-F238E27FC236}">
                  <a16:creationId xmlns:a16="http://schemas.microsoft.com/office/drawing/2014/main" id="{ADEAB9B4-89C1-4DB6-B8EC-172931154C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667000"/>
              <a:ext cx="830356" cy="3084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1400" b="1" dirty="0">
                  <a:highlight>
                    <a:srgbClr val="FFFF00"/>
                  </a:highlight>
                  <a:latin typeface="Courier New" panose="02070309020205020404" pitchFamily="49" charset="0"/>
                </a:rPr>
                <a:t>Fib(3)</a:t>
              </a:r>
            </a:p>
          </p:txBody>
        </p:sp>
        <p:sp>
          <p:nvSpPr>
            <p:cNvPr id="166920" name="Line 8">
              <a:extLst>
                <a:ext uri="{FF2B5EF4-FFF2-40B4-BE49-F238E27FC236}">
                  <a16:creationId xmlns:a16="http://schemas.microsoft.com/office/drawing/2014/main" id="{26BB952A-0BD8-4F8E-B774-4F4E4AB1A1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14850" y="3124200"/>
              <a:ext cx="590550" cy="2905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400" b="1"/>
            </a:p>
          </p:txBody>
        </p:sp>
        <p:sp>
          <p:nvSpPr>
            <p:cNvPr id="166921" name="Line 9">
              <a:extLst>
                <a:ext uri="{FF2B5EF4-FFF2-40B4-BE49-F238E27FC236}">
                  <a16:creationId xmlns:a16="http://schemas.microsoft.com/office/drawing/2014/main" id="{05C05010-BA61-4343-9D81-5EF2E8F6FC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5400" y="3124200"/>
              <a:ext cx="701675" cy="2905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400" b="1"/>
            </a:p>
          </p:txBody>
        </p:sp>
        <p:sp>
          <p:nvSpPr>
            <p:cNvPr id="166932" name="Line 20">
              <a:extLst>
                <a:ext uri="{FF2B5EF4-FFF2-40B4-BE49-F238E27FC236}">
                  <a16:creationId xmlns:a16="http://schemas.microsoft.com/office/drawing/2014/main" id="{3CA3CD5C-5CE5-4F49-BC53-DE2218415C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66850" y="3124200"/>
              <a:ext cx="590550" cy="2905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400" b="1"/>
            </a:p>
          </p:txBody>
        </p:sp>
        <p:sp>
          <p:nvSpPr>
            <p:cNvPr id="166933" name="Line 21">
              <a:extLst>
                <a:ext uri="{FF2B5EF4-FFF2-40B4-BE49-F238E27FC236}">
                  <a16:creationId xmlns:a16="http://schemas.microsoft.com/office/drawing/2014/main" id="{CF855197-CFCF-417B-AA81-EF523A16AF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7400" y="3124200"/>
              <a:ext cx="701675" cy="2905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400" b="1"/>
            </a:p>
          </p:txBody>
        </p:sp>
        <p:sp>
          <p:nvSpPr>
            <p:cNvPr id="166941" name="Line 29">
              <a:extLst>
                <a:ext uri="{FF2B5EF4-FFF2-40B4-BE49-F238E27FC236}">
                  <a16:creationId xmlns:a16="http://schemas.microsoft.com/office/drawing/2014/main" id="{DBFBE764-CBFF-4C6E-972D-1A844414CB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57650" y="3875088"/>
              <a:ext cx="377825" cy="3016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400" b="1"/>
            </a:p>
          </p:txBody>
        </p:sp>
        <p:sp>
          <p:nvSpPr>
            <p:cNvPr id="166942" name="Line 30">
              <a:extLst>
                <a:ext uri="{FF2B5EF4-FFF2-40B4-BE49-F238E27FC236}">
                  <a16:creationId xmlns:a16="http://schemas.microsoft.com/office/drawing/2014/main" id="{273F7890-7D7D-4CCE-9FB2-9F082A6C7F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8650" y="3875088"/>
              <a:ext cx="377825" cy="3016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400" b="1"/>
            </a:p>
          </p:txBody>
        </p:sp>
        <p:sp>
          <p:nvSpPr>
            <p:cNvPr id="166943" name="Rectangle 31">
              <a:extLst>
                <a:ext uri="{FF2B5EF4-FFF2-40B4-BE49-F238E27FC236}">
                  <a16:creationId xmlns:a16="http://schemas.microsoft.com/office/drawing/2014/main" id="{6EE45530-B4F5-4EE6-8941-9F4E9CD4D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0101" y="4263656"/>
              <a:ext cx="830356" cy="3084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1400" b="1" dirty="0">
                  <a:highlight>
                    <a:srgbClr val="FF0000"/>
                  </a:highlight>
                  <a:latin typeface="Courier New" panose="02070309020205020404" pitchFamily="49" charset="0"/>
                </a:rPr>
                <a:t>Fib(1)</a:t>
              </a:r>
            </a:p>
          </p:txBody>
        </p:sp>
        <p:sp>
          <p:nvSpPr>
            <p:cNvPr id="166945" name="Rectangle 33">
              <a:extLst>
                <a:ext uri="{FF2B5EF4-FFF2-40B4-BE49-F238E27FC236}">
                  <a16:creationId xmlns:a16="http://schemas.microsoft.com/office/drawing/2014/main" id="{11C30C53-F09F-4E49-9178-DC87C6251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7761" y="4279002"/>
              <a:ext cx="830356" cy="3084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1400" b="1" dirty="0">
                  <a:highlight>
                    <a:srgbClr val="FF0000"/>
                  </a:highlight>
                  <a:latin typeface="Courier New" panose="02070309020205020404" pitchFamily="49" charset="0"/>
                </a:rPr>
                <a:t>Fib(0)</a:t>
              </a:r>
            </a:p>
          </p:txBody>
        </p:sp>
        <p:grpSp>
          <p:nvGrpSpPr>
            <p:cNvPr id="166946" name="Group 34">
              <a:extLst>
                <a:ext uri="{FF2B5EF4-FFF2-40B4-BE49-F238E27FC236}">
                  <a16:creationId xmlns:a16="http://schemas.microsoft.com/office/drawing/2014/main" id="{F6BF8EBB-25B8-4D39-8FD4-08FA0DF184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57450" y="3951288"/>
              <a:ext cx="758825" cy="301625"/>
              <a:chOff x="1500" y="2249"/>
              <a:chExt cx="478" cy="190"/>
            </a:xfrm>
          </p:grpSpPr>
          <p:sp>
            <p:nvSpPr>
              <p:cNvPr id="166947" name="Line 35">
                <a:extLst>
                  <a:ext uri="{FF2B5EF4-FFF2-40B4-BE49-F238E27FC236}">
                    <a16:creationId xmlns:a16="http://schemas.microsoft.com/office/drawing/2014/main" id="{2A52087B-2293-4E0B-AD16-48CC42B88B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00" y="2249"/>
                <a:ext cx="238" cy="1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 sz="1400" b="1"/>
              </a:p>
            </p:txBody>
          </p:sp>
          <p:sp>
            <p:nvSpPr>
              <p:cNvPr id="166948" name="Line 36">
                <a:extLst>
                  <a:ext uri="{FF2B5EF4-FFF2-40B4-BE49-F238E27FC236}">
                    <a16:creationId xmlns:a16="http://schemas.microsoft.com/office/drawing/2014/main" id="{E1658504-E370-4CD3-865D-85EE4945AC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0" y="2249"/>
                <a:ext cx="238" cy="1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 sz="1400" b="1"/>
              </a:p>
            </p:txBody>
          </p:sp>
        </p:grpSp>
        <p:sp>
          <p:nvSpPr>
            <p:cNvPr id="50" name="Rectangle 6">
              <a:extLst>
                <a:ext uri="{FF2B5EF4-FFF2-40B4-BE49-F238E27FC236}">
                  <a16:creationId xmlns:a16="http://schemas.microsoft.com/office/drawing/2014/main" id="{7A471E8B-5B0A-4F4D-996E-BE079B3690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0068" y="2659344"/>
              <a:ext cx="830356" cy="3084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1400" b="1" dirty="0">
                  <a:highlight>
                    <a:srgbClr val="FFFF00"/>
                  </a:highlight>
                  <a:latin typeface="Courier New" panose="02070309020205020404" pitchFamily="49" charset="0"/>
                </a:rPr>
                <a:t>Fib(4)</a:t>
              </a:r>
            </a:p>
          </p:txBody>
        </p:sp>
        <p:sp>
          <p:nvSpPr>
            <p:cNvPr id="51" name="Rectangle 6">
              <a:extLst>
                <a:ext uri="{FF2B5EF4-FFF2-40B4-BE49-F238E27FC236}">
                  <a16:creationId xmlns:a16="http://schemas.microsoft.com/office/drawing/2014/main" id="{8B2B6947-E3E2-4128-8AE0-20E4F0B010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899" y="3414713"/>
              <a:ext cx="830356" cy="3084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1400" b="1" dirty="0">
                  <a:highlight>
                    <a:srgbClr val="00FF00"/>
                  </a:highlight>
                  <a:latin typeface="Courier New" panose="02070309020205020404" pitchFamily="49" charset="0"/>
                </a:rPr>
                <a:t>Fib(1)</a:t>
              </a:r>
            </a:p>
          </p:txBody>
        </p:sp>
        <p:sp>
          <p:nvSpPr>
            <p:cNvPr id="52" name="Rectangle 6">
              <a:extLst>
                <a:ext uri="{FF2B5EF4-FFF2-40B4-BE49-F238E27FC236}">
                  <a16:creationId xmlns:a16="http://schemas.microsoft.com/office/drawing/2014/main" id="{F179B2DD-AC33-419D-A93A-AEDB4D11F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5999" y="3414713"/>
              <a:ext cx="830356" cy="3084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1400" b="1" dirty="0">
                  <a:highlight>
                    <a:srgbClr val="FFFF00"/>
                  </a:highlight>
                  <a:latin typeface="Courier New" panose="02070309020205020404" pitchFamily="49" charset="0"/>
                </a:rPr>
                <a:t>Fib(2)</a:t>
              </a:r>
            </a:p>
          </p:txBody>
        </p:sp>
        <p:sp>
          <p:nvSpPr>
            <p:cNvPr id="53" name="Rectangle 6">
              <a:extLst>
                <a:ext uri="{FF2B5EF4-FFF2-40B4-BE49-F238E27FC236}">
                  <a16:creationId xmlns:a16="http://schemas.microsoft.com/office/drawing/2014/main" id="{F2ADC665-3B0E-4027-B540-2C4DE564B8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6885" y="4265317"/>
              <a:ext cx="830356" cy="3084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1400" b="1" dirty="0">
                  <a:highlight>
                    <a:srgbClr val="00FF00"/>
                  </a:highlight>
                  <a:latin typeface="Courier New" panose="02070309020205020404" pitchFamily="49" charset="0"/>
                </a:rPr>
                <a:t>Fib(0)</a:t>
              </a:r>
            </a:p>
          </p:txBody>
        </p:sp>
        <p:sp>
          <p:nvSpPr>
            <p:cNvPr id="54" name="Rectangle 6">
              <a:extLst>
                <a:ext uri="{FF2B5EF4-FFF2-40B4-BE49-F238E27FC236}">
                  <a16:creationId xmlns:a16="http://schemas.microsoft.com/office/drawing/2014/main" id="{E500380E-28E5-4A55-B034-719114C4D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0699" y="4282282"/>
              <a:ext cx="830356" cy="3084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1400" b="1" dirty="0">
                  <a:highlight>
                    <a:srgbClr val="00FF00"/>
                  </a:highlight>
                  <a:latin typeface="Courier New" panose="02070309020205020404" pitchFamily="49" charset="0"/>
                </a:rPr>
                <a:t>Fib(1)</a:t>
              </a:r>
            </a:p>
          </p:txBody>
        </p:sp>
        <p:sp>
          <p:nvSpPr>
            <p:cNvPr id="55" name="Rectangle 6">
              <a:extLst>
                <a:ext uri="{FF2B5EF4-FFF2-40B4-BE49-F238E27FC236}">
                  <a16:creationId xmlns:a16="http://schemas.microsoft.com/office/drawing/2014/main" id="{EB4848E6-FF41-4A2E-9D1C-61C4EE876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8743" y="3468061"/>
              <a:ext cx="830356" cy="3084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1400" b="1" dirty="0">
                  <a:highlight>
                    <a:srgbClr val="FF0000"/>
                  </a:highlight>
                  <a:latin typeface="Courier New" panose="02070309020205020404" pitchFamily="49" charset="0"/>
                </a:rPr>
                <a:t>Fib(2)</a:t>
              </a:r>
            </a:p>
          </p:txBody>
        </p:sp>
        <p:sp>
          <p:nvSpPr>
            <p:cNvPr id="56" name="Rectangle 6">
              <a:extLst>
                <a:ext uri="{FF2B5EF4-FFF2-40B4-BE49-F238E27FC236}">
                  <a16:creationId xmlns:a16="http://schemas.microsoft.com/office/drawing/2014/main" id="{BCBBC6C6-86F2-4C39-A1B7-BA9921191B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8293" y="3449435"/>
              <a:ext cx="1474763" cy="3084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1400" b="1" dirty="0">
                  <a:highlight>
                    <a:srgbClr val="FF0000"/>
                  </a:highlight>
                  <a:latin typeface="Courier New" panose="02070309020205020404" pitchFamily="49" charset="0"/>
                </a:rPr>
                <a:t>Fib(3)</a:t>
              </a:r>
            </a:p>
          </p:txBody>
        </p:sp>
        <p:sp>
          <p:nvSpPr>
            <p:cNvPr id="57" name="Line 20">
              <a:extLst>
                <a:ext uri="{FF2B5EF4-FFF2-40B4-BE49-F238E27FC236}">
                  <a16:creationId xmlns:a16="http://schemas.microsoft.com/office/drawing/2014/main" id="{84235E7B-2610-4337-9BC8-E81D09A179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12404" y="3835453"/>
              <a:ext cx="590550" cy="2905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400" b="1"/>
            </a:p>
          </p:txBody>
        </p:sp>
        <p:sp>
          <p:nvSpPr>
            <p:cNvPr id="58" name="Line 21">
              <a:extLst>
                <a:ext uri="{FF2B5EF4-FFF2-40B4-BE49-F238E27FC236}">
                  <a16:creationId xmlns:a16="http://schemas.microsoft.com/office/drawing/2014/main" id="{C6FFD1E4-496A-4DA1-B158-C7B25EF1A5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02954" y="3835453"/>
              <a:ext cx="701675" cy="2905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400" b="1"/>
            </a:p>
          </p:txBody>
        </p:sp>
        <p:sp>
          <p:nvSpPr>
            <p:cNvPr id="60" name="Rectangle 6">
              <a:extLst>
                <a:ext uri="{FF2B5EF4-FFF2-40B4-BE49-F238E27FC236}">
                  <a16:creationId xmlns:a16="http://schemas.microsoft.com/office/drawing/2014/main" id="{9424B610-A67D-4C4C-9BD2-7FFC313CD0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244" y="4158734"/>
              <a:ext cx="830356" cy="3084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1400" b="1" dirty="0">
                  <a:highlight>
                    <a:srgbClr val="FF0000"/>
                  </a:highlight>
                  <a:latin typeface="Courier New" panose="02070309020205020404" pitchFamily="49" charset="0"/>
                </a:rPr>
                <a:t>Fib(2)</a:t>
              </a:r>
            </a:p>
          </p:txBody>
        </p:sp>
        <p:sp>
          <p:nvSpPr>
            <p:cNvPr id="61" name="Rectangle 6">
              <a:extLst>
                <a:ext uri="{FF2B5EF4-FFF2-40B4-BE49-F238E27FC236}">
                  <a16:creationId xmlns:a16="http://schemas.microsoft.com/office/drawing/2014/main" id="{2AB16868-959B-4B2B-A7E0-16AF0A7EF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4284" y="4986983"/>
              <a:ext cx="830356" cy="3084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1400" b="1" dirty="0">
                  <a:highlight>
                    <a:srgbClr val="FF0000"/>
                  </a:highlight>
                  <a:latin typeface="Courier New" panose="02070309020205020404" pitchFamily="49" charset="0"/>
                </a:rPr>
                <a:t>Fib(0)</a:t>
              </a:r>
            </a:p>
          </p:txBody>
        </p:sp>
        <p:sp>
          <p:nvSpPr>
            <p:cNvPr id="62" name="Rectangle 6">
              <a:extLst>
                <a:ext uri="{FF2B5EF4-FFF2-40B4-BE49-F238E27FC236}">
                  <a16:creationId xmlns:a16="http://schemas.microsoft.com/office/drawing/2014/main" id="{72D24B2D-AC32-4D95-B92B-C813870216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4600" y="4981510"/>
              <a:ext cx="918851" cy="3084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1400" b="1" dirty="0">
                  <a:highlight>
                    <a:srgbClr val="FF0000"/>
                  </a:highlight>
                  <a:latin typeface="Courier New" panose="02070309020205020404" pitchFamily="49" charset="0"/>
                </a:rPr>
                <a:t>Fib(1)</a:t>
              </a:r>
            </a:p>
          </p:txBody>
        </p:sp>
        <p:sp>
          <p:nvSpPr>
            <p:cNvPr id="63" name="Rectangle 6">
              <a:extLst>
                <a:ext uri="{FF2B5EF4-FFF2-40B4-BE49-F238E27FC236}">
                  <a16:creationId xmlns:a16="http://schemas.microsoft.com/office/drawing/2014/main" id="{397D9D5D-0658-47CD-BC42-646869C39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5510" y="4184259"/>
              <a:ext cx="830356" cy="3084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1400" b="1" dirty="0">
                  <a:highlight>
                    <a:srgbClr val="FF0000"/>
                  </a:highlight>
                  <a:latin typeface="Courier New" panose="02070309020205020404" pitchFamily="49" charset="0"/>
                </a:rPr>
                <a:t>Fib(1)</a:t>
              </a:r>
            </a:p>
          </p:txBody>
        </p:sp>
        <p:sp>
          <p:nvSpPr>
            <p:cNvPr id="64" name="Line 20">
              <a:extLst>
                <a:ext uri="{FF2B5EF4-FFF2-40B4-BE49-F238E27FC236}">
                  <a16:creationId xmlns:a16="http://schemas.microsoft.com/office/drawing/2014/main" id="{843048A2-BB41-4F55-94CA-992DEBF3F5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94399" y="4572788"/>
              <a:ext cx="590550" cy="2905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400" b="1"/>
            </a:p>
          </p:txBody>
        </p:sp>
        <p:sp>
          <p:nvSpPr>
            <p:cNvPr id="65" name="Line 21">
              <a:extLst>
                <a:ext uri="{FF2B5EF4-FFF2-40B4-BE49-F238E27FC236}">
                  <a16:creationId xmlns:a16="http://schemas.microsoft.com/office/drawing/2014/main" id="{F2F28F2B-DA93-4AF6-870E-733B4791E2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4949" y="4572788"/>
              <a:ext cx="701675" cy="2905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400" b="1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9E70DD2-0AFA-41A9-91CB-C65954619ECE}"/>
                </a:ext>
              </a:extLst>
            </p:cNvPr>
            <p:cNvSpPr txBox="1"/>
            <p:nvPr/>
          </p:nvSpPr>
          <p:spPr>
            <a:xfrm>
              <a:off x="3370262" y="2692041"/>
              <a:ext cx="34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+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E81D7DE-BB5F-49C7-8FF1-3ED531D705CE}"/>
                </a:ext>
              </a:extLst>
            </p:cNvPr>
            <p:cNvSpPr txBox="1"/>
            <p:nvPr/>
          </p:nvSpPr>
          <p:spPr>
            <a:xfrm>
              <a:off x="1633979" y="3427558"/>
              <a:ext cx="34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+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39E3D9D-C334-4279-8404-E406DB43A622}"/>
                </a:ext>
              </a:extLst>
            </p:cNvPr>
            <p:cNvSpPr txBox="1"/>
            <p:nvPr/>
          </p:nvSpPr>
          <p:spPr>
            <a:xfrm>
              <a:off x="2451271" y="4248545"/>
              <a:ext cx="34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+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05AE14E-4485-4E46-8D24-E04C5CA41CBD}"/>
                </a:ext>
              </a:extLst>
            </p:cNvPr>
            <p:cNvSpPr txBox="1"/>
            <p:nvPr/>
          </p:nvSpPr>
          <p:spPr>
            <a:xfrm>
              <a:off x="4309090" y="4255744"/>
              <a:ext cx="34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+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476495D-76E0-4538-9D7B-FD742533841E}"/>
                </a:ext>
              </a:extLst>
            </p:cNvPr>
            <p:cNvSpPr txBox="1"/>
            <p:nvPr/>
          </p:nvSpPr>
          <p:spPr>
            <a:xfrm>
              <a:off x="4834879" y="3446686"/>
              <a:ext cx="3775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+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6E7288C-9086-4173-AA9A-D870C2237558}"/>
                </a:ext>
              </a:extLst>
            </p:cNvPr>
            <p:cNvSpPr txBox="1"/>
            <p:nvPr/>
          </p:nvSpPr>
          <p:spPr>
            <a:xfrm>
              <a:off x="5934416" y="4187142"/>
              <a:ext cx="34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+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2E8AF85-902A-42AB-A9BC-B58EB48E9463}"/>
                </a:ext>
              </a:extLst>
            </p:cNvPr>
            <p:cNvSpPr txBox="1"/>
            <p:nvPr/>
          </p:nvSpPr>
          <p:spPr>
            <a:xfrm>
              <a:off x="6919204" y="4981510"/>
              <a:ext cx="34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+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3313910-9B97-4DA0-A9BB-7E1D8A8608C1}"/>
              </a:ext>
            </a:extLst>
          </p:cNvPr>
          <p:cNvSpPr txBox="1"/>
          <p:nvPr/>
        </p:nvSpPr>
        <p:spPr>
          <a:xfrm>
            <a:off x="2403634" y="1316112"/>
            <a:ext cx="1744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O(2</a:t>
            </a:r>
            <a:r>
              <a:rPr lang="en-IN" baseline="30000" dirty="0"/>
              <a:t>n</a:t>
            </a:r>
            <a:r>
              <a:rPr lang="en-IN" dirty="0"/>
              <a:t>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54D5959-20D1-427D-9D85-2853E422A057}"/>
              </a:ext>
            </a:extLst>
          </p:cNvPr>
          <p:cNvSpPr txBox="1"/>
          <p:nvPr/>
        </p:nvSpPr>
        <p:spPr>
          <a:xfrm>
            <a:off x="1944653" y="4901772"/>
            <a:ext cx="1744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O(n)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9087" y="993928"/>
            <a:ext cx="2218690" cy="2962979"/>
          </a:xfrm>
          <a:prstGeom prst="rect">
            <a:avLst/>
          </a:prstGeom>
        </p:spPr>
      </p:pic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ECA648BB-BD81-4547-A62B-E522D072BB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282759"/>
              </p:ext>
            </p:extLst>
          </p:nvPr>
        </p:nvGraphicFramePr>
        <p:xfrm>
          <a:off x="2867585" y="5273935"/>
          <a:ext cx="522514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351357322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87542447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73938834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49690062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97836184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370772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Fib(0)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Fib(1)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Fib(2)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Fib(3)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Fib(4)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Fib(5)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370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2684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Soultion2:</a:t>
            </a:r>
          </a:p>
          <a:p>
            <a:pPr lvl="1"/>
            <a:r>
              <a:rPr lang="en-IN" dirty="0" smtClean="0"/>
              <a:t>Dynamic Programming Approach</a:t>
            </a:r>
          </a:p>
          <a:p>
            <a:pPr lvl="2"/>
            <a:r>
              <a:rPr lang="en-IN" dirty="0" smtClean="0"/>
              <a:t>Tabulation Method</a:t>
            </a:r>
          </a:p>
          <a:p>
            <a:pPr lvl="2"/>
            <a:r>
              <a:rPr lang="en-IN" dirty="0" smtClean="0"/>
              <a:t>Bottom-up Approach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2658703"/>
            <a:ext cx="3124200" cy="3314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0023" y="1408346"/>
            <a:ext cx="3200400" cy="1066800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CA648BB-BD81-4547-A62B-E522D072BB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423661"/>
              </p:ext>
            </p:extLst>
          </p:nvPr>
        </p:nvGraphicFramePr>
        <p:xfrm>
          <a:off x="538967" y="3688080"/>
          <a:ext cx="522514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351357322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87542447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73938834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49690062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97836184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370772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F (</a:t>
                      </a: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0)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F(1</a:t>
                      </a: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F(2</a:t>
                      </a: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F(3</a:t>
                      </a: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F(4</a:t>
                      </a: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F(5</a:t>
                      </a: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370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268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0611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Dynamic Programming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85720" y="1357298"/>
            <a:ext cx="8458200" cy="4876800"/>
          </a:xfrm>
        </p:spPr>
        <p:txBody>
          <a:bodyPr/>
          <a:lstStyle/>
          <a:p>
            <a:pPr marL="609600" indent="-609600">
              <a:buFont typeface="Wingdings" pitchFamily="2" charset="2"/>
              <a:buAutoNum type="arabicPeriod"/>
            </a:pPr>
            <a:r>
              <a:rPr lang="en-US" dirty="0"/>
              <a:t>Characterize structure of an optimal solution.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dirty="0"/>
              <a:t>Define value of optimal solution recursively.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dirty="0"/>
              <a:t>Compute optimal solution in a </a:t>
            </a:r>
            <a:r>
              <a:rPr lang="en-US" dirty="0">
                <a:solidFill>
                  <a:srgbClr val="CC3300"/>
                </a:solidFill>
              </a:rPr>
              <a:t>bottom-up </a:t>
            </a:r>
            <a:r>
              <a:rPr lang="en-US" dirty="0">
                <a:solidFill>
                  <a:schemeClr val="tx1"/>
                </a:solidFill>
              </a:rPr>
              <a:t>fashion</a:t>
            </a:r>
            <a:endParaRPr lang="en-US" dirty="0"/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dirty="0"/>
              <a:t>Construct an optimal solution from computed values.</a:t>
            </a:r>
          </a:p>
          <a:p>
            <a:pPr marL="609600" indent="-60960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Chain Multiplication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endParaRPr lang="en-US" sz="2400"/>
          </a:p>
          <a:p>
            <a:r>
              <a:rPr lang="en-US" sz="2400"/>
              <a:t>Given : a chain of matrices {A</a:t>
            </a:r>
            <a:r>
              <a:rPr lang="en-US" sz="2400" baseline="-25000"/>
              <a:t>1</a:t>
            </a:r>
            <a:r>
              <a:rPr lang="en-US" sz="2400"/>
              <a:t>,A</a:t>
            </a:r>
            <a:r>
              <a:rPr lang="en-US" sz="2400" baseline="-25000"/>
              <a:t>2</a:t>
            </a:r>
            <a:r>
              <a:rPr lang="en-US" sz="2400"/>
              <a:t>,…,A</a:t>
            </a:r>
            <a:r>
              <a:rPr lang="en-US" sz="2400" i="1" baseline="-25000"/>
              <a:t>n</a:t>
            </a:r>
            <a:r>
              <a:rPr lang="en-US" sz="2400"/>
              <a:t>}.</a:t>
            </a:r>
          </a:p>
          <a:p>
            <a:r>
              <a:rPr lang="en-US" sz="2400"/>
              <a:t>Once all pairs of matrices are </a:t>
            </a:r>
            <a:r>
              <a:rPr lang="en-US" sz="2400" i="1"/>
              <a:t>parenthesized</a:t>
            </a:r>
            <a:r>
              <a:rPr lang="en-US" sz="2400"/>
              <a:t>, they can be multiplied by using the standard algorithm as a sub-routine.</a:t>
            </a:r>
          </a:p>
          <a:p>
            <a:r>
              <a:rPr lang="en-US" sz="2400"/>
              <a:t>A product of matrices is </a:t>
            </a:r>
            <a:r>
              <a:rPr lang="en-US" sz="2400" b="1" i="1"/>
              <a:t>fully parenthesized</a:t>
            </a:r>
            <a:r>
              <a:rPr lang="en-US" sz="2400"/>
              <a:t> if it is either a single matrix or the product of two fully parenthesized matrix products, surrounded by parentheses</a:t>
            </a:r>
            <a:r>
              <a:rPr lang="en-US" sz="2800"/>
              <a:t>. [</a:t>
            </a:r>
            <a:r>
              <a:rPr lang="en-US" sz="2000"/>
              <a:t>Note: since matrix multiplication is associative, all parenthesizations yield the same product</a:t>
            </a:r>
            <a:r>
              <a:rPr lang="en-US" sz="2800"/>
              <a:t>.]</a:t>
            </a:r>
          </a:p>
          <a:p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Matrix-chain Multiplication   </a:t>
            </a:r>
            <a:r>
              <a:rPr lang="en-US" sz="2000"/>
              <a:t>…contd</a:t>
            </a:r>
            <a:r>
              <a:rPr lang="en-US"/>
              <a:t>  </a:t>
            </a:r>
          </a:p>
        </p:txBody>
      </p:sp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>
                <a:latin typeface="Arial" pitchFamily="34" charset="0"/>
              </a:rPr>
              <a:t>11-</a:t>
            </a:r>
            <a:fld id="{B2749C7C-0E4B-410E-B1BF-F200335A60B1}" type="slidenum">
              <a:rPr lang="en-US" smtClean="0">
                <a:latin typeface="Arial" pitchFamily="34" charset="0"/>
              </a:rPr>
              <a:pPr/>
              <a:t>8</a:t>
            </a:fld>
            <a:endParaRPr lang="en-US">
              <a:latin typeface="Arial" pitchFamily="34" charset="0"/>
            </a:endParaRPr>
          </a:p>
        </p:txBody>
      </p:sp>
      <p:sp>
        <p:nvSpPr>
          <p:cNvPr id="2119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marL="609600" indent="-609600" eaLnBrk="1" hangingPunct="1"/>
            <a:r>
              <a:rPr lang="en-US"/>
              <a:t>Example: consider the chain A</a:t>
            </a:r>
            <a:r>
              <a:rPr lang="en-US" baseline="-25000"/>
              <a:t>1</a:t>
            </a:r>
            <a:r>
              <a:rPr lang="en-US"/>
              <a:t>, A</a:t>
            </a:r>
            <a:r>
              <a:rPr lang="en-US" baseline="-25000"/>
              <a:t>2</a:t>
            </a:r>
            <a:r>
              <a:rPr lang="en-US"/>
              <a:t>, A</a:t>
            </a:r>
            <a:r>
              <a:rPr lang="en-US" baseline="-25000"/>
              <a:t>3</a:t>
            </a:r>
            <a:r>
              <a:rPr lang="en-US"/>
              <a:t>, A</a:t>
            </a:r>
            <a:r>
              <a:rPr lang="en-US" baseline="-25000"/>
              <a:t>4</a:t>
            </a:r>
            <a:r>
              <a:rPr lang="en-US"/>
              <a:t> of 4 matrices</a:t>
            </a:r>
          </a:p>
          <a:p>
            <a:pPr marL="990600" lvl="1" indent="-533400" eaLnBrk="1" hangingPunct="1"/>
            <a:r>
              <a:rPr lang="en-US"/>
              <a:t>Let us compute the product A</a:t>
            </a:r>
            <a:r>
              <a:rPr lang="en-US" baseline="-25000"/>
              <a:t>1</a:t>
            </a:r>
            <a:r>
              <a:rPr lang="en-US"/>
              <a:t>A</a:t>
            </a:r>
            <a:r>
              <a:rPr lang="en-US" baseline="-25000"/>
              <a:t>2</a:t>
            </a:r>
            <a:r>
              <a:rPr lang="en-US"/>
              <a:t>A</a:t>
            </a:r>
            <a:r>
              <a:rPr lang="en-US" baseline="-25000"/>
              <a:t>3</a:t>
            </a:r>
            <a:r>
              <a:rPr lang="en-US"/>
              <a:t>A</a:t>
            </a:r>
            <a:r>
              <a:rPr lang="en-US" baseline="-25000"/>
              <a:t>4</a:t>
            </a:r>
            <a:endParaRPr lang="en-US"/>
          </a:p>
          <a:p>
            <a:pPr marL="609600" indent="-609600" eaLnBrk="1" hangingPunct="1"/>
            <a:r>
              <a:rPr lang="en-US"/>
              <a:t>There are 5 possible ways: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>
                <a:solidFill>
                  <a:srgbClr val="CC6600"/>
                </a:solidFill>
              </a:rPr>
              <a:t>(A</a:t>
            </a:r>
            <a:r>
              <a:rPr lang="en-US" baseline="-25000">
                <a:solidFill>
                  <a:srgbClr val="CC6600"/>
                </a:solidFill>
              </a:rPr>
              <a:t>1</a:t>
            </a:r>
            <a:r>
              <a:rPr lang="en-US">
                <a:solidFill>
                  <a:srgbClr val="CC6600"/>
                </a:solidFill>
              </a:rPr>
              <a:t>(A</a:t>
            </a:r>
            <a:r>
              <a:rPr lang="en-US" baseline="-25000">
                <a:solidFill>
                  <a:srgbClr val="CC6600"/>
                </a:solidFill>
              </a:rPr>
              <a:t>2</a:t>
            </a:r>
            <a:r>
              <a:rPr lang="en-US">
                <a:solidFill>
                  <a:srgbClr val="CC6600"/>
                </a:solidFill>
              </a:rPr>
              <a:t>(A</a:t>
            </a:r>
            <a:r>
              <a:rPr lang="en-US" baseline="-25000">
                <a:solidFill>
                  <a:srgbClr val="CC6600"/>
                </a:solidFill>
              </a:rPr>
              <a:t>3</a:t>
            </a:r>
            <a:r>
              <a:rPr lang="en-US">
                <a:solidFill>
                  <a:srgbClr val="CC6600"/>
                </a:solidFill>
              </a:rPr>
              <a:t>A</a:t>
            </a:r>
            <a:r>
              <a:rPr lang="en-US" baseline="-25000">
                <a:solidFill>
                  <a:srgbClr val="CC6600"/>
                </a:solidFill>
              </a:rPr>
              <a:t>4</a:t>
            </a:r>
            <a:r>
              <a:rPr lang="en-US">
                <a:solidFill>
                  <a:srgbClr val="CC6600"/>
                </a:solidFill>
              </a:rPr>
              <a:t>)))</a:t>
            </a:r>
            <a:endParaRPr lang="en-US" baseline="-25000">
              <a:solidFill>
                <a:srgbClr val="CC6600"/>
              </a:solidFill>
            </a:endParaRPr>
          </a:p>
          <a:p>
            <a:pPr marL="990600" lvl="1" indent="-533400" eaLnBrk="1" hangingPunct="1">
              <a:buFontTx/>
              <a:buAutoNum type="arabicPeriod"/>
            </a:pPr>
            <a:r>
              <a:rPr lang="en-US">
                <a:solidFill>
                  <a:srgbClr val="009900"/>
                </a:solidFill>
              </a:rPr>
              <a:t>(A</a:t>
            </a:r>
            <a:r>
              <a:rPr lang="en-US" baseline="-25000">
                <a:solidFill>
                  <a:srgbClr val="009900"/>
                </a:solidFill>
              </a:rPr>
              <a:t>1</a:t>
            </a:r>
            <a:r>
              <a:rPr lang="en-US">
                <a:solidFill>
                  <a:srgbClr val="009900"/>
                </a:solidFill>
              </a:rPr>
              <a:t>((A</a:t>
            </a:r>
            <a:r>
              <a:rPr lang="en-US" baseline="-25000">
                <a:solidFill>
                  <a:srgbClr val="009900"/>
                </a:solidFill>
              </a:rPr>
              <a:t>2</a:t>
            </a:r>
            <a:r>
              <a:rPr lang="en-US">
                <a:solidFill>
                  <a:srgbClr val="009900"/>
                </a:solidFill>
              </a:rPr>
              <a:t>A</a:t>
            </a:r>
            <a:r>
              <a:rPr lang="en-US" baseline="-25000">
                <a:solidFill>
                  <a:srgbClr val="009900"/>
                </a:solidFill>
              </a:rPr>
              <a:t>3</a:t>
            </a:r>
            <a:r>
              <a:rPr lang="en-US">
                <a:solidFill>
                  <a:srgbClr val="009900"/>
                </a:solidFill>
              </a:rPr>
              <a:t>)A</a:t>
            </a:r>
            <a:r>
              <a:rPr lang="en-US" baseline="-25000">
                <a:solidFill>
                  <a:srgbClr val="009900"/>
                </a:solidFill>
              </a:rPr>
              <a:t>4</a:t>
            </a:r>
            <a:r>
              <a:rPr lang="en-US">
                <a:solidFill>
                  <a:srgbClr val="009900"/>
                </a:solidFill>
              </a:rPr>
              <a:t>))</a:t>
            </a:r>
            <a:endParaRPr lang="en-US" baseline="-25000">
              <a:solidFill>
                <a:srgbClr val="009900"/>
              </a:solidFill>
            </a:endParaRPr>
          </a:p>
          <a:p>
            <a:pPr marL="990600" lvl="1" indent="-533400" eaLnBrk="1" hangingPunct="1">
              <a:buFontTx/>
              <a:buAutoNum type="arabicPeriod"/>
            </a:pPr>
            <a:r>
              <a:rPr lang="en-US">
                <a:solidFill>
                  <a:srgbClr val="FF0000"/>
                </a:solidFill>
              </a:rPr>
              <a:t>((A</a:t>
            </a:r>
            <a:r>
              <a:rPr lang="en-US" baseline="-25000">
                <a:solidFill>
                  <a:srgbClr val="FF0000"/>
                </a:solidFill>
              </a:rPr>
              <a:t>1</a:t>
            </a:r>
            <a:r>
              <a:rPr lang="en-US">
                <a:solidFill>
                  <a:srgbClr val="FF0000"/>
                </a:solidFill>
              </a:rPr>
              <a:t>A</a:t>
            </a:r>
            <a:r>
              <a:rPr lang="en-US" baseline="-25000">
                <a:solidFill>
                  <a:srgbClr val="FF000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)(A</a:t>
            </a:r>
            <a:r>
              <a:rPr lang="en-US" baseline="-25000">
                <a:solidFill>
                  <a:srgbClr val="FF0000"/>
                </a:solidFill>
              </a:rPr>
              <a:t>3</a:t>
            </a:r>
            <a:r>
              <a:rPr lang="en-US">
                <a:solidFill>
                  <a:srgbClr val="FF0000"/>
                </a:solidFill>
              </a:rPr>
              <a:t>A</a:t>
            </a:r>
            <a:r>
              <a:rPr lang="en-US" baseline="-25000">
                <a:solidFill>
                  <a:srgbClr val="FF0000"/>
                </a:solidFill>
              </a:rPr>
              <a:t>4</a:t>
            </a:r>
            <a:r>
              <a:rPr lang="en-US">
                <a:solidFill>
                  <a:srgbClr val="FF0000"/>
                </a:solidFill>
              </a:rPr>
              <a:t>))</a:t>
            </a:r>
            <a:endParaRPr lang="en-US" baseline="-25000">
              <a:solidFill>
                <a:srgbClr val="FF0000"/>
              </a:solidFill>
            </a:endParaRPr>
          </a:p>
          <a:p>
            <a:pPr marL="990600" lvl="1" indent="-533400" eaLnBrk="1" hangingPunct="1">
              <a:buFontTx/>
              <a:buAutoNum type="arabicPeriod"/>
            </a:pPr>
            <a:r>
              <a:rPr lang="en-US">
                <a:solidFill>
                  <a:srgbClr val="3333FF"/>
                </a:solidFill>
              </a:rPr>
              <a:t>((A</a:t>
            </a:r>
            <a:r>
              <a:rPr lang="en-US" baseline="-25000">
                <a:solidFill>
                  <a:srgbClr val="3333FF"/>
                </a:solidFill>
              </a:rPr>
              <a:t>1</a:t>
            </a:r>
            <a:r>
              <a:rPr lang="en-US">
                <a:solidFill>
                  <a:srgbClr val="3333FF"/>
                </a:solidFill>
              </a:rPr>
              <a:t>(A</a:t>
            </a:r>
            <a:r>
              <a:rPr lang="en-US" baseline="-25000">
                <a:solidFill>
                  <a:srgbClr val="3333FF"/>
                </a:solidFill>
              </a:rPr>
              <a:t>2</a:t>
            </a:r>
            <a:r>
              <a:rPr lang="en-US">
                <a:solidFill>
                  <a:srgbClr val="3333FF"/>
                </a:solidFill>
              </a:rPr>
              <a:t>A</a:t>
            </a:r>
            <a:r>
              <a:rPr lang="en-US" baseline="-25000">
                <a:solidFill>
                  <a:srgbClr val="3333FF"/>
                </a:solidFill>
              </a:rPr>
              <a:t>3</a:t>
            </a:r>
            <a:r>
              <a:rPr lang="en-US">
                <a:solidFill>
                  <a:srgbClr val="3333FF"/>
                </a:solidFill>
              </a:rPr>
              <a:t>))A</a:t>
            </a:r>
            <a:r>
              <a:rPr lang="en-US" baseline="-25000">
                <a:solidFill>
                  <a:srgbClr val="3333FF"/>
                </a:solidFill>
              </a:rPr>
              <a:t>4</a:t>
            </a:r>
            <a:r>
              <a:rPr lang="en-US">
                <a:solidFill>
                  <a:srgbClr val="3333FF"/>
                </a:solidFill>
              </a:rPr>
              <a:t>)</a:t>
            </a:r>
            <a:endParaRPr lang="en-US" baseline="-25000">
              <a:solidFill>
                <a:srgbClr val="3333FF"/>
              </a:solidFill>
            </a:endParaRPr>
          </a:p>
          <a:p>
            <a:pPr marL="990600" lvl="1" indent="-533400" eaLnBrk="1" hangingPunct="1">
              <a:buFontTx/>
              <a:buAutoNum type="arabicPeriod"/>
            </a:pPr>
            <a:r>
              <a:rPr lang="en-US">
                <a:solidFill>
                  <a:srgbClr val="D60093"/>
                </a:solidFill>
              </a:rPr>
              <a:t>(((A</a:t>
            </a:r>
            <a:r>
              <a:rPr lang="en-US" baseline="-25000">
                <a:solidFill>
                  <a:srgbClr val="D60093"/>
                </a:solidFill>
              </a:rPr>
              <a:t>1</a:t>
            </a:r>
            <a:r>
              <a:rPr lang="en-US">
                <a:solidFill>
                  <a:srgbClr val="D60093"/>
                </a:solidFill>
              </a:rPr>
              <a:t>A</a:t>
            </a:r>
            <a:r>
              <a:rPr lang="en-US" baseline="-25000">
                <a:solidFill>
                  <a:srgbClr val="D60093"/>
                </a:solidFill>
              </a:rPr>
              <a:t>2</a:t>
            </a:r>
            <a:r>
              <a:rPr lang="en-US">
                <a:solidFill>
                  <a:srgbClr val="D60093"/>
                </a:solidFill>
              </a:rPr>
              <a:t>)A</a:t>
            </a:r>
            <a:r>
              <a:rPr lang="en-US" baseline="-25000">
                <a:solidFill>
                  <a:srgbClr val="D60093"/>
                </a:solidFill>
              </a:rPr>
              <a:t>3</a:t>
            </a:r>
            <a:r>
              <a:rPr lang="en-US">
                <a:solidFill>
                  <a:srgbClr val="D60093"/>
                </a:solidFill>
              </a:rPr>
              <a:t>)A</a:t>
            </a:r>
            <a:r>
              <a:rPr lang="en-US" baseline="-25000">
                <a:solidFill>
                  <a:srgbClr val="D60093"/>
                </a:solidFill>
              </a:rPr>
              <a:t>4</a:t>
            </a:r>
            <a:r>
              <a:rPr lang="en-US">
                <a:solidFill>
                  <a:srgbClr val="D60093"/>
                </a:solidFill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500034" y="5429264"/>
            <a:ext cx="8215338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The way the chain is parenthesized can have a dramatic impact on the cost of evaluating the product.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1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1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1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1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Matrix-chain Multiplication   </a:t>
            </a:r>
            <a:r>
              <a:rPr lang="en-US" sz="2000"/>
              <a:t>…contd</a:t>
            </a:r>
            <a:r>
              <a:rPr lang="en-US"/>
              <a:t>  </a:t>
            </a:r>
          </a:p>
        </p:txBody>
      </p:sp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>
                <a:latin typeface="Arial" pitchFamily="34" charset="0"/>
              </a:rPr>
              <a:t>11-</a:t>
            </a:r>
            <a:fld id="{A13EBE81-67C0-4E3F-9593-19C9962F36B9}" type="slidenum">
              <a:rPr lang="en-US" smtClean="0">
                <a:latin typeface="Arial" pitchFamily="34" charset="0"/>
              </a:rPr>
              <a:pPr/>
              <a:t>9</a:t>
            </a:fld>
            <a:endParaRPr lang="en-US">
              <a:latin typeface="Arial" pitchFamily="34" charset="0"/>
            </a:endParaRPr>
          </a:p>
        </p:txBody>
      </p:sp>
      <p:sp>
        <p:nvSpPr>
          <p:cNvPr id="2140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marL="609600" indent="-609600" eaLnBrk="1" hangingPunct="1"/>
            <a:r>
              <a:rPr lang="en-US" dirty="0"/>
              <a:t>Example: Consider three matrices A</a:t>
            </a:r>
            <a:r>
              <a:rPr lang="en-US" baseline="-25000" dirty="0"/>
              <a:t>10</a:t>
            </a:r>
            <a:r>
              <a:rPr lang="en-US" baseline="-25000" dirty="0">
                <a:sym typeface="Symbol" pitchFamily="18" charset="2"/>
              </a:rPr>
              <a:t></a:t>
            </a:r>
            <a:r>
              <a:rPr lang="en-US" baseline="-25000" dirty="0"/>
              <a:t>100</a:t>
            </a:r>
            <a:r>
              <a:rPr lang="en-US" dirty="0"/>
              <a:t>, B</a:t>
            </a:r>
            <a:r>
              <a:rPr lang="en-US" baseline="-25000" dirty="0"/>
              <a:t>100</a:t>
            </a:r>
            <a:r>
              <a:rPr lang="en-US" baseline="-25000" dirty="0">
                <a:sym typeface="Symbol" pitchFamily="18" charset="2"/>
              </a:rPr>
              <a:t></a:t>
            </a:r>
            <a:r>
              <a:rPr lang="en-US" baseline="-25000" dirty="0"/>
              <a:t>5</a:t>
            </a:r>
            <a:r>
              <a:rPr lang="en-US" dirty="0"/>
              <a:t>, and C</a:t>
            </a:r>
            <a:r>
              <a:rPr lang="en-US" baseline="-25000" dirty="0"/>
              <a:t>5</a:t>
            </a:r>
            <a:r>
              <a:rPr lang="en-US" baseline="-25000" dirty="0">
                <a:sym typeface="Symbol" pitchFamily="18" charset="2"/>
              </a:rPr>
              <a:t></a:t>
            </a:r>
            <a:r>
              <a:rPr lang="en-US" baseline="-25000" dirty="0"/>
              <a:t>50</a:t>
            </a:r>
          </a:p>
          <a:p>
            <a:pPr marL="609600" indent="-609600" eaLnBrk="1" hangingPunct="1"/>
            <a:r>
              <a:rPr lang="en-US" dirty="0"/>
              <a:t>There are 2 ways to parenthesize </a:t>
            </a:r>
          </a:p>
          <a:p>
            <a:pPr marL="990600" lvl="1" indent="-533400" eaLnBrk="1" hangingPunct="1"/>
            <a:r>
              <a:rPr lang="en-US" dirty="0">
                <a:solidFill>
                  <a:srgbClr val="3333FF"/>
                </a:solidFill>
              </a:rPr>
              <a:t>((AB)C) = D</a:t>
            </a:r>
            <a:r>
              <a:rPr lang="en-US" baseline="-25000" dirty="0">
                <a:solidFill>
                  <a:srgbClr val="3333FF"/>
                </a:solidFill>
              </a:rPr>
              <a:t>10</a:t>
            </a:r>
            <a:r>
              <a:rPr lang="en-US" baseline="-25000" dirty="0">
                <a:solidFill>
                  <a:srgbClr val="3333FF"/>
                </a:solidFill>
                <a:sym typeface="Symbol" pitchFamily="18" charset="2"/>
              </a:rPr>
              <a:t></a:t>
            </a:r>
            <a:r>
              <a:rPr lang="en-US" baseline="-25000" dirty="0">
                <a:solidFill>
                  <a:srgbClr val="3333FF"/>
                </a:solidFill>
              </a:rPr>
              <a:t>5</a:t>
            </a:r>
            <a:r>
              <a:rPr lang="en-US" dirty="0">
                <a:solidFill>
                  <a:srgbClr val="3333FF"/>
                </a:solidFill>
              </a:rPr>
              <a:t> </a:t>
            </a:r>
            <a:r>
              <a:rPr lang="en-US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·</a:t>
            </a:r>
            <a:r>
              <a:rPr lang="en-US" dirty="0">
                <a:solidFill>
                  <a:srgbClr val="3333FF"/>
                </a:solidFill>
                <a:sym typeface="Symbol" pitchFamily="18" charset="2"/>
              </a:rPr>
              <a:t> </a:t>
            </a:r>
            <a:r>
              <a:rPr lang="en-US" dirty="0">
                <a:solidFill>
                  <a:srgbClr val="3333FF"/>
                </a:solidFill>
              </a:rPr>
              <a:t>C</a:t>
            </a:r>
            <a:r>
              <a:rPr lang="en-US" baseline="-25000" dirty="0">
                <a:solidFill>
                  <a:srgbClr val="3333FF"/>
                </a:solidFill>
              </a:rPr>
              <a:t>5</a:t>
            </a:r>
            <a:r>
              <a:rPr lang="en-US" baseline="-25000" dirty="0">
                <a:solidFill>
                  <a:srgbClr val="3333FF"/>
                </a:solidFill>
                <a:sym typeface="Symbol" pitchFamily="18" charset="2"/>
              </a:rPr>
              <a:t></a:t>
            </a:r>
            <a:r>
              <a:rPr lang="en-US" baseline="-25000" dirty="0">
                <a:solidFill>
                  <a:srgbClr val="3333FF"/>
                </a:solidFill>
              </a:rPr>
              <a:t>50</a:t>
            </a:r>
            <a:endParaRPr lang="en-US" dirty="0">
              <a:solidFill>
                <a:srgbClr val="3333FF"/>
              </a:solidFill>
            </a:endParaRPr>
          </a:p>
          <a:p>
            <a:pPr marL="1371600" lvl="2" indent="-457200" eaLnBrk="1" hangingPunct="1"/>
            <a:r>
              <a:rPr lang="en-US" dirty="0">
                <a:solidFill>
                  <a:srgbClr val="CC6600"/>
                </a:solidFill>
              </a:rPr>
              <a:t>AB </a:t>
            </a:r>
            <a:r>
              <a:rPr lang="en-US" dirty="0">
                <a:solidFill>
                  <a:srgbClr val="CC6600"/>
                </a:solidFill>
                <a:sym typeface="Symbol" pitchFamily="18" charset="2"/>
              </a:rPr>
              <a:t></a:t>
            </a:r>
            <a:r>
              <a:rPr lang="en-US" dirty="0">
                <a:solidFill>
                  <a:srgbClr val="CC6600"/>
                </a:solidFill>
              </a:rPr>
              <a:t> 10</a:t>
            </a:r>
            <a:r>
              <a:rPr lang="en-US" dirty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·</a:t>
            </a:r>
            <a:r>
              <a:rPr lang="en-US" dirty="0">
                <a:solidFill>
                  <a:srgbClr val="CC6600"/>
                </a:solidFill>
                <a:cs typeface="Times New Roman" pitchFamily="18" charset="0"/>
              </a:rPr>
              <a:t>100</a:t>
            </a:r>
            <a:r>
              <a:rPr lang="en-US" dirty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·</a:t>
            </a:r>
            <a:r>
              <a:rPr lang="en-US" dirty="0">
                <a:solidFill>
                  <a:srgbClr val="CC6600"/>
                </a:solidFill>
                <a:cs typeface="Times New Roman" pitchFamily="18" charset="0"/>
              </a:rPr>
              <a:t>5=5,000 scalar multiplications</a:t>
            </a:r>
          </a:p>
          <a:p>
            <a:pPr marL="1371600" lvl="2" indent="-457200" eaLnBrk="1" hangingPunct="1"/>
            <a:r>
              <a:rPr lang="en-US" dirty="0">
                <a:solidFill>
                  <a:srgbClr val="CC6600"/>
                </a:solidFill>
              </a:rPr>
              <a:t>DC </a:t>
            </a:r>
            <a:r>
              <a:rPr lang="en-US" dirty="0">
                <a:solidFill>
                  <a:srgbClr val="CC6600"/>
                </a:solidFill>
                <a:sym typeface="Symbol" pitchFamily="18" charset="2"/>
              </a:rPr>
              <a:t></a:t>
            </a:r>
            <a:r>
              <a:rPr lang="en-US" dirty="0">
                <a:solidFill>
                  <a:srgbClr val="CC6600"/>
                </a:solidFill>
              </a:rPr>
              <a:t> 10</a:t>
            </a:r>
            <a:r>
              <a:rPr lang="en-US" dirty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·</a:t>
            </a:r>
            <a:r>
              <a:rPr lang="en-US" dirty="0">
                <a:solidFill>
                  <a:srgbClr val="CC6600"/>
                </a:solidFill>
                <a:cs typeface="Times New Roman" pitchFamily="18" charset="0"/>
              </a:rPr>
              <a:t>5</a:t>
            </a:r>
            <a:r>
              <a:rPr lang="en-US" dirty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·</a:t>
            </a:r>
            <a:r>
              <a:rPr lang="en-US" dirty="0">
                <a:solidFill>
                  <a:srgbClr val="CC6600"/>
                </a:solidFill>
                <a:cs typeface="Times New Roman" pitchFamily="18" charset="0"/>
              </a:rPr>
              <a:t>50 =2,500 scalar multiplications</a:t>
            </a:r>
          </a:p>
          <a:p>
            <a:pPr marL="990600" lvl="1" indent="-533400" eaLnBrk="1" hangingPunct="1"/>
            <a:r>
              <a:rPr lang="en-US" dirty="0">
                <a:solidFill>
                  <a:srgbClr val="009900"/>
                </a:solidFill>
              </a:rPr>
              <a:t>(A</a:t>
            </a:r>
            <a:r>
              <a:rPr lang="en-US" dirty="0">
                <a:solidFill>
                  <a:srgbClr val="009900"/>
                </a:solidFill>
                <a:sym typeface="Symbol" pitchFamily="18" charset="2"/>
              </a:rPr>
              <a:t>(</a:t>
            </a:r>
            <a:r>
              <a:rPr lang="en-US" dirty="0">
                <a:solidFill>
                  <a:srgbClr val="009900"/>
                </a:solidFill>
              </a:rPr>
              <a:t>BC)) = A</a:t>
            </a:r>
            <a:r>
              <a:rPr lang="en-US" baseline="-25000" dirty="0">
                <a:solidFill>
                  <a:srgbClr val="009900"/>
                </a:solidFill>
              </a:rPr>
              <a:t>10</a:t>
            </a:r>
            <a:r>
              <a:rPr lang="en-US" baseline="-25000" dirty="0">
                <a:solidFill>
                  <a:srgbClr val="009900"/>
                </a:solidFill>
                <a:sym typeface="Symbol" pitchFamily="18" charset="2"/>
              </a:rPr>
              <a:t></a:t>
            </a:r>
            <a:r>
              <a:rPr lang="en-US" baseline="-25000" dirty="0">
                <a:solidFill>
                  <a:srgbClr val="009900"/>
                </a:solidFill>
              </a:rPr>
              <a:t>100</a:t>
            </a:r>
            <a:r>
              <a:rPr lang="en-US" dirty="0">
                <a:solidFill>
                  <a:srgbClr val="009900"/>
                </a:solidFill>
              </a:rPr>
              <a:t> </a:t>
            </a:r>
            <a:r>
              <a:rPr lang="en-US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·</a:t>
            </a:r>
            <a:r>
              <a:rPr lang="en-US" dirty="0">
                <a:solidFill>
                  <a:srgbClr val="009900"/>
                </a:solidFill>
                <a:sym typeface="Symbol" pitchFamily="18" charset="2"/>
              </a:rPr>
              <a:t> </a:t>
            </a:r>
            <a:r>
              <a:rPr lang="en-US" dirty="0">
                <a:solidFill>
                  <a:srgbClr val="009900"/>
                </a:solidFill>
              </a:rPr>
              <a:t>E</a:t>
            </a:r>
            <a:r>
              <a:rPr lang="en-US" baseline="-25000" dirty="0">
                <a:solidFill>
                  <a:srgbClr val="009900"/>
                </a:solidFill>
              </a:rPr>
              <a:t>100</a:t>
            </a:r>
            <a:r>
              <a:rPr lang="en-US" baseline="-25000" dirty="0">
                <a:solidFill>
                  <a:srgbClr val="009900"/>
                </a:solidFill>
                <a:sym typeface="Symbol" pitchFamily="18" charset="2"/>
              </a:rPr>
              <a:t></a:t>
            </a:r>
            <a:r>
              <a:rPr lang="en-US" baseline="-25000" dirty="0">
                <a:solidFill>
                  <a:srgbClr val="009900"/>
                </a:solidFill>
              </a:rPr>
              <a:t>50</a:t>
            </a:r>
            <a:endParaRPr lang="en-US" dirty="0">
              <a:solidFill>
                <a:srgbClr val="009900"/>
              </a:solidFill>
            </a:endParaRPr>
          </a:p>
          <a:p>
            <a:pPr marL="1371600" lvl="2" indent="-457200" eaLnBrk="1" hangingPunct="1"/>
            <a:r>
              <a:rPr lang="en-US" dirty="0">
                <a:solidFill>
                  <a:srgbClr val="D60093"/>
                </a:solidFill>
              </a:rPr>
              <a:t>BC </a:t>
            </a:r>
            <a:r>
              <a:rPr lang="en-US" dirty="0">
                <a:solidFill>
                  <a:srgbClr val="D60093"/>
                </a:solidFill>
                <a:sym typeface="Symbol" pitchFamily="18" charset="2"/>
              </a:rPr>
              <a:t></a:t>
            </a:r>
            <a:r>
              <a:rPr lang="en-US" dirty="0">
                <a:solidFill>
                  <a:srgbClr val="D60093"/>
                </a:solidFill>
              </a:rPr>
              <a:t> 100</a:t>
            </a:r>
            <a:r>
              <a:rPr lang="en-US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·</a:t>
            </a:r>
            <a:r>
              <a:rPr lang="en-US" dirty="0">
                <a:solidFill>
                  <a:srgbClr val="D60093"/>
                </a:solidFill>
                <a:cs typeface="Times New Roman" pitchFamily="18" charset="0"/>
              </a:rPr>
              <a:t>5</a:t>
            </a:r>
            <a:r>
              <a:rPr lang="en-US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·</a:t>
            </a:r>
            <a:r>
              <a:rPr lang="en-US" dirty="0">
                <a:solidFill>
                  <a:srgbClr val="D60093"/>
                </a:solidFill>
                <a:cs typeface="Times New Roman" pitchFamily="18" charset="0"/>
              </a:rPr>
              <a:t>50=25,000 scalar multiplications</a:t>
            </a:r>
          </a:p>
          <a:p>
            <a:pPr marL="1371600" lvl="2" indent="-457200" eaLnBrk="1" hangingPunct="1"/>
            <a:r>
              <a:rPr lang="en-US" dirty="0">
                <a:solidFill>
                  <a:srgbClr val="D60093"/>
                </a:solidFill>
              </a:rPr>
              <a:t>AE </a:t>
            </a:r>
            <a:r>
              <a:rPr lang="en-US" dirty="0">
                <a:solidFill>
                  <a:srgbClr val="D60093"/>
                </a:solidFill>
                <a:sym typeface="Symbol" pitchFamily="18" charset="2"/>
              </a:rPr>
              <a:t></a:t>
            </a:r>
            <a:r>
              <a:rPr lang="en-US" dirty="0">
                <a:solidFill>
                  <a:srgbClr val="D60093"/>
                </a:solidFill>
              </a:rPr>
              <a:t> 10</a:t>
            </a:r>
            <a:r>
              <a:rPr lang="en-US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·</a:t>
            </a:r>
            <a:r>
              <a:rPr lang="en-US" dirty="0">
                <a:solidFill>
                  <a:srgbClr val="D60093"/>
                </a:solidFill>
                <a:cs typeface="Times New Roman" pitchFamily="18" charset="0"/>
              </a:rPr>
              <a:t>100</a:t>
            </a:r>
            <a:r>
              <a:rPr lang="en-US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·</a:t>
            </a:r>
            <a:r>
              <a:rPr lang="en-US" dirty="0">
                <a:solidFill>
                  <a:srgbClr val="D60093"/>
                </a:solidFill>
                <a:cs typeface="Times New Roman" pitchFamily="18" charset="0"/>
              </a:rPr>
              <a:t>50 =50,000 scalar multiplications</a:t>
            </a:r>
          </a:p>
        </p:txBody>
      </p:sp>
      <p:sp>
        <p:nvSpPr>
          <p:cNvPr id="214020" name="Text Box 4"/>
          <p:cNvSpPr txBox="1">
            <a:spLocks noChangeArrowheads="1"/>
          </p:cNvSpPr>
          <p:nvPr/>
        </p:nvSpPr>
        <p:spPr bwMode="auto">
          <a:xfrm>
            <a:off x="7315200" y="3322638"/>
            <a:ext cx="1143000" cy="8223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Total: 7,500 </a:t>
            </a:r>
          </a:p>
        </p:txBody>
      </p:sp>
      <p:sp>
        <p:nvSpPr>
          <p:cNvPr id="214021" name="Text Box 5"/>
          <p:cNvSpPr txBox="1">
            <a:spLocks noChangeArrowheads="1"/>
          </p:cNvSpPr>
          <p:nvPr/>
        </p:nvSpPr>
        <p:spPr bwMode="auto">
          <a:xfrm>
            <a:off x="7277100" y="4343615"/>
            <a:ext cx="1143000" cy="8223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Total: 75,000 </a:t>
            </a:r>
          </a:p>
        </p:txBody>
      </p:sp>
      <p:sp>
        <p:nvSpPr>
          <p:cNvPr id="214022" name="AutoShape 6"/>
          <p:cNvSpPr>
            <a:spLocks/>
          </p:cNvSpPr>
          <p:nvPr/>
        </p:nvSpPr>
        <p:spPr bwMode="auto">
          <a:xfrm>
            <a:off x="6811947" y="3429000"/>
            <a:ext cx="152400" cy="533400"/>
          </a:xfrm>
          <a:prstGeom prst="righ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4023" name="AutoShape 7"/>
          <p:cNvSpPr>
            <a:spLocks/>
          </p:cNvSpPr>
          <p:nvPr/>
        </p:nvSpPr>
        <p:spPr bwMode="auto">
          <a:xfrm>
            <a:off x="6858000" y="4632540"/>
            <a:ext cx="152400" cy="533400"/>
          </a:xfrm>
          <a:prstGeom prst="righ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1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4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4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14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14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14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14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14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14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20" grpId="0"/>
      <p:bldP spid="214021" grpId="0"/>
      <p:bldP spid="214022" grpId="0" animBg="1"/>
      <p:bldP spid="21402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28.9|5.3|7.4|2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6|62|10.7|18|24.9|15.7|9.5|7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4.2|54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2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2.5|23.9|5.4|41.6|1.3|17.7|4.8|22.8|0.5|17.1|3.2|18.3|32.2|6.2|14.7|6.4|4.3|32.5|2.1|6.2|29.4|4.6|1.5|5|12|3|4.4|1.5|23.5|6.3|2|3|1.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1854</TotalTime>
  <Words>1187</Words>
  <Application>Microsoft Office PowerPoint</Application>
  <PresentationFormat>On-screen Show (4:3)</PresentationFormat>
  <Paragraphs>319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Bookman Old Style</vt:lpstr>
      <vt:lpstr>Calibri</vt:lpstr>
      <vt:lpstr>Courier New</vt:lpstr>
      <vt:lpstr>Gill Sans MT</vt:lpstr>
      <vt:lpstr>Symbol</vt:lpstr>
      <vt:lpstr>Times New Roman</vt:lpstr>
      <vt:lpstr>Wingdings</vt:lpstr>
      <vt:lpstr>Wingdings 3</vt:lpstr>
      <vt:lpstr>Origin</vt:lpstr>
      <vt:lpstr>Dynamic Programming</vt:lpstr>
      <vt:lpstr>Dynamic Programming</vt:lpstr>
      <vt:lpstr>Dynamic Programming</vt:lpstr>
      <vt:lpstr>Drawbacks of Recursion: Recursion Tree for nth Fibonacci Term</vt:lpstr>
      <vt:lpstr>PowerPoint Presentation</vt:lpstr>
      <vt:lpstr>Steps in Dynamic Programming</vt:lpstr>
      <vt:lpstr>Matrix Chain Multiplication</vt:lpstr>
      <vt:lpstr>Matrix-chain Multiplication   …contd  </vt:lpstr>
      <vt:lpstr>Matrix-chain Multiplication   …contd  </vt:lpstr>
      <vt:lpstr>Matrix-chain Multiplication   …contd  </vt:lpstr>
      <vt:lpstr>Dynamic Programming Approach</vt:lpstr>
      <vt:lpstr>Dynamic Programming Approach …contd</vt:lpstr>
      <vt:lpstr>Dynamic Programming Approach …contd</vt:lpstr>
      <vt:lpstr>Dynamic Programming Approach …contd</vt:lpstr>
      <vt:lpstr>Dynamic Programming Approach …contd</vt:lpstr>
      <vt:lpstr>PowerPoint Presentation</vt:lpstr>
      <vt:lpstr>PowerPoint Presentation</vt:lpstr>
      <vt:lpstr>PowerPoint Presentation</vt:lpstr>
      <vt:lpstr>Algorithm to Compute Optimal Cost</vt:lpstr>
      <vt:lpstr>Constructing Optimal Solution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</dc:title>
  <dc:creator>nh</dc:creator>
  <cp:lastModifiedBy>Sunu</cp:lastModifiedBy>
  <cp:revision>60</cp:revision>
  <dcterms:created xsi:type="dcterms:W3CDTF">2017-07-17T05:50:23Z</dcterms:created>
  <dcterms:modified xsi:type="dcterms:W3CDTF">2022-03-04T09:51:16Z</dcterms:modified>
</cp:coreProperties>
</file>