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embeddedFontLst>
    <p:embeddedFont>
      <p:font typeface="Bookman Old Style" panose="02050604050505020204" pitchFamily="18" charset="0"/>
      <p:regular r:id="rId56"/>
      <p:bold r:id="rId57"/>
      <p:italic r:id="rId58"/>
      <p:boldItalic r:id="rId59"/>
    </p:embeddedFont>
    <p:embeddedFont>
      <p:font typeface="Gill Sans" panose="020B0604020202020204" charset="0"/>
      <p:regular r:id="rId60"/>
      <p:bold r:id="rId61"/>
    </p:embeddedFont>
    <p:embeddedFont>
      <p:font typeface="Cambria Math" panose="02040503050406030204" pitchFamily="18" charset="0"/>
      <p:regular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jHndfEanX5LWWi6+5UUAD3pnHq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5"/>
          <p:cNvSpPr txBox="1"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5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5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5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5"/>
          <p:cNvSpPr txBox="1">
            <a:spLocks noGrp="1"/>
          </p:cNvSpPr>
          <p:nvPr>
            <p:ph type="sldNum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55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55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55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5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4"/>
          <p:cNvSpPr txBox="1">
            <a:spLocks noGrp="1"/>
          </p:cNvSpPr>
          <p:nvPr>
            <p:ph type="body" idx="1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89" name="Google Shape;89;p64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4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4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95" name="Google Shape;95;p65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5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6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9" name="Google Shape;99;p65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0" name="Google Shape;100;p65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6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6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6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5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7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7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7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57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8"/>
          <p:cNvSpPr txBox="1"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sz="32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8"/>
          <p:cNvSpPr txBox="1"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39" name="Google Shape;39;p58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8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8"/>
          <p:cNvSpPr txBox="1">
            <a:spLocks noGrp="1"/>
          </p:cNvSpPr>
          <p:nvPr>
            <p:ph type="sldNum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8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58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9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9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9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5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0" name="Google Shape;50;p59"/>
          <p:cNvSpPr txBox="1">
            <a:spLocks noGrp="1"/>
          </p:cNvSpPr>
          <p:nvPr>
            <p:ph type="body" idx="2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0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4" name="Google Shape;54;p60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5" name="Google Shape;55;p6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0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60"/>
          <p:cNvSpPr txBox="1">
            <a:spLocks noGrp="1"/>
          </p:cNvSpPr>
          <p:nvPr>
            <p:ph type="body" idx="3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9" name="Google Shape;59;p60"/>
          <p:cNvSpPr txBox="1">
            <a:spLocks noGrp="1"/>
          </p:cNvSpPr>
          <p:nvPr>
            <p:ph type="body" idx="4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1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4" name="Google Shape;64;p6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5" name="Google Shape;65;p61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2"/>
          <p:cNvSpPr txBox="1"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2"/>
          <p:cNvSpPr txBox="1">
            <a:spLocks noGrp="1"/>
          </p:cNvSpPr>
          <p:nvPr>
            <p:ph type="body" idx="1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69" name="Google Shape;69;p62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2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2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6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3" name="Google Shape;73;p62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" name="Google Shape;74;p62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62"/>
          <p:cNvSpPr txBox="1">
            <a:spLocks noGrp="1"/>
          </p:cNvSpPr>
          <p:nvPr>
            <p:ph type="body" idx="2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solidFill>
          <a:schemeClr val="dk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3"/>
          <p:cNvSpPr txBox="1"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sz="20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3"/>
          <p:cNvSpPr>
            <a:spLocks noGrp="1"/>
          </p:cNvSpPr>
          <p:nvPr>
            <p:ph type="pic" idx="2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79" name="Google Shape;79;p6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marL="914400" lvl="1" indent="-286512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marL="1371600" lvl="2" indent="-27686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marL="1828800" lvl="3" indent="-268605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marL="2286000" lvl="4" indent="-268604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80" name="Google Shape;80;p6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3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3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3" name="Google Shape;83;p6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4" name="Google Shape;84;p6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63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sz="2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54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54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54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5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2" name="Google Shape;12;p5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" name="Google Shape;13;p54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0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4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5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6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/>
              <a:t>Graph Algorithms-II</a:t>
            </a:r>
            <a:endParaRPr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ct val="76000"/>
              <a:buNone/>
            </a:pPr>
            <a:r>
              <a:rPr lang="en-US"/>
              <a:t>Topological Sorting and Strongly connected Components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Topological sort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16" name="Google Shape;216;p10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217" name="Google Shape;217;p10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218" name="Google Shape;218;p10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219" name="Google Shape;219;p10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cxnSp>
        <p:nvCxnSpPr>
          <p:cNvPr id="220" name="Google Shape;220;p10"/>
          <p:cNvCxnSpPr>
            <a:endCxn id="214" idx="7"/>
          </p:cNvCxnSpPr>
          <p:nvPr/>
        </p:nvCxnSpPr>
        <p:spPr>
          <a:xfrm flipH="1">
            <a:off x="1773661" y="3079009"/>
            <a:ext cx="382500" cy="484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221" name="Google Shape;221;p10"/>
          <p:cNvCxnSpPr>
            <a:stCxn id="215" idx="5"/>
            <a:endCxn id="216" idx="1"/>
          </p:cNvCxnSpPr>
          <p:nvPr/>
        </p:nvCxnSpPr>
        <p:spPr>
          <a:xfrm>
            <a:off x="2559479" y="3080477"/>
            <a:ext cx="453000" cy="48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222" name="Google Shape;222;p10"/>
          <p:cNvCxnSpPr>
            <a:endCxn id="218" idx="6"/>
          </p:cNvCxnSpPr>
          <p:nvPr/>
        </p:nvCxnSpPr>
        <p:spPr>
          <a:xfrm rot="10800000">
            <a:off x="2714612" y="4572008"/>
            <a:ext cx="928800" cy="1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223" name="Google Shape;223;p10"/>
          <p:cNvCxnSpPr>
            <a:stCxn id="216" idx="5"/>
            <a:endCxn id="217" idx="0"/>
          </p:cNvCxnSpPr>
          <p:nvPr/>
        </p:nvCxnSpPr>
        <p:spPr>
          <a:xfrm>
            <a:off x="3416735" y="3866295"/>
            <a:ext cx="512400" cy="491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224" name="Google Shape;224;p10"/>
          <p:cNvCxnSpPr>
            <a:stCxn id="214" idx="5"/>
            <a:endCxn id="218" idx="1"/>
          </p:cNvCxnSpPr>
          <p:nvPr/>
        </p:nvCxnSpPr>
        <p:spPr>
          <a:xfrm>
            <a:off x="1773661" y="3866295"/>
            <a:ext cx="453000" cy="554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225" name="Google Shape;225;p10"/>
          <p:cNvCxnSpPr>
            <a:endCxn id="218" idx="7"/>
          </p:cNvCxnSpPr>
          <p:nvPr/>
        </p:nvCxnSpPr>
        <p:spPr>
          <a:xfrm flipH="1">
            <a:off x="2630917" y="3864865"/>
            <a:ext cx="382500" cy="5556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226" name="Google Shape;226;p10"/>
          <p:cNvCxnSpPr>
            <a:stCxn id="218" idx="5"/>
            <a:endCxn id="219" idx="1"/>
          </p:cNvCxnSpPr>
          <p:nvPr/>
        </p:nvCxnSpPr>
        <p:spPr>
          <a:xfrm>
            <a:off x="2630917" y="4723551"/>
            <a:ext cx="453000" cy="625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227" name="Google Shape;227;p10"/>
          <p:cNvCxnSpPr>
            <a:stCxn id="217" idx="4"/>
            <a:endCxn id="219" idx="7"/>
          </p:cNvCxnSpPr>
          <p:nvPr/>
        </p:nvCxnSpPr>
        <p:spPr>
          <a:xfrm flipH="1">
            <a:off x="3488058" y="4786322"/>
            <a:ext cx="441000" cy="562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228" name="Google Shape;228;p10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Let’s say we start the DFS from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229" name="Google Shape;229;p10"/>
          <p:cNvSpPr txBox="1"/>
          <p:nvPr/>
        </p:nvSpPr>
        <p:spPr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1" name="Google Shape;231;p10"/>
          <p:cNvSpPr txBox="1"/>
          <p:nvPr/>
        </p:nvSpPr>
        <p:spPr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2143125" y="521176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2</a:t>
            </a:r>
            <a:endParaRPr/>
          </a:p>
        </p:txBody>
      </p:sp>
      <p:sp>
        <p:nvSpPr>
          <p:cNvPr id="235" name="Google Shape;235;p10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3</a:t>
            </a:r>
            <a:endParaRPr/>
          </a:p>
        </p:txBody>
      </p:sp>
      <p:sp>
        <p:nvSpPr>
          <p:cNvPr id="236" name="Google Shape;236;p10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237" name="Google Shape;237;p10"/>
          <p:cNvSpPr txBox="1"/>
          <p:nvPr/>
        </p:nvSpPr>
        <p:spPr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" name="Google Shape;238;p10"/>
          <p:cNvSpPr txBox="1"/>
          <p:nvPr/>
        </p:nvSpPr>
        <p:spPr>
          <a:xfrm>
            <a:off x="5429250" y="3214688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we discover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239" name="Google Shape;239;p10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240" name="Google Shape;240;p10"/>
          <p:cNvSpPr txBox="1"/>
          <p:nvPr/>
        </p:nvSpPr>
        <p:spPr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  <a:gradFill>
            <a:gsLst>
              <a:gs pos="0">
                <a:srgbClr val="F8FEC0"/>
              </a:gs>
              <a:gs pos="30000">
                <a:srgbClr val="F7FFA5"/>
              </a:gs>
              <a:gs pos="45000">
                <a:srgbClr val="F8FF9B"/>
              </a:gs>
              <a:gs pos="55000">
                <a:srgbClr val="F8FF9B"/>
              </a:gs>
              <a:gs pos="73000">
                <a:srgbClr val="F7FFA5"/>
              </a:gs>
              <a:gs pos="100000">
                <a:srgbClr val="F8FEC0"/>
              </a:gs>
            </a:gsLst>
            <a:lin ang="95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AutoNum type="arabicParenR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Call DFS(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to compute the finishing times 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]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Topological sort</a:t>
            </a:r>
            <a:endParaRPr/>
          </a:p>
        </p:txBody>
      </p:sp>
      <p:sp>
        <p:nvSpPr>
          <p:cNvPr id="247" name="Google Shape;247;p11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48" name="Google Shape;248;p1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49" name="Google Shape;249;p11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250" name="Google Shape;250;p11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251" name="Google Shape;251;p11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252" name="Google Shape;252;p11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cxnSp>
        <p:nvCxnSpPr>
          <p:cNvPr id="253" name="Google Shape;253;p11"/>
          <p:cNvCxnSpPr>
            <a:endCxn id="247" idx="7"/>
          </p:cNvCxnSpPr>
          <p:nvPr/>
        </p:nvCxnSpPr>
        <p:spPr>
          <a:xfrm flipH="1">
            <a:off x="1773661" y="3079009"/>
            <a:ext cx="382500" cy="484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254" name="Google Shape;254;p11"/>
          <p:cNvCxnSpPr>
            <a:stCxn id="248" idx="5"/>
            <a:endCxn id="249" idx="1"/>
          </p:cNvCxnSpPr>
          <p:nvPr/>
        </p:nvCxnSpPr>
        <p:spPr>
          <a:xfrm>
            <a:off x="2559479" y="3080477"/>
            <a:ext cx="453000" cy="48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255" name="Google Shape;255;p11"/>
          <p:cNvCxnSpPr>
            <a:endCxn id="251" idx="6"/>
          </p:cNvCxnSpPr>
          <p:nvPr/>
        </p:nvCxnSpPr>
        <p:spPr>
          <a:xfrm rot="10800000">
            <a:off x="2714612" y="4572008"/>
            <a:ext cx="928800" cy="1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256" name="Google Shape;256;p11"/>
          <p:cNvCxnSpPr>
            <a:stCxn id="249" idx="5"/>
            <a:endCxn id="250" idx="0"/>
          </p:cNvCxnSpPr>
          <p:nvPr/>
        </p:nvCxnSpPr>
        <p:spPr>
          <a:xfrm>
            <a:off x="3416735" y="3866295"/>
            <a:ext cx="512400" cy="491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257" name="Google Shape;257;p11"/>
          <p:cNvCxnSpPr>
            <a:stCxn id="247" idx="5"/>
            <a:endCxn id="251" idx="1"/>
          </p:cNvCxnSpPr>
          <p:nvPr/>
        </p:nvCxnSpPr>
        <p:spPr>
          <a:xfrm>
            <a:off x="1773661" y="3866295"/>
            <a:ext cx="453000" cy="554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258" name="Google Shape;258;p11"/>
          <p:cNvCxnSpPr>
            <a:endCxn id="251" idx="7"/>
          </p:cNvCxnSpPr>
          <p:nvPr/>
        </p:nvCxnSpPr>
        <p:spPr>
          <a:xfrm flipH="1">
            <a:off x="2630917" y="3864865"/>
            <a:ext cx="382500" cy="5556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259" name="Google Shape;259;p11"/>
          <p:cNvCxnSpPr>
            <a:stCxn id="251" idx="5"/>
            <a:endCxn id="252" idx="1"/>
          </p:cNvCxnSpPr>
          <p:nvPr/>
        </p:nvCxnSpPr>
        <p:spPr>
          <a:xfrm>
            <a:off x="2630917" y="4723551"/>
            <a:ext cx="453000" cy="6255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260" name="Google Shape;260;p11"/>
          <p:cNvCxnSpPr>
            <a:stCxn id="250" idx="4"/>
            <a:endCxn id="252" idx="7"/>
          </p:cNvCxnSpPr>
          <p:nvPr/>
        </p:nvCxnSpPr>
        <p:spPr>
          <a:xfrm flipH="1">
            <a:off x="3488058" y="4786322"/>
            <a:ext cx="441000" cy="562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261" name="Google Shape;261;p11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  <a:gradFill>
            <a:gsLst>
              <a:gs pos="0">
                <a:srgbClr val="F8FEC0"/>
              </a:gs>
              <a:gs pos="30000">
                <a:srgbClr val="F7FFA5"/>
              </a:gs>
              <a:gs pos="45000">
                <a:srgbClr val="F8FF9B"/>
              </a:gs>
              <a:gs pos="55000">
                <a:srgbClr val="F8FF9B"/>
              </a:gs>
              <a:gs pos="73000">
                <a:srgbClr val="F7FFA5"/>
              </a:gs>
              <a:gs pos="100000">
                <a:srgbClr val="F8FEC0"/>
              </a:gs>
            </a:gsLst>
            <a:lin ang="95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AutoNum type="arabicParenR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Call DFS(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to compute the finishing times 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]</a:t>
            </a:r>
            <a:endParaRPr/>
          </a:p>
        </p:txBody>
      </p:sp>
      <p:sp>
        <p:nvSpPr>
          <p:cNvPr id="262" name="Google Shape;262;p11"/>
          <p:cNvSpPr txBox="1"/>
          <p:nvPr/>
        </p:nvSpPr>
        <p:spPr>
          <a:xfrm>
            <a:off x="5429250" y="2428875"/>
            <a:ext cx="3214688" cy="708025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Let’s say we start the DFS from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263" name="Google Shape;263;p11"/>
          <p:cNvSpPr txBox="1"/>
          <p:nvPr/>
        </p:nvSpPr>
        <p:spPr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4" name="Google Shape;264;p11"/>
          <p:cNvSpPr txBox="1"/>
          <p:nvPr/>
        </p:nvSpPr>
        <p:spPr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5" name="Google Shape;265;p11"/>
          <p:cNvSpPr txBox="1"/>
          <p:nvPr/>
        </p:nvSpPr>
        <p:spPr>
          <a:xfrm>
            <a:off x="2143125" y="521176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6" name="Google Shape;266;p11"/>
          <p:cNvSpPr txBox="1"/>
          <p:nvPr/>
        </p:nvSpPr>
        <p:spPr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7" name="Google Shape;267;p11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3</a:t>
            </a:r>
            <a:endParaRPr/>
          </a:p>
        </p:txBody>
      </p:sp>
      <p:sp>
        <p:nvSpPr>
          <p:cNvPr id="268" name="Google Shape;268;p11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4</a:t>
            </a:r>
            <a:endParaRPr/>
          </a:p>
        </p:txBody>
      </p:sp>
      <p:sp>
        <p:nvSpPr>
          <p:cNvPr id="269" name="Google Shape;269;p11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270" name="Google Shape;270;p11"/>
          <p:cNvSpPr txBox="1"/>
          <p:nvPr/>
        </p:nvSpPr>
        <p:spPr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1" name="Google Shape;271;p11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we discover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272" name="Google Shape;272;p11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273" name="Google Shape;273;p11"/>
          <p:cNvSpPr txBox="1"/>
          <p:nvPr/>
        </p:nvSpPr>
        <p:spPr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4" name="Google Shape;274;p11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we discover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sp>
        <p:nvSpPr>
          <p:cNvPr id="276" name="Google Shape;276;p11"/>
          <p:cNvSpPr txBox="1"/>
          <p:nvPr/>
        </p:nvSpPr>
        <p:spPr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77" name="Google Shape;277;p11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done, move back to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8" name="Google Shape;278;p11"/>
          <p:cNvSpPr txBox="1"/>
          <p:nvPr/>
        </p:nvSpPr>
        <p:spPr>
          <a:xfrm>
            <a:off x="5000625" y="2357438"/>
            <a:ext cx="4000500" cy="1200150"/>
          </a:xfrm>
          <a:prstGeom prst="rect">
            <a:avLst/>
          </a:prstGeom>
          <a:gradFill>
            <a:gsLst>
              <a:gs pos="0">
                <a:srgbClr val="F8FEC0"/>
              </a:gs>
              <a:gs pos="30000">
                <a:srgbClr val="F7FFA5"/>
              </a:gs>
              <a:gs pos="45000">
                <a:srgbClr val="F8FF9B"/>
              </a:gs>
              <a:gs pos="55000">
                <a:srgbClr val="F8FF9B"/>
              </a:gs>
              <a:gs pos="73000">
                <a:srgbClr val="F7FFA5"/>
              </a:gs>
              <a:gs pos="100000">
                <a:srgbClr val="F8FEC0"/>
              </a:gs>
            </a:gsLst>
            <a:lin ang="95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AutoNum type="arabicParenR" startAt="2"/>
            </a:pPr>
            <a:r>
              <a:rPr lang="en-US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 each vertex is finished, insert it onto 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front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of a linked list</a:t>
            </a: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80" name="Google Shape;280;p11"/>
          <p:cNvCxnSpPr>
            <a:stCxn id="279" idx="3"/>
          </p:cNvCxnSpPr>
          <p:nvPr/>
        </p:nvCxnSpPr>
        <p:spPr>
          <a:xfrm>
            <a:off x="4429125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281" name="Google Shape;281;p11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  <a:gradFill>
            <a:gsLst>
              <a:gs pos="0">
                <a:schemeClr val="dk1"/>
              </a:gs>
              <a:gs pos="30000">
                <a:schemeClr val="dk1"/>
              </a:gs>
              <a:gs pos="45000">
                <a:schemeClr val="dk1"/>
              </a:gs>
              <a:gs pos="55000">
                <a:schemeClr val="dk1"/>
              </a:gs>
              <a:gs pos="73000">
                <a:schemeClr val="dk1"/>
              </a:gs>
              <a:gs pos="100000">
                <a:schemeClr val="dk1"/>
              </a:gs>
            </a:gsLst>
            <a:lin ang="950000" scaled="0"/>
          </a:gradFill>
          <a:ln>
            <a:noFill/>
          </a:ln>
          <a:effectLst>
            <a:outerShdw blurRad="508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82" name="Google Shape;282;p11"/>
          <p:cNvCxnSpPr/>
          <p:nvPr/>
        </p:nvCxnSpPr>
        <p:spPr>
          <a:xfrm>
            <a:off x="3786188" y="6319838"/>
            <a:ext cx="28575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6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6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Topological sort</a:t>
            </a:r>
            <a:endParaRPr/>
          </a:p>
        </p:txBody>
      </p:sp>
      <p:sp>
        <p:nvSpPr>
          <p:cNvPr id="288" name="Google Shape;288;p12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89" name="Google Shape;289;p12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90" name="Google Shape;290;p12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291" name="Google Shape;291;p12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292" name="Google Shape;292;p12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293" name="Google Shape;293;p1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cxnSp>
        <p:nvCxnSpPr>
          <p:cNvPr id="294" name="Google Shape;294;p12"/>
          <p:cNvCxnSpPr>
            <a:endCxn id="288" idx="7"/>
          </p:cNvCxnSpPr>
          <p:nvPr/>
        </p:nvCxnSpPr>
        <p:spPr>
          <a:xfrm flipH="1">
            <a:off x="1773661" y="3079009"/>
            <a:ext cx="382500" cy="484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295" name="Google Shape;295;p12"/>
          <p:cNvCxnSpPr>
            <a:stCxn id="289" idx="5"/>
            <a:endCxn id="290" idx="1"/>
          </p:cNvCxnSpPr>
          <p:nvPr/>
        </p:nvCxnSpPr>
        <p:spPr>
          <a:xfrm>
            <a:off x="2559479" y="3080477"/>
            <a:ext cx="453000" cy="48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296" name="Google Shape;296;p12"/>
          <p:cNvCxnSpPr>
            <a:endCxn id="292" idx="6"/>
          </p:cNvCxnSpPr>
          <p:nvPr/>
        </p:nvCxnSpPr>
        <p:spPr>
          <a:xfrm rot="10800000">
            <a:off x="2714612" y="4572008"/>
            <a:ext cx="928800" cy="1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297" name="Google Shape;297;p12"/>
          <p:cNvCxnSpPr>
            <a:stCxn id="290" idx="5"/>
            <a:endCxn id="291" idx="0"/>
          </p:cNvCxnSpPr>
          <p:nvPr/>
        </p:nvCxnSpPr>
        <p:spPr>
          <a:xfrm>
            <a:off x="3416735" y="3866295"/>
            <a:ext cx="512400" cy="491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298" name="Google Shape;298;p12"/>
          <p:cNvCxnSpPr>
            <a:stCxn id="288" idx="5"/>
            <a:endCxn id="292" idx="1"/>
          </p:cNvCxnSpPr>
          <p:nvPr/>
        </p:nvCxnSpPr>
        <p:spPr>
          <a:xfrm>
            <a:off x="1773661" y="3866295"/>
            <a:ext cx="453000" cy="554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299" name="Google Shape;299;p12"/>
          <p:cNvCxnSpPr>
            <a:endCxn id="292" idx="7"/>
          </p:cNvCxnSpPr>
          <p:nvPr/>
        </p:nvCxnSpPr>
        <p:spPr>
          <a:xfrm flipH="1">
            <a:off x="2630917" y="3864865"/>
            <a:ext cx="382500" cy="5556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300" name="Google Shape;300;p12"/>
          <p:cNvCxnSpPr>
            <a:stCxn id="292" idx="5"/>
            <a:endCxn id="293" idx="1"/>
          </p:cNvCxnSpPr>
          <p:nvPr/>
        </p:nvCxnSpPr>
        <p:spPr>
          <a:xfrm>
            <a:off x="2630917" y="4723551"/>
            <a:ext cx="453000" cy="6255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301" name="Google Shape;301;p12"/>
          <p:cNvCxnSpPr>
            <a:stCxn id="291" idx="4"/>
            <a:endCxn id="293" idx="7"/>
          </p:cNvCxnSpPr>
          <p:nvPr/>
        </p:nvCxnSpPr>
        <p:spPr>
          <a:xfrm flipH="1">
            <a:off x="3488058" y="4786322"/>
            <a:ext cx="441000" cy="562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302" name="Google Shape;302;p12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Let’s say we start the DFS from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303" name="Google Shape;303;p12"/>
          <p:cNvSpPr txBox="1"/>
          <p:nvPr/>
        </p:nvSpPr>
        <p:spPr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4" name="Google Shape;304;p12"/>
          <p:cNvSpPr txBox="1"/>
          <p:nvPr/>
        </p:nvSpPr>
        <p:spPr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5" name="Google Shape;305;p12"/>
          <p:cNvSpPr txBox="1"/>
          <p:nvPr/>
        </p:nvSpPr>
        <p:spPr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6" name="Google Shape;306;p1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4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7" name="Google Shape;307;p1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5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8" name="Google Shape;308;p12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309" name="Google Shape;309;p12"/>
          <p:cNvSpPr txBox="1"/>
          <p:nvPr/>
        </p:nvSpPr>
        <p:spPr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0" name="Google Shape;310;p12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we discover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312" name="Google Shape;312;p12"/>
          <p:cNvSpPr txBox="1"/>
          <p:nvPr/>
        </p:nvSpPr>
        <p:spPr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3" name="Google Shape;313;p12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we discover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sp>
        <p:nvSpPr>
          <p:cNvPr id="315" name="Google Shape;315;p12"/>
          <p:cNvSpPr txBox="1"/>
          <p:nvPr/>
        </p:nvSpPr>
        <p:spPr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16" name="Google Shape;316;p12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done, move back to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7" name="Google Shape;317;p12"/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done, move back to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8" name="Google Shape;318;p12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  <a:gradFill>
            <a:gsLst>
              <a:gs pos="0">
                <a:srgbClr val="F8FEC0"/>
              </a:gs>
              <a:gs pos="30000">
                <a:srgbClr val="F7FFA5"/>
              </a:gs>
              <a:gs pos="45000">
                <a:srgbClr val="F8FF9B"/>
              </a:gs>
              <a:gs pos="55000">
                <a:srgbClr val="F8FF9B"/>
              </a:gs>
              <a:gs pos="73000">
                <a:srgbClr val="F7FFA5"/>
              </a:gs>
              <a:gs pos="100000">
                <a:srgbClr val="F8FEC0"/>
              </a:gs>
            </a:gsLst>
            <a:lin ang="95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AutoNum type="arabicParenR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Call DFS(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to compute the finishing times 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]</a:t>
            </a:r>
            <a:endParaRPr/>
          </a:p>
        </p:txBody>
      </p:sp>
      <p:sp>
        <p:nvSpPr>
          <p:cNvPr id="319" name="Google Shape;319;p12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20" name="Google Shape;320;p12"/>
          <p:cNvCxnSpPr>
            <a:stCxn id="319" idx="3"/>
          </p:cNvCxnSpPr>
          <p:nvPr/>
        </p:nvCxnSpPr>
        <p:spPr>
          <a:xfrm>
            <a:off x="4429125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321" name="Google Shape;321;p12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  <a:gradFill>
            <a:gsLst>
              <a:gs pos="0">
                <a:schemeClr val="dk1"/>
              </a:gs>
              <a:gs pos="30000">
                <a:schemeClr val="dk1"/>
              </a:gs>
              <a:gs pos="45000">
                <a:schemeClr val="dk1"/>
              </a:gs>
              <a:gs pos="55000">
                <a:schemeClr val="dk1"/>
              </a:gs>
              <a:gs pos="73000">
                <a:schemeClr val="dk1"/>
              </a:gs>
              <a:gs pos="100000">
                <a:schemeClr val="dk1"/>
              </a:gs>
            </a:gsLst>
            <a:lin ang="950000" scaled="0"/>
          </a:gradFill>
          <a:ln>
            <a:noFill/>
          </a:ln>
          <a:effectLst>
            <a:outerShdw blurRad="508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2" name="Google Shape;322;p12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23" name="Google Shape;323;p12"/>
          <p:cNvCxnSpPr>
            <a:stCxn id="322" idx="3"/>
          </p:cNvCxnSpPr>
          <p:nvPr/>
        </p:nvCxnSpPr>
        <p:spPr>
          <a:xfrm>
            <a:off x="3786188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324" name="Google Shape;324;p12"/>
          <p:cNvCxnSpPr/>
          <p:nvPr/>
        </p:nvCxnSpPr>
        <p:spPr>
          <a:xfrm>
            <a:off x="3143250" y="6319838"/>
            <a:ext cx="28575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Topological sort</a:t>
            </a:r>
            <a:endParaRPr/>
          </a:p>
        </p:txBody>
      </p:sp>
      <p:sp>
        <p:nvSpPr>
          <p:cNvPr id="330" name="Google Shape;330;p1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cxnSp>
        <p:nvCxnSpPr>
          <p:cNvPr id="336" name="Google Shape;336;p13"/>
          <p:cNvCxnSpPr>
            <a:endCxn id="330" idx="7"/>
          </p:cNvCxnSpPr>
          <p:nvPr/>
        </p:nvCxnSpPr>
        <p:spPr>
          <a:xfrm flipH="1">
            <a:off x="1773661" y="3079009"/>
            <a:ext cx="382500" cy="484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337" name="Google Shape;337;p13"/>
          <p:cNvCxnSpPr>
            <a:stCxn id="331" idx="5"/>
            <a:endCxn id="332" idx="1"/>
          </p:cNvCxnSpPr>
          <p:nvPr/>
        </p:nvCxnSpPr>
        <p:spPr>
          <a:xfrm>
            <a:off x="2559479" y="3080477"/>
            <a:ext cx="453000" cy="48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338" name="Google Shape;338;p13"/>
          <p:cNvCxnSpPr>
            <a:endCxn id="334" idx="6"/>
          </p:cNvCxnSpPr>
          <p:nvPr/>
        </p:nvCxnSpPr>
        <p:spPr>
          <a:xfrm rot="10800000">
            <a:off x="2714612" y="4572008"/>
            <a:ext cx="928800" cy="1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339" name="Google Shape;339;p13"/>
          <p:cNvCxnSpPr>
            <a:stCxn id="332" idx="5"/>
            <a:endCxn id="333" idx="0"/>
          </p:cNvCxnSpPr>
          <p:nvPr/>
        </p:nvCxnSpPr>
        <p:spPr>
          <a:xfrm>
            <a:off x="3416735" y="3866295"/>
            <a:ext cx="512400" cy="491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340" name="Google Shape;340;p13"/>
          <p:cNvCxnSpPr>
            <a:stCxn id="330" idx="5"/>
            <a:endCxn id="334" idx="1"/>
          </p:cNvCxnSpPr>
          <p:nvPr/>
        </p:nvCxnSpPr>
        <p:spPr>
          <a:xfrm>
            <a:off x="1773661" y="3866295"/>
            <a:ext cx="453000" cy="554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341" name="Google Shape;341;p13"/>
          <p:cNvCxnSpPr>
            <a:endCxn id="334" idx="7"/>
          </p:cNvCxnSpPr>
          <p:nvPr/>
        </p:nvCxnSpPr>
        <p:spPr>
          <a:xfrm flipH="1">
            <a:off x="2630917" y="3864865"/>
            <a:ext cx="382500" cy="5556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342" name="Google Shape;342;p13"/>
          <p:cNvCxnSpPr>
            <a:stCxn id="334" idx="5"/>
            <a:endCxn id="335" idx="1"/>
          </p:cNvCxnSpPr>
          <p:nvPr/>
        </p:nvCxnSpPr>
        <p:spPr>
          <a:xfrm>
            <a:off x="2630917" y="4723551"/>
            <a:ext cx="453000" cy="6255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343" name="Google Shape;343;p13"/>
          <p:cNvCxnSpPr>
            <a:stCxn id="333" idx="4"/>
            <a:endCxn id="335" idx="7"/>
          </p:cNvCxnSpPr>
          <p:nvPr/>
        </p:nvCxnSpPr>
        <p:spPr>
          <a:xfrm flipH="1">
            <a:off x="3488058" y="4786322"/>
            <a:ext cx="441000" cy="562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344" name="Google Shape;344;p13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Let’s say we start the DFS from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345" name="Google Shape;345;p13"/>
          <p:cNvSpPr txBox="1"/>
          <p:nvPr/>
        </p:nvSpPr>
        <p:spPr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6" name="Google Shape;346;p13"/>
          <p:cNvSpPr txBox="1"/>
          <p:nvPr/>
        </p:nvSpPr>
        <p:spPr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7" name="Google Shape;347;p13"/>
          <p:cNvSpPr txBox="1"/>
          <p:nvPr/>
        </p:nvSpPr>
        <p:spPr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8" name="Google Shape;348;p1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5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9" name="Google Shape;349;p13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350" name="Google Shape;350;p13"/>
          <p:cNvSpPr txBox="1"/>
          <p:nvPr/>
        </p:nvSpPr>
        <p:spPr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1" name="Google Shape;351;p13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we discover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353" name="Google Shape;353;p13"/>
          <p:cNvSpPr txBox="1"/>
          <p:nvPr/>
        </p:nvSpPr>
        <p:spPr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4" name="Google Shape;354;p13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we discover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sp>
        <p:nvSpPr>
          <p:cNvPr id="356" name="Google Shape;356;p13"/>
          <p:cNvSpPr txBox="1"/>
          <p:nvPr/>
        </p:nvSpPr>
        <p:spPr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57" name="Google Shape;357;p13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done, move back to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8" name="Google Shape;358;p13"/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done, move back to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9" name="Google Shape;359;p13"/>
          <p:cNvSpPr txBox="1"/>
          <p:nvPr/>
        </p:nvSpPr>
        <p:spPr>
          <a:xfrm>
            <a:off x="5429250" y="5208588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we discover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0" name="Google Shape;360;p1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6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1" name="Google Shape;361;p13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  <a:gradFill>
            <a:gsLst>
              <a:gs pos="0">
                <a:srgbClr val="F8FEC0"/>
              </a:gs>
              <a:gs pos="30000">
                <a:srgbClr val="F7FFA5"/>
              </a:gs>
              <a:gs pos="45000">
                <a:srgbClr val="F8FF9B"/>
              </a:gs>
              <a:gs pos="55000">
                <a:srgbClr val="F8FF9B"/>
              </a:gs>
              <a:gs pos="73000">
                <a:srgbClr val="F7FFA5"/>
              </a:gs>
              <a:gs pos="100000">
                <a:srgbClr val="F8FEC0"/>
              </a:gs>
            </a:gsLst>
            <a:lin ang="95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AutoNum type="arabicParenR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Call DFS(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to compute the finishing times 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]</a:t>
            </a:r>
            <a:endParaRPr/>
          </a:p>
        </p:txBody>
      </p:sp>
      <p:sp>
        <p:nvSpPr>
          <p:cNvPr id="362" name="Google Shape;362;p13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63" name="Google Shape;363;p13"/>
          <p:cNvCxnSpPr>
            <a:stCxn id="362" idx="3"/>
          </p:cNvCxnSpPr>
          <p:nvPr/>
        </p:nvCxnSpPr>
        <p:spPr>
          <a:xfrm>
            <a:off x="4429125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364" name="Google Shape;364;p13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  <a:gradFill>
            <a:gsLst>
              <a:gs pos="0">
                <a:schemeClr val="dk1"/>
              </a:gs>
              <a:gs pos="30000">
                <a:schemeClr val="dk1"/>
              </a:gs>
              <a:gs pos="45000">
                <a:schemeClr val="dk1"/>
              </a:gs>
              <a:gs pos="55000">
                <a:schemeClr val="dk1"/>
              </a:gs>
              <a:gs pos="73000">
                <a:schemeClr val="dk1"/>
              </a:gs>
              <a:gs pos="100000">
                <a:schemeClr val="dk1"/>
              </a:gs>
            </a:gsLst>
            <a:lin ang="950000" scaled="0"/>
          </a:gradFill>
          <a:ln>
            <a:noFill/>
          </a:ln>
          <a:effectLst>
            <a:outerShdw blurRad="508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5" name="Google Shape;365;p13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66" name="Google Shape;366;p13"/>
          <p:cNvCxnSpPr>
            <a:stCxn id="365" idx="3"/>
          </p:cNvCxnSpPr>
          <p:nvPr/>
        </p:nvCxnSpPr>
        <p:spPr>
          <a:xfrm>
            <a:off x="3786188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367" name="Google Shape;367;p13"/>
          <p:cNvCxnSpPr/>
          <p:nvPr/>
        </p:nvCxnSpPr>
        <p:spPr>
          <a:xfrm>
            <a:off x="3143250" y="6319838"/>
            <a:ext cx="28575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Topological sort</a:t>
            </a:r>
            <a:endParaRPr/>
          </a:p>
        </p:txBody>
      </p:sp>
      <p:sp>
        <p:nvSpPr>
          <p:cNvPr id="373" name="Google Shape;373;p14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74" name="Google Shape;374;p1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75" name="Google Shape;375;p1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376" name="Google Shape;376;p1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377" name="Google Shape;377;p14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378" name="Google Shape;378;p14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cxnSp>
        <p:nvCxnSpPr>
          <p:cNvPr id="379" name="Google Shape;379;p14"/>
          <p:cNvCxnSpPr>
            <a:endCxn id="373" idx="7"/>
          </p:cNvCxnSpPr>
          <p:nvPr/>
        </p:nvCxnSpPr>
        <p:spPr>
          <a:xfrm flipH="1">
            <a:off x="1773661" y="3079009"/>
            <a:ext cx="382500" cy="484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380" name="Google Shape;380;p14"/>
          <p:cNvCxnSpPr>
            <a:stCxn id="374" idx="5"/>
            <a:endCxn id="375" idx="1"/>
          </p:cNvCxnSpPr>
          <p:nvPr/>
        </p:nvCxnSpPr>
        <p:spPr>
          <a:xfrm>
            <a:off x="2559479" y="3080477"/>
            <a:ext cx="453000" cy="48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381" name="Google Shape;381;p14"/>
          <p:cNvCxnSpPr>
            <a:endCxn id="377" idx="6"/>
          </p:cNvCxnSpPr>
          <p:nvPr/>
        </p:nvCxnSpPr>
        <p:spPr>
          <a:xfrm rot="10800000">
            <a:off x="2714612" y="4572008"/>
            <a:ext cx="928800" cy="1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382" name="Google Shape;382;p14"/>
          <p:cNvCxnSpPr>
            <a:stCxn id="375" idx="5"/>
            <a:endCxn id="376" idx="0"/>
          </p:cNvCxnSpPr>
          <p:nvPr/>
        </p:nvCxnSpPr>
        <p:spPr>
          <a:xfrm>
            <a:off x="3416735" y="3866295"/>
            <a:ext cx="512400" cy="4914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383" name="Google Shape;383;p14"/>
          <p:cNvCxnSpPr>
            <a:stCxn id="373" idx="5"/>
            <a:endCxn id="377" idx="1"/>
          </p:cNvCxnSpPr>
          <p:nvPr/>
        </p:nvCxnSpPr>
        <p:spPr>
          <a:xfrm>
            <a:off x="1773661" y="3866295"/>
            <a:ext cx="453000" cy="554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384" name="Google Shape;384;p14"/>
          <p:cNvCxnSpPr>
            <a:endCxn id="377" idx="7"/>
          </p:cNvCxnSpPr>
          <p:nvPr/>
        </p:nvCxnSpPr>
        <p:spPr>
          <a:xfrm flipH="1">
            <a:off x="2630917" y="3864865"/>
            <a:ext cx="382500" cy="5556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385" name="Google Shape;385;p14"/>
          <p:cNvCxnSpPr>
            <a:stCxn id="377" idx="5"/>
            <a:endCxn id="378" idx="1"/>
          </p:cNvCxnSpPr>
          <p:nvPr/>
        </p:nvCxnSpPr>
        <p:spPr>
          <a:xfrm>
            <a:off x="2630917" y="4723551"/>
            <a:ext cx="453000" cy="6255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386" name="Google Shape;386;p14"/>
          <p:cNvCxnSpPr>
            <a:stCxn id="376" idx="4"/>
            <a:endCxn id="378" idx="7"/>
          </p:cNvCxnSpPr>
          <p:nvPr/>
        </p:nvCxnSpPr>
        <p:spPr>
          <a:xfrm flipH="1">
            <a:off x="3488058" y="4786322"/>
            <a:ext cx="441000" cy="562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387" name="Google Shape;387;p14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Let’s say we start the DFS from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388" name="Google Shape;388;p14"/>
          <p:cNvSpPr txBox="1"/>
          <p:nvPr/>
        </p:nvSpPr>
        <p:spPr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9" name="Google Shape;389;p14"/>
          <p:cNvSpPr txBox="1"/>
          <p:nvPr/>
        </p:nvSpPr>
        <p:spPr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0" name="Google Shape;390;p14"/>
          <p:cNvSpPr txBox="1"/>
          <p:nvPr/>
        </p:nvSpPr>
        <p:spPr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1" name="Google Shape;391;p14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6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2" name="Google Shape;392;p14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7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3" name="Google Shape;393;p1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4" name="Google Shape;394;p14"/>
          <p:cNvSpPr txBox="1"/>
          <p:nvPr/>
        </p:nvSpPr>
        <p:spPr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5" name="Google Shape;395;p14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we discover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396" name="Google Shape;396;p14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397" name="Google Shape;397;p14"/>
          <p:cNvSpPr txBox="1"/>
          <p:nvPr/>
        </p:nvSpPr>
        <p:spPr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8" name="Google Shape;398;p14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we discover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sp>
        <p:nvSpPr>
          <p:cNvPr id="399" name="Google Shape;399;p14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sp>
        <p:nvSpPr>
          <p:cNvPr id="400" name="Google Shape;400;p14"/>
          <p:cNvSpPr txBox="1"/>
          <p:nvPr/>
        </p:nvSpPr>
        <p:spPr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01" name="Google Shape;401;p14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done, move back to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2" name="Google Shape;402;p14"/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done, move back to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3" name="Google Shape;403;p14"/>
          <p:cNvSpPr txBox="1"/>
          <p:nvPr/>
        </p:nvSpPr>
        <p:spPr>
          <a:xfrm>
            <a:off x="5429250" y="5208588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we discover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4" name="Google Shape;404;p14"/>
          <p:cNvSpPr txBox="1"/>
          <p:nvPr/>
        </p:nvSpPr>
        <p:spPr>
          <a:xfrm>
            <a:off x="5072063" y="3857625"/>
            <a:ext cx="4000500" cy="954088"/>
          </a:xfrm>
          <a:prstGeom prst="rect">
            <a:avLst/>
          </a:prstGeom>
          <a:gradFill>
            <a:gsLst>
              <a:gs pos="0">
                <a:srgbClr val="D9CBC7"/>
              </a:gs>
              <a:gs pos="30000">
                <a:srgbClr val="CBB5AF"/>
              </a:gs>
              <a:gs pos="45000">
                <a:srgbClr val="C5ADA7"/>
              </a:gs>
              <a:gs pos="55000">
                <a:srgbClr val="C5ADA7"/>
              </a:gs>
              <a:gs pos="73000">
                <a:srgbClr val="CBB5AF"/>
              </a:gs>
              <a:gs pos="100000">
                <a:srgbClr val="D9CBC7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Both edges from 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are 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cross edges</a:t>
            </a:r>
            <a:endParaRPr sz="2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5" name="Google Shape;405;p14"/>
          <p:cNvSpPr txBox="1"/>
          <p:nvPr/>
        </p:nvSpPr>
        <p:spPr>
          <a:xfrm>
            <a:off x="5429250" y="5708650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done, move back to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6" name="Google Shape;406;p14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  <a:gradFill>
            <a:gsLst>
              <a:gs pos="0">
                <a:srgbClr val="F8FEC0"/>
              </a:gs>
              <a:gs pos="30000">
                <a:srgbClr val="F7FFA5"/>
              </a:gs>
              <a:gs pos="45000">
                <a:srgbClr val="F8FF9B"/>
              </a:gs>
              <a:gs pos="55000">
                <a:srgbClr val="F8FF9B"/>
              </a:gs>
              <a:gs pos="73000">
                <a:srgbClr val="F7FFA5"/>
              </a:gs>
              <a:gs pos="100000">
                <a:srgbClr val="F8FEC0"/>
              </a:gs>
            </a:gsLst>
            <a:lin ang="95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AutoNum type="arabicParenR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Call DFS(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to compute the finishing times 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]</a:t>
            </a:r>
            <a:endParaRPr/>
          </a:p>
        </p:txBody>
      </p:sp>
      <p:sp>
        <p:nvSpPr>
          <p:cNvPr id="407" name="Google Shape;407;p14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08" name="Google Shape;408;p14"/>
          <p:cNvCxnSpPr>
            <a:stCxn id="407" idx="3"/>
          </p:cNvCxnSpPr>
          <p:nvPr/>
        </p:nvCxnSpPr>
        <p:spPr>
          <a:xfrm>
            <a:off x="4429125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409" name="Google Shape;409;p1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  <a:gradFill>
            <a:gsLst>
              <a:gs pos="0">
                <a:schemeClr val="dk1"/>
              </a:gs>
              <a:gs pos="30000">
                <a:schemeClr val="dk1"/>
              </a:gs>
              <a:gs pos="45000">
                <a:schemeClr val="dk1"/>
              </a:gs>
              <a:gs pos="55000">
                <a:schemeClr val="dk1"/>
              </a:gs>
              <a:gs pos="73000">
                <a:schemeClr val="dk1"/>
              </a:gs>
              <a:gs pos="100000">
                <a:schemeClr val="dk1"/>
              </a:gs>
            </a:gsLst>
            <a:lin ang="950000" scaled="0"/>
          </a:gradFill>
          <a:ln>
            <a:noFill/>
          </a:ln>
          <a:effectLst>
            <a:outerShdw blurRad="508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0" name="Google Shape;410;p14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11" name="Google Shape;411;p14"/>
          <p:cNvCxnSpPr>
            <a:stCxn id="410" idx="3"/>
          </p:cNvCxnSpPr>
          <p:nvPr/>
        </p:nvCxnSpPr>
        <p:spPr>
          <a:xfrm>
            <a:off x="3786188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412" name="Google Shape;412;p14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13" name="Google Shape;413;p14"/>
          <p:cNvCxnSpPr>
            <a:stCxn id="412" idx="3"/>
          </p:cNvCxnSpPr>
          <p:nvPr/>
        </p:nvCxnSpPr>
        <p:spPr>
          <a:xfrm>
            <a:off x="3143250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414" name="Google Shape;414;p14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Topological sort</a:t>
            </a:r>
            <a:endParaRPr/>
          </a:p>
        </p:txBody>
      </p:sp>
      <p:sp>
        <p:nvSpPr>
          <p:cNvPr id="420" name="Google Shape;420;p15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421" name="Google Shape;421;p15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422" name="Google Shape;422;p15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423" name="Google Shape;423;p15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424" name="Google Shape;424;p15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425" name="Google Shape;425;p15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cxnSp>
        <p:nvCxnSpPr>
          <p:cNvPr id="426" name="Google Shape;426;p15"/>
          <p:cNvCxnSpPr>
            <a:endCxn id="420" idx="7"/>
          </p:cNvCxnSpPr>
          <p:nvPr/>
        </p:nvCxnSpPr>
        <p:spPr>
          <a:xfrm flipH="1">
            <a:off x="1773661" y="3079009"/>
            <a:ext cx="382500" cy="484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427" name="Google Shape;427;p15"/>
          <p:cNvCxnSpPr>
            <a:stCxn id="421" idx="5"/>
            <a:endCxn id="422" idx="1"/>
          </p:cNvCxnSpPr>
          <p:nvPr/>
        </p:nvCxnSpPr>
        <p:spPr>
          <a:xfrm>
            <a:off x="2559479" y="3080477"/>
            <a:ext cx="453000" cy="48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428" name="Google Shape;428;p15"/>
          <p:cNvCxnSpPr>
            <a:endCxn id="424" idx="6"/>
          </p:cNvCxnSpPr>
          <p:nvPr/>
        </p:nvCxnSpPr>
        <p:spPr>
          <a:xfrm rot="10800000">
            <a:off x="2714612" y="4572008"/>
            <a:ext cx="928800" cy="1500"/>
          </a:xfrm>
          <a:prstGeom prst="straightConnector1">
            <a:avLst/>
          </a:prstGeom>
          <a:noFill/>
          <a:ln w="19050" cap="flat" cmpd="sng">
            <a:solidFill>
              <a:srgbClr val="6A564F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429" name="Google Shape;429;p15"/>
          <p:cNvCxnSpPr>
            <a:stCxn id="422" idx="5"/>
            <a:endCxn id="423" idx="0"/>
          </p:cNvCxnSpPr>
          <p:nvPr/>
        </p:nvCxnSpPr>
        <p:spPr>
          <a:xfrm>
            <a:off x="3416735" y="3866295"/>
            <a:ext cx="512400" cy="4914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430" name="Google Shape;430;p15"/>
          <p:cNvCxnSpPr>
            <a:stCxn id="420" idx="5"/>
            <a:endCxn id="424" idx="1"/>
          </p:cNvCxnSpPr>
          <p:nvPr/>
        </p:nvCxnSpPr>
        <p:spPr>
          <a:xfrm>
            <a:off x="1773661" y="3866295"/>
            <a:ext cx="453000" cy="554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431" name="Google Shape;431;p15"/>
          <p:cNvCxnSpPr>
            <a:endCxn id="424" idx="7"/>
          </p:cNvCxnSpPr>
          <p:nvPr/>
        </p:nvCxnSpPr>
        <p:spPr>
          <a:xfrm flipH="1">
            <a:off x="2630917" y="3864865"/>
            <a:ext cx="382500" cy="5556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432" name="Google Shape;432;p15"/>
          <p:cNvCxnSpPr>
            <a:stCxn id="424" idx="5"/>
            <a:endCxn id="425" idx="1"/>
          </p:cNvCxnSpPr>
          <p:nvPr/>
        </p:nvCxnSpPr>
        <p:spPr>
          <a:xfrm>
            <a:off x="2630917" y="4723551"/>
            <a:ext cx="453000" cy="6255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433" name="Google Shape;433;p15"/>
          <p:cNvCxnSpPr>
            <a:stCxn id="423" idx="4"/>
            <a:endCxn id="425" idx="7"/>
          </p:cNvCxnSpPr>
          <p:nvPr/>
        </p:nvCxnSpPr>
        <p:spPr>
          <a:xfrm flipH="1">
            <a:off x="3488058" y="4786322"/>
            <a:ext cx="441000" cy="562800"/>
          </a:xfrm>
          <a:prstGeom prst="straightConnector1">
            <a:avLst/>
          </a:prstGeom>
          <a:noFill/>
          <a:ln w="19050" cap="flat" cmpd="sng">
            <a:solidFill>
              <a:srgbClr val="6A564F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434" name="Google Shape;434;p1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Let’s say we start the DFS from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435" name="Google Shape;435;p15"/>
          <p:cNvSpPr txBox="1"/>
          <p:nvPr/>
        </p:nvSpPr>
        <p:spPr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6" name="Google Shape;436;p15"/>
          <p:cNvSpPr txBox="1"/>
          <p:nvPr/>
        </p:nvSpPr>
        <p:spPr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7" name="Google Shape;437;p15"/>
          <p:cNvSpPr txBox="1"/>
          <p:nvPr/>
        </p:nvSpPr>
        <p:spPr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8" name="Google Shape;438;p15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7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9" name="Google Shape;439;p15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8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0" name="Google Shape;440;p15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1" name="Google Shape;441;p15"/>
          <p:cNvSpPr txBox="1"/>
          <p:nvPr/>
        </p:nvSpPr>
        <p:spPr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2" name="Google Shape;442;p15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we discover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443" name="Google Shape;443;p15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444" name="Google Shape;444;p15"/>
          <p:cNvSpPr txBox="1"/>
          <p:nvPr/>
        </p:nvSpPr>
        <p:spPr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5" name="Google Shape;445;p15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we discover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sp>
        <p:nvSpPr>
          <p:cNvPr id="446" name="Google Shape;446;p15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sp>
        <p:nvSpPr>
          <p:cNvPr id="447" name="Google Shape;447;p15"/>
          <p:cNvSpPr txBox="1"/>
          <p:nvPr/>
        </p:nvSpPr>
        <p:spPr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48" name="Google Shape;448;p15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done, move back to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9" name="Google Shape;449;p15"/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done, move back to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0" name="Google Shape;450;p15"/>
          <p:cNvSpPr txBox="1"/>
          <p:nvPr/>
        </p:nvSpPr>
        <p:spPr>
          <a:xfrm>
            <a:off x="5429250" y="5208588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we discover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1" name="Google Shape;451;p15"/>
          <p:cNvSpPr txBox="1"/>
          <p:nvPr/>
        </p:nvSpPr>
        <p:spPr>
          <a:xfrm>
            <a:off x="5429250" y="5708650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done, move back to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2" name="Google Shape;452;p15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  <a:gradFill>
            <a:gsLst>
              <a:gs pos="0">
                <a:srgbClr val="F8FEC0"/>
              </a:gs>
              <a:gs pos="30000">
                <a:srgbClr val="F7FFA5"/>
              </a:gs>
              <a:gs pos="45000">
                <a:srgbClr val="F8FF9B"/>
              </a:gs>
              <a:gs pos="55000">
                <a:srgbClr val="F8FF9B"/>
              </a:gs>
              <a:gs pos="73000">
                <a:srgbClr val="F7FFA5"/>
              </a:gs>
              <a:gs pos="100000">
                <a:srgbClr val="F8FEC0"/>
              </a:gs>
            </a:gsLst>
            <a:lin ang="95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AutoNum type="arabicParenR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Call DFS(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to compute the finishing times 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]</a:t>
            </a:r>
            <a:endParaRPr/>
          </a:p>
        </p:txBody>
      </p:sp>
      <p:sp>
        <p:nvSpPr>
          <p:cNvPr id="453" name="Google Shape;453;p15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54" name="Google Shape;454;p15"/>
          <p:cNvCxnSpPr>
            <a:stCxn id="453" idx="3"/>
          </p:cNvCxnSpPr>
          <p:nvPr/>
        </p:nvCxnSpPr>
        <p:spPr>
          <a:xfrm>
            <a:off x="4429125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455" name="Google Shape;455;p15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  <a:gradFill>
            <a:gsLst>
              <a:gs pos="0">
                <a:schemeClr val="dk1"/>
              </a:gs>
              <a:gs pos="30000">
                <a:schemeClr val="dk1"/>
              </a:gs>
              <a:gs pos="45000">
                <a:schemeClr val="dk1"/>
              </a:gs>
              <a:gs pos="55000">
                <a:schemeClr val="dk1"/>
              </a:gs>
              <a:gs pos="73000">
                <a:schemeClr val="dk1"/>
              </a:gs>
              <a:gs pos="100000">
                <a:schemeClr val="dk1"/>
              </a:gs>
            </a:gsLst>
            <a:lin ang="950000" scaled="0"/>
          </a:gradFill>
          <a:ln>
            <a:noFill/>
          </a:ln>
          <a:effectLst>
            <a:outerShdw blurRad="508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6" name="Google Shape;456;p15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57" name="Google Shape;457;p15"/>
          <p:cNvCxnSpPr>
            <a:stCxn id="456" idx="3"/>
          </p:cNvCxnSpPr>
          <p:nvPr/>
        </p:nvCxnSpPr>
        <p:spPr>
          <a:xfrm>
            <a:off x="3786188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458" name="Google Shape;458;p15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59" name="Google Shape;459;p15"/>
          <p:cNvCxnSpPr>
            <a:stCxn id="458" idx="3"/>
          </p:cNvCxnSpPr>
          <p:nvPr/>
        </p:nvCxnSpPr>
        <p:spPr>
          <a:xfrm>
            <a:off x="3143250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460" name="Google Shape;460;p15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461" name="Google Shape;461;p15"/>
          <p:cNvSpPr txBox="1"/>
          <p:nvPr/>
        </p:nvSpPr>
        <p:spPr>
          <a:xfrm>
            <a:off x="5429250" y="6215063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done as well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2" name="Google Shape;462;p15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63" name="Google Shape;463;p15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464" name="Google Shape;464;p15"/>
          <p:cNvSpPr txBox="1"/>
          <p:nvPr/>
        </p:nvSpPr>
        <p:spPr>
          <a:xfrm>
            <a:off x="5000625" y="3143250"/>
            <a:ext cx="4000500" cy="1570038"/>
          </a:xfrm>
          <a:prstGeom prst="rect">
            <a:avLst/>
          </a:prstGeom>
          <a:gradFill>
            <a:gsLst>
              <a:gs pos="0">
                <a:srgbClr val="C2C2C2"/>
              </a:gs>
              <a:gs pos="30000">
                <a:srgbClr val="A6A6A6"/>
              </a:gs>
              <a:gs pos="45000">
                <a:srgbClr val="9C9C9C"/>
              </a:gs>
              <a:gs pos="55000">
                <a:srgbClr val="9C9C9C"/>
              </a:gs>
              <a:gs pos="73000">
                <a:srgbClr val="A6A6A6"/>
              </a:gs>
              <a:gs pos="100000">
                <a:srgbClr val="C2C2C2"/>
              </a:gs>
            </a:gsLst>
            <a:lin ang="95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Just a note: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If there was (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edge in the graph, it would be classified as a 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forward edge</a:t>
            </a:r>
            <a:endParaRPr sz="24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(in this particular DFS run)</a:t>
            </a:r>
            <a:endParaRPr sz="24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822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Topological sort</a:t>
            </a:r>
            <a:endParaRPr/>
          </a:p>
        </p:txBody>
      </p:sp>
      <p:sp>
        <p:nvSpPr>
          <p:cNvPr id="470" name="Google Shape;470;p16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471" name="Google Shape;471;p16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472" name="Google Shape;472;p1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473" name="Google Shape;473;p16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474" name="Google Shape;474;p16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475" name="Google Shape;475;p16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cxnSp>
        <p:nvCxnSpPr>
          <p:cNvPr id="476" name="Google Shape;476;p16"/>
          <p:cNvCxnSpPr>
            <a:endCxn id="470" idx="7"/>
          </p:cNvCxnSpPr>
          <p:nvPr/>
        </p:nvCxnSpPr>
        <p:spPr>
          <a:xfrm flipH="1">
            <a:off x="1773661" y="3079009"/>
            <a:ext cx="382500" cy="484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477" name="Google Shape;477;p16"/>
          <p:cNvCxnSpPr>
            <a:stCxn id="471" idx="5"/>
            <a:endCxn id="472" idx="1"/>
          </p:cNvCxnSpPr>
          <p:nvPr/>
        </p:nvCxnSpPr>
        <p:spPr>
          <a:xfrm>
            <a:off x="2559479" y="3080477"/>
            <a:ext cx="453000" cy="48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478" name="Google Shape;478;p16"/>
          <p:cNvCxnSpPr>
            <a:endCxn id="474" idx="6"/>
          </p:cNvCxnSpPr>
          <p:nvPr/>
        </p:nvCxnSpPr>
        <p:spPr>
          <a:xfrm rot="10800000">
            <a:off x="2714612" y="4572008"/>
            <a:ext cx="928800" cy="1500"/>
          </a:xfrm>
          <a:prstGeom prst="straightConnector1">
            <a:avLst/>
          </a:prstGeom>
          <a:noFill/>
          <a:ln w="19050" cap="flat" cmpd="sng">
            <a:solidFill>
              <a:srgbClr val="6A564F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479" name="Google Shape;479;p16"/>
          <p:cNvCxnSpPr>
            <a:stCxn id="472" idx="5"/>
            <a:endCxn id="473" idx="0"/>
          </p:cNvCxnSpPr>
          <p:nvPr/>
        </p:nvCxnSpPr>
        <p:spPr>
          <a:xfrm>
            <a:off x="3416735" y="3866295"/>
            <a:ext cx="512400" cy="4914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480" name="Google Shape;480;p16"/>
          <p:cNvCxnSpPr>
            <a:stCxn id="470" idx="5"/>
            <a:endCxn id="474" idx="1"/>
          </p:cNvCxnSpPr>
          <p:nvPr/>
        </p:nvCxnSpPr>
        <p:spPr>
          <a:xfrm>
            <a:off x="1773661" y="3866295"/>
            <a:ext cx="453000" cy="554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481" name="Google Shape;481;p16"/>
          <p:cNvCxnSpPr>
            <a:endCxn id="474" idx="7"/>
          </p:cNvCxnSpPr>
          <p:nvPr/>
        </p:nvCxnSpPr>
        <p:spPr>
          <a:xfrm flipH="1">
            <a:off x="2630917" y="3864865"/>
            <a:ext cx="382500" cy="5556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482" name="Google Shape;482;p16"/>
          <p:cNvCxnSpPr>
            <a:stCxn id="474" idx="5"/>
            <a:endCxn id="475" idx="1"/>
          </p:cNvCxnSpPr>
          <p:nvPr/>
        </p:nvCxnSpPr>
        <p:spPr>
          <a:xfrm>
            <a:off x="2630917" y="4723551"/>
            <a:ext cx="453000" cy="6255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483" name="Google Shape;483;p16"/>
          <p:cNvCxnSpPr>
            <a:stCxn id="473" idx="4"/>
            <a:endCxn id="475" idx="7"/>
          </p:cNvCxnSpPr>
          <p:nvPr/>
        </p:nvCxnSpPr>
        <p:spPr>
          <a:xfrm flipH="1">
            <a:off x="3488058" y="4786322"/>
            <a:ext cx="441000" cy="562800"/>
          </a:xfrm>
          <a:prstGeom prst="straightConnector1">
            <a:avLst/>
          </a:prstGeom>
          <a:noFill/>
          <a:ln w="19050" cap="flat" cmpd="sng">
            <a:solidFill>
              <a:srgbClr val="6A564F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484" name="Google Shape;484;p16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Let’s now call DFS visit from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5" name="Google Shape;485;p16"/>
          <p:cNvSpPr txBox="1"/>
          <p:nvPr/>
        </p:nvSpPr>
        <p:spPr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6" name="Google Shape;486;p16"/>
          <p:cNvSpPr txBox="1"/>
          <p:nvPr/>
        </p:nvSpPr>
        <p:spPr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8" name="Google Shape;488;p16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9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9" name="Google Shape;489;p16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0" name="Google Shape;490;p16"/>
          <p:cNvSpPr txBox="1"/>
          <p:nvPr/>
        </p:nvSpPr>
        <p:spPr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8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1" name="Google Shape;491;p16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492" name="Google Shape;492;p16"/>
          <p:cNvSpPr txBox="1"/>
          <p:nvPr/>
        </p:nvSpPr>
        <p:spPr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3" name="Google Shape;493;p16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sp>
        <p:nvSpPr>
          <p:cNvPr id="494" name="Google Shape;494;p16"/>
          <p:cNvSpPr txBox="1"/>
          <p:nvPr/>
        </p:nvSpPr>
        <p:spPr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95" name="Google Shape;495;p16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  <a:gradFill>
            <a:gsLst>
              <a:gs pos="0">
                <a:srgbClr val="F8FEC0"/>
              </a:gs>
              <a:gs pos="30000">
                <a:srgbClr val="F7FFA5"/>
              </a:gs>
              <a:gs pos="45000">
                <a:srgbClr val="F8FF9B"/>
              </a:gs>
              <a:gs pos="55000">
                <a:srgbClr val="F8FF9B"/>
              </a:gs>
              <a:gs pos="73000">
                <a:srgbClr val="F7FFA5"/>
              </a:gs>
              <a:gs pos="100000">
                <a:srgbClr val="F8FEC0"/>
              </a:gs>
            </a:gsLst>
            <a:lin ang="95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AutoNum type="arabicParenR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Call DFS(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to compute the finishing times 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]</a:t>
            </a:r>
            <a:endParaRPr/>
          </a:p>
        </p:txBody>
      </p:sp>
      <p:sp>
        <p:nvSpPr>
          <p:cNvPr id="496" name="Google Shape;496;p16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97" name="Google Shape;497;p16"/>
          <p:cNvCxnSpPr>
            <a:stCxn id="496" idx="3"/>
          </p:cNvCxnSpPr>
          <p:nvPr/>
        </p:nvCxnSpPr>
        <p:spPr>
          <a:xfrm>
            <a:off x="4429125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498" name="Google Shape;498;p16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  <a:gradFill>
            <a:gsLst>
              <a:gs pos="0">
                <a:schemeClr val="dk1"/>
              </a:gs>
              <a:gs pos="30000">
                <a:schemeClr val="dk1"/>
              </a:gs>
              <a:gs pos="45000">
                <a:schemeClr val="dk1"/>
              </a:gs>
              <a:gs pos="55000">
                <a:schemeClr val="dk1"/>
              </a:gs>
              <a:gs pos="73000">
                <a:schemeClr val="dk1"/>
              </a:gs>
              <a:gs pos="100000">
                <a:schemeClr val="dk1"/>
              </a:gs>
            </a:gsLst>
            <a:lin ang="950000" scaled="0"/>
          </a:gradFill>
          <a:ln>
            <a:noFill/>
          </a:ln>
          <a:effectLst>
            <a:outerShdw blurRad="508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9" name="Google Shape;499;p16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00" name="Google Shape;500;p16"/>
          <p:cNvCxnSpPr>
            <a:stCxn id="499" idx="3"/>
          </p:cNvCxnSpPr>
          <p:nvPr/>
        </p:nvCxnSpPr>
        <p:spPr>
          <a:xfrm>
            <a:off x="3786188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501" name="Google Shape;501;p16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02" name="Google Shape;502;p16"/>
          <p:cNvCxnSpPr>
            <a:stCxn id="501" idx="3"/>
          </p:cNvCxnSpPr>
          <p:nvPr/>
        </p:nvCxnSpPr>
        <p:spPr>
          <a:xfrm>
            <a:off x="3143250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503" name="Google Shape;503;p16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504" name="Google Shape;504;p16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05" name="Google Shape;505;p16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506" name="Google Shape;506;p16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507" name="Google Shape;507;p16"/>
          <p:cNvSpPr txBox="1"/>
          <p:nvPr/>
        </p:nvSpPr>
        <p:spPr>
          <a:xfrm>
            <a:off x="1357313" y="250031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9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8" name="Google Shape;508;p16"/>
          <p:cNvSpPr txBox="1"/>
          <p:nvPr/>
        </p:nvSpPr>
        <p:spPr>
          <a:xfrm>
            <a:off x="5429250" y="3208338"/>
            <a:ext cx="3286125" cy="101600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we discover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but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was already processed =&gt; (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is a cross edge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9" name="Google Shape;509;p16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10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0" name="Google Shape;510;p16"/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we discover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Topological sort</a:t>
            </a:r>
            <a:endParaRPr/>
          </a:p>
        </p:txBody>
      </p:sp>
      <p:sp>
        <p:nvSpPr>
          <p:cNvPr id="516" name="Google Shape;516;p17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517" name="Google Shape;517;p17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518" name="Google Shape;518;p17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519" name="Google Shape;519;p1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520" name="Google Shape;520;p17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521" name="Google Shape;521;p17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cxnSp>
        <p:nvCxnSpPr>
          <p:cNvPr id="522" name="Google Shape;522;p17"/>
          <p:cNvCxnSpPr>
            <a:endCxn id="516" idx="7"/>
          </p:cNvCxnSpPr>
          <p:nvPr/>
        </p:nvCxnSpPr>
        <p:spPr>
          <a:xfrm flipH="1">
            <a:off x="1773661" y="3079009"/>
            <a:ext cx="382500" cy="4842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523" name="Google Shape;523;p17"/>
          <p:cNvCxnSpPr>
            <a:stCxn id="517" idx="5"/>
            <a:endCxn id="518" idx="1"/>
          </p:cNvCxnSpPr>
          <p:nvPr/>
        </p:nvCxnSpPr>
        <p:spPr>
          <a:xfrm>
            <a:off x="2559479" y="3080477"/>
            <a:ext cx="453000" cy="482700"/>
          </a:xfrm>
          <a:prstGeom prst="straightConnector1">
            <a:avLst/>
          </a:prstGeom>
          <a:noFill/>
          <a:ln w="19050" cap="flat" cmpd="sng">
            <a:solidFill>
              <a:srgbClr val="6A564F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524" name="Google Shape;524;p17"/>
          <p:cNvCxnSpPr>
            <a:endCxn id="520" idx="6"/>
          </p:cNvCxnSpPr>
          <p:nvPr/>
        </p:nvCxnSpPr>
        <p:spPr>
          <a:xfrm rot="10800000">
            <a:off x="2714612" y="4572008"/>
            <a:ext cx="928800" cy="1500"/>
          </a:xfrm>
          <a:prstGeom prst="straightConnector1">
            <a:avLst/>
          </a:prstGeom>
          <a:noFill/>
          <a:ln w="19050" cap="flat" cmpd="sng">
            <a:solidFill>
              <a:srgbClr val="6A564F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525" name="Google Shape;525;p17"/>
          <p:cNvCxnSpPr>
            <a:stCxn id="518" idx="5"/>
            <a:endCxn id="519" idx="0"/>
          </p:cNvCxnSpPr>
          <p:nvPr/>
        </p:nvCxnSpPr>
        <p:spPr>
          <a:xfrm>
            <a:off x="3416735" y="3866295"/>
            <a:ext cx="512400" cy="4914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526" name="Google Shape;526;p17"/>
          <p:cNvCxnSpPr>
            <a:stCxn id="516" idx="5"/>
            <a:endCxn id="520" idx="1"/>
          </p:cNvCxnSpPr>
          <p:nvPr/>
        </p:nvCxnSpPr>
        <p:spPr>
          <a:xfrm>
            <a:off x="1773661" y="3866295"/>
            <a:ext cx="453000" cy="554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527" name="Google Shape;527;p17"/>
          <p:cNvCxnSpPr>
            <a:endCxn id="520" idx="7"/>
          </p:cNvCxnSpPr>
          <p:nvPr/>
        </p:nvCxnSpPr>
        <p:spPr>
          <a:xfrm flipH="1">
            <a:off x="2630917" y="3864865"/>
            <a:ext cx="382500" cy="5556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528" name="Google Shape;528;p17"/>
          <p:cNvCxnSpPr>
            <a:stCxn id="520" idx="5"/>
            <a:endCxn id="521" idx="1"/>
          </p:cNvCxnSpPr>
          <p:nvPr/>
        </p:nvCxnSpPr>
        <p:spPr>
          <a:xfrm>
            <a:off x="2630917" y="4723551"/>
            <a:ext cx="453000" cy="6255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529" name="Google Shape;529;p17"/>
          <p:cNvCxnSpPr>
            <a:stCxn id="519" idx="4"/>
            <a:endCxn id="521" idx="7"/>
          </p:cNvCxnSpPr>
          <p:nvPr/>
        </p:nvCxnSpPr>
        <p:spPr>
          <a:xfrm flipH="1">
            <a:off x="3488058" y="4786322"/>
            <a:ext cx="441000" cy="562800"/>
          </a:xfrm>
          <a:prstGeom prst="straightConnector1">
            <a:avLst/>
          </a:prstGeom>
          <a:noFill/>
          <a:ln w="19050" cap="flat" cmpd="sng">
            <a:solidFill>
              <a:srgbClr val="6A564F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530" name="Google Shape;530;p17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Let’s now call DFS visit from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1" name="Google Shape;531;p17"/>
          <p:cNvSpPr txBox="1"/>
          <p:nvPr/>
        </p:nvSpPr>
        <p:spPr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10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2" name="Google Shape;532;p17"/>
          <p:cNvSpPr txBox="1"/>
          <p:nvPr/>
        </p:nvSpPr>
        <p:spPr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3" name="Google Shape;533;p17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10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4" name="Google Shape;534;p1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5" name="Google Shape;535;p17"/>
          <p:cNvSpPr txBox="1"/>
          <p:nvPr/>
        </p:nvSpPr>
        <p:spPr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8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6" name="Google Shape;536;p17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537" name="Google Shape;537;p17"/>
          <p:cNvSpPr txBox="1"/>
          <p:nvPr/>
        </p:nvSpPr>
        <p:spPr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8" name="Google Shape;538;p17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sp>
        <p:nvSpPr>
          <p:cNvPr id="539" name="Google Shape;539;p17"/>
          <p:cNvSpPr txBox="1"/>
          <p:nvPr/>
        </p:nvSpPr>
        <p:spPr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540" name="Google Shape;540;p17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  <a:gradFill>
            <a:gsLst>
              <a:gs pos="0">
                <a:srgbClr val="F8FEC0"/>
              </a:gs>
              <a:gs pos="30000">
                <a:srgbClr val="F7FFA5"/>
              </a:gs>
              <a:gs pos="45000">
                <a:srgbClr val="F8FF9B"/>
              </a:gs>
              <a:gs pos="55000">
                <a:srgbClr val="F8FF9B"/>
              </a:gs>
              <a:gs pos="73000">
                <a:srgbClr val="F7FFA5"/>
              </a:gs>
              <a:gs pos="100000">
                <a:srgbClr val="F8FEC0"/>
              </a:gs>
            </a:gsLst>
            <a:lin ang="95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AutoNum type="arabicParenR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Call DFS(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to compute the finishing times 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]</a:t>
            </a:r>
            <a:endParaRPr/>
          </a:p>
        </p:txBody>
      </p:sp>
      <p:sp>
        <p:nvSpPr>
          <p:cNvPr id="541" name="Google Shape;541;p17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42" name="Google Shape;542;p17"/>
          <p:cNvCxnSpPr>
            <a:stCxn id="541" idx="3"/>
          </p:cNvCxnSpPr>
          <p:nvPr/>
        </p:nvCxnSpPr>
        <p:spPr>
          <a:xfrm>
            <a:off x="4429125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543" name="Google Shape;543;p17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  <a:gradFill>
            <a:gsLst>
              <a:gs pos="0">
                <a:schemeClr val="dk1"/>
              </a:gs>
              <a:gs pos="30000">
                <a:schemeClr val="dk1"/>
              </a:gs>
              <a:gs pos="45000">
                <a:schemeClr val="dk1"/>
              </a:gs>
              <a:gs pos="55000">
                <a:schemeClr val="dk1"/>
              </a:gs>
              <a:gs pos="73000">
                <a:schemeClr val="dk1"/>
              </a:gs>
              <a:gs pos="100000">
                <a:schemeClr val="dk1"/>
              </a:gs>
            </a:gsLst>
            <a:lin ang="950000" scaled="0"/>
          </a:gradFill>
          <a:ln>
            <a:noFill/>
          </a:ln>
          <a:effectLst>
            <a:outerShdw blurRad="508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4" name="Google Shape;544;p17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45" name="Google Shape;545;p17"/>
          <p:cNvCxnSpPr>
            <a:stCxn id="544" idx="3"/>
          </p:cNvCxnSpPr>
          <p:nvPr/>
        </p:nvCxnSpPr>
        <p:spPr>
          <a:xfrm>
            <a:off x="3786188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546" name="Google Shape;546;p17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47" name="Google Shape;547;p17"/>
          <p:cNvCxnSpPr>
            <a:stCxn id="546" idx="3"/>
          </p:cNvCxnSpPr>
          <p:nvPr/>
        </p:nvCxnSpPr>
        <p:spPr>
          <a:xfrm>
            <a:off x="3143250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548" name="Google Shape;548;p17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549" name="Google Shape;549;p17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50" name="Google Shape;550;p17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551" name="Google Shape;551;p17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552" name="Google Shape;552;p17"/>
          <p:cNvSpPr txBox="1"/>
          <p:nvPr/>
        </p:nvSpPr>
        <p:spPr>
          <a:xfrm>
            <a:off x="1357313" y="250031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9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3" name="Google Shape;553;p17"/>
          <p:cNvSpPr txBox="1"/>
          <p:nvPr/>
        </p:nvSpPr>
        <p:spPr>
          <a:xfrm>
            <a:off x="5429250" y="3208338"/>
            <a:ext cx="3286125" cy="101600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we discover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but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was already processed =&gt; (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is a cross edge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4" name="Google Shape;554;p17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11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5" name="Google Shape;555;p17"/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we discover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6" name="Google Shape;556;p17"/>
          <p:cNvSpPr txBox="1"/>
          <p:nvPr/>
        </p:nvSpPr>
        <p:spPr>
          <a:xfrm>
            <a:off x="5429250" y="4814888"/>
            <a:ext cx="3286125" cy="708025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done as (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is a cross edge =&gt; now move back to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7" name="Google Shape;557;p17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558" name="Google Shape;558;p17"/>
          <p:cNvSpPr txBox="1"/>
          <p:nvPr/>
        </p:nvSpPr>
        <p:spPr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10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11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9" name="Google Shape;559;p17"/>
          <p:cNvSpPr/>
          <p:nvPr/>
        </p:nvSpPr>
        <p:spPr>
          <a:xfrm>
            <a:off x="1500188" y="6072188"/>
            <a:ext cx="357187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60" name="Google Shape;560;p17"/>
          <p:cNvCxnSpPr/>
          <p:nvPr/>
        </p:nvCxnSpPr>
        <p:spPr>
          <a:xfrm>
            <a:off x="1214438" y="6319838"/>
            <a:ext cx="28575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Topological sort</a:t>
            </a:r>
            <a:endParaRPr/>
          </a:p>
        </p:txBody>
      </p:sp>
      <p:sp>
        <p:nvSpPr>
          <p:cNvPr id="566" name="Google Shape;566;p18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567" name="Google Shape;567;p18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568" name="Google Shape;568;p18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569" name="Google Shape;569;p18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570" name="Google Shape;570;p1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571" name="Google Shape;571;p18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cxnSp>
        <p:nvCxnSpPr>
          <p:cNvPr id="572" name="Google Shape;572;p18"/>
          <p:cNvCxnSpPr>
            <a:endCxn id="566" idx="7"/>
          </p:cNvCxnSpPr>
          <p:nvPr/>
        </p:nvCxnSpPr>
        <p:spPr>
          <a:xfrm flipH="1">
            <a:off x="1773661" y="3079009"/>
            <a:ext cx="382500" cy="4842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573" name="Google Shape;573;p18"/>
          <p:cNvCxnSpPr>
            <a:stCxn id="567" idx="5"/>
            <a:endCxn id="568" idx="1"/>
          </p:cNvCxnSpPr>
          <p:nvPr/>
        </p:nvCxnSpPr>
        <p:spPr>
          <a:xfrm>
            <a:off x="2559479" y="3080477"/>
            <a:ext cx="453000" cy="482700"/>
          </a:xfrm>
          <a:prstGeom prst="straightConnector1">
            <a:avLst/>
          </a:prstGeom>
          <a:noFill/>
          <a:ln w="19050" cap="flat" cmpd="sng">
            <a:solidFill>
              <a:srgbClr val="6A564F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574" name="Google Shape;574;p18"/>
          <p:cNvCxnSpPr>
            <a:endCxn id="570" idx="6"/>
          </p:cNvCxnSpPr>
          <p:nvPr/>
        </p:nvCxnSpPr>
        <p:spPr>
          <a:xfrm rot="10800000">
            <a:off x="2714612" y="4572008"/>
            <a:ext cx="928800" cy="1500"/>
          </a:xfrm>
          <a:prstGeom prst="straightConnector1">
            <a:avLst/>
          </a:prstGeom>
          <a:noFill/>
          <a:ln w="19050" cap="flat" cmpd="sng">
            <a:solidFill>
              <a:srgbClr val="6A564F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575" name="Google Shape;575;p18"/>
          <p:cNvCxnSpPr>
            <a:stCxn id="568" idx="5"/>
            <a:endCxn id="569" idx="0"/>
          </p:cNvCxnSpPr>
          <p:nvPr/>
        </p:nvCxnSpPr>
        <p:spPr>
          <a:xfrm>
            <a:off x="3416735" y="3866295"/>
            <a:ext cx="512400" cy="4914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576" name="Google Shape;576;p18"/>
          <p:cNvCxnSpPr>
            <a:stCxn id="566" idx="5"/>
            <a:endCxn id="570" idx="1"/>
          </p:cNvCxnSpPr>
          <p:nvPr/>
        </p:nvCxnSpPr>
        <p:spPr>
          <a:xfrm>
            <a:off x="1773661" y="3866295"/>
            <a:ext cx="453000" cy="554100"/>
          </a:xfrm>
          <a:prstGeom prst="straightConnector1">
            <a:avLst/>
          </a:prstGeom>
          <a:noFill/>
          <a:ln w="19050" cap="flat" cmpd="sng">
            <a:solidFill>
              <a:srgbClr val="6A564F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577" name="Google Shape;577;p18"/>
          <p:cNvCxnSpPr>
            <a:endCxn id="570" idx="7"/>
          </p:cNvCxnSpPr>
          <p:nvPr/>
        </p:nvCxnSpPr>
        <p:spPr>
          <a:xfrm flipH="1">
            <a:off x="2630917" y="3864865"/>
            <a:ext cx="382500" cy="5556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578" name="Google Shape;578;p18"/>
          <p:cNvCxnSpPr>
            <a:stCxn id="570" idx="5"/>
            <a:endCxn id="571" idx="1"/>
          </p:cNvCxnSpPr>
          <p:nvPr/>
        </p:nvCxnSpPr>
        <p:spPr>
          <a:xfrm>
            <a:off x="2630917" y="4723551"/>
            <a:ext cx="453000" cy="6255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579" name="Google Shape;579;p18"/>
          <p:cNvCxnSpPr>
            <a:stCxn id="569" idx="4"/>
            <a:endCxn id="571" idx="7"/>
          </p:cNvCxnSpPr>
          <p:nvPr/>
        </p:nvCxnSpPr>
        <p:spPr>
          <a:xfrm flipH="1">
            <a:off x="3488058" y="4786322"/>
            <a:ext cx="441000" cy="562800"/>
          </a:xfrm>
          <a:prstGeom prst="straightConnector1">
            <a:avLst/>
          </a:prstGeom>
          <a:noFill/>
          <a:ln w="19050" cap="flat" cmpd="sng">
            <a:solidFill>
              <a:srgbClr val="6A564F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580" name="Google Shape;580;p18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Let’s now call DFS visit from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1" name="Google Shape;581;p18"/>
          <p:cNvSpPr txBox="1"/>
          <p:nvPr/>
        </p:nvSpPr>
        <p:spPr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2" name="Google Shape;582;p18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11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3" name="Google Shape;583;p18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4" name="Google Shape;584;p18"/>
          <p:cNvSpPr txBox="1"/>
          <p:nvPr/>
        </p:nvSpPr>
        <p:spPr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8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5" name="Google Shape;585;p1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586" name="Google Shape;586;p18"/>
          <p:cNvSpPr txBox="1"/>
          <p:nvPr/>
        </p:nvSpPr>
        <p:spPr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7" name="Google Shape;587;p18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sp>
        <p:nvSpPr>
          <p:cNvPr id="588" name="Google Shape;588;p18"/>
          <p:cNvSpPr txBox="1"/>
          <p:nvPr/>
        </p:nvSpPr>
        <p:spPr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589" name="Google Shape;589;p18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  <a:gradFill>
            <a:gsLst>
              <a:gs pos="0">
                <a:srgbClr val="F8FEC0"/>
              </a:gs>
              <a:gs pos="30000">
                <a:srgbClr val="F7FFA5"/>
              </a:gs>
              <a:gs pos="45000">
                <a:srgbClr val="F8FF9B"/>
              </a:gs>
              <a:gs pos="55000">
                <a:srgbClr val="F8FF9B"/>
              </a:gs>
              <a:gs pos="73000">
                <a:srgbClr val="F7FFA5"/>
              </a:gs>
              <a:gs pos="100000">
                <a:srgbClr val="F8FEC0"/>
              </a:gs>
            </a:gsLst>
            <a:lin ang="95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AutoNum type="arabicParenR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Call DFS(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to compute the finishing times 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]</a:t>
            </a:r>
            <a:endParaRPr/>
          </a:p>
        </p:txBody>
      </p:sp>
      <p:sp>
        <p:nvSpPr>
          <p:cNvPr id="590" name="Google Shape;590;p18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91" name="Google Shape;591;p18"/>
          <p:cNvCxnSpPr>
            <a:stCxn id="590" idx="3"/>
          </p:cNvCxnSpPr>
          <p:nvPr/>
        </p:nvCxnSpPr>
        <p:spPr>
          <a:xfrm>
            <a:off x="4429125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592" name="Google Shape;592;p18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  <a:gradFill>
            <a:gsLst>
              <a:gs pos="0">
                <a:schemeClr val="dk1"/>
              </a:gs>
              <a:gs pos="30000">
                <a:schemeClr val="dk1"/>
              </a:gs>
              <a:gs pos="45000">
                <a:schemeClr val="dk1"/>
              </a:gs>
              <a:gs pos="55000">
                <a:schemeClr val="dk1"/>
              </a:gs>
              <a:gs pos="73000">
                <a:schemeClr val="dk1"/>
              </a:gs>
              <a:gs pos="100000">
                <a:schemeClr val="dk1"/>
              </a:gs>
            </a:gsLst>
            <a:lin ang="950000" scaled="0"/>
          </a:gradFill>
          <a:ln>
            <a:noFill/>
          </a:ln>
          <a:effectLst>
            <a:outerShdw blurRad="508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3" name="Google Shape;593;p18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94" name="Google Shape;594;p18"/>
          <p:cNvCxnSpPr>
            <a:stCxn id="593" idx="3"/>
          </p:cNvCxnSpPr>
          <p:nvPr/>
        </p:nvCxnSpPr>
        <p:spPr>
          <a:xfrm>
            <a:off x="3786188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595" name="Google Shape;595;p18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96" name="Google Shape;596;p18"/>
          <p:cNvCxnSpPr>
            <a:stCxn id="595" idx="3"/>
          </p:cNvCxnSpPr>
          <p:nvPr/>
        </p:nvCxnSpPr>
        <p:spPr>
          <a:xfrm>
            <a:off x="3143250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597" name="Google Shape;597;p18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598" name="Google Shape;598;p18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99" name="Google Shape;599;p18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600" name="Google Shape;600;p18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601" name="Google Shape;601;p18"/>
          <p:cNvSpPr txBox="1"/>
          <p:nvPr/>
        </p:nvSpPr>
        <p:spPr>
          <a:xfrm>
            <a:off x="1357313" y="250031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9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2" name="Google Shape;602;p18"/>
          <p:cNvSpPr txBox="1"/>
          <p:nvPr/>
        </p:nvSpPr>
        <p:spPr>
          <a:xfrm>
            <a:off x="5429250" y="3208338"/>
            <a:ext cx="3286125" cy="101600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we discover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but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was already processed =&gt; (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is a cross edge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3" name="Google Shape;603;p18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12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4" name="Google Shape;604;p18"/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we discover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5" name="Google Shape;605;p18"/>
          <p:cNvSpPr txBox="1"/>
          <p:nvPr/>
        </p:nvSpPr>
        <p:spPr>
          <a:xfrm>
            <a:off x="5429250" y="4814888"/>
            <a:ext cx="3286125" cy="708025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done as (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is a cross edge =&gt; now move back to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6" name="Google Shape;606;p18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607" name="Google Shape;607;p18"/>
          <p:cNvSpPr txBox="1"/>
          <p:nvPr/>
        </p:nvSpPr>
        <p:spPr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10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11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8" name="Google Shape;608;p18"/>
          <p:cNvSpPr/>
          <p:nvPr/>
        </p:nvSpPr>
        <p:spPr>
          <a:xfrm>
            <a:off x="1500188" y="6072188"/>
            <a:ext cx="357187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09" name="Google Shape;609;p18"/>
          <p:cNvCxnSpPr/>
          <p:nvPr/>
        </p:nvCxnSpPr>
        <p:spPr>
          <a:xfrm>
            <a:off x="1214438" y="6319838"/>
            <a:ext cx="28575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610" name="Google Shape;610;p18"/>
          <p:cNvSpPr txBox="1"/>
          <p:nvPr/>
        </p:nvSpPr>
        <p:spPr>
          <a:xfrm>
            <a:off x="5429250" y="5643563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done as well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Topological sort</a:t>
            </a:r>
            <a:endParaRPr/>
          </a:p>
        </p:txBody>
      </p:sp>
      <p:sp>
        <p:nvSpPr>
          <p:cNvPr id="616" name="Google Shape;616;p19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617" name="Google Shape;617;p19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618" name="Google Shape;618;p19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619" name="Google Shape;619;p19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620" name="Google Shape;620;p1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621" name="Google Shape;621;p1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cxnSp>
        <p:nvCxnSpPr>
          <p:cNvPr id="622" name="Google Shape;622;p19"/>
          <p:cNvCxnSpPr>
            <a:endCxn id="616" idx="7"/>
          </p:cNvCxnSpPr>
          <p:nvPr/>
        </p:nvCxnSpPr>
        <p:spPr>
          <a:xfrm flipH="1">
            <a:off x="1773661" y="3079009"/>
            <a:ext cx="382500" cy="4842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623" name="Google Shape;623;p19"/>
          <p:cNvCxnSpPr>
            <a:stCxn id="617" idx="5"/>
            <a:endCxn id="618" idx="1"/>
          </p:cNvCxnSpPr>
          <p:nvPr/>
        </p:nvCxnSpPr>
        <p:spPr>
          <a:xfrm>
            <a:off x="2559479" y="3080477"/>
            <a:ext cx="453000" cy="482700"/>
          </a:xfrm>
          <a:prstGeom prst="straightConnector1">
            <a:avLst/>
          </a:prstGeom>
          <a:noFill/>
          <a:ln w="19050" cap="flat" cmpd="sng">
            <a:solidFill>
              <a:srgbClr val="6A564F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624" name="Google Shape;624;p19"/>
          <p:cNvCxnSpPr>
            <a:endCxn id="620" idx="6"/>
          </p:cNvCxnSpPr>
          <p:nvPr/>
        </p:nvCxnSpPr>
        <p:spPr>
          <a:xfrm rot="10800000">
            <a:off x="2714612" y="4572008"/>
            <a:ext cx="928800" cy="1500"/>
          </a:xfrm>
          <a:prstGeom prst="straightConnector1">
            <a:avLst/>
          </a:prstGeom>
          <a:noFill/>
          <a:ln w="19050" cap="flat" cmpd="sng">
            <a:solidFill>
              <a:srgbClr val="6A564F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625" name="Google Shape;625;p19"/>
          <p:cNvCxnSpPr>
            <a:stCxn id="618" idx="5"/>
            <a:endCxn id="619" idx="0"/>
          </p:cNvCxnSpPr>
          <p:nvPr/>
        </p:nvCxnSpPr>
        <p:spPr>
          <a:xfrm>
            <a:off x="3416735" y="3866295"/>
            <a:ext cx="512400" cy="4914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626" name="Google Shape;626;p19"/>
          <p:cNvCxnSpPr>
            <a:stCxn id="616" idx="5"/>
            <a:endCxn id="620" idx="1"/>
          </p:cNvCxnSpPr>
          <p:nvPr/>
        </p:nvCxnSpPr>
        <p:spPr>
          <a:xfrm>
            <a:off x="1773661" y="3866295"/>
            <a:ext cx="453000" cy="554100"/>
          </a:xfrm>
          <a:prstGeom prst="straightConnector1">
            <a:avLst/>
          </a:prstGeom>
          <a:noFill/>
          <a:ln w="19050" cap="flat" cmpd="sng">
            <a:solidFill>
              <a:srgbClr val="6A564F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627" name="Google Shape;627;p19"/>
          <p:cNvCxnSpPr>
            <a:endCxn id="620" idx="7"/>
          </p:cNvCxnSpPr>
          <p:nvPr/>
        </p:nvCxnSpPr>
        <p:spPr>
          <a:xfrm flipH="1">
            <a:off x="2630917" y="3864865"/>
            <a:ext cx="382500" cy="5556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628" name="Google Shape;628;p19"/>
          <p:cNvCxnSpPr>
            <a:stCxn id="620" idx="5"/>
            <a:endCxn id="621" idx="1"/>
          </p:cNvCxnSpPr>
          <p:nvPr/>
        </p:nvCxnSpPr>
        <p:spPr>
          <a:xfrm>
            <a:off x="2630917" y="4723551"/>
            <a:ext cx="453000" cy="6255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629" name="Google Shape;629;p19"/>
          <p:cNvCxnSpPr>
            <a:stCxn id="619" idx="4"/>
            <a:endCxn id="621" idx="7"/>
          </p:cNvCxnSpPr>
          <p:nvPr/>
        </p:nvCxnSpPr>
        <p:spPr>
          <a:xfrm flipH="1">
            <a:off x="3488058" y="4786322"/>
            <a:ext cx="441000" cy="562800"/>
          </a:xfrm>
          <a:prstGeom prst="straightConnector1">
            <a:avLst/>
          </a:prstGeom>
          <a:noFill/>
          <a:ln w="19050" cap="flat" cmpd="sng">
            <a:solidFill>
              <a:srgbClr val="6A564F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630" name="Google Shape;630;p19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Let’s now call DFS visit from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1" name="Google Shape;631;p19"/>
          <p:cNvSpPr txBox="1"/>
          <p:nvPr/>
        </p:nvSpPr>
        <p:spPr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2" name="Google Shape;632;p19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11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3" name="Google Shape;633;p19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4" name="Google Shape;634;p19"/>
          <p:cNvSpPr txBox="1"/>
          <p:nvPr/>
        </p:nvSpPr>
        <p:spPr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8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5" name="Google Shape;635;p1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636" name="Google Shape;636;p19"/>
          <p:cNvSpPr txBox="1"/>
          <p:nvPr/>
        </p:nvSpPr>
        <p:spPr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7" name="Google Shape;637;p1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sp>
        <p:nvSpPr>
          <p:cNvPr id="638" name="Google Shape;638;p19"/>
          <p:cNvSpPr txBox="1"/>
          <p:nvPr/>
        </p:nvSpPr>
        <p:spPr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639" name="Google Shape;639;p19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  <a:gradFill>
            <a:gsLst>
              <a:gs pos="0">
                <a:srgbClr val="F8FEC0"/>
              </a:gs>
              <a:gs pos="30000">
                <a:srgbClr val="F7FFA5"/>
              </a:gs>
              <a:gs pos="45000">
                <a:srgbClr val="F8FF9B"/>
              </a:gs>
              <a:gs pos="55000">
                <a:srgbClr val="F8FF9B"/>
              </a:gs>
              <a:gs pos="73000">
                <a:srgbClr val="F7FFA5"/>
              </a:gs>
              <a:gs pos="100000">
                <a:srgbClr val="F8FEC0"/>
              </a:gs>
            </a:gsLst>
            <a:lin ang="95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AutoNum type="arabicParenR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Call DFS(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to compute the finishing times 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]</a:t>
            </a:r>
            <a:endParaRPr/>
          </a:p>
        </p:txBody>
      </p:sp>
      <p:sp>
        <p:nvSpPr>
          <p:cNvPr id="640" name="Google Shape;640;p19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41" name="Google Shape;641;p19"/>
          <p:cNvCxnSpPr>
            <a:stCxn id="640" idx="3"/>
          </p:cNvCxnSpPr>
          <p:nvPr/>
        </p:nvCxnSpPr>
        <p:spPr>
          <a:xfrm>
            <a:off x="4429125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642" name="Google Shape;642;p19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  <a:gradFill>
            <a:gsLst>
              <a:gs pos="0">
                <a:schemeClr val="dk1"/>
              </a:gs>
              <a:gs pos="30000">
                <a:schemeClr val="dk1"/>
              </a:gs>
              <a:gs pos="45000">
                <a:schemeClr val="dk1"/>
              </a:gs>
              <a:gs pos="55000">
                <a:schemeClr val="dk1"/>
              </a:gs>
              <a:gs pos="73000">
                <a:schemeClr val="dk1"/>
              </a:gs>
              <a:gs pos="100000">
                <a:schemeClr val="dk1"/>
              </a:gs>
            </a:gsLst>
            <a:lin ang="950000" scaled="0"/>
          </a:gradFill>
          <a:ln>
            <a:noFill/>
          </a:ln>
          <a:effectLst>
            <a:outerShdw blurRad="508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3" name="Google Shape;643;p19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44" name="Google Shape;644;p19"/>
          <p:cNvCxnSpPr>
            <a:stCxn id="643" idx="3"/>
          </p:cNvCxnSpPr>
          <p:nvPr/>
        </p:nvCxnSpPr>
        <p:spPr>
          <a:xfrm>
            <a:off x="3786188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645" name="Google Shape;645;p19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46" name="Google Shape;646;p19"/>
          <p:cNvCxnSpPr>
            <a:stCxn id="645" idx="3"/>
          </p:cNvCxnSpPr>
          <p:nvPr/>
        </p:nvCxnSpPr>
        <p:spPr>
          <a:xfrm>
            <a:off x="3143250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647" name="Google Shape;647;p19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648" name="Google Shape;648;p19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49" name="Google Shape;649;p19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650" name="Google Shape;650;p19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651" name="Google Shape;651;p19"/>
          <p:cNvSpPr txBox="1"/>
          <p:nvPr/>
        </p:nvSpPr>
        <p:spPr>
          <a:xfrm>
            <a:off x="1357313" y="250031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9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12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2" name="Google Shape;652;p19"/>
          <p:cNvSpPr txBox="1"/>
          <p:nvPr/>
        </p:nvSpPr>
        <p:spPr>
          <a:xfrm>
            <a:off x="5429250" y="3208338"/>
            <a:ext cx="3286125" cy="101600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we discover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but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was already processed =&gt; (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is a cross edge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3" name="Google Shape;653;p19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13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4" name="Google Shape;654;p19"/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we discover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5" name="Google Shape;655;p19"/>
          <p:cNvSpPr txBox="1"/>
          <p:nvPr/>
        </p:nvSpPr>
        <p:spPr>
          <a:xfrm>
            <a:off x="5429250" y="4814888"/>
            <a:ext cx="3286125" cy="708025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done as (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is a cross edge =&gt; now move back to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6" name="Google Shape;656;p19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657" name="Google Shape;657;p19"/>
          <p:cNvSpPr txBox="1"/>
          <p:nvPr/>
        </p:nvSpPr>
        <p:spPr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10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11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8" name="Google Shape;658;p19"/>
          <p:cNvSpPr/>
          <p:nvPr/>
        </p:nvSpPr>
        <p:spPr>
          <a:xfrm>
            <a:off x="1500188" y="6072188"/>
            <a:ext cx="357187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59" name="Google Shape;659;p19"/>
          <p:cNvCxnSpPr/>
          <p:nvPr/>
        </p:nvCxnSpPr>
        <p:spPr>
          <a:xfrm>
            <a:off x="1214438" y="6319838"/>
            <a:ext cx="28575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660" name="Google Shape;660;p19"/>
          <p:cNvSpPr txBox="1"/>
          <p:nvPr/>
        </p:nvSpPr>
        <p:spPr>
          <a:xfrm>
            <a:off x="5429250" y="5643563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done as well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1" name="Google Shape;661;p19"/>
          <p:cNvSpPr/>
          <p:nvPr/>
        </p:nvSpPr>
        <p:spPr>
          <a:xfrm>
            <a:off x="857250" y="6072188"/>
            <a:ext cx="357188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62" name="Google Shape;662;p19"/>
          <p:cNvCxnSpPr/>
          <p:nvPr/>
        </p:nvCxnSpPr>
        <p:spPr>
          <a:xfrm>
            <a:off x="571500" y="6319838"/>
            <a:ext cx="28575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663" name="Google Shape;663;p19"/>
          <p:cNvSpPr txBox="1"/>
          <p:nvPr/>
        </p:nvSpPr>
        <p:spPr>
          <a:xfrm>
            <a:off x="5000625" y="2500313"/>
            <a:ext cx="4000500" cy="1323975"/>
          </a:xfrm>
          <a:prstGeom prst="rect">
            <a:avLst/>
          </a:prstGeom>
          <a:gradFill>
            <a:gsLst>
              <a:gs pos="0">
                <a:srgbClr val="F8FEC0"/>
              </a:gs>
              <a:gs pos="30000">
                <a:srgbClr val="F7FFA5"/>
              </a:gs>
              <a:gs pos="45000">
                <a:srgbClr val="F8FF9B"/>
              </a:gs>
              <a:gs pos="55000">
                <a:srgbClr val="F8FF9B"/>
              </a:gs>
              <a:gs pos="73000">
                <a:srgbClr val="F7FFA5"/>
              </a:gs>
              <a:gs pos="100000">
                <a:srgbClr val="F8FEC0"/>
              </a:gs>
            </a:gsLst>
            <a:lin ang="95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 HAVE THE RESULT!</a:t>
            </a:r>
            <a:endParaRPr/>
          </a:p>
          <a:p>
            <a:pPr marL="457200" marR="0" lvl="1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500" b="1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AutoNum type="arabicParenR" startAt="3"/>
            </a:pPr>
            <a:r>
              <a:rPr lang="en-US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return the linked list of vertices</a:t>
            </a:r>
            <a:endParaRPr/>
          </a:p>
        </p:txBody>
      </p:sp>
      <p:cxnSp>
        <p:nvCxnSpPr>
          <p:cNvPr id="664" name="Google Shape;664;p19"/>
          <p:cNvCxnSpPr/>
          <p:nvPr/>
        </p:nvCxnSpPr>
        <p:spPr>
          <a:xfrm flipH="1">
            <a:off x="4500563" y="3429000"/>
            <a:ext cx="2786062" cy="242887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</a:pPr>
            <a:r>
              <a:rPr lang="en-US"/>
              <a:t>Topological Sort</a:t>
            </a:r>
            <a:br>
              <a:rPr lang="en-US"/>
            </a:br>
            <a:r>
              <a:rPr lang="en-US" sz="3200"/>
              <a:t>(An application of DFS)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Topological sort</a:t>
            </a:r>
            <a:endParaRPr/>
          </a:p>
        </p:txBody>
      </p:sp>
      <p:sp>
        <p:nvSpPr>
          <p:cNvPr id="670" name="Google Shape;670;p20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671" name="Google Shape;671;p20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672" name="Google Shape;672;p20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673" name="Google Shape;673;p20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674" name="Google Shape;674;p20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675" name="Google Shape;675;p20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cxnSp>
        <p:nvCxnSpPr>
          <p:cNvPr id="676" name="Google Shape;676;p20"/>
          <p:cNvCxnSpPr>
            <a:endCxn id="670" idx="7"/>
          </p:cNvCxnSpPr>
          <p:nvPr/>
        </p:nvCxnSpPr>
        <p:spPr>
          <a:xfrm flipH="1">
            <a:off x="1773661" y="3079009"/>
            <a:ext cx="382500" cy="4842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677" name="Google Shape;677;p20"/>
          <p:cNvCxnSpPr>
            <a:stCxn id="671" idx="5"/>
            <a:endCxn id="672" idx="1"/>
          </p:cNvCxnSpPr>
          <p:nvPr/>
        </p:nvCxnSpPr>
        <p:spPr>
          <a:xfrm>
            <a:off x="2559479" y="3080477"/>
            <a:ext cx="453000" cy="482700"/>
          </a:xfrm>
          <a:prstGeom prst="straightConnector1">
            <a:avLst/>
          </a:prstGeom>
          <a:noFill/>
          <a:ln w="19050" cap="flat" cmpd="sng">
            <a:solidFill>
              <a:srgbClr val="6A564F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678" name="Google Shape;678;p20"/>
          <p:cNvCxnSpPr>
            <a:endCxn id="674" idx="6"/>
          </p:cNvCxnSpPr>
          <p:nvPr/>
        </p:nvCxnSpPr>
        <p:spPr>
          <a:xfrm rot="10800000">
            <a:off x="2714612" y="4572008"/>
            <a:ext cx="928800" cy="1500"/>
          </a:xfrm>
          <a:prstGeom prst="straightConnector1">
            <a:avLst/>
          </a:prstGeom>
          <a:noFill/>
          <a:ln w="19050" cap="flat" cmpd="sng">
            <a:solidFill>
              <a:srgbClr val="6A564F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679" name="Google Shape;679;p20"/>
          <p:cNvCxnSpPr>
            <a:stCxn id="672" idx="5"/>
            <a:endCxn id="673" idx="0"/>
          </p:cNvCxnSpPr>
          <p:nvPr/>
        </p:nvCxnSpPr>
        <p:spPr>
          <a:xfrm>
            <a:off x="3416735" y="3866295"/>
            <a:ext cx="512400" cy="4914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680" name="Google Shape;680;p20"/>
          <p:cNvCxnSpPr>
            <a:stCxn id="670" idx="5"/>
            <a:endCxn id="674" idx="1"/>
          </p:cNvCxnSpPr>
          <p:nvPr/>
        </p:nvCxnSpPr>
        <p:spPr>
          <a:xfrm>
            <a:off x="1773661" y="3866295"/>
            <a:ext cx="453000" cy="554100"/>
          </a:xfrm>
          <a:prstGeom prst="straightConnector1">
            <a:avLst/>
          </a:prstGeom>
          <a:noFill/>
          <a:ln w="19050" cap="flat" cmpd="sng">
            <a:solidFill>
              <a:srgbClr val="6A564F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681" name="Google Shape;681;p20"/>
          <p:cNvCxnSpPr>
            <a:endCxn id="674" idx="7"/>
          </p:cNvCxnSpPr>
          <p:nvPr/>
        </p:nvCxnSpPr>
        <p:spPr>
          <a:xfrm flipH="1">
            <a:off x="2630917" y="3864865"/>
            <a:ext cx="382500" cy="5556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682" name="Google Shape;682;p20"/>
          <p:cNvCxnSpPr>
            <a:stCxn id="674" idx="5"/>
            <a:endCxn id="675" idx="1"/>
          </p:cNvCxnSpPr>
          <p:nvPr/>
        </p:nvCxnSpPr>
        <p:spPr>
          <a:xfrm>
            <a:off x="2630917" y="4723551"/>
            <a:ext cx="453000" cy="6255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683" name="Google Shape;683;p20"/>
          <p:cNvCxnSpPr>
            <a:stCxn id="673" idx="4"/>
            <a:endCxn id="675" idx="7"/>
          </p:cNvCxnSpPr>
          <p:nvPr/>
        </p:nvCxnSpPr>
        <p:spPr>
          <a:xfrm flipH="1">
            <a:off x="3488058" y="4786322"/>
            <a:ext cx="441000" cy="562800"/>
          </a:xfrm>
          <a:prstGeom prst="straightConnector1">
            <a:avLst/>
          </a:prstGeom>
          <a:noFill/>
          <a:ln w="19050" cap="flat" cmpd="sng">
            <a:solidFill>
              <a:srgbClr val="6A564F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684" name="Google Shape;684;p20"/>
          <p:cNvSpPr txBox="1"/>
          <p:nvPr/>
        </p:nvSpPr>
        <p:spPr>
          <a:xfrm>
            <a:off x="4214813" y="4211638"/>
            <a:ext cx="85725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7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5" name="Google Shape;685;p20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11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6" name="Google Shape;686;p20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7" name="Google Shape;687;p20"/>
          <p:cNvSpPr txBox="1"/>
          <p:nvPr/>
        </p:nvSpPr>
        <p:spPr>
          <a:xfrm>
            <a:off x="3500438" y="3286125"/>
            <a:ext cx="85725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8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8" name="Google Shape;688;p20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689" name="Google Shape;689;p20"/>
          <p:cNvSpPr txBox="1"/>
          <p:nvPr/>
        </p:nvSpPr>
        <p:spPr>
          <a:xfrm>
            <a:off x="1357313" y="4214813"/>
            <a:ext cx="85725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5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0" name="Google Shape;690;p20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sp>
        <p:nvSpPr>
          <p:cNvPr id="691" name="Google Shape;691;p20"/>
          <p:cNvSpPr txBox="1"/>
          <p:nvPr/>
        </p:nvSpPr>
        <p:spPr>
          <a:xfrm>
            <a:off x="2143125" y="5214938"/>
            <a:ext cx="85725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4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2" name="Google Shape;692;p20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93" name="Google Shape;693;p20"/>
          <p:cNvCxnSpPr>
            <a:stCxn id="692" idx="3"/>
          </p:cNvCxnSpPr>
          <p:nvPr/>
        </p:nvCxnSpPr>
        <p:spPr>
          <a:xfrm>
            <a:off x="4429125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694" name="Google Shape;694;p20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  <a:gradFill>
            <a:gsLst>
              <a:gs pos="0">
                <a:schemeClr val="dk1"/>
              </a:gs>
              <a:gs pos="30000">
                <a:schemeClr val="dk1"/>
              </a:gs>
              <a:gs pos="45000">
                <a:schemeClr val="dk1"/>
              </a:gs>
              <a:gs pos="55000">
                <a:schemeClr val="dk1"/>
              </a:gs>
              <a:gs pos="73000">
                <a:schemeClr val="dk1"/>
              </a:gs>
              <a:gs pos="100000">
                <a:schemeClr val="dk1"/>
              </a:gs>
            </a:gsLst>
            <a:lin ang="950000" scaled="0"/>
          </a:gradFill>
          <a:ln>
            <a:noFill/>
          </a:ln>
          <a:effectLst>
            <a:outerShdw blurRad="508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5" name="Google Shape;695;p20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96" name="Google Shape;696;p20"/>
          <p:cNvCxnSpPr>
            <a:stCxn id="695" idx="3"/>
          </p:cNvCxnSpPr>
          <p:nvPr/>
        </p:nvCxnSpPr>
        <p:spPr>
          <a:xfrm>
            <a:off x="3786188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697" name="Google Shape;697;p20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98" name="Google Shape;698;p20"/>
          <p:cNvCxnSpPr>
            <a:stCxn id="697" idx="3"/>
          </p:cNvCxnSpPr>
          <p:nvPr/>
        </p:nvCxnSpPr>
        <p:spPr>
          <a:xfrm>
            <a:off x="3143250" y="6322219"/>
            <a:ext cx="2859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699" name="Google Shape;699;p20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700" name="Google Shape;700;p20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01" name="Google Shape;701;p20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702" name="Google Shape;702;p20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703" name="Google Shape;703;p20"/>
          <p:cNvSpPr txBox="1"/>
          <p:nvPr/>
        </p:nvSpPr>
        <p:spPr>
          <a:xfrm>
            <a:off x="1357313" y="2500313"/>
            <a:ext cx="85725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9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12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4" name="Google Shape;704;p20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13</a:t>
            </a:r>
            <a:endParaRPr sz="1800" b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5" name="Google Shape;705;p20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706" name="Google Shape;706;p20"/>
          <p:cNvSpPr txBox="1"/>
          <p:nvPr/>
        </p:nvSpPr>
        <p:spPr>
          <a:xfrm>
            <a:off x="571500" y="3357563"/>
            <a:ext cx="85725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10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11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7" name="Google Shape;707;p20"/>
          <p:cNvSpPr/>
          <p:nvPr/>
        </p:nvSpPr>
        <p:spPr>
          <a:xfrm>
            <a:off x="1500188" y="6072188"/>
            <a:ext cx="357187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08" name="Google Shape;708;p20"/>
          <p:cNvCxnSpPr/>
          <p:nvPr/>
        </p:nvCxnSpPr>
        <p:spPr>
          <a:xfrm>
            <a:off x="1214438" y="6319838"/>
            <a:ext cx="28575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709" name="Google Shape;709;p20"/>
          <p:cNvSpPr/>
          <p:nvPr/>
        </p:nvSpPr>
        <p:spPr>
          <a:xfrm>
            <a:off x="857250" y="6072188"/>
            <a:ext cx="357188" cy="5000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sz="1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10" name="Google Shape;710;p20"/>
          <p:cNvCxnSpPr/>
          <p:nvPr/>
        </p:nvCxnSpPr>
        <p:spPr>
          <a:xfrm>
            <a:off x="571500" y="6319838"/>
            <a:ext cx="28575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711" name="Google Shape;711;p20"/>
          <p:cNvSpPr txBox="1"/>
          <p:nvPr/>
        </p:nvSpPr>
        <p:spPr>
          <a:xfrm>
            <a:off x="5000625" y="2071688"/>
            <a:ext cx="4000500" cy="12001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linked list is sorted in </a:t>
            </a:r>
            <a:r>
              <a:rPr lang="en-US" sz="24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decreasing</a:t>
            </a:r>
            <a:r>
              <a:rPr lang="en-US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order of finishing times </a:t>
            </a:r>
            <a:r>
              <a:rPr lang="en-US" sz="24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[] </a:t>
            </a:r>
            <a:endParaRPr sz="2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2" name="Google Shape;712;p20"/>
          <p:cNvSpPr txBox="1"/>
          <p:nvPr/>
        </p:nvSpPr>
        <p:spPr>
          <a:xfrm>
            <a:off x="5000625" y="3443288"/>
            <a:ext cx="4000500" cy="830262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Try yourself with different vertex order for DFS visit</a:t>
            </a:r>
            <a:endParaRPr/>
          </a:p>
        </p:txBody>
      </p:sp>
      <p:sp>
        <p:nvSpPr>
          <p:cNvPr id="713" name="Google Shape;713;p20"/>
          <p:cNvSpPr txBox="1"/>
          <p:nvPr/>
        </p:nvSpPr>
        <p:spPr>
          <a:xfrm>
            <a:off x="5000625" y="4456113"/>
            <a:ext cx="4000500" cy="1938337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Note: If you redraw the graph so that all vertices are in a line ordered by a valid topological sort, then all edges point „</a:t>
            </a:r>
            <a:r>
              <a:rPr lang="en-US" sz="24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from</a:t>
            </a:r>
            <a:r>
              <a:rPr lang="en-US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left to right</a:t>
            </a:r>
            <a:r>
              <a:rPr lang="en-US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“</a:t>
            </a:r>
            <a:endParaRPr sz="2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TS(G)Example:2</a:t>
            </a:r>
            <a:endParaRPr/>
          </a:p>
        </p:txBody>
      </p:sp>
      <p:pic>
        <p:nvPicPr>
          <p:cNvPr id="719" name="Google Shape;71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76425"/>
            <a:ext cx="815340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Time complexity of TS(G)</a:t>
            </a:r>
            <a:endParaRPr/>
          </a:p>
        </p:txBody>
      </p:sp>
      <p:sp>
        <p:nvSpPr>
          <p:cNvPr id="725" name="Google Shape;725;p2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Running time of topological sort:</a:t>
            </a:r>
            <a:endParaRPr/>
          </a:p>
          <a:p>
            <a:pPr marL="274320" lvl="0" indent="-274320" algn="ctr" rtl="0">
              <a:spcBef>
                <a:spcPts val="600"/>
              </a:spcBef>
              <a:spcAft>
                <a:spcPts val="0"/>
              </a:spcAft>
              <a:buSzPts val="1976"/>
              <a:buFont typeface="Arial"/>
              <a:buNone/>
            </a:pPr>
            <a:r>
              <a:rPr lang="en-US"/>
              <a:t> </a:t>
            </a:r>
            <a:r>
              <a:rPr lang="en-US" b="1"/>
              <a:t>Θ(n + m)</a:t>
            </a:r>
            <a:br>
              <a:rPr lang="en-US" b="1"/>
            </a:br>
            <a:r>
              <a:rPr lang="en-US"/>
              <a:t>where </a:t>
            </a:r>
            <a:r>
              <a:rPr lang="en-US" b="1"/>
              <a:t>n</a:t>
            </a:r>
            <a:r>
              <a:rPr lang="en-US"/>
              <a:t>=|</a:t>
            </a:r>
            <a:r>
              <a:rPr lang="en-US" b="1"/>
              <a:t>V</a:t>
            </a:r>
            <a:r>
              <a:rPr lang="en-US"/>
              <a:t>| and</a:t>
            </a:r>
            <a:r>
              <a:rPr lang="en-US" b="1"/>
              <a:t> m</a:t>
            </a:r>
            <a:r>
              <a:rPr lang="en-US"/>
              <a:t>=|</a:t>
            </a:r>
            <a:r>
              <a:rPr lang="en-US" b="1"/>
              <a:t>E</a:t>
            </a:r>
            <a:r>
              <a:rPr lang="en-US"/>
              <a:t>|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Why? Depth first search takes </a:t>
            </a:r>
            <a:r>
              <a:rPr lang="en-US" b="1"/>
              <a:t>Θ(n + m) </a:t>
            </a:r>
            <a:r>
              <a:rPr lang="en-US"/>
              <a:t>time in the worst case, and inserting into the front of a linked list takes </a:t>
            </a:r>
            <a:r>
              <a:rPr lang="en-US" b="1"/>
              <a:t>Θ(1) </a:t>
            </a:r>
            <a:r>
              <a:rPr lang="en-US"/>
              <a:t>time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Example:3</a:t>
            </a:r>
            <a:endParaRPr/>
          </a:p>
        </p:txBody>
      </p:sp>
      <p:sp>
        <p:nvSpPr>
          <p:cNvPr id="731" name="Google Shape;731;p23"/>
          <p:cNvSpPr/>
          <p:nvPr/>
        </p:nvSpPr>
        <p:spPr>
          <a:xfrm>
            <a:off x="4273550" y="2327275"/>
            <a:ext cx="504825" cy="47625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732" name="Google Shape;732;p23"/>
          <p:cNvSpPr/>
          <p:nvPr/>
        </p:nvSpPr>
        <p:spPr>
          <a:xfrm>
            <a:off x="5399088" y="3425825"/>
            <a:ext cx="504825" cy="47625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733" name="Google Shape;733;p23"/>
          <p:cNvSpPr/>
          <p:nvPr/>
        </p:nvSpPr>
        <p:spPr>
          <a:xfrm>
            <a:off x="5364163" y="2351088"/>
            <a:ext cx="504825" cy="476250"/>
          </a:xfrm>
          <a:prstGeom prst="ellipse">
            <a:avLst/>
          </a:prstGeom>
          <a:solidFill>
            <a:srgbClr val="CCEC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734" name="Google Shape;734;p23"/>
          <p:cNvCxnSpPr/>
          <p:nvPr/>
        </p:nvCxnSpPr>
        <p:spPr>
          <a:xfrm>
            <a:off x="5627688" y="2814638"/>
            <a:ext cx="0" cy="606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5" name="Google Shape;735;p23"/>
          <p:cNvSpPr/>
          <p:nvPr/>
        </p:nvSpPr>
        <p:spPr>
          <a:xfrm>
            <a:off x="3151188" y="3435350"/>
            <a:ext cx="504825" cy="47625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736" name="Google Shape;736;p23"/>
          <p:cNvSpPr/>
          <p:nvPr/>
        </p:nvSpPr>
        <p:spPr>
          <a:xfrm>
            <a:off x="3116263" y="2360613"/>
            <a:ext cx="504825" cy="47625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737" name="Google Shape;737;p23"/>
          <p:cNvCxnSpPr/>
          <p:nvPr/>
        </p:nvCxnSpPr>
        <p:spPr>
          <a:xfrm>
            <a:off x="3379788" y="2824163"/>
            <a:ext cx="0" cy="606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8" name="Google Shape;738;p23"/>
          <p:cNvCxnSpPr/>
          <p:nvPr/>
        </p:nvCxnSpPr>
        <p:spPr>
          <a:xfrm>
            <a:off x="3606800" y="2584450"/>
            <a:ext cx="6492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9" name="Google Shape;739;p23"/>
          <p:cNvCxnSpPr/>
          <p:nvPr/>
        </p:nvCxnSpPr>
        <p:spPr>
          <a:xfrm flipH="1">
            <a:off x="3635375" y="2786063"/>
            <a:ext cx="823913" cy="8223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0" name="Google Shape;740;p23"/>
          <p:cNvSpPr txBox="1"/>
          <p:nvPr/>
        </p:nvSpPr>
        <p:spPr>
          <a:xfrm>
            <a:off x="3565525" y="4654550"/>
            <a:ext cx="1801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Linked List:</a:t>
            </a:r>
            <a:endParaRPr/>
          </a:p>
        </p:txBody>
      </p:sp>
      <p:sp>
        <p:nvSpPr>
          <p:cNvPr id="741" name="Google Shape;741;p23"/>
          <p:cNvSpPr txBox="1"/>
          <p:nvPr/>
        </p:nvSpPr>
        <p:spPr>
          <a:xfrm>
            <a:off x="3168650" y="191135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742" name="Google Shape;742;p23"/>
          <p:cNvSpPr txBox="1"/>
          <p:nvPr/>
        </p:nvSpPr>
        <p:spPr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743" name="Google Shape;743;p23"/>
          <p:cNvSpPr txBox="1"/>
          <p:nvPr/>
        </p:nvSpPr>
        <p:spPr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744" name="Google Shape;744;p23"/>
          <p:cNvSpPr txBox="1"/>
          <p:nvPr/>
        </p:nvSpPr>
        <p:spPr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745" name="Google Shape;745;p23"/>
          <p:cNvSpPr txBox="1"/>
          <p:nvPr/>
        </p:nvSpPr>
        <p:spPr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746" name="Google Shape;746;p23"/>
          <p:cNvSpPr txBox="1"/>
          <p:nvPr/>
        </p:nvSpPr>
        <p:spPr>
          <a:xfrm>
            <a:off x="5434013" y="2344738"/>
            <a:ext cx="420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1/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752" name="Google Shape;752;p24"/>
          <p:cNvSpPr/>
          <p:nvPr/>
        </p:nvSpPr>
        <p:spPr>
          <a:xfrm>
            <a:off x="4273550" y="2327275"/>
            <a:ext cx="504825" cy="47625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753" name="Google Shape;753;p24"/>
          <p:cNvSpPr/>
          <p:nvPr/>
        </p:nvSpPr>
        <p:spPr>
          <a:xfrm>
            <a:off x="5399088" y="3425825"/>
            <a:ext cx="504825" cy="476250"/>
          </a:xfrm>
          <a:prstGeom prst="ellipse">
            <a:avLst/>
          </a:prstGeom>
          <a:solidFill>
            <a:srgbClr val="CCEC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754" name="Google Shape;754;p24"/>
          <p:cNvSpPr/>
          <p:nvPr/>
        </p:nvSpPr>
        <p:spPr>
          <a:xfrm>
            <a:off x="5364163" y="2351088"/>
            <a:ext cx="504825" cy="476250"/>
          </a:xfrm>
          <a:prstGeom prst="ellipse">
            <a:avLst/>
          </a:prstGeom>
          <a:solidFill>
            <a:srgbClr val="CCEC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755" name="Google Shape;755;p24"/>
          <p:cNvCxnSpPr/>
          <p:nvPr/>
        </p:nvCxnSpPr>
        <p:spPr>
          <a:xfrm>
            <a:off x="5627688" y="2814638"/>
            <a:ext cx="0" cy="606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6" name="Google Shape;756;p24"/>
          <p:cNvSpPr/>
          <p:nvPr/>
        </p:nvSpPr>
        <p:spPr>
          <a:xfrm>
            <a:off x="3151188" y="3435350"/>
            <a:ext cx="504825" cy="47625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757" name="Google Shape;757;p24"/>
          <p:cNvSpPr/>
          <p:nvPr/>
        </p:nvSpPr>
        <p:spPr>
          <a:xfrm>
            <a:off x="3116263" y="2360613"/>
            <a:ext cx="504825" cy="47625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758" name="Google Shape;758;p24"/>
          <p:cNvCxnSpPr/>
          <p:nvPr/>
        </p:nvCxnSpPr>
        <p:spPr>
          <a:xfrm>
            <a:off x="3379788" y="2824163"/>
            <a:ext cx="0" cy="606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9" name="Google Shape;759;p24"/>
          <p:cNvCxnSpPr/>
          <p:nvPr/>
        </p:nvCxnSpPr>
        <p:spPr>
          <a:xfrm>
            <a:off x="3606800" y="2584450"/>
            <a:ext cx="6492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0" name="Google Shape;760;p24"/>
          <p:cNvCxnSpPr/>
          <p:nvPr/>
        </p:nvCxnSpPr>
        <p:spPr>
          <a:xfrm flipH="1">
            <a:off x="3635375" y="2786063"/>
            <a:ext cx="823913" cy="8223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1" name="Google Shape;761;p24"/>
          <p:cNvSpPr txBox="1"/>
          <p:nvPr/>
        </p:nvSpPr>
        <p:spPr>
          <a:xfrm>
            <a:off x="3565525" y="4654550"/>
            <a:ext cx="1801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Linked List:</a:t>
            </a:r>
            <a:endParaRPr/>
          </a:p>
        </p:txBody>
      </p:sp>
      <p:sp>
        <p:nvSpPr>
          <p:cNvPr id="762" name="Google Shape;762;p24"/>
          <p:cNvSpPr txBox="1"/>
          <p:nvPr/>
        </p:nvSpPr>
        <p:spPr>
          <a:xfrm>
            <a:off x="3168650" y="191135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763" name="Google Shape;763;p24"/>
          <p:cNvSpPr txBox="1"/>
          <p:nvPr/>
        </p:nvSpPr>
        <p:spPr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764" name="Google Shape;764;p24"/>
          <p:cNvSpPr txBox="1"/>
          <p:nvPr/>
        </p:nvSpPr>
        <p:spPr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765" name="Google Shape;765;p24"/>
          <p:cNvSpPr txBox="1"/>
          <p:nvPr/>
        </p:nvSpPr>
        <p:spPr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766" name="Google Shape;766;p24"/>
          <p:cNvSpPr txBox="1"/>
          <p:nvPr/>
        </p:nvSpPr>
        <p:spPr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767" name="Google Shape;767;p24"/>
          <p:cNvSpPr txBox="1"/>
          <p:nvPr/>
        </p:nvSpPr>
        <p:spPr>
          <a:xfrm>
            <a:off x="5434013" y="2344738"/>
            <a:ext cx="420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1/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8" name="Google Shape;768;p24"/>
          <p:cNvSpPr txBox="1"/>
          <p:nvPr/>
        </p:nvSpPr>
        <p:spPr>
          <a:xfrm>
            <a:off x="5464175" y="3441700"/>
            <a:ext cx="4206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2/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5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774" name="Google Shape;774;p25"/>
          <p:cNvSpPr/>
          <p:nvPr/>
        </p:nvSpPr>
        <p:spPr>
          <a:xfrm>
            <a:off x="4273550" y="2327275"/>
            <a:ext cx="504825" cy="47625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775" name="Google Shape;775;p25"/>
          <p:cNvSpPr/>
          <p:nvPr/>
        </p:nvSpPr>
        <p:spPr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776" name="Google Shape;776;p25"/>
          <p:cNvSpPr/>
          <p:nvPr/>
        </p:nvSpPr>
        <p:spPr>
          <a:xfrm>
            <a:off x="5364163" y="2351088"/>
            <a:ext cx="504825" cy="476250"/>
          </a:xfrm>
          <a:prstGeom prst="ellipse">
            <a:avLst/>
          </a:prstGeom>
          <a:solidFill>
            <a:srgbClr val="CCEC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777" name="Google Shape;777;p25"/>
          <p:cNvCxnSpPr/>
          <p:nvPr/>
        </p:nvCxnSpPr>
        <p:spPr>
          <a:xfrm>
            <a:off x="5627688" y="2814638"/>
            <a:ext cx="0" cy="606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8" name="Google Shape;778;p25"/>
          <p:cNvSpPr/>
          <p:nvPr/>
        </p:nvSpPr>
        <p:spPr>
          <a:xfrm>
            <a:off x="3151188" y="3435350"/>
            <a:ext cx="504825" cy="47625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779" name="Google Shape;779;p25"/>
          <p:cNvSpPr/>
          <p:nvPr/>
        </p:nvSpPr>
        <p:spPr>
          <a:xfrm>
            <a:off x="3116263" y="2360613"/>
            <a:ext cx="504825" cy="47625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780" name="Google Shape;780;p25"/>
          <p:cNvCxnSpPr/>
          <p:nvPr/>
        </p:nvCxnSpPr>
        <p:spPr>
          <a:xfrm>
            <a:off x="3379788" y="2824163"/>
            <a:ext cx="0" cy="606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1" name="Google Shape;781;p25"/>
          <p:cNvCxnSpPr/>
          <p:nvPr/>
        </p:nvCxnSpPr>
        <p:spPr>
          <a:xfrm>
            <a:off x="3606800" y="2584450"/>
            <a:ext cx="6492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2" name="Google Shape;782;p25"/>
          <p:cNvCxnSpPr/>
          <p:nvPr/>
        </p:nvCxnSpPr>
        <p:spPr>
          <a:xfrm flipH="1">
            <a:off x="3635375" y="2786063"/>
            <a:ext cx="823913" cy="8223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3" name="Google Shape;783;p25"/>
          <p:cNvSpPr txBox="1"/>
          <p:nvPr/>
        </p:nvSpPr>
        <p:spPr>
          <a:xfrm>
            <a:off x="3565525" y="4654550"/>
            <a:ext cx="1801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Linked List:</a:t>
            </a:r>
            <a:endParaRPr/>
          </a:p>
        </p:txBody>
      </p:sp>
      <p:sp>
        <p:nvSpPr>
          <p:cNvPr id="784" name="Google Shape;784;p25"/>
          <p:cNvSpPr txBox="1"/>
          <p:nvPr/>
        </p:nvSpPr>
        <p:spPr>
          <a:xfrm>
            <a:off x="3168650" y="191135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785" name="Google Shape;785;p25"/>
          <p:cNvSpPr txBox="1"/>
          <p:nvPr/>
        </p:nvSpPr>
        <p:spPr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786" name="Google Shape;786;p25"/>
          <p:cNvSpPr txBox="1"/>
          <p:nvPr/>
        </p:nvSpPr>
        <p:spPr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787" name="Google Shape;787;p25"/>
          <p:cNvSpPr txBox="1"/>
          <p:nvPr/>
        </p:nvSpPr>
        <p:spPr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788" name="Google Shape;788;p25"/>
          <p:cNvSpPr txBox="1"/>
          <p:nvPr/>
        </p:nvSpPr>
        <p:spPr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789" name="Google Shape;789;p25"/>
          <p:cNvSpPr txBox="1"/>
          <p:nvPr/>
        </p:nvSpPr>
        <p:spPr>
          <a:xfrm>
            <a:off x="5434013" y="2344738"/>
            <a:ext cx="420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1/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0" name="Google Shape;790;p25"/>
          <p:cNvSpPr txBox="1"/>
          <p:nvPr/>
        </p:nvSpPr>
        <p:spPr>
          <a:xfrm>
            <a:off x="5392738" y="3441700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2/3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1" name="Google Shape;791;p25"/>
          <p:cNvSpPr/>
          <p:nvPr/>
        </p:nvSpPr>
        <p:spPr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792" name="Google Shape;792;p25"/>
          <p:cNvSpPr txBox="1"/>
          <p:nvPr/>
        </p:nvSpPr>
        <p:spPr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793" name="Google Shape;793;p25"/>
          <p:cNvSpPr txBox="1"/>
          <p:nvPr/>
        </p:nvSpPr>
        <p:spPr>
          <a:xfrm>
            <a:off x="5116513" y="5237163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2/3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799" name="Google Shape;799;p26"/>
          <p:cNvSpPr/>
          <p:nvPr/>
        </p:nvSpPr>
        <p:spPr>
          <a:xfrm>
            <a:off x="4273550" y="2327275"/>
            <a:ext cx="504825" cy="47625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800" name="Google Shape;800;p26"/>
          <p:cNvSpPr/>
          <p:nvPr/>
        </p:nvSpPr>
        <p:spPr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801" name="Google Shape;801;p26"/>
          <p:cNvSpPr/>
          <p:nvPr/>
        </p:nvSpPr>
        <p:spPr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802" name="Google Shape;802;p26"/>
          <p:cNvCxnSpPr/>
          <p:nvPr/>
        </p:nvCxnSpPr>
        <p:spPr>
          <a:xfrm>
            <a:off x="5627688" y="2814638"/>
            <a:ext cx="0" cy="606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3" name="Google Shape;803;p26"/>
          <p:cNvSpPr/>
          <p:nvPr/>
        </p:nvSpPr>
        <p:spPr>
          <a:xfrm>
            <a:off x="3151188" y="3435350"/>
            <a:ext cx="504825" cy="47625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804" name="Google Shape;804;p26"/>
          <p:cNvSpPr/>
          <p:nvPr/>
        </p:nvSpPr>
        <p:spPr>
          <a:xfrm>
            <a:off x="3116263" y="2360613"/>
            <a:ext cx="504825" cy="47625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805" name="Google Shape;805;p26"/>
          <p:cNvCxnSpPr/>
          <p:nvPr/>
        </p:nvCxnSpPr>
        <p:spPr>
          <a:xfrm>
            <a:off x="3379788" y="2824163"/>
            <a:ext cx="0" cy="606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6" name="Google Shape;806;p26"/>
          <p:cNvCxnSpPr/>
          <p:nvPr/>
        </p:nvCxnSpPr>
        <p:spPr>
          <a:xfrm>
            <a:off x="3606800" y="2584450"/>
            <a:ext cx="6492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7" name="Google Shape;807;p26"/>
          <p:cNvCxnSpPr/>
          <p:nvPr/>
        </p:nvCxnSpPr>
        <p:spPr>
          <a:xfrm flipH="1">
            <a:off x="3635375" y="2786063"/>
            <a:ext cx="823913" cy="8223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8" name="Google Shape;808;p26"/>
          <p:cNvSpPr txBox="1"/>
          <p:nvPr/>
        </p:nvSpPr>
        <p:spPr>
          <a:xfrm>
            <a:off x="3565525" y="4654550"/>
            <a:ext cx="1801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Linked List:</a:t>
            </a:r>
            <a:endParaRPr/>
          </a:p>
        </p:txBody>
      </p:sp>
      <p:sp>
        <p:nvSpPr>
          <p:cNvPr id="809" name="Google Shape;809;p26"/>
          <p:cNvSpPr txBox="1"/>
          <p:nvPr/>
        </p:nvSpPr>
        <p:spPr>
          <a:xfrm>
            <a:off x="3168650" y="191135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810" name="Google Shape;810;p26"/>
          <p:cNvSpPr txBox="1"/>
          <p:nvPr/>
        </p:nvSpPr>
        <p:spPr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811" name="Google Shape;811;p26"/>
          <p:cNvSpPr txBox="1"/>
          <p:nvPr/>
        </p:nvSpPr>
        <p:spPr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812" name="Google Shape;812;p26"/>
          <p:cNvSpPr txBox="1"/>
          <p:nvPr/>
        </p:nvSpPr>
        <p:spPr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813" name="Google Shape;813;p26"/>
          <p:cNvSpPr txBox="1"/>
          <p:nvPr/>
        </p:nvSpPr>
        <p:spPr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814" name="Google Shape;814;p26"/>
          <p:cNvSpPr txBox="1"/>
          <p:nvPr/>
        </p:nvSpPr>
        <p:spPr>
          <a:xfrm>
            <a:off x="5348288" y="2344738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1/4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5" name="Google Shape;815;p26"/>
          <p:cNvSpPr txBox="1"/>
          <p:nvPr/>
        </p:nvSpPr>
        <p:spPr>
          <a:xfrm>
            <a:off x="5392738" y="3441700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2/3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6" name="Google Shape;816;p26"/>
          <p:cNvSpPr/>
          <p:nvPr/>
        </p:nvSpPr>
        <p:spPr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817" name="Google Shape;817;p26"/>
          <p:cNvSpPr txBox="1"/>
          <p:nvPr/>
        </p:nvSpPr>
        <p:spPr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818" name="Google Shape;818;p26"/>
          <p:cNvSpPr txBox="1"/>
          <p:nvPr/>
        </p:nvSpPr>
        <p:spPr>
          <a:xfrm>
            <a:off x="5116513" y="5237163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2/3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9" name="Google Shape;819;p26"/>
          <p:cNvSpPr/>
          <p:nvPr/>
        </p:nvSpPr>
        <p:spPr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820" name="Google Shape;820;p26"/>
          <p:cNvSpPr txBox="1"/>
          <p:nvPr/>
        </p:nvSpPr>
        <p:spPr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1/4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21" name="Google Shape;821;p26"/>
          <p:cNvCxnSpPr/>
          <p:nvPr/>
        </p:nvCxnSpPr>
        <p:spPr>
          <a:xfrm>
            <a:off x="4471988" y="5470525"/>
            <a:ext cx="6492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2" name="Google Shape;822;p26"/>
          <p:cNvSpPr txBox="1"/>
          <p:nvPr/>
        </p:nvSpPr>
        <p:spPr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828" name="Google Shape;828;p27"/>
          <p:cNvSpPr/>
          <p:nvPr/>
        </p:nvSpPr>
        <p:spPr>
          <a:xfrm>
            <a:off x="4273550" y="2327275"/>
            <a:ext cx="504825" cy="476250"/>
          </a:xfrm>
          <a:prstGeom prst="ellipse">
            <a:avLst/>
          </a:prstGeom>
          <a:solidFill>
            <a:srgbClr val="CCEC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829" name="Google Shape;829;p27"/>
          <p:cNvSpPr/>
          <p:nvPr/>
        </p:nvSpPr>
        <p:spPr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830" name="Google Shape;830;p27"/>
          <p:cNvSpPr/>
          <p:nvPr/>
        </p:nvSpPr>
        <p:spPr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831" name="Google Shape;831;p27"/>
          <p:cNvCxnSpPr/>
          <p:nvPr/>
        </p:nvCxnSpPr>
        <p:spPr>
          <a:xfrm>
            <a:off x="5627688" y="2814638"/>
            <a:ext cx="0" cy="606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2" name="Google Shape;832;p27"/>
          <p:cNvSpPr/>
          <p:nvPr/>
        </p:nvSpPr>
        <p:spPr>
          <a:xfrm>
            <a:off x="3151188" y="3435350"/>
            <a:ext cx="504825" cy="47625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833" name="Google Shape;833;p27"/>
          <p:cNvSpPr/>
          <p:nvPr/>
        </p:nvSpPr>
        <p:spPr>
          <a:xfrm>
            <a:off x="3116263" y="2360613"/>
            <a:ext cx="504825" cy="47625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834" name="Google Shape;834;p27"/>
          <p:cNvCxnSpPr/>
          <p:nvPr/>
        </p:nvCxnSpPr>
        <p:spPr>
          <a:xfrm>
            <a:off x="3379788" y="2824163"/>
            <a:ext cx="0" cy="606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5" name="Google Shape;835;p27"/>
          <p:cNvCxnSpPr/>
          <p:nvPr/>
        </p:nvCxnSpPr>
        <p:spPr>
          <a:xfrm>
            <a:off x="3606800" y="2584450"/>
            <a:ext cx="6492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6" name="Google Shape;836;p27"/>
          <p:cNvCxnSpPr/>
          <p:nvPr/>
        </p:nvCxnSpPr>
        <p:spPr>
          <a:xfrm flipH="1">
            <a:off x="3635375" y="2786063"/>
            <a:ext cx="823913" cy="8223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7" name="Google Shape;837;p27"/>
          <p:cNvSpPr txBox="1"/>
          <p:nvPr/>
        </p:nvSpPr>
        <p:spPr>
          <a:xfrm>
            <a:off x="3565525" y="4654550"/>
            <a:ext cx="1801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Linked List:</a:t>
            </a:r>
            <a:endParaRPr/>
          </a:p>
        </p:txBody>
      </p:sp>
      <p:sp>
        <p:nvSpPr>
          <p:cNvPr id="838" name="Google Shape;838;p27"/>
          <p:cNvSpPr txBox="1"/>
          <p:nvPr/>
        </p:nvSpPr>
        <p:spPr>
          <a:xfrm>
            <a:off x="3168650" y="191135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839" name="Google Shape;839;p27"/>
          <p:cNvSpPr txBox="1"/>
          <p:nvPr/>
        </p:nvSpPr>
        <p:spPr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840" name="Google Shape;840;p27"/>
          <p:cNvSpPr txBox="1"/>
          <p:nvPr/>
        </p:nvSpPr>
        <p:spPr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841" name="Google Shape;841;p27"/>
          <p:cNvSpPr txBox="1"/>
          <p:nvPr/>
        </p:nvSpPr>
        <p:spPr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842" name="Google Shape;842;p27"/>
          <p:cNvSpPr txBox="1"/>
          <p:nvPr/>
        </p:nvSpPr>
        <p:spPr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843" name="Google Shape;843;p27"/>
          <p:cNvSpPr txBox="1"/>
          <p:nvPr/>
        </p:nvSpPr>
        <p:spPr>
          <a:xfrm>
            <a:off x="5348288" y="2344738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1/4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4" name="Google Shape;844;p27"/>
          <p:cNvSpPr txBox="1"/>
          <p:nvPr/>
        </p:nvSpPr>
        <p:spPr>
          <a:xfrm>
            <a:off x="5392738" y="3441700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2/3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5" name="Google Shape;845;p27"/>
          <p:cNvSpPr/>
          <p:nvPr/>
        </p:nvSpPr>
        <p:spPr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846" name="Google Shape;846;p27"/>
          <p:cNvSpPr txBox="1"/>
          <p:nvPr/>
        </p:nvSpPr>
        <p:spPr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847" name="Google Shape;847;p27"/>
          <p:cNvSpPr txBox="1"/>
          <p:nvPr/>
        </p:nvSpPr>
        <p:spPr>
          <a:xfrm>
            <a:off x="5116513" y="5237163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2/3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8" name="Google Shape;848;p27"/>
          <p:cNvSpPr/>
          <p:nvPr/>
        </p:nvSpPr>
        <p:spPr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849" name="Google Shape;849;p27"/>
          <p:cNvSpPr txBox="1"/>
          <p:nvPr/>
        </p:nvSpPr>
        <p:spPr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1/4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50" name="Google Shape;850;p27"/>
          <p:cNvCxnSpPr/>
          <p:nvPr/>
        </p:nvCxnSpPr>
        <p:spPr>
          <a:xfrm>
            <a:off x="4471988" y="5470525"/>
            <a:ext cx="6492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1" name="Google Shape;851;p27"/>
          <p:cNvSpPr txBox="1"/>
          <p:nvPr/>
        </p:nvSpPr>
        <p:spPr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852" name="Google Shape;852;p27"/>
          <p:cNvSpPr txBox="1"/>
          <p:nvPr/>
        </p:nvSpPr>
        <p:spPr>
          <a:xfrm>
            <a:off x="4324350" y="2330450"/>
            <a:ext cx="4206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5/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858" name="Google Shape;858;p28"/>
          <p:cNvSpPr/>
          <p:nvPr/>
        </p:nvSpPr>
        <p:spPr>
          <a:xfrm>
            <a:off x="4273550" y="2327275"/>
            <a:ext cx="504825" cy="476250"/>
          </a:xfrm>
          <a:prstGeom prst="ellipse">
            <a:avLst/>
          </a:prstGeom>
          <a:solidFill>
            <a:srgbClr val="CCEC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859" name="Google Shape;859;p28"/>
          <p:cNvSpPr/>
          <p:nvPr/>
        </p:nvSpPr>
        <p:spPr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860" name="Google Shape;860;p28"/>
          <p:cNvSpPr/>
          <p:nvPr/>
        </p:nvSpPr>
        <p:spPr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861" name="Google Shape;861;p28"/>
          <p:cNvCxnSpPr/>
          <p:nvPr/>
        </p:nvCxnSpPr>
        <p:spPr>
          <a:xfrm>
            <a:off x="5627688" y="2814638"/>
            <a:ext cx="0" cy="606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2" name="Google Shape;862;p28"/>
          <p:cNvSpPr/>
          <p:nvPr/>
        </p:nvSpPr>
        <p:spPr>
          <a:xfrm>
            <a:off x="3151188" y="3435350"/>
            <a:ext cx="504825" cy="476250"/>
          </a:xfrm>
          <a:prstGeom prst="ellipse">
            <a:avLst/>
          </a:prstGeom>
          <a:solidFill>
            <a:srgbClr val="CCEC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863" name="Google Shape;863;p28"/>
          <p:cNvSpPr/>
          <p:nvPr/>
        </p:nvSpPr>
        <p:spPr>
          <a:xfrm>
            <a:off x="3116263" y="2360613"/>
            <a:ext cx="504825" cy="47625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864" name="Google Shape;864;p28"/>
          <p:cNvCxnSpPr/>
          <p:nvPr/>
        </p:nvCxnSpPr>
        <p:spPr>
          <a:xfrm>
            <a:off x="3379788" y="2824163"/>
            <a:ext cx="0" cy="606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5" name="Google Shape;865;p28"/>
          <p:cNvCxnSpPr/>
          <p:nvPr/>
        </p:nvCxnSpPr>
        <p:spPr>
          <a:xfrm>
            <a:off x="3606800" y="2584450"/>
            <a:ext cx="6492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6" name="Google Shape;866;p28"/>
          <p:cNvCxnSpPr/>
          <p:nvPr/>
        </p:nvCxnSpPr>
        <p:spPr>
          <a:xfrm flipH="1">
            <a:off x="3635375" y="2786063"/>
            <a:ext cx="823913" cy="8223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7" name="Google Shape;867;p28"/>
          <p:cNvSpPr txBox="1"/>
          <p:nvPr/>
        </p:nvSpPr>
        <p:spPr>
          <a:xfrm>
            <a:off x="3565525" y="4654550"/>
            <a:ext cx="1801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Linked List:</a:t>
            </a:r>
            <a:endParaRPr/>
          </a:p>
        </p:txBody>
      </p:sp>
      <p:sp>
        <p:nvSpPr>
          <p:cNvPr id="868" name="Google Shape;868;p28"/>
          <p:cNvSpPr txBox="1"/>
          <p:nvPr/>
        </p:nvSpPr>
        <p:spPr>
          <a:xfrm>
            <a:off x="3168650" y="191135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869" name="Google Shape;869;p28"/>
          <p:cNvSpPr txBox="1"/>
          <p:nvPr/>
        </p:nvSpPr>
        <p:spPr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870" name="Google Shape;870;p28"/>
          <p:cNvSpPr txBox="1"/>
          <p:nvPr/>
        </p:nvSpPr>
        <p:spPr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871" name="Google Shape;871;p28"/>
          <p:cNvSpPr txBox="1"/>
          <p:nvPr/>
        </p:nvSpPr>
        <p:spPr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872" name="Google Shape;872;p28"/>
          <p:cNvSpPr txBox="1"/>
          <p:nvPr/>
        </p:nvSpPr>
        <p:spPr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873" name="Google Shape;873;p28"/>
          <p:cNvSpPr txBox="1"/>
          <p:nvPr/>
        </p:nvSpPr>
        <p:spPr>
          <a:xfrm>
            <a:off x="5348288" y="2344738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1/4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4" name="Google Shape;874;p28"/>
          <p:cNvSpPr txBox="1"/>
          <p:nvPr/>
        </p:nvSpPr>
        <p:spPr>
          <a:xfrm>
            <a:off x="5392738" y="3441700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2/3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5" name="Google Shape;875;p28"/>
          <p:cNvSpPr/>
          <p:nvPr/>
        </p:nvSpPr>
        <p:spPr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876" name="Google Shape;876;p28"/>
          <p:cNvSpPr txBox="1"/>
          <p:nvPr/>
        </p:nvSpPr>
        <p:spPr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877" name="Google Shape;877;p28"/>
          <p:cNvSpPr txBox="1"/>
          <p:nvPr/>
        </p:nvSpPr>
        <p:spPr>
          <a:xfrm>
            <a:off x="5116513" y="5237163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2/3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8" name="Google Shape;878;p28"/>
          <p:cNvSpPr/>
          <p:nvPr/>
        </p:nvSpPr>
        <p:spPr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879" name="Google Shape;879;p28"/>
          <p:cNvSpPr txBox="1"/>
          <p:nvPr/>
        </p:nvSpPr>
        <p:spPr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1/4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80" name="Google Shape;880;p28"/>
          <p:cNvCxnSpPr/>
          <p:nvPr/>
        </p:nvCxnSpPr>
        <p:spPr>
          <a:xfrm>
            <a:off x="4471988" y="5470525"/>
            <a:ext cx="6492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1" name="Google Shape;881;p28"/>
          <p:cNvSpPr txBox="1"/>
          <p:nvPr/>
        </p:nvSpPr>
        <p:spPr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882" name="Google Shape;882;p28"/>
          <p:cNvSpPr txBox="1"/>
          <p:nvPr/>
        </p:nvSpPr>
        <p:spPr>
          <a:xfrm>
            <a:off x="4324350" y="2330450"/>
            <a:ext cx="4206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5/</a:t>
            </a:r>
            <a:endParaRPr/>
          </a:p>
        </p:txBody>
      </p:sp>
      <p:sp>
        <p:nvSpPr>
          <p:cNvPr id="883" name="Google Shape;883;p28"/>
          <p:cNvSpPr txBox="1"/>
          <p:nvPr/>
        </p:nvSpPr>
        <p:spPr>
          <a:xfrm>
            <a:off x="3198813" y="3427413"/>
            <a:ext cx="420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6/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889" name="Google Shape;889;p29"/>
          <p:cNvSpPr/>
          <p:nvPr/>
        </p:nvSpPr>
        <p:spPr>
          <a:xfrm>
            <a:off x="4273550" y="2327275"/>
            <a:ext cx="504825" cy="476250"/>
          </a:xfrm>
          <a:prstGeom prst="ellipse">
            <a:avLst/>
          </a:prstGeom>
          <a:solidFill>
            <a:srgbClr val="CCEC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890" name="Google Shape;890;p29"/>
          <p:cNvSpPr/>
          <p:nvPr/>
        </p:nvSpPr>
        <p:spPr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891" name="Google Shape;891;p29"/>
          <p:cNvSpPr/>
          <p:nvPr/>
        </p:nvSpPr>
        <p:spPr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892" name="Google Shape;892;p29"/>
          <p:cNvCxnSpPr/>
          <p:nvPr/>
        </p:nvCxnSpPr>
        <p:spPr>
          <a:xfrm>
            <a:off x="5627688" y="2814638"/>
            <a:ext cx="0" cy="606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3" name="Google Shape;893;p29"/>
          <p:cNvSpPr/>
          <p:nvPr/>
        </p:nvSpPr>
        <p:spPr>
          <a:xfrm>
            <a:off x="3151188" y="3435350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894" name="Google Shape;894;p29"/>
          <p:cNvSpPr/>
          <p:nvPr/>
        </p:nvSpPr>
        <p:spPr>
          <a:xfrm>
            <a:off x="3116263" y="2360613"/>
            <a:ext cx="504825" cy="47625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895" name="Google Shape;895;p29"/>
          <p:cNvCxnSpPr/>
          <p:nvPr/>
        </p:nvCxnSpPr>
        <p:spPr>
          <a:xfrm>
            <a:off x="3379788" y="2824163"/>
            <a:ext cx="0" cy="606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6" name="Google Shape;896;p29"/>
          <p:cNvCxnSpPr/>
          <p:nvPr/>
        </p:nvCxnSpPr>
        <p:spPr>
          <a:xfrm>
            <a:off x="3606800" y="2584450"/>
            <a:ext cx="6492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7" name="Google Shape;897;p29"/>
          <p:cNvCxnSpPr/>
          <p:nvPr/>
        </p:nvCxnSpPr>
        <p:spPr>
          <a:xfrm flipH="1">
            <a:off x="3635375" y="2786063"/>
            <a:ext cx="823913" cy="8223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8" name="Google Shape;898;p29"/>
          <p:cNvSpPr txBox="1"/>
          <p:nvPr/>
        </p:nvSpPr>
        <p:spPr>
          <a:xfrm>
            <a:off x="3565525" y="4654550"/>
            <a:ext cx="1801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Linked List:</a:t>
            </a:r>
            <a:endParaRPr/>
          </a:p>
        </p:txBody>
      </p:sp>
      <p:sp>
        <p:nvSpPr>
          <p:cNvPr id="899" name="Google Shape;899;p29"/>
          <p:cNvSpPr txBox="1"/>
          <p:nvPr/>
        </p:nvSpPr>
        <p:spPr>
          <a:xfrm>
            <a:off x="3168650" y="191135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900" name="Google Shape;900;p29"/>
          <p:cNvSpPr txBox="1"/>
          <p:nvPr/>
        </p:nvSpPr>
        <p:spPr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901" name="Google Shape;901;p29"/>
          <p:cNvSpPr txBox="1"/>
          <p:nvPr/>
        </p:nvSpPr>
        <p:spPr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902" name="Google Shape;902;p29"/>
          <p:cNvSpPr txBox="1"/>
          <p:nvPr/>
        </p:nvSpPr>
        <p:spPr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903" name="Google Shape;903;p29"/>
          <p:cNvSpPr txBox="1"/>
          <p:nvPr/>
        </p:nvSpPr>
        <p:spPr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904" name="Google Shape;904;p29"/>
          <p:cNvSpPr txBox="1"/>
          <p:nvPr/>
        </p:nvSpPr>
        <p:spPr>
          <a:xfrm>
            <a:off x="5348288" y="2344738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1/4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5" name="Google Shape;905;p29"/>
          <p:cNvSpPr txBox="1"/>
          <p:nvPr/>
        </p:nvSpPr>
        <p:spPr>
          <a:xfrm>
            <a:off x="5392738" y="3441700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2/3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6" name="Google Shape;906;p29"/>
          <p:cNvSpPr/>
          <p:nvPr/>
        </p:nvSpPr>
        <p:spPr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907" name="Google Shape;907;p29"/>
          <p:cNvSpPr txBox="1"/>
          <p:nvPr/>
        </p:nvSpPr>
        <p:spPr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908" name="Google Shape;908;p29"/>
          <p:cNvSpPr txBox="1"/>
          <p:nvPr/>
        </p:nvSpPr>
        <p:spPr>
          <a:xfrm>
            <a:off x="5116513" y="5237163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2/3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9" name="Google Shape;909;p29"/>
          <p:cNvSpPr/>
          <p:nvPr/>
        </p:nvSpPr>
        <p:spPr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910" name="Google Shape;910;p29"/>
          <p:cNvSpPr txBox="1"/>
          <p:nvPr/>
        </p:nvSpPr>
        <p:spPr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1/4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11" name="Google Shape;911;p29"/>
          <p:cNvCxnSpPr/>
          <p:nvPr/>
        </p:nvCxnSpPr>
        <p:spPr>
          <a:xfrm>
            <a:off x="4471988" y="5470525"/>
            <a:ext cx="6492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2" name="Google Shape;912;p29"/>
          <p:cNvSpPr txBox="1"/>
          <p:nvPr/>
        </p:nvSpPr>
        <p:spPr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913" name="Google Shape;913;p29"/>
          <p:cNvSpPr txBox="1"/>
          <p:nvPr/>
        </p:nvSpPr>
        <p:spPr>
          <a:xfrm>
            <a:off x="4324350" y="2330450"/>
            <a:ext cx="4206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5/</a:t>
            </a:r>
            <a:endParaRPr/>
          </a:p>
        </p:txBody>
      </p:sp>
      <p:sp>
        <p:nvSpPr>
          <p:cNvPr id="914" name="Google Shape;914;p29"/>
          <p:cNvSpPr txBox="1"/>
          <p:nvPr/>
        </p:nvSpPr>
        <p:spPr>
          <a:xfrm>
            <a:off x="3113088" y="3441700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6/7</a:t>
            </a:r>
            <a:endParaRPr/>
          </a:p>
        </p:txBody>
      </p:sp>
      <p:sp>
        <p:nvSpPr>
          <p:cNvPr id="915" name="Google Shape;915;p29"/>
          <p:cNvSpPr/>
          <p:nvPr/>
        </p:nvSpPr>
        <p:spPr>
          <a:xfrm>
            <a:off x="2825750" y="5241925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916" name="Google Shape;916;p29"/>
          <p:cNvSpPr txBox="1"/>
          <p:nvPr/>
        </p:nvSpPr>
        <p:spPr>
          <a:xfrm>
            <a:off x="2809875" y="5235575"/>
            <a:ext cx="5730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6/7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7" name="Google Shape;917;p29"/>
          <p:cNvSpPr txBox="1"/>
          <p:nvPr/>
        </p:nvSpPr>
        <p:spPr>
          <a:xfrm>
            <a:off x="2890838" y="567372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Topological sort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We have a </a:t>
            </a:r>
            <a:r>
              <a:rPr lang="en-US" sz="2800" b="1"/>
              <a:t>set of tasks </a:t>
            </a:r>
            <a:r>
              <a:rPr lang="en-US" sz="2800"/>
              <a:t>and a </a:t>
            </a:r>
            <a:r>
              <a:rPr lang="en-US" sz="2800" b="1"/>
              <a:t>set of dependencies (precedence constraints) </a:t>
            </a:r>
            <a:r>
              <a:rPr lang="en-US" sz="2800"/>
              <a:t>of form “task A must be done before task B”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 b="1"/>
              <a:t>Topological sort</a:t>
            </a:r>
            <a:r>
              <a:rPr lang="en-US" sz="2800"/>
              <a:t>: An ordering of the tasks that conforms with the given dependencies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 b="1"/>
              <a:t>Goal</a:t>
            </a:r>
            <a:r>
              <a:rPr lang="en-US" sz="2800"/>
              <a:t>: Find a topological sort of the tasks or decide that there is no such ordering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923" name="Google Shape;923;p30"/>
          <p:cNvSpPr/>
          <p:nvPr/>
        </p:nvSpPr>
        <p:spPr>
          <a:xfrm>
            <a:off x="4273550" y="2327275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924" name="Google Shape;924;p30"/>
          <p:cNvSpPr/>
          <p:nvPr/>
        </p:nvSpPr>
        <p:spPr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925" name="Google Shape;925;p30"/>
          <p:cNvSpPr/>
          <p:nvPr/>
        </p:nvSpPr>
        <p:spPr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926" name="Google Shape;926;p30"/>
          <p:cNvCxnSpPr/>
          <p:nvPr/>
        </p:nvCxnSpPr>
        <p:spPr>
          <a:xfrm>
            <a:off x="5627688" y="2814638"/>
            <a:ext cx="0" cy="606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7" name="Google Shape;927;p30"/>
          <p:cNvSpPr/>
          <p:nvPr/>
        </p:nvSpPr>
        <p:spPr>
          <a:xfrm>
            <a:off x="3151188" y="3435350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928" name="Google Shape;928;p30"/>
          <p:cNvSpPr/>
          <p:nvPr/>
        </p:nvSpPr>
        <p:spPr>
          <a:xfrm>
            <a:off x="3116263" y="2360613"/>
            <a:ext cx="504825" cy="47625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929" name="Google Shape;929;p30"/>
          <p:cNvCxnSpPr/>
          <p:nvPr/>
        </p:nvCxnSpPr>
        <p:spPr>
          <a:xfrm>
            <a:off x="3379788" y="2824163"/>
            <a:ext cx="0" cy="606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0" name="Google Shape;930;p30"/>
          <p:cNvCxnSpPr/>
          <p:nvPr/>
        </p:nvCxnSpPr>
        <p:spPr>
          <a:xfrm>
            <a:off x="3606800" y="2584450"/>
            <a:ext cx="6492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1" name="Google Shape;931;p30"/>
          <p:cNvCxnSpPr/>
          <p:nvPr/>
        </p:nvCxnSpPr>
        <p:spPr>
          <a:xfrm flipH="1">
            <a:off x="3635375" y="2786063"/>
            <a:ext cx="823913" cy="8223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2" name="Google Shape;932;p30"/>
          <p:cNvSpPr txBox="1"/>
          <p:nvPr/>
        </p:nvSpPr>
        <p:spPr>
          <a:xfrm>
            <a:off x="3565525" y="4654550"/>
            <a:ext cx="1801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Linked List:</a:t>
            </a:r>
            <a:endParaRPr/>
          </a:p>
        </p:txBody>
      </p:sp>
      <p:sp>
        <p:nvSpPr>
          <p:cNvPr id="933" name="Google Shape;933;p30"/>
          <p:cNvSpPr txBox="1"/>
          <p:nvPr/>
        </p:nvSpPr>
        <p:spPr>
          <a:xfrm>
            <a:off x="3168650" y="191135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934" name="Google Shape;934;p30"/>
          <p:cNvSpPr txBox="1"/>
          <p:nvPr/>
        </p:nvSpPr>
        <p:spPr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935" name="Google Shape;935;p30"/>
          <p:cNvSpPr txBox="1"/>
          <p:nvPr/>
        </p:nvSpPr>
        <p:spPr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936" name="Google Shape;936;p30"/>
          <p:cNvSpPr txBox="1"/>
          <p:nvPr/>
        </p:nvSpPr>
        <p:spPr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937" name="Google Shape;937;p30"/>
          <p:cNvSpPr txBox="1"/>
          <p:nvPr/>
        </p:nvSpPr>
        <p:spPr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938" name="Google Shape;938;p30"/>
          <p:cNvSpPr txBox="1"/>
          <p:nvPr/>
        </p:nvSpPr>
        <p:spPr>
          <a:xfrm>
            <a:off x="5348288" y="2344738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1/4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9" name="Google Shape;939;p30"/>
          <p:cNvSpPr txBox="1"/>
          <p:nvPr/>
        </p:nvSpPr>
        <p:spPr>
          <a:xfrm>
            <a:off x="5392738" y="3441700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2/3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0" name="Google Shape;940;p30"/>
          <p:cNvSpPr/>
          <p:nvPr/>
        </p:nvSpPr>
        <p:spPr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941" name="Google Shape;941;p30"/>
          <p:cNvSpPr txBox="1"/>
          <p:nvPr/>
        </p:nvSpPr>
        <p:spPr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942" name="Google Shape;942;p30"/>
          <p:cNvSpPr txBox="1"/>
          <p:nvPr/>
        </p:nvSpPr>
        <p:spPr>
          <a:xfrm>
            <a:off x="5116513" y="5237163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2/3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3" name="Google Shape;943;p30"/>
          <p:cNvSpPr/>
          <p:nvPr/>
        </p:nvSpPr>
        <p:spPr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944" name="Google Shape;944;p30"/>
          <p:cNvSpPr txBox="1"/>
          <p:nvPr/>
        </p:nvSpPr>
        <p:spPr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1/4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45" name="Google Shape;945;p30"/>
          <p:cNvCxnSpPr/>
          <p:nvPr/>
        </p:nvCxnSpPr>
        <p:spPr>
          <a:xfrm>
            <a:off x="4471988" y="5470525"/>
            <a:ext cx="6492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6" name="Google Shape;946;p30"/>
          <p:cNvSpPr txBox="1"/>
          <p:nvPr/>
        </p:nvSpPr>
        <p:spPr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947" name="Google Shape;947;p30"/>
          <p:cNvSpPr txBox="1"/>
          <p:nvPr/>
        </p:nvSpPr>
        <p:spPr>
          <a:xfrm>
            <a:off x="4238625" y="2330450"/>
            <a:ext cx="5730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5/8</a:t>
            </a:r>
            <a:endParaRPr/>
          </a:p>
        </p:txBody>
      </p:sp>
      <p:sp>
        <p:nvSpPr>
          <p:cNvPr id="948" name="Google Shape;948;p30"/>
          <p:cNvSpPr txBox="1"/>
          <p:nvPr/>
        </p:nvSpPr>
        <p:spPr>
          <a:xfrm>
            <a:off x="3113088" y="3441700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6/7</a:t>
            </a:r>
            <a:endParaRPr/>
          </a:p>
        </p:txBody>
      </p:sp>
      <p:sp>
        <p:nvSpPr>
          <p:cNvPr id="949" name="Google Shape;949;p30"/>
          <p:cNvSpPr/>
          <p:nvPr/>
        </p:nvSpPr>
        <p:spPr>
          <a:xfrm>
            <a:off x="2825750" y="5241925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950" name="Google Shape;950;p30"/>
          <p:cNvSpPr txBox="1"/>
          <p:nvPr/>
        </p:nvSpPr>
        <p:spPr>
          <a:xfrm>
            <a:off x="2809875" y="5235575"/>
            <a:ext cx="5730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6/7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1" name="Google Shape;951;p30"/>
          <p:cNvSpPr txBox="1"/>
          <p:nvPr/>
        </p:nvSpPr>
        <p:spPr>
          <a:xfrm>
            <a:off x="2890838" y="567372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952" name="Google Shape;952;p30"/>
          <p:cNvSpPr/>
          <p:nvPr/>
        </p:nvSpPr>
        <p:spPr>
          <a:xfrm>
            <a:off x="1677988" y="5251450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953" name="Google Shape;953;p30"/>
          <p:cNvSpPr txBox="1"/>
          <p:nvPr/>
        </p:nvSpPr>
        <p:spPr>
          <a:xfrm>
            <a:off x="1633538" y="5259388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5/8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54" name="Google Shape;954;p30"/>
          <p:cNvCxnSpPr/>
          <p:nvPr/>
        </p:nvCxnSpPr>
        <p:spPr>
          <a:xfrm>
            <a:off x="2190750" y="5475288"/>
            <a:ext cx="6492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5" name="Google Shape;955;p30"/>
          <p:cNvSpPr txBox="1"/>
          <p:nvPr/>
        </p:nvSpPr>
        <p:spPr>
          <a:xfrm>
            <a:off x="1743075" y="568325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961" name="Google Shape;961;p31"/>
          <p:cNvSpPr/>
          <p:nvPr/>
        </p:nvSpPr>
        <p:spPr>
          <a:xfrm>
            <a:off x="4273550" y="2327275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962" name="Google Shape;962;p31"/>
          <p:cNvSpPr/>
          <p:nvPr/>
        </p:nvSpPr>
        <p:spPr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963" name="Google Shape;963;p31"/>
          <p:cNvSpPr/>
          <p:nvPr/>
        </p:nvSpPr>
        <p:spPr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964" name="Google Shape;964;p31"/>
          <p:cNvCxnSpPr/>
          <p:nvPr/>
        </p:nvCxnSpPr>
        <p:spPr>
          <a:xfrm>
            <a:off x="5627688" y="2814638"/>
            <a:ext cx="0" cy="606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5" name="Google Shape;965;p31"/>
          <p:cNvSpPr/>
          <p:nvPr/>
        </p:nvSpPr>
        <p:spPr>
          <a:xfrm>
            <a:off x="3151188" y="3435350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966" name="Google Shape;966;p31"/>
          <p:cNvSpPr/>
          <p:nvPr/>
        </p:nvSpPr>
        <p:spPr>
          <a:xfrm>
            <a:off x="3116263" y="2360613"/>
            <a:ext cx="504825" cy="476250"/>
          </a:xfrm>
          <a:prstGeom prst="ellipse">
            <a:avLst/>
          </a:prstGeom>
          <a:solidFill>
            <a:srgbClr val="CCEC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967" name="Google Shape;967;p31"/>
          <p:cNvCxnSpPr/>
          <p:nvPr/>
        </p:nvCxnSpPr>
        <p:spPr>
          <a:xfrm>
            <a:off x="3379788" y="2824163"/>
            <a:ext cx="0" cy="606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8" name="Google Shape;968;p31"/>
          <p:cNvCxnSpPr/>
          <p:nvPr/>
        </p:nvCxnSpPr>
        <p:spPr>
          <a:xfrm>
            <a:off x="3606800" y="2584450"/>
            <a:ext cx="6492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9" name="Google Shape;969;p31"/>
          <p:cNvCxnSpPr/>
          <p:nvPr/>
        </p:nvCxnSpPr>
        <p:spPr>
          <a:xfrm flipH="1">
            <a:off x="3635375" y="2786063"/>
            <a:ext cx="823913" cy="8223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0" name="Google Shape;970;p31"/>
          <p:cNvSpPr txBox="1"/>
          <p:nvPr/>
        </p:nvSpPr>
        <p:spPr>
          <a:xfrm>
            <a:off x="3565525" y="4654550"/>
            <a:ext cx="1801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Linked List:</a:t>
            </a:r>
            <a:endParaRPr/>
          </a:p>
        </p:txBody>
      </p:sp>
      <p:sp>
        <p:nvSpPr>
          <p:cNvPr id="971" name="Google Shape;971;p31"/>
          <p:cNvSpPr txBox="1"/>
          <p:nvPr/>
        </p:nvSpPr>
        <p:spPr>
          <a:xfrm>
            <a:off x="3168650" y="191135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972" name="Google Shape;972;p31"/>
          <p:cNvSpPr txBox="1"/>
          <p:nvPr/>
        </p:nvSpPr>
        <p:spPr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973" name="Google Shape;973;p31"/>
          <p:cNvSpPr txBox="1"/>
          <p:nvPr/>
        </p:nvSpPr>
        <p:spPr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974" name="Google Shape;974;p31"/>
          <p:cNvSpPr txBox="1"/>
          <p:nvPr/>
        </p:nvSpPr>
        <p:spPr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975" name="Google Shape;975;p31"/>
          <p:cNvSpPr txBox="1"/>
          <p:nvPr/>
        </p:nvSpPr>
        <p:spPr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976" name="Google Shape;976;p31"/>
          <p:cNvSpPr txBox="1"/>
          <p:nvPr/>
        </p:nvSpPr>
        <p:spPr>
          <a:xfrm>
            <a:off x="5348288" y="2344738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1/4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7" name="Google Shape;977;p31"/>
          <p:cNvSpPr txBox="1"/>
          <p:nvPr/>
        </p:nvSpPr>
        <p:spPr>
          <a:xfrm>
            <a:off x="5392738" y="3441700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2/3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8" name="Google Shape;978;p31"/>
          <p:cNvSpPr/>
          <p:nvPr/>
        </p:nvSpPr>
        <p:spPr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979" name="Google Shape;979;p31"/>
          <p:cNvSpPr txBox="1"/>
          <p:nvPr/>
        </p:nvSpPr>
        <p:spPr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980" name="Google Shape;980;p31"/>
          <p:cNvSpPr txBox="1"/>
          <p:nvPr/>
        </p:nvSpPr>
        <p:spPr>
          <a:xfrm>
            <a:off x="5116513" y="5237163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2/3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1" name="Google Shape;981;p31"/>
          <p:cNvSpPr/>
          <p:nvPr/>
        </p:nvSpPr>
        <p:spPr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982" name="Google Shape;982;p31"/>
          <p:cNvSpPr txBox="1"/>
          <p:nvPr/>
        </p:nvSpPr>
        <p:spPr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1/4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83" name="Google Shape;983;p31"/>
          <p:cNvCxnSpPr/>
          <p:nvPr/>
        </p:nvCxnSpPr>
        <p:spPr>
          <a:xfrm>
            <a:off x="4471988" y="5470525"/>
            <a:ext cx="6492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4" name="Google Shape;984;p31"/>
          <p:cNvSpPr txBox="1"/>
          <p:nvPr/>
        </p:nvSpPr>
        <p:spPr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985" name="Google Shape;985;p31"/>
          <p:cNvSpPr txBox="1"/>
          <p:nvPr/>
        </p:nvSpPr>
        <p:spPr>
          <a:xfrm>
            <a:off x="4238625" y="2330450"/>
            <a:ext cx="5730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5/8</a:t>
            </a:r>
            <a:endParaRPr/>
          </a:p>
        </p:txBody>
      </p:sp>
      <p:sp>
        <p:nvSpPr>
          <p:cNvPr id="986" name="Google Shape;986;p31"/>
          <p:cNvSpPr txBox="1"/>
          <p:nvPr/>
        </p:nvSpPr>
        <p:spPr>
          <a:xfrm>
            <a:off x="3113088" y="3441700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6/7</a:t>
            </a:r>
            <a:endParaRPr/>
          </a:p>
        </p:txBody>
      </p:sp>
      <p:sp>
        <p:nvSpPr>
          <p:cNvPr id="987" name="Google Shape;987;p31"/>
          <p:cNvSpPr/>
          <p:nvPr/>
        </p:nvSpPr>
        <p:spPr>
          <a:xfrm>
            <a:off x="2825750" y="5241925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988" name="Google Shape;988;p31"/>
          <p:cNvSpPr txBox="1"/>
          <p:nvPr/>
        </p:nvSpPr>
        <p:spPr>
          <a:xfrm>
            <a:off x="2809875" y="5235575"/>
            <a:ext cx="5730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6/7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9" name="Google Shape;989;p31"/>
          <p:cNvSpPr txBox="1"/>
          <p:nvPr/>
        </p:nvSpPr>
        <p:spPr>
          <a:xfrm>
            <a:off x="2890838" y="567372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990" name="Google Shape;990;p31"/>
          <p:cNvSpPr/>
          <p:nvPr/>
        </p:nvSpPr>
        <p:spPr>
          <a:xfrm>
            <a:off x="1677988" y="5251450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991" name="Google Shape;991;p31"/>
          <p:cNvSpPr txBox="1"/>
          <p:nvPr/>
        </p:nvSpPr>
        <p:spPr>
          <a:xfrm>
            <a:off x="1633538" y="5259388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5/8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92" name="Google Shape;992;p31"/>
          <p:cNvCxnSpPr/>
          <p:nvPr/>
        </p:nvCxnSpPr>
        <p:spPr>
          <a:xfrm>
            <a:off x="2190750" y="5475288"/>
            <a:ext cx="6492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3" name="Google Shape;993;p31"/>
          <p:cNvSpPr txBox="1"/>
          <p:nvPr/>
        </p:nvSpPr>
        <p:spPr>
          <a:xfrm>
            <a:off x="1743075" y="568325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994" name="Google Shape;994;p31"/>
          <p:cNvSpPr txBox="1"/>
          <p:nvPr/>
        </p:nvSpPr>
        <p:spPr>
          <a:xfrm>
            <a:off x="3127375" y="2373313"/>
            <a:ext cx="4206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9/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000" name="Google Shape;1000;p32"/>
          <p:cNvSpPr/>
          <p:nvPr/>
        </p:nvSpPr>
        <p:spPr>
          <a:xfrm>
            <a:off x="4273550" y="2327275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1001" name="Google Shape;1001;p32"/>
          <p:cNvSpPr/>
          <p:nvPr/>
        </p:nvSpPr>
        <p:spPr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1002" name="Google Shape;1002;p32"/>
          <p:cNvSpPr/>
          <p:nvPr/>
        </p:nvSpPr>
        <p:spPr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1003" name="Google Shape;1003;p32"/>
          <p:cNvCxnSpPr/>
          <p:nvPr/>
        </p:nvCxnSpPr>
        <p:spPr>
          <a:xfrm>
            <a:off x="5627688" y="2814638"/>
            <a:ext cx="0" cy="606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4" name="Google Shape;1004;p32"/>
          <p:cNvSpPr/>
          <p:nvPr/>
        </p:nvSpPr>
        <p:spPr>
          <a:xfrm>
            <a:off x="3151188" y="3435350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1005" name="Google Shape;1005;p32"/>
          <p:cNvSpPr/>
          <p:nvPr/>
        </p:nvSpPr>
        <p:spPr>
          <a:xfrm>
            <a:off x="3116263" y="2360613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1006" name="Google Shape;1006;p32"/>
          <p:cNvCxnSpPr/>
          <p:nvPr/>
        </p:nvCxnSpPr>
        <p:spPr>
          <a:xfrm>
            <a:off x="3379788" y="2824163"/>
            <a:ext cx="0" cy="6064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7" name="Google Shape;1007;p32"/>
          <p:cNvCxnSpPr/>
          <p:nvPr/>
        </p:nvCxnSpPr>
        <p:spPr>
          <a:xfrm>
            <a:off x="3606800" y="2584450"/>
            <a:ext cx="6492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8" name="Google Shape;1008;p32"/>
          <p:cNvCxnSpPr/>
          <p:nvPr/>
        </p:nvCxnSpPr>
        <p:spPr>
          <a:xfrm flipH="1">
            <a:off x="3635375" y="2786063"/>
            <a:ext cx="823913" cy="8223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9" name="Google Shape;1009;p32"/>
          <p:cNvSpPr txBox="1"/>
          <p:nvPr/>
        </p:nvSpPr>
        <p:spPr>
          <a:xfrm>
            <a:off x="3565525" y="4654550"/>
            <a:ext cx="1801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Linked List:</a:t>
            </a:r>
            <a:endParaRPr/>
          </a:p>
        </p:txBody>
      </p:sp>
      <p:sp>
        <p:nvSpPr>
          <p:cNvPr id="1010" name="Google Shape;1010;p32"/>
          <p:cNvSpPr txBox="1"/>
          <p:nvPr/>
        </p:nvSpPr>
        <p:spPr>
          <a:xfrm>
            <a:off x="3168650" y="191135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011" name="Google Shape;1011;p32"/>
          <p:cNvSpPr txBox="1"/>
          <p:nvPr/>
        </p:nvSpPr>
        <p:spPr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012" name="Google Shape;1012;p32"/>
          <p:cNvSpPr txBox="1"/>
          <p:nvPr/>
        </p:nvSpPr>
        <p:spPr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1013" name="Google Shape;1013;p32"/>
          <p:cNvSpPr txBox="1"/>
          <p:nvPr/>
        </p:nvSpPr>
        <p:spPr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1014" name="Google Shape;1014;p32"/>
          <p:cNvSpPr txBox="1"/>
          <p:nvPr/>
        </p:nvSpPr>
        <p:spPr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1015" name="Google Shape;1015;p32"/>
          <p:cNvSpPr txBox="1"/>
          <p:nvPr/>
        </p:nvSpPr>
        <p:spPr>
          <a:xfrm>
            <a:off x="5348288" y="2344738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1/4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6" name="Google Shape;1016;p32"/>
          <p:cNvSpPr txBox="1"/>
          <p:nvPr/>
        </p:nvSpPr>
        <p:spPr>
          <a:xfrm>
            <a:off x="5392738" y="3441700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2/3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7" name="Google Shape;1017;p32"/>
          <p:cNvSpPr/>
          <p:nvPr/>
        </p:nvSpPr>
        <p:spPr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1018" name="Google Shape;1018;p32"/>
          <p:cNvSpPr txBox="1"/>
          <p:nvPr/>
        </p:nvSpPr>
        <p:spPr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1019" name="Google Shape;1019;p32"/>
          <p:cNvSpPr txBox="1"/>
          <p:nvPr/>
        </p:nvSpPr>
        <p:spPr>
          <a:xfrm>
            <a:off x="5116513" y="5237163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2/3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0" name="Google Shape;1020;p32"/>
          <p:cNvSpPr/>
          <p:nvPr/>
        </p:nvSpPr>
        <p:spPr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1021" name="Google Shape;1021;p32"/>
          <p:cNvSpPr txBox="1"/>
          <p:nvPr/>
        </p:nvSpPr>
        <p:spPr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1/4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22" name="Google Shape;1022;p32"/>
          <p:cNvCxnSpPr/>
          <p:nvPr/>
        </p:nvCxnSpPr>
        <p:spPr>
          <a:xfrm>
            <a:off x="4471988" y="5470525"/>
            <a:ext cx="6492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3" name="Google Shape;1023;p32"/>
          <p:cNvSpPr txBox="1"/>
          <p:nvPr/>
        </p:nvSpPr>
        <p:spPr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1024" name="Google Shape;1024;p32"/>
          <p:cNvSpPr txBox="1"/>
          <p:nvPr/>
        </p:nvSpPr>
        <p:spPr>
          <a:xfrm>
            <a:off x="4238625" y="2330450"/>
            <a:ext cx="5730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5/8</a:t>
            </a:r>
            <a:endParaRPr/>
          </a:p>
        </p:txBody>
      </p:sp>
      <p:sp>
        <p:nvSpPr>
          <p:cNvPr id="1025" name="Google Shape;1025;p32"/>
          <p:cNvSpPr txBox="1"/>
          <p:nvPr/>
        </p:nvSpPr>
        <p:spPr>
          <a:xfrm>
            <a:off x="3113088" y="3441700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6/7</a:t>
            </a:r>
            <a:endParaRPr/>
          </a:p>
        </p:txBody>
      </p:sp>
      <p:sp>
        <p:nvSpPr>
          <p:cNvPr id="1026" name="Google Shape;1026;p32"/>
          <p:cNvSpPr/>
          <p:nvPr/>
        </p:nvSpPr>
        <p:spPr>
          <a:xfrm>
            <a:off x="2825750" y="5241925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1027" name="Google Shape;1027;p32"/>
          <p:cNvSpPr txBox="1"/>
          <p:nvPr/>
        </p:nvSpPr>
        <p:spPr>
          <a:xfrm>
            <a:off x="2809875" y="5235575"/>
            <a:ext cx="5730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6/7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8" name="Google Shape;1028;p32"/>
          <p:cNvSpPr txBox="1"/>
          <p:nvPr/>
        </p:nvSpPr>
        <p:spPr>
          <a:xfrm>
            <a:off x="2890838" y="567372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1029" name="Google Shape;1029;p32"/>
          <p:cNvSpPr/>
          <p:nvPr/>
        </p:nvSpPr>
        <p:spPr>
          <a:xfrm>
            <a:off x="1677988" y="5251450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1030" name="Google Shape;1030;p32"/>
          <p:cNvSpPr txBox="1"/>
          <p:nvPr/>
        </p:nvSpPr>
        <p:spPr>
          <a:xfrm>
            <a:off x="1633538" y="5259388"/>
            <a:ext cx="57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5/8</a:t>
            </a:r>
            <a:endParaRPr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31" name="Google Shape;1031;p32"/>
          <p:cNvCxnSpPr/>
          <p:nvPr/>
        </p:nvCxnSpPr>
        <p:spPr>
          <a:xfrm>
            <a:off x="2190750" y="5475288"/>
            <a:ext cx="6492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2" name="Google Shape;1032;p32"/>
          <p:cNvSpPr txBox="1"/>
          <p:nvPr/>
        </p:nvSpPr>
        <p:spPr>
          <a:xfrm>
            <a:off x="1743075" y="568325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033" name="Google Shape;1033;p32"/>
          <p:cNvSpPr txBox="1"/>
          <p:nvPr/>
        </p:nvSpPr>
        <p:spPr>
          <a:xfrm>
            <a:off x="3055938" y="2422525"/>
            <a:ext cx="635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9/10</a:t>
            </a:r>
            <a:endParaRPr/>
          </a:p>
        </p:txBody>
      </p:sp>
      <p:sp>
        <p:nvSpPr>
          <p:cNvPr id="1034" name="Google Shape;1034;p32"/>
          <p:cNvSpPr/>
          <p:nvPr/>
        </p:nvSpPr>
        <p:spPr>
          <a:xfrm>
            <a:off x="530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1035" name="Google Shape;1035;p32"/>
          <p:cNvSpPr txBox="1"/>
          <p:nvPr/>
        </p:nvSpPr>
        <p:spPr>
          <a:xfrm>
            <a:off x="485775" y="5303838"/>
            <a:ext cx="635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9/10</a:t>
            </a:r>
            <a:endParaRPr sz="20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36" name="Google Shape;1036;p32"/>
          <p:cNvCxnSpPr/>
          <p:nvPr/>
        </p:nvCxnSpPr>
        <p:spPr>
          <a:xfrm>
            <a:off x="1042988" y="5470525"/>
            <a:ext cx="6492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7" name="Google Shape;1037;p32"/>
          <p:cNvSpPr txBox="1"/>
          <p:nvPr/>
        </p:nvSpPr>
        <p:spPr>
          <a:xfrm>
            <a:off x="595313" y="5678488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3"/>
          <p:cNvSpPr/>
          <p:nvPr/>
        </p:nvSpPr>
        <p:spPr>
          <a:xfrm>
            <a:off x="4495800" y="4572000"/>
            <a:ext cx="609600" cy="685800"/>
          </a:xfrm>
          <a:prstGeom prst="rect">
            <a:avLst/>
          </a:prstGeom>
          <a:solidFill>
            <a:srgbClr val="FF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3" name="Google Shape;1043;p33"/>
          <p:cNvSpPr/>
          <p:nvPr/>
        </p:nvSpPr>
        <p:spPr>
          <a:xfrm>
            <a:off x="5486400" y="3657600"/>
            <a:ext cx="914400" cy="1600200"/>
          </a:xfrm>
          <a:prstGeom prst="rect">
            <a:avLst/>
          </a:prstGeom>
          <a:solidFill>
            <a:srgbClr val="FF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4" name="Google Shape;1044;p33"/>
          <p:cNvSpPr/>
          <p:nvPr/>
        </p:nvSpPr>
        <p:spPr>
          <a:xfrm>
            <a:off x="4343400" y="3657600"/>
            <a:ext cx="762000" cy="762000"/>
          </a:xfrm>
          <a:prstGeom prst="rect">
            <a:avLst/>
          </a:prstGeom>
          <a:solidFill>
            <a:srgbClr val="FF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5" name="Google Shape;1045;p33"/>
          <p:cNvSpPr/>
          <p:nvPr/>
        </p:nvSpPr>
        <p:spPr>
          <a:xfrm>
            <a:off x="3200400" y="3657600"/>
            <a:ext cx="1143000" cy="1600200"/>
          </a:xfrm>
          <a:prstGeom prst="rect">
            <a:avLst/>
          </a:prstGeom>
          <a:solidFill>
            <a:srgbClr val="FF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6" name="Google Shape;1046;p33"/>
          <p:cNvSpPr/>
          <p:nvPr/>
        </p:nvSpPr>
        <p:spPr>
          <a:xfrm>
            <a:off x="914400" y="3657600"/>
            <a:ext cx="1905000" cy="1676400"/>
          </a:xfrm>
          <a:prstGeom prst="rect">
            <a:avLst/>
          </a:prstGeom>
          <a:solidFill>
            <a:srgbClr val="FF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7" name="Google Shape;1047;p3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Strongly Connected Components</a:t>
            </a:r>
            <a:endParaRPr/>
          </a:p>
        </p:txBody>
      </p:sp>
      <p:sp>
        <p:nvSpPr>
          <p:cNvPr id="1048" name="Google Shape;1048;p3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 i="1"/>
              <a:t>G</a:t>
            </a:r>
            <a:r>
              <a:rPr lang="en-US"/>
              <a:t> is strongly connected if every pair (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) of vertices in </a:t>
            </a:r>
            <a:r>
              <a:rPr lang="en-US" i="1"/>
              <a:t>G </a:t>
            </a:r>
            <a:r>
              <a:rPr lang="en-US"/>
              <a:t>is reachable from one another.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 </a:t>
            </a:r>
            <a:r>
              <a:rPr lang="en-US" b="1">
                <a:solidFill>
                  <a:srgbClr val="CC3300"/>
                </a:solidFill>
              </a:rPr>
              <a:t>strongly connected component</a:t>
            </a:r>
            <a:r>
              <a:rPr lang="en-US" b="1"/>
              <a:t> </a:t>
            </a:r>
            <a:r>
              <a:rPr lang="en-US"/>
              <a:t>(</a:t>
            </a:r>
            <a:r>
              <a:rPr lang="en-US" b="1" i="1">
                <a:solidFill>
                  <a:srgbClr val="CC3300"/>
                </a:solidFill>
              </a:rPr>
              <a:t>SCC</a:t>
            </a:r>
            <a:r>
              <a:rPr lang="en-US"/>
              <a:t>) of </a:t>
            </a:r>
            <a:r>
              <a:rPr lang="en-US" i="1"/>
              <a:t>G </a:t>
            </a:r>
            <a:r>
              <a:rPr lang="en-US"/>
              <a:t>is a maximal set of vertices </a:t>
            </a:r>
            <a:r>
              <a:rPr lang="en-US" i="1"/>
              <a:t>C </a:t>
            </a:r>
            <a:r>
              <a:rPr lang="en-US"/>
              <a:t>⊆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i="1"/>
              <a:t>V </a:t>
            </a:r>
            <a:r>
              <a:rPr lang="en-US"/>
              <a:t>such that for all </a:t>
            </a:r>
            <a:r>
              <a:rPr lang="en-US" i="1"/>
              <a:t>u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, v </a:t>
            </a:r>
            <a:r>
              <a:rPr lang="en-US"/>
              <a:t>∈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i="1"/>
              <a:t>C</a:t>
            </a:r>
            <a:r>
              <a:rPr lang="en-US"/>
              <a:t>, both </a:t>
            </a:r>
            <a:r>
              <a:rPr lang="en-US" i="1"/>
              <a:t>u   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  v </a:t>
            </a:r>
            <a:r>
              <a:rPr lang="en-US"/>
              <a:t>and 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v      </a:t>
            </a:r>
            <a:r>
              <a:rPr lang="en-US" i="1"/>
              <a:t>u</a:t>
            </a:r>
            <a:r>
              <a:rPr lang="en-US"/>
              <a:t> exist.</a:t>
            </a:r>
            <a:endParaRPr/>
          </a:p>
          <a:p>
            <a:pPr marL="274320" lvl="0" indent="-148844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/>
          </a:p>
          <a:p>
            <a:pPr marL="274320" lvl="0" indent="-148844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i="1"/>
          </a:p>
        </p:txBody>
      </p:sp>
      <p:sp>
        <p:nvSpPr>
          <p:cNvPr id="1049" name="Google Shape;1049;p33"/>
          <p:cNvSpPr/>
          <p:nvPr/>
        </p:nvSpPr>
        <p:spPr>
          <a:xfrm>
            <a:off x="1714480" y="307181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240" h="48" extrusionOk="0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0" name="Google Shape;1050;p33"/>
          <p:cNvSpPr/>
          <p:nvPr/>
        </p:nvSpPr>
        <p:spPr>
          <a:xfrm>
            <a:off x="3143240" y="307181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240" h="48" extrusionOk="0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1" name="Google Shape;1051;p33"/>
          <p:cNvSpPr/>
          <p:nvPr/>
        </p:nvSpPr>
        <p:spPr>
          <a:xfrm>
            <a:off x="1066800" y="3810000"/>
            <a:ext cx="381000" cy="3810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2" name="Google Shape;1052;p33"/>
          <p:cNvSpPr/>
          <p:nvPr/>
        </p:nvSpPr>
        <p:spPr>
          <a:xfrm>
            <a:off x="2247900" y="3810000"/>
            <a:ext cx="381000" cy="3810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3" name="Google Shape;1053;p33"/>
          <p:cNvSpPr/>
          <p:nvPr/>
        </p:nvSpPr>
        <p:spPr>
          <a:xfrm>
            <a:off x="1066800" y="4724400"/>
            <a:ext cx="381000" cy="3810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4" name="Google Shape;1054;p33"/>
          <p:cNvSpPr/>
          <p:nvPr/>
        </p:nvSpPr>
        <p:spPr>
          <a:xfrm>
            <a:off x="2247900" y="4724400"/>
            <a:ext cx="381000" cy="3810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5" name="Google Shape;1055;p33"/>
          <p:cNvSpPr/>
          <p:nvPr/>
        </p:nvSpPr>
        <p:spPr>
          <a:xfrm>
            <a:off x="3429000" y="3810000"/>
            <a:ext cx="381000" cy="3810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6" name="Google Shape;1056;p33"/>
          <p:cNvSpPr/>
          <p:nvPr/>
        </p:nvSpPr>
        <p:spPr>
          <a:xfrm>
            <a:off x="4610100" y="3810000"/>
            <a:ext cx="381000" cy="3810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7" name="Google Shape;1057;p33"/>
          <p:cNvSpPr/>
          <p:nvPr/>
        </p:nvSpPr>
        <p:spPr>
          <a:xfrm>
            <a:off x="3429000" y="4724400"/>
            <a:ext cx="381000" cy="3810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8" name="Google Shape;1058;p33"/>
          <p:cNvSpPr/>
          <p:nvPr/>
        </p:nvSpPr>
        <p:spPr>
          <a:xfrm>
            <a:off x="4610100" y="4724400"/>
            <a:ext cx="381000" cy="3810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9" name="Google Shape;1059;p33"/>
          <p:cNvSpPr/>
          <p:nvPr/>
        </p:nvSpPr>
        <p:spPr>
          <a:xfrm>
            <a:off x="5791200" y="3810000"/>
            <a:ext cx="381000" cy="3810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0" name="Google Shape;1060;p33"/>
          <p:cNvSpPr/>
          <p:nvPr/>
        </p:nvSpPr>
        <p:spPr>
          <a:xfrm>
            <a:off x="5791200" y="4724400"/>
            <a:ext cx="381000" cy="3810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61" name="Google Shape;1061;p33"/>
          <p:cNvCxnSpPr>
            <a:stCxn id="1051" idx="6"/>
            <a:endCxn id="1052" idx="2"/>
          </p:cNvCxnSpPr>
          <p:nvPr/>
        </p:nvCxnSpPr>
        <p:spPr>
          <a:xfrm>
            <a:off x="1447800" y="4000500"/>
            <a:ext cx="800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2" name="Google Shape;1062;p33"/>
          <p:cNvCxnSpPr>
            <a:stCxn id="1051" idx="4"/>
            <a:endCxn id="1053" idx="0"/>
          </p:cNvCxnSpPr>
          <p:nvPr/>
        </p:nvCxnSpPr>
        <p:spPr>
          <a:xfrm>
            <a:off x="1257300" y="4191000"/>
            <a:ext cx="0" cy="53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3" name="Google Shape;1063;p33"/>
          <p:cNvCxnSpPr>
            <a:stCxn id="1052" idx="4"/>
            <a:endCxn id="1054" idx="0"/>
          </p:cNvCxnSpPr>
          <p:nvPr/>
        </p:nvCxnSpPr>
        <p:spPr>
          <a:xfrm>
            <a:off x="2438400" y="4191000"/>
            <a:ext cx="0" cy="53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4" name="Google Shape;1064;p33"/>
          <p:cNvCxnSpPr>
            <a:stCxn id="1053" idx="6"/>
            <a:endCxn id="1054" idx="2"/>
          </p:cNvCxnSpPr>
          <p:nvPr/>
        </p:nvCxnSpPr>
        <p:spPr>
          <a:xfrm>
            <a:off x="1447800" y="4914900"/>
            <a:ext cx="800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5" name="Google Shape;1065;p33"/>
          <p:cNvCxnSpPr>
            <a:stCxn id="1054" idx="1"/>
            <a:endCxn id="1051" idx="5"/>
          </p:cNvCxnSpPr>
          <p:nvPr/>
        </p:nvCxnSpPr>
        <p:spPr>
          <a:xfrm rot="10800000">
            <a:off x="1391996" y="4135196"/>
            <a:ext cx="911700" cy="64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6" name="Google Shape;1066;p33"/>
          <p:cNvCxnSpPr>
            <a:stCxn id="1055" idx="6"/>
            <a:endCxn id="1056" idx="2"/>
          </p:cNvCxnSpPr>
          <p:nvPr/>
        </p:nvCxnSpPr>
        <p:spPr>
          <a:xfrm>
            <a:off x="3810000" y="4000500"/>
            <a:ext cx="800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7" name="Google Shape;1067;p33"/>
          <p:cNvCxnSpPr>
            <a:stCxn id="1056" idx="4"/>
            <a:endCxn id="1057" idx="7"/>
          </p:cNvCxnSpPr>
          <p:nvPr/>
        </p:nvCxnSpPr>
        <p:spPr>
          <a:xfrm flipH="1">
            <a:off x="3754200" y="4191000"/>
            <a:ext cx="1046400" cy="589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8" name="Google Shape;1068;p33"/>
          <p:cNvCxnSpPr>
            <a:stCxn id="1057" idx="0"/>
            <a:endCxn id="1055" idx="4"/>
          </p:cNvCxnSpPr>
          <p:nvPr/>
        </p:nvCxnSpPr>
        <p:spPr>
          <a:xfrm rot="10800000">
            <a:off x="3619500" y="4191000"/>
            <a:ext cx="0" cy="53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9" name="Google Shape;1069;p33"/>
          <p:cNvCxnSpPr>
            <a:stCxn id="1055" idx="3"/>
            <a:endCxn id="1057" idx="1"/>
          </p:cNvCxnSpPr>
          <p:nvPr/>
        </p:nvCxnSpPr>
        <p:spPr>
          <a:xfrm>
            <a:off x="3484796" y="4135204"/>
            <a:ext cx="0" cy="64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0" name="Google Shape;1070;p33"/>
          <p:cNvCxnSpPr>
            <a:stCxn id="1056" idx="4"/>
            <a:endCxn id="1058" idx="0"/>
          </p:cNvCxnSpPr>
          <p:nvPr/>
        </p:nvCxnSpPr>
        <p:spPr>
          <a:xfrm>
            <a:off x="4800600" y="4191000"/>
            <a:ext cx="0" cy="53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1" name="Google Shape;1071;p33"/>
          <p:cNvCxnSpPr>
            <a:stCxn id="1059" idx="3"/>
            <a:endCxn id="1060" idx="1"/>
          </p:cNvCxnSpPr>
          <p:nvPr/>
        </p:nvCxnSpPr>
        <p:spPr>
          <a:xfrm>
            <a:off x="5846996" y="4135204"/>
            <a:ext cx="0" cy="64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2" name="Google Shape;1072;p33"/>
          <p:cNvCxnSpPr>
            <a:stCxn id="1060" idx="7"/>
            <a:endCxn id="1059" idx="5"/>
          </p:cNvCxnSpPr>
          <p:nvPr/>
        </p:nvCxnSpPr>
        <p:spPr>
          <a:xfrm rot="10800000">
            <a:off x="6116404" y="4135196"/>
            <a:ext cx="0" cy="64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3" name="Google Shape;1073;p33"/>
          <p:cNvCxnSpPr>
            <a:stCxn id="1056" idx="6"/>
            <a:endCxn id="1059" idx="2"/>
          </p:cNvCxnSpPr>
          <p:nvPr/>
        </p:nvCxnSpPr>
        <p:spPr>
          <a:xfrm>
            <a:off x="4991100" y="4000500"/>
            <a:ext cx="800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4" name="Google Shape;1074;p33"/>
          <p:cNvCxnSpPr>
            <a:stCxn id="1056" idx="5"/>
            <a:endCxn id="1060" idx="1"/>
          </p:cNvCxnSpPr>
          <p:nvPr/>
        </p:nvCxnSpPr>
        <p:spPr>
          <a:xfrm>
            <a:off x="4935304" y="4135204"/>
            <a:ext cx="911700" cy="64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5" name="Google Shape;1075;p33"/>
          <p:cNvCxnSpPr>
            <a:stCxn id="1058" idx="6"/>
            <a:endCxn id="1060" idx="2"/>
          </p:cNvCxnSpPr>
          <p:nvPr/>
        </p:nvCxnSpPr>
        <p:spPr>
          <a:xfrm>
            <a:off x="4991100" y="4914900"/>
            <a:ext cx="800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6" name="Google Shape;1076;p33"/>
          <p:cNvCxnSpPr>
            <a:stCxn id="1052" idx="6"/>
            <a:endCxn id="1055" idx="2"/>
          </p:cNvCxnSpPr>
          <p:nvPr/>
        </p:nvCxnSpPr>
        <p:spPr>
          <a:xfrm>
            <a:off x="2628900" y="4000500"/>
            <a:ext cx="800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7" name="Google Shape;1077;p33"/>
          <p:cNvCxnSpPr>
            <a:stCxn id="1054" idx="6"/>
            <a:endCxn id="1057" idx="2"/>
          </p:cNvCxnSpPr>
          <p:nvPr/>
        </p:nvCxnSpPr>
        <p:spPr>
          <a:xfrm>
            <a:off x="2628900" y="4914900"/>
            <a:ext cx="800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8" name="Google Shape;1078;p33"/>
          <p:cNvCxnSpPr/>
          <p:nvPr/>
        </p:nvCxnSpPr>
        <p:spPr>
          <a:xfrm>
            <a:off x="4343400" y="3657600"/>
            <a:ext cx="0" cy="762000"/>
          </a:xfrm>
          <a:prstGeom prst="straightConnector1">
            <a:avLst/>
          </a:prstGeom>
          <a:noFill/>
          <a:ln w="12700" cap="flat" cmpd="sng">
            <a:solidFill>
              <a:srgbClr val="FFCC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4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accent2"/>
                </a:solidFill>
              </a:rPr>
              <a:t>Strongly Connected Components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84" name="Google Shape;1084;p34"/>
          <p:cNvSpPr txBox="1">
            <a:spLocks noGrp="1"/>
          </p:cNvSpPr>
          <p:nvPr>
            <p:ph type="body" idx="1"/>
          </p:nvPr>
        </p:nvSpPr>
        <p:spPr>
          <a:xfrm>
            <a:off x="228600" y="1447800"/>
            <a:ext cx="8686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6"/>
              <a:buFont typeface="Gill Sans"/>
              <a:buNone/>
            </a:pPr>
            <a:r>
              <a:rPr lang="en-US">
                <a:solidFill>
                  <a:srgbClr val="CC0066"/>
                </a:solidFill>
              </a:rPr>
              <a:t>Definition: 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 sz="2800">
                <a:solidFill>
                  <a:schemeClr val="dk2"/>
                </a:solidFill>
              </a:rPr>
              <a:t>a strongly connected component (SCC)  of a directed graph </a:t>
            </a:r>
            <a:r>
              <a:rPr lang="en-US" sz="2800">
                <a:solidFill>
                  <a:srgbClr val="008000"/>
                </a:solidFill>
              </a:rPr>
              <a:t>G</a:t>
            </a:r>
            <a:r>
              <a:rPr lang="en-US" sz="2800">
                <a:solidFill>
                  <a:schemeClr val="dk2"/>
                </a:solidFill>
              </a:rPr>
              <a:t>=(</a:t>
            </a:r>
            <a:r>
              <a:rPr lang="en-US" sz="2800">
                <a:solidFill>
                  <a:schemeClr val="accent2"/>
                </a:solidFill>
              </a:rPr>
              <a:t>V</a:t>
            </a:r>
            <a:r>
              <a:rPr lang="en-US" sz="2800">
                <a:solidFill>
                  <a:schemeClr val="dk2"/>
                </a:solidFill>
              </a:rPr>
              <a:t>,</a:t>
            </a:r>
            <a:r>
              <a:rPr lang="en-US" sz="2800">
                <a:solidFill>
                  <a:srgbClr val="CC0066"/>
                </a:solidFill>
              </a:rPr>
              <a:t>E</a:t>
            </a:r>
            <a:r>
              <a:rPr lang="en-US" sz="2800">
                <a:solidFill>
                  <a:schemeClr val="dk2"/>
                </a:solidFill>
              </a:rPr>
              <a:t>) is a </a:t>
            </a:r>
            <a:r>
              <a:rPr lang="en-US" sz="2800">
                <a:solidFill>
                  <a:srgbClr val="FF0000"/>
                </a:solidFill>
              </a:rPr>
              <a:t>maximal</a:t>
            </a:r>
            <a:r>
              <a:rPr lang="en-US" sz="2800">
                <a:solidFill>
                  <a:schemeClr val="dk2"/>
                </a:solidFill>
              </a:rPr>
              <a:t> set of vertices </a:t>
            </a:r>
            <a:r>
              <a:rPr lang="en-US" sz="2800">
                <a:solidFill>
                  <a:schemeClr val="accent2"/>
                </a:solidFill>
              </a:rPr>
              <a:t>U</a:t>
            </a:r>
            <a:r>
              <a:rPr lang="en-US" sz="2800">
                <a:solidFill>
                  <a:schemeClr val="dk2"/>
                </a:solidFill>
              </a:rPr>
              <a:t>⊆ </a:t>
            </a:r>
            <a:r>
              <a:rPr lang="en-US" sz="2800">
                <a:solidFill>
                  <a:schemeClr val="accent2"/>
                </a:solidFill>
              </a:rPr>
              <a:t>V</a:t>
            </a:r>
            <a:r>
              <a:rPr lang="en-US" sz="2800">
                <a:solidFill>
                  <a:schemeClr val="dk2"/>
                </a:solidFill>
              </a:rPr>
              <a:t> such that</a:t>
            </a:r>
            <a:endParaRPr/>
          </a:p>
          <a:p>
            <a:pPr marL="548640" lvl="1" indent="-2743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24"/>
              <a:buChar char="🞂"/>
            </a:pPr>
            <a:r>
              <a:rPr lang="en-US" sz="2400">
                <a:solidFill>
                  <a:schemeClr val="dk2"/>
                </a:solidFill>
              </a:rPr>
              <a:t>For each </a:t>
            </a:r>
            <a:r>
              <a:rPr lang="en-US" sz="2400" i="1">
                <a:solidFill>
                  <a:srgbClr val="0000CC"/>
                </a:solidFill>
              </a:rPr>
              <a:t>u</a:t>
            </a:r>
            <a:r>
              <a:rPr lang="en-US" sz="2400">
                <a:solidFill>
                  <a:schemeClr val="dk2"/>
                </a:solidFill>
              </a:rPr>
              <a:t>,</a:t>
            </a:r>
            <a:r>
              <a:rPr lang="en-US" sz="2400" i="1">
                <a:solidFill>
                  <a:srgbClr val="0000CC"/>
                </a:solidFill>
              </a:rPr>
              <a:t>v </a:t>
            </a:r>
            <a:r>
              <a:rPr lang="en-US" sz="2400"/>
              <a:t>∈</a:t>
            </a:r>
            <a:r>
              <a:rPr lang="en-US" sz="2400">
                <a:solidFill>
                  <a:schemeClr val="accent2"/>
                </a:solidFill>
              </a:rPr>
              <a:t>U </a:t>
            </a:r>
            <a:r>
              <a:rPr lang="en-US" sz="2400"/>
              <a:t>we have both </a:t>
            </a:r>
            <a:r>
              <a:rPr lang="en-US" sz="2400" i="1">
                <a:solidFill>
                  <a:srgbClr val="0000CC"/>
                </a:solidFill>
              </a:rPr>
              <a:t>u</a:t>
            </a:r>
            <a:r>
              <a:rPr lang="en-US" sz="2400"/>
              <a:t>  </a:t>
            </a:r>
            <a:r>
              <a:rPr lang="en-US" sz="2400" i="1">
                <a:solidFill>
                  <a:srgbClr val="0000CC"/>
                </a:solidFill>
              </a:rPr>
              <a:t>v</a:t>
            </a:r>
            <a:r>
              <a:rPr lang="en-US" sz="2400"/>
              <a:t> and </a:t>
            </a:r>
            <a:r>
              <a:rPr lang="en-US" sz="2400" i="1">
                <a:solidFill>
                  <a:srgbClr val="0000CC"/>
                </a:solidFill>
              </a:rPr>
              <a:t>v</a:t>
            </a:r>
            <a:r>
              <a:rPr lang="en-US" sz="2400"/>
              <a:t>  </a:t>
            </a:r>
            <a:r>
              <a:rPr lang="en-US" sz="2400" i="1">
                <a:solidFill>
                  <a:srgbClr val="0000CC"/>
                </a:solidFill>
              </a:rPr>
              <a:t>u</a:t>
            </a:r>
            <a:r>
              <a:rPr lang="en-US" sz="2400"/>
              <a:t> 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24"/>
              <a:buFont typeface="Gill Sans"/>
              <a:buNone/>
            </a:pPr>
            <a:r>
              <a:rPr lang="en-US" sz="2400">
                <a:solidFill>
                  <a:schemeClr val="dk2"/>
                </a:solidFill>
              </a:rPr>
              <a:t>i.e., </a:t>
            </a:r>
            <a:r>
              <a:rPr lang="en-US" sz="2400" i="1">
                <a:solidFill>
                  <a:srgbClr val="0000CC"/>
                </a:solidFill>
              </a:rPr>
              <a:t>u </a:t>
            </a:r>
            <a:r>
              <a:rPr lang="en-US" sz="2400"/>
              <a:t>and </a:t>
            </a:r>
            <a:r>
              <a:rPr lang="en-US" sz="2400" i="1">
                <a:solidFill>
                  <a:srgbClr val="0000CC"/>
                </a:solidFill>
              </a:rPr>
              <a:t>v</a:t>
            </a:r>
            <a:r>
              <a:rPr lang="en-US" sz="2400">
                <a:solidFill>
                  <a:schemeClr val="dk2"/>
                </a:solidFill>
              </a:rPr>
              <a:t> are </a:t>
            </a:r>
            <a:r>
              <a:rPr lang="en-US" sz="2400">
                <a:solidFill>
                  <a:srgbClr val="FF0000"/>
                </a:solidFill>
              </a:rPr>
              <a:t>mutually reachable</a:t>
            </a:r>
            <a:r>
              <a:rPr lang="en-US" sz="2400">
                <a:solidFill>
                  <a:schemeClr val="dk2"/>
                </a:solidFill>
              </a:rPr>
              <a:t> from each other (</a:t>
            </a:r>
            <a:r>
              <a:rPr lang="en-US" sz="2400" i="1">
                <a:solidFill>
                  <a:srgbClr val="0000CC"/>
                </a:solidFill>
              </a:rPr>
              <a:t>u</a:t>
            </a:r>
            <a:r>
              <a:rPr lang="en-US" sz="2400"/>
              <a:t> </a:t>
            </a:r>
            <a:r>
              <a:rPr lang="en-US" sz="2400">
                <a:solidFill>
                  <a:schemeClr val="dk2"/>
                </a:solidFill>
              </a:rPr>
              <a:t>⭾ </a:t>
            </a:r>
            <a:r>
              <a:rPr lang="en-US" sz="2400" i="1">
                <a:solidFill>
                  <a:srgbClr val="0000CC"/>
                </a:solidFill>
              </a:rPr>
              <a:t>v</a:t>
            </a:r>
            <a:r>
              <a:rPr lang="en-US" sz="2400">
                <a:solidFill>
                  <a:schemeClr val="dk2"/>
                </a:solidFill>
              </a:rPr>
              <a:t>) 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28"/>
              <a:buFont typeface="Gill Sans"/>
              <a:buNone/>
            </a:pPr>
            <a:r>
              <a:rPr lang="en-US" sz="2800"/>
              <a:t>Let</a:t>
            </a:r>
            <a:r>
              <a:rPr lang="en-US" sz="2800">
                <a:solidFill>
                  <a:schemeClr val="dk2"/>
                </a:solidFill>
              </a:rPr>
              <a:t> </a:t>
            </a:r>
            <a:r>
              <a:rPr lang="en-US" sz="2800">
                <a:solidFill>
                  <a:srgbClr val="008000"/>
                </a:solidFill>
              </a:rPr>
              <a:t>G</a:t>
            </a:r>
            <a:r>
              <a:rPr lang="en-US" sz="2800" baseline="30000">
                <a:solidFill>
                  <a:schemeClr val="dk2"/>
                </a:solidFill>
              </a:rPr>
              <a:t>T</a:t>
            </a:r>
            <a:r>
              <a:rPr lang="en-US" sz="2800">
                <a:solidFill>
                  <a:schemeClr val="dk2"/>
                </a:solidFill>
              </a:rPr>
              <a:t>=(</a:t>
            </a:r>
            <a:r>
              <a:rPr lang="en-US" sz="2800">
                <a:solidFill>
                  <a:schemeClr val="accent2"/>
                </a:solidFill>
              </a:rPr>
              <a:t>V</a:t>
            </a:r>
            <a:r>
              <a:rPr lang="en-US" sz="2800">
                <a:solidFill>
                  <a:schemeClr val="dk2"/>
                </a:solidFill>
              </a:rPr>
              <a:t>,</a:t>
            </a:r>
            <a:r>
              <a:rPr lang="en-US" sz="2800">
                <a:solidFill>
                  <a:srgbClr val="CC0066"/>
                </a:solidFill>
              </a:rPr>
              <a:t>E</a:t>
            </a:r>
            <a:r>
              <a:rPr lang="en-US" sz="2800" baseline="30000">
                <a:solidFill>
                  <a:schemeClr val="dk2"/>
                </a:solidFill>
              </a:rPr>
              <a:t>T</a:t>
            </a:r>
            <a:r>
              <a:rPr lang="en-US" sz="2800">
                <a:solidFill>
                  <a:schemeClr val="dk2"/>
                </a:solidFill>
              </a:rPr>
              <a:t>) be the </a:t>
            </a:r>
            <a:r>
              <a:rPr lang="en-US" sz="2800" i="1">
                <a:solidFill>
                  <a:schemeClr val="accent2"/>
                </a:solidFill>
              </a:rPr>
              <a:t>transpose</a:t>
            </a:r>
            <a:r>
              <a:rPr lang="en-US" sz="2800">
                <a:solidFill>
                  <a:schemeClr val="dk2"/>
                </a:solidFill>
              </a:rPr>
              <a:t> of </a:t>
            </a:r>
            <a:r>
              <a:rPr lang="en-US" sz="2800">
                <a:solidFill>
                  <a:srgbClr val="008000"/>
                </a:solidFill>
              </a:rPr>
              <a:t>G</a:t>
            </a:r>
            <a:r>
              <a:rPr lang="en-US" sz="2800">
                <a:solidFill>
                  <a:schemeClr val="dk2"/>
                </a:solidFill>
              </a:rPr>
              <a:t>=(</a:t>
            </a:r>
            <a:r>
              <a:rPr lang="en-US" sz="2800">
                <a:solidFill>
                  <a:schemeClr val="accent2"/>
                </a:solidFill>
              </a:rPr>
              <a:t>V</a:t>
            </a:r>
            <a:r>
              <a:rPr lang="en-US" sz="2800">
                <a:solidFill>
                  <a:schemeClr val="dk2"/>
                </a:solidFill>
              </a:rPr>
              <a:t>,</a:t>
            </a:r>
            <a:r>
              <a:rPr lang="en-US" sz="2800">
                <a:solidFill>
                  <a:srgbClr val="CC0066"/>
                </a:solidFill>
              </a:rPr>
              <a:t>E</a:t>
            </a:r>
            <a:r>
              <a:rPr lang="en-US" sz="2800">
                <a:solidFill>
                  <a:schemeClr val="dk2"/>
                </a:solidFill>
              </a:rPr>
              <a:t>) where </a:t>
            </a:r>
            <a:endParaRPr/>
          </a:p>
          <a:p>
            <a:pPr marL="274320" lvl="0" indent="-27432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28"/>
              <a:buFont typeface="Gill Sans"/>
              <a:buNone/>
            </a:pPr>
            <a:r>
              <a:rPr lang="en-US" sz="2800">
                <a:solidFill>
                  <a:srgbClr val="CC0066"/>
                </a:solidFill>
              </a:rPr>
              <a:t>E</a:t>
            </a:r>
            <a:r>
              <a:rPr lang="en-US" sz="2800" baseline="30000">
                <a:solidFill>
                  <a:schemeClr val="dk2"/>
                </a:solidFill>
              </a:rPr>
              <a:t>T </a:t>
            </a:r>
            <a:r>
              <a:rPr lang="en-US" sz="2800">
                <a:solidFill>
                  <a:schemeClr val="dk2"/>
                </a:solidFill>
              </a:rPr>
              <a:t>={(</a:t>
            </a:r>
            <a:r>
              <a:rPr lang="en-US" sz="2800" i="1">
                <a:solidFill>
                  <a:srgbClr val="CC0066"/>
                </a:solidFill>
              </a:rPr>
              <a:t>u</a:t>
            </a:r>
            <a:r>
              <a:rPr lang="en-US" sz="2800">
                <a:solidFill>
                  <a:schemeClr val="dk2"/>
                </a:solidFill>
              </a:rPr>
              <a:t>,</a:t>
            </a:r>
            <a:r>
              <a:rPr lang="en-US" sz="2800" i="1">
                <a:solidFill>
                  <a:srgbClr val="CC0066"/>
                </a:solidFill>
              </a:rPr>
              <a:t>v</a:t>
            </a:r>
            <a:r>
              <a:rPr lang="en-US" sz="2800">
                <a:solidFill>
                  <a:schemeClr val="dk2"/>
                </a:solidFill>
              </a:rPr>
              <a:t>): (</a:t>
            </a:r>
            <a:r>
              <a:rPr lang="en-US" sz="2800" i="1">
                <a:solidFill>
                  <a:srgbClr val="CC0066"/>
                </a:solidFill>
              </a:rPr>
              <a:t>u</a:t>
            </a:r>
            <a:r>
              <a:rPr lang="en-US" sz="2800">
                <a:solidFill>
                  <a:schemeClr val="dk2"/>
                </a:solidFill>
              </a:rPr>
              <a:t>,</a:t>
            </a:r>
            <a:r>
              <a:rPr lang="en-US" sz="2800" i="1">
                <a:solidFill>
                  <a:srgbClr val="CC0066"/>
                </a:solidFill>
              </a:rPr>
              <a:t>v</a:t>
            </a:r>
            <a:r>
              <a:rPr lang="en-US" sz="2800">
                <a:solidFill>
                  <a:schemeClr val="dk2"/>
                </a:solidFill>
              </a:rPr>
              <a:t>) </a:t>
            </a:r>
            <a:r>
              <a:rPr lang="en-US" sz="2800"/>
              <a:t>∈ </a:t>
            </a:r>
            <a:r>
              <a:rPr lang="en-US" sz="2800">
                <a:solidFill>
                  <a:srgbClr val="CC0066"/>
                </a:solidFill>
              </a:rPr>
              <a:t>E</a:t>
            </a:r>
            <a:r>
              <a:rPr lang="en-US" sz="2800"/>
              <a:t>}</a:t>
            </a:r>
            <a:endParaRPr/>
          </a:p>
          <a:p>
            <a:pPr marL="548640" lvl="1" indent="-2743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24"/>
              <a:buChar char="🞂"/>
            </a:pPr>
            <a:r>
              <a:rPr lang="en-US" sz="2400"/>
              <a:t>i.e., </a:t>
            </a:r>
            <a:r>
              <a:rPr lang="en-US">
                <a:solidFill>
                  <a:srgbClr val="CC0066"/>
                </a:solidFill>
              </a:rPr>
              <a:t>E</a:t>
            </a:r>
            <a:r>
              <a:rPr lang="en-US" baseline="30000">
                <a:solidFill>
                  <a:schemeClr val="dk2"/>
                </a:solidFill>
              </a:rPr>
              <a:t>T </a:t>
            </a:r>
            <a:r>
              <a:rPr lang="en-US" sz="2400">
                <a:solidFill>
                  <a:schemeClr val="dk2"/>
                </a:solidFill>
              </a:rPr>
              <a:t>consists of edges of </a:t>
            </a:r>
            <a:r>
              <a:rPr lang="en-US" sz="2400">
                <a:solidFill>
                  <a:srgbClr val="008000"/>
                </a:solidFill>
              </a:rPr>
              <a:t>G</a:t>
            </a:r>
            <a:r>
              <a:rPr lang="en-US" sz="2400">
                <a:solidFill>
                  <a:schemeClr val="dk2"/>
                </a:solidFill>
              </a:rPr>
              <a:t> with their directions reversed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24"/>
              <a:buFont typeface="Gill Sans"/>
              <a:buNone/>
            </a:pPr>
            <a:r>
              <a:rPr lang="en-US" sz="2400">
                <a:solidFill>
                  <a:schemeClr val="dk2"/>
                </a:solidFill>
              </a:rPr>
              <a:t>Constructing </a:t>
            </a:r>
            <a:r>
              <a:rPr lang="en-US" sz="2400">
                <a:solidFill>
                  <a:srgbClr val="008000"/>
                </a:solidFill>
              </a:rPr>
              <a:t>G</a:t>
            </a:r>
            <a:r>
              <a:rPr lang="en-US" baseline="30000">
                <a:solidFill>
                  <a:schemeClr val="dk2"/>
                </a:solidFill>
              </a:rPr>
              <a:t>T</a:t>
            </a:r>
            <a:r>
              <a:rPr lang="en-US" sz="2400">
                <a:solidFill>
                  <a:schemeClr val="dk2"/>
                </a:solidFill>
              </a:rPr>
              <a:t> from </a:t>
            </a:r>
            <a:r>
              <a:rPr lang="en-US" sz="2400">
                <a:solidFill>
                  <a:srgbClr val="008000"/>
                </a:solidFill>
              </a:rPr>
              <a:t>G</a:t>
            </a:r>
            <a:r>
              <a:rPr lang="en-US" sz="2400">
                <a:solidFill>
                  <a:schemeClr val="dk2"/>
                </a:solidFill>
              </a:rPr>
              <a:t> takes O(</a:t>
            </a:r>
            <a:r>
              <a:rPr lang="en-US" sz="2400">
                <a:solidFill>
                  <a:schemeClr val="accent2"/>
                </a:solidFill>
              </a:rPr>
              <a:t>V</a:t>
            </a:r>
            <a:r>
              <a:rPr lang="en-US" sz="2400">
                <a:solidFill>
                  <a:schemeClr val="dk2"/>
                </a:solidFill>
              </a:rPr>
              <a:t>+</a:t>
            </a:r>
            <a:r>
              <a:rPr lang="en-US" sz="2400">
                <a:solidFill>
                  <a:srgbClr val="CC0066"/>
                </a:solidFill>
              </a:rPr>
              <a:t>E</a:t>
            </a:r>
            <a:r>
              <a:rPr lang="en-US" sz="2400">
                <a:solidFill>
                  <a:schemeClr val="dk2"/>
                </a:solidFill>
              </a:rPr>
              <a:t>) time (adjacency list rep)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24"/>
              <a:buFont typeface="Gill Sans"/>
              <a:buNone/>
            </a:pPr>
            <a:r>
              <a:rPr lang="en-US" sz="2400">
                <a:solidFill>
                  <a:schemeClr val="dk2"/>
                </a:solidFill>
              </a:rPr>
              <a:t>Note: </a:t>
            </a:r>
            <a:r>
              <a:rPr lang="en-US" sz="2400">
                <a:solidFill>
                  <a:srgbClr val="008000"/>
                </a:solidFill>
              </a:rPr>
              <a:t>G</a:t>
            </a:r>
            <a:r>
              <a:rPr lang="en-US" sz="2400">
                <a:solidFill>
                  <a:schemeClr val="dk2"/>
                </a:solidFill>
              </a:rPr>
              <a:t> and </a:t>
            </a:r>
            <a:r>
              <a:rPr lang="en-US" sz="2400">
                <a:solidFill>
                  <a:srgbClr val="008000"/>
                </a:solidFill>
              </a:rPr>
              <a:t>G</a:t>
            </a:r>
            <a:r>
              <a:rPr lang="en-US" baseline="30000">
                <a:solidFill>
                  <a:schemeClr val="dk2"/>
                </a:solidFill>
              </a:rPr>
              <a:t>T </a:t>
            </a:r>
            <a:r>
              <a:rPr lang="en-US" sz="2400">
                <a:solidFill>
                  <a:schemeClr val="dk2"/>
                </a:solidFill>
              </a:rPr>
              <a:t>have the same SCCs (</a:t>
            </a:r>
            <a:r>
              <a:rPr lang="en-US" sz="2400" i="1">
                <a:solidFill>
                  <a:srgbClr val="0000CC"/>
                </a:solidFill>
              </a:rPr>
              <a:t>u</a:t>
            </a:r>
            <a:r>
              <a:rPr lang="en-US" sz="2400"/>
              <a:t> </a:t>
            </a:r>
            <a:r>
              <a:rPr lang="en-US" sz="2400">
                <a:solidFill>
                  <a:schemeClr val="dk2"/>
                </a:solidFill>
              </a:rPr>
              <a:t>⭾ </a:t>
            </a:r>
            <a:r>
              <a:rPr lang="en-US" sz="2400" i="1">
                <a:solidFill>
                  <a:srgbClr val="0000CC"/>
                </a:solidFill>
              </a:rPr>
              <a:t>v </a:t>
            </a:r>
            <a:r>
              <a:rPr lang="en-US" sz="2400">
                <a:solidFill>
                  <a:schemeClr val="dk2"/>
                </a:solidFill>
              </a:rPr>
              <a:t>in</a:t>
            </a:r>
            <a:r>
              <a:rPr lang="en-US" sz="2400" i="1">
                <a:solidFill>
                  <a:srgbClr val="0000CC"/>
                </a:solidFill>
              </a:rPr>
              <a:t> </a:t>
            </a:r>
            <a:r>
              <a:rPr lang="en-US" sz="2400">
                <a:solidFill>
                  <a:srgbClr val="008000"/>
                </a:solidFill>
              </a:rPr>
              <a:t>G</a:t>
            </a:r>
            <a:r>
              <a:rPr lang="en-US" sz="2400">
                <a:solidFill>
                  <a:schemeClr val="dk2"/>
                </a:solidFill>
              </a:rPr>
              <a:t>⇔ </a:t>
            </a:r>
            <a:r>
              <a:rPr lang="en-US" sz="2400" i="1">
                <a:solidFill>
                  <a:srgbClr val="0000CC"/>
                </a:solidFill>
              </a:rPr>
              <a:t>u</a:t>
            </a:r>
            <a:r>
              <a:rPr lang="en-US" sz="2400"/>
              <a:t> </a:t>
            </a:r>
            <a:r>
              <a:rPr lang="en-US" sz="2400">
                <a:solidFill>
                  <a:schemeClr val="dk2"/>
                </a:solidFill>
              </a:rPr>
              <a:t>⭾ </a:t>
            </a:r>
            <a:r>
              <a:rPr lang="en-US" sz="2400" i="1">
                <a:solidFill>
                  <a:srgbClr val="0000CC"/>
                </a:solidFill>
              </a:rPr>
              <a:t>v </a:t>
            </a:r>
            <a:r>
              <a:rPr lang="en-US" sz="2400">
                <a:solidFill>
                  <a:schemeClr val="dk2"/>
                </a:solidFill>
              </a:rPr>
              <a:t>in</a:t>
            </a:r>
            <a:r>
              <a:rPr lang="en-US" sz="2400" i="1">
                <a:solidFill>
                  <a:srgbClr val="0000CC"/>
                </a:solidFill>
              </a:rPr>
              <a:t> </a:t>
            </a:r>
            <a:r>
              <a:rPr lang="en-US" sz="2400">
                <a:solidFill>
                  <a:srgbClr val="008000"/>
                </a:solidFill>
              </a:rPr>
              <a:t>G</a:t>
            </a:r>
            <a:r>
              <a:rPr lang="en-US" baseline="30000">
                <a:solidFill>
                  <a:schemeClr val="dk2"/>
                </a:solidFill>
              </a:rPr>
              <a:t>T</a:t>
            </a:r>
            <a:r>
              <a:rPr lang="en-US" sz="2400">
                <a:solidFill>
                  <a:schemeClr val="dk2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Transpose of a Directed Graph</a:t>
            </a:r>
            <a:endParaRPr/>
          </a:p>
        </p:txBody>
      </p:sp>
      <p:sp>
        <p:nvSpPr>
          <p:cNvPr id="1090" name="Google Shape;1090;p3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 i="1"/>
              <a:t>G</a:t>
            </a:r>
            <a:r>
              <a:rPr lang="en-US" baseline="30000"/>
              <a:t>T</a:t>
            </a:r>
            <a:r>
              <a:rPr lang="en-US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b="1">
                <a:solidFill>
                  <a:srgbClr val="CC3300"/>
                </a:solidFill>
              </a:rPr>
              <a:t>transpose</a:t>
            </a:r>
            <a:r>
              <a:rPr lang="en-US" b="1" i="1"/>
              <a:t> </a:t>
            </a:r>
            <a:r>
              <a:rPr lang="en-US"/>
              <a:t>of directed </a:t>
            </a:r>
            <a:r>
              <a:rPr lang="en-US" i="1"/>
              <a:t>G</a:t>
            </a:r>
            <a:r>
              <a:rPr lang="en-US"/>
              <a:t>.</a:t>
            </a:r>
            <a:endParaRPr/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 i="1"/>
              <a:t>G</a:t>
            </a:r>
            <a:r>
              <a:rPr lang="en-US" baseline="30000"/>
              <a:t>T</a:t>
            </a:r>
            <a:r>
              <a:rPr lang="en-US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= (</a:t>
            </a:r>
            <a:r>
              <a:rPr lang="en-US" i="1"/>
              <a:t>V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i="1"/>
              <a:t>E</a:t>
            </a:r>
            <a:r>
              <a:rPr lang="en-US" baseline="30000"/>
              <a:t>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 baseline="30000"/>
              <a:t>T</a:t>
            </a:r>
            <a:r>
              <a:rPr lang="en-US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= {(</a:t>
            </a:r>
            <a:r>
              <a:rPr lang="en-US" i="1"/>
              <a:t>u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i="1"/>
              <a:t>v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i="1"/>
              <a:t>v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i="1"/>
              <a:t>u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∈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i="1"/>
              <a:t>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/>
              <a:t>.</a:t>
            </a:r>
            <a:endParaRPr/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 i="1"/>
              <a:t>G</a:t>
            </a:r>
            <a:r>
              <a:rPr lang="en-US" baseline="30000"/>
              <a:t>T</a:t>
            </a:r>
            <a:r>
              <a:rPr lang="en-US"/>
              <a:t> is </a:t>
            </a:r>
            <a:r>
              <a:rPr lang="en-US" i="1"/>
              <a:t>G </a:t>
            </a:r>
            <a:r>
              <a:rPr lang="en-US"/>
              <a:t>with all edges reversed.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Can create </a:t>
            </a:r>
            <a:r>
              <a:rPr lang="en-US" i="1"/>
              <a:t>G</a:t>
            </a:r>
            <a:r>
              <a:rPr lang="en-US" baseline="30000"/>
              <a:t>T</a:t>
            </a:r>
            <a:r>
              <a:rPr lang="en-US"/>
              <a:t> in Θ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i="1"/>
              <a:t>V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i="1"/>
              <a:t>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time if using adjacency lists.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 i="1"/>
              <a:t>G </a:t>
            </a:r>
            <a:r>
              <a:rPr lang="en-US"/>
              <a:t>and </a:t>
            </a:r>
            <a:r>
              <a:rPr lang="en-US" i="1"/>
              <a:t>G</a:t>
            </a:r>
            <a:r>
              <a:rPr lang="en-US" baseline="30000"/>
              <a:t>T</a:t>
            </a:r>
            <a:r>
              <a:rPr lang="en-US"/>
              <a:t> have the </a:t>
            </a:r>
            <a:r>
              <a:rPr lang="en-US" i="1"/>
              <a:t>same </a:t>
            </a:r>
            <a:r>
              <a:rPr lang="en-US"/>
              <a:t>SCC’s. (</a:t>
            </a:r>
            <a:r>
              <a:rPr lang="en-US" i="1"/>
              <a:t>u </a:t>
            </a:r>
            <a:r>
              <a:rPr lang="en-US"/>
              <a:t>and </a:t>
            </a:r>
            <a:r>
              <a:rPr lang="en-US" i="1"/>
              <a:t>v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are reachable from each other in </a:t>
            </a:r>
            <a:r>
              <a:rPr lang="en-US" i="1"/>
              <a:t>G </a:t>
            </a:r>
            <a:r>
              <a:rPr lang="en-US"/>
              <a:t>if and only if reachable from each other in </a:t>
            </a:r>
            <a:r>
              <a:rPr lang="en-US" i="1"/>
              <a:t>G</a:t>
            </a:r>
            <a:r>
              <a:rPr lang="en-US" baseline="30000"/>
              <a:t>T</a:t>
            </a:r>
            <a:r>
              <a:rPr lang="en-US"/>
              <a:t>.)</a:t>
            </a:r>
            <a:endParaRPr/>
          </a:p>
          <a:p>
            <a:pPr marL="274320" lvl="0" indent="-148844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3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Algorithm to determine SCCs</a:t>
            </a:r>
            <a:endParaRPr/>
          </a:p>
        </p:txBody>
      </p:sp>
      <p:sp>
        <p:nvSpPr>
          <p:cNvPr id="1096" name="Google Shape;1096;p36"/>
          <p:cNvSpPr txBox="1">
            <a:spLocks noGrp="1"/>
          </p:cNvSpPr>
          <p:nvPr>
            <p:ph type="body" idx="1"/>
          </p:nvPr>
        </p:nvSpPr>
        <p:spPr>
          <a:xfrm>
            <a:off x="214282" y="1285860"/>
            <a:ext cx="8763000" cy="3048000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33400" lvl="0" indent="-533400" algn="l" rtl="0">
              <a:spcBef>
                <a:spcPts val="0"/>
              </a:spcBef>
              <a:spcAft>
                <a:spcPts val="0"/>
              </a:spcAft>
              <a:buSzPts val="1824"/>
              <a:buFont typeface="Noto Sans Symbols"/>
              <a:buNone/>
            </a:pPr>
            <a:r>
              <a:rPr lang="en-US" sz="2400" u="sng">
                <a:solidFill>
                  <a:schemeClr val="dk1"/>
                </a:solidFill>
              </a:rPr>
              <a:t>SCC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i="1" u="sng">
                <a:solidFill>
                  <a:schemeClr val="dk1"/>
                </a:solidFill>
              </a:rPr>
              <a:t>G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533400" lvl="0" indent="-533400" algn="l" rtl="0">
              <a:spcBef>
                <a:spcPts val="600"/>
              </a:spcBef>
              <a:spcAft>
                <a:spcPts val="0"/>
              </a:spcAft>
              <a:buSzPts val="1824"/>
              <a:buFont typeface="Noto Sans Symbols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call DFS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i="1">
                <a:solidFill>
                  <a:schemeClr val="dk1"/>
                </a:solidFill>
              </a:rPr>
              <a:t>G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to compute finishing times </a:t>
            </a:r>
            <a:r>
              <a:rPr lang="en-US" sz="2400" i="1">
                <a:solidFill>
                  <a:schemeClr val="dk1"/>
                </a:solidFill>
              </a:rPr>
              <a:t>f </a:t>
            </a:r>
            <a:r>
              <a:rPr lang="en-US" sz="2400">
                <a:solidFill>
                  <a:schemeClr val="dk1"/>
                </a:solidFill>
              </a:rPr>
              <a:t>[</a:t>
            </a:r>
            <a:r>
              <a:rPr lang="en-US" sz="2400" i="1">
                <a:solidFill>
                  <a:schemeClr val="dk1"/>
                </a:solidFill>
              </a:rPr>
              <a:t>u</a:t>
            </a:r>
            <a:r>
              <a:rPr lang="en-US" sz="2400">
                <a:solidFill>
                  <a:schemeClr val="dk1"/>
                </a:solidFill>
              </a:rPr>
              <a:t>] for all </a:t>
            </a:r>
            <a:r>
              <a:rPr lang="en-US" sz="2400" i="1">
                <a:solidFill>
                  <a:schemeClr val="dk1"/>
                </a:solidFill>
              </a:rPr>
              <a:t>u</a:t>
            </a:r>
            <a:endParaRPr/>
          </a:p>
          <a:p>
            <a:pPr marL="533400" lvl="0" indent="-533400" algn="l" rtl="0">
              <a:spcBef>
                <a:spcPts val="600"/>
              </a:spcBef>
              <a:spcAft>
                <a:spcPts val="0"/>
              </a:spcAft>
              <a:buSzPts val="1824"/>
              <a:buFont typeface="Noto Sans Symbols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compute </a:t>
            </a:r>
            <a:r>
              <a:rPr lang="en-US" sz="2400" i="1">
                <a:solidFill>
                  <a:schemeClr val="dk1"/>
                </a:solidFill>
              </a:rPr>
              <a:t>G</a:t>
            </a:r>
            <a:r>
              <a:rPr lang="en-US" sz="2400" baseline="30000">
                <a:solidFill>
                  <a:schemeClr val="dk1"/>
                </a:solidFill>
              </a:rPr>
              <a:t>T</a:t>
            </a:r>
            <a:endParaRPr/>
          </a:p>
          <a:p>
            <a:pPr marL="533400" lvl="0" indent="-533400" algn="l" rtl="0">
              <a:spcBef>
                <a:spcPts val="600"/>
              </a:spcBef>
              <a:spcAft>
                <a:spcPts val="0"/>
              </a:spcAft>
              <a:buSzPts val="1824"/>
              <a:buFont typeface="Noto Sans Symbols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call DFS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i="1">
                <a:solidFill>
                  <a:schemeClr val="dk1"/>
                </a:solidFill>
              </a:rPr>
              <a:t>G</a:t>
            </a:r>
            <a:r>
              <a:rPr lang="en-US" sz="2400" baseline="30000">
                <a:solidFill>
                  <a:schemeClr val="dk1"/>
                </a:solidFill>
              </a:rPr>
              <a:t>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>
                <a:solidFill>
                  <a:schemeClr val="dk1"/>
                </a:solidFill>
              </a:rPr>
              <a:t>, but in the main loop, consider vertices in order of decreasing </a:t>
            </a:r>
            <a:r>
              <a:rPr lang="en-US" sz="2400" i="1">
                <a:solidFill>
                  <a:schemeClr val="dk1"/>
                </a:solidFill>
              </a:rPr>
              <a:t>f </a:t>
            </a:r>
            <a:r>
              <a:rPr lang="en-US" sz="2400">
                <a:solidFill>
                  <a:schemeClr val="dk1"/>
                </a:solidFill>
              </a:rPr>
              <a:t>[</a:t>
            </a:r>
            <a:r>
              <a:rPr lang="en-US" sz="2400" i="1">
                <a:solidFill>
                  <a:schemeClr val="dk1"/>
                </a:solidFill>
              </a:rPr>
              <a:t>u</a:t>
            </a:r>
            <a:r>
              <a:rPr lang="en-US" sz="2400">
                <a:solidFill>
                  <a:schemeClr val="dk1"/>
                </a:solidFill>
              </a:rPr>
              <a:t>] (as computed in first DFS)</a:t>
            </a:r>
            <a:endParaRPr/>
          </a:p>
          <a:p>
            <a:pPr marL="533400" lvl="0" indent="-533400" algn="l" rtl="0">
              <a:spcBef>
                <a:spcPts val="600"/>
              </a:spcBef>
              <a:spcAft>
                <a:spcPts val="0"/>
              </a:spcAft>
              <a:buSzPts val="1824"/>
              <a:buFont typeface="Noto Sans Symbols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output the vertices in each tree of the depth-first forest formed in second DFS as a separate SCC</a:t>
            </a:r>
            <a:endParaRPr/>
          </a:p>
          <a:p>
            <a:pPr marL="533400" lvl="0" indent="-417576" algn="l" rtl="0">
              <a:spcBef>
                <a:spcPts val="600"/>
              </a:spcBef>
              <a:spcAft>
                <a:spcPts val="0"/>
              </a:spcAft>
              <a:buSzPts val="1824"/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097" name="Google Shape;1097;p36"/>
          <p:cNvSpPr/>
          <p:nvPr/>
        </p:nvSpPr>
        <p:spPr>
          <a:xfrm>
            <a:off x="304800" y="4495800"/>
            <a:ext cx="2238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rgbClr val="CC3300"/>
                </a:solidFill>
                <a:latin typeface="Gill Sans"/>
                <a:ea typeface="Gill Sans"/>
                <a:cs typeface="Gill Sans"/>
                <a:sym typeface="Gill Sans"/>
              </a:rPr>
              <a:t>Time:</a:t>
            </a:r>
            <a:r>
              <a:rPr lang="en-US" sz="1800" b="1" i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u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</a:rPr>
              <a:t>Θ</a:t>
            </a:r>
            <a:r>
              <a:rPr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i="1" u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</a:rPr>
              <a:t>V </a:t>
            </a:r>
            <a:r>
              <a:rPr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 i="1" u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7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accent2"/>
                </a:solidFill>
              </a:rPr>
              <a:t>SCC: </a:t>
            </a:r>
            <a:r>
              <a:rPr lang="en-US">
                <a:solidFill>
                  <a:srgbClr val="CC0066"/>
                </a:solidFill>
              </a:rPr>
              <a:t>Example</a:t>
            </a:r>
            <a:endParaRPr/>
          </a:p>
        </p:txBody>
      </p:sp>
      <p:cxnSp>
        <p:nvCxnSpPr>
          <p:cNvPr id="1103" name="Google Shape;1103;p37"/>
          <p:cNvCxnSpPr/>
          <p:nvPr/>
        </p:nvCxnSpPr>
        <p:spPr>
          <a:xfrm>
            <a:off x="457200" y="1295400"/>
            <a:ext cx="83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04" name="Google Shape;1104;p37"/>
          <p:cNvGraphicFramePr/>
          <p:nvPr/>
        </p:nvGraphicFramePr>
        <p:xfrm>
          <a:off x="762000" y="1335088"/>
          <a:ext cx="7239000" cy="483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4" imgW="7239000" imgH="4837112" progId="Visio.Drawing.11">
                  <p:embed/>
                </p:oleObj>
              </mc:Choice>
              <mc:Fallback>
                <p:oleObj r:id="rId4" imgW="7239000" imgH="4837112" progId="Visio.Drawing.11">
                  <p:embed/>
                  <p:pic>
                    <p:nvPicPr>
                      <p:cNvPr id="1104" name="Google Shape;1104;p37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62000" y="1335088"/>
                        <a:ext cx="7239000" cy="483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8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accent2"/>
                </a:solidFill>
              </a:rPr>
              <a:t>SCC: </a:t>
            </a:r>
            <a:r>
              <a:rPr lang="en-US">
                <a:solidFill>
                  <a:srgbClr val="CC0066"/>
                </a:solidFill>
              </a:rPr>
              <a:t>Example</a:t>
            </a:r>
            <a:endParaRPr/>
          </a:p>
        </p:txBody>
      </p:sp>
      <p:cxnSp>
        <p:nvCxnSpPr>
          <p:cNvPr id="1110" name="Google Shape;1110;p38"/>
          <p:cNvCxnSpPr/>
          <p:nvPr/>
        </p:nvCxnSpPr>
        <p:spPr>
          <a:xfrm>
            <a:off x="457200" y="1295400"/>
            <a:ext cx="83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11" name="Google Shape;1111;p38"/>
          <p:cNvGraphicFramePr/>
          <p:nvPr/>
        </p:nvGraphicFramePr>
        <p:xfrm>
          <a:off x="762000" y="1792288"/>
          <a:ext cx="7239000" cy="445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4" imgW="7239000" imgH="4456112" progId="Visio.Drawing.11">
                  <p:embed/>
                </p:oleObj>
              </mc:Choice>
              <mc:Fallback>
                <p:oleObj r:id="rId4" imgW="7239000" imgH="4456112" progId="Visio.Drawing.11">
                  <p:embed/>
                  <p:pic>
                    <p:nvPicPr>
                      <p:cNvPr id="1111" name="Google Shape;1111;p3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62000" y="1792288"/>
                        <a:ext cx="7239000" cy="445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2" name="Google Shape;1112;p38"/>
          <p:cNvSpPr/>
          <p:nvPr/>
        </p:nvSpPr>
        <p:spPr>
          <a:xfrm>
            <a:off x="457200" y="1295400"/>
            <a:ext cx="8305800" cy="528638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2800"/>
              <a:buFont typeface="Gill Sans"/>
              <a:buAutoNum type="arabicParenBoth"/>
            </a:pP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Run </a:t>
            </a:r>
            <a:r>
              <a:rPr lang="en-US" sz="1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DFS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en-US" sz="28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) to compute finishing times for all </a:t>
            </a:r>
            <a:r>
              <a:rPr lang="en-US" sz="2800">
                <a:solidFill>
                  <a:srgbClr val="0000CC"/>
                </a:solidFill>
                <a:latin typeface="Gill Sans"/>
                <a:ea typeface="Gill Sans"/>
                <a:cs typeface="Gill Sans"/>
                <a:sym typeface="Gill Sans"/>
              </a:rPr>
              <a:t>u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∈</a:t>
            </a:r>
            <a:r>
              <a:rPr lang="en-US" sz="2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V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9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accent2"/>
                </a:solidFill>
              </a:rPr>
              <a:t>SCC: </a:t>
            </a:r>
            <a:r>
              <a:rPr lang="en-US">
                <a:solidFill>
                  <a:srgbClr val="CC0066"/>
                </a:solidFill>
              </a:rPr>
              <a:t>Example</a:t>
            </a:r>
            <a:endParaRPr/>
          </a:p>
        </p:txBody>
      </p:sp>
      <p:cxnSp>
        <p:nvCxnSpPr>
          <p:cNvPr id="1118" name="Google Shape;1118;p39"/>
          <p:cNvCxnSpPr/>
          <p:nvPr/>
        </p:nvCxnSpPr>
        <p:spPr>
          <a:xfrm>
            <a:off x="457200" y="1295400"/>
            <a:ext cx="83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19" name="Google Shape;1119;p39"/>
          <p:cNvGraphicFramePr/>
          <p:nvPr/>
        </p:nvGraphicFramePr>
        <p:xfrm>
          <a:off x="762000" y="1716088"/>
          <a:ext cx="7239000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4" imgW="7239000" imgH="4608512" progId="Visio.Drawing.11">
                  <p:embed/>
                </p:oleObj>
              </mc:Choice>
              <mc:Fallback>
                <p:oleObj r:id="rId4" imgW="7239000" imgH="4608512" progId="Visio.Drawing.11">
                  <p:embed/>
                  <p:pic>
                    <p:nvPicPr>
                      <p:cNvPr id="1119" name="Google Shape;1119;p3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62000" y="1716088"/>
                        <a:ext cx="7239000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0" name="Google Shape;1120;p39"/>
          <p:cNvSpPr/>
          <p:nvPr/>
        </p:nvSpPr>
        <p:spPr>
          <a:xfrm>
            <a:off x="457200" y="1300163"/>
            <a:ext cx="8305800" cy="528637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2800"/>
              <a:buFont typeface="Gill Sans"/>
              <a:buAutoNum type="arabicParenBoth"/>
            </a:pP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Run </a:t>
            </a:r>
            <a:r>
              <a:rPr lang="en-US" sz="1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DFS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en-US" sz="28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) to compute finishing times for all </a:t>
            </a:r>
            <a:r>
              <a:rPr lang="en-US" sz="2800">
                <a:solidFill>
                  <a:srgbClr val="0000CC"/>
                </a:solidFill>
                <a:latin typeface="Gill Sans"/>
                <a:ea typeface="Gill Sans"/>
                <a:cs typeface="Gill Sans"/>
                <a:sym typeface="Gill Sans"/>
              </a:rPr>
              <a:t>u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∈</a:t>
            </a:r>
            <a:r>
              <a:rPr lang="en-US" sz="2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V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Topological sort more formally</a:t>
            </a:r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80"/>
              <a:buChar char="🞂"/>
            </a:pPr>
            <a:r>
              <a:rPr lang="en-US" sz="3000"/>
              <a:t>Suppose that in a </a:t>
            </a:r>
            <a:r>
              <a:rPr lang="en-US" sz="3000" b="1"/>
              <a:t>directed</a:t>
            </a:r>
            <a:r>
              <a:rPr lang="en-US" sz="3000"/>
              <a:t> graph </a:t>
            </a:r>
            <a:r>
              <a:rPr lang="en-US" sz="3000" b="1"/>
              <a:t>G = (V, E) </a:t>
            </a:r>
            <a:r>
              <a:rPr lang="en-US" sz="3000"/>
              <a:t>vertices </a:t>
            </a:r>
            <a:r>
              <a:rPr lang="en-US" sz="3000" b="1"/>
              <a:t>V</a:t>
            </a:r>
            <a:r>
              <a:rPr lang="en-US" sz="3000"/>
              <a:t> represent tasks, and each edge (</a:t>
            </a:r>
            <a:r>
              <a:rPr lang="en-US" sz="3000" b="1"/>
              <a:t>u</a:t>
            </a:r>
            <a:r>
              <a:rPr lang="en-US" sz="3000"/>
              <a:t>, </a:t>
            </a:r>
            <a:r>
              <a:rPr lang="en-US" sz="3000" b="1"/>
              <a:t>v</a:t>
            </a:r>
            <a:r>
              <a:rPr lang="en-US" sz="3000"/>
              <a:t>)</a:t>
            </a:r>
            <a:r>
              <a:rPr lang="en-US" sz="3000">
                <a:latin typeface="Cambria Math"/>
                <a:ea typeface="Cambria Math"/>
                <a:cs typeface="Cambria Math"/>
                <a:sym typeface="Cambria Math"/>
              </a:rPr>
              <a:t>∊</a:t>
            </a:r>
            <a:r>
              <a:rPr lang="en-US" sz="3000" b="1"/>
              <a:t>E </a:t>
            </a:r>
            <a:r>
              <a:rPr lang="en-US" sz="3000"/>
              <a:t>means that task </a:t>
            </a:r>
            <a:r>
              <a:rPr lang="en-US" sz="3000" b="1"/>
              <a:t>u</a:t>
            </a:r>
            <a:r>
              <a:rPr lang="en-US" sz="3000"/>
              <a:t> must be done before task </a:t>
            </a:r>
            <a:r>
              <a:rPr lang="en-US" sz="3000" b="1"/>
              <a:t>v</a:t>
            </a:r>
            <a:endParaRPr sz="3000"/>
          </a:p>
          <a:p>
            <a:pPr marL="274320" lvl="0" indent="-12954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80"/>
              <a:buNone/>
            </a:pPr>
            <a:endParaRPr sz="3000"/>
          </a:p>
          <a:p>
            <a:pPr marL="27432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80"/>
              <a:buChar char="🞂"/>
            </a:pPr>
            <a:r>
              <a:rPr lang="en-US" sz="3000"/>
              <a:t>What is an ordering of vertices 1, ..., |</a:t>
            </a:r>
            <a:r>
              <a:rPr lang="en-US" sz="3000" b="1"/>
              <a:t>V</a:t>
            </a:r>
            <a:r>
              <a:rPr lang="en-US" sz="3000"/>
              <a:t>| such that for every edge (</a:t>
            </a:r>
            <a:r>
              <a:rPr lang="en-US" sz="3000" b="1"/>
              <a:t>u</a:t>
            </a:r>
            <a:r>
              <a:rPr lang="en-US" sz="3000"/>
              <a:t>, </a:t>
            </a:r>
            <a:r>
              <a:rPr lang="en-US" sz="3000" b="1"/>
              <a:t>v</a:t>
            </a:r>
            <a:r>
              <a:rPr lang="en-US" sz="3000"/>
              <a:t>), </a:t>
            </a:r>
            <a:r>
              <a:rPr lang="en-US" sz="3000" b="1"/>
              <a:t>u</a:t>
            </a:r>
            <a:r>
              <a:rPr lang="en-US" sz="3000"/>
              <a:t> appears before </a:t>
            </a:r>
            <a:r>
              <a:rPr lang="en-US" sz="3000" b="1"/>
              <a:t>v</a:t>
            </a:r>
            <a:r>
              <a:rPr lang="en-US" sz="3000"/>
              <a:t> in the ordering?</a:t>
            </a:r>
            <a:endParaRPr/>
          </a:p>
          <a:p>
            <a:pPr marL="274320" lvl="0" indent="-12954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80"/>
              <a:buNone/>
            </a:pPr>
            <a:endParaRPr sz="3000"/>
          </a:p>
          <a:p>
            <a:pPr marL="27432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80"/>
              <a:buChar char="🞂"/>
            </a:pPr>
            <a:r>
              <a:rPr lang="en-US" sz="3000"/>
              <a:t>Such an ordering is called a </a:t>
            </a:r>
            <a:r>
              <a:rPr lang="en-US" sz="3000" b="1"/>
              <a:t>topological sort of G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80"/>
              <a:buChar char="🞂"/>
            </a:pPr>
            <a:r>
              <a:rPr lang="en-US" sz="3000"/>
              <a:t>Note: there can be multiple topological sorts of 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40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accent2"/>
                </a:solidFill>
              </a:rPr>
              <a:t>SCC: </a:t>
            </a:r>
            <a:r>
              <a:rPr lang="en-US">
                <a:solidFill>
                  <a:srgbClr val="CC0066"/>
                </a:solidFill>
              </a:rPr>
              <a:t>Example</a:t>
            </a:r>
            <a:endParaRPr/>
          </a:p>
        </p:txBody>
      </p:sp>
      <p:cxnSp>
        <p:nvCxnSpPr>
          <p:cNvPr id="1126" name="Google Shape;1126;p40"/>
          <p:cNvCxnSpPr/>
          <p:nvPr/>
        </p:nvCxnSpPr>
        <p:spPr>
          <a:xfrm>
            <a:off x="457200" y="1295400"/>
            <a:ext cx="83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27" name="Google Shape;1127;p40"/>
          <p:cNvGraphicFramePr/>
          <p:nvPr/>
        </p:nvGraphicFramePr>
        <p:xfrm>
          <a:off x="762000" y="1716088"/>
          <a:ext cx="7239000" cy="468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4" imgW="7239000" imgH="4684712" progId="Visio.Drawing.11">
                  <p:embed/>
                </p:oleObj>
              </mc:Choice>
              <mc:Fallback>
                <p:oleObj r:id="rId4" imgW="7239000" imgH="4684712" progId="Visio.Drawing.11">
                  <p:embed/>
                  <p:pic>
                    <p:nvPicPr>
                      <p:cNvPr id="1127" name="Google Shape;1127;p40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62000" y="1716088"/>
                        <a:ext cx="7239000" cy="468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" name="Google Shape;1128;p40"/>
          <p:cNvSpPr/>
          <p:nvPr/>
        </p:nvSpPr>
        <p:spPr>
          <a:xfrm>
            <a:off x="457200" y="1295400"/>
            <a:ext cx="8305800" cy="528638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2800"/>
              <a:buFont typeface="Gill Sans"/>
              <a:buAutoNum type="arabicParenBoth"/>
            </a:pP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Run </a:t>
            </a:r>
            <a:r>
              <a:rPr lang="en-US" sz="1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DFS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en-US" sz="28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) to compute finishing times for all </a:t>
            </a:r>
            <a:r>
              <a:rPr lang="en-US" sz="2800">
                <a:solidFill>
                  <a:srgbClr val="0000CC"/>
                </a:solidFill>
                <a:latin typeface="Gill Sans"/>
                <a:ea typeface="Gill Sans"/>
                <a:cs typeface="Gill Sans"/>
                <a:sym typeface="Gill Sans"/>
              </a:rPr>
              <a:t>u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∈</a:t>
            </a:r>
            <a:r>
              <a:rPr lang="en-US" sz="2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V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1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accent2"/>
                </a:solidFill>
              </a:rPr>
              <a:t>SCC: </a:t>
            </a:r>
            <a:r>
              <a:rPr lang="en-US">
                <a:solidFill>
                  <a:srgbClr val="CC0066"/>
                </a:solidFill>
              </a:rPr>
              <a:t>Example</a:t>
            </a:r>
            <a:endParaRPr/>
          </a:p>
        </p:txBody>
      </p:sp>
      <p:cxnSp>
        <p:nvCxnSpPr>
          <p:cNvPr id="1134" name="Google Shape;1134;p41"/>
          <p:cNvCxnSpPr/>
          <p:nvPr/>
        </p:nvCxnSpPr>
        <p:spPr>
          <a:xfrm>
            <a:off x="457200" y="914400"/>
            <a:ext cx="83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35" name="Google Shape;1135;p41"/>
          <p:cNvGraphicFramePr/>
          <p:nvPr/>
        </p:nvGraphicFramePr>
        <p:xfrm>
          <a:off x="838200" y="762000"/>
          <a:ext cx="7086600" cy="473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4" imgW="7086600" imgH="4735513" progId="Visio.Drawing.11">
                  <p:embed/>
                </p:oleObj>
              </mc:Choice>
              <mc:Fallback>
                <p:oleObj r:id="rId4" imgW="7086600" imgH="4735513" progId="Visio.Drawing.11">
                  <p:embed/>
                  <p:pic>
                    <p:nvPicPr>
                      <p:cNvPr id="1135" name="Google Shape;1135;p4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838200" y="762000"/>
                        <a:ext cx="7086600" cy="473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" name="Google Shape;1136;p41"/>
          <p:cNvSpPr txBox="1"/>
          <p:nvPr/>
        </p:nvSpPr>
        <p:spPr>
          <a:xfrm>
            <a:off x="381000" y="5064125"/>
            <a:ext cx="8458200" cy="1108075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Vertices sorted according to the finishing times:</a:t>
            </a:r>
            <a:endParaRPr/>
          </a:p>
          <a:p>
            <a:pPr marL="0" marR="0" lvl="0" indent="0" algn="ctr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〈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 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〉</a:t>
            </a:r>
            <a:endParaRPr sz="2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4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accent2"/>
                </a:solidFill>
              </a:rPr>
              <a:t>SCC: </a:t>
            </a:r>
            <a:r>
              <a:rPr lang="en-US">
                <a:solidFill>
                  <a:srgbClr val="CC0066"/>
                </a:solidFill>
              </a:rPr>
              <a:t>Example</a:t>
            </a:r>
            <a:endParaRPr/>
          </a:p>
        </p:txBody>
      </p:sp>
      <p:cxnSp>
        <p:nvCxnSpPr>
          <p:cNvPr id="1142" name="Google Shape;1142;p42"/>
          <p:cNvCxnSpPr/>
          <p:nvPr/>
        </p:nvCxnSpPr>
        <p:spPr>
          <a:xfrm>
            <a:off x="457200" y="1295400"/>
            <a:ext cx="83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43" name="Google Shape;1143;p42"/>
          <p:cNvGraphicFramePr/>
          <p:nvPr/>
        </p:nvGraphicFramePr>
        <p:xfrm>
          <a:off x="762000" y="1524000"/>
          <a:ext cx="7239000" cy="483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4" imgW="7239000" imgH="4837113" progId="Visio.Drawing.11">
                  <p:embed/>
                </p:oleObj>
              </mc:Choice>
              <mc:Fallback>
                <p:oleObj r:id="rId4" imgW="7239000" imgH="4837113" progId="Visio.Drawing.11">
                  <p:embed/>
                  <p:pic>
                    <p:nvPicPr>
                      <p:cNvPr id="1143" name="Google Shape;1143;p42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62000" y="1524000"/>
                        <a:ext cx="7239000" cy="483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4" name="Google Shape;1144;p42"/>
          <p:cNvSpPr txBox="1"/>
          <p:nvPr/>
        </p:nvSpPr>
        <p:spPr>
          <a:xfrm>
            <a:off x="457200" y="1295400"/>
            <a:ext cx="8382000" cy="528638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2800"/>
              <a:buFont typeface="Gill Sans"/>
              <a:buAutoNum type="arabicParenBoth" startAt="2"/>
            </a:pP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Compute </a:t>
            </a:r>
            <a:r>
              <a:rPr lang="en-US" sz="28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3200" baseline="30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</a:t>
            </a:r>
            <a:endParaRPr sz="2800" baseline="30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43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accent2"/>
                </a:solidFill>
              </a:rPr>
              <a:t>SCC: </a:t>
            </a:r>
            <a:r>
              <a:rPr lang="en-US">
                <a:solidFill>
                  <a:srgbClr val="CC0066"/>
                </a:solidFill>
              </a:rPr>
              <a:t>Example</a:t>
            </a:r>
            <a:endParaRPr/>
          </a:p>
        </p:txBody>
      </p:sp>
      <p:cxnSp>
        <p:nvCxnSpPr>
          <p:cNvPr id="1150" name="Google Shape;1150;p43"/>
          <p:cNvCxnSpPr/>
          <p:nvPr/>
        </p:nvCxnSpPr>
        <p:spPr>
          <a:xfrm>
            <a:off x="457200" y="1295400"/>
            <a:ext cx="83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51" name="Google Shape;1151;p43"/>
          <p:cNvGraphicFramePr/>
          <p:nvPr/>
        </p:nvGraphicFramePr>
        <p:xfrm>
          <a:off x="762000" y="1944688"/>
          <a:ext cx="7239000" cy="445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4" imgW="7239000" imgH="4456112" progId="Visio.Drawing.11">
                  <p:embed/>
                </p:oleObj>
              </mc:Choice>
              <mc:Fallback>
                <p:oleObj r:id="rId4" imgW="7239000" imgH="4456112" progId="Visio.Drawing.11">
                  <p:embed/>
                  <p:pic>
                    <p:nvPicPr>
                      <p:cNvPr id="1151" name="Google Shape;1151;p43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62000" y="1944688"/>
                        <a:ext cx="7239000" cy="445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2" name="Google Shape;1152;p43"/>
          <p:cNvSpPr txBox="1"/>
          <p:nvPr/>
        </p:nvSpPr>
        <p:spPr>
          <a:xfrm>
            <a:off x="457200" y="1295400"/>
            <a:ext cx="8382000" cy="955675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66"/>
                </a:solidFill>
                <a:latin typeface="Gill Sans"/>
                <a:ea typeface="Gill Sans"/>
                <a:cs typeface="Gill Sans"/>
                <a:sym typeface="Gill Sans"/>
              </a:rPr>
              <a:t>(3) 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Call </a:t>
            </a:r>
            <a:r>
              <a:rPr lang="en-US" sz="1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DFS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en-US" sz="28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3200" baseline="30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) processing vertices in main loop in decreasing </a:t>
            </a:r>
            <a:r>
              <a:rPr lang="en-US" sz="28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lang="en-US" sz="2800">
                <a:solidFill>
                  <a:srgbClr val="0000CC"/>
                </a:solidFill>
                <a:latin typeface="Gill Sans"/>
                <a:ea typeface="Gill Sans"/>
                <a:cs typeface="Gill Sans"/>
                <a:sym typeface="Gill Sans"/>
              </a:rPr>
              <a:t>u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] 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order: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〈</a:t>
            </a:r>
            <a:r>
              <a:rPr lang="en-US" sz="2800" b="1">
                <a:solidFill>
                  <a:srgbClr val="CC0066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 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〉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4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accent2"/>
                </a:solidFill>
              </a:rPr>
              <a:t>SCC: </a:t>
            </a:r>
            <a:r>
              <a:rPr lang="en-US">
                <a:solidFill>
                  <a:srgbClr val="CC0066"/>
                </a:solidFill>
              </a:rPr>
              <a:t>Example</a:t>
            </a:r>
            <a:endParaRPr/>
          </a:p>
        </p:txBody>
      </p:sp>
      <p:cxnSp>
        <p:nvCxnSpPr>
          <p:cNvPr id="1158" name="Google Shape;1158;p44"/>
          <p:cNvCxnSpPr/>
          <p:nvPr/>
        </p:nvCxnSpPr>
        <p:spPr>
          <a:xfrm>
            <a:off x="457200" y="1295400"/>
            <a:ext cx="83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59" name="Google Shape;1159;p44"/>
          <p:cNvGraphicFramePr/>
          <p:nvPr/>
        </p:nvGraphicFramePr>
        <p:xfrm>
          <a:off x="762000" y="1944688"/>
          <a:ext cx="7239000" cy="430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r:id="rId4" imgW="7239000" imgH="4303712" progId="Visio.Drawing.11">
                  <p:embed/>
                </p:oleObj>
              </mc:Choice>
              <mc:Fallback>
                <p:oleObj r:id="rId4" imgW="7239000" imgH="4303712" progId="Visio.Drawing.11">
                  <p:embed/>
                  <p:pic>
                    <p:nvPicPr>
                      <p:cNvPr id="1159" name="Google Shape;1159;p44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62000" y="1944688"/>
                        <a:ext cx="7239000" cy="430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0" name="Google Shape;1160;p44"/>
          <p:cNvSpPr txBox="1"/>
          <p:nvPr/>
        </p:nvSpPr>
        <p:spPr>
          <a:xfrm>
            <a:off x="457200" y="1295400"/>
            <a:ext cx="8382000" cy="955675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66"/>
                </a:solidFill>
                <a:latin typeface="Gill Sans"/>
                <a:ea typeface="Gill Sans"/>
                <a:cs typeface="Gill Sans"/>
                <a:sym typeface="Gill Sans"/>
              </a:rPr>
              <a:t>(3) 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Call </a:t>
            </a:r>
            <a:r>
              <a:rPr lang="en-US" sz="1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DFS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en-US" sz="28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3200" baseline="30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) processing vertices in main loop in decreasing </a:t>
            </a:r>
            <a:r>
              <a:rPr lang="en-US" sz="28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lang="en-US" sz="2800">
                <a:solidFill>
                  <a:srgbClr val="0000CC"/>
                </a:solidFill>
                <a:latin typeface="Gill Sans"/>
                <a:ea typeface="Gill Sans"/>
                <a:cs typeface="Gill Sans"/>
                <a:sym typeface="Gill Sans"/>
              </a:rPr>
              <a:t>u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] 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order: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〈</a:t>
            </a:r>
            <a:r>
              <a:rPr lang="en-US" sz="2800" b="1">
                <a:solidFill>
                  <a:srgbClr val="CC0066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 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〉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45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accent2"/>
                </a:solidFill>
              </a:rPr>
              <a:t>SCC: </a:t>
            </a:r>
            <a:r>
              <a:rPr lang="en-US">
                <a:solidFill>
                  <a:srgbClr val="CC0066"/>
                </a:solidFill>
              </a:rPr>
              <a:t>Example</a:t>
            </a:r>
            <a:endParaRPr/>
          </a:p>
        </p:txBody>
      </p:sp>
      <p:cxnSp>
        <p:nvCxnSpPr>
          <p:cNvPr id="1166" name="Google Shape;1166;p45"/>
          <p:cNvCxnSpPr/>
          <p:nvPr/>
        </p:nvCxnSpPr>
        <p:spPr>
          <a:xfrm>
            <a:off x="457200" y="1295400"/>
            <a:ext cx="83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67" name="Google Shape;1167;p45"/>
          <p:cNvGraphicFramePr/>
          <p:nvPr/>
        </p:nvGraphicFramePr>
        <p:xfrm>
          <a:off x="762000" y="1944688"/>
          <a:ext cx="7239000" cy="437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r:id="rId4" imgW="7239000" imgH="4379912" progId="Visio.Drawing.11">
                  <p:embed/>
                </p:oleObj>
              </mc:Choice>
              <mc:Fallback>
                <p:oleObj r:id="rId4" imgW="7239000" imgH="4379912" progId="Visio.Drawing.11">
                  <p:embed/>
                  <p:pic>
                    <p:nvPicPr>
                      <p:cNvPr id="1167" name="Google Shape;1167;p45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62000" y="1944688"/>
                        <a:ext cx="7239000" cy="437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8" name="Google Shape;1168;p45"/>
          <p:cNvSpPr txBox="1"/>
          <p:nvPr/>
        </p:nvSpPr>
        <p:spPr>
          <a:xfrm>
            <a:off x="457200" y="1295400"/>
            <a:ext cx="8382000" cy="955675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66"/>
                </a:solidFill>
                <a:latin typeface="Gill Sans"/>
                <a:ea typeface="Gill Sans"/>
                <a:cs typeface="Gill Sans"/>
                <a:sym typeface="Gill Sans"/>
              </a:rPr>
              <a:t>(3) 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Call </a:t>
            </a:r>
            <a:r>
              <a:rPr lang="en-US" sz="1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DFS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en-US" sz="28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3200" baseline="30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) processing vertices in main loop in decreasing </a:t>
            </a:r>
            <a:r>
              <a:rPr lang="en-US" sz="28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lang="en-US" sz="2800">
                <a:solidFill>
                  <a:srgbClr val="0000CC"/>
                </a:solidFill>
                <a:latin typeface="Gill Sans"/>
                <a:ea typeface="Gill Sans"/>
                <a:cs typeface="Gill Sans"/>
                <a:sym typeface="Gill Sans"/>
              </a:rPr>
              <a:t>u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] 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order: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〈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rgbClr val="CC0066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 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〉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6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accent2"/>
                </a:solidFill>
              </a:rPr>
              <a:t>SCC: </a:t>
            </a:r>
            <a:r>
              <a:rPr lang="en-US">
                <a:solidFill>
                  <a:srgbClr val="CC0066"/>
                </a:solidFill>
              </a:rPr>
              <a:t>Example</a:t>
            </a:r>
            <a:endParaRPr/>
          </a:p>
        </p:txBody>
      </p:sp>
      <p:cxnSp>
        <p:nvCxnSpPr>
          <p:cNvPr id="1174" name="Google Shape;1174;p46"/>
          <p:cNvCxnSpPr/>
          <p:nvPr/>
        </p:nvCxnSpPr>
        <p:spPr>
          <a:xfrm>
            <a:off x="457200" y="1295400"/>
            <a:ext cx="83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75" name="Google Shape;1175;p46"/>
          <p:cNvGraphicFramePr/>
          <p:nvPr/>
        </p:nvGraphicFramePr>
        <p:xfrm>
          <a:off x="762000" y="1944688"/>
          <a:ext cx="7239000" cy="430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4" imgW="7239000" imgH="4303712" progId="Visio.Drawing.11">
                  <p:embed/>
                </p:oleObj>
              </mc:Choice>
              <mc:Fallback>
                <p:oleObj r:id="rId4" imgW="7239000" imgH="4303712" progId="Visio.Drawing.11">
                  <p:embed/>
                  <p:pic>
                    <p:nvPicPr>
                      <p:cNvPr id="1175" name="Google Shape;1175;p46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62000" y="1944688"/>
                        <a:ext cx="7239000" cy="430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6" name="Google Shape;1176;p46"/>
          <p:cNvSpPr txBox="1"/>
          <p:nvPr/>
        </p:nvSpPr>
        <p:spPr>
          <a:xfrm>
            <a:off x="457200" y="1295400"/>
            <a:ext cx="8382000" cy="955675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66"/>
                </a:solidFill>
                <a:latin typeface="Gill Sans"/>
                <a:ea typeface="Gill Sans"/>
                <a:cs typeface="Gill Sans"/>
                <a:sym typeface="Gill Sans"/>
              </a:rPr>
              <a:t>(3) 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Call </a:t>
            </a:r>
            <a:r>
              <a:rPr lang="en-US" sz="1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DFS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en-US" sz="28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3200" baseline="30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) processing vertices in main loop in decreasing </a:t>
            </a:r>
            <a:r>
              <a:rPr lang="en-US" sz="28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lang="en-US" sz="2800">
                <a:solidFill>
                  <a:srgbClr val="0000CC"/>
                </a:solidFill>
                <a:latin typeface="Gill Sans"/>
                <a:ea typeface="Gill Sans"/>
                <a:cs typeface="Gill Sans"/>
                <a:sym typeface="Gill Sans"/>
              </a:rPr>
              <a:t>u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] 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order: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〈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rgbClr val="CC0066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 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〉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7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accent2"/>
                </a:solidFill>
              </a:rPr>
              <a:t>SCC: </a:t>
            </a:r>
            <a:r>
              <a:rPr lang="en-US">
                <a:solidFill>
                  <a:srgbClr val="CC0066"/>
                </a:solidFill>
              </a:rPr>
              <a:t>Example</a:t>
            </a:r>
            <a:endParaRPr/>
          </a:p>
        </p:txBody>
      </p:sp>
      <p:cxnSp>
        <p:nvCxnSpPr>
          <p:cNvPr id="1182" name="Google Shape;1182;p47"/>
          <p:cNvCxnSpPr/>
          <p:nvPr/>
        </p:nvCxnSpPr>
        <p:spPr>
          <a:xfrm>
            <a:off x="457200" y="1295400"/>
            <a:ext cx="83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83" name="Google Shape;1183;p47"/>
          <p:cNvGraphicFramePr/>
          <p:nvPr/>
        </p:nvGraphicFramePr>
        <p:xfrm>
          <a:off x="762000" y="1944688"/>
          <a:ext cx="7239000" cy="437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r:id="rId4" imgW="7239000" imgH="4379912" progId="Visio.Drawing.11">
                  <p:embed/>
                </p:oleObj>
              </mc:Choice>
              <mc:Fallback>
                <p:oleObj r:id="rId4" imgW="7239000" imgH="4379912" progId="Visio.Drawing.11">
                  <p:embed/>
                  <p:pic>
                    <p:nvPicPr>
                      <p:cNvPr id="1183" name="Google Shape;1183;p47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62000" y="1944688"/>
                        <a:ext cx="7239000" cy="437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4" name="Google Shape;1184;p47"/>
          <p:cNvSpPr txBox="1"/>
          <p:nvPr/>
        </p:nvSpPr>
        <p:spPr>
          <a:xfrm>
            <a:off x="457200" y="1295400"/>
            <a:ext cx="8382000" cy="955675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66"/>
                </a:solidFill>
                <a:latin typeface="Gill Sans"/>
                <a:ea typeface="Gill Sans"/>
                <a:cs typeface="Gill Sans"/>
                <a:sym typeface="Gill Sans"/>
              </a:rPr>
              <a:t>(3) 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Call </a:t>
            </a:r>
            <a:r>
              <a:rPr lang="en-US" sz="1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DFS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en-US" sz="28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3200" baseline="30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) processing vertices in main loop in decreasing </a:t>
            </a:r>
            <a:r>
              <a:rPr lang="en-US" sz="28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lang="en-US" sz="2800">
                <a:solidFill>
                  <a:srgbClr val="0000CC"/>
                </a:solidFill>
                <a:latin typeface="Gill Sans"/>
                <a:ea typeface="Gill Sans"/>
                <a:cs typeface="Gill Sans"/>
                <a:sym typeface="Gill Sans"/>
              </a:rPr>
              <a:t>u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] 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order: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〈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rgbClr val="CC0066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 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〉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accent2"/>
                </a:solidFill>
              </a:rPr>
              <a:t>SCC: </a:t>
            </a:r>
            <a:r>
              <a:rPr lang="en-US">
                <a:solidFill>
                  <a:srgbClr val="CC0066"/>
                </a:solidFill>
              </a:rPr>
              <a:t>Example</a:t>
            </a:r>
            <a:endParaRPr/>
          </a:p>
        </p:txBody>
      </p:sp>
      <p:cxnSp>
        <p:nvCxnSpPr>
          <p:cNvPr id="1190" name="Google Shape;1190;p48"/>
          <p:cNvCxnSpPr/>
          <p:nvPr/>
        </p:nvCxnSpPr>
        <p:spPr>
          <a:xfrm>
            <a:off x="457200" y="1295400"/>
            <a:ext cx="83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91" name="Google Shape;1191;p48"/>
          <p:cNvGraphicFramePr/>
          <p:nvPr/>
        </p:nvGraphicFramePr>
        <p:xfrm>
          <a:off x="762000" y="1944688"/>
          <a:ext cx="7086600" cy="437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r:id="rId4" imgW="7086600" imgH="4379912" progId="Visio.Drawing.11">
                  <p:embed/>
                </p:oleObj>
              </mc:Choice>
              <mc:Fallback>
                <p:oleObj r:id="rId4" imgW="7086600" imgH="4379912" progId="Visio.Drawing.11">
                  <p:embed/>
                  <p:pic>
                    <p:nvPicPr>
                      <p:cNvPr id="1191" name="Google Shape;1191;p4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62000" y="1944688"/>
                        <a:ext cx="7086600" cy="437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2" name="Google Shape;1192;p48"/>
          <p:cNvSpPr txBox="1"/>
          <p:nvPr/>
        </p:nvSpPr>
        <p:spPr>
          <a:xfrm>
            <a:off x="457200" y="1295400"/>
            <a:ext cx="8382000" cy="955675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66"/>
                </a:solidFill>
                <a:latin typeface="Gill Sans"/>
                <a:ea typeface="Gill Sans"/>
                <a:cs typeface="Gill Sans"/>
                <a:sym typeface="Gill Sans"/>
              </a:rPr>
              <a:t>(3) 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Call </a:t>
            </a:r>
            <a:r>
              <a:rPr lang="en-US" sz="1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DFS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en-US" sz="28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3200" baseline="30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) processing vertices in main loop in decreasing </a:t>
            </a:r>
            <a:r>
              <a:rPr lang="en-US" sz="28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lang="en-US" sz="2800">
                <a:solidFill>
                  <a:srgbClr val="0000CC"/>
                </a:solidFill>
                <a:latin typeface="Gill Sans"/>
                <a:ea typeface="Gill Sans"/>
                <a:cs typeface="Gill Sans"/>
                <a:sym typeface="Gill Sans"/>
              </a:rPr>
              <a:t>u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] 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order: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〈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rgbClr val="CC0066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 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〉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9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accent2"/>
                </a:solidFill>
              </a:rPr>
              <a:t>SCC: </a:t>
            </a:r>
            <a:r>
              <a:rPr lang="en-US">
                <a:solidFill>
                  <a:srgbClr val="CC0066"/>
                </a:solidFill>
              </a:rPr>
              <a:t>Example</a:t>
            </a:r>
            <a:endParaRPr/>
          </a:p>
        </p:txBody>
      </p:sp>
      <p:cxnSp>
        <p:nvCxnSpPr>
          <p:cNvPr id="1198" name="Google Shape;1198;p49"/>
          <p:cNvCxnSpPr/>
          <p:nvPr/>
        </p:nvCxnSpPr>
        <p:spPr>
          <a:xfrm>
            <a:off x="457200" y="1295400"/>
            <a:ext cx="83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99" name="Google Shape;1199;p49"/>
          <p:cNvGraphicFramePr/>
          <p:nvPr/>
        </p:nvGraphicFramePr>
        <p:xfrm>
          <a:off x="762000" y="1944688"/>
          <a:ext cx="7086600" cy="445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r:id="rId4" imgW="7086600" imgH="4456112" progId="Visio.Drawing.11">
                  <p:embed/>
                </p:oleObj>
              </mc:Choice>
              <mc:Fallback>
                <p:oleObj r:id="rId4" imgW="7086600" imgH="4456112" progId="Visio.Drawing.11">
                  <p:embed/>
                  <p:pic>
                    <p:nvPicPr>
                      <p:cNvPr id="1199" name="Google Shape;1199;p4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62000" y="1944688"/>
                        <a:ext cx="7086600" cy="445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0" name="Google Shape;1200;p49"/>
          <p:cNvSpPr txBox="1"/>
          <p:nvPr/>
        </p:nvSpPr>
        <p:spPr>
          <a:xfrm>
            <a:off x="457200" y="1295400"/>
            <a:ext cx="8382000" cy="955675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66"/>
                </a:solidFill>
                <a:latin typeface="Gill Sans"/>
                <a:ea typeface="Gill Sans"/>
                <a:cs typeface="Gill Sans"/>
                <a:sym typeface="Gill Sans"/>
              </a:rPr>
              <a:t>(3) 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Call </a:t>
            </a:r>
            <a:r>
              <a:rPr lang="en-US" sz="1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DFS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en-US" sz="28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3200" baseline="30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) processing vertices in main loop in decreasing </a:t>
            </a:r>
            <a:r>
              <a:rPr lang="en-US" sz="28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lang="en-US" sz="2800">
                <a:solidFill>
                  <a:srgbClr val="0000CC"/>
                </a:solidFill>
                <a:latin typeface="Gill Sans"/>
                <a:ea typeface="Gill Sans"/>
                <a:cs typeface="Gill Sans"/>
                <a:sym typeface="Gill Sans"/>
              </a:rPr>
              <a:t>u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] 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order: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〈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rgbClr val="CC0066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 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〉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Topological sort more formally</a:t>
            </a:r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Is it possible to execute all the tasks in </a:t>
            </a:r>
            <a:r>
              <a:rPr lang="en-US" sz="2800" b="1"/>
              <a:t>G</a:t>
            </a:r>
            <a:r>
              <a:rPr lang="en-US" sz="2800"/>
              <a:t> in an order that respects all the precedence requirements given by the graph edges?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The answer is "</a:t>
            </a:r>
            <a:r>
              <a:rPr lang="en-US" sz="2800" b="1"/>
              <a:t>yes</a:t>
            </a:r>
            <a:r>
              <a:rPr lang="en-US" sz="2800"/>
              <a:t>" </a:t>
            </a:r>
            <a:r>
              <a:rPr lang="en-US" sz="2800" i="1"/>
              <a:t>if and only if </a:t>
            </a:r>
            <a:r>
              <a:rPr lang="en-US" sz="2800"/>
              <a:t>the directed graph </a:t>
            </a:r>
            <a:r>
              <a:rPr lang="en-US" sz="2800" b="1"/>
              <a:t>G</a:t>
            </a:r>
            <a:r>
              <a:rPr lang="en-US" sz="2800"/>
              <a:t> has </a:t>
            </a:r>
            <a:r>
              <a:rPr lang="en-US" sz="2800" b="1"/>
              <a:t>no cycle</a:t>
            </a:r>
            <a:r>
              <a:rPr lang="en-US" sz="2800"/>
              <a:t>!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2128"/>
              <a:buFont typeface="Arial"/>
              <a:buNone/>
            </a:pPr>
            <a:r>
              <a:rPr lang="en-US" sz="2800"/>
              <a:t>	(otherwise we have a </a:t>
            </a:r>
            <a:r>
              <a:rPr lang="en-US" sz="2800" b="1"/>
              <a:t>deadlock</a:t>
            </a:r>
            <a:r>
              <a:rPr lang="en-US" sz="2800"/>
              <a:t>)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Such a </a:t>
            </a:r>
            <a:r>
              <a:rPr lang="en-US" sz="2800" b="1"/>
              <a:t>G</a:t>
            </a:r>
            <a:r>
              <a:rPr lang="en-US" sz="2800"/>
              <a:t> is called a Directed Acyclic Graph, or just a </a:t>
            </a:r>
            <a:r>
              <a:rPr lang="en-US" sz="2800" b="1"/>
              <a:t>DAG</a:t>
            </a:r>
            <a:endParaRPr sz="2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50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accent2"/>
                </a:solidFill>
              </a:rPr>
              <a:t>SCC: </a:t>
            </a:r>
            <a:r>
              <a:rPr lang="en-US">
                <a:solidFill>
                  <a:srgbClr val="CC0066"/>
                </a:solidFill>
              </a:rPr>
              <a:t>Example</a:t>
            </a:r>
            <a:endParaRPr/>
          </a:p>
        </p:txBody>
      </p:sp>
      <p:cxnSp>
        <p:nvCxnSpPr>
          <p:cNvPr id="1206" name="Google Shape;1206;p50"/>
          <p:cNvCxnSpPr/>
          <p:nvPr/>
        </p:nvCxnSpPr>
        <p:spPr>
          <a:xfrm>
            <a:off x="457200" y="1295400"/>
            <a:ext cx="83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207" name="Google Shape;1207;p50"/>
          <p:cNvGraphicFramePr/>
          <p:nvPr/>
        </p:nvGraphicFramePr>
        <p:xfrm>
          <a:off x="762000" y="1944688"/>
          <a:ext cx="7086600" cy="445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r:id="rId4" imgW="7086600" imgH="4456112" progId="Visio.Drawing.11">
                  <p:embed/>
                </p:oleObj>
              </mc:Choice>
              <mc:Fallback>
                <p:oleObj r:id="rId4" imgW="7086600" imgH="4456112" progId="Visio.Drawing.11">
                  <p:embed/>
                  <p:pic>
                    <p:nvPicPr>
                      <p:cNvPr id="1207" name="Google Shape;1207;p50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62000" y="1944688"/>
                        <a:ext cx="7086600" cy="445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" name="Google Shape;1208;p50"/>
          <p:cNvSpPr txBox="1"/>
          <p:nvPr/>
        </p:nvSpPr>
        <p:spPr>
          <a:xfrm>
            <a:off x="457200" y="1295400"/>
            <a:ext cx="8382000" cy="955675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66"/>
                </a:solidFill>
                <a:latin typeface="Gill Sans"/>
                <a:ea typeface="Gill Sans"/>
                <a:cs typeface="Gill Sans"/>
                <a:sym typeface="Gill Sans"/>
              </a:rPr>
              <a:t>(3) 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Call </a:t>
            </a:r>
            <a:r>
              <a:rPr lang="en-US" sz="1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DFS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en-US" sz="28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3200" baseline="30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) processing vertices in main loop in decreasing </a:t>
            </a:r>
            <a:r>
              <a:rPr lang="en-US" sz="2800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lang="en-US" sz="2800">
                <a:solidFill>
                  <a:srgbClr val="0000CC"/>
                </a:solidFill>
                <a:latin typeface="Gill Sans"/>
                <a:ea typeface="Gill Sans"/>
                <a:cs typeface="Gill Sans"/>
                <a:sym typeface="Gill Sans"/>
              </a:rPr>
              <a:t>u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] 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order: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〈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rgbClr val="CC0066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 </a:t>
            </a:r>
            <a:r>
              <a:rPr lang="en-US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〉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1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accent2"/>
                </a:solidFill>
              </a:rPr>
              <a:t>SCC: </a:t>
            </a:r>
            <a:r>
              <a:rPr lang="en-US">
                <a:solidFill>
                  <a:srgbClr val="CC0066"/>
                </a:solidFill>
              </a:rPr>
              <a:t>Example</a:t>
            </a:r>
            <a:endParaRPr/>
          </a:p>
        </p:txBody>
      </p:sp>
      <p:cxnSp>
        <p:nvCxnSpPr>
          <p:cNvPr id="1214" name="Google Shape;1214;p51"/>
          <p:cNvCxnSpPr/>
          <p:nvPr/>
        </p:nvCxnSpPr>
        <p:spPr>
          <a:xfrm>
            <a:off x="457200" y="1295400"/>
            <a:ext cx="83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215" name="Google Shape;1215;p51"/>
          <p:cNvGraphicFramePr/>
          <p:nvPr/>
        </p:nvGraphicFramePr>
        <p:xfrm>
          <a:off x="762000" y="990600"/>
          <a:ext cx="7086600" cy="473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r:id="rId4" imgW="7086600" imgH="4735513" progId="Visio.Drawing.11">
                  <p:embed/>
                </p:oleObj>
              </mc:Choice>
              <mc:Fallback>
                <p:oleObj r:id="rId4" imgW="7086600" imgH="4735513" progId="Visio.Drawing.11">
                  <p:embed/>
                  <p:pic>
                    <p:nvPicPr>
                      <p:cNvPr id="1215" name="Google Shape;1215;p5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62000" y="990600"/>
                        <a:ext cx="7086600" cy="473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6" name="Google Shape;1216;p51"/>
          <p:cNvSpPr txBox="1"/>
          <p:nvPr/>
        </p:nvSpPr>
        <p:spPr>
          <a:xfrm>
            <a:off x="457200" y="838200"/>
            <a:ext cx="8382000" cy="528638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66"/>
                </a:solidFill>
                <a:latin typeface="Gill Sans"/>
                <a:ea typeface="Gill Sans"/>
                <a:cs typeface="Gill Sans"/>
                <a:sym typeface="Gill Sans"/>
              </a:rPr>
              <a:t>(4) 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Output vertices of each </a:t>
            </a: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DFT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in </a:t>
            </a: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DFF</a:t>
            </a: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as a separate </a:t>
            </a:r>
            <a:r>
              <a:rPr lang="en-US" sz="2800">
                <a:solidFill>
                  <a:srgbClr val="0000CC"/>
                </a:solidFill>
                <a:latin typeface="Gill Sans"/>
                <a:ea typeface="Gill Sans"/>
                <a:cs typeface="Gill Sans"/>
                <a:sym typeface="Gill Sans"/>
              </a:rPr>
              <a:t>SCC</a:t>
            </a:r>
            <a:endParaRPr/>
          </a:p>
        </p:txBody>
      </p:sp>
      <p:sp>
        <p:nvSpPr>
          <p:cNvPr id="1217" name="Google Shape;1217;p51"/>
          <p:cNvSpPr txBox="1"/>
          <p:nvPr/>
        </p:nvSpPr>
        <p:spPr>
          <a:xfrm>
            <a:off x="609600" y="5257800"/>
            <a:ext cx="1905000" cy="528638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2800" baseline="-250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={</a:t>
            </a:r>
            <a:r>
              <a:rPr lang="en-US" sz="2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r>
              <a:rPr lang="en-US" sz="2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r>
              <a:rPr lang="en-US" sz="2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/>
          </a:p>
        </p:txBody>
      </p:sp>
      <p:sp>
        <p:nvSpPr>
          <p:cNvPr id="1218" name="Google Shape;1218;p51"/>
          <p:cNvSpPr/>
          <p:nvPr/>
        </p:nvSpPr>
        <p:spPr>
          <a:xfrm>
            <a:off x="825500" y="4648200"/>
            <a:ext cx="317500" cy="609600"/>
          </a:xfrm>
          <a:custGeom>
            <a:avLst/>
            <a:gdLst/>
            <a:ahLst/>
            <a:cxnLst/>
            <a:rect l="l" t="t" r="r" b="b"/>
            <a:pathLst>
              <a:path w="200" h="384" extrusionOk="0">
                <a:moveTo>
                  <a:pt x="152" y="0"/>
                </a:moveTo>
                <a:cubicBezTo>
                  <a:pt x="76" y="64"/>
                  <a:pt x="0" y="128"/>
                  <a:pt x="8" y="192"/>
                </a:cubicBezTo>
                <a:cubicBezTo>
                  <a:pt x="16" y="256"/>
                  <a:pt x="168" y="352"/>
                  <a:pt x="200" y="384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9" name="Google Shape;1219;p51"/>
          <p:cNvSpPr txBox="1"/>
          <p:nvPr/>
        </p:nvSpPr>
        <p:spPr>
          <a:xfrm>
            <a:off x="3200400" y="5410200"/>
            <a:ext cx="1905000" cy="657225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2800" baseline="-250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={</a:t>
            </a:r>
            <a:r>
              <a:rPr lang="en-US" sz="2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r>
              <a:rPr lang="en-US" sz="2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/>
          </a:p>
        </p:txBody>
      </p:sp>
      <p:sp>
        <p:nvSpPr>
          <p:cNvPr id="1220" name="Google Shape;1220;p51"/>
          <p:cNvSpPr/>
          <p:nvPr/>
        </p:nvSpPr>
        <p:spPr>
          <a:xfrm>
            <a:off x="2882900" y="5181600"/>
            <a:ext cx="317500" cy="609600"/>
          </a:xfrm>
          <a:custGeom>
            <a:avLst/>
            <a:gdLst/>
            <a:ahLst/>
            <a:cxnLst/>
            <a:rect l="l" t="t" r="r" b="b"/>
            <a:pathLst>
              <a:path w="200" h="384" extrusionOk="0">
                <a:moveTo>
                  <a:pt x="152" y="0"/>
                </a:moveTo>
                <a:cubicBezTo>
                  <a:pt x="76" y="64"/>
                  <a:pt x="0" y="128"/>
                  <a:pt x="8" y="192"/>
                </a:cubicBezTo>
                <a:cubicBezTo>
                  <a:pt x="16" y="256"/>
                  <a:pt x="168" y="352"/>
                  <a:pt x="200" y="384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1" name="Google Shape;1221;p51"/>
          <p:cNvSpPr txBox="1"/>
          <p:nvPr/>
        </p:nvSpPr>
        <p:spPr>
          <a:xfrm>
            <a:off x="6172200" y="5410200"/>
            <a:ext cx="1905000" cy="657225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2800" baseline="-250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={</a:t>
            </a:r>
            <a:r>
              <a:rPr lang="en-US" sz="2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/>
          </a:p>
        </p:txBody>
      </p:sp>
      <p:sp>
        <p:nvSpPr>
          <p:cNvPr id="1222" name="Google Shape;1222;p51"/>
          <p:cNvSpPr/>
          <p:nvPr/>
        </p:nvSpPr>
        <p:spPr>
          <a:xfrm>
            <a:off x="5854700" y="5181600"/>
            <a:ext cx="317500" cy="609600"/>
          </a:xfrm>
          <a:custGeom>
            <a:avLst/>
            <a:gdLst/>
            <a:ahLst/>
            <a:cxnLst/>
            <a:rect l="l" t="t" r="r" b="b"/>
            <a:pathLst>
              <a:path w="200" h="384" extrusionOk="0">
                <a:moveTo>
                  <a:pt x="152" y="0"/>
                </a:moveTo>
                <a:cubicBezTo>
                  <a:pt x="76" y="64"/>
                  <a:pt x="0" y="128"/>
                  <a:pt x="8" y="192"/>
                </a:cubicBezTo>
                <a:cubicBezTo>
                  <a:pt x="16" y="256"/>
                  <a:pt x="168" y="352"/>
                  <a:pt x="200" y="384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3" name="Google Shape;1223;p51"/>
          <p:cNvSpPr txBox="1"/>
          <p:nvPr/>
        </p:nvSpPr>
        <p:spPr>
          <a:xfrm>
            <a:off x="7543800" y="2590800"/>
            <a:ext cx="1524000" cy="657225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2800" baseline="-250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={</a:t>
            </a:r>
            <a:r>
              <a:rPr lang="en-US" sz="2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r>
              <a:rPr lang="en-US" sz="2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/>
          </a:p>
        </p:txBody>
      </p:sp>
      <p:sp>
        <p:nvSpPr>
          <p:cNvPr id="1224" name="Google Shape;1224;p51"/>
          <p:cNvSpPr/>
          <p:nvPr/>
        </p:nvSpPr>
        <p:spPr>
          <a:xfrm>
            <a:off x="7620000" y="2057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336" h="336" extrusionOk="0">
                <a:moveTo>
                  <a:pt x="0" y="0"/>
                </a:moveTo>
                <a:cubicBezTo>
                  <a:pt x="120" y="44"/>
                  <a:pt x="240" y="88"/>
                  <a:pt x="288" y="144"/>
                </a:cubicBezTo>
                <a:cubicBezTo>
                  <a:pt x="336" y="200"/>
                  <a:pt x="312" y="268"/>
                  <a:pt x="288" y="336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52"/>
          <p:cNvSpPr/>
          <p:nvPr/>
        </p:nvSpPr>
        <p:spPr>
          <a:xfrm>
            <a:off x="1143000" y="4038600"/>
            <a:ext cx="6858000" cy="2133600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0" name="Google Shape;1230;p52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accent2"/>
                </a:solidFill>
              </a:rPr>
              <a:t>SCC: </a:t>
            </a:r>
            <a:r>
              <a:rPr lang="en-US">
                <a:solidFill>
                  <a:srgbClr val="CC0066"/>
                </a:solidFill>
              </a:rPr>
              <a:t>Example</a:t>
            </a:r>
            <a:endParaRPr/>
          </a:p>
        </p:txBody>
      </p:sp>
      <p:cxnSp>
        <p:nvCxnSpPr>
          <p:cNvPr id="1231" name="Google Shape;1231;p52"/>
          <p:cNvCxnSpPr/>
          <p:nvPr/>
        </p:nvCxnSpPr>
        <p:spPr>
          <a:xfrm>
            <a:off x="457200" y="1066800"/>
            <a:ext cx="83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232" name="Google Shape;1232;p52"/>
          <p:cNvGraphicFramePr/>
          <p:nvPr/>
        </p:nvGraphicFramePr>
        <p:xfrm>
          <a:off x="990600" y="1143000"/>
          <a:ext cx="7239000" cy="483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r:id="rId4" imgW="7239000" imgH="4837113" progId="Visio.Drawing.11">
                  <p:embed/>
                </p:oleObj>
              </mc:Choice>
              <mc:Fallback>
                <p:oleObj r:id="rId4" imgW="7239000" imgH="4837113" progId="Visio.Drawing.11">
                  <p:embed/>
                  <p:pic>
                    <p:nvPicPr>
                      <p:cNvPr id="1232" name="Google Shape;1232;p52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990600" y="1143000"/>
                        <a:ext cx="7239000" cy="483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" name="Google Shape;1233;p52"/>
          <p:cNvSpPr txBox="1"/>
          <p:nvPr/>
        </p:nvSpPr>
        <p:spPr>
          <a:xfrm>
            <a:off x="1676400" y="5410200"/>
            <a:ext cx="99060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2800" b="1" baseline="-250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sz="2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4" name="Google Shape;1234;p52"/>
          <p:cNvSpPr txBox="1"/>
          <p:nvPr/>
        </p:nvSpPr>
        <p:spPr>
          <a:xfrm>
            <a:off x="3657600" y="5562600"/>
            <a:ext cx="99060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2800" b="1" baseline="-250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 sz="2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5" name="Google Shape;1235;p52"/>
          <p:cNvSpPr txBox="1"/>
          <p:nvPr/>
        </p:nvSpPr>
        <p:spPr>
          <a:xfrm>
            <a:off x="6400800" y="4281488"/>
            <a:ext cx="990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2800" b="1" baseline="-250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2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6" name="Google Shape;1236;p52"/>
          <p:cNvSpPr txBox="1"/>
          <p:nvPr/>
        </p:nvSpPr>
        <p:spPr>
          <a:xfrm>
            <a:off x="6477000" y="5562600"/>
            <a:ext cx="99060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2800" b="1" baseline="-250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sz="28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5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How does it work?</a:t>
            </a:r>
            <a:endParaRPr/>
          </a:p>
        </p:txBody>
      </p:sp>
      <p:sp>
        <p:nvSpPr>
          <p:cNvPr id="1242" name="Google Shape;1242;p5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 b="1">
                <a:solidFill>
                  <a:srgbClr val="CC3300"/>
                </a:solidFill>
              </a:rPr>
              <a:t>Idea:</a:t>
            </a:r>
            <a:r>
              <a:rPr lang="en-US" b="1" i="1"/>
              <a:t> </a:t>
            </a:r>
            <a:endParaRPr/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By considering vertices in second DFS in decreasing order of finishing times from first DFS, we are visiting vertices of the component graph in topologically sorted order.</a:t>
            </a:r>
            <a:endParaRPr/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Because we are running DFS on G</a:t>
            </a:r>
            <a:r>
              <a:rPr lang="en-US" baseline="30000"/>
              <a:t>T</a:t>
            </a:r>
            <a:r>
              <a:rPr lang="en-US"/>
              <a:t>, we will not be visiting any </a:t>
            </a:r>
            <a:r>
              <a:rPr lang="en-US" i="1"/>
              <a:t>v</a:t>
            </a:r>
            <a:r>
              <a:rPr lang="en-US"/>
              <a:t> from a </a:t>
            </a:r>
            <a:r>
              <a:rPr lang="en-US" i="1"/>
              <a:t>u</a:t>
            </a:r>
            <a:r>
              <a:rPr lang="en-US"/>
              <a:t>, where </a:t>
            </a:r>
            <a:r>
              <a:rPr lang="en-US" i="1"/>
              <a:t>v </a:t>
            </a:r>
            <a:r>
              <a:rPr lang="en-US"/>
              <a:t>and </a:t>
            </a:r>
            <a:r>
              <a:rPr lang="en-US" i="1"/>
              <a:t>u</a:t>
            </a:r>
            <a:r>
              <a:rPr lang="en-US"/>
              <a:t> are in different components.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b="1">
              <a:solidFill>
                <a:schemeClr val="dk1"/>
              </a:solidFill>
            </a:endParaRPr>
          </a:p>
          <a:p>
            <a:pPr marL="274320" lvl="0" indent="-148844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Directed Acyclic Graph</a:t>
            </a: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DAG – Directed graph with no cycles.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Eg:</a:t>
            </a:r>
            <a:endParaRPr/>
          </a:p>
          <a:p>
            <a:pPr marL="274320" lvl="0" indent="-148844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1438284" y="2005002"/>
            <a:ext cx="838200" cy="3810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socks</a:t>
            </a:r>
            <a:endParaRPr sz="900"/>
          </a:p>
        </p:txBody>
      </p:sp>
      <p:sp>
        <p:nvSpPr>
          <p:cNvPr id="137" name="Google Shape;137;p6"/>
          <p:cNvSpPr/>
          <p:nvPr/>
        </p:nvSpPr>
        <p:spPr>
          <a:xfrm>
            <a:off x="2657484" y="2005002"/>
            <a:ext cx="838200" cy="3810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shorts</a:t>
            </a:r>
            <a:endParaRPr sz="900"/>
          </a:p>
        </p:txBody>
      </p:sp>
      <p:sp>
        <p:nvSpPr>
          <p:cNvPr id="138" name="Google Shape;138;p6"/>
          <p:cNvSpPr/>
          <p:nvPr/>
        </p:nvSpPr>
        <p:spPr>
          <a:xfrm>
            <a:off x="2124084" y="2767002"/>
            <a:ext cx="838200" cy="3810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hose</a:t>
            </a:r>
            <a:endParaRPr sz="900"/>
          </a:p>
        </p:txBody>
      </p:sp>
      <p:sp>
        <p:nvSpPr>
          <p:cNvPr id="139" name="Google Shape;139;p6"/>
          <p:cNvSpPr/>
          <p:nvPr/>
        </p:nvSpPr>
        <p:spPr>
          <a:xfrm>
            <a:off x="2124084" y="3503602"/>
            <a:ext cx="838200" cy="3810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pants</a:t>
            </a:r>
            <a:endParaRPr sz="900"/>
          </a:p>
        </p:txBody>
      </p:sp>
      <p:sp>
        <p:nvSpPr>
          <p:cNvPr id="140" name="Google Shape;140;p6"/>
          <p:cNvSpPr/>
          <p:nvPr/>
        </p:nvSpPr>
        <p:spPr>
          <a:xfrm>
            <a:off x="2124084" y="4240202"/>
            <a:ext cx="838200" cy="3810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skates</a:t>
            </a:r>
            <a:endParaRPr sz="900"/>
          </a:p>
        </p:txBody>
      </p:sp>
      <p:sp>
        <p:nvSpPr>
          <p:cNvPr id="141" name="Google Shape;141;p6"/>
          <p:cNvSpPr/>
          <p:nvPr/>
        </p:nvSpPr>
        <p:spPr>
          <a:xfrm>
            <a:off x="2124084" y="4976802"/>
            <a:ext cx="914400" cy="3810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leg pads</a:t>
            </a:r>
            <a:endParaRPr sz="900"/>
          </a:p>
        </p:txBody>
      </p:sp>
      <p:sp>
        <p:nvSpPr>
          <p:cNvPr id="142" name="Google Shape;142;p6"/>
          <p:cNvSpPr/>
          <p:nvPr/>
        </p:nvSpPr>
        <p:spPr>
          <a:xfrm>
            <a:off x="4257684" y="1928802"/>
            <a:ext cx="838200" cy="3810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T-shirt</a:t>
            </a:r>
            <a:endParaRPr sz="900"/>
          </a:p>
        </p:txBody>
      </p:sp>
      <p:sp>
        <p:nvSpPr>
          <p:cNvPr id="143" name="Google Shape;143;p6"/>
          <p:cNvSpPr/>
          <p:nvPr/>
        </p:nvSpPr>
        <p:spPr>
          <a:xfrm>
            <a:off x="4181484" y="2690802"/>
            <a:ext cx="990600" cy="4572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chest pad</a:t>
            </a:r>
            <a:endParaRPr sz="900"/>
          </a:p>
        </p:txBody>
      </p:sp>
      <p:sp>
        <p:nvSpPr>
          <p:cNvPr id="144" name="Google Shape;144;p6"/>
          <p:cNvSpPr/>
          <p:nvPr/>
        </p:nvSpPr>
        <p:spPr>
          <a:xfrm>
            <a:off x="4257684" y="3452802"/>
            <a:ext cx="914400" cy="3810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sweater</a:t>
            </a:r>
            <a:endParaRPr sz="900"/>
          </a:p>
        </p:txBody>
      </p:sp>
      <p:sp>
        <p:nvSpPr>
          <p:cNvPr id="145" name="Google Shape;145;p6"/>
          <p:cNvSpPr/>
          <p:nvPr/>
        </p:nvSpPr>
        <p:spPr>
          <a:xfrm>
            <a:off x="4257684" y="4214802"/>
            <a:ext cx="838200" cy="3810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mask</a:t>
            </a:r>
            <a:endParaRPr sz="900"/>
          </a:p>
        </p:txBody>
      </p:sp>
      <p:sp>
        <p:nvSpPr>
          <p:cNvPr id="146" name="Google Shape;146;p6"/>
          <p:cNvSpPr/>
          <p:nvPr/>
        </p:nvSpPr>
        <p:spPr>
          <a:xfrm>
            <a:off x="4029084" y="4976802"/>
            <a:ext cx="1295400" cy="4572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catch glove</a:t>
            </a:r>
            <a:endParaRPr sz="900"/>
          </a:p>
        </p:txBody>
      </p:sp>
      <p:sp>
        <p:nvSpPr>
          <p:cNvPr id="147" name="Google Shape;147;p6"/>
          <p:cNvSpPr/>
          <p:nvPr/>
        </p:nvSpPr>
        <p:spPr>
          <a:xfrm>
            <a:off x="4257684" y="5815002"/>
            <a:ext cx="914400" cy="3810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blocker</a:t>
            </a:r>
            <a:endParaRPr sz="900" dirty="0"/>
          </a:p>
        </p:txBody>
      </p:sp>
      <p:sp>
        <p:nvSpPr>
          <p:cNvPr id="148" name="Google Shape;148;p6"/>
          <p:cNvSpPr/>
          <p:nvPr/>
        </p:nvSpPr>
        <p:spPr>
          <a:xfrm>
            <a:off x="5857884" y="1928802"/>
            <a:ext cx="1524000" cy="5334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batting glove</a:t>
            </a:r>
            <a:endParaRPr sz="900"/>
          </a:p>
        </p:txBody>
      </p:sp>
      <p:cxnSp>
        <p:nvCxnSpPr>
          <p:cNvPr id="149" name="Google Shape;149;p6"/>
          <p:cNvCxnSpPr>
            <a:stCxn id="136" idx="4"/>
            <a:endCxn id="138" idx="1"/>
          </p:cNvCxnSpPr>
          <p:nvPr/>
        </p:nvCxnSpPr>
        <p:spPr>
          <a:xfrm>
            <a:off x="1857384" y="2386002"/>
            <a:ext cx="389400" cy="436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0" name="Google Shape;150;p6"/>
          <p:cNvCxnSpPr>
            <a:stCxn id="137" idx="4"/>
            <a:endCxn id="138" idx="7"/>
          </p:cNvCxnSpPr>
          <p:nvPr/>
        </p:nvCxnSpPr>
        <p:spPr>
          <a:xfrm flipH="1">
            <a:off x="2839584" y="2386002"/>
            <a:ext cx="237000" cy="436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" name="Google Shape;151;p6"/>
          <p:cNvCxnSpPr>
            <a:stCxn id="138" idx="4"/>
            <a:endCxn id="139" idx="0"/>
          </p:cNvCxnSpPr>
          <p:nvPr/>
        </p:nvCxnSpPr>
        <p:spPr>
          <a:xfrm>
            <a:off x="2543184" y="3148002"/>
            <a:ext cx="0" cy="355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2" name="Google Shape;152;p6"/>
          <p:cNvCxnSpPr>
            <a:stCxn id="139" idx="4"/>
            <a:endCxn id="140" idx="0"/>
          </p:cNvCxnSpPr>
          <p:nvPr/>
        </p:nvCxnSpPr>
        <p:spPr>
          <a:xfrm>
            <a:off x="2543184" y="3884602"/>
            <a:ext cx="0" cy="355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3" name="Google Shape;153;p6"/>
          <p:cNvCxnSpPr>
            <a:stCxn id="140" idx="4"/>
            <a:endCxn id="141" idx="0"/>
          </p:cNvCxnSpPr>
          <p:nvPr/>
        </p:nvCxnSpPr>
        <p:spPr>
          <a:xfrm>
            <a:off x="2543184" y="4621202"/>
            <a:ext cx="38100" cy="355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" name="Google Shape;154;p6"/>
          <p:cNvCxnSpPr>
            <a:stCxn id="142" idx="4"/>
            <a:endCxn id="143" idx="0"/>
          </p:cNvCxnSpPr>
          <p:nvPr/>
        </p:nvCxnSpPr>
        <p:spPr>
          <a:xfrm>
            <a:off x="4676784" y="2309802"/>
            <a:ext cx="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" name="Google Shape;155;p6"/>
          <p:cNvCxnSpPr>
            <a:stCxn id="143" idx="4"/>
            <a:endCxn id="144" idx="0"/>
          </p:cNvCxnSpPr>
          <p:nvPr/>
        </p:nvCxnSpPr>
        <p:spPr>
          <a:xfrm>
            <a:off x="4676784" y="3148002"/>
            <a:ext cx="38100" cy="304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6" name="Google Shape;156;p6"/>
          <p:cNvCxnSpPr>
            <a:stCxn id="144" idx="4"/>
            <a:endCxn id="145" idx="0"/>
          </p:cNvCxnSpPr>
          <p:nvPr/>
        </p:nvCxnSpPr>
        <p:spPr>
          <a:xfrm flipH="1">
            <a:off x="4676784" y="3833802"/>
            <a:ext cx="3810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" name="Google Shape;157;p6"/>
          <p:cNvCxnSpPr>
            <a:stCxn id="145" idx="4"/>
            <a:endCxn id="146" idx="0"/>
          </p:cNvCxnSpPr>
          <p:nvPr/>
        </p:nvCxnSpPr>
        <p:spPr>
          <a:xfrm>
            <a:off x="4676784" y="4595802"/>
            <a:ext cx="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158;p6"/>
          <p:cNvCxnSpPr>
            <a:stCxn id="146" idx="4"/>
            <a:endCxn id="147" idx="0"/>
          </p:cNvCxnSpPr>
          <p:nvPr/>
        </p:nvCxnSpPr>
        <p:spPr>
          <a:xfrm>
            <a:off x="4676784" y="5434002"/>
            <a:ext cx="3810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" name="Google Shape;159;p6"/>
          <p:cNvCxnSpPr>
            <a:stCxn id="148" idx="4"/>
            <a:endCxn id="146" idx="7"/>
          </p:cNvCxnSpPr>
          <p:nvPr/>
        </p:nvCxnSpPr>
        <p:spPr>
          <a:xfrm flipH="1">
            <a:off x="5134884" y="2462202"/>
            <a:ext cx="1485000" cy="2581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" name="Google Shape;160;p6"/>
          <p:cNvCxnSpPr>
            <a:stCxn id="139" idx="6"/>
            <a:endCxn id="144" idx="2"/>
          </p:cNvCxnSpPr>
          <p:nvPr/>
        </p:nvCxnSpPr>
        <p:spPr>
          <a:xfrm flipV="1">
            <a:off x="2962284" y="3643302"/>
            <a:ext cx="1295400" cy="50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1" name="Google Shape;161;p6"/>
          <p:cNvCxnSpPr>
            <a:stCxn id="141" idx="6"/>
            <a:endCxn id="146" idx="2"/>
          </p:cNvCxnSpPr>
          <p:nvPr/>
        </p:nvCxnSpPr>
        <p:spPr>
          <a:xfrm>
            <a:off x="3038484" y="5167302"/>
            <a:ext cx="990600" cy="38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2" name="Google Shape;162;p6"/>
          <p:cNvSpPr txBox="1"/>
          <p:nvPr/>
        </p:nvSpPr>
        <p:spPr>
          <a:xfrm>
            <a:off x="5429256" y="5643578"/>
            <a:ext cx="3428992" cy="57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DAG of dependencies for putting on goalie equipment.</a:t>
            </a:r>
            <a:endParaRPr sz="2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DAGs and back edges</a:t>
            </a:r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Can there be a </a:t>
            </a:r>
            <a:r>
              <a:rPr lang="en-US" b="1"/>
              <a:t>back</a:t>
            </a:r>
            <a:r>
              <a:rPr lang="en-US"/>
              <a:t> edge in a DFS on a DAG?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NO! Back edges close a cycle!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 graph </a:t>
            </a:r>
            <a:r>
              <a:rPr lang="en-US" b="1"/>
              <a:t>G</a:t>
            </a:r>
            <a:r>
              <a:rPr lang="en-US"/>
              <a:t> is a DAG &lt;=&gt; there is no back edge classified by DFS(</a:t>
            </a:r>
            <a:r>
              <a:rPr lang="en-US" b="1"/>
              <a:t>G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Topological Sort</a:t>
            </a:r>
            <a:endParaRPr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763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Performed on a </a:t>
            </a:r>
            <a:r>
              <a:rPr lang="en-US">
                <a:solidFill>
                  <a:srgbClr val="CC3300"/>
                </a:solidFill>
              </a:rPr>
              <a:t>DAG.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Linear ordering of the vertices of </a:t>
            </a:r>
            <a:r>
              <a:rPr lang="en-US" i="1"/>
              <a:t>G</a:t>
            </a:r>
            <a:r>
              <a:rPr lang="en-US"/>
              <a:t> such that if (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) ∈ </a:t>
            </a:r>
            <a:r>
              <a:rPr lang="en-US" i="1"/>
              <a:t>E</a:t>
            </a:r>
            <a:r>
              <a:rPr lang="en-US"/>
              <a:t>, then </a:t>
            </a:r>
            <a:r>
              <a:rPr lang="en-US" i="1"/>
              <a:t>u</a:t>
            </a:r>
            <a:r>
              <a:rPr lang="en-US"/>
              <a:t> appears somewhere before 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/>
              <a:t>.</a:t>
            </a:r>
            <a:endParaRPr/>
          </a:p>
          <a:p>
            <a:pPr marL="274320" lvl="0" indent="-148844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152400" y="2895600"/>
            <a:ext cx="8534400" cy="1905000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Topological-Sort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call DFS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compute finishing times </a:t>
            </a:r>
            <a:r>
              <a:rPr lang="en-US" sz="1800" b="0" i="1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</a:t>
            </a: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] for all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</a:t>
            </a: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∈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</a:t>
            </a:r>
            <a:endParaRPr/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 each vertex is finished, insert it onto the front of a linked list</a:t>
            </a:r>
            <a:endParaRPr/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return</a:t>
            </a: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the linked list of vertices</a:t>
            </a:r>
            <a:endParaRPr sz="1800" b="1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381000" y="5175250"/>
            <a:ext cx="2238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C3300"/>
                </a:solidFill>
                <a:latin typeface="Gill Sans"/>
                <a:ea typeface="Gill Sans"/>
                <a:cs typeface="Gill Sans"/>
                <a:sym typeface="Gill Sans"/>
              </a:rPr>
              <a:t>Time:</a:t>
            </a:r>
            <a:r>
              <a:rPr lang="en-US" sz="1800" b="1" i="1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</a:rPr>
              <a:t>Θ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</a:rPr>
              <a:t>V 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 b="0" i="1" u="none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Topological sort</a:t>
            </a:r>
            <a:endParaRPr/>
          </a:p>
        </p:txBody>
      </p:sp>
      <p:sp>
        <p:nvSpPr>
          <p:cNvPr id="182" name="Google Shape;182;p9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83" name="Google Shape;183;p9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185" name="Google Shape;185;p9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/>
          </a:p>
        </p:txBody>
      </p:sp>
      <p:sp>
        <p:nvSpPr>
          <p:cNvPr id="186" name="Google Shape;186;p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187" name="Google Shape;187;p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/>
          </a:p>
        </p:txBody>
      </p:sp>
      <p:cxnSp>
        <p:nvCxnSpPr>
          <p:cNvPr id="188" name="Google Shape;188;p9"/>
          <p:cNvCxnSpPr>
            <a:endCxn id="182" idx="7"/>
          </p:cNvCxnSpPr>
          <p:nvPr/>
        </p:nvCxnSpPr>
        <p:spPr>
          <a:xfrm flipH="1">
            <a:off x="1773661" y="3079009"/>
            <a:ext cx="382500" cy="484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189" name="Google Shape;189;p9"/>
          <p:cNvCxnSpPr>
            <a:stCxn id="183" idx="5"/>
            <a:endCxn id="184" idx="1"/>
          </p:cNvCxnSpPr>
          <p:nvPr/>
        </p:nvCxnSpPr>
        <p:spPr>
          <a:xfrm>
            <a:off x="2559479" y="3080477"/>
            <a:ext cx="453000" cy="48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190" name="Google Shape;190;p9"/>
          <p:cNvCxnSpPr>
            <a:endCxn id="186" idx="6"/>
          </p:cNvCxnSpPr>
          <p:nvPr/>
        </p:nvCxnSpPr>
        <p:spPr>
          <a:xfrm rot="10800000">
            <a:off x="2714612" y="4572008"/>
            <a:ext cx="928800" cy="1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191" name="Google Shape;191;p9"/>
          <p:cNvCxnSpPr>
            <a:stCxn id="184" idx="5"/>
            <a:endCxn id="185" idx="0"/>
          </p:cNvCxnSpPr>
          <p:nvPr/>
        </p:nvCxnSpPr>
        <p:spPr>
          <a:xfrm>
            <a:off x="3416735" y="3866295"/>
            <a:ext cx="512400" cy="491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192" name="Google Shape;192;p9"/>
          <p:cNvCxnSpPr>
            <a:stCxn id="182" idx="5"/>
            <a:endCxn id="186" idx="1"/>
          </p:cNvCxnSpPr>
          <p:nvPr/>
        </p:nvCxnSpPr>
        <p:spPr>
          <a:xfrm>
            <a:off x="1773661" y="3866295"/>
            <a:ext cx="453000" cy="554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193" name="Google Shape;193;p9"/>
          <p:cNvCxnSpPr>
            <a:endCxn id="186" idx="7"/>
          </p:cNvCxnSpPr>
          <p:nvPr/>
        </p:nvCxnSpPr>
        <p:spPr>
          <a:xfrm flipH="1">
            <a:off x="2630917" y="3864865"/>
            <a:ext cx="382500" cy="555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194" name="Google Shape;194;p9"/>
          <p:cNvCxnSpPr>
            <a:stCxn id="186" idx="5"/>
            <a:endCxn id="187" idx="1"/>
          </p:cNvCxnSpPr>
          <p:nvPr/>
        </p:nvCxnSpPr>
        <p:spPr>
          <a:xfrm>
            <a:off x="2630917" y="4723551"/>
            <a:ext cx="453000" cy="625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195" name="Google Shape;195;p9"/>
          <p:cNvCxnSpPr>
            <a:stCxn id="185" idx="4"/>
            <a:endCxn id="187" idx="7"/>
          </p:cNvCxnSpPr>
          <p:nvPr/>
        </p:nvCxnSpPr>
        <p:spPr>
          <a:xfrm flipH="1">
            <a:off x="3488058" y="4786322"/>
            <a:ext cx="441000" cy="562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196" name="Google Shape;196;p9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Let’s say we start the DFS from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2143125" y="5211763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3500438" y="3282950"/>
            <a:ext cx="85725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1</a:t>
            </a:r>
            <a:endParaRPr/>
          </a:p>
        </p:txBody>
      </p:sp>
      <p:sp>
        <p:nvSpPr>
          <p:cNvPr id="204" name="Google Shape;204;p9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  <a:gradFill>
            <a:gsLst>
              <a:gs pos="0">
                <a:srgbClr val="735D55"/>
              </a:gs>
              <a:gs pos="30000">
                <a:srgbClr val="886C63"/>
              </a:gs>
              <a:gs pos="45000">
                <a:srgbClr val="917166"/>
              </a:gs>
              <a:gs pos="55000">
                <a:srgbClr val="917166"/>
              </a:gs>
              <a:gs pos="73000">
                <a:srgbClr val="886C63"/>
              </a:gs>
              <a:gs pos="100000">
                <a:srgbClr val="735D55"/>
              </a:gs>
            </a:gsLst>
            <a:lin ang="95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Time = 2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rgbClr val="A5A5A5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/>
          </a:p>
        </p:txBody>
      </p:sp>
      <p:sp>
        <p:nvSpPr>
          <p:cNvPr id="206" name="Google Shape;206;p9"/>
          <p:cNvSpPr txBox="1"/>
          <p:nvPr/>
        </p:nvSpPr>
        <p:spPr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 =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∞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" name="Google Shape;207;p9"/>
          <p:cNvSpPr txBox="1"/>
          <p:nvPr/>
        </p:nvSpPr>
        <p:spPr>
          <a:xfrm>
            <a:off x="5429250" y="3214688"/>
            <a:ext cx="3286125" cy="400050"/>
          </a:xfrm>
          <a:prstGeom prst="rect">
            <a:avLst/>
          </a:prstGeom>
          <a:gradFill>
            <a:gsLst>
              <a:gs pos="0">
                <a:srgbClr val="C7CBE1"/>
              </a:gs>
              <a:gs pos="30000">
                <a:srgbClr val="AFB7D7"/>
              </a:gs>
              <a:gs pos="45000">
                <a:srgbClr val="A7AFD2"/>
              </a:gs>
              <a:gs pos="55000">
                <a:srgbClr val="A7AFD2"/>
              </a:gs>
              <a:gs pos="73000">
                <a:srgbClr val="AFB7D7"/>
              </a:gs>
              <a:gs pos="100000">
                <a:srgbClr val="C7CBE1"/>
              </a:gs>
            </a:gsLst>
            <a:lin ang="95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 we discover the vertex </a:t>
            </a:r>
            <a:r>
              <a:rPr lang="en-US" sz="1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208" name="Google Shape;208;p9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  <a:gradFill>
            <a:gsLst>
              <a:gs pos="0">
                <a:srgbClr val="F8FEC0"/>
              </a:gs>
              <a:gs pos="30000">
                <a:srgbClr val="F7FFA5"/>
              </a:gs>
              <a:gs pos="45000">
                <a:srgbClr val="F8FF9B"/>
              </a:gs>
              <a:gs pos="55000">
                <a:srgbClr val="F8FF9B"/>
              </a:gs>
              <a:gs pos="73000">
                <a:srgbClr val="F7FFA5"/>
              </a:gs>
              <a:gs pos="100000">
                <a:srgbClr val="F8FEC0"/>
              </a:gs>
            </a:gsLst>
            <a:lin ang="95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AutoNum type="arabicParenR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Call DFS(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to compute the finishing times 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]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2861</Words>
  <Application>Microsoft Office PowerPoint</Application>
  <PresentationFormat>On-screen Show (4:3)</PresentationFormat>
  <Paragraphs>760</Paragraphs>
  <Slides>53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Bookman Old Style</vt:lpstr>
      <vt:lpstr>Gill Sans</vt:lpstr>
      <vt:lpstr>Cambria Math</vt:lpstr>
      <vt:lpstr>Noto Sans Symbols</vt:lpstr>
      <vt:lpstr>Arial</vt:lpstr>
      <vt:lpstr>Origin</vt:lpstr>
      <vt:lpstr>Visio.Drawing.11</vt:lpstr>
      <vt:lpstr>Graph Algorithms-II</vt:lpstr>
      <vt:lpstr>Topological Sort (An application of DFS)</vt:lpstr>
      <vt:lpstr>Topological sort</vt:lpstr>
      <vt:lpstr>Topological sort more formally</vt:lpstr>
      <vt:lpstr>Topological sort more formally</vt:lpstr>
      <vt:lpstr>Directed Acyclic Graph</vt:lpstr>
      <vt:lpstr>DAGs and back edges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TS(G)Example:2</vt:lpstr>
      <vt:lpstr>Time complexity of TS(G)</vt:lpstr>
      <vt:lpstr>Example:3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Strongly Connected Components</vt:lpstr>
      <vt:lpstr>Strongly Connected Components</vt:lpstr>
      <vt:lpstr>Transpose of a Directed Graph</vt:lpstr>
      <vt:lpstr>Algorithm to determine SCCs</vt:lpstr>
      <vt:lpstr>SCC: Example</vt:lpstr>
      <vt:lpstr>SCC: Example</vt:lpstr>
      <vt:lpstr>SCC: Example</vt:lpstr>
      <vt:lpstr>SCC: Example</vt:lpstr>
      <vt:lpstr>SCC: Example</vt:lpstr>
      <vt:lpstr>SCC: Example</vt:lpstr>
      <vt:lpstr>SCC: Example</vt:lpstr>
      <vt:lpstr>SCC: Example</vt:lpstr>
      <vt:lpstr>SCC: Example</vt:lpstr>
      <vt:lpstr>SCC: Example</vt:lpstr>
      <vt:lpstr>SCC: Example</vt:lpstr>
      <vt:lpstr>SCC: Example</vt:lpstr>
      <vt:lpstr>SCC: Example</vt:lpstr>
      <vt:lpstr>SCC: Example</vt:lpstr>
      <vt:lpstr>SCC: Example</vt:lpstr>
      <vt:lpstr>SCC: Example</vt:lpstr>
      <vt:lpstr>How does it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Algorithms-II</dc:title>
  <dc:creator>nh</dc:creator>
  <cp:lastModifiedBy>User</cp:lastModifiedBy>
  <cp:revision>2</cp:revision>
  <dcterms:created xsi:type="dcterms:W3CDTF">2017-08-16T04:47:32Z</dcterms:created>
  <dcterms:modified xsi:type="dcterms:W3CDTF">2024-02-21T04:32:17Z</dcterms:modified>
</cp:coreProperties>
</file>