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302" r:id="rId45"/>
    <p:sldId id="29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5F56A-68FC-4203-8AA4-CA20CD19E73A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9D4A-B32D-4B82-A64E-A969E640F9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1D645-A58E-4B76-AB5A-AE1B9404F7A5}" type="slidenum">
              <a:rPr lang="en-US"/>
              <a:pPr/>
              <a:t>2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0AD20-0A68-48C4-8C33-CA613FB4C532}" type="slidenum">
              <a:rPr lang="en-US"/>
              <a:pPr/>
              <a:t>3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AF85B-9EFE-42C0-A71C-CBDBE4337102}" type="slidenum">
              <a:rPr lang="en-US"/>
              <a:pPr/>
              <a:t>4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62A3D-3AF4-4632-B12A-5F23E9C63D03}" type="slidenum">
              <a:rPr lang="en-US"/>
              <a:pPr/>
              <a:t>5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D4114-310B-40D5-BB03-A3173B438F1A}" type="slidenum">
              <a:rPr lang="en-US"/>
              <a:pPr/>
              <a:t>6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8AFBA-733B-45C3-8514-2E4F973ED86A}" type="slidenum">
              <a:rPr lang="en-US"/>
              <a:pPr/>
              <a:t>7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86DF58C-37D5-4B55-AB32-AC1A9808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810D9-F136-461A-8380-C94D78605AAE}" type="datetimeFigureOut">
              <a:rPr lang="en-US" smtClean="0"/>
              <a:pPr/>
              <a:t>3/16/2022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76A08-7616-407A-A439-4854AEB95C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Graph Algorithms-III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Minimum Spanning Tree-</a:t>
            </a:r>
            <a:r>
              <a:rPr lang="en-IN" dirty="0" err="1" smtClean="0"/>
              <a:t>Kruskal</a:t>
            </a:r>
            <a:r>
              <a:rPr lang="en-IN" dirty="0" smtClean="0"/>
              <a:t>, Prim’s Algorithm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714348" y="785794"/>
            <a:ext cx="727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Verdana" pitchFamily="34" charset="0"/>
              </a:rPr>
              <a:t>We model the situation as a network, then the problem is to find the minimum connector for the network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408113" y="1989138"/>
            <a:ext cx="5132387" cy="4587875"/>
            <a:chOff x="887" y="1253"/>
            <a:chExt cx="3233" cy="2890"/>
          </a:xfrm>
        </p:grpSpPr>
        <p:sp>
          <p:nvSpPr>
            <p:cNvPr id="135172" name="Line 33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3" name="Line 34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4" name="Line 35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5" name="Line 36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6" name="Line 37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7" name="Line 38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8" name="Line 39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79" name="Line 40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80" name="Line 41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81" name="Line 42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182" name="Text Box 43"/>
            <p:cNvSpPr txBox="1">
              <a:spLocks noChangeArrowheads="1"/>
            </p:cNvSpPr>
            <p:nvPr/>
          </p:nvSpPr>
          <p:spPr bwMode="auto">
            <a:xfrm>
              <a:off x="887" y="2568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35183" name="Text Box 44"/>
            <p:cNvSpPr txBox="1">
              <a:spLocks noChangeArrowheads="1"/>
            </p:cNvSpPr>
            <p:nvPr/>
          </p:nvSpPr>
          <p:spPr bwMode="auto">
            <a:xfrm>
              <a:off x="2562" y="2614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35184" name="Text Box 45"/>
            <p:cNvSpPr txBox="1">
              <a:spLocks noChangeArrowheads="1"/>
            </p:cNvSpPr>
            <p:nvPr/>
          </p:nvSpPr>
          <p:spPr bwMode="auto">
            <a:xfrm>
              <a:off x="1714" y="1298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35185" name="Text Box 46"/>
            <p:cNvSpPr txBox="1">
              <a:spLocks noChangeArrowheads="1"/>
            </p:cNvSpPr>
            <p:nvPr/>
          </p:nvSpPr>
          <p:spPr bwMode="auto">
            <a:xfrm>
              <a:off x="3198" y="1344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35186" name="Text Box 47"/>
            <p:cNvSpPr txBox="1">
              <a:spLocks noChangeArrowheads="1"/>
            </p:cNvSpPr>
            <p:nvPr/>
          </p:nvSpPr>
          <p:spPr bwMode="auto">
            <a:xfrm>
              <a:off x="3923" y="2568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35187" name="Text Box 48"/>
            <p:cNvSpPr txBox="1">
              <a:spLocks noChangeArrowheads="1"/>
            </p:cNvSpPr>
            <p:nvPr/>
          </p:nvSpPr>
          <p:spPr bwMode="auto">
            <a:xfrm>
              <a:off x="2281" y="3893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35188" name="Text Box 49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35189" name="Text Box 50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35190" name="Text Box 51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5191" name="Text Box 52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5192" name="Text Box 53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35193" name="Text Box 54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35194" name="Text Box 55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5195" name="Text Box 56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5196" name="Text Box 57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35197" name="Text Box 58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838200" y="381000"/>
            <a:ext cx="7272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>
                <a:latin typeface="Verdana" pitchFamily="34" charset="0"/>
              </a:rPr>
              <a:t>Kruskal Algorithm</a:t>
            </a:r>
          </a:p>
        </p:txBody>
      </p:sp>
      <p:pic>
        <p:nvPicPr>
          <p:cNvPr id="136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990" y="1719266"/>
            <a:ext cx="7620000" cy="4419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4933953" y="260667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072066" y="2714620"/>
            <a:ext cx="8270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O(V)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843838" y="3500438"/>
            <a:ext cx="13001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O(</a:t>
            </a:r>
            <a:r>
              <a:rPr lang="en-US" sz="2400" b="1" dirty="0" err="1"/>
              <a:t>ElgE</a:t>
            </a:r>
            <a:r>
              <a:rPr lang="en-US" sz="2400" b="1" dirty="0"/>
              <a:t>)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316912" y="3929066"/>
            <a:ext cx="8270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O(E)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7072330" y="4286256"/>
            <a:ext cx="331788" cy="1643062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572396" y="4857760"/>
            <a:ext cx="10969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O(</a:t>
            </a:r>
            <a:r>
              <a:rPr lang="en-US" sz="2400" b="1" dirty="0" err="1"/>
              <a:t>lgV</a:t>
            </a:r>
            <a:r>
              <a:rPr lang="en-US" sz="24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3127" y="1108358"/>
            <a:ext cx="60920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Running time: O(</a:t>
            </a:r>
            <a:r>
              <a:rPr lang="en-US" dirty="0" err="1" smtClean="0"/>
              <a:t>V+</a:t>
            </a:r>
            <a:r>
              <a:rPr lang="en-US" dirty="0" err="1" smtClean="0">
                <a:latin typeface="Comic Sans MS" pitchFamily="66" charset="0"/>
              </a:rPr>
              <a:t>ElgE+ElgV</a:t>
            </a:r>
            <a:r>
              <a:rPr lang="en-US" dirty="0" smtClean="0"/>
              <a:t>)=</a:t>
            </a:r>
            <a:r>
              <a:rPr lang="en-US" dirty="0" smtClean="0"/>
              <a:t>O(</a:t>
            </a:r>
            <a:r>
              <a:rPr lang="en-US" dirty="0" err="1" smtClean="0">
                <a:latin typeface="Comic Sans MS" pitchFamily="66" charset="0"/>
              </a:rPr>
              <a:t>ElgE</a:t>
            </a:r>
            <a:r>
              <a:rPr lang="en-US" dirty="0" smtClean="0"/>
              <a:t>) </a:t>
            </a:r>
            <a:r>
              <a:rPr lang="en-US" dirty="0"/>
              <a:t>or </a:t>
            </a:r>
            <a:r>
              <a:rPr lang="en-US" dirty="0" smtClean="0"/>
              <a:t>O(</a:t>
            </a:r>
            <a:r>
              <a:rPr lang="en-US" dirty="0" err="1" smtClean="0">
                <a:latin typeface="Comic Sans MS" pitchFamily="66" charset="0"/>
              </a:rPr>
              <a:t>VlgE</a:t>
            </a:r>
            <a:r>
              <a:rPr lang="en-US" dirty="0" smtClean="0"/>
              <a:t>), if E&lt;=V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37221" name="Line 2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2" name="Line 3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3" name="Line 4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4" name="Line 5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5" name="Line 6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6" name="Line 7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7" name="Line 8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8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29" name="Line 10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30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231" name="Text Box 12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37232" name="Text Box 13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37233" name="Text Box 14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37234" name="Text Box 15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37235" name="Text Box 16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37236" name="Text Box 17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37237" name="Text Box 18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37238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37239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7240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7241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37242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37243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7244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7245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37246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6011863" y="1508125"/>
            <a:ext cx="26654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List the edges in order of size:</a:t>
            </a:r>
          </a:p>
          <a:p>
            <a:endParaRPr lang="en-GB" dirty="0"/>
          </a:p>
          <a:p>
            <a:r>
              <a:rPr lang="en-GB" dirty="0"/>
              <a:t>ED  2</a:t>
            </a:r>
          </a:p>
          <a:p>
            <a:r>
              <a:rPr lang="en-GB" dirty="0"/>
              <a:t>AB  3</a:t>
            </a:r>
          </a:p>
          <a:p>
            <a:r>
              <a:rPr lang="en-GB" dirty="0"/>
              <a:t>AE  4</a:t>
            </a:r>
          </a:p>
          <a:p>
            <a:r>
              <a:rPr lang="en-GB" dirty="0"/>
              <a:t>CD  4</a:t>
            </a:r>
          </a:p>
          <a:p>
            <a:r>
              <a:rPr lang="en-GB" dirty="0"/>
              <a:t>BC  5</a:t>
            </a:r>
          </a:p>
          <a:p>
            <a:r>
              <a:rPr lang="en-GB" dirty="0"/>
              <a:t>EF  5</a:t>
            </a:r>
          </a:p>
          <a:p>
            <a:r>
              <a:rPr lang="en-GB" dirty="0"/>
              <a:t>CF  6</a:t>
            </a:r>
          </a:p>
          <a:p>
            <a:r>
              <a:rPr lang="en-GB" dirty="0"/>
              <a:t>AF  7</a:t>
            </a:r>
          </a:p>
          <a:p>
            <a:r>
              <a:rPr lang="en-GB" dirty="0"/>
              <a:t>BF  8</a:t>
            </a:r>
          </a:p>
          <a:p>
            <a:r>
              <a:rPr lang="en-GB" dirty="0"/>
              <a:t>D</a:t>
            </a:r>
            <a:r>
              <a:rPr lang="en-GB" dirty="0" smtClean="0"/>
              <a:t>F  </a:t>
            </a:r>
            <a:r>
              <a:rPr lang="en-GB" dirty="0"/>
              <a:t>8</a:t>
            </a:r>
          </a:p>
          <a:p>
            <a:endParaRPr lang="en-US" dirty="0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in the network</a:t>
            </a:r>
          </a:p>
          <a:p>
            <a:pPr marL="457200" indent="-457200"/>
            <a:endParaRPr lang="en-GB"/>
          </a:p>
          <a:p>
            <a:pPr marL="457200" indent="-457200"/>
            <a:r>
              <a:rPr lang="en-GB" b="1">
                <a:solidFill>
                  <a:srgbClr val="FF0000"/>
                </a:solidFill>
              </a:rPr>
              <a:t>ED  2</a:t>
            </a:r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47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49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1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2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3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4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38257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38259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38260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38261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38262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38263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38264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8265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8266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38267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8269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8270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38271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28704" name="Line 32"/>
          <p:cNvSpPr>
            <a:spLocks noChangeShapeType="1"/>
          </p:cNvSpPr>
          <p:nvPr/>
        </p:nvSpPr>
        <p:spPr bwMode="auto">
          <a:xfrm flipV="1">
            <a:off x="3059113" y="3933825"/>
            <a:ext cx="24384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7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11863" y="1584325"/>
            <a:ext cx="2881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next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which does not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create a cycle</a:t>
            </a:r>
          </a:p>
          <a:p>
            <a:pPr marL="457200" indent="-457200"/>
            <a:endParaRPr lang="en-GB"/>
          </a:p>
          <a:p>
            <a:pPr marL="457200" indent="-457200"/>
            <a:r>
              <a:rPr lang="en-GB" b="1"/>
              <a:t>ED  2</a:t>
            </a:r>
          </a:p>
          <a:p>
            <a:pPr marL="457200" indent="-457200"/>
            <a:r>
              <a:rPr lang="en-GB" b="1">
                <a:solidFill>
                  <a:srgbClr val="FF0000"/>
                </a:solidFill>
              </a:rPr>
              <a:t>AB  3</a:t>
            </a:r>
          </a:p>
          <a:p>
            <a:pPr marL="457200" indent="-457200"/>
            <a:endParaRPr lang="en-GB" b="1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39267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139272" name="Line 3"/>
              <p:cNvSpPr>
                <a:spLocks noChangeShapeType="1"/>
              </p:cNvSpPr>
              <p:nvPr/>
            </p:nvSpPr>
            <p:spPr bwMode="auto">
              <a:xfrm flipV="1">
                <a:off x="583" y="1359"/>
                <a:ext cx="816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3" name="Line 4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4" name="Line 5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5" name="Line 6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6" name="Line 7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7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8" name="Line 9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9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80" name="Line 11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81" name="Line 12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82" name="Text Box 13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A</a:t>
                </a:r>
              </a:p>
            </p:txBody>
          </p:sp>
          <p:sp>
            <p:nvSpPr>
              <p:cNvPr id="139283" name="Text Box 14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F</a:t>
                </a:r>
              </a:p>
            </p:txBody>
          </p:sp>
          <p:sp>
            <p:nvSpPr>
              <p:cNvPr id="139284" name="Text Box 15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B</a:t>
                </a:r>
              </a:p>
            </p:txBody>
          </p:sp>
          <p:sp>
            <p:nvSpPr>
              <p:cNvPr id="139285" name="Text Box 16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C</a:t>
                </a:r>
              </a:p>
            </p:txBody>
          </p:sp>
          <p:sp>
            <p:nvSpPr>
              <p:cNvPr id="139286" name="Text Box 17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D</a:t>
                </a:r>
              </a:p>
            </p:txBody>
          </p:sp>
          <p:sp>
            <p:nvSpPr>
              <p:cNvPr id="139287" name="Text Box 18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E</a:t>
                </a:r>
              </a:p>
            </p:txBody>
          </p:sp>
          <p:sp>
            <p:nvSpPr>
              <p:cNvPr id="139288" name="Text Box 19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2</a:t>
                </a:r>
              </a:p>
            </p:txBody>
          </p:sp>
          <p:sp>
            <p:nvSpPr>
              <p:cNvPr id="139289" name="Text Box 20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7</a:t>
                </a:r>
              </a:p>
            </p:txBody>
          </p:sp>
          <p:sp>
            <p:nvSpPr>
              <p:cNvPr id="139290" name="Text Box 21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139291" name="Text Box 22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139292" name="Text Box 23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  <p:sp>
            <p:nvSpPr>
              <p:cNvPr id="139293" name="Text Box 24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6</a:t>
                </a:r>
              </a:p>
            </p:txBody>
          </p:sp>
          <p:sp>
            <p:nvSpPr>
              <p:cNvPr id="139294" name="Text Box 25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139295" name="Text Box 26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139296" name="Text Box 27"/>
              <p:cNvSpPr txBox="1">
                <a:spLocks noChangeArrowheads="1"/>
              </p:cNvSpPr>
              <p:nvPr/>
            </p:nvSpPr>
            <p:spPr bwMode="auto">
              <a:xfrm>
                <a:off x="823" y="155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3</a:t>
                </a:r>
              </a:p>
            </p:txBody>
          </p:sp>
          <p:sp>
            <p:nvSpPr>
              <p:cNvPr id="139297" name="Text Box 28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</p:grpSp>
        <p:sp>
          <p:nvSpPr>
            <p:cNvPr id="139271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908050" y="2146300"/>
            <a:ext cx="1312863" cy="177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/>
      <p:bldP spid="276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11863" y="1660525"/>
            <a:ext cx="28813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next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which does not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create a cycle</a:t>
            </a:r>
          </a:p>
          <a:p>
            <a:pPr marL="457200" indent="-457200"/>
            <a:endParaRPr lang="en-GB"/>
          </a:p>
          <a:p>
            <a:pPr marL="457200" indent="-457200"/>
            <a:r>
              <a:rPr lang="en-GB" b="1"/>
              <a:t>ED  2</a:t>
            </a:r>
          </a:p>
          <a:p>
            <a:pPr marL="457200" indent="-457200"/>
            <a:r>
              <a:rPr lang="en-GB" b="1"/>
              <a:t>AB  3</a:t>
            </a:r>
          </a:p>
          <a:p>
            <a:pPr marL="457200" indent="-457200"/>
            <a:r>
              <a:rPr lang="en-GB" b="1">
                <a:solidFill>
                  <a:srgbClr val="FF0000"/>
                </a:solidFill>
              </a:rPr>
              <a:t>CD  4</a:t>
            </a:r>
            <a:r>
              <a:rPr lang="en-GB" b="1"/>
              <a:t> (or AE  4)</a:t>
            </a:r>
          </a:p>
          <a:p>
            <a:pPr marL="457200" indent="-457200"/>
            <a:endParaRPr lang="en-GB" b="1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sp>
          <p:nvSpPr>
            <p:cNvPr id="140294" name="Line 4"/>
            <p:cNvSpPr>
              <a:spLocks noChangeShapeType="1"/>
            </p:cNvSpPr>
            <p:nvPr/>
          </p:nvSpPr>
          <p:spPr bwMode="auto">
            <a:xfrm flipV="1">
              <a:off x="567" y="1344"/>
              <a:ext cx="816" cy="11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140297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298" name="Line 9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299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0" name="Line 11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1" name="Line 12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2" name="Line 13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3" name="Line 14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4" name="Line 15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5" name="Line 16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6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A</a:t>
                </a:r>
              </a:p>
            </p:txBody>
          </p:sp>
          <p:sp>
            <p:nvSpPr>
              <p:cNvPr id="140307" name="Text Box 18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F</a:t>
                </a:r>
              </a:p>
            </p:txBody>
          </p:sp>
          <p:sp>
            <p:nvSpPr>
              <p:cNvPr id="140308" name="Text Box 19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B</a:t>
                </a:r>
              </a:p>
            </p:txBody>
          </p:sp>
          <p:sp>
            <p:nvSpPr>
              <p:cNvPr id="140309" name="Text Box 20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C</a:t>
                </a:r>
              </a:p>
            </p:txBody>
          </p:sp>
          <p:sp>
            <p:nvSpPr>
              <p:cNvPr id="140310" name="Text Box 21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D</a:t>
                </a:r>
              </a:p>
            </p:txBody>
          </p:sp>
          <p:sp>
            <p:nvSpPr>
              <p:cNvPr id="140311" name="Text Box 22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E</a:t>
                </a:r>
              </a:p>
            </p:txBody>
          </p:sp>
          <p:sp>
            <p:nvSpPr>
              <p:cNvPr id="140312" name="Text Box 23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2</a:t>
                </a:r>
              </a:p>
            </p:txBody>
          </p:sp>
          <p:sp>
            <p:nvSpPr>
              <p:cNvPr id="140313" name="Text Box 24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7</a:t>
                </a:r>
              </a:p>
            </p:txBody>
          </p:sp>
          <p:sp>
            <p:nvSpPr>
              <p:cNvPr id="140314" name="Text Box 25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140315" name="Text Box 26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140316" name="Text Box 27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  <p:sp>
            <p:nvSpPr>
              <p:cNvPr id="140317" name="Text Box 28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6</a:t>
                </a:r>
              </a:p>
            </p:txBody>
          </p:sp>
          <p:sp>
            <p:nvSpPr>
              <p:cNvPr id="140318" name="Text Box 29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140319" name="Text Box 30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140320" name="Text Box 31"/>
              <p:cNvSpPr txBox="1">
                <a:spLocks noChangeArrowheads="1"/>
              </p:cNvSpPr>
              <p:nvPr/>
            </p:nvSpPr>
            <p:spPr bwMode="auto">
              <a:xfrm>
                <a:off x="839" y="15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3</a:t>
                </a:r>
              </a:p>
            </p:txBody>
          </p:sp>
          <p:sp>
            <p:nvSpPr>
              <p:cNvPr id="140321" name="Text Box 32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</p:grpSp>
        <p:sp>
          <p:nvSpPr>
            <p:cNvPr id="140296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356100" y="2133600"/>
            <a:ext cx="1152525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11863" y="1584325"/>
            <a:ext cx="288131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next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which does not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create a cycle</a:t>
            </a:r>
          </a:p>
          <a:p>
            <a:pPr marL="457200" indent="-457200"/>
            <a:endParaRPr lang="en-GB"/>
          </a:p>
          <a:p>
            <a:pPr marL="457200" indent="-457200"/>
            <a:r>
              <a:rPr lang="en-GB" b="1"/>
              <a:t>ED  2</a:t>
            </a:r>
          </a:p>
          <a:p>
            <a:pPr marL="457200" indent="-457200"/>
            <a:r>
              <a:rPr lang="en-GB" b="1"/>
              <a:t>AB  3</a:t>
            </a:r>
          </a:p>
          <a:p>
            <a:pPr marL="457200" indent="-457200"/>
            <a:r>
              <a:rPr lang="en-GB" b="1"/>
              <a:t>CD  4 </a:t>
            </a:r>
          </a:p>
          <a:p>
            <a:pPr marL="457200" indent="-457200"/>
            <a:r>
              <a:rPr lang="en-GB" b="1">
                <a:solidFill>
                  <a:srgbClr val="FF0000"/>
                </a:solidFill>
              </a:rPr>
              <a:t>AE  4</a:t>
            </a:r>
          </a:p>
          <a:p>
            <a:pPr marL="457200" indent="-457200"/>
            <a:endParaRPr lang="en-GB" b="1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141320" name="Line 5"/>
              <p:cNvSpPr>
                <a:spLocks noChangeShapeType="1"/>
              </p:cNvSpPr>
              <p:nvPr/>
            </p:nvSpPr>
            <p:spPr bwMode="auto">
              <a:xfrm flipV="1">
                <a:off x="567" y="1344"/>
                <a:ext cx="816" cy="11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sp>
              <p:nvSpPr>
                <p:cNvPr id="141323" name="Line 7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24" name="Line 8"/>
                <p:cNvSpPr>
                  <a:spLocks noChangeShapeType="1"/>
                </p:cNvSpPr>
                <p:nvPr/>
              </p:nvSpPr>
              <p:spPr bwMode="auto">
                <a:xfrm>
                  <a:off x="2743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25" name="Line 9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26" name="Line 10"/>
                <p:cNvSpPr>
                  <a:spLocks noChangeShapeType="1"/>
                </p:cNvSpPr>
                <p:nvPr/>
              </p:nvSpPr>
              <p:spPr bwMode="auto">
                <a:xfrm>
                  <a:off x="2119" y="2463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27" name="Line 11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2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19" y="1359"/>
                  <a:ext cx="62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29" name="Line 13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344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3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92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3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536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13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5" y="2367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A</a:t>
                  </a:r>
                </a:p>
              </p:txBody>
            </p:sp>
            <p:sp>
              <p:nvSpPr>
                <p:cNvPr id="1413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19" y="2463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F</a:t>
                  </a:r>
                </a:p>
              </p:txBody>
            </p:sp>
            <p:sp>
              <p:nvSpPr>
                <p:cNvPr id="1413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59" y="107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B</a:t>
                  </a:r>
                </a:p>
              </p:txBody>
            </p:sp>
            <p:sp>
              <p:nvSpPr>
                <p:cNvPr id="1413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43" y="1167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C</a:t>
                  </a:r>
                </a:p>
              </p:txBody>
            </p:sp>
            <p:sp>
              <p:nvSpPr>
                <p:cNvPr id="1413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463" y="241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D</a:t>
                  </a:r>
                </a:p>
              </p:txBody>
            </p:sp>
            <p:sp>
              <p:nvSpPr>
                <p:cNvPr id="1413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83" y="371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E</a:t>
                  </a:r>
                </a:p>
              </p:txBody>
            </p:sp>
            <p:sp>
              <p:nvSpPr>
                <p:cNvPr id="1413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599" y="313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2</a:t>
                  </a:r>
                </a:p>
              </p:txBody>
            </p:sp>
            <p:sp>
              <p:nvSpPr>
                <p:cNvPr id="1413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07" y="251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7</a:t>
                  </a:r>
                </a:p>
              </p:txBody>
            </p:sp>
            <p:sp>
              <p:nvSpPr>
                <p:cNvPr id="1413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7" y="303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4</a:t>
                  </a:r>
                </a:p>
              </p:txBody>
            </p:sp>
            <p:sp>
              <p:nvSpPr>
                <p:cNvPr id="14134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23" y="2847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5</a:t>
                  </a:r>
                </a:p>
              </p:txBody>
            </p:sp>
            <p:sp>
              <p:nvSpPr>
                <p:cNvPr id="1413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5" y="183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8</a:t>
                  </a:r>
                </a:p>
              </p:txBody>
            </p:sp>
            <p:sp>
              <p:nvSpPr>
                <p:cNvPr id="1413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5" y="179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6</a:t>
                  </a:r>
                </a:p>
              </p:txBody>
            </p:sp>
            <p:sp>
              <p:nvSpPr>
                <p:cNvPr id="1413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79" y="169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4</a:t>
                  </a:r>
                </a:p>
              </p:txBody>
            </p:sp>
            <p:sp>
              <p:nvSpPr>
                <p:cNvPr id="1413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7" y="107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5</a:t>
                  </a:r>
                </a:p>
              </p:txBody>
            </p:sp>
            <p:sp>
              <p:nvSpPr>
                <p:cNvPr id="14134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39" y="1570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3</a:t>
                  </a:r>
                </a:p>
              </p:txBody>
            </p:sp>
            <p:sp>
              <p:nvSpPr>
                <p:cNvPr id="1413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51" y="217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8</a:t>
                  </a:r>
                </a:p>
              </p:txBody>
            </p:sp>
          </p:grpSp>
          <p:sp>
            <p:nvSpPr>
              <p:cNvPr id="141322" name="Line 32"/>
              <p:cNvSpPr>
                <a:spLocks noChangeShapeType="1"/>
              </p:cNvSpPr>
              <p:nvPr/>
            </p:nvSpPr>
            <p:spPr bwMode="auto">
              <a:xfrm flipV="1">
                <a:off x="1927" y="2478"/>
                <a:ext cx="1536" cy="12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1319" name="Line 33"/>
            <p:cNvSpPr>
              <a:spLocks noChangeShapeType="1"/>
            </p:cNvSpPr>
            <p:nvPr/>
          </p:nvSpPr>
          <p:spPr bwMode="auto">
            <a:xfrm>
              <a:off x="2744" y="1344"/>
              <a:ext cx="726" cy="113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900113" y="3860800"/>
            <a:ext cx="2159000" cy="194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11863" y="1584325"/>
            <a:ext cx="288131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next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which does not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create a cycle</a:t>
            </a:r>
          </a:p>
          <a:p>
            <a:pPr marL="457200" indent="-457200"/>
            <a:endParaRPr lang="en-GB"/>
          </a:p>
          <a:p>
            <a:pPr marL="457200" indent="-457200"/>
            <a:r>
              <a:rPr lang="en-GB" b="1"/>
              <a:t>ED  2</a:t>
            </a:r>
          </a:p>
          <a:p>
            <a:pPr marL="457200" indent="-457200"/>
            <a:r>
              <a:rPr lang="en-GB" b="1"/>
              <a:t>AB  3</a:t>
            </a:r>
          </a:p>
          <a:p>
            <a:pPr marL="457200" indent="-457200"/>
            <a:r>
              <a:rPr lang="en-GB" b="1"/>
              <a:t>CD  4 </a:t>
            </a:r>
          </a:p>
          <a:p>
            <a:pPr marL="457200" indent="-457200"/>
            <a:r>
              <a:rPr lang="en-GB" b="1"/>
              <a:t>AE  4</a:t>
            </a:r>
          </a:p>
          <a:p>
            <a:pPr marL="457200" indent="-457200"/>
            <a:r>
              <a:rPr lang="en-GB" b="1"/>
              <a:t>BC  5 – forms a cycle</a:t>
            </a:r>
          </a:p>
          <a:p>
            <a:pPr marL="457200" indent="-457200"/>
            <a:r>
              <a:rPr lang="en-GB" b="1">
                <a:solidFill>
                  <a:srgbClr val="FF0000"/>
                </a:solidFill>
              </a:rPr>
              <a:t>EF  5</a:t>
            </a:r>
          </a:p>
          <a:p>
            <a:pPr marL="457200" indent="-457200"/>
            <a:endParaRPr lang="en-GB" b="1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sp>
              <p:nvSpPr>
                <p:cNvPr id="14234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567" y="1344"/>
                  <a:ext cx="816" cy="110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14234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5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9" y="2463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4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9" y="1359"/>
                    <a:ext cx="624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344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6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92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7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536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235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" y="2367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A</a:t>
                    </a:r>
                  </a:p>
                </p:txBody>
              </p:sp>
              <p:sp>
                <p:nvSpPr>
                  <p:cNvPr id="1423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9" y="2463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F</a:t>
                    </a:r>
                  </a:p>
                </p:txBody>
              </p:sp>
              <p:sp>
                <p:nvSpPr>
                  <p:cNvPr id="14236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9" y="107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B</a:t>
                    </a:r>
                  </a:p>
                </p:txBody>
              </p:sp>
              <p:sp>
                <p:nvSpPr>
                  <p:cNvPr id="1423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3" y="1167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C</a:t>
                    </a:r>
                  </a:p>
                </p:txBody>
              </p:sp>
              <p:sp>
                <p:nvSpPr>
                  <p:cNvPr id="14236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3" y="241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D</a:t>
                    </a:r>
                  </a:p>
                </p:txBody>
              </p:sp>
              <p:sp>
                <p:nvSpPr>
                  <p:cNvPr id="14236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3" y="371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E</a:t>
                    </a:r>
                  </a:p>
                </p:txBody>
              </p:sp>
              <p:sp>
                <p:nvSpPr>
                  <p:cNvPr id="14236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13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2</a:t>
                    </a:r>
                  </a:p>
                </p:txBody>
              </p:sp>
              <p:sp>
                <p:nvSpPr>
                  <p:cNvPr id="14236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7" y="251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7</a:t>
                    </a:r>
                  </a:p>
                </p:txBody>
              </p:sp>
              <p:sp>
                <p:nvSpPr>
                  <p:cNvPr id="14236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7" y="3039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4</a:t>
                    </a:r>
                  </a:p>
                </p:txBody>
              </p:sp>
              <p:sp>
                <p:nvSpPr>
                  <p:cNvPr id="14236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3" y="2847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5</a:t>
                    </a:r>
                  </a:p>
                </p:txBody>
              </p:sp>
              <p:sp>
                <p:nvSpPr>
                  <p:cNvPr id="142368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5" y="1839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8</a:t>
                    </a:r>
                  </a:p>
                </p:txBody>
              </p:sp>
              <p:sp>
                <p:nvSpPr>
                  <p:cNvPr id="14236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5" y="179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6</a:t>
                    </a:r>
                  </a:p>
                </p:txBody>
              </p:sp>
              <p:sp>
                <p:nvSpPr>
                  <p:cNvPr id="14237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9" y="169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4</a:t>
                    </a:r>
                  </a:p>
                </p:txBody>
              </p:sp>
              <p:sp>
                <p:nvSpPr>
                  <p:cNvPr id="14237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07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5</a:t>
                    </a:r>
                  </a:p>
                </p:txBody>
              </p:sp>
              <p:sp>
                <p:nvSpPr>
                  <p:cNvPr id="14237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570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3</a:t>
                    </a:r>
                  </a:p>
                </p:txBody>
              </p:sp>
              <p:sp>
                <p:nvSpPr>
                  <p:cNvPr id="14237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1" y="217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8</a:t>
                    </a:r>
                  </a:p>
                </p:txBody>
              </p:sp>
            </p:grpSp>
            <p:sp>
              <p:nvSpPr>
                <p:cNvPr id="14234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27" y="2478"/>
                  <a:ext cx="1536" cy="120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2345" name="Line 34"/>
              <p:cNvSpPr>
                <a:spLocks noChangeShapeType="1"/>
              </p:cNvSpPr>
              <p:nvPr/>
            </p:nvSpPr>
            <p:spPr bwMode="auto">
              <a:xfrm>
                <a:off x="2744" y="1344"/>
                <a:ext cx="726" cy="113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2343" name="Line 35"/>
            <p:cNvSpPr>
              <a:spLocks noChangeShapeType="1"/>
            </p:cNvSpPr>
            <p:nvPr/>
          </p:nvSpPr>
          <p:spPr bwMode="auto">
            <a:xfrm>
              <a:off x="567" y="2432"/>
              <a:ext cx="1360" cy="12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059113" y="3933825"/>
            <a:ext cx="288925" cy="1871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11863" y="1508125"/>
            <a:ext cx="28813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None/>
            </a:pPr>
            <a:r>
              <a:rPr lang="en-US"/>
              <a:t>All vertices have been</a:t>
            </a:r>
          </a:p>
          <a:p>
            <a:pPr marL="457200" indent="-457200">
              <a:buFont typeface="Times New Roman" pitchFamily="18" charset="0"/>
              <a:buNone/>
            </a:pPr>
            <a:r>
              <a:rPr lang="en-US"/>
              <a:t>connected.</a:t>
            </a:r>
          </a:p>
          <a:p>
            <a:pPr marL="457200" indent="-457200">
              <a:buFont typeface="Times New Roman" pitchFamily="18" charset="0"/>
              <a:buNone/>
            </a:pPr>
            <a:endParaRPr lang="en-GB"/>
          </a:p>
          <a:p>
            <a:pPr marL="457200" indent="-457200">
              <a:buFont typeface="Times New Roman" pitchFamily="18" charset="0"/>
              <a:buNone/>
            </a:pPr>
            <a:r>
              <a:rPr lang="en-GB"/>
              <a:t>The solution is</a:t>
            </a:r>
            <a:endParaRPr lang="en-US"/>
          </a:p>
          <a:p>
            <a:pPr marL="457200" indent="-457200">
              <a:buFont typeface="Verdana" pitchFamily="34" charset="0"/>
              <a:buNone/>
            </a:pPr>
            <a:endParaRPr lang="en-GB"/>
          </a:p>
          <a:p>
            <a:pPr marL="457200" indent="-457200"/>
            <a:r>
              <a:rPr lang="en-GB" b="1"/>
              <a:t>ED  2</a:t>
            </a:r>
          </a:p>
          <a:p>
            <a:pPr marL="457200" indent="-457200"/>
            <a:r>
              <a:rPr lang="en-GB" b="1"/>
              <a:t>AB  3</a:t>
            </a:r>
          </a:p>
          <a:p>
            <a:pPr marL="457200" indent="-457200"/>
            <a:r>
              <a:rPr lang="en-GB" b="1"/>
              <a:t>CD  4 </a:t>
            </a:r>
          </a:p>
          <a:p>
            <a:pPr marL="457200" indent="-457200"/>
            <a:r>
              <a:rPr lang="en-GB" b="1"/>
              <a:t>AE  4</a:t>
            </a:r>
          </a:p>
          <a:p>
            <a:pPr marL="457200" indent="-457200"/>
            <a:r>
              <a:rPr lang="en-GB" b="1"/>
              <a:t>EF  5</a:t>
            </a:r>
          </a:p>
          <a:p>
            <a:pPr marL="457200" indent="-457200"/>
            <a:endParaRPr lang="en-GB" b="1"/>
          </a:p>
          <a:p>
            <a:pPr marL="457200" indent="-457200"/>
            <a:endParaRPr lang="en-GB"/>
          </a:p>
          <a:p>
            <a:pPr marL="457200" indent="-457200"/>
            <a:r>
              <a:rPr lang="en-GB"/>
              <a:t>Total weight of tree: 18</a:t>
            </a:r>
          </a:p>
          <a:p>
            <a:pPr marL="457200" indent="-457200"/>
            <a:endParaRPr lang="en-US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Kruskal’s Algorithm</a:t>
            </a:r>
            <a:endParaRPr lang="en-US" b="1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14337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1344"/>
                    <a:ext cx="816" cy="11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5" y="1071"/>
                    <a:ext cx="3456" cy="2928"/>
                    <a:chOff x="295" y="1071"/>
                    <a:chExt cx="3456" cy="2928"/>
                  </a:xfrm>
                </p:grpSpPr>
                <p:sp>
                  <p:nvSpPr>
                    <p:cNvPr id="143374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75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76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5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77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9" y="2463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78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7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19" y="1359"/>
                      <a:ext cx="62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80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344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8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92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8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536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383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236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A</a:t>
                      </a:r>
                    </a:p>
                  </p:txBody>
                </p:sp>
                <p:sp>
                  <p:nvSpPr>
                    <p:cNvPr id="143384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9" y="2463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F</a:t>
                      </a:r>
                    </a:p>
                  </p:txBody>
                </p:sp>
                <p:sp>
                  <p:nvSpPr>
                    <p:cNvPr id="143385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9" y="107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B</a:t>
                      </a:r>
                    </a:p>
                  </p:txBody>
                </p:sp>
                <p:sp>
                  <p:nvSpPr>
                    <p:cNvPr id="143386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43" y="116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C</a:t>
                      </a:r>
                    </a:p>
                  </p:txBody>
                </p:sp>
                <p:sp>
                  <p:nvSpPr>
                    <p:cNvPr id="143387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3" y="241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D</a:t>
                      </a:r>
                    </a:p>
                  </p:txBody>
                </p:sp>
                <p:sp>
                  <p:nvSpPr>
                    <p:cNvPr id="143388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3" y="371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E</a:t>
                      </a:r>
                    </a:p>
                  </p:txBody>
                </p:sp>
                <p:sp>
                  <p:nvSpPr>
                    <p:cNvPr id="143389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9" y="313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2</a:t>
                      </a:r>
                    </a:p>
                  </p:txBody>
                </p:sp>
                <p:sp>
                  <p:nvSpPr>
                    <p:cNvPr id="143390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7" y="251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7</a:t>
                      </a:r>
                    </a:p>
                  </p:txBody>
                </p:sp>
                <p:sp>
                  <p:nvSpPr>
                    <p:cNvPr id="143391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7" y="3039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143392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23" y="284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143393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95" y="1839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8</a:t>
                      </a:r>
                    </a:p>
                  </p:txBody>
                </p:sp>
                <p:sp>
                  <p:nvSpPr>
                    <p:cNvPr id="143394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55" y="179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6</a:t>
                      </a:r>
                    </a:p>
                  </p:txBody>
                </p:sp>
                <p:sp>
                  <p:nvSpPr>
                    <p:cNvPr id="143395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9" y="169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143396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7" y="107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143397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" y="1570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3</a:t>
                      </a:r>
                    </a:p>
                  </p:txBody>
                </p:sp>
                <p:sp>
                  <p:nvSpPr>
                    <p:cNvPr id="143398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51" y="217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8</a:t>
                      </a:r>
                    </a:p>
                  </p:txBody>
                </p:sp>
              </p:grpSp>
              <p:sp>
                <p:nvSpPr>
                  <p:cNvPr id="143373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78"/>
                    <a:ext cx="1536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3370" name="Line 35"/>
                <p:cNvSpPr>
                  <a:spLocks noChangeShapeType="1"/>
                </p:cNvSpPr>
                <p:nvPr/>
              </p:nvSpPr>
              <p:spPr bwMode="auto">
                <a:xfrm>
                  <a:off x="2744" y="1344"/>
                  <a:ext cx="726" cy="113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3368" name="Line 3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1360" cy="122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366" name="Line 37"/>
            <p:cNvSpPr>
              <a:spLocks noChangeShapeType="1"/>
            </p:cNvSpPr>
            <p:nvPr/>
          </p:nvSpPr>
          <p:spPr bwMode="auto">
            <a:xfrm flipH="1">
              <a:off x="1927" y="2478"/>
              <a:ext cx="182" cy="11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7356" y="1714488"/>
            <a:ext cx="5643602" cy="3571900"/>
            <a:chOff x="3303" y="2273"/>
            <a:chExt cx="2344" cy="1328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689" y="2804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341" y="264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 Spanning Tree using </a:t>
            </a:r>
            <a:r>
              <a:rPr lang="en-IN" dirty="0" err="1" smtClean="0"/>
              <a:t>Kruskals</a:t>
            </a:r>
            <a:r>
              <a:rPr lang="en-IN" dirty="0" smtClean="0"/>
              <a:t> Algorithm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BCF2E-6118-4F8B-AB70-03A81179FBCE}" type="slidenum">
              <a:rPr lang="en-US"/>
              <a:pPr/>
              <a:t>2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22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tree (i.e., connected, acyclic graph) which contains all the vertices of the graph</a:t>
            </a:r>
          </a:p>
          <a:p>
            <a:pPr>
              <a:lnSpc>
                <a:spcPct val="90000"/>
              </a:lnSpc>
            </a:pPr>
            <a:r>
              <a:rPr lang="en-US" dirty="0"/>
              <a:t>Minimum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Spanning tree with the </a:t>
            </a:r>
            <a:r>
              <a:rPr lang="en-US" b="1" dirty="0"/>
              <a:t>minimum sum of weights</a:t>
            </a:r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Spanning forest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graph is not connected, then there is a spanning tree for each connected component of the graph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562350" y="3214688"/>
            <a:ext cx="3721100" cy="2108200"/>
            <a:chOff x="1670" y="2241"/>
            <a:chExt cx="2344" cy="1328"/>
          </a:xfrm>
        </p:grpSpPr>
        <p:sp>
          <p:nvSpPr>
            <p:cNvPr id="891956" name="Line 52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57" name="Line 53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58" name="Line 54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59" name="Line 55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60" name="Line 56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61" name="Line 57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62" name="Line 58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91963" name="Line 59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891965" name="Oval 61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91966" name="Oval 62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91967" name="Oval 63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91968" name="Oval 64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91969" name="Oval 65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891970" name="Oval 66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891971" name="Oval 67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91972" name="Oval 68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91973" name="Oval 69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891974" name="Line 70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75" name="Line 71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76" name="Line 72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77" name="Line 73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78" name="Line 74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79" name="Line 75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0" name="Line 7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1" name="Line 77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2" name="Line 78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3" name="Line 79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4" name="Line 80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5" name="Line 81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6" name="Line 82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7" name="Line 83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988" name="Text Box 84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91989" name="Text Box 85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91990" name="Text Box 86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91991" name="Text Box 87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91992" name="Text Box 88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891993" name="Text Box 89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91994" name="Text Box 90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91995" name="Text Box 91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91996" name="Text Box 92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91997" name="Text Box 93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91998" name="Text Box 94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891999" name="Text Box 95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92000" name="Text Box 96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92001" name="Text Box 97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44390" name="Line 3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1" name="Line 4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2" name="Line 5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3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4" name="Line 7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5" name="Line 8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6" name="Line 9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7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8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9" name="Line 12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0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4401" name="Text Box 14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4402" name="Text Box 15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4403" name="Text Box 16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4404" name="Text Box 17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4405" name="Text Box 18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4406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4407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4408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4409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4410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011863" y="1508125"/>
            <a:ext cx="26654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Select any vertex</a:t>
            </a:r>
          </a:p>
          <a:p>
            <a:endParaRPr lang="en-GB"/>
          </a:p>
          <a:p>
            <a:r>
              <a:rPr lang="en-GB"/>
              <a:t>A</a:t>
            </a:r>
          </a:p>
          <a:p>
            <a:endParaRPr lang="en-US"/>
          </a:p>
          <a:p>
            <a:r>
              <a:rPr lang="en-US"/>
              <a:t>Select the shortest edge connected to that vertex</a:t>
            </a:r>
          </a:p>
          <a:p>
            <a:endParaRPr lang="en-GB"/>
          </a:p>
          <a:p>
            <a:r>
              <a:rPr lang="en-GB">
                <a:solidFill>
                  <a:srgbClr val="FF0000"/>
                </a:solidFill>
              </a:rPr>
              <a:t>AB  3</a:t>
            </a:r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144388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Prim’s Algorithm</a:t>
            </a:r>
            <a:endParaRPr lang="en-US" sz="2800" b="1" dirty="0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1" grpId="0"/>
      <p:bldP spid="338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45415" name="Line 3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16" name="Line 4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17" name="Line 5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18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21" name="Line 9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22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23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24" name="Line 12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425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5426" name="Text Box 14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5427" name="Text Box 15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5428" name="Text Box 16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5429" name="Text Box 17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5430" name="Text Box 18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5431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5432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5433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5434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5435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5436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5437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5438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5439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5440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011863" y="1125538"/>
            <a:ext cx="26654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connected to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any vertex already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connected.</a:t>
            </a:r>
          </a:p>
          <a:p>
            <a:pPr marL="457200" indent="-457200">
              <a:buFont typeface="Verdana" pitchFamily="34" charset="0"/>
              <a:buNone/>
            </a:pPr>
            <a:endParaRPr lang="en-GB"/>
          </a:p>
          <a:p>
            <a:pPr marL="457200" indent="-457200">
              <a:buFont typeface="Verdana" pitchFamily="34" charset="0"/>
              <a:buNone/>
            </a:pPr>
            <a:r>
              <a:rPr lang="en-GB">
                <a:solidFill>
                  <a:srgbClr val="FF0000"/>
                </a:solidFill>
              </a:rPr>
              <a:t>AE  4</a:t>
            </a:r>
            <a:endParaRPr lang="en-US">
              <a:solidFill>
                <a:srgbClr val="FF0000"/>
              </a:solidFill>
            </a:endParaRPr>
          </a:p>
          <a:p>
            <a:pPr marL="457200" indent="-457200"/>
            <a:endParaRPr lang="en-GB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5412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Prim’s Algorithm</a:t>
            </a:r>
            <a:endParaRPr lang="en-US" b="1"/>
          </a:p>
        </p:txBody>
      </p:sp>
      <p:sp>
        <p:nvSpPr>
          <p:cNvPr id="145413" name="Line 34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/>
      <p:bldP spid="348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6654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connected to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any vertex already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connected.</a:t>
            </a:r>
          </a:p>
          <a:p>
            <a:pPr marL="457200" indent="-457200">
              <a:buFont typeface="Verdana" pitchFamily="34" charset="0"/>
              <a:buNone/>
            </a:pPr>
            <a:endParaRPr lang="en-GB"/>
          </a:p>
          <a:p>
            <a:pPr marL="457200" indent="-457200">
              <a:buFont typeface="Verdana" pitchFamily="34" charset="0"/>
              <a:buNone/>
            </a:pPr>
            <a:r>
              <a:rPr lang="en-GB">
                <a:solidFill>
                  <a:srgbClr val="FF0000"/>
                </a:solidFill>
              </a:rPr>
              <a:t>ED  2</a:t>
            </a:r>
            <a:endParaRPr lang="en-US">
              <a:solidFill>
                <a:srgbClr val="FF0000"/>
              </a:solidFill>
            </a:endParaRPr>
          </a:p>
          <a:p>
            <a:pPr marL="457200" indent="-457200"/>
            <a:endParaRPr lang="en-GB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Prim’s Algorithm</a:t>
            </a:r>
            <a:endParaRPr lang="en-US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2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3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4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5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6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7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8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49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450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6451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6452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6453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6454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6455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6456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6457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6458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6459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6460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6461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6462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6463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6464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6465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46437" name="Line 36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6438" name="Line 37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011863" y="1584325"/>
            <a:ext cx="26654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connected to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any vertex already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connected.</a:t>
            </a:r>
          </a:p>
          <a:p>
            <a:pPr marL="457200" indent="-457200">
              <a:buFont typeface="Verdana" pitchFamily="34" charset="0"/>
              <a:buNone/>
            </a:pPr>
            <a:endParaRPr lang="en-GB"/>
          </a:p>
          <a:p>
            <a:pPr marL="457200" indent="-457200">
              <a:buFont typeface="Verdana" pitchFamily="34" charset="0"/>
              <a:buNone/>
            </a:pPr>
            <a:r>
              <a:rPr lang="en-GB">
                <a:solidFill>
                  <a:srgbClr val="FF0000"/>
                </a:solidFill>
              </a:rPr>
              <a:t>DC  4</a:t>
            </a:r>
            <a:endParaRPr lang="en-US">
              <a:solidFill>
                <a:srgbClr val="FF0000"/>
              </a:solidFill>
            </a:endParaRPr>
          </a:p>
          <a:p>
            <a:pPr marL="457200" indent="-457200"/>
            <a:endParaRPr lang="en-GB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Prim’s Algorithm</a:t>
            </a:r>
            <a:endParaRPr lang="en-US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47465" name="Line 7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66" name="Line 8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67" name="Line 9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68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69" name="Line 11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70" name="Line 12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71" name="Line 13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72" name="Line 14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73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74" name="Line 16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475" name="Text Box 17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7476" name="Text Box 18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7477" name="Text Box 19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7478" name="Text Box 20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7479" name="Text Box 21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7480" name="Text Box 22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7481" name="Text Box 23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7482" name="Text Box 24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7483" name="Text Box 25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7484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7485" name="Text Box 27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7486" name="Text Box 28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7487" name="Text Box 29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7488" name="Text Box 30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7489" name="Text Box 31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7490" name="Text Box 32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47461" name="Line 38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7462" name="Line 39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7463" name="Line 40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H="1" flipV="1">
            <a:off x="4356100" y="2133600"/>
            <a:ext cx="1155700" cy="177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9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11863" y="1557338"/>
            <a:ext cx="2665412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Verdana" pitchFamily="34" charset="0"/>
              <a:buNone/>
            </a:pPr>
            <a:r>
              <a:rPr lang="en-US"/>
              <a:t>Select the shortest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edge connected to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any vertex already </a:t>
            </a:r>
          </a:p>
          <a:p>
            <a:pPr marL="457200" indent="-457200">
              <a:buFont typeface="Verdana" pitchFamily="34" charset="0"/>
              <a:buNone/>
            </a:pPr>
            <a:r>
              <a:rPr lang="en-US"/>
              <a:t>connected.</a:t>
            </a:r>
            <a:endParaRPr lang="en-GB"/>
          </a:p>
          <a:p>
            <a:pPr marL="457200" indent="-457200">
              <a:buFont typeface="Verdana" pitchFamily="34" charset="0"/>
              <a:buNone/>
            </a:pPr>
            <a:endParaRPr lang="en-GB"/>
          </a:p>
          <a:p>
            <a:pPr marL="457200" indent="-457200">
              <a:buFont typeface="Verdana" pitchFamily="34" charset="0"/>
              <a:buNone/>
            </a:pPr>
            <a:r>
              <a:rPr lang="en-GB">
                <a:solidFill>
                  <a:srgbClr val="FF0000"/>
                </a:solidFill>
              </a:rPr>
              <a:t>EF  5</a:t>
            </a:r>
            <a:r>
              <a:rPr lang="en-GB"/>
              <a:t>  </a:t>
            </a:r>
            <a:endParaRPr lang="en-US"/>
          </a:p>
          <a:p>
            <a:pPr marL="457200" indent="-457200"/>
            <a:endParaRPr lang="en-GB"/>
          </a:p>
          <a:p>
            <a:pPr marL="457200" indent="-457200"/>
            <a:endParaRPr lang="en-GB"/>
          </a:p>
          <a:p>
            <a:pPr marL="457200" indent="-457200"/>
            <a:endParaRPr 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Prim’s Algorithm</a:t>
            </a:r>
            <a:endParaRPr lang="en-US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48490" name="Line 8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1" name="Line 9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2" name="Line 10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3" name="Line 11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4" name="Line 12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5" name="Line 13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6" name="Line 14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7" name="Line 15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8" name="Line 16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499" name="Line 17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500" name="Text Box 18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8501" name="Text Box 19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8502" name="Text Box 20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8503" name="Text Box 21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8504" name="Text Box 22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8505" name="Text Box 23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8506" name="Text Box 24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8507" name="Text Box 25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8508" name="Text Box 26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8509" name="Text Box 27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8510" name="Text Box 28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8511" name="Text Box 29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8512" name="Text Box 30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8513" name="Text Box 31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8514" name="Text Box 32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8515" name="Text Box 33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48485" name="Line 40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8486" name="Line 41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8487" name="Line 42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8488" name="Line 43"/>
          <p:cNvSpPr>
            <a:spLocks noChangeShapeType="1"/>
          </p:cNvSpPr>
          <p:nvPr/>
        </p:nvSpPr>
        <p:spPr bwMode="auto">
          <a:xfrm flipH="1" flipV="1">
            <a:off x="4356100" y="2133600"/>
            <a:ext cx="1155700" cy="177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3059113" y="3921125"/>
            <a:ext cx="301625" cy="1884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Prim’s Algorithm</a:t>
            </a:r>
            <a:endParaRPr lang="en-US" b="1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49514" name="Line 9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5" name="Line 10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6" name="Line 11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7" name="Line 12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8" name="Line 13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9" name="Line 14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20" name="Line 15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21" name="Line 16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22" name="Line 17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23" name="Line 18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24" name="Text Box 19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9525" name="Text Box 20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9526" name="Text Box 21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9527" name="Text Box 22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9528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9529" name="Text Box 24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9530" name="Text Box 25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9531" name="Text Box 26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9532" name="Text Box 27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9533" name="Text Box 28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9534" name="Text Box 29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9535" name="Text Box 30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9536" name="Text Box 31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9537" name="Text Box 32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9538" name="Text Box 33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9539" name="Text Box 34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6011863" y="1619250"/>
            <a:ext cx="288131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None/>
            </a:pPr>
            <a:r>
              <a:rPr lang="en-US"/>
              <a:t>All vertices have been</a:t>
            </a:r>
          </a:p>
          <a:p>
            <a:pPr marL="457200" indent="-457200">
              <a:buFont typeface="Times New Roman" pitchFamily="18" charset="0"/>
              <a:buNone/>
            </a:pPr>
            <a:r>
              <a:rPr lang="en-US"/>
              <a:t>connected.</a:t>
            </a:r>
          </a:p>
          <a:p>
            <a:pPr marL="457200" indent="-457200">
              <a:buFont typeface="Times New Roman" pitchFamily="18" charset="0"/>
              <a:buNone/>
            </a:pPr>
            <a:endParaRPr lang="en-GB"/>
          </a:p>
          <a:p>
            <a:pPr marL="457200" indent="-457200">
              <a:buFont typeface="Times New Roman" pitchFamily="18" charset="0"/>
              <a:buNone/>
            </a:pPr>
            <a:r>
              <a:rPr lang="en-GB"/>
              <a:t>The solution is</a:t>
            </a:r>
            <a:endParaRPr lang="en-US"/>
          </a:p>
          <a:p>
            <a:pPr marL="457200" indent="-457200">
              <a:buFont typeface="Verdana" pitchFamily="34" charset="0"/>
              <a:buNone/>
            </a:pPr>
            <a:endParaRPr lang="en-GB"/>
          </a:p>
          <a:p>
            <a:pPr marL="457200" indent="-457200"/>
            <a:r>
              <a:rPr lang="en-GB" b="1"/>
              <a:t>AB 3</a:t>
            </a:r>
          </a:p>
          <a:p>
            <a:pPr marL="457200" indent="-457200"/>
            <a:r>
              <a:rPr lang="en-GB" b="1"/>
              <a:t>AE 4</a:t>
            </a:r>
          </a:p>
          <a:p>
            <a:pPr marL="457200" indent="-457200"/>
            <a:r>
              <a:rPr lang="en-GB" b="1"/>
              <a:t>ED 2</a:t>
            </a:r>
          </a:p>
          <a:p>
            <a:pPr marL="457200" indent="-457200"/>
            <a:r>
              <a:rPr lang="en-GB" b="1"/>
              <a:t>DC 4</a:t>
            </a:r>
          </a:p>
          <a:p>
            <a:pPr marL="457200" indent="-457200"/>
            <a:r>
              <a:rPr lang="en-GB" b="1"/>
              <a:t>EF 5</a:t>
            </a:r>
          </a:p>
          <a:p>
            <a:pPr marL="457200" indent="-457200"/>
            <a:endParaRPr lang="en-GB" b="1"/>
          </a:p>
          <a:p>
            <a:pPr marL="457200" indent="-457200"/>
            <a:endParaRPr lang="en-GB"/>
          </a:p>
          <a:p>
            <a:pPr marL="457200" indent="-457200"/>
            <a:r>
              <a:rPr lang="en-GB"/>
              <a:t>Total weight of tree: 18</a:t>
            </a:r>
          </a:p>
          <a:p>
            <a:pPr marL="457200" indent="-457200"/>
            <a:endParaRPr lang="en-US"/>
          </a:p>
        </p:txBody>
      </p:sp>
      <p:sp>
        <p:nvSpPr>
          <p:cNvPr id="149509" name="Line 42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9510" name="Line 43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9511" name="Line 44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9512" name="Line 45"/>
          <p:cNvSpPr>
            <a:spLocks noChangeShapeType="1"/>
          </p:cNvSpPr>
          <p:nvPr/>
        </p:nvSpPr>
        <p:spPr bwMode="auto">
          <a:xfrm flipH="1" flipV="1">
            <a:off x="4356100" y="2133600"/>
            <a:ext cx="1155700" cy="177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9513" name="Line 46"/>
          <p:cNvSpPr>
            <a:spLocks noChangeShapeType="1"/>
          </p:cNvSpPr>
          <p:nvPr/>
        </p:nvSpPr>
        <p:spPr bwMode="auto">
          <a:xfrm flipV="1">
            <a:off x="3059113" y="3921125"/>
            <a:ext cx="301625" cy="1884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Prim’s Algorithm</a:t>
            </a:r>
            <a:endParaRPr lang="en-US" b="1"/>
          </a:p>
        </p:txBody>
      </p:sp>
      <p:pic>
        <p:nvPicPr>
          <p:cNvPr id="150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77200" cy="5181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86248" y="3214686"/>
            <a:ext cx="2874962" cy="641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O(V)</a:t>
            </a:r>
            <a:r>
              <a:rPr lang="en-US" dirty="0"/>
              <a:t> if Q is implemented as a min-heap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714744" y="3143248"/>
            <a:ext cx="214314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429124" y="4857760"/>
            <a:ext cx="1624013" cy="3667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Takes </a:t>
            </a:r>
            <a:r>
              <a:rPr lang="en-US" dirty="0" smtClean="0">
                <a:latin typeface="Comic Sans MS" pitchFamily="66" charset="0"/>
              </a:rPr>
              <a:t>O(</a:t>
            </a:r>
            <a:r>
              <a:rPr lang="en-US" dirty="0" err="1" smtClean="0">
                <a:latin typeface="Comic Sans MS" pitchFamily="66" charset="0"/>
              </a:rPr>
              <a:t>lgV</a:t>
            </a:r>
            <a:r>
              <a:rPr lang="en-US" dirty="0">
                <a:latin typeface="Comic Sans MS" pitchFamily="66" charset="0"/>
              </a:rPr>
              <a:t>)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429124" y="5214950"/>
            <a:ext cx="2798763" cy="366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Executed O(E) times total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286380" y="5500702"/>
            <a:ext cx="1166812" cy="366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Constant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072066" y="6072206"/>
            <a:ext cx="1624012" cy="366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Takes 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lgV</a:t>
            </a:r>
            <a:r>
              <a:rPr lang="en-US" dirty="0">
                <a:latin typeface="Comic Sans MS" pitchFamily="66" charset="0"/>
              </a:rPr>
              <a:t>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15140" y="4357694"/>
            <a:ext cx="1646238" cy="9159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Min-heap operations:</a:t>
            </a:r>
          </a:p>
          <a:p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VlgV</a:t>
            </a:r>
            <a:r>
              <a:rPr lang="en-US" dirty="0">
                <a:latin typeface="Comic Sans MS" pitchFamily="66" charset="0"/>
              </a:rPr>
              <a:t>)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6592903" y="4483107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369194" y="5651513"/>
            <a:ext cx="1074737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ElgV</a:t>
            </a:r>
            <a:r>
              <a:rPr lang="en-US" dirty="0">
                <a:latin typeface="Comic Sans MS" pitchFamily="66" charset="0"/>
              </a:rPr>
              <a:t>)</a:t>
            </a:r>
          </a:p>
        </p:txBody>
      </p:sp>
      <p:sp>
        <p:nvSpPr>
          <p:cNvPr id="13" name="AutoShape 20"/>
          <p:cNvSpPr>
            <a:spLocks/>
          </p:cNvSpPr>
          <p:nvPr/>
        </p:nvSpPr>
        <p:spPr bwMode="auto">
          <a:xfrm>
            <a:off x="7286644" y="5286388"/>
            <a:ext cx="152400" cy="1177925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286248" y="2428868"/>
            <a:ext cx="4332287" cy="366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DD0111"/>
                </a:solidFill>
              </a:rPr>
              <a:t>Total time</a:t>
            </a:r>
            <a:r>
              <a:rPr lang="en-US" dirty="0"/>
              <a:t>: 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VlgV</a:t>
            </a:r>
            <a:r>
              <a:rPr lang="en-US" dirty="0">
                <a:latin typeface="Comic Sans MS" pitchFamily="66" charset="0"/>
              </a:rPr>
              <a:t> + </a:t>
            </a:r>
            <a:r>
              <a:rPr lang="en-US" dirty="0" err="1">
                <a:latin typeface="Comic Sans MS" pitchFamily="66" charset="0"/>
              </a:rPr>
              <a:t>ElgV</a:t>
            </a:r>
            <a:r>
              <a:rPr lang="en-US" dirty="0">
                <a:latin typeface="Comic Sans MS" pitchFamily="66" charset="0"/>
              </a:rPr>
              <a:t>) = O(</a:t>
            </a:r>
            <a:r>
              <a:rPr lang="en-US" dirty="0" err="1">
                <a:latin typeface="Comic Sans MS" pitchFamily="66" charset="0"/>
              </a:rPr>
              <a:t>ElgV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Walk-Through</a:t>
            </a:r>
          </a:p>
        </p:txBody>
      </p:sp>
      <p:sp>
        <p:nvSpPr>
          <p:cNvPr id="151555" name="Text Box 60"/>
          <p:cNvSpPr txBox="1">
            <a:spLocks noChangeArrowheads="1"/>
          </p:cNvSpPr>
          <p:nvPr/>
        </p:nvSpPr>
        <p:spPr bwMode="auto">
          <a:xfrm>
            <a:off x="4614863" y="1524000"/>
            <a:ext cx="2776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76109"/>
              </p:ext>
            </p:extLst>
          </p:nvPr>
        </p:nvGraphicFramePr>
        <p:xfrm>
          <a:off x="4876800" y="22098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1608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1609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0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1611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2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3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4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5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6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7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8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19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20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621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1622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1623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1624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1625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1626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1627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1628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1629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30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31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32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1633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1634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1635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1636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1637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1638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1639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1640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1641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1642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1643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1644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1645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646" name="Text Box 171"/>
          <p:cNvSpPr txBox="1"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1647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257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4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6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7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8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89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590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91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2592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2593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2594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2595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2596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2597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2598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2599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600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601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602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2603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2604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2605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2606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2607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2608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2609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2610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2611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2612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2613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2614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2615" name="Text Box 44"/>
          <p:cNvSpPr txBox="1">
            <a:spLocks noChangeArrowheads="1"/>
          </p:cNvSpPr>
          <p:nvPr/>
        </p:nvSpPr>
        <p:spPr bwMode="auto">
          <a:xfrm>
            <a:off x="4038600" y="15240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572000" y="22240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668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69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2670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14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3616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3617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3618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3619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3620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3621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3622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24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25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3630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3632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3637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38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4419600" y="15081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29098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3692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369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5FCE9-BDF9-48FE-BC50-38AF2580CA1E}" type="slidenum">
              <a:rPr lang="en-US"/>
              <a:pPr/>
              <a:t>3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MST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Find the least expensive way to connect a set of cities, terminals, computers, etc.</a:t>
            </a:r>
          </a:p>
          <a:p>
            <a:endParaRPr lang="en-US"/>
          </a:p>
        </p:txBody>
      </p:sp>
      <p:pic>
        <p:nvPicPr>
          <p:cNvPr id="895027" name="Picture 51" descr="BS0036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263" y="2892425"/>
            <a:ext cx="3021012" cy="2200275"/>
          </a:xfrm>
          <a:prstGeom prst="rect">
            <a:avLst/>
          </a:prstGeom>
          <a:noFill/>
        </p:spPr>
      </p:pic>
      <p:pic>
        <p:nvPicPr>
          <p:cNvPr id="895028" name="Picture 52" descr="BasicHyperTex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3088" y="2474913"/>
            <a:ext cx="2328862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46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46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46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46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267200" y="1584325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572000" y="26050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7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47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6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6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566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566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566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566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566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567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7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567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568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4267200" y="1660525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26812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74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74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574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8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668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668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669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669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669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669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669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4267200" y="1584325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648200" y="25288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676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7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67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7699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0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7701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2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3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4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5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6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7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8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09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10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11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7712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7713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7714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7715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7716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7717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7718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7719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20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21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22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7723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7724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7725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7726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7727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7728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7729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7730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7731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7732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7733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7734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7735" name="Text Box 40"/>
          <p:cNvSpPr txBox="1">
            <a:spLocks noChangeArrowheads="1"/>
          </p:cNvSpPr>
          <p:nvPr/>
        </p:nvSpPr>
        <p:spPr bwMode="auto">
          <a:xfrm>
            <a:off x="4191000" y="1660525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572000" y="29098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7788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89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7790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34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8736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8737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8738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8739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8740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8741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8742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8743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4191000" y="1584325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648200" y="25288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8812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81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881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5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5976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5976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5976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5976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5976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5976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5976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977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4191000" y="1584325"/>
            <a:ext cx="449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572000" y="25288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983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83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5983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0772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0774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75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76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77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78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79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80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81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82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83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0785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0786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0787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0788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0789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0790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0791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0792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93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94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95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0796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0797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0798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0799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0800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0801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0802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0803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0804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0805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0806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807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0808" name="Text Box 39"/>
          <p:cNvSpPr txBox="1">
            <a:spLocks noChangeArrowheads="1"/>
          </p:cNvSpPr>
          <p:nvPr/>
        </p:nvSpPr>
        <p:spPr bwMode="auto">
          <a:xfrm>
            <a:off x="4191000" y="1584325"/>
            <a:ext cx="373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572000" y="25288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08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08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18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18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18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18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18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18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18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18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18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18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4267200" y="1660525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648200" y="24526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18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18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1887" name="Text Box 95"/>
          <p:cNvSpPr txBox="1">
            <a:spLocks noChangeArrowheads="1"/>
          </p:cNvSpPr>
          <p:nvPr/>
        </p:nvSpPr>
        <p:spPr bwMode="auto">
          <a:xfrm>
            <a:off x="4038600" y="56229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282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283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283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283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283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283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283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285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285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4267200" y="1660525"/>
            <a:ext cx="464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648200" y="26050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290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291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384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5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385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385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386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386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386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386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386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387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387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387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387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387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387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7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4343400" y="1508125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572000" y="28336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393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393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56961-5AF6-4E0C-A19E-38644AF0B501}" type="slidenum">
              <a:rPr lang="en-US"/>
              <a:pPr/>
              <a:t>4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58200" cy="50768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Problem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town has a set of houses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and a set of roads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connects 2 and only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2 houses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connecting houses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 has a repair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      cost </a:t>
            </a:r>
            <a:r>
              <a:rPr lang="en-US" sz="2400">
                <a:latin typeface="Comic Sans MS" pitchFamily="66" charset="0"/>
              </a:rPr>
              <a:t>w(u, v)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Goal: </a:t>
            </a:r>
            <a:r>
              <a:rPr lang="en-US"/>
              <a:t>Repair enough (and no more) roads such that: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Everyone stays connected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/>
              <a:t>	i.e., can reach every house from all other houses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2.   Total repair cost is minimum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45063" y="1176338"/>
            <a:ext cx="4043362" cy="2108200"/>
            <a:chOff x="3028" y="2088"/>
            <a:chExt cx="2547" cy="1328"/>
          </a:xfrm>
        </p:grpSpPr>
        <p:sp>
          <p:nvSpPr>
            <p:cNvPr id="83456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3456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3456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3456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456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3457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3457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3457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3457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7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7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7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7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7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3458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458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459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459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459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83459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3459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459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459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459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459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83459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3460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83460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834602" name="Picture 42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3" name="Picture 43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4" name="Picture 44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5" name="Picture 45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6" name="Picture 46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7" name="Picture 47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8" name="Picture 48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09" name="Picture 49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34610" name="Picture 50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67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4868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69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4870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1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2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3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4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5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6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7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8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79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880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4881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4882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4883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4884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4885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4886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4887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4888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89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90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91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4892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4893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4894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4895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4896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4897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4898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4899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4900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4901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4902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903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4904" name="Text Box 41"/>
          <p:cNvSpPr txBox="1">
            <a:spLocks noChangeArrowheads="1"/>
          </p:cNvSpPr>
          <p:nvPr/>
        </p:nvSpPr>
        <p:spPr bwMode="auto">
          <a:xfrm>
            <a:off x="4343400" y="1660525"/>
            <a:ext cx="464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648200" y="26050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957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4958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0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590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590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590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590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590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591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591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592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5928" name="Text Box 40"/>
          <p:cNvSpPr txBox="1">
            <a:spLocks noChangeArrowheads="1"/>
          </p:cNvSpPr>
          <p:nvPr/>
        </p:nvSpPr>
        <p:spPr bwMode="auto">
          <a:xfrm>
            <a:off x="4114800" y="1584325"/>
            <a:ext cx="487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419600" y="24526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5981" name="Text Box 93"/>
          <p:cNvSpPr txBox="1">
            <a:spLocks noChangeArrowheads="1"/>
          </p:cNvSpPr>
          <p:nvPr/>
        </p:nvSpPr>
        <p:spPr bwMode="auto">
          <a:xfrm>
            <a:off x="3048000" y="1600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598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983" name="Text Box 96"/>
          <p:cNvSpPr txBox="1">
            <a:spLocks noChangeArrowheads="1"/>
          </p:cNvSpPr>
          <p:nvPr/>
        </p:nvSpPr>
        <p:spPr bwMode="auto">
          <a:xfrm>
            <a:off x="3962400" y="5699125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691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2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2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692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693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693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693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693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693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693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3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694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694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16694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694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694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16694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695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695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4267200" y="1660525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26812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700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700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7940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7941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7942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794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794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794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A</a:t>
            </a:r>
          </a:p>
        </p:txBody>
      </p:sp>
      <p:sp>
        <p:nvSpPr>
          <p:cNvPr id="16794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H</a:t>
            </a:r>
          </a:p>
        </p:txBody>
      </p:sp>
      <p:sp>
        <p:nvSpPr>
          <p:cNvPr id="16794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B</a:t>
            </a:r>
          </a:p>
        </p:txBody>
      </p:sp>
      <p:sp>
        <p:nvSpPr>
          <p:cNvPr id="16794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F</a:t>
            </a:r>
          </a:p>
        </p:txBody>
      </p:sp>
      <p:sp>
        <p:nvSpPr>
          <p:cNvPr id="16795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E</a:t>
            </a:r>
          </a:p>
        </p:txBody>
      </p:sp>
      <p:sp>
        <p:nvSpPr>
          <p:cNvPr id="16795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D</a:t>
            </a:r>
          </a:p>
        </p:txBody>
      </p:sp>
      <p:sp>
        <p:nvSpPr>
          <p:cNvPr id="16795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C</a:t>
            </a:r>
          </a:p>
        </p:txBody>
      </p:sp>
      <p:sp>
        <p:nvSpPr>
          <p:cNvPr id="16795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/>
              <a:t>G</a:t>
            </a:r>
          </a:p>
        </p:txBody>
      </p:sp>
      <p:sp>
        <p:nvSpPr>
          <p:cNvPr id="16795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7955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7956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7957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167958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795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167960" name="Text Box 40"/>
          <p:cNvSpPr txBox="1">
            <a:spLocks noChangeArrowheads="1"/>
          </p:cNvSpPr>
          <p:nvPr/>
        </p:nvSpPr>
        <p:spPr bwMode="auto">
          <a:xfrm>
            <a:off x="3962400" y="1809750"/>
            <a:ext cx="495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/>
              <a:t>d</a:t>
            </a:r>
            <a:r>
              <a:rPr lang="en-US" sz="1600" b="1" baseline="-25000"/>
              <a:t>v </a:t>
            </a:r>
            <a:r>
              <a:rPr lang="en-US" sz="1600" b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444457" name="Group 41"/>
          <p:cNvGraphicFramePr>
            <a:graphicFrameLocks noGrp="1"/>
          </p:cNvGraphicFramePr>
          <p:nvPr/>
        </p:nvGraphicFramePr>
        <p:xfrm>
          <a:off x="4343400" y="2605088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π</a:t>
                      </a: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801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16801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7356" y="1714488"/>
            <a:ext cx="5643602" cy="3571900"/>
            <a:chOff x="3303" y="2273"/>
            <a:chExt cx="2344" cy="1328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689" y="2804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341" y="264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9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Find Spanning Tree using </a:t>
            </a:r>
            <a:r>
              <a:rPr lang="en-IN" dirty="0" err="1" smtClean="0"/>
              <a:t>Prims</a:t>
            </a:r>
            <a:r>
              <a:rPr lang="en-IN" dirty="0" smtClean="0"/>
              <a:t> Algorithm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930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>
                <a:latin typeface="Verdana" pitchFamily="34" charset="0"/>
              </a:rPr>
              <a:t>Both algorithms will always give solutions with the same length.</a:t>
            </a:r>
          </a:p>
          <a:p>
            <a:endParaRPr lang="en-GB">
              <a:latin typeface="Verdana" pitchFamily="34" charset="0"/>
            </a:endParaRPr>
          </a:p>
          <a:p>
            <a:pPr>
              <a:buFontTx/>
              <a:buChar char="•"/>
            </a:pPr>
            <a:r>
              <a:rPr lang="en-GB">
                <a:latin typeface="Verdana" pitchFamily="34" charset="0"/>
              </a:rPr>
              <a:t>They will usually select edges in a different order – you must show this in your workings.</a:t>
            </a:r>
          </a:p>
          <a:p>
            <a:endParaRPr lang="en-GB">
              <a:latin typeface="Verdana" pitchFamily="34" charset="0"/>
            </a:endParaRPr>
          </a:p>
          <a:p>
            <a:pPr>
              <a:buFontTx/>
              <a:buChar char="•"/>
            </a:pPr>
            <a:r>
              <a:rPr lang="en-GB">
                <a:latin typeface="Verdana" pitchFamily="34" charset="0"/>
              </a:rPr>
              <a:t>Occasionally they will use different edges – this may happen when you have to choose between edges with the same length. In this case there is more than one minimum connector for the network.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Verdana" pitchFamily="34" charset="0"/>
              </a:rPr>
              <a:t>Some points to 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DD8A66-DED7-43F8-9217-8058AE12864C}" type="slidenum">
              <a:rPr lang="en-US"/>
              <a:pPr/>
              <a:t>5</a:t>
            </a:fld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Properties of Minimum Spanning Trees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1975" cy="5448300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/>
              <a:t>Minimum spanning tree is </a:t>
            </a:r>
            <a:r>
              <a:rPr lang="en-US" b="1"/>
              <a:t>not</a:t>
            </a:r>
            <a:r>
              <a:rPr lang="en-US"/>
              <a:t> unique</a:t>
            </a:r>
          </a:p>
          <a:p>
            <a:pPr marL="533400" indent="-533400">
              <a:lnSpc>
                <a:spcPct val="130000"/>
              </a:lnSpc>
            </a:pPr>
            <a:endParaRPr lang="en-US"/>
          </a:p>
          <a:p>
            <a:pPr marL="533400" indent="-533400">
              <a:lnSpc>
                <a:spcPct val="130000"/>
              </a:lnSpc>
            </a:pPr>
            <a:endParaRPr lang="en-US"/>
          </a:p>
          <a:p>
            <a:pPr marL="533400" indent="-533400">
              <a:lnSpc>
                <a:spcPct val="130000"/>
              </a:lnSpc>
            </a:pPr>
            <a:r>
              <a:rPr lang="en-US"/>
              <a:t>MST has no cycles – see why: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We can take out an edge of a cycle, and still have the  vertices connected while reducing the cost</a:t>
            </a:r>
          </a:p>
          <a:p>
            <a:pPr marL="533400" indent="-533400">
              <a:lnSpc>
                <a:spcPct val="130000"/>
              </a:lnSpc>
            </a:pPr>
            <a:r>
              <a:rPr lang="en-US"/>
              <a:t># of edges in a MST: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|V| - 1 </a:t>
            </a:r>
          </a:p>
        </p:txBody>
      </p:sp>
      <p:sp>
        <p:nvSpPr>
          <p:cNvPr id="840755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i="1"/>
          </a:p>
        </p:txBody>
      </p:sp>
      <p:pic>
        <p:nvPicPr>
          <p:cNvPr id="840756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817688"/>
            <a:ext cx="2765425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0757" name="Picture 5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963" y="1979613"/>
            <a:ext cx="2198687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68D6EC-11AA-4178-B5DC-2E6A37C47121}" type="slidenum">
              <a:rPr lang="en-US"/>
              <a:pPr/>
              <a:t>6</a:t>
            </a:fld>
            <a:endParaRPr lang="en-US"/>
          </a:p>
        </p:txBody>
      </p:sp>
      <p:sp>
        <p:nvSpPr>
          <p:cNvPr id="842809" name="Rectangle 57"/>
          <p:cNvSpPr>
            <a:spLocks noChangeArrowheads="1"/>
          </p:cNvSpPr>
          <p:nvPr/>
        </p:nvSpPr>
        <p:spPr bwMode="auto">
          <a:xfrm>
            <a:off x="557213" y="3471863"/>
            <a:ext cx="1658937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Growing a MST – Generic Approach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86375" y="2620963"/>
            <a:ext cx="3721100" cy="2108200"/>
            <a:chOff x="1670" y="2241"/>
            <a:chExt cx="2344" cy="1328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6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84276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4276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4276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4276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4277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84277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84277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4277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4277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84277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7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7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7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7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78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4279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279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279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279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84279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4279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4279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279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4279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4279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84280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4280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4280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842803" name="Rectangle 51"/>
          <p:cNvSpPr>
            <a:spLocks noChangeArrowheads="1"/>
          </p:cNvSpPr>
          <p:nvPr/>
        </p:nvSpPr>
        <p:spPr bwMode="auto">
          <a:xfrm>
            <a:off x="195263" y="1354138"/>
            <a:ext cx="5364162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Grow a set A of edges (initially empty)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Incrementally add edges to A such that they would belong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600">
                <a:solidFill>
                  <a:schemeClr val="accent2"/>
                </a:solidFill>
              </a:rPr>
              <a:t>    to a MST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60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60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An edge </a:t>
            </a:r>
            <a:r>
              <a:rPr lang="en-US" sz="2200">
                <a:latin typeface="Comic Sans MS" pitchFamily="66" charset="0"/>
              </a:rPr>
              <a:t>(u, v)</a:t>
            </a:r>
            <a:r>
              <a:rPr lang="en-US" sz="2200"/>
              <a:t> is </a:t>
            </a:r>
            <a:r>
              <a:rPr lang="en-US" sz="2200" b="1"/>
              <a:t>safe </a:t>
            </a:r>
            <a:r>
              <a:rPr lang="en-US" sz="2200"/>
              <a:t>for A if and only if A </a:t>
            </a:r>
            <a:r>
              <a:rPr lang="en-US" sz="2200">
                <a:sym typeface="Symbol" pitchFamily="18" charset="2"/>
              </a:rPr>
              <a:t></a:t>
            </a:r>
            <a:r>
              <a:rPr lang="en-US" sz="2200"/>
              <a:t> {</a:t>
            </a:r>
            <a:r>
              <a:rPr lang="en-US" sz="2200">
                <a:latin typeface="Comic Sans MS" pitchFamily="66" charset="0"/>
              </a:rPr>
              <a:t>(u, v)</a:t>
            </a:r>
            <a:r>
              <a:rPr lang="en-US" sz="2200"/>
              <a:t>} is also a subset of </a:t>
            </a:r>
            <a:r>
              <a:rPr lang="en-US" sz="2200" b="1"/>
              <a:t>some</a:t>
            </a:r>
            <a:r>
              <a:rPr lang="en-US" sz="2200"/>
              <a:t> MST</a:t>
            </a:r>
          </a:p>
        </p:txBody>
      </p:sp>
      <p:sp>
        <p:nvSpPr>
          <p:cNvPr id="842804" name="Rectangle 52"/>
          <p:cNvSpPr>
            <a:spLocks noChangeArrowheads="1"/>
          </p:cNvSpPr>
          <p:nvPr/>
        </p:nvSpPr>
        <p:spPr bwMode="auto">
          <a:xfrm>
            <a:off x="500063" y="4319588"/>
            <a:ext cx="542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Idea:</a:t>
            </a:r>
            <a:r>
              <a:rPr lang="en-US" sz="2400" b="1">
                <a:solidFill>
                  <a:srgbClr val="DD0111"/>
                </a:solidFill>
              </a:rPr>
              <a:t> add only “safe”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1BB16-6E15-4AFB-B30B-605F859460BF}" type="slidenum">
              <a:rPr lang="en-US"/>
              <a:pPr/>
              <a:t>7</a:t>
            </a:fld>
            <a:endParaRPr 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MST algorithm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/>
              <a:t>A ←  </a:t>
            </a:r>
            <a:r>
              <a:rPr lang="en-US">
                <a:sym typeface="Symbol" pitchFamily="18" charset="2"/>
              </a:rPr>
              <a:t>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/>
              <a:t>while </a:t>
            </a:r>
            <a:r>
              <a:rPr lang="en-US"/>
              <a:t>A is not a spanning tree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/>
              <a:t>         do </a:t>
            </a:r>
            <a:r>
              <a:rPr lang="en-US"/>
              <a:t>find an edge </a:t>
            </a:r>
            <a:r>
              <a:rPr lang="en-US">
                <a:latin typeface="Comic Sans MS" pitchFamily="66" charset="0"/>
              </a:rPr>
              <a:t>(u, v) </a:t>
            </a:r>
            <a:r>
              <a:rPr lang="en-US"/>
              <a:t>that is </a:t>
            </a:r>
            <a:r>
              <a:rPr lang="en-US">
                <a:solidFill>
                  <a:srgbClr val="DD0111"/>
                </a:solidFill>
              </a:rPr>
              <a:t>safe</a:t>
            </a:r>
            <a:r>
              <a:rPr lang="en-US"/>
              <a:t> for A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/>
              <a:t>              A ← A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{(u, v)} 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/>
              <a:t>return </a:t>
            </a:r>
            <a:r>
              <a:rPr lang="en-US"/>
              <a:t>A</a:t>
            </a:r>
          </a:p>
          <a:p>
            <a:pPr marL="533400" indent="-533400">
              <a:lnSpc>
                <a:spcPct val="140000"/>
              </a:lnSpc>
            </a:pPr>
            <a:endParaRPr lang="en-US"/>
          </a:p>
          <a:p>
            <a:pPr marL="533400" indent="-533400">
              <a:lnSpc>
                <a:spcPct val="140000"/>
              </a:lnSpc>
            </a:pPr>
            <a:r>
              <a:rPr lang="en-US">
                <a:solidFill>
                  <a:srgbClr val="DD0111"/>
                </a:solidFill>
              </a:rPr>
              <a:t>How do we find safe edges?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78438" y="3471863"/>
            <a:ext cx="3721100" cy="2108200"/>
            <a:chOff x="3303" y="2273"/>
            <a:chExt cx="2344" cy="1328"/>
          </a:xfrm>
        </p:grpSpPr>
        <p:sp>
          <p:nvSpPr>
            <p:cNvPr id="84480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4480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4480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4480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4480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4481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4481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4481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4481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4481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1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1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1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4482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4482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4483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4483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4483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4483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4483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4483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84483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4484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84484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762000" y="3048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</p:spPr>
        <p:txBody>
          <a:bodyPr lIns="95793" tIns="47896" rIns="95793" bIns="47896" anchor="ctr"/>
          <a:lstStyle/>
          <a:p>
            <a:pPr algn="ctr"/>
            <a:r>
              <a:rPr lang="en-GB" b="1">
                <a:solidFill>
                  <a:schemeClr val="tx2"/>
                </a:solidFill>
                <a:latin typeface="Verdana" pitchFamily="34" charset="0"/>
              </a:rPr>
              <a:t>Minimum Connector Algorithms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/>
            <a:r>
              <a:rPr lang="en-US" sz="1800" b="1"/>
              <a:t>Kruskal’s algorithm</a:t>
            </a:r>
          </a:p>
          <a:p>
            <a:pPr marL="479425" indent="-479425" defTabSz="957263"/>
            <a:endParaRPr lang="en-US" sz="1800" b="1"/>
          </a:p>
          <a:p>
            <a:pPr marL="479425" indent="-479425" defTabSz="957263">
              <a:buFont typeface="Verdana" pitchFamily="34" charset="0"/>
              <a:buAutoNum type="arabicPeriod"/>
            </a:pPr>
            <a:r>
              <a:rPr lang="en-US"/>
              <a:t>Select the shortest edge in a network</a:t>
            </a:r>
          </a:p>
          <a:p>
            <a:pPr marL="479425" indent="-479425" defTabSz="957263">
              <a:buFont typeface="Verdana" pitchFamily="34" charset="0"/>
              <a:buAutoNum type="arabicPeriod"/>
            </a:pPr>
            <a:endParaRPr lang="en-US"/>
          </a:p>
          <a:p>
            <a:pPr marL="479425" indent="-479425" defTabSz="957263">
              <a:buFont typeface="Verdana" pitchFamily="34" charset="0"/>
              <a:buAutoNum type="arabicPeriod"/>
            </a:pPr>
            <a:r>
              <a:rPr lang="en-US"/>
              <a:t>Select the next shortest edge which does not create a cycle</a:t>
            </a:r>
          </a:p>
          <a:p>
            <a:pPr marL="479425" indent="-479425" defTabSz="957263">
              <a:buFont typeface="Verdana" pitchFamily="34" charset="0"/>
              <a:buAutoNum type="arabicPeriod"/>
            </a:pPr>
            <a:endParaRPr lang="en-US"/>
          </a:p>
          <a:p>
            <a:pPr marL="479425" indent="-479425" defTabSz="957263">
              <a:buFont typeface="Times New Roman" pitchFamily="18" charset="0"/>
              <a:buAutoNum type="arabicPeriod"/>
            </a:pPr>
            <a:r>
              <a:rPr lang="en-US"/>
              <a:t>Repeat step 2 until all vertices have been connected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/>
            <a:r>
              <a:rPr lang="en-US" sz="1800" b="1"/>
              <a:t>Prim’s algorithm</a:t>
            </a:r>
          </a:p>
          <a:p>
            <a:pPr marL="479425" indent="-479425" defTabSz="957263"/>
            <a:endParaRPr lang="en-US" sz="1800" b="1"/>
          </a:p>
          <a:p>
            <a:pPr marL="479425" indent="-479425" defTabSz="957263">
              <a:buFont typeface="Verdana" pitchFamily="34" charset="0"/>
              <a:buAutoNum type="arabicPeriod"/>
            </a:pPr>
            <a:r>
              <a:rPr lang="en-US"/>
              <a:t>Select any vertex</a:t>
            </a:r>
          </a:p>
          <a:p>
            <a:pPr marL="479425" indent="-479425" defTabSz="957263">
              <a:buFont typeface="Verdana" pitchFamily="34" charset="0"/>
              <a:buAutoNum type="arabicPeriod"/>
            </a:pPr>
            <a:endParaRPr lang="en-US"/>
          </a:p>
          <a:p>
            <a:pPr marL="479425" indent="-479425" defTabSz="957263">
              <a:buFont typeface="Verdana" pitchFamily="34" charset="0"/>
              <a:buAutoNum type="arabicPeriod"/>
            </a:pPr>
            <a:r>
              <a:rPr lang="en-US"/>
              <a:t>Select the shortest edge connected to that vertex</a:t>
            </a:r>
          </a:p>
          <a:p>
            <a:pPr marL="479425" indent="-479425" defTabSz="957263">
              <a:buFont typeface="Verdana" pitchFamily="34" charset="0"/>
              <a:buAutoNum type="arabicPeriod"/>
            </a:pPr>
            <a:endParaRPr lang="en-US"/>
          </a:p>
          <a:p>
            <a:pPr marL="479425" indent="-479425" defTabSz="957263">
              <a:buFont typeface="Verdana" pitchFamily="34" charset="0"/>
              <a:buAutoNum type="arabicPeriod"/>
            </a:pPr>
            <a:r>
              <a:rPr lang="en-US"/>
              <a:t>Select the shortest edge connected to any vertex already connected</a:t>
            </a:r>
          </a:p>
          <a:p>
            <a:pPr marL="479425" indent="-479425" defTabSz="957263">
              <a:buFont typeface="Verdana" pitchFamily="34" charset="0"/>
              <a:buAutoNum type="arabicPeriod"/>
            </a:pPr>
            <a:endParaRPr lang="en-US"/>
          </a:p>
          <a:p>
            <a:pPr marL="479425" indent="-479425" defTabSz="957263">
              <a:buFont typeface="Verdana" pitchFamily="34" charset="0"/>
              <a:buAutoNum type="arabicPeriod"/>
            </a:pPr>
            <a:r>
              <a:rPr lang="en-US"/>
              <a:t>Repeat step 3 until all vertices have been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142984"/>
            <a:ext cx="7772400" cy="85724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sz="1800" dirty="0" smtClean="0"/>
              <a:t>A cable company want to connect five villages to their network  which currently extends to the market town of </a:t>
            </a:r>
            <a:r>
              <a:rPr lang="en-GB" sz="1800" dirty="0" err="1" smtClean="0"/>
              <a:t>Avonford</a:t>
            </a:r>
            <a:r>
              <a:rPr lang="en-GB" sz="1800" dirty="0" smtClean="0"/>
              <a:t>. What is the minimum length of cable needed?</a:t>
            </a:r>
            <a:endParaRPr lang="en-US" sz="1800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84213" y="1989138"/>
            <a:ext cx="6923087" cy="4587875"/>
            <a:chOff x="431" y="1253"/>
            <a:chExt cx="4361" cy="2890"/>
          </a:xfrm>
        </p:grpSpPr>
        <p:sp>
          <p:nvSpPr>
            <p:cNvPr id="134150" name="Line 5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1" name="Line 6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2" name="Line 7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3" name="Line 8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4" name="Line 9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5" name="Line 10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6" name="Line 11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7" name="Line 12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8" name="Line 13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59" name="Line 14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160" name="Text Box 15"/>
            <p:cNvSpPr txBox="1">
              <a:spLocks noChangeArrowheads="1"/>
            </p:cNvSpPr>
            <p:nvPr/>
          </p:nvSpPr>
          <p:spPr bwMode="auto">
            <a:xfrm>
              <a:off x="431" y="256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Avonford</a:t>
              </a:r>
            </a:p>
          </p:txBody>
        </p:sp>
        <p:sp>
          <p:nvSpPr>
            <p:cNvPr id="134161" name="Text Box 16"/>
            <p:cNvSpPr txBox="1">
              <a:spLocks noChangeArrowheads="1"/>
            </p:cNvSpPr>
            <p:nvPr/>
          </p:nvSpPr>
          <p:spPr bwMode="auto">
            <a:xfrm>
              <a:off x="2562" y="2614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Fingley</a:t>
              </a:r>
            </a:p>
          </p:txBody>
        </p:sp>
        <p:sp>
          <p:nvSpPr>
            <p:cNvPr id="134162" name="Text Box 17"/>
            <p:cNvSpPr txBox="1">
              <a:spLocks noChangeArrowheads="1"/>
            </p:cNvSpPr>
            <p:nvPr/>
          </p:nvSpPr>
          <p:spPr bwMode="auto">
            <a:xfrm>
              <a:off x="1202" y="1298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Brinleigh</a:t>
              </a:r>
            </a:p>
          </p:txBody>
        </p:sp>
        <p:sp>
          <p:nvSpPr>
            <p:cNvPr id="134163" name="Text Box 18"/>
            <p:cNvSpPr txBox="1">
              <a:spLocks noChangeArrowheads="1"/>
            </p:cNvSpPr>
            <p:nvPr/>
          </p:nvSpPr>
          <p:spPr bwMode="auto">
            <a:xfrm>
              <a:off x="3198" y="1344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Cornwell</a:t>
              </a:r>
            </a:p>
          </p:txBody>
        </p:sp>
        <p:sp>
          <p:nvSpPr>
            <p:cNvPr id="134164" name="Text Box 19"/>
            <p:cNvSpPr txBox="1">
              <a:spLocks noChangeArrowheads="1"/>
            </p:cNvSpPr>
            <p:nvPr/>
          </p:nvSpPr>
          <p:spPr bwMode="auto">
            <a:xfrm>
              <a:off x="3923" y="256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Donster</a:t>
              </a:r>
            </a:p>
          </p:txBody>
        </p:sp>
        <p:sp>
          <p:nvSpPr>
            <p:cNvPr id="134165" name="Text Box 20"/>
            <p:cNvSpPr txBox="1">
              <a:spLocks noChangeArrowheads="1"/>
            </p:cNvSpPr>
            <p:nvPr/>
          </p:nvSpPr>
          <p:spPr bwMode="auto">
            <a:xfrm>
              <a:off x="2281" y="3893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Edan</a:t>
              </a:r>
            </a:p>
          </p:txBody>
        </p:sp>
        <p:sp>
          <p:nvSpPr>
            <p:cNvPr id="134166" name="Text Box 21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34167" name="Text Box 22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34168" name="Text Box 23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4169" name="Text Box 24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4170" name="Text Box 25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34171" name="Text Box 26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34172" name="Text Box 27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4173" name="Text Box 28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4174" name="Text Box 29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34175" name="Text Box 30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34149" name="Rectangle 31"/>
          <p:cNvSpPr>
            <a:spLocks noChangeArrowheads="1"/>
          </p:cNvSpPr>
          <p:nvPr/>
        </p:nvSpPr>
        <p:spPr bwMode="auto">
          <a:xfrm>
            <a:off x="428596" y="571480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Example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552</TotalTime>
  <Words>2202</Words>
  <Application>Microsoft Office PowerPoint</Application>
  <PresentationFormat>On-screen Show (4:3)</PresentationFormat>
  <Paragraphs>1520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Bookman Old Style</vt:lpstr>
      <vt:lpstr>Calibri</vt:lpstr>
      <vt:lpstr>Comic Sans MS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Graph Algorithms-III</vt:lpstr>
      <vt:lpstr>Minimum Spanning Trees</vt:lpstr>
      <vt:lpstr>Applications of MST</vt:lpstr>
      <vt:lpstr>Example</vt:lpstr>
      <vt:lpstr>Properties of Minimum Spanning Trees</vt:lpstr>
      <vt:lpstr>Growing a MST – Generic Approach</vt:lpstr>
      <vt:lpstr>Generic MST algorithm</vt:lpstr>
      <vt:lpstr>PowerPoint Presentation</vt:lpstr>
      <vt:lpstr>A cable company want to connect five villages to their network  which currently extends to the market town of Avonford.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Spanning Tree using Kruskals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Walk-Through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Spanning Tree using Prims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Algorithms-III</dc:title>
  <dc:creator>nh</dc:creator>
  <cp:lastModifiedBy>Sunu</cp:lastModifiedBy>
  <cp:revision>19</cp:revision>
  <dcterms:created xsi:type="dcterms:W3CDTF">2017-08-16T06:52:01Z</dcterms:created>
  <dcterms:modified xsi:type="dcterms:W3CDTF">2022-03-16T09:12:43Z</dcterms:modified>
</cp:coreProperties>
</file>