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22" r:id="rId4"/>
    <p:sldId id="323" r:id="rId5"/>
    <p:sldId id="331" r:id="rId6"/>
    <p:sldId id="262" r:id="rId7"/>
    <p:sldId id="263" r:id="rId8"/>
    <p:sldId id="279" r:id="rId9"/>
    <p:sldId id="280" r:id="rId10"/>
    <p:sldId id="332" r:id="rId11"/>
    <p:sldId id="333" r:id="rId12"/>
    <p:sldId id="335" r:id="rId13"/>
    <p:sldId id="334" r:id="rId14"/>
    <p:sldId id="336" r:id="rId15"/>
    <p:sldId id="337" r:id="rId16"/>
    <p:sldId id="281" r:id="rId17"/>
    <p:sldId id="282" r:id="rId18"/>
    <p:sldId id="283" r:id="rId19"/>
    <p:sldId id="361" r:id="rId20"/>
    <p:sldId id="364" r:id="rId21"/>
    <p:sldId id="363" r:id="rId22"/>
    <p:sldId id="284" r:id="rId23"/>
    <p:sldId id="362" r:id="rId24"/>
    <p:sldId id="351" r:id="rId25"/>
    <p:sldId id="345" r:id="rId26"/>
    <p:sldId id="346" r:id="rId27"/>
    <p:sldId id="347" r:id="rId28"/>
    <p:sldId id="360" r:id="rId29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D60093"/>
    <a:srgbClr val="CCFFCC"/>
    <a:srgbClr val="336600"/>
    <a:srgbClr val="FF3300"/>
    <a:srgbClr val="00CC66"/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83" d="100"/>
          <a:sy n="83" d="100"/>
        </p:scale>
        <p:origin x="11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latin typeface="SymbolMT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SymbolMT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latin typeface="SymbolMT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smtClean="0">
                <a:latin typeface="SymbolMT" charset="0"/>
              </a:defRPr>
            </a:lvl1pPr>
          </a:lstStyle>
          <a:p>
            <a:pPr>
              <a:defRPr/>
            </a:pPr>
            <a:fld id="{AB30095E-C8C8-4025-8A9D-8ED7B1B290F8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B1CC37A-B4FC-456B-BC7A-ABC6F93E7386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8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70B3A53-F64C-4702-AE65-827359896DAD}" type="datetimeFigureOut">
              <a:rPr lang="en-US"/>
              <a:pPr>
                <a:defRPr/>
              </a:pPr>
              <a:t>3/17/2022</a:t>
            </a:fld>
            <a:endParaRPr lang="en-US" sz="1600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0B9AD6-D693-4E5C-BD34-D092CF9C3E71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92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B0C2B-5A7B-437E-B843-5BD7FD1632A0}" type="datetimeFigureOut">
              <a:rPr lang="en-US"/>
              <a:pPr>
                <a:defRPr/>
              </a:pPr>
              <a:t>3/17/2022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611F-EC84-427B-8E8A-351C8B645AD7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4284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CS473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LectureX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832A24-F333-4F05-9FD3-08C987699DD9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53204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6C68A3-FEE3-47E2-8C79-B1C9FA25D66C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35070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598E4-F095-48A0-A1CE-BE83F508F93E}" type="datetimeFigureOut">
              <a:rPr lang="en-US"/>
              <a:pPr>
                <a:defRPr/>
              </a:pPr>
              <a:t>3/17/2022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AA35C-5E2B-422F-B376-9EB33772F2F3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8764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6AB48-E0C3-4305-900A-4BA49FAEE4C6}" type="datetimeFigureOut">
              <a:rPr lang="en-US"/>
              <a:pPr>
                <a:defRPr/>
              </a:pPr>
              <a:t>3/17/2022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245041-54A2-4A9A-8655-6AF700156F0A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34833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691B-8665-45B3-9218-28023510E08B}" type="datetimeFigureOut">
              <a:rPr lang="en-US"/>
              <a:pPr>
                <a:defRPr/>
              </a:pPr>
              <a:t>3/17/2022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CEE3C-C2D1-44B1-BB45-A36C15BBF219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0643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850CF-868E-416F-8314-98938E4E7C47}" type="datetimeFigureOut">
              <a:rPr lang="en-US"/>
              <a:pPr>
                <a:defRPr/>
              </a:pPr>
              <a:t>3/17/2022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5881A-ECD5-4287-9B12-054961D9A361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8949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CF37D-5520-41B2-93DD-F966589DF3A8}" type="datetimeFigureOut">
              <a:rPr lang="en-US"/>
              <a:pPr>
                <a:defRPr/>
              </a:pPr>
              <a:t>3/17/2022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6F53D6-48E5-4C91-9707-0DE90A5C6D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27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AF832-D5A0-4D5F-AC66-D4AC060C0375}" type="datetimeFigureOut">
              <a:rPr lang="en-US"/>
              <a:pPr>
                <a:defRPr/>
              </a:pPr>
              <a:t>3/17/2022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24CB8D-B9C4-4451-B191-C5B52358554F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835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BB9E3-2E7F-4948-A065-B06BA68A65A9}" type="datetimeFigureOut">
              <a:rPr lang="en-US"/>
              <a:pPr>
                <a:defRPr/>
              </a:pPr>
              <a:t>3/17/2022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8B2F57-9A86-4DDF-9E24-131528DA4E7A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80368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7C156-E721-4F83-BDA5-568280BAB27B}" type="datetimeFigureOut">
              <a:rPr lang="en-US"/>
              <a:pPr>
                <a:defRPr/>
              </a:pPr>
              <a:t>3/17/2022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393B0A-22A2-46D4-BC60-D1DBAFB6464C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2861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spcBef>
                <a:spcPct val="20000"/>
              </a:spcBef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CC92C96-9C6F-4AF8-9F83-C74C75230315}" type="datetimeFigureOut">
              <a:rPr lang="en-US"/>
              <a:pPr>
                <a:defRPr/>
              </a:pPr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spcBef>
                <a:spcPct val="20000"/>
              </a:spcBef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3708D4C-6035-489E-9458-2E8F16CC57A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2" r:id="rId2"/>
    <p:sldLayoutId id="2147483767" r:id="rId3"/>
    <p:sldLayoutId id="2147483763" r:id="rId4"/>
    <p:sldLayoutId id="2147483764" r:id="rId5"/>
    <p:sldLayoutId id="2147483768" r:id="rId6"/>
    <p:sldLayoutId id="2147483769" r:id="rId7"/>
    <p:sldLayoutId id="2147483770" r:id="rId8"/>
    <p:sldLayoutId id="2147483771" r:id="rId9"/>
    <p:sldLayoutId id="2147483765" r:id="rId10"/>
    <p:sldLayoutId id="2147483772" r:id="rId11"/>
    <p:sldLayoutId id="2147483773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5257800"/>
            <a:ext cx="5562600" cy="381000"/>
          </a:xfrm>
        </p:spPr>
        <p:txBody>
          <a:bodyPr/>
          <a:lstStyle/>
          <a:p>
            <a:pPr eaLnBrk="1" hangingPunct="1"/>
            <a:r>
              <a:rPr lang="tr-TR" altLang="en-US" sz="2000" b="1" smtClean="0">
                <a:solidFill>
                  <a:srgbClr val="FF0000"/>
                </a:solidFill>
              </a:rPr>
              <a:t>SINGLE-SOURCE SHORTEST PATHS</a:t>
            </a:r>
            <a:r>
              <a:rPr lang="tr-TR" altLang="en-US" sz="2000" smtClean="0"/>
              <a:t> 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C0619B4E-896A-4A1F-88B6-EC278B5BB1E4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1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1219200" y="3733800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Graph </a:t>
            </a:r>
            <a:r>
              <a:rPr lang="tr-TR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Algorithms</a:t>
            </a:r>
            <a:r>
              <a:rPr lang="en-IN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-IV</a:t>
            </a:r>
            <a:r>
              <a:rPr lang="tr-TR" altLang="en-US" sz="4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9DF9E253-E1CA-4A69-BB1A-D8009B1042EA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10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 Box 31"/>
          <p:cNvSpPr txBox="1">
            <a:spLocks noChangeArrowheads="1"/>
          </p:cNvSpPr>
          <p:nvPr/>
        </p:nvSpPr>
        <p:spPr bwMode="auto">
          <a:xfrm>
            <a:off x="4143375" y="30464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3</a:t>
            </a:r>
            <a:endParaRPr lang="en-GB" altLang="en-US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29" name="Group 39"/>
          <p:cNvGrpSpPr>
            <a:grpSpLocks/>
          </p:cNvGrpSpPr>
          <p:nvPr/>
        </p:nvGrpSpPr>
        <p:grpSpPr bwMode="auto">
          <a:xfrm>
            <a:off x="1781175" y="1812925"/>
            <a:ext cx="4895850" cy="3368675"/>
            <a:chOff x="1122" y="1142"/>
            <a:chExt cx="3084" cy="2122"/>
          </a:xfrm>
        </p:grpSpPr>
        <p:cxnSp>
          <p:nvCxnSpPr>
            <p:cNvPr id="26630" name="AutoShape 13"/>
            <p:cNvCxnSpPr>
              <a:cxnSpLocks noChangeShapeType="1"/>
              <a:stCxn id="26631" idx="3"/>
              <a:endCxn id="26633" idx="1"/>
            </p:cNvCxnSpPr>
            <p:nvPr/>
          </p:nvCxnSpPr>
          <p:spPr bwMode="auto">
            <a:xfrm rot="5400000">
              <a:off x="1857" y="2223"/>
              <a:ext cx="89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2234" y="1388"/>
              <a:ext cx="477" cy="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3508" y="1388"/>
              <a:ext cx="477" cy="4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234" y="2602"/>
              <a:ext cx="477" cy="4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3508" y="2602"/>
              <a:ext cx="477" cy="4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1278" y="1995"/>
              <a:ext cx="478" cy="456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0</a:t>
              </a:r>
              <a:endParaRPr lang="en-GB" altLang="en-US" sz="2400">
                <a:latin typeface="Symbol" panose="05050102010706020507" pitchFamily="18" charset="2"/>
              </a:endParaRPr>
            </a:p>
          </p:txBody>
        </p:sp>
        <p:cxnSp>
          <p:nvCxnSpPr>
            <p:cNvPr id="26636" name="AutoShape 12"/>
            <p:cNvCxnSpPr>
              <a:cxnSpLocks noChangeShapeType="1"/>
              <a:stCxn id="26633" idx="7"/>
              <a:endCxn id="26631" idx="5"/>
            </p:cNvCxnSpPr>
            <p:nvPr/>
          </p:nvCxnSpPr>
          <p:spPr bwMode="auto">
            <a:xfrm rot="-5400000">
              <a:off x="2196" y="2223"/>
              <a:ext cx="89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14"/>
            <p:cNvCxnSpPr>
              <a:cxnSpLocks noChangeShapeType="1"/>
              <a:stCxn id="26631" idx="6"/>
              <a:endCxn id="26632" idx="2"/>
            </p:cNvCxnSpPr>
            <p:nvPr/>
          </p:nvCxnSpPr>
          <p:spPr bwMode="auto">
            <a:xfrm>
              <a:off x="2711" y="1615"/>
              <a:ext cx="79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AutoShape 15"/>
            <p:cNvCxnSpPr>
              <a:cxnSpLocks noChangeShapeType="1"/>
              <a:stCxn id="26633" idx="7"/>
              <a:endCxn id="26632" idx="3"/>
            </p:cNvCxnSpPr>
            <p:nvPr/>
          </p:nvCxnSpPr>
          <p:spPr bwMode="auto">
            <a:xfrm flipV="1">
              <a:off x="2642" y="1777"/>
              <a:ext cx="935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AutoShape 16"/>
            <p:cNvCxnSpPr>
              <a:cxnSpLocks noChangeShapeType="1"/>
              <a:stCxn id="26632" idx="3"/>
              <a:endCxn id="26634" idx="1"/>
            </p:cNvCxnSpPr>
            <p:nvPr/>
          </p:nvCxnSpPr>
          <p:spPr bwMode="auto">
            <a:xfrm>
              <a:off x="3577" y="1777"/>
              <a:ext cx="0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AutoShape 17"/>
            <p:cNvCxnSpPr>
              <a:cxnSpLocks noChangeShapeType="1"/>
              <a:stCxn id="26634" idx="7"/>
              <a:endCxn id="26632" idx="5"/>
            </p:cNvCxnSpPr>
            <p:nvPr/>
          </p:nvCxnSpPr>
          <p:spPr bwMode="auto">
            <a:xfrm flipV="1">
              <a:off x="3916" y="1777"/>
              <a:ext cx="0" cy="8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AutoShape 18"/>
            <p:cNvCxnSpPr>
              <a:cxnSpLocks noChangeShapeType="1"/>
              <a:stCxn id="26633" idx="6"/>
              <a:endCxn id="26634" idx="2"/>
            </p:cNvCxnSpPr>
            <p:nvPr/>
          </p:nvCxnSpPr>
          <p:spPr bwMode="auto">
            <a:xfrm>
              <a:off x="2711" y="2830"/>
              <a:ext cx="79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AutoShape 19"/>
            <p:cNvCxnSpPr>
              <a:cxnSpLocks noChangeShapeType="1"/>
              <a:stCxn id="26634" idx="1"/>
              <a:endCxn id="26635" idx="6"/>
            </p:cNvCxnSpPr>
            <p:nvPr/>
          </p:nvCxnSpPr>
          <p:spPr bwMode="auto">
            <a:xfrm flipH="1" flipV="1">
              <a:off x="1756" y="2223"/>
              <a:ext cx="1821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AutoShape 20"/>
            <p:cNvCxnSpPr>
              <a:cxnSpLocks noChangeShapeType="1"/>
              <a:stCxn id="26635" idx="5"/>
              <a:endCxn id="26633" idx="2"/>
            </p:cNvCxnSpPr>
            <p:nvPr/>
          </p:nvCxnSpPr>
          <p:spPr bwMode="auto">
            <a:xfrm>
              <a:off x="1686" y="2384"/>
              <a:ext cx="548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4" name="AutoShape 21"/>
            <p:cNvCxnSpPr>
              <a:cxnSpLocks noChangeShapeType="1"/>
              <a:stCxn id="26635" idx="7"/>
              <a:endCxn id="26631" idx="2"/>
            </p:cNvCxnSpPr>
            <p:nvPr/>
          </p:nvCxnSpPr>
          <p:spPr bwMode="auto">
            <a:xfrm flipV="1">
              <a:off x="1686" y="1615"/>
              <a:ext cx="548" cy="4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5" name="Text Box 22"/>
            <p:cNvSpPr txBox="1">
              <a:spLocks noChangeArrowheads="1"/>
            </p:cNvSpPr>
            <p:nvPr/>
          </p:nvSpPr>
          <p:spPr bwMode="auto">
            <a:xfrm>
              <a:off x="1122" y="2054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s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646" name="Text Box 23"/>
            <p:cNvSpPr txBox="1">
              <a:spLocks noChangeArrowheads="1"/>
            </p:cNvSpPr>
            <p:nvPr/>
          </p:nvSpPr>
          <p:spPr bwMode="auto">
            <a:xfrm>
              <a:off x="2369" y="1142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u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647" name="Text Box 24"/>
            <p:cNvSpPr txBox="1">
              <a:spLocks noChangeArrowheads="1"/>
            </p:cNvSpPr>
            <p:nvPr/>
          </p:nvSpPr>
          <p:spPr bwMode="auto">
            <a:xfrm>
              <a:off x="3665" y="1142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v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648" name="Text Box 25"/>
            <p:cNvSpPr txBox="1">
              <a:spLocks noChangeArrowheads="1"/>
            </p:cNvSpPr>
            <p:nvPr/>
          </p:nvSpPr>
          <p:spPr bwMode="auto">
            <a:xfrm>
              <a:off x="3648" y="3014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649" name="Text Box 26"/>
            <p:cNvSpPr txBox="1">
              <a:spLocks noChangeArrowheads="1"/>
            </p:cNvSpPr>
            <p:nvPr/>
          </p:nvSpPr>
          <p:spPr bwMode="auto">
            <a:xfrm>
              <a:off x="2369" y="3014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x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650" name="Text Box 27"/>
            <p:cNvSpPr txBox="1">
              <a:spLocks noChangeArrowheads="1"/>
            </p:cNvSpPr>
            <p:nvPr/>
          </p:nvSpPr>
          <p:spPr bwMode="auto">
            <a:xfrm>
              <a:off x="1730" y="1623"/>
              <a:ext cx="47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1" name="Text Box 28"/>
            <p:cNvSpPr txBox="1">
              <a:spLocks noChangeArrowheads="1"/>
            </p:cNvSpPr>
            <p:nvPr/>
          </p:nvSpPr>
          <p:spPr bwMode="auto">
            <a:xfrm>
              <a:off x="1730" y="2486"/>
              <a:ext cx="4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2" name="Text Box 29"/>
            <p:cNvSpPr txBox="1">
              <a:spLocks noChangeArrowheads="1"/>
            </p:cNvSpPr>
            <p:nvPr/>
          </p:nvSpPr>
          <p:spPr bwMode="auto">
            <a:xfrm>
              <a:off x="2871" y="1382"/>
              <a:ext cx="4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3" name="Text Box 30"/>
            <p:cNvSpPr txBox="1">
              <a:spLocks noChangeArrowheads="1"/>
            </p:cNvSpPr>
            <p:nvPr/>
          </p:nvSpPr>
          <p:spPr bwMode="auto">
            <a:xfrm>
              <a:off x="2130" y="1919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4" name="Text Box 32"/>
            <p:cNvSpPr txBox="1">
              <a:spLocks noChangeArrowheads="1"/>
            </p:cNvSpPr>
            <p:nvPr/>
          </p:nvSpPr>
          <p:spPr bwMode="auto">
            <a:xfrm>
              <a:off x="3042" y="1958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5" name="Text Box 33"/>
            <p:cNvSpPr txBox="1">
              <a:spLocks noChangeArrowheads="1"/>
            </p:cNvSpPr>
            <p:nvPr/>
          </p:nvSpPr>
          <p:spPr bwMode="auto">
            <a:xfrm>
              <a:off x="3426" y="2071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6" name="Text Box 34"/>
            <p:cNvSpPr txBox="1">
              <a:spLocks noChangeArrowheads="1"/>
            </p:cNvSpPr>
            <p:nvPr/>
          </p:nvSpPr>
          <p:spPr bwMode="auto">
            <a:xfrm>
              <a:off x="3888" y="2071"/>
              <a:ext cx="3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7" name="Text Box 35"/>
            <p:cNvSpPr txBox="1">
              <a:spLocks noChangeArrowheads="1"/>
            </p:cNvSpPr>
            <p:nvPr/>
          </p:nvSpPr>
          <p:spPr bwMode="auto">
            <a:xfrm>
              <a:off x="3185" y="2352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8" name="Text Box 36"/>
            <p:cNvSpPr txBox="1">
              <a:spLocks noChangeArrowheads="1"/>
            </p:cNvSpPr>
            <p:nvPr/>
          </p:nvSpPr>
          <p:spPr bwMode="auto">
            <a:xfrm>
              <a:off x="2950" y="2754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A11ADDE9-B501-4F7B-8AC3-4C71C6D730DF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11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Text Box 31"/>
          <p:cNvSpPr txBox="1">
            <a:spLocks noChangeArrowheads="1"/>
          </p:cNvSpPr>
          <p:nvPr/>
        </p:nvSpPr>
        <p:spPr bwMode="auto">
          <a:xfrm>
            <a:off x="3441700" y="3043238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653" name="Group 38"/>
          <p:cNvGrpSpPr>
            <a:grpSpLocks/>
          </p:cNvGrpSpPr>
          <p:nvPr/>
        </p:nvGrpSpPr>
        <p:grpSpPr bwMode="auto">
          <a:xfrm>
            <a:off x="1752600" y="1736725"/>
            <a:ext cx="5092700" cy="3597275"/>
            <a:chOff x="1104" y="1094"/>
            <a:chExt cx="3208" cy="2266"/>
          </a:xfrm>
        </p:grpSpPr>
        <p:sp>
          <p:nvSpPr>
            <p:cNvPr id="27654" name="Oval 8"/>
            <p:cNvSpPr>
              <a:spLocks noChangeArrowheads="1"/>
            </p:cNvSpPr>
            <p:nvPr/>
          </p:nvSpPr>
          <p:spPr bwMode="auto">
            <a:xfrm>
              <a:off x="2271" y="133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10</a:t>
              </a:r>
            </a:p>
          </p:txBody>
        </p:sp>
        <p:sp>
          <p:nvSpPr>
            <p:cNvPr id="27655" name="Oval 9"/>
            <p:cNvSpPr>
              <a:spLocks noChangeArrowheads="1"/>
            </p:cNvSpPr>
            <p:nvPr/>
          </p:nvSpPr>
          <p:spPr bwMode="auto">
            <a:xfrm>
              <a:off x="3582" y="133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27656" name="Oval 10"/>
            <p:cNvSpPr>
              <a:spLocks noChangeArrowheads="1"/>
            </p:cNvSpPr>
            <p:nvPr/>
          </p:nvSpPr>
          <p:spPr bwMode="auto">
            <a:xfrm>
              <a:off x="2271" y="2671"/>
              <a:ext cx="492" cy="502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5</a:t>
              </a:r>
              <a:endParaRPr lang="en-GB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7657" name="Oval 11"/>
            <p:cNvSpPr>
              <a:spLocks noChangeArrowheads="1"/>
            </p:cNvSpPr>
            <p:nvPr/>
          </p:nvSpPr>
          <p:spPr bwMode="auto">
            <a:xfrm>
              <a:off x="3582" y="2671"/>
              <a:ext cx="492" cy="5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>
                  <a:latin typeface="Symbol" panose="05050102010706020507" pitchFamily="18" charset="2"/>
                </a:rPr>
                <a:t>¥</a:t>
              </a:r>
            </a:p>
          </p:txBody>
        </p:sp>
        <p:sp>
          <p:nvSpPr>
            <p:cNvPr id="27658" name="Oval 12"/>
            <p:cNvSpPr>
              <a:spLocks noChangeArrowheads="1"/>
            </p:cNvSpPr>
            <p:nvPr/>
          </p:nvSpPr>
          <p:spPr bwMode="auto">
            <a:xfrm>
              <a:off x="1288" y="2001"/>
              <a:ext cx="492" cy="50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7659" name="AutoShape 13"/>
            <p:cNvCxnSpPr>
              <a:cxnSpLocks noChangeShapeType="1"/>
              <a:stCxn id="27656" idx="7"/>
              <a:endCxn id="27654" idx="5"/>
            </p:cNvCxnSpPr>
            <p:nvPr/>
          </p:nvCxnSpPr>
          <p:spPr bwMode="auto">
            <a:xfrm rot="-5400000">
              <a:off x="2199" y="2252"/>
              <a:ext cx="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AutoShape 14"/>
            <p:cNvCxnSpPr>
              <a:cxnSpLocks noChangeShapeType="1"/>
              <a:stCxn id="27654" idx="3"/>
              <a:endCxn id="27656" idx="1"/>
            </p:cNvCxnSpPr>
            <p:nvPr/>
          </p:nvCxnSpPr>
          <p:spPr bwMode="auto">
            <a:xfrm rot="5400000">
              <a:off x="1851" y="2252"/>
              <a:ext cx="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AutoShape 15"/>
            <p:cNvCxnSpPr>
              <a:cxnSpLocks noChangeShapeType="1"/>
              <a:stCxn id="27654" idx="6"/>
              <a:endCxn id="27655" idx="2"/>
            </p:cNvCxnSpPr>
            <p:nvPr/>
          </p:nvCxnSpPr>
          <p:spPr bwMode="auto">
            <a:xfrm>
              <a:off x="2763" y="1582"/>
              <a:ext cx="8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AutoShape 16"/>
            <p:cNvCxnSpPr>
              <a:cxnSpLocks noChangeShapeType="1"/>
              <a:stCxn id="27656" idx="7"/>
              <a:endCxn id="27655" idx="3"/>
            </p:cNvCxnSpPr>
            <p:nvPr/>
          </p:nvCxnSpPr>
          <p:spPr bwMode="auto">
            <a:xfrm flipV="1">
              <a:off x="2691" y="1760"/>
              <a:ext cx="963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AutoShape 17"/>
            <p:cNvCxnSpPr>
              <a:cxnSpLocks noChangeShapeType="1"/>
              <a:stCxn id="27655" idx="3"/>
              <a:endCxn id="27657" idx="1"/>
            </p:cNvCxnSpPr>
            <p:nvPr/>
          </p:nvCxnSpPr>
          <p:spPr bwMode="auto">
            <a:xfrm>
              <a:off x="3654" y="1760"/>
              <a:ext cx="0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AutoShape 18"/>
            <p:cNvCxnSpPr>
              <a:cxnSpLocks noChangeShapeType="1"/>
              <a:stCxn id="27657" idx="7"/>
              <a:endCxn id="27655" idx="5"/>
            </p:cNvCxnSpPr>
            <p:nvPr/>
          </p:nvCxnSpPr>
          <p:spPr bwMode="auto">
            <a:xfrm flipV="1">
              <a:off x="4002" y="1760"/>
              <a:ext cx="0" cy="9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AutoShape 19"/>
            <p:cNvCxnSpPr>
              <a:cxnSpLocks noChangeShapeType="1"/>
              <a:stCxn id="27656" idx="6"/>
              <a:endCxn id="27657" idx="2"/>
            </p:cNvCxnSpPr>
            <p:nvPr/>
          </p:nvCxnSpPr>
          <p:spPr bwMode="auto">
            <a:xfrm>
              <a:off x="2763" y="2922"/>
              <a:ext cx="819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6" name="AutoShape 20"/>
            <p:cNvCxnSpPr>
              <a:cxnSpLocks noChangeShapeType="1"/>
              <a:stCxn id="27657" idx="1"/>
              <a:endCxn id="27658" idx="6"/>
            </p:cNvCxnSpPr>
            <p:nvPr/>
          </p:nvCxnSpPr>
          <p:spPr bwMode="auto">
            <a:xfrm flipH="1" flipV="1">
              <a:off x="1780" y="2252"/>
              <a:ext cx="1874" cy="4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7" name="AutoShape 21"/>
            <p:cNvCxnSpPr>
              <a:cxnSpLocks noChangeShapeType="1"/>
              <a:stCxn id="27658" idx="5"/>
              <a:endCxn id="27656" idx="2"/>
            </p:cNvCxnSpPr>
            <p:nvPr/>
          </p:nvCxnSpPr>
          <p:spPr bwMode="auto">
            <a:xfrm>
              <a:off x="1708" y="2430"/>
              <a:ext cx="563" cy="4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8" name="AutoShape 22"/>
            <p:cNvCxnSpPr>
              <a:cxnSpLocks noChangeShapeType="1"/>
              <a:stCxn id="27658" idx="7"/>
              <a:endCxn id="27654" idx="2"/>
            </p:cNvCxnSpPr>
            <p:nvPr/>
          </p:nvCxnSpPr>
          <p:spPr bwMode="auto">
            <a:xfrm flipV="1">
              <a:off x="1708" y="1582"/>
              <a:ext cx="563" cy="492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9" name="Text Box 23"/>
            <p:cNvSpPr txBox="1">
              <a:spLocks noChangeArrowheads="1"/>
            </p:cNvSpPr>
            <p:nvPr/>
          </p:nvSpPr>
          <p:spPr bwMode="auto">
            <a:xfrm>
              <a:off x="1104" y="2055"/>
              <a:ext cx="32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s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70" name="Text Box 24"/>
            <p:cNvSpPr txBox="1">
              <a:spLocks noChangeArrowheads="1"/>
            </p:cNvSpPr>
            <p:nvPr/>
          </p:nvSpPr>
          <p:spPr bwMode="auto">
            <a:xfrm>
              <a:off x="2353" y="1094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u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71" name="Text Box 25"/>
            <p:cNvSpPr txBox="1">
              <a:spLocks noChangeArrowheads="1"/>
            </p:cNvSpPr>
            <p:nvPr/>
          </p:nvSpPr>
          <p:spPr bwMode="auto">
            <a:xfrm>
              <a:off x="3664" y="1094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v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72" name="Text Box 26"/>
            <p:cNvSpPr txBox="1">
              <a:spLocks noChangeArrowheads="1"/>
            </p:cNvSpPr>
            <p:nvPr/>
          </p:nvSpPr>
          <p:spPr bwMode="auto">
            <a:xfrm>
              <a:off x="3704" y="3109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73" name="Text Box 27"/>
            <p:cNvSpPr txBox="1">
              <a:spLocks noChangeArrowheads="1"/>
            </p:cNvSpPr>
            <p:nvPr/>
          </p:nvSpPr>
          <p:spPr bwMode="auto">
            <a:xfrm>
              <a:off x="2360" y="3109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x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74" name="Text Box 28"/>
            <p:cNvSpPr txBox="1">
              <a:spLocks noChangeArrowheads="1"/>
            </p:cNvSpPr>
            <p:nvPr/>
          </p:nvSpPr>
          <p:spPr bwMode="auto">
            <a:xfrm>
              <a:off x="1813" y="1584"/>
              <a:ext cx="49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5" name="Text Box 29"/>
            <p:cNvSpPr txBox="1">
              <a:spLocks noChangeArrowheads="1"/>
            </p:cNvSpPr>
            <p:nvPr/>
          </p:nvSpPr>
          <p:spPr bwMode="auto">
            <a:xfrm>
              <a:off x="1717" y="2534"/>
              <a:ext cx="4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6" name="Text Box 30"/>
            <p:cNvSpPr txBox="1">
              <a:spLocks noChangeArrowheads="1"/>
            </p:cNvSpPr>
            <p:nvPr/>
          </p:nvSpPr>
          <p:spPr bwMode="auto">
            <a:xfrm>
              <a:off x="2927" y="1382"/>
              <a:ext cx="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7" name="Text Box 32"/>
            <p:cNvSpPr txBox="1">
              <a:spLocks noChangeArrowheads="1"/>
            </p:cNvSpPr>
            <p:nvPr/>
          </p:nvSpPr>
          <p:spPr bwMode="auto">
            <a:xfrm>
              <a:off x="2648" y="1917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8" name="Text Box 33"/>
            <p:cNvSpPr txBox="1">
              <a:spLocks noChangeArrowheads="1"/>
            </p:cNvSpPr>
            <p:nvPr/>
          </p:nvSpPr>
          <p:spPr bwMode="auto">
            <a:xfrm>
              <a:off x="3320" y="1750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9" name="Text Box 34"/>
            <p:cNvSpPr txBox="1">
              <a:spLocks noChangeArrowheads="1"/>
            </p:cNvSpPr>
            <p:nvPr/>
          </p:nvSpPr>
          <p:spPr bwMode="auto">
            <a:xfrm>
              <a:off x="3513" y="2085"/>
              <a:ext cx="32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80" name="Text Box 35"/>
            <p:cNvSpPr txBox="1">
              <a:spLocks noChangeArrowheads="1"/>
            </p:cNvSpPr>
            <p:nvPr/>
          </p:nvSpPr>
          <p:spPr bwMode="auto">
            <a:xfrm>
              <a:off x="3984" y="2085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81" name="Text Box 36"/>
            <p:cNvSpPr txBox="1">
              <a:spLocks noChangeArrowheads="1"/>
            </p:cNvSpPr>
            <p:nvPr/>
          </p:nvSpPr>
          <p:spPr bwMode="auto">
            <a:xfrm>
              <a:off x="3224" y="2438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82" name="Text Box 37"/>
            <p:cNvSpPr txBox="1">
              <a:spLocks noChangeArrowheads="1"/>
            </p:cNvSpPr>
            <p:nvPr/>
          </p:nvSpPr>
          <p:spPr bwMode="auto">
            <a:xfrm>
              <a:off x="3009" y="2870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05CBC5B1-B6DB-42A5-8F14-F72187D24B9F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12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Text Box 29"/>
          <p:cNvSpPr txBox="1">
            <a:spLocks noChangeArrowheads="1"/>
          </p:cNvSpPr>
          <p:nvPr/>
        </p:nvSpPr>
        <p:spPr bwMode="auto">
          <a:xfrm>
            <a:off x="3525838" y="2981325"/>
            <a:ext cx="51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77" name="Group 68"/>
          <p:cNvGrpSpPr>
            <a:grpSpLocks/>
          </p:cNvGrpSpPr>
          <p:nvPr/>
        </p:nvGrpSpPr>
        <p:grpSpPr bwMode="auto">
          <a:xfrm>
            <a:off x="1849438" y="1676400"/>
            <a:ext cx="4987925" cy="3521075"/>
            <a:chOff x="1165" y="1056"/>
            <a:chExt cx="3142" cy="2218"/>
          </a:xfrm>
        </p:grpSpPr>
        <p:sp>
          <p:nvSpPr>
            <p:cNvPr id="28678" name="Oval 8"/>
            <p:cNvSpPr>
              <a:spLocks noChangeArrowheads="1"/>
            </p:cNvSpPr>
            <p:nvPr/>
          </p:nvSpPr>
          <p:spPr bwMode="auto">
            <a:xfrm>
              <a:off x="2300" y="1313"/>
              <a:ext cx="485" cy="4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8</a:t>
              </a:r>
              <a:endParaRPr lang="en-GB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8679" name="Oval 9"/>
            <p:cNvSpPr>
              <a:spLocks noChangeArrowheads="1"/>
            </p:cNvSpPr>
            <p:nvPr/>
          </p:nvSpPr>
          <p:spPr bwMode="auto">
            <a:xfrm>
              <a:off x="3593" y="1313"/>
              <a:ext cx="485" cy="4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14</a:t>
              </a:r>
              <a:endParaRPr lang="en-GB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8680" name="Oval 10"/>
            <p:cNvSpPr>
              <a:spLocks noChangeArrowheads="1"/>
            </p:cNvSpPr>
            <p:nvPr/>
          </p:nvSpPr>
          <p:spPr bwMode="auto">
            <a:xfrm>
              <a:off x="2300" y="2603"/>
              <a:ext cx="485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5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8681" name="Oval 11"/>
            <p:cNvSpPr>
              <a:spLocks noChangeArrowheads="1"/>
            </p:cNvSpPr>
            <p:nvPr/>
          </p:nvSpPr>
          <p:spPr bwMode="auto">
            <a:xfrm>
              <a:off x="3593" y="2603"/>
              <a:ext cx="485" cy="48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7</a:t>
              </a:r>
              <a:endParaRPr lang="en-GB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8682" name="Oval 12"/>
            <p:cNvSpPr>
              <a:spLocks noChangeArrowheads="1"/>
            </p:cNvSpPr>
            <p:nvPr/>
          </p:nvSpPr>
          <p:spPr bwMode="auto">
            <a:xfrm>
              <a:off x="1331" y="1958"/>
              <a:ext cx="485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8683" name="AutoShape 13"/>
            <p:cNvCxnSpPr>
              <a:cxnSpLocks noChangeShapeType="1"/>
              <a:stCxn id="28680" idx="7"/>
              <a:endCxn id="28678" idx="5"/>
            </p:cNvCxnSpPr>
            <p:nvPr/>
          </p:nvCxnSpPr>
          <p:spPr bwMode="auto">
            <a:xfrm rot="-5400000">
              <a:off x="2240" y="2201"/>
              <a:ext cx="94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4" name="AutoShape 14"/>
            <p:cNvCxnSpPr>
              <a:cxnSpLocks noChangeShapeType="1"/>
              <a:stCxn id="28678" idx="3"/>
              <a:endCxn id="28680" idx="1"/>
            </p:cNvCxnSpPr>
            <p:nvPr/>
          </p:nvCxnSpPr>
          <p:spPr bwMode="auto">
            <a:xfrm rot="5400000">
              <a:off x="1897" y="2201"/>
              <a:ext cx="94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5" name="AutoShape 15"/>
            <p:cNvCxnSpPr>
              <a:cxnSpLocks noChangeShapeType="1"/>
              <a:stCxn id="28678" idx="6"/>
              <a:endCxn id="28679" idx="2"/>
            </p:cNvCxnSpPr>
            <p:nvPr/>
          </p:nvCxnSpPr>
          <p:spPr bwMode="auto">
            <a:xfrm>
              <a:off x="2785" y="1555"/>
              <a:ext cx="8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6" name="AutoShape 16"/>
            <p:cNvCxnSpPr>
              <a:cxnSpLocks noChangeShapeType="1"/>
              <a:stCxn id="28680" idx="7"/>
              <a:endCxn id="28679" idx="3"/>
            </p:cNvCxnSpPr>
            <p:nvPr/>
          </p:nvCxnSpPr>
          <p:spPr bwMode="auto">
            <a:xfrm flipV="1">
              <a:off x="2714" y="1727"/>
              <a:ext cx="950" cy="947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AutoShape 17"/>
            <p:cNvCxnSpPr>
              <a:cxnSpLocks noChangeShapeType="1"/>
              <a:stCxn id="28679" idx="3"/>
              <a:endCxn id="28681" idx="1"/>
            </p:cNvCxnSpPr>
            <p:nvPr/>
          </p:nvCxnSpPr>
          <p:spPr bwMode="auto">
            <a:xfrm>
              <a:off x="3664" y="1727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AutoShape 18"/>
            <p:cNvCxnSpPr>
              <a:cxnSpLocks noChangeShapeType="1"/>
              <a:stCxn id="28681" idx="7"/>
              <a:endCxn id="28679" idx="5"/>
            </p:cNvCxnSpPr>
            <p:nvPr/>
          </p:nvCxnSpPr>
          <p:spPr bwMode="auto">
            <a:xfrm flipV="1">
              <a:off x="4007" y="1727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AutoShape 19"/>
            <p:cNvCxnSpPr>
              <a:cxnSpLocks noChangeShapeType="1"/>
              <a:stCxn id="28680" idx="6"/>
              <a:endCxn id="28681" idx="2"/>
            </p:cNvCxnSpPr>
            <p:nvPr/>
          </p:nvCxnSpPr>
          <p:spPr bwMode="auto">
            <a:xfrm>
              <a:off x="2785" y="2845"/>
              <a:ext cx="808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AutoShape 20"/>
            <p:cNvCxnSpPr>
              <a:cxnSpLocks noChangeShapeType="1"/>
              <a:stCxn id="28681" idx="1"/>
              <a:endCxn id="28682" idx="6"/>
            </p:cNvCxnSpPr>
            <p:nvPr/>
          </p:nvCxnSpPr>
          <p:spPr bwMode="auto">
            <a:xfrm flipH="1" flipV="1">
              <a:off x="1816" y="2200"/>
              <a:ext cx="1848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AutoShape 21"/>
            <p:cNvCxnSpPr>
              <a:cxnSpLocks noChangeShapeType="1"/>
              <a:stCxn id="28682" idx="5"/>
              <a:endCxn id="28680" idx="2"/>
            </p:cNvCxnSpPr>
            <p:nvPr/>
          </p:nvCxnSpPr>
          <p:spPr bwMode="auto">
            <a:xfrm>
              <a:off x="1745" y="2372"/>
              <a:ext cx="555" cy="473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AutoShape 22"/>
            <p:cNvCxnSpPr>
              <a:cxnSpLocks noChangeShapeType="1"/>
              <a:stCxn id="28682" idx="7"/>
              <a:endCxn id="28678" idx="2"/>
            </p:cNvCxnSpPr>
            <p:nvPr/>
          </p:nvCxnSpPr>
          <p:spPr bwMode="auto">
            <a:xfrm flipV="1">
              <a:off x="1745" y="1555"/>
              <a:ext cx="555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3" name="Text Box 23"/>
            <p:cNvSpPr txBox="1">
              <a:spLocks noChangeArrowheads="1"/>
            </p:cNvSpPr>
            <p:nvPr/>
          </p:nvSpPr>
          <p:spPr bwMode="auto">
            <a:xfrm>
              <a:off x="1165" y="2053"/>
              <a:ext cx="32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s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694" name="Text Box 24"/>
            <p:cNvSpPr txBox="1">
              <a:spLocks noChangeArrowheads="1"/>
            </p:cNvSpPr>
            <p:nvPr/>
          </p:nvSpPr>
          <p:spPr bwMode="auto">
            <a:xfrm>
              <a:off x="3757" y="3024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695" name="Text Box 25"/>
            <p:cNvSpPr txBox="1">
              <a:spLocks noChangeArrowheads="1"/>
            </p:cNvSpPr>
            <p:nvPr/>
          </p:nvSpPr>
          <p:spPr bwMode="auto">
            <a:xfrm>
              <a:off x="2461" y="3014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x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696" name="Text Box 26"/>
            <p:cNvSpPr txBox="1">
              <a:spLocks noChangeArrowheads="1"/>
            </p:cNvSpPr>
            <p:nvPr/>
          </p:nvSpPr>
          <p:spPr bwMode="auto">
            <a:xfrm>
              <a:off x="1819" y="1584"/>
              <a:ext cx="4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7" name="Text Box 27"/>
            <p:cNvSpPr txBox="1">
              <a:spLocks noChangeArrowheads="1"/>
            </p:cNvSpPr>
            <p:nvPr/>
          </p:nvSpPr>
          <p:spPr bwMode="auto">
            <a:xfrm>
              <a:off x="1771" y="2485"/>
              <a:ext cx="48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8" name="Text Box 28"/>
            <p:cNvSpPr txBox="1">
              <a:spLocks noChangeArrowheads="1"/>
            </p:cNvSpPr>
            <p:nvPr/>
          </p:nvSpPr>
          <p:spPr bwMode="auto">
            <a:xfrm>
              <a:off x="2947" y="1334"/>
              <a:ext cx="4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9" name="Text Box 30"/>
            <p:cNvSpPr txBox="1">
              <a:spLocks noChangeArrowheads="1"/>
            </p:cNvSpPr>
            <p:nvPr/>
          </p:nvSpPr>
          <p:spPr bwMode="auto">
            <a:xfrm>
              <a:off x="2688" y="1910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0" name="Text Box 31"/>
            <p:cNvSpPr txBox="1">
              <a:spLocks noChangeArrowheads="1"/>
            </p:cNvSpPr>
            <p:nvPr/>
          </p:nvSpPr>
          <p:spPr bwMode="auto">
            <a:xfrm>
              <a:off x="3133" y="1909"/>
              <a:ext cx="32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1" name="Text Box 32"/>
            <p:cNvSpPr txBox="1">
              <a:spLocks noChangeArrowheads="1"/>
            </p:cNvSpPr>
            <p:nvPr/>
          </p:nvSpPr>
          <p:spPr bwMode="auto">
            <a:xfrm>
              <a:off x="3517" y="2039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2" name="Text Box 33"/>
            <p:cNvSpPr txBox="1">
              <a:spLocks noChangeArrowheads="1"/>
            </p:cNvSpPr>
            <p:nvPr/>
          </p:nvSpPr>
          <p:spPr bwMode="auto">
            <a:xfrm>
              <a:off x="3984" y="2039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3" name="Text Box 34"/>
            <p:cNvSpPr txBox="1">
              <a:spLocks noChangeArrowheads="1"/>
            </p:cNvSpPr>
            <p:nvPr/>
          </p:nvSpPr>
          <p:spPr bwMode="auto">
            <a:xfrm>
              <a:off x="3325" y="2389"/>
              <a:ext cx="32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4" name="Text Box 35"/>
            <p:cNvSpPr txBox="1">
              <a:spLocks noChangeArrowheads="1"/>
            </p:cNvSpPr>
            <p:nvPr/>
          </p:nvSpPr>
          <p:spPr bwMode="auto">
            <a:xfrm>
              <a:off x="3028" y="2822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5" name="Text Box 66"/>
            <p:cNvSpPr txBox="1">
              <a:spLocks noChangeArrowheads="1"/>
            </p:cNvSpPr>
            <p:nvPr/>
          </p:nvSpPr>
          <p:spPr bwMode="auto">
            <a:xfrm>
              <a:off x="2448" y="1056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u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706" name="Text Box 67"/>
            <p:cNvSpPr txBox="1">
              <a:spLocks noChangeArrowheads="1"/>
            </p:cNvSpPr>
            <p:nvPr/>
          </p:nvSpPr>
          <p:spPr bwMode="auto">
            <a:xfrm>
              <a:off x="3709" y="1094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v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89FDB308-3157-464B-9373-3D0751D00BDC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13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Text Box 28"/>
          <p:cNvSpPr txBox="1">
            <a:spLocks noChangeArrowheads="1"/>
          </p:cNvSpPr>
          <p:nvPr/>
        </p:nvSpPr>
        <p:spPr bwMode="auto">
          <a:xfrm>
            <a:off x="2887663" y="2649538"/>
            <a:ext cx="7699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10</a:t>
            </a:r>
            <a:endParaRPr lang="en-GB" altLang="en-US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01" name="Group 38"/>
          <p:cNvGrpSpPr>
            <a:grpSpLocks/>
          </p:cNvGrpSpPr>
          <p:nvPr/>
        </p:nvGrpSpPr>
        <p:grpSpPr bwMode="auto">
          <a:xfrm>
            <a:off x="1849438" y="1890713"/>
            <a:ext cx="4987925" cy="3443287"/>
            <a:chOff x="1165" y="1191"/>
            <a:chExt cx="3142" cy="2169"/>
          </a:xfrm>
        </p:grpSpPr>
        <p:sp>
          <p:nvSpPr>
            <p:cNvPr id="29702" name="Oval 8"/>
            <p:cNvSpPr>
              <a:spLocks noChangeArrowheads="1"/>
            </p:cNvSpPr>
            <p:nvPr/>
          </p:nvSpPr>
          <p:spPr bwMode="auto">
            <a:xfrm>
              <a:off x="2300" y="1407"/>
              <a:ext cx="485" cy="478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8</a:t>
              </a:r>
              <a:endParaRPr lang="en-GB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9703" name="Oval 9"/>
            <p:cNvSpPr>
              <a:spLocks noChangeArrowheads="1"/>
            </p:cNvSpPr>
            <p:nvPr/>
          </p:nvSpPr>
          <p:spPr bwMode="auto">
            <a:xfrm>
              <a:off x="3593" y="1407"/>
              <a:ext cx="485" cy="4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Symbol" panose="05050102010706020507" pitchFamily="18" charset="2"/>
                </a:rPr>
                <a:t>13</a:t>
              </a:r>
              <a:endParaRPr lang="en-GB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9704" name="Oval 10"/>
            <p:cNvSpPr>
              <a:spLocks noChangeArrowheads="1"/>
            </p:cNvSpPr>
            <p:nvPr/>
          </p:nvSpPr>
          <p:spPr bwMode="auto">
            <a:xfrm>
              <a:off x="2300" y="2683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5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9705" name="Oval 11"/>
            <p:cNvSpPr>
              <a:spLocks noChangeArrowheads="1"/>
            </p:cNvSpPr>
            <p:nvPr/>
          </p:nvSpPr>
          <p:spPr bwMode="auto">
            <a:xfrm>
              <a:off x="3593" y="2683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7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9706" name="Oval 12"/>
            <p:cNvSpPr>
              <a:spLocks noChangeArrowheads="1"/>
            </p:cNvSpPr>
            <p:nvPr/>
          </p:nvSpPr>
          <p:spPr bwMode="auto">
            <a:xfrm>
              <a:off x="1331" y="2045"/>
              <a:ext cx="485" cy="47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29707" name="AutoShape 13"/>
            <p:cNvCxnSpPr>
              <a:cxnSpLocks noChangeShapeType="1"/>
              <a:stCxn id="29704" idx="7"/>
              <a:endCxn id="29702" idx="5"/>
            </p:cNvCxnSpPr>
            <p:nvPr/>
          </p:nvCxnSpPr>
          <p:spPr bwMode="auto">
            <a:xfrm rot="-5400000">
              <a:off x="2245" y="2285"/>
              <a:ext cx="93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AutoShape 14"/>
            <p:cNvCxnSpPr>
              <a:cxnSpLocks noChangeShapeType="1"/>
              <a:stCxn id="29702" idx="3"/>
              <a:endCxn id="29704" idx="1"/>
            </p:cNvCxnSpPr>
            <p:nvPr/>
          </p:nvCxnSpPr>
          <p:spPr bwMode="auto">
            <a:xfrm rot="5400000">
              <a:off x="1902" y="2285"/>
              <a:ext cx="93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9" name="AutoShape 15"/>
            <p:cNvCxnSpPr>
              <a:cxnSpLocks noChangeShapeType="1"/>
              <a:stCxn id="29702" idx="6"/>
              <a:endCxn id="29703" idx="2"/>
            </p:cNvCxnSpPr>
            <p:nvPr/>
          </p:nvCxnSpPr>
          <p:spPr bwMode="auto">
            <a:xfrm>
              <a:off x="2785" y="1646"/>
              <a:ext cx="8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AutoShape 16"/>
            <p:cNvCxnSpPr>
              <a:cxnSpLocks noChangeShapeType="1"/>
              <a:stCxn id="29704" idx="7"/>
              <a:endCxn id="29703" idx="3"/>
            </p:cNvCxnSpPr>
            <p:nvPr/>
          </p:nvCxnSpPr>
          <p:spPr bwMode="auto">
            <a:xfrm flipV="1">
              <a:off x="2714" y="1816"/>
              <a:ext cx="950" cy="9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AutoShape 17"/>
            <p:cNvCxnSpPr>
              <a:cxnSpLocks noChangeShapeType="1"/>
              <a:stCxn id="29703" idx="3"/>
              <a:endCxn id="29705" idx="1"/>
            </p:cNvCxnSpPr>
            <p:nvPr/>
          </p:nvCxnSpPr>
          <p:spPr bwMode="auto">
            <a:xfrm>
              <a:off x="3664" y="1816"/>
              <a:ext cx="0" cy="9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AutoShape 18"/>
            <p:cNvCxnSpPr>
              <a:cxnSpLocks noChangeShapeType="1"/>
              <a:stCxn id="29705" idx="7"/>
              <a:endCxn id="29703" idx="5"/>
            </p:cNvCxnSpPr>
            <p:nvPr/>
          </p:nvCxnSpPr>
          <p:spPr bwMode="auto">
            <a:xfrm flipV="1">
              <a:off x="4007" y="1816"/>
              <a:ext cx="0" cy="937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AutoShape 19"/>
            <p:cNvCxnSpPr>
              <a:cxnSpLocks noChangeShapeType="1"/>
              <a:stCxn id="29704" idx="6"/>
              <a:endCxn id="29705" idx="2"/>
            </p:cNvCxnSpPr>
            <p:nvPr/>
          </p:nvCxnSpPr>
          <p:spPr bwMode="auto">
            <a:xfrm>
              <a:off x="2785" y="2923"/>
              <a:ext cx="808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AutoShape 20"/>
            <p:cNvCxnSpPr>
              <a:cxnSpLocks noChangeShapeType="1"/>
              <a:stCxn id="29705" idx="1"/>
              <a:endCxn id="29706" idx="6"/>
            </p:cNvCxnSpPr>
            <p:nvPr/>
          </p:nvCxnSpPr>
          <p:spPr bwMode="auto">
            <a:xfrm flipH="1" flipV="1">
              <a:off x="1816" y="2284"/>
              <a:ext cx="1848" cy="4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AutoShape 21"/>
            <p:cNvCxnSpPr>
              <a:cxnSpLocks noChangeShapeType="1"/>
              <a:stCxn id="29706" idx="5"/>
              <a:endCxn id="29704" idx="2"/>
            </p:cNvCxnSpPr>
            <p:nvPr/>
          </p:nvCxnSpPr>
          <p:spPr bwMode="auto">
            <a:xfrm>
              <a:off x="1745" y="2454"/>
              <a:ext cx="555" cy="469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AutoShape 22"/>
            <p:cNvCxnSpPr>
              <a:cxnSpLocks noChangeShapeType="1"/>
              <a:stCxn id="29706" idx="7"/>
              <a:endCxn id="29702" idx="2"/>
            </p:cNvCxnSpPr>
            <p:nvPr/>
          </p:nvCxnSpPr>
          <p:spPr bwMode="auto">
            <a:xfrm flipV="1">
              <a:off x="1745" y="1646"/>
              <a:ext cx="555" cy="46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7" name="Text Box 23"/>
            <p:cNvSpPr txBox="1">
              <a:spLocks noChangeArrowheads="1"/>
            </p:cNvSpPr>
            <p:nvPr/>
          </p:nvSpPr>
          <p:spPr bwMode="auto">
            <a:xfrm>
              <a:off x="1165" y="2103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s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18" name="Text Box 24"/>
            <p:cNvSpPr txBox="1">
              <a:spLocks noChangeArrowheads="1"/>
            </p:cNvSpPr>
            <p:nvPr/>
          </p:nvSpPr>
          <p:spPr bwMode="auto">
            <a:xfrm>
              <a:off x="2413" y="1191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u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19" name="Text Box 25"/>
            <p:cNvSpPr txBox="1">
              <a:spLocks noChangeArrowheads="1"/>
            </p:cNvSpPr>
            <p:nvPr/>
          </p:nvSpPr>
          <p:spPr bwMode="auto">
            <a:xfrm>
              <a:off x="3674" y="1191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v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20" name="Text Box 26"/>
            <p:cNvSpPr txBox="1">
              <a:spLocks noChangeArrowheads="1"/>
            </p:cNvSpPr>
            <p:nvPr/>
          </p:nvSpPr>
          <p:spPr bwMode="auto">
            <a:xfrm>
              <a:off x="3757" y="3111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21" name="Text Box 27"/>
            <p:cNvSpPr txBox="1">
              <a:spLocks noChangeArrowheads="1"/>
            </p:cNvSpPr>
            <p:nvPr/>
          </p:nvSpPr>
          <p:spPr bwMode="auto">
            <a:xfrm>
              <a:off x="2461" y="3109"/>
              <a:ext cx="32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x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722" name="Text Box 29"/>
            <p:cNvSpPr txBox="1">
              <a:spLocks noChangeArrowheads="1"/>
            </p:cNvSpPr>
            <p:nvPr/>
          </p:nvSpPr>
          <p:spPr bwMode="auto">
            <a:xfrm>
              <a:off x="1771" y="2592"/>
              <a:ext cx="48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5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3" name="Text Box 30"/>
            <p:cNvSpPr txBox="1">
              <a:spLocks noChangeArrowheads="1"/>
            </p:cNvSpPr>
            <p:nvPr/>
          </p:nvSpPr>
          <p:spPr bwMode="auto">
            <a:xfrm>
              <a:off x="2947" y="1440"/>
              <a:ext cx="4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4" name="Text Box 31"/>
            <p:cNvSpPr txBox="1">
              <a:spLocks noChangeArrowheads="1"/>
            </p:cNvSpPr>
            <p:nvPr/>
          </p:nvSpPr>
          <p:spPr bwMode="auto">
            <a:xfrm>
              <a:off x="2221" y="1965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5" name="Text Box 32"/>
            <p:cNvSpPr txBox="1">
              <a:spLocks noChangeArrowheads="1"/>
            </p:cNvSpPr>
            <p:nvPr/>
          </p:nvSpPr>
          <p:spPr bwMode="auto">
            <a:xfrm>
              <a:off x="2688" y="1965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6" name="Text Box 33"/>
            <p:cNvSpPr txBox="1">
              <a:spLocks noChangeArrowheads="1"/>
            </p:cNvSpPr>
            <p:nvPr/>
          </p:nvSpPr>
          <p:spPr bwMode="auto">
            <a:xfrm>
              <a:off x="3181" y="1957"/>
              <a:ext cx="32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7" name="Text Box 34"/>
            <p:cNvSpPr txBox="1">
              <a:spLocks noChangeArrowheads="1"/>
            </p:cNvSpPr>
            <p:nvPr/>
          </p:nvSpPr>
          <p:spPr bwMode="auto">
            <a:xfrm>
              <a:off x="3517" y="2125"/>
              <a:ext cx="32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8" name="Text Box 35"/>
            <p:cNvSpPr txBox="1">
              <a:spLocks noChangeArrowheads="1"/>
            </p:cNvSpPr>
            <p:nvPr/>
          </p:nvSpPr>
          <p:spPr bwMode="auto">
            <a:xfrm>
              <a:off x="3984" y="2125"/>
              <a:ext cx="32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9" name="Text Box 36"/>
            <p:cNvSpPr txBox="1">
              <a:spLocks noChangeArrowheads="1"/>
            </p:cNvSpPr>
            <p:nvPr/>
          </p:nvSpPr>
          <p:spPr bwMode="auto">
            <a:xfrm>
              <a:off x="3312" y="2448"/>
              <a:ext cx="3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0" name="Text Box 37"/>
            <p:cNvSpPr txBox="1">
              <a:spLocks noChangeArrowheads="1"/>
            </p:cNvSpPr>
            <p:nvPr/>
          </p:nvSpPr>
          <p:spPr bwMode="auto">
            <a:xfrm>
              <a:off x="3028" y="2880"/>
              <a:ext cx="32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74609BA0-DDF3-4C8D-889D-B2B3BAF33282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14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30724" name="Group 69"/>
          <p:cNvGrpSpPr>
            <a:grpSpLocks/>
          </p:cNvGrpSpPr>
          <p:nvPr/>
        </p:nvGrpSpPr>
        <p:grpSpPr bwMode="auto">
          <a:xfrm>
            <a:off x="1752600" y="1812925"/>
            <a:ext cx="5083175" cy="3460750"/>
            <a:chOff x="1104" y="1142"/>
            <a:chExt cx="3202" cy="2180"/>
          </a:xfrm>
        </p:grpSpPr>
        <p:sp>
          <p:nvSpPr>
            <p:cNvPr id="30725" name="Oval 7"/>
            <p:cNvSpPr>
              <a:spLocks noChangeArrowheads="1"/>
            </p:cNvSpPr>
            <p:nvPr/>
          </p:nvSpPr>
          <p:spPr bwMode="auto">
            <a:xfrm>
              <a:off x="2309" y="1403"/>
              <a:ext cx="483" cy="4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8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0726" name="Text Box 22"/>
            <p:cNvSpPr txBox="1">
              <a:spLocks noChangeArrowheads="1"/>
            </p:cNvSpPr>
            <p:nvPr/>
          </p:nvSpPr>
          <p:spPr bwMode="auto">
            <a:xfrm>
              <a:off x="2462" y="1142"/>
              <a:ext cx="3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u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27" name="Text Box 23"/>
            <p:cNvSpPr txBox="1">
              <a:spLocks noChangeArrowheads="1"/>
            </p:cNvSpPr>
            <p:nvPr/>
          </p:nvSpPr>
          <p:spPr bwMode="auto">
            <a:xfrm>
              <a:off x="3696" y="1190"/>
              <a:ext cx="3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v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30728" name="Group 68"/>
            <p:cNvGrpSpPr>
              <a:grpSpLocks/>
            </p:cNvGrpSpPr>
            <p:nvPr/>
          </p:nvGrpSpPr>
          <p:grpSpPr bwMode="auto">
            <a:xfrm>
              <a:off x="1104" y="1392"/>
              <a:ext cx="3202" cy="1930"/>
              <a:chOff x="1104" y="1392"/>
              <a:chExt cx="3202" cy="1930"/>
            </a:xfrm>
          </p:grpSpPr>
          <p:sp>
            <p:nvSpPr>
              <p:cNvPr id="30729" name="Oval 8"/>
              <p:cNvSpPr>
                <a:spLocks noChangeArrowheads="1"/>
              </p:cNvSpPr>
              <p:nvPr/>
            </p:nvSpPr>
            <p:spPr bwMode="auto">
              <a:xfrm>
                <a:off x="3596" y="1403"/>
                <a:ext cx="483" cy="474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Symbol" panose="05050102010706020507" pitchFamily="18" charset="2"/>
                  </a:rPr>
                  <a:t>9</a:t>
                </a:r>
                <a:endParaRPr lang="en-GB" altLang="en-US" sz="2400">
                  <a:latin typeface="Symbol" panose="05050102010706020507" pitchFamily="18" charset="2"/>
                </a:endParaRPr>
              </a:p>
            </p:txBody>
          </p:sp>
          <p:sp>
            <p:nvSpPr>
              <p:cNvPr id="30730" name="Oval 9"/>
              <p:cNvSpPr>
                <a:spLocks noChangeArrowheads="1"/>
              </p:cNvSpPr>
              <p:nvPr/>
            </p:nvSpPr>
            <p:spPr bwMode="auto">
              <a:xfrm>
                <a:off x="2309" y="2666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bg1"/>
                    </a:solidFill>
                    <a:latin typeface="Symbol" panose="05050102010706020507" pitchFamily="18" charset="2"/>
                  </a:rPr>
                  <a:t>5</a:t>
                </a:r>
                <a:endParaRPr lang="en-GB" altLang="en-US" sz="2400">
                  <a:solidFill>
                    <a:schemeClr val="bg1"/>
                  </a:solidFill>
                  <a:latin typeface="Symbol" panose="05050102010706020507" pitchFamily="18" charset="2"/>
                </a:endParaRPr>
              </a:p>
            </p:txBody>
          </p:sp>
          <p:sp>
            <p:nvSpPr>
              <p:cNvPr id="30731" name="Oval 10"/>
              <p:cNvSpPr>
                <a:spLocks noChangeArrowheads="1"/>
              </p:cNvSpPr>
              <p:nvPr/>
            </p:nvSpPr>
            <p:spPr bwMode="auto">
              <a:xfrm>
                <a:off x="3596" y="2666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bg1"/>
                    </a:solidFill>
                    <a:latin typeface="Symbol" panose="05050102010706020507" pitchFamily="18" charset="2"/>
                  </a:rPr>
                  <a:t>7</a:t>
                </a:r>
                <a:endParaRPr lang="en-GB" altLang="en-US" sz="2400">
                  <a:solidFill>
                    <a:schemeClr val="bg1"/>
                  </a:solidFill>
                  <a:latin typeface="Symbol" panose="05050102010706020507" pitchFamily="18" charset="2"/>
                </a:endParaRPr>
              </a:p>
            </p:txBody>
          </p:sp>
          <p:sp>
            <p:nvSpPr>
              <p:cNvPr id="30732" name="Oval 11"/>
              <p:cNvSpPr>
                <a:spLocks noChangeArrowheads="1"/>
              </p:cNvSpPr>
              <p:nvPr/>
            </p:nvSpPr>
            <p:spPr bwMode="auto">
              <a:xfrm>
                <a:off x="1344" y="2034"/>
                <a:ext cx="483" cy="47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bg1"/>
                    </a:solidFill>
                    <a:latin typeface="Symbol" panose="05050102010706020507" pitchFamily="18" charset="2"/>
                  </a:rPr>
                  <a:t>0</a:t>
                </a:r>
                <a:endParaRPr lang="en-GB" altLang="en-US" sz="2400">
                  <a:solidFill>
                    <a:schemeClr val="bg1"/>
                  </a:solidFill>
                  <a:latin typeface="Symbol" panose="05050102010706020507" pitchFamily="18" charset="2"/>
                </a:endParaRPr>
              </a:p>
            </p:txBody>
          </p:sp>
          <p:cxnSp>
            <p:nvCxnSpPr>
              <p:cNvPr id="30733" name="AutoShape 12"/>
              <p:cNvCxnSpPr>
                <a:cxnSpLocks noChangeShapeType="1"/>
                <a:stCxn id="30730" idx="7"/>
                <a:endCxn id="30725" idx="5"/>
              </p:cNvCxnSpPr>
              <p:nvPr/>
            </p:nvCxnSpPr>
            <p:spPr bwMode="auto">
              <a:xfrm rot="-5400000">
                <a:off x="2257" y="2271"/>
                <a:ext cx="928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4" name="AutoShape 13"/>
              <p:cNvCxnSpPr>
                <a:cxnSpLocks noChangeShapeType="1"/>
                <a:stCxn id="30725" idx="3"/>
                <a:endCxn id="30730" idx="1"/>
              </p:cNvCxnSpPr>
              <p:nvPr/>
            </p:nvCxnSpPr>
            <p:spPr bwMode="auto">
              <a:xfrm rot="5400000">
                <a:off x="1916" y="2271"/>
                <a:ext cx="92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5" name="AutoShape 14"/>
              <p:cNvCxnSpPr>
                <a:cxnSpLocks noChangeShapeType="1"/>
                <a:stCxn id="30725" idx="6"/>
                <a:endCxn id="30729" idx="2"/>
              </p:cNvCxnSpPr>
              <p:nvPr/>
            </p:nvCxnSpPr>
            <p:spPr bwMode="auto">
              <a:xfrm>
                <a:off x="2792" y="1640"/>
                <a:ext cx="80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6" name="AutoShape 15"/>
              <p:cNvCxnSpPr>
                <a:cxnSpLocks noChangeShapeType="1"/>
                <a:stCxn id="30730" idx="7"/>
                <a:endCxn id="30729" idx="3"/>
              </p:cNvCxnSpPr>
              <p:nvPr/>
            </p:nvCxnSpPr>
            <p:spPr bwMode="auto">
              <a:xfrm flipV="1">
                <a:off x="2721" y="1807"/>
                <a:ext cx="945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7" name="AutoShape 16"/>
              <p:cNvCxnSpPr>
                <a:cxnSpLocks noChangeShapeType="1"/>
                <a:stCxn id="30729" idx="3"/>
                <a:endCxn id="30731" idx="1"/>
              </p:cNvCxnSpPr>
              <p:nvPr/>
            </p:nvCxnSpPr>
            <p:spPr bwMode="auto">
              <a:xfrm>
                <a:off x="3666" y="1807"/>
                <a:ext cx="0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8" name="AutoShape 17"/>
              <p:cNvCxnSpPr>
                <a:cxnSpLocks noChangeShapeType="1"/>
                <a:stCxn id="30731" idx="7"/>
                <a:endCxn id="30729" idx="5"/>
              </p:cNvCxnSpPr>
              <p:nvPr/>
            </p:nvCxnSpPr>
            <p:spPr bwMode="auto">
              <a:xfrm flipV="1">
                <a:off x="4008" y="1807"/>
                <a:ext cx="0" cy="92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39" name="AutoShape 18"/>
              <p:cNvCxnSpPr>
                <a:cxnSpLocks noChangeShapeType="1"/>
                <a:stCxn id="30730" idx="6"/>
                <a:endCxn id="30731" idx="2"/>
              </p:cNvCxnSpPr>
              <p:nvPr/>
            </p:nvCxnSpPr>
            <p:spPr bwMode="auto">
              <a:xfrm>
                <a:off x="2792" y="2903"/>
                <a:ext cx="804" cy="0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0" name="AutoShape 19"/>
              <p:cNvCxnSpPr>
                <a:cxnSpLocks noChangeShapeType="1"/>
                <a:stCxn id="30731" idx="1"/>
                <a:endCxn id="30732" idx="6"/>
              </p:cNvCxnSpPr>
              <p:nvPr/>
            </p:nvCxnSpPr>
            <p:spPr bwMode="auto">
              <a:xfrm flipH="1" flipV="1">
                <a:off x="1827" y="2271"/>
                <a:ext cx="1839" cy="4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1" name="AutoShape 20"/>
              <p:cNvCxnSpPr>
                <a:cxnSpLocks noChangeShapeType="1"/>
                <a:stCxn id="30732" idx="5"/>
                <a:endCxn id="30730" idx="2"/>
              </p:cNvCxnSpPr>
              <p:nvPr/>
            </p:nvCxnSpPr>
            <p:spPr bwMode="auto">
              <a:xfrm>
                <a:off x="1756" y="2439"/>
                <a:ext cx="553" cy="464"/>
              </a:xfrm>
              <a:prstGeom prst="straightConnector1">
                <a:avLst/>
              </a:prstGeom>
              <a:noFill/>
              <a:ln w="63500">
                <a:solidFill>
                  <a:schemeClr val="bg2"/>
                </a:solidFill>
                <a:round/>
                <a:headEnd type="none" w="sm" len="sm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2" name="AutoShape 21"/>
              <p:cNvCxnSpPr>
                <a:cxnSpLocks noChangeShapeType="1"/>
                <a:stCxn id="30732" idx="7"/>
                <a:endCxn id="30725" idx="2"/>
              </p:cNvCxnSpPr>
              <p:nvPr/>
            </p:nvCxnSpPr>
            <p:spPr bwMode="auto">
              <a:xfrm flipV="1">
                <a:off x="1756" y="1640"/>
                <a:ext cx="553" cy="4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43" name="Text Box 24"/>
              <p:cNvSpPr txBox="1">
                <a:spLocks noChangeArrowheads="1"/>
              </p:cNvSpPr>
              <p:nvPr/>
            </p:nvSpPr>
            <p:spPr bwMode="auto">
              <a:xfrm>
                <a:off x="3759" y="3072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y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4" name="Text Box 25"/>
              <p:cNvSpPr txBox="1">
                <a:spLocks noChangeArrowheads="1"/>
              </p:cNvSpPr>
              <p:nvPr/>
            </p:nvSpPr>
            <p:spPr bwMode="auto">
              <a:xfrm>
                <a:off x="2463" y="3062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x</a:t>
                </a:r>
                <a:endParaRPr lang="en-GB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5" name="Text Box 26"/>
              <p:cNvSpPr txBox="1">
                <a:spLocks noChangeArrowheads="1"/>
              </p:cNvSpPr>
              <p:nvPr/>
            </p:nvSpPr>
            <p:spPr bwMode="auto">
              <a:xfrm>
                <a:off x="1822" y="1670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10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6" name="Text Box 27"/>
              <p:cNvSpPr txBox="1">
                <a:spLocks noChangeArrowheads="1"/>
              </p:cNvSpPr>
              <p:nvPr/>
            </p:nvSpPr>
            <p:spPr bwMode="auto">
              <a:xfrm>
                <a:off x="1774" y="2534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5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7" name="Text Box 28"/>
              <p:cNvSpPr txBox="1">
                <a:spLocks noChangeArrowheads="1"/>
              </p:cNvSpPr>
              <p:nvPr/>
            </p:nvSpPr>
            <p:spPr bwMode="auto">
              <a:xfrm>
                <a:off x="2953" y="1392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1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8" name="Text Box 29"/>
              <p:cNvSpPr txBox="1">
                <a:spLocks noChangeArrowheads="1"/>
              </p:cNvSpPr>
              <p:nvPr/>
            </p:nvSpPr>
            <p:spPr bwMode="auto">
              <a:xfrm>
                <a:off x="2222" y="1956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9" name="Text Box 30"/>
              <p:cNvSpPr txBox="1">
                <a:spLocks noChangeArrowheads="1"/>
              </p:cNvSpPr>
              <p:nvPr/>
            </p:nvSpPr>
            <p:spPr bwMode="auto">
              <a:xfrm>
                <a:off x="2688" y="1956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3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0" name="Text Box 31"/>
              <p:cNvSpPr txBox="1">
                <a:spLocks noChangeArrowheads="1"/>
              </p:cNvSpPr>
              <p:nvPr/>
            </p:nvSpPr>
            <p:spPr bwMode="auto">
              <a:xfrm>
                <a:off x="3183" y="1958"/>
                <a:ext cx="3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9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1" name="Text Box 32"/>
              <p:cNvSpPr txBox="1">
                <a:spLocks noChangeArrowheads="1"/>
              </p:cNvSpPr>
              <p:nvPr/>
            </p:nvSpPr>
            <p:spPr bwMode="auto">
              <a:xfrm>
                <a:off x="3518" y="2112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4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2" name="Text Box 33"/>
              <p:cNvSpPr txBox="1">
                <a:spLocks noChangeArrowheads="1"/>
              </p:cNvSpPr>
              <p:nvPr/>
            </p:nvSpPr>
            <p:spPr bwMode="auto">
              <a:xfrm>
                <a:off x="3984" y="2113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6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3" name="Text Box 34"/>
              <p:cNvSpPr txBox="1">
                <a:spLocks noChangeArrowheads="1"/>
              </p:cNvSpPr>
              <p:nvPr/>
            </p:nvSpPr>
            <p:spPr bwMode="auto">
              <a:xfrm>
                <a:off x="3230" y="2438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7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4" name="Text Box 35"/>
              <p:cNvSpPr txBox="1">
                <a:spLocks noChangeArrowheads="1"/>
              </p:cNvSpPr>
              <p:nvPr/>
            </p:nvSpPr>
            <p:spPr bwMode="auto">
              <a:xfrm>
                <a:off x="3033" y="2870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777777"/>
                    </a:solidFill>
                    <a:latin typeface="Times New Roman" panose="02020603050405020304" pitchFamily="18" charset="0"/>
                  </a:rPr>
                  <a:t>2</a:t>
                </a:r>
                <a:endParaRPr lang="en-GB" altLang="en-US" sz="2000">
                  <a:solidFill>
                    <a:srgbClr val="777777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55" name="Text Box 37"/>
              <p:cNvSpPr txBox="1">
                <a:spLocks noChangeArrowheads="1"/>
              </p:cNvSpPr>
              <p:nvPr/>
            </p:nvSpPr>
            <p:spPr bwMode="auto">
              <a:xfrm>
                <a:off x="1104" y="210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anose="05040102010807070707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anose="05040102010807070707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anose="05040102010807070707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anose="05000000000000000000" pitchFamily="2" charset="2"/>
                  <a:buChar char="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Example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FE5D9293-3179-4DDD-8E52-207803EC366C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15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3806825" y="1812925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u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31749" name="Text Box 28"/>
          <p:cNvSpPr txBox="1">
            <a:spLocks noChangeArrowheads="1"/>
          </p:cNvSpPr>
          <p:nvPr/>
        </p:nvSpPr>
        <p:spPr bwMode="auto">
          <a:xfrm>
            <a:off x="2701925" y="4098925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5</a:t>
            </a:r>
            <a:endParaRPr lang="en-GB" altLang="en-US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750" name="Group 38"/>
          <p:cNvGrpSpPr>
            <a:grpSpLocks/>
          </p:cNvGrpSpPr>
          <p:nvPr/>
        </p:nvGrpSpPr>
        <p:grpSpPr bwMode="auto">
          <a:xfrm>
            <a:off x="1673225" y="1889125"/>
            <a:ext cx="5260975" cy="3444875"/>
            <a:chOff x="1054" y="1190"/>
            <a:chExt cx="3314" cy="2170"/>
          </a:xfrm>
        </p:grpSpPr>
        <p:sp>
          <p:nvSpPr>
            <p:cNvPr id="31751" name="Oval 8"/>
            <p:cNvSpPr>
              <a:spLocks noChangeArrowheads="1"/>
            </p:cNvSpPr>
            <p:nvPr/>
          </p:nvSpPr>
          <p:spPr bwMode="auto">
            <a:xfrm>
              <a:off x="2260" y="1411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8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1752" name="Oval 9"/>
            <p:cNvSpPr>
              <a:spLocks noChangeArrowheads="1"/>
            </p:cNvSpPr>
            <p:nvPr/>
          </p:nvSpPr>
          <p:spPr bwMode="auto">
            <a:xfrm>
              <a:off x="3609" y="1411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9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1753" name="Oval 10"/>
            <p:cNvSpPr>
              <a:spLocks noChangeArrowheads="1"/>
            </p:cNvSpPr>
            <p:nvPr/>
          </p:nvSpPr>
          <p:spPr bwMode="auto">
            <a:xfrm>
              <a:off x="2260" y="2700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5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1754" name="Oval 11"/>
            <p:cNvSpPr>
              <a:spLocks noChangeArrowheads="1"/>
            </p:cNvSpPr>
            <p:nvPr/>
          </p:nvSpPr>
          <p:spPr bwMode="auto">
            <a:xfrm>
              <a:off x="3609" y="2700"/>
              <a:ext cx="506" cy="48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7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31755" name="Oval 12"/>
            <p:cNvSpPr>
              <a:spLocks noChangeArrowheads="1"/>
            </p:cNvSpPr>
            <p:nvPr/>
          </p:nvSpPr>
          <p:spPr bwMode="auto">
            <a:xfrm>
              <a:off x="1248" y="2055"/>
              <a:ext cx="506" cy="48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  <a:latin typeface="Symbol" panose="05050102010706020507" pitchFamily="18" charset="2"/>
                </a:rPr>
                <a:t>0</a:t>
              </a:r>
              <a:endParaRPr lang="en-GB" altLang="en-US" sz="240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cxnSp>
          <p:nvCxnSpPr>
            <p:cNvPr id="31756" name="AutoShape 13"/>
            <p:cNvCxnSpPr>
              <a:cxnSpLocks noChangeShapeType="1"/>
              <a:stCxn id="31753" idx="7"/>
              <a:endCxn id="31751" idx="5"/>
            </p:cNvCxnSpPr>
            <p:nvPr/>
          </p:nvCxnSpPr>
          <p:spPr bwMode="auto">
            <a:xfrm rot="-5400000">
              <a:off x="2218" y="2298"/>
              <a:ext cx="947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7" name="AutoShape 14"/>
            <p:cNvCxnSpPr>
              <a:cxnSpLocks noChangeShapeType="1"/>
              <a:stCxn id="31751" idx="3"/>
              <a:endCxn id="31753" idx="1"/>
            </p:cNvCxnSpPr>
            <p:nvPr/>
          </p:nvCxnSpPr>
          <p:spPr bwMode="auto">
            <a:xfrm rot="5400000">
              <a:off x="1860" y="2298"/>
              <a:ext cx="947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15"/>
            <p:cNvCxnSpPr>
              <a:cxnSpLocks noChangeShapeType="1"/>
              <a:stCxn id="31751" idx="6"/>
              <a:endCxn id="31752" idx="2"/>
            </p:cNvCxnSpPr>
            <p:nvPr/>
          </p:nvCxnSpPr>
          <p:spPr bwMode="auto">
            <a:xfrm>
              <a:off x="2766" y="1653"/>
              <a:ext cx="843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16"/>
            <p:cNvCxnSpPr>
              <a:cxnSpLocks noChangeShapeType="1"/>
              <a:stCxn id="31753" idx="7"/>
              <a:endCxn id="31752" idx="3"/>
            </p:cNvCxnSpPr>
            <p:nvPr/>
          </p:nvCxnSpPr>
          <p:spPr bwMode="auto">
            <a:xfrm flipV="1">
              <a:off x="2692" y="1824"/>
              <a:ext cx="991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17"/>
            <p:cNvCxnSpPr>
              <a:cxnSpLocks noChangeShapeType="1"/>
              <a:stCxn id="31752" idx="3"/>
              <a:endCxn id="31754" idx="1"/>
            </p:cNvCxnSpPr>
            <p:nvPr/>
          </p:nvCxnSpPr>
          <p:spPr bwMode="auto">
            <a:xfrm>
              <a:off x="3683" y="1824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AutoShape 18"/>
            <p:cNvCxnSpPr>
              <a:cxnSpLocks noChangeShapeType="1"/>
              <a:stCxn id="31754" idx="7"/>
              <a:endCxn id="31752" idx="5"/>
            </p:cNvCxnSpPr>
            <p:nvPr/>
          </p:nvCxnSpPr>
          <p:spPr bwMode="auto">
            <a:xfrm flipV="1">
              <a:off x="4041" y="1824"/>
              <a:ext cx="0" cy="9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AutoShape 19"/>
            <p:cNvCxnSpPr>
              <a:cxnSpLocks noChangeShapeType="1"/>
              <a:stCxn id="31753" idx="6"/>
              <a:endCxn id="31754" idx="2"/>
            </p:cNvCxnSpPr>
            <p:nvPr/>
          </p:nvCxnSpPr>
          <p:spPr bwMode="auto">
            <a:xfrm>
              <a:off x="2766" y="2942"/>
              <a:ext cx="843" cy="0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3" name="AutoShape 20"/>
            <p:cNvCxnSpPr>
              <a:cxnSpLocks noChangeShapeType="1"/>
              <a:stCxn id="31754" idx="1"/>
              <a:endCxn id="31755" idx="6"/>
            </p:cNvCxnSpPr>
            <p:nvPr/>
          </p:nvCxnSpPr>
          <p:spPr bwMode="auto">
            <a:xfrm flipH="1" flipV="1">
              <a:off x="1754" y="2297"/>
              <a:ext cx="1929" cy="47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AutoShape 21"/>
            <p:cNvCxnSpPr>
              <a:cxnSpLocks noChangeShapeType="1"/>
              <a:stCxn id="31755" idx="5"/>
              <a:endCxn id="31753" idx="2"/>
            </p:cNvCxnSpPr>
            <p:nvPr/>
          </p:nvCxnSpPr>
          <p:spPr bwMode="auto">
            <a:xfrm>
              <a:off x="1680" y="2468"/>
              <a:ext cx="580" cy="474"/>
            </a:xfrm>
            <a:prstGeom prst="straightConnector1">
              <a:avLst/>
            </a:prstGeom>
            <a:noFill/>
            <a:ln w="63500">
              <a:solidFill>
                <a:schemeClr val="bg2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5" name="AutoShape 22"/>
            <p:cNvCxnSpPr>
              <a:cxnSpLocks noChangeShapeType="1"/>
              <a:stCxn id="31755" idx="7"/>
              <a:endCxn id="31751" idx="2"/>
            </p:cNvCxnSpPr>
            <p:nvPr/>
          </p:nvCxnSpPr>
          <p:spPr bwMode="auto">
            <a:xfrm flipV="1">
              <a:off x="1680" y="1653"/>
              <a:ext cx="580" cy="4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Text Box 24"/>
            <p:cNvSpPr txBox="1">
              <a:spLocks noChangeArrowheads="1"/>
            </p:cNvSpPr>
            <p:nvPr/>
          </p:nvSpPr>
          <p:spPr bwMode="auto">
            <a:xfrm>
              <a:off x="3742" y="119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v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767" name="Text Box 25"/>
            <p:cNvSpPr txBox="1">
              <a:spLocks noChangeArrowheads="1"/>
            </p:cNvSpPr>
            <p:nvPr/>
          </p:nvSpPr>
          <p:spPr bwMode="auto">
            <a:xfrm>
              <a:off x="3744" y="311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y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768" name="Text Box 26"/>
            <p:cNvSpPr txBox="1">
              <a:spLocks noChangeArrowheads="1"/>
            </p:cNvSpPr>
            <p:nvPr/>
          </p:nvSpPr>
          <p:spPr bwMode="auto">
            <a:xfrm>
              <a:off x="2446" y="311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x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769" name="Text Box 27"/>
            <p:cNvSpPr txBox="1">
              <a:spLocks noChangeArrowheads="1"/>
            </p:cNvSpPr>
            <p:nvPr/>
          </p:nvSpPr>
          <p:spPr bwMode="auto">
            <a:xfrm>
              <a:off x="1750" y="1680"/>
              <a:ext cx="50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10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0" name="Text Box 29"/>
            <p:cNvSpPr txBox="1">
              <a:spLocks noChangeArrowheads="1"/>
            </p:cNvSpPr>
            <p:nvPr/>
          </p:nvSpPr>
          <p:spPr bwMode="auto">
            <a:xfrm>
              <a:off x="2928" y="1430"/>
              <a:ext cx="5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1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1" name="Text Box 30"/>
            <p:cNvSpPr txBox="1">
              <a:spLocks noChangeArrowheads="1"/>
            </p:cNvSpPr>
            <p:nvPr/>
          </p:nvSpPr>
          <p:spPr bwMode="auto">
            <a:xfrm>
              <a:off x="2159" y="1975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2" name="Text Box 31"/>
            <p:cNvSpPr txBox="1">
              <a:spLocks noChangeArrowheads="1"/>
            </p:cNvSpPr>
            <p:nvPr/>
          </p:nvSpPr>
          <p:spPr bwMode="auto">
            <a:xfrm>
              <a:off x="2687" y="1975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3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3" name="Text Box 32"/>
            <p:cNvSpPr txBox="1">
              <a:spLocks noChangeArrowheads="1"/>
            </p:cNvSpPr>
            <p:nvPr/>
          </p:nvSpPr>
          <p:spPr bwMode="auto">
            <a:xfrm>
              <a:off x="3215" y="1958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9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33"/>
            <p:cNvSpPr txBox="1">
              <a:spLocks noChangeArrowheads="1"/>
            </p:cNvSpPr>
            <p:nvPr/>
          </p:nvSpPr>
          <p:spPr bwMode="auto">
            <a:xfrm>
              <a:off x="3504" y="2136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4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5" name="Text Box 34"/>
            <p:cNvSpPr txBox="1">
              <a:spLocks noChangeArrowheads="1"/>
            </p:cNvSpPr>
            <p:nvPr/>
          </p:nvSpPr>
          <p:spPr bwMode="auto">
            <a:xfrm>
              <a:off x="4031" y="2136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6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6" name="Text Box 35"/>
            <p:cNvSpPr txBox="1">
              <a:spLocks noChangeArrowheads="1"/>
            </p:cNvSpPr>
            <p:nvPr/>
          </p:nvSpPr>
          <p:spPr bwMode="auto">
            <a:xfrm>
              <a:off x="3167" y="2438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7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7" name="Text Box 36"/>
            <p:cNvSpPr txBox="1">
              <a:spLocks noChangeArrowheads="1"/>
            </p:cNvSpPr>
            <p:nvPr/>
          </p:nvSpPr>
          <p:spPr bwMode="auto">
            <a:xfrm>
              <a:off x="3019" y="2918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777777"/>
                  </a:solidFill>
                  <a:latin typeface="Times New Roman" panose="02020603050405020304" pitchFamily="18" charset="0"/>
                </a:rPr>
                <a:t>2</a:t>
              </a:r>
              <a:endParaRPr lang="en-GB" altLang="en-US" sz="2000">
                <a:solidFill>
                  <a:srgbClr val="777777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8" name="Text Box 37"/>
            <p:cNvSpPr txBox="1">
              <a:spLocks noChangeArrowheads="1"/>
            </p:cNvSpPr>
            <p:nvPr/>
          </p:nvSpPr>
          <p:spPr bwMode="auto">
            <a:xfrm>
              <a:off x="1054" y="2208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s</a:t>
              </a:r>
              <a:endParaRPr lang="en-GB" altLang="en-US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tr-TR" altLang="en-US" sz="2800" b="1" smtClean="0">
                <a:solidFill>
                  <a:schemeClr val="accent2"/>
                </a:solidFill>
              </a:rPr>
              <a:t>Dijkstra’s Algorithm For Shortest Paths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A0101B17-B368-4DDB-BE78-E2C2E4B8DE71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16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Text Box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7924800" cy="4267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tr-TR" altLang="en-US" sz="2400" b="1" i="1" smtClean="0">
                <a:solidFill>
                  <a:srgbClr val="FF3300"/>
                </a:solidFill>
              </a:rPr>
              <a:t>Observe 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tr-TR" altLang="en-US" sz="2400" b="1" i="1" smtClean="0">
              <a:solidFill>
                <a:srgbClr val="FF3300"/>
              </a:solidFill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 smtClean="0"/>
              <a:t>E</a:t>
            </a:r>
            <a:r>
              <a:rPr lang="tr-TR" altLang="en-US" sz="2400" smtClean="0"/>
              <a:t>ach </a:t>
            </a:r>
            <a:r>
              <a:rPr lang="en-US" altLang="en-US" sz="2400" smtClean="0"/>
              <a:t>vertex</a:t>
            </a:r>
            <a:r>
              <a:rPr lang="tr-TR" altLang="en-US" sz="2400" smtClean="0"/>
              <a:t> is extracted from Q and inserted into S</a:t>
            </a:r>
            <a:endParaRPr lang="en-US" altLang="en-US" sz="2400" smtClean="0"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en-US" sz="2400" smtClean="0"/>
              <a:t> </a:t>
            </a:r>
            <a:r>
              <a:rPr lang="en-US" altLang="en-US" sz="2400" smtClean="0"/>
              <a:t>       </a:t>
            </a:r>
            <a:r>
              <a:rPr lang="tr-TR" altLang="en-US" sz="2400" smtClean="0"/>
              <a:t>exactly once</a:t>
            </a: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400" smtClean="0"/>
              <a:t>E</a:t>
            </a:r>
            <a:r>
              <a:rPr lang="tr-TR" altLang="en-US" sz="2400" smtClean="0"/>
              <a:t>ach edge is relaxed exactly once	</a:t>
            </a:r>
            <a:endParaRPr lang="tr-TR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tr-TR" altLang="en-US" sz="2400" smtClean="0"/>
              <a:t>S = set of vertices whose final shortest paths have already been determined </a:t>
            </a:r>
          </a:p>
          <a:p>
            <a:pPr marL="990600" lvl="1" indent="-533400"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tr-TR" altLang="en-US" sz="2400" smtClean="0"/>
              <a:t>i.e. , S = {v </a:t>
            </a:r>
            <a:r>
              <a:rPr lang="da-DK" altLang="en-US" sz="2400" smtClean="0">
                <a:latin typeface="Euclid Math One" pitchFamily="18" charset="2"/>
              </a:rPr>
              <a:t>Î</a:t>
            </a:r>
            <a:r>
              <a:rPr lang="tr-TR" altLang="en-US" sz="2400" smtClean="0"/>
              <a:t> V: d[v] = </a:t>
            </a:r>
            <a:r>
              <a:rPr lang="tr-TR" altLang="en-US" sz="2400" i="1" smtClean="0">
                <a:cs typeface="Times New Roman" panose="02020603050405020304" pitchFamily="18" charset="0"/>
              </a:rPr>
              <a:t>δ</a:t>
            </a:r>
            <a:r>
              <a:rPr lang="tr-TR" altLang="en-US" sz="2400" smtClean="0"/>
              <a:t>(</a:t>
            </a:r>
            <a:r>
              <a:rPr lang="tr-TR" altLang="en-US" sz="2400" i="1" smtClean="0"/>
              <a:t>s</a:t>
            </a:r>
            <a:r>
              <a:rPr lang="tr-TR" altLang="en-US" sz="2400" smtClean="0"/>
              <a:t>, </a:t>
            </a:r>
            <a:r>
              <a:rPr lang="tr-TR" altLang="en-US" sz="2400" i="1" smtClean="0"/>
              <a:t>v</a:t>
            </a:r>
            <a:r>
              <a:rPr lang="tr-TR" altLang="en-US" sz="2400" smtClean="0"/>
              <a:t>) </a:t>
            </a:r>
            <a:r>
              <a:rPr lang="tr-TR" altLang="en-US" sz="2400" smtClean="0">
                <a:cs typeface="Times New Roman" panose="02020603050405020304" pitchFamily="18" charset="0"/>
              </a:rPr>
              <a:t>≠</a:t>
            </a:r>
            <a:r>
              <a:rPr lang="tr-TR" altLang="en-US" sz="2400" smtClean="0"/>
              <a:t> </a:t>
            </a:r>
            <a:r>
              <a:rPr lang="tr-TR" altLang="en-US" sz="2400" smtClean="0">
                <a:cs typeface="Times New Roman" panose="02020603050405020304" pitchFamily="18" charset="0"/>
              </a:rPr>
              <a:t>∞</a:t>
            </a:r>
            <a:r>
              <a:rPr lang="tr-TR" altLang="en-US" sz="2400" smtClean="0"/>
              <a:t> } 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tr-TR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tr-TR" altLang="en-US" sz="2000" smtClean="0"/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tr-TR" altLang="en-US" sz="2800" b="1" smtClean="0">
                <a:solidFill>
                  <a:schemeClr val="accent2"/>
                </a:solidFill>
              </a:rPr>
              <a:t>Dijkstra’s Algorithm For Shortest Paths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30D1D18D-6BA3-44F3-81E0-504DE2F7D5D4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17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Text Box 3"/>
          <p:cNvSpPr txBox="1"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7924800" cy="4267200"/>
          </a:xfrm>
        </p:spPr>
        <p:txBody>
          <a:bodyPr>
            <a:normAutofit fontScale="92500" lnSpcReduction="10000"/>
          </a:bodyPr>
          <a:lstStyle/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tr-TR" sz="2000" dirty="0"/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en-US" sz="2400" i="1" dirty="0">
                <a:solidFill>
                  <a:srgbClr val="FF3300"/>
                </a:solidFill>
              </a:rPr>
              <a:t>S</a:t>
            </a:r>
            <a:r>
              <a:rPr lang="tr-TR" sz="2400" i="1" dirty="0">
                <a:solidFill>
                  <a:srgbClr val="FF3300"/>
                </a:solidFill>
              </a:rPr>
              <a:t>imilar to BFS algorithm:</a:t>
            </a:r>
            <a:r>
              <a:rPr lang="tr-TR" sz="2400" dirty="0"/>
              <a:t> S correspond</a:t>
            </a:r>
            <a:r>
              <a:rPr lang="en-US" sz="2400" dirty="0"/>
              <a:t>s</a:t>
            </a:r>
            <a:r>
              <a:rPr lang="tr-TR" sz="2400" dirty="0"/>
              <a:t> to the set of black</a:t>
            </a:r>
            <a:r>
              <a:rPr lang="en-US" sz="2400" dirty="0"/>
              <a:t> </a:t>
            </a:r>
            <a:r>
              <a:rPr lang="tr-TR" sz="2400" dirty="0"/>
              <a:t>vertices in </a:t>
            </a:r>
            <a:r>
              <a:rPr lang="tr-TR" sz="2400" dirty="0">
                <a:solidFill>
                  <a:srgbClr val="336600"/>
                </a:solidFill>
              </a:rPr>
              <a:t>BFS </a:t>
            </a:r>
            <a:r>
              <a:rPr lang="en-US" sz="2400" dirty="0"/>
              <a:t>which</a:t>
            </a:r>
            <a:r>
              <a:rPr lang="en-US" sz="2400" dirty="0">
                <a:solidFill>
                  <a:srgbClr val="336600"/>
                </a:solidFill>
              </a:rPr>
              <a:t> </a:t>
            </a:r>
            <a:r>
              <a:rPr lang="tr-TR" sz="2400" dirty="0"/>
              <a:t>have their correct breadth-first distance</a:t>
            </a:r>
            <a:r>
              <a:rPr lang="en-US" sz="2400" dirty="0"/>
              <a:t>s </a:t>
            </a:r>
            <a:r>
              <a:rPr lang="tr-TR" sz="2400" dirty="0"/>
              <a:t>already computed </a:t>
            </a:r>
            <a:endParaRPr lang="en-US" sz="2400" dirty="0"/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endParaRPr lang="tr-TR" sz="2400" dirty="0"/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en-US" sz="2400" i="1" dirty="0">
                <a:solidFill>
                  <a:srgbClr val="FF3300"/>
                </a:solidFill>
              </a:rPr>
              <a:t>G</a:t>
            </a:r>
            <a:r>
              <a:rPr lang="tr-TR" sz="2400" i="1" dirty="0">
                <a:solidFill>
                  <a:srgbClr val="FF3300"/>
                </a:solidFill>
              </a:rPr>
              <a:t>reedy strategy:</a:t>
            </a:r>
            <a:r>
              <a:rPr lang="tr-TR" sz="2400" dirty="0"/>
              <a:t>  </a:t>
            </a:r>
            <a:r>
              <a:rPr lang="en-US" sz="2400" dirty="0"/>
              <a:t>A</a:t>
            </a:r>
            <a:r>
              <a:rPr lang="tr-TR" sz="2400" dirty="0"/>
              <a:t>lways chooses the </a:t>
            </a:r>
            <a:r>
              <a:rPr lang="tr-TR" sz="2400" dirty="0">
                <a:solidFill>
                  <a:srgbClr val="336600"/>
                </a:solidFill>
              </a:rPr>
              <a:t>closest(lightest)</a:t>
            </a:r>
            <a:r>
              <a:rPr lang="tr-TR" sz="2400" dirty="0"/>
              <a:t> vertex in Q = V-S to insert into S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tr-TR" sz="2400" dirty="0"/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Font typeface="Wingdings 3"/>
              <a:buChar char=""/>
              <a:defRPr/>
            </a:pPr>
            <a:r>
              <a:rPr lang="en-US" sz="2400" dirty="0">
                <a:solidFill>
                  <a:srgbClr val="336600"/>
                </a:solidFill>
              </a:rPr>
              <a:t>R</a:t>
            </a:r>
            <a:r>
              <a:rPr lang="tr-TR" sz="2400" dirty="0">
                <a:solidFill>
                  <a:srgbClr val="336600"/>
                </a:solidFill>
              </a:rPr>
              <a:t>elaxation</a:t>
            </a:r>
            <a:r>
              <a:rPr lang="tr-TR" sz="2400" dirty="0">
                <a:solidFill>
                  <a:srgbClr val="FF9900"/>
                </a:solidFill>
              </a:rPr>
              <a:t> </a:t>
            </a:r>
            <a:r>
              <a:rPr lang="tr-TR" sz="2400" dirty="0"/>
              <a:t>may reset d[v] </a:t>
            </a:r>
            <a:r>
              <a:rPr lang="tr-TR" sz="2400" dirty="0" smtClean="0"/>
              <a:t>values</a:t>
            </a:r>
            <a:endParaRPr lang="tr-TR" sz="2400" dirty="0"/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tr-TR" sz="2400" dirty="0"/>
              <a:t>    	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tr-TR" sz="2400" dirty="0"/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tr-TR" sz="2400" dirty="0"/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tr-TR" sz="2000" dirty="0"/>
              <a:t>                    </a:t>
            </a:r>
          </a:p>
        </p:txBody>
      </p:sp>
      <p:cxnSp>
        <p:nvCxnSpPr>
          <p:cNvPr id="34821" name="AutoShape 2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7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>
                <a:solidFill>
                  <a:schemeClr val="accent2"/>
                </a:solidFill>
              </a:rPr>
              <a:t>Dijkstra’s Algorithm For Shortest Paths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D0FBBDB1-86DF-4E7C-807A-B0EAE795164B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18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Text Box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924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tr-TR" altLang="en-US" sz="2800" smtClean="0"/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en-US" sz="2400" smtClean="0">
                <a:solidFill>
                  <a:srgbClr val="336600"/>
                </a:solidFill>
              </a:rPr>
              <a:t>S</a:t>
            </a:r>
            <a:r>
              <a:rPr lang="tr-TR" altLang="en-US" sz="2400" smtClean="0">
                <a:solidFill>
                  <a:srgbClr val="336600"/>
                </a:solidFill>
              </a:rPr>
              <a:t>imilar to Prim’s MST algori</a:t>
            </a:r>
            <a:r>
              <a:rPr lang="en-US" altLang="en-US" sz="2400" smtClean="0">
                <a:solidFill>
                  <a:srgbClr val="336600"/>
                </a:solidFill>
              </a:rPr>
              <a:t>t</a:t>
            </a:r>
            <a:r>
              <a:rPr lang="tr-TR" altLang="en-US" sz="2400" smtClean="0">
                <a:solidFill>
                  <a:srgbClr val="336600"/>
                </a:solidFill>
              </a:rPr>
              <a:t>hm:</a:t>
            </a:r>
            <a:r>
              <a:rPr lang="tr-TR" altLang="en-US" sz="2400" smtClean="0">
                <a:solidFill>
                  <a:srgbClr val="FF9900"/>
                </a:solidFill>
              </a:rPr>
              <a:t> </a:t>
            </a:r>
            <a:r>
              <a:rPr lang="en-US" altLang="en-US" sz="2400" smtClean="0"/>
              <a:t>Bo</a:t>
            </a:r>
            <a:r>
              <a:rPr lang="tr-TR" altLang="en-US" sz="2400" smtClean="0"/>
              <a:t>th algorithms</a:t>
            </a:r>
          </a:p>
          <a:p>
            <a:pPr marL="609600" indent="-609600" eaLnBrk="1" hangingPunct="1">
              <a:buFontTx/>
              <a:buNone/>
            </a:pPr>
            <a:r>
              <a:rPr lang="tr-TR" altLang="en-US" sz="2400" smtClean="0"/>
              <a:t>        use a priority queue to find the lightest vertex outside a</a:t>
            </a:r>
          </a:p>
          <a:p>
            <a:pPr marL="609600" indent="-609600" eaLnBrk="1" hangingPunct="1">
              <a:buFontTx/>
              <a:buNone/>
            </a:pPr>
            <a:r>
              <a:rPr lang="tr-TR" altLang="en-US" sz="2400" smtClean="0"/>
              <a:t>        given set S</a:t>
            </a:r>
            <a:endParaRPr lang="tr-TR" altLang="en-US" sz="2800" smtClean="0"/>
          </a:p>
          <a:p>
            <a:pPr marL="609600" indent="-609600" eaLnBrk="1" hangingPunct="1">
              <a:buFontTx/>
              <a:buNone/>
            </a:pPr>
            <a:endParaRPr lang="tr-TR" altLang="en-US" sz="2400" smtClean="0"/>
          </a:p>
          <a:p>
            <a:pPr marL="609600" indent="-609600" eaLnBrk="1" hangingPunct="1"/>
            <a:r>
              <a:rPr lang="en-US" altLang="en-US" sz="2400" smtClean="0"/>
              <a:t>I</a:t>
            </a:r>
            <a:r>
              <a:rPr lang="tr-TR" altLang="en-US" sz="2400" smtClean="0"/>
              <a:t>nsert this vertex into the set</a:t>
            </a:r>
          </a:p>
          <a:p>
            <a:pPr marL="609600" indent="-609600" eaLnBrk="1" hangingPunct="1">
              <a:buFontTx/>
              <a:buNone/>
            </a:pPr>
            <a:endParaRPr lang="tr-TR" altLang="en-US" sz="2400" smtClean="0"/>
          </a:p>
          <a:p>
            <a:pPr marL="609600" indent="-609600" eaLnBrk="1" hangingPunct="1"/>
            <a:r>
              <a:rPr lang="en-US" altLang="en-US" sz="2400" smtClean="0"/>
              <a:t>A</a:t>
            </a:r>
            <a:r>
              <a:rPr lang="tr-TR" altLang="en-US" sz="2400" smtClean="0"/>
              <a:t>djust weights of remaining adjacent vertices outside the set accordingly</a:t>
            </a:r>
          </a:p>
          <a:p>
            <a:pPr marL="609600" indent="-609600" eaLnBrk="1" hangingPunct="1">
              <a:buFontTx/>
              <a:buNone/>
            </a:pPr>
            <a:endParaRPr lang="tr-TR" altLang="en-US" sz="2400" smtClean="0"/>
          </a:p>
        </p:txBody>
      </p:sp>
      <p:cxnSp>
        <p:nvCxnSpPr>
          <p:cNvPr id="36869" name="AutoShape 2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2"/>
                </a:solidFill>
              </a:rPr>
              <a:t>Dijkstra’s </a:t>
            </a:r>
            <a:r>
              <a:rPr lang="tr-TR" b="1" dirty="0" smtClean="0">
                <a:solidFill>
                  <a:schemeClr val="accent2"/>
                </a:solidFill>
              </a:rPr>
              <a:t>Algorithm</a:t>
            </a:r>
            <a:r>
              <a:rPr lang="en-IN" b="1" dirty="0" smtClean="0">
                <a:solidFill>
                  <a:schemeClr val="accent2"/>
                </a:solidFill>
              </a:rPr>
              <a:t>-Disadvantages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84AC8-DA33-43C5-A6A2-186DA7A4C7E4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AA35C-5E2B-422F-B376-9EB33772F2F3}" type="slidenum">
              <a:rPr lang="tr-TR" altLang="en-US" smtClean="0"/>
              <a:pPr>
                <a:defRPr/>
              </a:pPr>
              <a:t>19</a:t>
            </a:fld>
            <a:endParaRPr lang="tr-TR" altLang="en-US"/>
          </a:p>
        </p:txBody>
      </p:sp>
      <p:sp>
        <p:nvSpPr>
          <p:cNvPr id="7" name="Oval 6"/>
          <p:cNvSpPr/>
          <p:nvPr/>
        </p:nvSpPr>
        <p:spPr>
          <a:xfrm>
            <a:off x="4268787" y="3478152"/>
            <a:ext cx="45720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087300" y="3482975"/>
            <a:ext cx="42729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057400" y="18288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70375" y="1828800"/>
            <a:ext cx="45402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9" idx="4"/>
            <a:endCxn id="8" idx="0"/>
          </p:cNvCxnSpPr>
          <p:nvPr/>
        </p:nvCxnSpPr>
        <p:spPr>
          <a:xfrm>
            <a:off x="2286000" y="2286000"/>
            <a:ext cx="14950" cy="119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0" idx="2"/>
          </p:cNvCxnSpPr>
          <p:nvPr/>
        </p:nvCxnSpPr>
        <p:spPr>
          <a:xfrm>
            <a:off x="2514600" y="2057400"/>
            <a:ext cx="175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7" idx="2"/>
          </p:cNvCxnSpPr>
          <p:nvPr/>
        </p:nvCxnSpPr>
        <p:spPr>
          <a:xfrm flipV="1">
            <a:off x="2514599" y="3706752"/>
            <a:ext cx="1754188" cy="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10" idx="4"/>
          </p:cNvCxnSpPr>
          <p:nvPr/>
        </p:nvCxnSpPr>
        <p:spPr>
          <a:xfrm flipV="1">
            <a:off x="4497388" y="2286000"/>
            <a:ext cx="0" cy="119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76908" y="1646498"/>
            <a:ext cx="60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694524" y="2651243"/>
            <a:ext cx="60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7748" y="2569581"/>
            <a:ext cx="87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-10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176909" y="3859152"/>
            <a:ext cx="60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3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228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Generalization of BFS to handle weighted graphs       </a:t>
            </a:r>
          </a:p>
          <a:p>
            <a:pPr eaLnBrk="1" hangingPunct="1"/>
            <a:r>
              <a:rPr lang="en-US" altLang="en-US" sz="2400" smtClean="0"/>
              <a:t>Direct Graph </a:t>
            </a:r>
            <a:r>
              <a:rPr lang="en-US" altLang="en-US" sz="2400" b="1" i="1" smtClean="0">
                <a:solidFill>
                  <a:srgbClr val="008000"/>
                </a:solidFill>
              </a:rPr>
              <a:t>G</a:t>
            </a:r>
            <a:r>
              <a:rPr lang="en-US" altLang="en-US" sz="2400" smtClean="0"/>
              <a:t> = ( </a:t>
            </a:r>
            <a:r>
              <a:rPr lang="en-US" altLang="en-US" sz="2400" b="1" i="1" smtClean="0">
                <a:solidFill>
                  <a:srgbClr val="008000"/>
                </a:solidFill>
              </a:rPr>
              <a:t>V</a:t>
            </a:r>
            <a:r>
              <a:rPr lang="en-US" altLang="en-US" sz="2400" smtClean="0"/>
              <a:t>, </a:t>
            </a:r>
            <a:r>
              <a:rPr lang="en-US" altLang="en-US" sz="2400" b="1" i="1" smtClean="0">
                <a:solidFill>
                  <a:srgbClr val="008000"/>
                </a:solidFill>
              </a:rPr>
              <a:t>E</a:t>
            </a:r>
            <a:r>
              <a:rPr lang="en-US" altLang="en-US" sz="2400" i="1" smtClean="0">
                <a:solidFill>
                  <a:schemeClr val="accent2"/>
                </a:solidFill>
              </a:rPr>
              <a:t> </a:t>
            </a:r>
            <a:r>
              <a:rPr lang="en-US" altLang="en-US" sz="2400" smtClean="0"/>
              <a:t>), edge weight </a:t>
            </a:r>
            <a:r>
              <a:rPr lang="en-US" altLang="en-US" sz="2400" i="1" smtClean="0"/>
              <a:t>f</a:t>
            </a:r>
            <a:r>
              <a:rPr lang="en-US" altLang="en-US" sz="2400" smtClean="0">
                <a:cs typeface="Times New Roman" panose="02020603050405020304" pitchFamily="18" charset="0"/>
              </a:rPr>
              <a:t>n</a:t>
            </a:r>
            <a:r>
              <a:rPr lang="en-US" altLang="en-US" sz="2400" smtClean="0"/>
              <a:t> ; w : </a:t>
            </a:r>
            <a:r>
              <a:rPr lang="en-US" altLang="en-US" sz="2400" b="1" i="1" smtClean="0"/>
              <a:t>E</a:t>
            </a:r>
            <a:r>
              <a:rPr lang="en-US" altLang="en-US" sz="2400" smtClean="0"/>
              <a:t> </a:t>
            </a:r>
            <a:r>
              <a:rPr lang="en-US" altLang="en-US" sz="2400" smtClean="0">
                <a:cs typeface="Times New Roman" panose="02020603050405020304" pitchFamily="18" charset="0"/>
              </a:rPr>
              <a:t>→</a:t>
            </a:r>
            <a:r>
              <a:rPr lang="en-US" altLang="en-US" sz="2400" smtClean="0"/>
              <a:t> </a:t>
            </a:r>
            <a:r>
              <a:rPr lang="en-US" altLang="en-US" sz="2400" b="1" i="1" smtClean="0"/>
              <a:t>R</a:t>
            </a:r>
          </a:p>
          <a:p>
            <a:pPr eaLnBrk="1" hangingPunct="1"/>
            <a:r>
              <a:rPr lang="en-US" altLang="en-US" sz="2400" smtClean="0"/>
              <a:t>In BFS w(e)=1 for all e </a:t>
            </a:r>
            <a:r>
              <a:rPr lang="da-DK" altLang="en-US" sz="2000" smtClean="0">
                <a:latin typeface="Euclid Math One" pitchFamily="18" charset="2"/>
              </a:rPr>
              <a:t>Î</a:t>
            </a:r>
            <a:r>
              <a:rPr lang="en-US" altLang="en-US" sz="2400" smtClean="0"/>
              <a:t> E</a:t>
            </a:r>
          </a:p>
          <a:p>
            <a:pPr eaLnBrk="1" hangingPunct="1">
              <a:buFontTx/>
              <a:buNone/>
            </a:pPr>
            <a:r>
              <a:rPr lang="en-US" altLang="en-US" sz="2400" b="1" smtClean="0">
                <a:solidFill>
                  <a:srgbClr val="FF3300"/>
                </a:solidFill>
                <a:cs typeface="Times New Roman" panose="02020603050405020304" pitchFamily="18" charset="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olidFill>
                  <a:schemeClr val="accent2"/>
                </a:solidFill>
              </a:rPr>
              <a:t>Weight of path</a:t>
            </a:r>
            <a:r>
              <a:rPr lang="en-US" altLang="en-US" sz="2400" smtClean="0"/>
              <a:t> p = </a:t>
            </a:r>
            <a:r>
              <a:rPr lang="da-DK" altLang="en-US" sz="2000" i="1" smtClean="0"/>
              <a:t>v</a:t>
            </a:r>
            <a:r>
              <a:rPr lang="da-DK" altLang="en-US" sz="2000" baseline="-25000" smtClean="0"/>
              <a:t>1</a:t>
            </a:r>
            <a:r>
              <a:rPr lang="da-DK" altLang="en-US" sz="2000" smtClean="0"/>
              <a:t> </a:t>
            </a:r>
            <a:r>
              <a:rPr lang="en-GB" altLang="en-US" sz="2000" smtClean="0">
                <a:latin typeface="Symbol" panose="05050102010706020507" pitchFamily="18" charset="2"/>
              </a:rPr>
              <a:t>®</a:t>
            </a:r>
            <a:r>
              <a:rPr lang="da-DK" altLang="en-US" sz="2000" smtClean="0"/>
              <a:t> </a:t>
            </a:r>
            <a:r>
              <a:rPr lang="da-DK" altLang="en-US" sz="2000" i="1" smtClean="0"/>
              <a:t>v</a:t>
            </a:r>
            <a:r>
              <a:rPr lang="da-DK" altLang="en-US" sz="2000" baseline="-25000" smtClean="0"/>
              <a:t>2</a:t>
            </a:r>
            <a:r>
              <a:rPr lang="da-DK" altLang="en-US" sz="2000" smtClean="0"/>
              <a:t> </a:t>
            </a:r>
            <a:r>
              <a:rPr lang="en-GB" altLang="en-US" sz="2000" smtClean="0">
                <a:latin typeface="Symbol" panose="05050102010706020507" pitchFamily="18" charset="2"/>
              </a:rPr>
              <a:t>®</a:t>
            </a:r>
            <a:r>
              <a:rPr lang="da-DK" altLang="en-US" sz="2000" smtClean="0"/>
              <a:t> … </a:t>
            </a:r>
            <a:r>
              <a:rPr lang="en-GB" altLang="en-US" sz="2000" smtClean="0">
                <a:latin typeface="Symbol" panose="05050102010706020507" pitchFamily="18" charset="2"/>
              </a:rPr>
              <a:t>®</a:t>
            </a:r>
            <a:r>
              <a:rPr lang="da-DK" altLang="en-US" sz="2000" smtClean="0"/>
              <a:t> </a:t>
            </a:r>
            <a:r>
              <a:rPr lang="da-DK" altLang="en-US" sz="2000" i="1" smtClean="0"/>
              <a:t>v</a:t>
            </a:r>
            <a:r>
              <a:rPr lang="da-DK" altLang="en-US" sz="2000" baseline="-25000" smtClean="0"/>
              <a:t>k</a:t>
            </a:r>
            <a:r>
              <a:rPr lang="en-US" altLang="en-US" sz="2400" smtClean="0"/>
              <a:t> is</a:t>
            </a:r>
          </a:p>
        </p:txBody>
      </p:sp>
      <p:graphicFrame>
        <p:nvGraphicFramePr>
          <p:cNvPr id="14340" name="Object 65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0" y="4343400"/>
          <a:ext cx="2514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1257300" imgH="431800" progId="Equation.DSMT4">
                  <p:embed/>
                </p:oleObj>
              </mc:Choice>
              <mc:Fallback>
                <p:oleObj name="Equation" r:id="rId3" imgW="1257300" imgH="4318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2514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FD602762-7CB6-4107-99A5-DF9E12DCF225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2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42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1400" smtClean="0">
                <a:solidFill>
                  <a:schemeClr val="tx2"/>
                </a:solidFill>
                <a:latin typeface="Arial" panose="020B0604020202020204" pitchFamily="34" charset="0"/>
              </a:rPr>
              <a:t>CS473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2"/>
                </a:solidFill>
              </a:rPr>
              <a:t>Dijkstra’s </a:t>
            </a:r>
            <a:r>
              <a:rPr lang="tr-TR" b="1" dirty="0" smtClean="0">
                <a:solidFill>
                  <a:schemeClr val="accent2"/>
                </a:solidFill>
              </a:rPr>
              <a:t>Algorithm</a:t>
            </a:r>
            <a:r>
              <a:rPr lang="en-IN" b="1" dirty="0" smtClean="0">
                <a:solidFill>
                  <a:schemeClr val="accent2"/>
                </a:solidFill>
              </a:rPr>
              <a:t>-Disadvantages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784AC8-DA33-43C5-A6A2-186DA7A4C7E4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AA35C-5E2B-422F-B376-9EB33772F2F3}" type="slidenum">
              <a:rPr lang="tr-TR" altLang="en-US" smtClean="0"/>
              <a:pPr>
                <a:defRPr/>
              </a:pPr>
              <a:t>20</a:t>
            </a:fld>
            <a:endParaRPr lang="tr-TR" altLang="en-US"/>
          </a:p>
        </p:txBody>
      </p:sp>
      <p:sp>
        <p:nvSpPr>
          <p:cNvPr id="7" name="Oval 6"/>
          <p:cNvSpPr/>
          <p:nvPr/>
        </p:nvSpPr>
        <p:spPr>
          <a:xfrm>
            <a:off x="4268787" y="3478152"/>
            <a:ext cx="45720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087300" y="3482975"/>
            <a:ext cx="42729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2057400" y="182880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270375" y="1828800"/>
            <a:ext cx="454026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9" idx="4"/>
            <a:endCxn id="8" idx="0"/>
          </p:cNvCxnSpPr>
          <p:nvPr/>
        </p:nvCxnSpPr>
        <p:spPr>
          <a:xfrm>
            <a:off x="2286000" y="2286000"/>
            <a:ext cx="14950" cy="119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0" idx="2"/>
          </p:cNvCxnSpPr>
          <p:nvPr/>
        </p:nvCxnSpPr>
        <p:spPr>
          <a:xfrm>
            <a:off x="2514600" y="2057400"/>
            <a:ext cx="175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7" idx="2"/>
          </p:cNvCxnSpPr>
          <p:nvPr/>
        </p:nvCxnSpPr>
        <p:spPr>
          <a:xfrm flipV="1">
            <a:off x="2514599" y="3706752"/>
            <a:ext cx="1754188" cy="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0"/>
            <a:endCxn id="10" idx="4"/>
          </p:cNvCxnSpPr>
          <p:nvPr/>
        </p:nvCxnSpPr>
        <p:spPr>
          <a:xfrm flipV="1">
            <a:off x="4497388" y="2286000"/>
            <a:ext cx="0" cy="119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76908" y="1646498"/>
            <a:ext cx="60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694524" y="2651243"/>
            <a:ext cx="60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87748" y="2569581"/>
            <a:ext cx="87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-10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176909" y="3859152"/>
            <a:ext cx="60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138561" y="1433756"/>
            <a:ext cx="60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FF0000"/>
                </a:solidFill>
              </a:rPr>
              <a:t>0</a:t>
            </a:r>
            <a:endParaRPr lang="en-IN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84535" y="4038732"/>
                <a:ext cx="1178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1800" dirty="0" smtClean="0">
                    <a:solidFill>
                      <a:srgbClr val="FF0000"/>
                    </a:solidFill>
                  </a:rPr>
                  <a:t>/7</a:t>
                </a:r>
                <a:endParaRPr lang="en-IN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535" y="4038732"/>
                <a:ext cx="117806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96686" y="4089984"/>
                <a:ext cx="606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1800" dirty="0" smtClean="0">
                    <a:solidFill>
                      <a:srgbClr val="FF0000"/>
                    </a:solidFill>
                  </a:rPr>
                  <a:t>/5</a:t>
                </a:r>
                <a:endParaRPr lang="en-IN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86" y="4089984"/>
                <a:ext cx="606425" cy="369332"/>
              </a:xfrm>
              <a:prstGeom prst="rect">
                <a:avLst/>
              </a:prstGeom>
              <a:blipFill>
                <a:blip r:embed="rId3"/>
                <a:stretch>
                  <a:fillRect t="-9836" r="-303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08375" y="1400955"/>
                <a:ext cx="1978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IN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IN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75" y="1400955"/>
                <a:ext cx="197802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672626" y="1395383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/</a:t>
            </a:r>
            <a:r>
              <a:rPr lang="en-IN" sz="2000" dirty="0" smtClean="0">
                <a:solidFill>
                  <a:srgbClr val="00B050"/>
                </a:solidFill>
              </a:rPr>
              <a:t>-3</a:t>
            </a: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1" name="Rectangle 7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>
                <a:solidFill>
                  <a:schemeClr val="accent2"/>
                </a:solidFill>
              </a:rPr>
              <a:t>Dijkstra’s Algorithm For Shortest Paths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9303EA33-2D51-44FF-8331-1887DD64E0AD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21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Text Box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7924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tr-TR" altLang="en-US" sz="2400" i="1" smtClean="0">
                <a:solidFill>
                  <a:srgbClr val="FF0000"/>
                </a:solidFill>
              </a:rPr>
              <a:t>Example: </a:t>
            </a:r>
            <a:r>
              <a:rPr lang="en-US" altLang="en-US" sz="2400" smtClean="0"/>
              <a:t>R</a:t>
            </a:r>
            <a:r>
              <a:rPr lang="tr-TR" altLang="en-US" sz="2400" smtClean="0"/>
              <a:t>un algorithm on a sample graph </a:t>
            </a:r>
          </a:p>
          <a:p>
            <a:pPr marL="609600" indent="-609600" eaLnBrk="1" hangingPunct="1">
              <a:buFontTx/>
              <a:buNone/>
            </a:pPr>
            <a:endParaRPr lang="tr-TR" altLang="en-US" sz="2400" smtClean="0"/>
          </a:p>
          <a:p>
            <a:pPr marL="609600" indent="-609600" eaLnBrk="1" hangingPunct="1">
              <a:buFontTx/>
              <a:buNone/>
            </a:pPr>
            <a:endParaRPr lang="tr-TR" altLang="en-US" sz="2400" i="1" smtClean="0">
              <a:solidFill>
                <a:srgbClr val="FF0000"/>
              </a:solidFill>
            </a:endParaRPr>
          </a:p>
        </p:txBody>
      </p:sp>
      <p:cxnSp>
        <p:nvCxnSpPr>
          <p:cNvPr id="38917" name="AutoShape 2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38918" name="Text Box 37"/>
          <p:cNvSpPr txBox="1">
            <a:spLocks noChangeArrowheads="1"/>
          </p:cNvSpPr>
          <p:nvPr/>
        </p:nvSpPr>
        <p:spPr bwMode="auto">
          <a:xfrm>
            <a:off x="3886200" y="3733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>
                <a:latin typeface="Arial" panose="020B0604020202020204" pitchFamily="34" charset="0"/>
              </a:rPr>
              <a:t>4</a:t>
            </a:r>
          </a:p>
        </p:txBody>
      </p:sp>
      <p:grpSp>
        <p:nvGrpSpPr>
          <p:cNvPr id="38919" name="Group 79"/>
          <p:cNvGrpSpPr>
            <a:grpSpLocks/>
          </p:cNvGrpSpPr>
          <p:nvPr/>
        </p:nvGrpSpPr>
        <p:grpSpPr bwMode="auto">
          <a:xfrm>
            <a:off x="1219200" y="2743200"/>
            <a:ext cx="3886200" cy="2743200"/>
            <a:chOff x="768" y="1728"/>
            <a:chExt cx="2448" cy="1728"/>
          </a:xfrm>
        </p:grpSpPr>
        <p:sp>
          <p:nvSpPr>
            <p:cNvPr id="68613" name="Oval 5"/>
            <p:cNvSpPr>
              <a:spLocks noChangeArrowheads="1"/>
            </p:cNvSpPr>
            <p:nvPr/>
          </p:nvSpPr>
          <p:spPr bwMode="auto">
            <a:xfrm>
              <a:off x="1296" y="2352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sz="12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2112" y="1728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sz="12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8615" name="Oval 7"/>
            <p:cNvSpPr>
              <a:spLocks noChangeArrowheads="1"/>
            </p:cNvSpPr>
            <p:nvPr/>
          </p:nvSpPr>
          <p:spPr bwMode="auto">
            <a:xfrm>
              <a:off x="2112" y="2880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sz="12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8616" name="Oval 8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sz="12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924" name="Line 9"/>
            <p:cNvSpPr>
              <a:spLocks noChangeShapeType="1"/>
            </p:cNvSpPr>
            <p:nvPr/>
          </p:nvSpPr>
          <p:spPr bwMode="auto">
            <a:xfrm flipV="1">
              <a:off x="1536" y="192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5" name="Line 10"/>
            <p:cNvSpPr>
              <a:spLocks noChangeShapeType="1"/>
            </p:cNvSpPr>
            <p:nvPr/>
          </p:nvSpPr>
          <p:spPr bwMode="auto">
            <a:xfrm rot="5156726" flipV="1">
              <a:off x="1576" y="2491"/>
              <a:ext cx="484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6" name="Line 11"/>
            <p:cNvSpPr>
              <a:spLocks noChangeShapeType="1"/>
            </p:cNvSpPr>
            <p:nvPr/>
          </p:nvSpPr>
          <p:spPr bwMode="auto">
            <a:xfrm rot="15340736" flipV="1">
              <a:off x="2327" y="1891"/>
              <a:ext cx="659" cy="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 flipV="1">
              <a:off x="2352" y="2544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8" name="Freeform 18"/>
            <p:cNvSpPr>
              <a:spLocks/>
            </p:cNvSpPr>
            <p:nvPr/>
          </p:nvSpPr>
          <p:spPr bwMode="auto">
            <a:xfrm>
              <a:off x="2007" y="1920"/>
              <a:ext cx="201" cy="1163"/>
            </a:xfrm>
            <a:custGeom>
              <a:avLst/>
              <a:gdLst>
                <a:gd name="T0" fmla="*/ 210 w 192"/>
                <a:gd name="T1" fmla="*/ 53 h 1124"/>
                <a:gd name="T2" fmla="*/ 181 w 192"/>
                <a:gd name="T3" fmla="*/ 107 h 1124"/>
                <a:gd name="T4" fmla="*/ 113 w 192"/>
                <a:gd name="T5" fmla="*/ 246 h 1124"/>
                <a:gd name="T6" fmla="*/ 74 w 192"/>
                <a:gd name="T7" fmla="*/ 339 h 1124"/>
                <a:gd name="T8" fmla="*/ 25 w 192"/>
                <a:gd name="T9" fmla="*/ 506 h 1124"/>
                <a:gd name="T10" fmla="*/ 17 w 192"/>
                <a:gd name="T11" fmla="*/ 946 h 1124"/>
                <a:gd name="T12" fmla="*/ 220 w 192"/>
                <a:gd name="T13" fmla="*/ 1288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1124"/>
                <a:gd name="T23" fmla="*/ 192 w 192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1124">
                  <a:moveTo>
                    <a:pt x="175" y="45"/>
                  </a:moveTo>
                  <a:cubicBezTo>
                    <a:pt x="146" y="131"/>
                    <a:pt x="192" y="0"/>
                    <a:pt x="151" y="94"/>
                  </a:cubicBezTo>
                  <a:cubicBezTo>
                    <a:pt x="132" y="137"/>
                    <a:pt x="120" y="176"/>
                    <a:pt x="94" y="215"/>
                  </a:cubicBezTo>
                  <a:cubicBezTo>
                    <a:pt x="84" y="245"/>
                    <a:pt x="80" y="270"/>
                    <a:pt x="62" y="296"/>
                  </a:cubicBezTo>
                  <a:cubicBezTo>
                    <a:pt x="50" y="345"/>
                    <a:pt x="37" y="394"/>
                    <a:pt x="21" y="442"/>
                  </a:cubicBezTo>
                  <a:cubicBezTo>
                    <a:pt x="0" y="573"/>
                    <a:pt x="6" y="688"/>
                    <a:pt x="13" y="824"/>
                  </a:cubicBezTo>
                  <a:cubicBezTo>
                    <a:pt x="21" y="972"/>
                    <a:pt x="50" y="1058"/>
                    <a:pt x="183" y="1124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9" name="Line 20"/>
            <p:cNvSpPr>
              <a:spLocks noChangeShapeType="1"/>
            </p:cNvSpPr>
            <p:nvPr/>
          </p:nvSpPr>
          <p:spPr bwMode="auto">
            <a:xfrm flipH="1">
              <a:off x="2160" y="1968"/>
              <a:ext cx="48" cy="110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0" name="Line 22"/>
            <p:cNvSpPr>
              <a:spLocks noChangeShapeType="1"/>
            </p:cNvSpPr>
            <p:nvPr/>
          </p:nvSpPr>
          <p:spPr bwMode="auto">
            <a:xfrm>
              <a:off x="768" y="206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1" name="Arc 34"/>
            <p:cNvSpPr>
              <a:spLocks/>
            </p:cNvSpPr>
            <p:nvPr/>
          </p:nvSpPr>
          <p:spPr bwMode="auto">
            <a:xfrm rot="10623967">
              <a:off x="2014" y="1967"/>
              <a:ext cx="232" cy="979"/>
            </a:xfrm>
            <a:custGeom>
              <a:avLst/>
              <a:gdLst>
                <a:gd name="T0" fmla="*/ 0 w 22315"/>
                <a:gd name="T1" fmla="*/ 0 h 40073"/>
                <a:gd name="T2" fmla="*/ 0 w 22315"/>
                <a:gd name="T3" fmla="*/ 0 h 40073"/>
                <a:gd name="T4" fmla="*/ 0 w 22315"/>
                <a:gd name="T5" fmla="*/ 0 h 40073"/>
                <a:gd name="T6" fmla="*/ 0 60000 65536"/>
                <a:gd name="T7" fmla="*/ 0 60000 65536"/>
                <a:gd name="T8" fmla="*/ 0 60000 65536"/>
                <a:gd name="T9" fmla="*/ 0 w 22315"/>
                <a:gd name="T10" fmla="*/ 0 h 40073"/>
                <a:gd name="T11" fmla="*/ 22315 w 22315"/>
                <a:gd name="T12" fmla="*/ 40073 h 400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15" h="40073" fill="none" extrusionOk="0">
                  <a:moveTo>
                    <a:pt x="11909" y="-1"/>
                  </a:moveTo>
                  <a:cubicBezTo>
                    <a:pt x="18369" y="3914"/>
                    <a:pt x="22315" y="10919"/>
                    <a:pt x="22315" y="18473"/>
                  </a:cubicBezTo>
                  <a:cubicBezTo>
                    <a:pt x="22315" y="30402"/>
                    <a:pt x="12644" y="40073"/>
                    <a:pt x="715" y="40073"/>
                  </a:cubicBezTo>
                  <a:cubicBezTo>
                    <a:pt x="476" y="40073"/>
                    <a:pt x="238" y="40069"/>
                    <a:pt x="-1" y="40061"/>
                  </a:cubicBezTo>
                </a:path>
                <a:path w="22315" h="40073" stroke="0" extrusionOk="0">
                  <a:moveTo>
                    <a:pt x="11909" y="-1"/>
                  </a:moveTo>
                  <a:cubicBezTo>
                    <a:pt x="18369" y="3914"/>
                    <a:pt x="22315" y="10919"/>
                    <a:pt x="22315" y="18473"/>
                  </a:cubicBezTo>
                  <a:cubicBezTo>
                    <a:pt x="22315" y="30402"/>
                    <a:pt x="12644" y="40073"/>
                    <a:pt x="715" y="40073"/>
                  </a:cubicBezTo>
                  <a:cubicBezTo>
                    <a:pt x="476" y="40073"/>
                    <a:pt x="238" y="40069"/>
                    <a:pt x="-1" y="40061"/>
                  </a:cubicBezTo>
                  <a:lnTo>
                    <a:pt x="715" y="18473"/>
                  </a:lnTo>
                  <a:lnTo>
                    <a:pt x="11909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2" name="Arc 35"/>
            <p:cNvSpPr>
              <a:spLocks/>
            </p:cNvSpPr>
            <p:nvPr/>
          </p:nvSpPr>
          <p:spPr bwMode="auto">
            <a:xfrm rot="-215175">
              <a:off x="2208" y="1950"/>
              <a:ext cx="225" cy="978"/>
            </a:xfrm>
            <a:custGeom>
              <a:avLst/>
              <a:gdLst>
                <a:gd name="T0" fmla="*/ 0 w 21600"/>
                <a:gd name="T1" fmla="*/ 0 h 40059"/>
                <a:gd name="T2" fmla="*/ 0 w 21600"/>
                <a:gd name="T3" fmla="*/ 0 h 40059"/>
                <a:gd name="T4" fmla="*/ 0 w 21600"/>
                <a:gd name="T5" fmla="*/ 0 h 400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059"/>
                <a:gd name="T11" fmla="*/ 21600 w 21600"/>
                <a:gd name="T12" fmla="*/ 40059 h 40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059" fill="none" extrusionOk="0">
                  <a:moveTo>
                    <a:pt x="7295" y="0"/>
                  </a:moveTo>
                  <a:cubicBezTo>
                    <a:pt x="15876" y="3079"/>
                    <a:pt x="21600" y="11214"/>
                    <a:pt x="21600" y="20331"/>
                  </a:cubicBezTo>
                  <a:cubicBezTo>
                    <a:pt x="21600" y="28857"/>
                    <a:pt x="16583" y="36586"/>
                    <a:pt x="8795" y="40058"/>
                  </a:cubicBezTo>
                </a:path>
                <a:path w="21600" h="40059" stroke="0" extrusionOk="0">
                  <a:moveTo>
                    <a:pt x="7295" y="0"/>
                  </a:moveTo>
                  <a:cubicBezTo>
                    <a:pt x="15876" y="3079"/>
                    <a:pt x="21600" y="11214"/>
                    <a:pt x="21600" y="20331"/>
                  </a:cubicBezTo>
                  <a:cubicBezTo>
                    <a:pt x="21600" y="28857"/>
                    <a:pt x="16583" y="36586"/>
                    <a:pt x="8795" y="40058"/>
                  </a:cubicBezTo>
                  <a:lnTo>
                    <a:pt x="0" y="20331"/>
                  </a:lnTo>
                  <a:lnTo>
                    <a:pt x="729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3" name="Text Box 36"/>
            <p:cNvSpPr txBox="1">
              <a:spLocks noChangeArrowheads="1"/>
            </p:cNvSpPr>
            <p:nvPr/>
          </p:nvSpPr>
          <p:spPr bwMode="auto">
            <a:xfrm>
              <a:off x="1776" y="23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8934" name="Text Box 38"/>
            <p:cNvSpPr txBox="1">
              <a:spLocks noChangeArrowheads="1"/>
            </p:cNvSpPr>
            <p:nvPr/>
          </p:nvSpPr>
          <p:spPr bwMode="auto">
            <a:xfrm>
              <a:off x="2678" y="189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8935" name="Text Box 39"/>
            <p:cNvSpPr txBox="1">
              <a:spLocks noChangeArrowheads="1"/>
            </p:cNvSpPr>
            <p:nvPr/>
          </p:nvSpPr>
          <p:spPr bwMode="auto">
            <a:xfrm>
              <a:off x="1584" y="192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8936" name="Text Box 40"/>
            <p:cNvSpPr txBox="1">
              <a:spLocks noChangeArrowheads="1"/>
            </p:cNvSpPr>
            <p:nvPr/>
          </p:nvSpPr>
          <p:spPr bwMode="auto">
            <a:xfrm>
              <a:off x="1584" y="27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8937" name="Text Box 41"/>
            <p:cNvSpPr txBox="1">
              <a:spLocks noChangeArrowheads="1"/>
            </p:cNvSpPr>
            <p:nvPr/>
          </p:nvSpPr>
          <p:spPr bwMode="auto">
            <a:xfrm>
              <a:off x="2688" y="27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8938" name="Text Box 42"/>
            <p:cNvSpPr txBox="1">
              <a:spLocks noChangeArrowheads="1"/>
            </p:cNvSpPr>
            <p:nvPr/>
          </p:nvSpPr>
          <p:spPr bwMode="auto">
            <a:xfrm>
              <a:off x="1334" y="2282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8939" name="Text Box 43"/>
            <p:cNvSpPr txBox="1">
              <a:spLocks noChangeArrowheads="1"/>
            </p:cNvSpPr>
            <p:nvPr/>
          </p:nvSpPr>
          <p:spPr bwMode="auto">
            <a:xfrm>
              <a:off x="816" y="22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8940" name="Text Box 44"/>
            <p:cNvSpPr txBox="1">
              <a:spLocks noChangeArrowheads="1"/>
            </p:cNvSpPr>
            <p:nvPr/>
          </p:nvSpPr>
          <p:spPr bwMode="auto">
            <a:xfrm>
              <a:off x="2160" y="316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81" name="Rectangle 73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800" b="1" dirty="0">
                <a:solidFill>
                  <a:schemeClr val="accent2"/>
                </a:solidFill>
              </a:rPr>
              <a:t>Dijkstra’s Algorithm For Shortest Paths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9303EA33-2D51-44FF-8331-1887DD64E0AD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22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Text Box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7924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tr-TR" altLang="en-US" sz="2400" i="1" smtClean="0">
                <a:solidFill>
                  <a:srgbClr val="FF0000"/>
                </a:solidFill>
              </a:rPr>
              <a:t>Example: </a:t>
            </a:r>
            <a:r>
              <a:rPr lang="en-US" altLang="en-US" sz="2400" smtClean="0"/>
              <a:t>R</a:t>
            </a:r>
            <a:r>
              <a:rPr lang="tr-TR" altLang="en-US" sz="2400" smtClean="0"/>
              <a:t>un algorithm on a sample graph </a:t>
            </a:r>
          </a:p>
          <a:p>
            <a:pPr marL="609600" indent="-609600" eaLnBrk="1" hangingPunct="1">
              <a:buFontTx/>
              <a:buNone/>
            </a:pPr>
            <a:endParaRPr lang="tr-TR" altLang="en-US" sz="2400" smtClean="0"/>
          </a:p>
          <a:p>
            <a:pPr marL="609600" indent="-609600" eaLnBrk="1" hangingPunct="1">
              <a:buFontTx/>
              <a:buNone/>
            </a:pPr>
            <a:endParaRPr lang="tr-TR" altLang="en-US" sz="2400" i="1" smtClean="0">
              <a:solidFill>
                <a:srgbClr val="FF0000"/>
              </a:solidFill>
            </a:endParaRPr>
          </a:p>
        </p:txBody>
      </p:sp>
      <p:cxnSp>
        <p:nvCxnSpPr>
          <p:cNvPr id="38917" name="AutoShape 2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38918" name="Text Box 37"/>
          <p:cNvSpPr txBox="1">
            <a:spLocks noChangeArrowheads="1"/>
          </p:cNvSpPr>
          <p:nvPr/>
        </p:nvSpPr>
        <p:spPr bwMode="auto">
          <a:xfrm>
            <a:off x="3886200" y="37338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>
                <a:latin typeface="Arial" panose="020B0604020202020204" pitchFamily="34" charset="0"/>
              </a:rPr>
              <a:t>4</a:t>
            </a:r>
          </a:p>
        </p:txBody>
      </p:sp>
      <p:grpSp>
        <p:nvGrpSpPr>
          <p:cNvPr id="38919" name="Group 79"/>
          <p:cNvGrpSpPr>
            <a:grpSpLocks/>
          </p:cNvGrpSpPr>
          <p:nvPr/>
        </p:nvGrpSpPr>
        <p:grpSpPr bwMode="auto">
          <a:xfrm>
            <a:off x="1219200" y="2209800"/>
            <a:ext cx="4576763" cy="3276600"/>
            <a:chOff x="768" y="1392"/>
            <a:chExt cx="2883" cy="2064"/>
          </a:xfrm>
        </p:grpSpPr>
        <p:sp>
          <p:nvSpPr>
            <p:cNvPr id="68613" name="Oval 5"/>
            <p:cNvSpPr>
              <a:spLocks noChangeArrowheads="1"/>
            </p:cNvSpPr>
            <p:nvPr/>
          </p:nvSpPr>
          <p:spPr bwMode="auto">
            <a:xfrm>
              <a:off x="1296" y="2352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sz="12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2112" y="1728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sz="12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8615" name="Oval 7"/>
            <p:cNvSpPr>
              <a:spLocks noChangeArrowheads="1"/>
            </p:cNvSpPr>
            <p:nvPr/>
          </p:nvSpPr>
          <p:spPr bwMode="auto">
            <a:xfrm>
              <a:off x="2112" y="2880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sz="12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8616" name="Oval 8"/>
            <p:cNvSpPr>
              <a:spLocks noChangeArrowheads="1"/>
            </p:cNvSpPr>
            <p:nvPr/>
          </p:nvSpPr>
          <p:spPr bwMode="auto">
            <a:xfrm>
              <a:off x="2976" y="2352"/>
              <a:ext cx="24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sz="12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924" name="Line 9"/>
            <p:cNvSpPr>
              <a:spLocks noChangeShapeType="1"/>
            </p:cNvSpPr>
            <p:nvPr/>
          </p:nvSpPr>
          <p:spPr bwMode="auto">
            <a:xfrm flipV="1">
              <a:off x="1536" y="192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5" name="Line 10"/>
            <p:cNvSpPr>
              <a:spLocks noChangeShapeType="1"/>
            </p:cNvSpPr>
            <p:nvPr/>
          </p:nvSpPr>
          <p:spPr bwMode="auto">
            <a:xfrm rot="5156726" flipV="1">
              <a:off x="1576" y="2491"/>
              <a:ext cx="484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6" name="Line 11"/>
            <p:cNvSpPr>
              <a:spLocks noChangeShapeType="1"/>
            </p:cNvSpPr>
            <p:nvPr/>
          </p:nvSpPr>
          <p:spPr bwMode="auto">
            <a:xfrm rot="15340736" flipV="1">
              <a:off x="2327" y="1891"/>
              <a:ext cx="659" cy="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 flipV="1">
              <a:off x="2352" y="2544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8" name="Freeform 18"/>
            <p:cNvSpPr>
              <a:spLocks/>
            </p:cNvSpPr>
            <p:nvPr/>
          </p:nvSpPr>
          <p:spPr bwMode="auto">
            <a:xfrm>
              <a:off x="2007" y="1920"/>
              <a:ext cx="201" cy="1163"/>
            </a:xfrm>
            <a:custGeom>
              <a:avLst/>
              <a:gdLst>
                <a:gd name="T0" fmla="*/ 210 w 192"/>
                <a:gd name="T1" fmla="*/ 53 h 1124"/>
                <a:gd name="T2" fmla="*/ 181 w 192"/>
                <a:gd name="T3" fmla="*/ 107 h 1124"/>
                <a:gd name="T4" fmla="*/ 113 w 192"/>
                <a:gd name="T5" fmla="*/ 246 h 1124"/>
                <a:gd name="T6" fmla="*/ 74 w 192"/>
                <a:gd name="T7" fmla="*/ 339 h 1124"/>
                <a:gd name="T8" fmla="*/ 25 w 192"/>
                <a:gd name="T9" fmla="*/ 506 h 1124"/>
                <a:gd name="T10" fmla="*/ 17 w 192"/>
                <a:gd name="T11" fmla="*/ 946 h 1124"/>
                <a:gd name="T12" fmla="*/ 220 w 192"/>
                <a:gd name="T13" fmla="*/ 1288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1124"/>
                <a:gd name="T23" fmla="*/ 192 w 192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1124">
                  <a:moveTo>
                    <a:pt x="175" y="45"/>
                  </a:moveTo>
                  <a:cubicBezTo>
                    <a:pt x="146" y="131"/>
                    <a:pt x="192" y="0"/>
                    <a:pt x="151" y="94"/>
                  </a:cubicBezTo>
                  <a:cubicBezTo>
                    <a:pt x="132" y="137"/>
                    <a:pt x="120" y="176"/>
                    <a:pt x="94" y="215"/>
                  </a:cubicBezTo>
                  <a:cubicBezTo>
                    <a:pt x="84" y="245"/>
                    <a:pt x="80" y="270"/>
                    <a:pt x="62" y="296"/>
                  </a:cubicBezTo>
                  <a:cubicBezTo>
                    <a:pt x="50" y="345"/>
                    <a:pt x="37" y="394"/>
                    <a:pt x="21" y="442"/>
                  </a:cubicBezTo>
                  <a:cubicBezTo>
                    <a:pt x="0" y="573"/>
                    <a:pt x="6" y="688"/>
                    <a:pt x="13" y="824"/>
                  </a:cubicBezTo>
                  <a:cubicBezTo>
                    <a:pt x="21" y="972"/>
                    <a:pt x="50" y="1058"/>
                    <a:pt x="183" y="1124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29" name="Line 20"/>
            <p:cNvSpPr>
              <a:spLocks noChangeShapeType="1"/>
            </p:cNvSpPr>
            <p:nvPr/>
          </p:nvSpPr>
          <p:spPr bwMode="auto">
            <a:xfrm flipH="1">
              <a:off x="2160" y="1968"/>
              <a:ext cx="48" cy="110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0" name="Line 22"/>
            <p:cNvSpPr>
              <a:spLocks noChangeShapeType="1"/>
            </p:cNvSpPr>
            <p:nvPr/>
          </p:nvSpPr>
          <p:spPr bwMode="auto">
            <a:xfrm>
              <a:off x="768" y="206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1" name="Arc 34"/>
            <p:cNvSpPr>
              <a:spLocks/>
            </p:cNvSpPr>
            <p:nvPr/>
          </p:nvSpPr>
          <p:spPr bwMode="auto">
            <a:xfrm rot="10623967">
              <a:off x="2014" y="1967"/>
              <a:ext cx="232" cy="979"/>
            </a:xfrm>
            <a:custGeom>
              <a:avLst/>
              <a:gdLst>
                <a:gd name="T0" fmla="*/ 0 w 22315"/>
                <a:gd name="T1" fmla="*/ 0 h 40073"/>
                <a:gd name="T2" fmla="*/ 0 w 22315"/>
                <a:gd name="T3" fmla="*/ 0 h 40073"/>
                <a:gd name="T4" fmla="*/ 0 w 22315"/>
                <a:gd name="T5" fmla="*/ 0 h 40073"/>
                <a:gd name="T6" fmla="*/ 0 60000 65536"/>
                <a:gd name="T7" fmla="*/ 0 60000 65536"/>
                <a:gd name="T8" fmla="*/ 0 60000 65536"/>
                <a:gd name="T9" fmla="*/ 0 w 22315"/>
                <a:gd name="T10" fmla="*/ 0 h 40073"/>
                <a:gd name="T11" fmla="*/ 22315 w 22315"/>
                <a:gd name="T12" fmla="*/ 40073 h 400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15" h="40073" fill="none" extrusionOk="0">
                  <a:moveTo>
                    <a:pt x="11909" y="-1"/>
                  </a:moveTo>
                  <a:cubicBezTo>
                    <a:pt x="18369" y="3914"/>
                    <a:pt x="22315" y="10919"/>
                    <a:pt x="22315" y="18473"/>
                  </a:cubicBezTo>
                  <a:cubicBezTo>
                    <a:pt x="22315" y="30402"/>
                    <a:pt x="12644" y="40073"/>
                    <a:pt x="715" y="40073"/>
                  </a:cubicBezTo>
                  <a:cubicBezTo>
                    <a:pt x="476" y="40073"/>
                    <a:pt x="238" y="40069"/>
                    <a:pt x="-1" y="40061"/>
                  </a:cubicBezTo>
                </a:path>
                <a:path w="22315" h="40073" stroke="0" extrusionOk="0">
                  <a:moveTo>
                    <a:pt x="11909" y="-1"/>
                  </a:moveTo>
                  <a:cubicBezTo>
                    <a:pt x="18369" y="3914"/>
                    <a:pt x="22315" y="10919"/>
                    <a:pt x="22315" y="18473"/>
                  </a:cubicBezTo>
                  <a:cubicBezTo>
                    <a:pt x="22315" y="30402"/>
                    <a:pt x="12644" y="40073"/>
                    <a:pt x="715" y="40073"/>
                  </a:cubicBezTo>
                  <a:cubicBezTo>
                    <a:pt x="476" y="40073"/>
                    <a:pt x="238" y="40069"/>
                    <a:pt x="-1" y="40061"/>
                  </a:cubicBezTo>
                  <a:lnTo>
                    <a:pt x="715" y="18473"/>
                  </a:lnTo>
                  <a:lnTo>
                    <a:pt x="11909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2" name="Arc 35"/>
            <p:cNvSpPr>
              <a:spLocks/>
            </p:cNvSpPr>
            <p:nvPr/>
          </p:nvSpPr>
          <p:spPr bwMode="auto">
            <a:xfrm rot="-215175">
              <a:off x="2208" y="1950"/>
              <a:ext cx="225" cy="978"/>
            </a:xfrm>
            <a:custGeom>
              <a:avLst/>
              <a:gdLst>
                <a:gd name="T0" fmla="*/ 0 w 21600"/>
                <a:gd name="T1" fmla="*/ 0 h 40059"/>
                <a:gd name="T2" fmla="*/ 0 w 21600"/>
                <a:gd name="T3" fmla="*/ 0 h 40059"/>
                <a:gd name="T4" fmla="*/ 0 w 21600"/>
                <a:gd name="T5" fmla="*/ 0 h 400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059"/>
                <a:gd name="T11" fmla="*/ 21600 w 21600"/>
                <a:gd name="T12" fmla="*/ 40059 h 40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059" fill="none" extrusionOk="0">
                  <a:moveTo>
                    <a:pt x="7295" y="0"/>
                  </a:moveTo>
                  <a:cubicBezTo>
                    <a:pt x="15876" y="3079"/>
                    <a:pt x="21600" y="11214"/>
                    <a:pt x="21600" y="20331"/>
                  </a:cubicBezTo>
                  <a:cubicBezTo>
                    <a:pt x="21600" y="28857"/>
                    <a:pt x="16583" y="36586"/>
                    <a:pt x="8795" y="40058"/>
                  </a:cubicBezTo>
                </a:path>
                <a:path w="21600" h="40059" stroke="0" extrusionOk="0">
                  <a:moveTo>
                    <a:pt x="7295" y="0"/>
                  </a:moveTo>
                  <a:cubicBezTo>
                    <a:pt x="15876" y="3079"/>
                    <a:pt x="21600" y="11214"/>
                    <a:pt x="21600" y="20331"/>
                  </a:cubicBezTo>
                  <a:cubicBezTo>
                    <a:pt x="21600" y="28857"/>
                    <a:pt x="16583" y="36586"/>
                    <a:pt x="8795" y="40058"/>
                  </a:cubicBezTo>
                  <a:lnTo>
                    <a:pt x="0" y="20331"/>
                  </a:lnTo>
                  <a:lnTo>
                    <a:pt x="729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33" name="Text Box 36"/>
            <p:cNvSpPr txBox="1">
              <a:spLocks noChangeArrowheads="1"/>
            </p:cNvSpPr>
            <p:nvPr/>
          </p:nvSpPr>
          <p:spPr bwMode="auto">
            <a:xfrm>
              <a:off x="1776" y="23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8934" name="Text Box 38"/>
            <p:cNvSpPr txBox="1">
              <a:spLocks noChangeArrowheads="1"/>
            </p:cNvSpPr>
            <p:nvPr/>
          </p:nvSpPr>
          <p:spPr bwMode="auto">
            <a:xfrm>
              <a:off x="2678" y="189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8935" name="Text Box 39"/>
            <p:cNvSpPr txBox="1">
              <a:spLocks noChangeArrowheads="1"/>
            </p:cNvSpPr>
            <p:nvPr/>
          </p:nvSpPr>
          <p:spPr bwMode="auto">
            <a:xfrm>
              <a:off x="1584" y="1920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8936" name="Text Box 40"/>
            <p:cNvSpPr txBox="1">
              <a:spLocks noChangeArrowheads="1"/>
            </p:cNvSpPr>
            <p:nvPr/>
          </p:nvSpPr>
          <p:spPr bwMode="auto">
            <a:xfrm>
              <a:off x="1584" y="27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8937" name="Text Box 41"/>
            <p:cNvSpPr txBox="1">
              <a:spLocks noChangeArrowheads="1"/>
            </p:cNvSpPr>
            <p:nvPr/>
          </p:nvSpPr>
          <p:spPr bwMode="auto">
            <a:xfrm>
              <a:off x="2688" y="27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8938" name="Text Box 42"/>
            <p:cNvSpPr txBox="1">
              <a:spLocks noChangeArrowheads="1"/>
            </p:cNvSpPr>
            <p:nvPr/>
          </p:nvSpPr>
          <p:spPr bwMode="auto">
            <a:xfrm>
              <a:off x="1334" y="2282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8939" name="Text Box 43"/>
            <p:cNvSpPr txBox="1">
              <a:spLocks noChangeArrowheads="1"/>
            </p:cNvSpPr>
            <p:nvPr/>
          </p:nvSpPr>
          <p:spPr bwMode="auto">
            <a:xfrm>
              <a:off x="816" y="22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8940" name="Text Box 44"/>
            <p:cNvSpPr txBox="1">
              <a:spLocks noChangeArrowheads="1"/>
            </p:cNvSpPr>
            <p:nvPr/>
          </p:nvSpPr>
          <p:spPr bwMode="auto">
            <a:xfrm>
              <a:off x="2160" y="316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8941" name="Text Box 46"/>
            <p:cNvSpPr txBox="1">
              <a:spLocks noChangeArrowheads="1"/>
            </p:cNvSpPr>
            <p:nvPr/>
          </p:nvSpPr>
          <p:spPr bwMode="auto">
            <a:xfrm>
              <a:off x="2016" y="31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tr-TR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5</a:t>
              </a:r>
            </a:p>
          </p:txBody>
        </p:sp>
        <p:sp>
          <p:nvSpPr>
            <p:cNvPr id="38942" name="Text Box 48"/>
            <p:cNvSpPr txBox="1">
              <a:spLocks noChangeArrowheads="1"/>
            </p:cNvSpPr>
            <p:nvPr/>
          </p:nvSpPr>
          <p:spPr bwMode="auto">
            <a:xfrm>
              <a:off x="1824" y="1392"/>
              <a:ext cx="7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tr-TR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10 9 8</a:t>
              </a:r>
            </a:p>
          </p:txBody>
        </p:sp>
        <p:sp>
          <p:nvSpPr>
            <p:cNvPr id="38943" name="Line 49"/>
            <p:cNvSpPr>
              <a:spLocks noChangeShapeType="1"/>
            </p:cNvSpPr>
            <p:nvPr/>
          </p:nvSpPr>
          <p:spPr bwMode="auto">
            <a:xfrm flipH="1">
              <a:off x="1920" y="144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4" name="Line 51"/>
            <p:cNvSpPr>
              <a:spLocks noChangeShapeType="1"/>
            </p:cNvSpPr>
            <p:nvPr/>
          </p:nvSpPr>
          <p:spPr bwMode="auto">
            <a:xfrm flipH="1">
              <a:off x="2160" y="144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5" name="Line 53"/>
            <p:cNvSpPr>
              <a:spLocks noChangeShapeType="1"/>
            </p:cNvSpPr>
            <p:nvPr/>
          </p:nvSpPr>
          <p:spPr bwMode="auto">
            <a:xfrm flipH="1">
              <a:off x="2112" y="321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6" name="Line 57"/>
            <p:cNvSpPr>
              <a:spLocks noChangeShapeType="1"/>
            </p:cNvSpPr>
            <p:nvPr/>
          </p:nvSpPr>
          <p:spPr bwMode="auto">
            <a:xfrm flipH="1">
              <a:off x="2304" y="144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947" name="Text Box 59"/>
            <p:cNvSpPr txBox="1">
              <a:spLocks noChangeArrowheads="1"/>
            </p:cNvSpPr>
            <p:nvPr/>
          </p:nvSpPr>
          <p:spPr bwMode="auto">
            <a:xfrm>
              <a:off x="3254" y="2282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Char char=""/>
                <a:defRPr sz="26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anose="05040102010807070707" pitchFamily="18" charset="2"/>
                <a:buChar char=""/>
                <a:defRPr sz="2300">
                  <a:solidFill>
                    <a:schemeClr val="tx2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anose="05040102010807070707" pitchFamily="18" charset="2"/>
                <a:buChar char="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anose="05000000000000000000" pitchFamily="2" charset="2"/>
                <a:buChar char="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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tr-TR" altLang="en-US"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tr-TR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 6</a:t>
              </a:r>
            </a:p>
          </p:txBody>
        </p:sp>
        <p:sp>
          <p:nvSpPr>
            <p:cNvPr id="38948" name="Line 60"/>
            <p:cNvSpPr>
              <a:spLocks noChangeShapeType="1"/>
            </p:cNvSpPr>
            <p:nvPr/>
          </p:nvSpPr>
          <p:spPr bwMode="auto">
            <a:xfrm flipH="1">
              <a:off x="3360" y="230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08024-92A7-4D0D-9D50-0445CCE58D86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AA35C-5E2B-422F-B376-9EB33772F2F3}" type="slidenum">
              <a:rPr lang="tr-TR" altLang="en-US" smtClean="0"/>
              <a:pPr>
                <a:defRPr/>
              </a:pPr>
              <a:t>23</a:t>
            </a:fld>
            <a:endParaRPr lang="tr-T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6497074" cy="30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44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/>
              <a:t>All-Pair Shortest Path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IN" dirty="0" smtClean="0"/>
              <a:t>The Floyd-</a:t>
            </a:r>
            <a:r>
              <a:rPr lang="en-IN" dirty="0" err="1" smtClean="0"/>
              <a:t>Warshall</a:t>
            </a:r>
            <a:r>
              <a:rPr lang="en-IN" dirty="0" smtClean="0"/>
              <a:t> Algorithm</a:t>
            </a:r>
            <a:endParaRPr lang="en-IN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3974C57F-F6E3-4847-906D-973692A767E4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24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A recursive solution to the all-pairs shortest paths problem: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626783C2-0E4B-4679-A206-320995A11B9B}" type="slidenum">
              <a:rPr lang="en-US" altLang="zh-CN" sz="1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>
              <a:solidFill>
                <a:schemeClr val="tx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Let 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ij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(k)</a:t>
            </a:r>
            <a:r>
              <a:rPr lang="en-US" altLang="zh-CN" sz="2400" smtClean="0">
                <a:ea typeface="SimSun" panose="02010600030101010101" pitchFamily="2" charset="-122"/>
              </a:rPr>
              <a:t> be the weight of a shortest path from vertex i to vertex j with all intermediate vertices in the set {1,2,…,k}. A recursive definition is given by</a:t>
            </a:r>
          </a:p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ij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(k)</a:t>
            </a:r>
            <a:r>
              <a:rPr lang="en-US" altLang="zh-CN" sz="2400" smtClean="0">
                <a:ea typeface="SimSun" panose="02010600030101010101" pitchFamily="2" charset="-122"/>
              </a:rPr>
              <a:t>=       w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ij</a:t>
            </a:r>
            <a:r>
              <a:rPr lang="en-US" altLang="zh-CN" sz="2400" smtClean="0">
                <a:ea typeface="SimSun" panose="02010600030101010101" pitchFamily="2" charset="-122"/>
              </a:rPr>
              <a:t>                                        if k=0,</a:t>
            </a:r>
          </a:p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              min(d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ij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(k-1)</a:t>
            </a:r>
            <a:r>
              <a:rPr lang="en-US" altLang="zh-CN" sz="2400" smtClean="0">
                <a:ea typeface="SimSun" panose="02010600030101010101" pitchFamily="2" charset="-122"/>
              </a:rPr>
              <a:t>,d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ik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(k-1)</a:t>
            </a:r>
            <a:r>
              <a:rPr lang="en-US" altLang="zh-CN" sz="2400" smtClean="0">
                <a:ea typeface="SimSun" panose="02010600030101010101" pitchFamily="2" charset="-122"/>
              </a:rPr>
              <a:t>+d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kj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(k-1)</a:t>
            </a:r>
            <a:r>
              <a:rPr lang="en-US" altLang="zh-CN" sz="2400" smtClean="0">
                <a:ea typeface="SimSun" panose="02010600030101010101" pitchFamily="2" charset="-122"/>
              </a:rPr>
              <a:t>)          if k   1.</a:t>
            </a:r>
          </a:p>
          <a:p>
            <a:pPr eaLnBrk="1" hangingPunct="1"/>
            <a:endParaRPr lang="en-US" altLang="zh-CN" sz="240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The matrix D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(n)</a:t>
            </a:r>
            <a:r>
              <a:rPr lang="en-US" altLang="zh-CN" sz="2400" smtClean="0">
                <a:ea typeface="SimSun" panose="02010600030101010101" pitchFamily="2" charset="-122"/>
              </a:rPr>
              <a:t>=(d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ij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(n)</a:t>
            </a:r>
            <a:r>
              <a:rPr lang="en-US" altLang="zh-CN" sz="2400" smtClean="0">
                <a:ea typeface="SimSun" panose="02010600030101010101" pitchFamily="2" charset="-122"/>
              </a:rPr>
              <a:t>) gives the final answer-d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ij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(n)</a:t>
            </a:r>
            <a:r>
              <a:rPr lang="en-US" altLang="zh-CN" sz="2400" smtClean="0">
                <a:ea typeface="SimSun" panose="02010600030101010101" pitchFamily="2" charset="-122"/>
              </a:rPr>
              <a:t>=           for all i,j     V-because all intermediate vertices are in the set {1,2,…,n}.</a:t>
            </a:r>
          </a:p>
        </p:txBody>
      </p:sp>
      <p:graphicFrame>
        <p:nvGraphicFramePr>
          <p:cNvPr id="67589" name="Object 2"/>
          <p:cNvGraphicFramePr>
            <a:graphicFrameLocks noChangeAspect="1"/>
          </p:cNvGraphicFramePr>
          <p:nvPr/>
        </p:nvGraphicFramePr>
        <p:xfrm>
          <a:off x="1524000" y="2438400"/>
          <a:ext cx="696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公式" r:id="rId3" imgW="164885" imgH="215619" progId="Equation.3">
                  <p:embed/>
                </p:oleObj>
              </mc:Choice>
              <mc:Fallback>
                <p:oleObj name="公式" r:id="rId3" imgW="164885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6969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3"/>
          <p:cNvGraphicFramePr>
            <a:graphicFrameLocks noChangeAspect="1"/>
          </p:cNvGraphicFramePr>
          <p:nvPr/>
        </p:nvGraphicFramePr>
        <p:xfrm>
          <a:off x="6096000" y="28956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公式" r:id="rId5" imgW="126835" imgH="152202" progId="Equation.3">
                  <p:embed/>
                </p:oleObj>
              </mc:Choice>
              <mc:Fallback>
                <p:oleObj name="公式" r:id="rId5" imgW="126835" imgH="1522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956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4"/>
          <p:cNvGraphicFramePr>
            <a:graphicFrameLocks noChangeAspect="1"/>
          </p:cNvGraphicFramePr>
          <p:nvPr/>
        </p:nvGraphicFramePr>
        <p:xfrm>
          <a:off x="7010400" y="3733800"/>
          <a:ext cx="914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name="公式" r:id="rId7" imgW="418918" imgH="203112" progId="Equation.3">
                  <p:embed/>
                </p:oleObj>
              </mc:Choice>
              <mc:Fallback>
                <p:oleObj name="公式" r:id="rId7" imgW="41891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733800"/>
                        <a:ext cx="914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5"/>
          <p:cNvGraphicFramePr>
            <a:graphicFrameLocks noChangeAspect="1"/>
          </p:cNvGraphicFramePr>
          <p:nvPr/>
        </p:nvGraphicFramePr>
        <p:xfrm>
          <a:off x="1295400" y="4114800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name="公式" r:id="rId9" imgW="126725" imgH="126725" progId="Equation.3">
                  <p:embed/>
                </p:oleObj>
              </mc:Choice>
              <mc:Fallback>
                <p:oleObj name="公式" r:id="rId9" imgW="126725" imgH="126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 Computing the shortest-path weights bottom up: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0F9A38D5-CA22-49EC-AE48-8FFAED361145}" type="slidenum">
              <a:rPr lang="en-US" altLang="zh-CN" sz="1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>
              <a:solidFill>
                <a:schemeClr val="tx2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FLOYD-WARSHALL(W)</a:t>
            </a:r>
          </a:p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n           rows[W]</a:t>
            </a:r>
          </a:p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D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(0)              </a:t>
            </a:r>
            <a:r>
              <a:rPr lang="en-US" altLang="zh-CN" sz="2400" smtClean="0">
                <a:ea typeface="SimSun" panose="02010600030101010101" pitchFamily="2" charset="-122"/>
              </a:rPr>
              <a:t>W</a:t>
            </a:r>
          </a:p>
          <a:p>
            <a:pPr eaLnBrk="1" hangingPunct="1"/>
            <a:r>
              <a:rPr lang="en-US" altLang="zh-CN" sz="2400" smtClean="0">
                <a:solidFill>
                  <a:srgbClr val="CC0000"/>
                </a:solidFill>
                <a:ea typeface="SimSun" panose="02010600030101010101" pitchFamily="2" charset="-122"/>
              </a:rPr>
              <a:t>for</a:t>
            </a:r>
            <a:r>
              <a:rPr lang="en-US" altLang="zh-CN" sz="2400" smtClean="0">
                <a:ea typeface="SimSun" panose="02010600030101010101" pitchFamily="2" charset="-122"/>
              </a:rPr>
              <a:t> k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              </a:t>
            </a:r>
            <a:r>
              <a:rPr lang="en-US" altLang="zh-CN" sz="2400" smtClean="0">
                <a:ea typeface="SimSun" panose="02010600030101010101" pitchFamily="2" charset="-122"/>
              </a:rPr>
              <a:t>1 </a:t>
            </a:r>
            <a:r>
              <a:rPr lang="en-US" altLang="zh-CN" sz="2400" smtClean="0">
                <a:solidFill>
                  <a:srgbClr val="CC0000"/>
                </a:solidFill>
                <a:ea typeface="SimSun" panose="02010600030101010101" pitchFamily="2" charset="-122"/>
              </a:rPr>
              <a:t>to</a:t>
            </a:r>
            <a:r>
              <a:rPr lang="en-US" altLang="zh-CN" sz="2400" smtClean="0">
                <a:ea typeface="SimSun" panose="02010600030101010101" pitchFamily="2" charset="-122"/>
              </a:rPr>
              <a:t> n</a:t>
            </a:r>
          </a:p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      </a:t>
            </a:r>
            <a:r>
              <a:rPr lang="en-US" altLang="zh-CN" sz="2400" smtClean="0">
                <a:solidFill>
                  <a:srgbClr val="CC0000"/>
                </a:solidFill>
                <a:ea typeface="SimSun" panose="02010600030101010101" pitchFamily="2" charset="-122"/>
              </a:rPr>
              <a:t>do</a:t>
            </a:r>
          </a:p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             </a:t>
            </a:r>
            <a:r>
              <a:rPr lang="en-US" altLang="zh-CN" sz="2400" smtClean="0">
                <a:solidFill>
                  <a:srgbClr val="CC0000"/>
                </a:solidFill>
                <a:ea typeface="SimSun" panose="02010600030101010101" pitchFamily="2" charset="-122"/>
              </a:rPr>
              <a:t>for</a:t>
            </a:r>
            <a:r>
              <a:rPr lang="en-US" altLang="zh-CN" sz="2400" smtClean="0">
                <a:ea typeface="SimSun" panose="02010600030101010101" pitchFamily="2" charset="-122"/>
              </a:rPr>
              <a:t> i         1 </a:t>
            </a:r>
            <a:r>
              <a:rPr lang="en-US" altLang="zh-CN" sz="2400" smtClean="0">
                <a:solidFill>
                  <a:srgbClr val="CC0000"/>
                </a:solidFill>
                <a:ea typeface="SimSun" panose="02010600030101010101" pitchFamily="2" charset="-122"/>
              </a:rPr>
              <a:t>to</a:t>
            </a:r>
            <a:r>
              <a:rPr lang="en-US" altLang="zh-CN" sz="2400" smtClean="0">
                <a:ea typeface="SimSun" panose="02010600030101010101" pitchFamily="2" charset="-122"/>
              </a:rPr>
              <a:t> n</a:t>
            </a:r>
          </a:p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                     </a:t>
            </a:r>
            <a:r>
              <a:rPr lang="en-US" altLang="zh-CN" sz="2400" smtClean="0">
                <a:solidFill>
                  <a:srgbClr val="CC0000"/>
                </a:solidFill>
                <a:ea typeface="SimSun" panose="02010600030101010101" pitchFamily="2" charset="-122"/>
              </a:rPr>
              <a:t>do for</a:t>
            </a:r>
            <a:r>
              <a:rPr lang="en-US" altLang="zh-CN" sz="2400" smtClean="0">
                <a:ea typeface="SimSun" panose="02010600030101010101" pitchFamily="2" charset="-122"/>
              </a:rPr>
              <a:t> j         1 </a:t>
            </a:r>
            <a:r>
              <a:rPr lang="en-US" altLang="zh-CN" sz="2400" smtClean="0">
                <a:solidFill>
                  <a:srgbClr val="CC0000"/>
                </a:solidFill>
                <a:ea typeface="SimSun" panose="02010600030101010101" pitchFamily="2" charset="-122"/>
              </a:rPr>
              <a:t>to</a:t>
            </a:r>
            <a:r>
              <a:rPr lang="en-US" altLang="zh-CN" sz="2400" smtClean="0">
                <a:ea typeface="SimSun" panose="02010600030101010101" pitchFamily="2" charset="-122"/>
              </a:rPr>
              <a:t> n</a:t>
            </a:r>
          </a:p>
          <a:p>
            <a:pPr eaLnBrk="1" hangingPunct="1"/>
            <a:r>
              <a:rPr lang="en-US" altLang="zh-CN" sz="2400" smtClean="0">
                <a:ea typeface="SimSun" panose="02010600030101010101" pitchFamily="2" charset="-122"/>
              </a:rPr>
              <a:t>                             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ij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(k)</a:t>
            </a:r>
            <a:r>
              <a:rPr lang="en-US" altLang="zh-CN" sz="2400" smtClean="0">
                <a:ea typeface="SimSun" panose="02010600030101010101" pitchFamily="2" charset="-122"/>
              </a:rPr>
              <a:t>           min(d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ij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(k-1)</a:t>
            </a:r>
            <a:r>
              <a:rPr lang="en-US" altLang="zh-CN" sz="2400" smtClean="0">
                <a:ea typeface="SimSun" panose="02010600030101010101" pitchFamily="2" charset="-122"/>
              </a:rPr>
              <a:t>,d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ik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(k-1)</a:t>
            </a:r>
            <a:r>
              <a:rPr lang="en-US" altLang="zh-CN" sz="2400" smtClean="0">
                <a:ea typeface="SimSun" panose="02010600030101010101" pitchFamily="2" charset="-122"/>
              </a:rPr>
              <a:t>+d</a:t>
            </a:r>
            <a:r>
              <a:rPr lang="en-US" altLang="zh-CN" sz="2400" baseline="-25000" smtClean="0">
                <a:ea typeface="SimSun" panose="02010600030101010101" pitchFamily="2" charset="-122"/>
              </a:rPr>
              <a:t>kj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(k-1)</a:t>
            </a:r>
            <a:r>
              <a:rPr lang="en-US" altLang="zh-CN" sz="2400" smtClean="0">
                <a:ea typeface="SimSun" panose="02010600030101010101" pitchFamily="2" charset="-122"/>
              </a:rPr>
              <a:t>)</a:t>
            </a:r>
          </a:p>
          <a:p>
            <a:pPr eaLnBrk="1" hangingPunct="1"/>
            <a:endParaRPr lang="en-US" altLang="zh-CN" sz="2400" smtClean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400" smtClean="0">
                <a:solidFill>
                  <a:srgbClr val="CC0000"/>
                </a:solidFill>
                <a:ea typeface="SimSun" panose="02010600030101010101" pitchFamily="2" charset="-122"/>
              </a:rPr>
              <a:t>return</a:t>
            </a:r>
            <a:r>
              <a:rPr lang="en-US" altLang="zh-CN" sz="2400" smtClean="0">
                <a:ea typeface="SimSun" panose="02010600030101010101" pitchFamily="2" charset="-122"/>
              </a:rPr>
              <a:t> D</a:t>
            </a:r>
            <a:r>
              <a:rPr lang="en-US" altLang="zh-CN" sz="2400" baseline="30000" smtClean="0">
                <a:ea typeface="SimSun" panose="02010600030101010101" pitchFamily="2" charset="-122"/>
              </a:rPr>
              <a:t>(n)           </a:t>
            </a:r>
            <a:endParaRPr lang="en-US" altLang="zh-CN" sz="2400" smtClean="0">
              <a:ea typeface="SimSun" panose="02010600030101010101" pitchFamily="2" charset="-122"/>
            </a:endParaRPr>
          </a:p>
          <a:p>
            <a:pPr eaLnBrk="1" hangingPunct="1"/>
            <a:endParaRPr lang="en-US" altLang="zh-CN" sz="2400" smtClean="0">
              <a:ea typeface="SimSun" panose="02010600030101010101" pitchFamily="2" charset="-122"/>
            </a:endParaRPr>
          </a:p>
          <a:p>
            <a:pPr eaLnBrk="1" hangingPunct="1"/>
            <a:endParaRPr lang="en-US" altLang="zh-CN" sz="2400" smtClean="0">
              <a:ea typeface="SimSun" panose="02010600030101010101" pitchFamily="2" charset="-122"/>
            </a:endParaRPr>
          </a:p>
        </p:txBody>
      </p:sp>
      <p:graphicFrame>
        <p:nvGraphicFramePr>
          <p:cNvPr id="68613" name="Object 2"/>
          <p:cNvGraphicFramePr>
            <a:graphicFrameLocks noChangeAspect="1"/>
          </p:cNvGraphicFramePr>
          <p:nvPr/>
        </p:nvGraphicFramePr>
        <p:xfrm>
          <a:off x="1143000" y="1714500"/>
          <a:ext cx="685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5" name="公式" r:id="rId3" imgW="190417" imgH="139639" progId="Equation.3">
                  <p:embed/>
                </p:oleObj>
              </mc:Choice>
              <mc:Fallback>
                <p:oleObj name="公式" r:id="rId3" imgW="190417" imgH="13963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14500"/>
                        <a:ext cx="685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3"/>
          <p:cNvGraphicFramePr>
            <a:graphicFrameLocks noChangeAspect="1"/>
          </p:cNvGraphicFramePr>
          <p:nvPr/>
        </p:nvGraphicFramePr>
        <p:xfrm>
          <a:off x="1285875" y="2143125"/>
          <a:ext cx="685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公式" r:id="rId5" imgW="190417" imgH="139639" progId="Equation.3">
                  <p:embed/>
                </p:oleObj>
              </mc:Choice>
              <mc:Fallback>
                <p:oleObj name="公式" r:id="rId5" imgW="190417" imgH="13963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143125"/>
                        <a:ext cx="685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4"/>
          <p:cNvGraphicFramePr>
            <a:graphicFrameLocks noChangeAspect="1"/>
          </p:cNvGraphicFramePr>
          <p:nvPr/>
        </p:nvGraphicFramePr>
        <p:xfrm>
          <a:off x="1500188" y="2571750"/>
          <a:ext cx="685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7" name="公式" r:id="rId6" imgW="190417" imgH="139639" progId="Equation.3">
                  <p:embed/>
                </p:oleObj>
              </mc:Choice>
              <mc:Fallback>
                <p:oleObj name="公式" r:id="rId6" imgW="190417" imgH="13963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571750"/>
                        <a:ext cx="685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5"/>
          <p:cNvGraphicFramePr>
            <a:graphicFrameLocks noChangeAspect="1"/>
          </p:cNvGraphicFramePr>
          <p:nvPr/>
        </p:nvGraphicFramePr>
        <p:xfrm>
          <a:off x="2500313" y="3429000"/>
          <a:ext cx="685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8" name="公式" r:id="rId7" imgW="190417" imgH="139639" progId="Equation.3">
                  <p:embed/>
                </p:oleObj>
              </mc:Choice>
              <mc:Fallback>
                <p:oleObj name="公式" r:id="rId7" imgW="190417" imgH="13963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3429000"/>
                        <a:ext cx="685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6"/>
          <p:cNvGraphicFramePr>
            <a:graphicFrameLocks noChangeAspect="1"/>
          </p:cNvGraphicFramePr>
          <p:nvPr/>
        </p:nvGraphicFramePr>
        <p:xfrm>
          <a:off x="3571875" y="3929063"/>
          <a:ext cx="685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9" name="公式" r:id="rId8" imgW="190417" imgH="139639" progId="Equation.3">
                  <p:embed/>
                </p:oleObj>
              </mc:Choice>
              <mc:Fallback>
                <p:oleObj name="公式" r:id="rId8" imgW="190417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929063"/>
                        <a:ext cx="685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7"/>
          <p:cNvGraphicFramePr>
            <a:graphicFrameLocks noChangeAspect="1"/>
          </p:cNvGraphicFramePr>
          <p:nvPr/>
        </p:nvGraphicFramePr>
        <p:xfrm>
          <a:off x="3786188" y="4286250"/>
          <a:ext cx="685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0" name="公式" r:id="rId9" imgW="190417" imgH="139639" progId="Equation.3">
                  <p:embed/>
                </p:oleObj>
              </mc:Choice>
              <mc:Fallback>
                <p:oleObj name="公式" r:id="rId9" imgW="190417" imgH="13963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286250"/>
                        <a:ext cx="685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Example:</a:t>
            </a:r>
          </a:p>
        </p:txBody>
      </p:sp>
      <p:pic>
        <p:nvPicPr>
          <p:cNvPr id="6963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5975"/>
            <a:ext cx="32766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20900"/>
            <a:ext cx="38989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706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IN" altLang="en-US" smtClean="0"/>
              <a:t> </a:t>
            </a:r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88EC71A9-34F4-4159-AE1D-10B9044CE6CC}" type="datetime1">
              <a:rPr lang="en-US" altLang="en-US" sz="1400" smtClean="0">
                <a:solidFill>
                  <a:schemeClr val="tx2"/>
                </a:solidFill>
              </a:rPr>
              <a:pPr algn="l"/>
              <a:t>3/17/2022</a:t>
            </a:fld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altLang="en-US" sz="1400" smtClean="0">
              <a:solidFill>
                <a:schemeClr val="tx2"/>
              </a:solidFill>
            </a:endParaRP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8A9A15FC-27A0-47C6-94B1-7257C3BAAF20}" type="slidenum">
              <a:rPr lang="tr-TR" altLang="en-US" sz="1400">
                <a:solidFill>
                  <a:schemeClr val="tx2"/>
                </a:solidFill>
              </a:rPr>
              <a:pPr algn="l"/>
              <a:t>28</a:t>
            </a:fld>
            <a:endParaRPr lang="tr-TR" altLang="en-US" sz="1400">
              <a:solidFill>
                <a:schemeClr val="tx2"/>
              </a:solidFill>
            </a:endParaRPr>
          </a:p>
        </p:txBody>
      </p:sp>
      <p:pic>
        <p:nvPicPr>
          <p:cNvPr id="7066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71625"/>
            <a:ext cx="6092825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accent2"/>
                </a:solidFill>
              </a:rPr>
              <a:t>Shortest Path</a:t>
            </a:r>
            <a:endParaRPr lang="tr-TR" altLang="en-US" sz="3600" b="1" smtClean="0">
              <a:solidFill>
                <a:schemeClr val="accent2"/>
              </a:solidFill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828800"/>
            <a:ext cx="6019800" cy="914400"/>
          </a:xfrm>
        </p:spPr>
        <p:txBody>
          <a:bodyPr>
            <a:normAutofit fontScale="2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7200" dirty="0">
                <a:solidFill>
                  <a:srgbClr val="FF3300"/>
                </a:solidFill>
              </a:rPr>
              <a:t>Shortest Path</a:t>
            </a:r>
            <a:r>
              <a:rPr lang="en-US" sz="7200" dirty="0"/>
              <a:t> = Path of minimum weight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IN" sz="5800" i="1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IN" sz="5800" i="1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IN" sz="5800" i="1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l-GR" sz="9600" i="1" dirty="0" smtClean="0">
                <a:solidFill>
                  <a:schemeClr val="accent2"/>
                </a:solidFill>
                <a:cs typeface="Times New Roman" pitchFamily="18" charset="0"/>
              </a:rPr>
              <a:t>δ</a:t>
            </a:r>
            <a:r>
              <a:rPr lang="en-US" sz="9600" i="1" dirty="0">
                <a:solidFill>
                  <a:schemeClr val="accent2"/>
                </a:solidFill>
                <a:cs typeface="Times New Roman" pitchFamily="18" charset="0"/>
              </a:rPr>
              <a:t>(</a:t>
            </a:r>
            <a:r>
              <a:rPr lang="en-US" sz="9600" i="1" dirty="0" err="1">
                <a:solidFill>
                  <a:schemeClr val="accent2"/>
                </a:solidFill>
                <a:cs typeface="Times New Roman" pitchFamily="18" charset="0"/>
              </a:rPr>
              <a:t>u,v</a:t>
            </a:r>
            <a:r>
              <a:rPr lang="en-US" sz="9600" i="1" dirty="0">
                <a:solidFill>
                  <a:schemeClr val="accent2"/>
                </a:solidFill>
                <a:cs typeface="Times New Roman" pitchFamily="18" charset="0"/>
              </a:rPr>
              <a:t>)=</a:t>
            </a:r>
            <a:r>
              <a:rPr lang="en-US" sz="9600" dirty="0">
                <a:cs typeface="Times New Roman" pitchFamily="18" charset="0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l-GR" sz="2800" dirty="0">
              <a:cs typeface="Times New Roman" pitchFamily="18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9BF92448-FBE7-4CC8-88EE-BFC70FFD6B62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3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AutoShape 4"/>
          <p:cNvSpPr>
            <a:spLocks/>
          </p:cNvSpPr>
          <p:nvPr/>
        </p:nvSpPr>
        <p:spPr bwMode="auto">
          <a:xfrm>
            <a:off x="1752600" y="27432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IN" altLang="en-US" sz="2400">
              <a:latin typeface="Arial" panose="020B0604020202020204" pitchFamily="34" charset="0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6324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min{ω(p) : u      v};  if there is a path from u to v,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400" b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	                             otherwise.</a:t>
            </a:r>
          </a:p>
        </p:txBody>
      </p:sp>
      <p:sp>
        <p:nvSpPr>
          <p:cNvPr id="15367" name="Freeform 9"/>
          <p:cNvSpPr>
            <a:spLocks/>
          </p:cNvSpPr>
          <p:nvPr/>
        </p:nvSpPr>
        <p:spPr bwMode="auto">
          <a:xfrm>
            <a:off x="3670300" y="2971800"/>
            <a:ext cx="292100" cy="74613"/>
          </a:xfrm>
          <a:custGeom>
            <a:avLst/>
            <a:gdLst>
              <a:gd name="T0" fmla="*/ 0 w 336"/>
              <a:gd name="T1" fmla="*/ 2147483646 h 112"/>
              <a:gd name="T2" fmla="*/ 2147483646 w 336"/>
              <a:gd name="T3" fmla="*/ 2147483646 h 112"/>
              <a:gd name="T4" fmla="*/ 2147483646 w 336"/>
              <a:gd name="T5" fmla="*/ 2147483646 h 112"/>
              <a:gd name="T6" fmla="*/ 2147483646 w 336"/>
              <a:gd name="T7" fmla="*/ 2147483646 h 112"/>
              <a:gd name="T8" fmla="*/ 2147483646 w 336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112"/>
              <a:gd name="T17" fmla="*/ 336 w 336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112">
                <a:moveTo>
                  <a:pt x="0" y="112"/>
                </a:moveTo>
                <a:cubicBezTo>
                  <a:pt x="36" y="64"/>
                  <a:pt x="72" y="16"/>
                  <a:pt x="96" y="16"/>
                </a:cubicBezTo>
                <a:cubicBezTo>
                  <a:pt x="120" y="16"/>
                  <a:pt x="120" y="112"/>
                  <a:pt x="144" y="112"/>
                </a:cubicBezTo>
                <a:cubicBezTo>
                  <a:pt x="168" y="112"/>
                  <a:pt x="208" y="32"/>
                  <a:pt x="240" y="16"/>
                </a:cubicBezTo>
                <a:cubicBezTo>
                  <a:pt x="272" y="0"/>
                  <a:pt x="296" y="0"/>
                  <a:pt x="336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3581400" y="26797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accent2"/>
                </a:solidFill>
              </a:rPr>
              <a:t>Shortest-Path Variants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8809CEF5-A194-443A-B335-50A648D224A9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4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solidFill>
                  <a:srgbClr val="FF3300"/>
                </a:solidFill>
              </a:rPr>
              <a:t>Shortest-Path problems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 smtClean="0">
                <a:solidFill>
                  <a:schemeClr val="accent2"/>
                </a:solidFill>
              </a:rPr>
              <a:t>Single-source shortest-paths problem:</a:t>
            </a:r>
            <a:r>
              <a:rPr lang="en-US" altLang="en-US" sz="2000" smtClean="0"/>
              <a:t> Find the shortest path from </a:t>
            </a:r>
            <a:r>
              <a:rPr lang="en-US" altLang="en-US" sz="2000" i="1" smtClean="0">
                <a:solidFill>
                  <a:srgbClr val="FF3300"/>
                </a:solidFill>
              </a:rPr>
              <a:t>s</a:t>
            </a:r>
            <a:r>
              <a:rPr lang="en-US" altLang="en-US" sz="2000" smtClean="0"/>
              <a:t> to each vertex 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. (e.g. BFS)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 smtClean="0">
                <a:solidFill>
                  <a:schemeClr val="accent2"/>
                </a:solidFill>
              </a:rPr>
              <a:t>Single-destination shortest-paths problem:</a:t>
            </a:r>
            <a:r>
              <a:rPr lang="en-US" altLang="en-US" sz="2000" smtClean="0"/>
              <a:t> Find a shortest path to a given </a:t>
            </a:r>
            <a:r>
              <a:rPr lang="en-US" altLang="en-US" sz="2000" i="1" smtClean="0">
                <a:solidFill>
                  <a:srgbClr val="FF3300"/>
                </a:solidFill>
              </a:rPr>
              <a:t>destination</a:t>
            </a:r>
            <a:r>
              <a:rPr lang="en-US" altLang="en-US" sz="2000" smtClean="0"/>
              <a:t> vertex </a:t>
            </a:r>
            <a:r>
              <a:rPr lang="en-US" altLang="en-US" sz="2000" i="1" smtClean="0"/>
              <a:t>t</a:t>
            </a:r>
            <a:r>
              <a:rPr lang="en-US" altLang="en-US" sz="2000" smtClean="0"/>
              <a:t> from each vertex 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. 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 smtClean="0">
                <a:solidFill>
                  <a:schemeClr val="accent2"/>
                </a:solidFill>
              </a:rPr>
              <a:t>Single-pair shortest-path problem:</a:t>
            </a:r>
            <a:r>
              <a:rPr lang="en-US" altLang="en-US" sz="2000" smtClean="0"/>
              <a:t> Find a shortest path from </a:t>
            </a:r>
            <a:r>
              <a:rPr lang="en-US" altLang="en-US" sz="2000" i="1" smtClean="0">
                <a:solidFill>
                  <a:srgbClr val="FF3300"/>
                </a:solidFill>
              </a:rPr>
              <a:t>u</a:t>
            </a:r>
            <a:r>
              <a:rPr lang="en-US" altLang="en-US" sz="2000" smtClean="0"/>
              <a:t> to </a:t>
            </a:r>
            <a:r>
              <a:rPr lang="en-US" altLang="en-US" sz="2000" i="1" smtClean="0">
                <a:solidFill>
                  <a:srgbClr val="FF3300"/>
                </a:solidFill>
              </a:rPr>
              <a:t>v</a:t>
            </a:r>
            <a:r>
              <a:rPr lang="en-US" altLang="en-US" sz="2000" smtClean="0"/>
              <a:t> for given vertices </a:t>
            </a:r>
            <a:r>
              <a:rPr lang="en-US" altLang="en-US" sz="2000" i="1" smtClean="0"/>
              <a:t>u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. 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000" smtClean="0">
                <a:solidFill>
                  <a:schemeClr val="accent2"/>
                </a:solidFill>
              </a:rPr>
              <a:t>All-pairs shortest-paths problem:</a:t>
            </a:r>
            <a:r>
              <a:rPr lang="en-US" altLang="en-US" sz="2000" smtClean="0"/>
              <a:t> Find a shortest path from </a:t>
            </a:r>
            <a:r>
              <a:rPr lang="en-US" altLang="en-US" sz="2000" i="1" smtClean="0">
                <a:solidFill>
                  <a:srgbClr val="FF3300"/>
                </a:solidFill>
              </a:rPr>
              <a:t>u</a:t>
            </a:r>
            <a:r>
              <a:rPr lang="en-US" altLang="en-US" sz="2000" smtClean="0"/>
              <a:t> to </a:t>
            </a:r>
            <a:r>
              <a:rPr lang="en-US" altLang="en-US" sz="2000" i="1" smtClean="0">
                <a:solidFill>
                  <a:srgbClr val="FF3300"/>
                </a:solidFill>
              </a:rPr>
              <a:t>v</a:t>
            </a:r>
            <a:r>
              <a:rPr lang="en-US" altLang="en-US" sz="2000" smtClean="0"/>
              <a:t> for every pair of vertices </a:t>
            </a:r>
            <a:r>
              <a:rPr lang="en-US" altLang="en-US" sz="2000" i="1" smtClean="0"/>
              <a:t>u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v</a:t>
            </a:r>
            <a:r>
              <a:rPr lang="en-US" altLang="en-US" sz="20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accent2"/>
                </a:solidFill>
              </a:rPr>
              <a:t>Negative-weight edges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0C824263-654D-4BAF-BE0D-D75ED18605BB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5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smtClean="0"/>
              <a:t>No problem, as long as no negative-weight cycles are reachable from the source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2400" smtClean="0"/>
              <a:t>Otherwise, we can just keep going around it, and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en-US" sz="2400" smtClean="0"/>
              <a:t>get w(s, v) = −∞ for all v on the cycle.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</p:txBody>
      </p:sp>
      <p:pic>
        <p:nvPicPr>
          <p:cNvPr id="17413" name="Picture 4" descr="fig2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6" b="40305"/>
          <a:stretch>
            <a:fillRect/>
          </a:stretch>
        </p:blipFill>
        <p:spPr bwMode="auto">
          <a:xfrm>
            <a:off x="1219200" y="3429000"/>
            <a:ext cx="6629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3600" b="1" smtClean="0">
                <a:solidFill>
                  <a:schemeClr val="accent2"/>
                </a:solidFill>
              </a:rPr>
              <a:t>Relaxation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8F6E839D-7D94-489B-9AAB-A4275B325D28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6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Text Box 5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79248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</a:t>
            </a:r>
            <a:r>
              <a:rPr lang="tr-TR" altLang="en-US" sz="2800" smtClean="0"/>
              <a:t>aintain </a:t>
            </a:r>
            <a:r>
              <a:rPr lang="tr-TR" altLang="en-US" sz="2800" smtClean="0">
                <a:solidFill>
                  <a:srgbClr val="336600"/>
                </a:solidFill>
              </a:rPr>
              <a:t>d[</a:t>
            </a:r>
            <a:r>
              <a:rPr lang="tr-TR" altLang="en-US" sz="2800" i="1" smtClean="0">
                <a:solidFill>
                  <a:srgbClr val="336600"/>
                </a:solidFill>
              </a:rPr>
              <a:t>v</a:t>
            </a:r>
            <a:r>
              <a:rPr lang="tr-TR" altLang="en-US" sz="2800" smtClean="0">
                <a:solidFill>
                  <a:srgbClr val="336600"/>
                </a:solidFill>
              </a:rPr>
              <a:t>]</a:t>
            </a:r>
            <a:r>
              <a:rPr lang="tr-TR" altLang="en-US" sz="2800" smtClean="0"/>
              <a:t> for each </a:t>
            </a:r>
            <a:r>
              <a:rPr lang="tr-TR" altLang="en-US" sz="2800" i="1" smtClean="0"/>
              <a:t>v</a:t>
            </a:r>
            <a:r>
              <a:rPr lang="tr-TR" altLang="en-US" sz="2800" smtClean="0"/>
              <a:t> </a:t>
            </a:r>
            <a:r>
              <a:rPr lang="da-DK" altLang="en-US" sz="2800" smtClean="0">
                <a:latin typeface="Euclid Math One" pitchFamily="18" charset="2"/>
              </a:rPr>
              <a:t>Î</a:t>
            </a:r>
            <a:r>
              <a:rPr lang="tr-TR" altLang="en-US" sz="2800" i="1" smtClean="0"/>
              <a:t> V </a:t>
            </a:r>
            <a:endParaRPr lang="en-US" alt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tr-TR" altLang="en-US" sz="2800" smtClean="0">
                <a:solidFill>
                  <a:srgbClr val="336600"/>
                </a:solidFill>
              </a:rPr>
              <a:t>d[</a:t>
            </a:r>
            <a:r>
              <a:rPr lang="tr-TR" altLang="en-US" sz="2800" i="1" smtClean="0">
                <a:solidFill>
                  <a:srgbClr val="336600"/>
                </a:solidFill>
              </a:rPr>
              <a:t>v</a:t>
            </a:r>
            <a:r>
              <a:rPr lang="tr-TR" altLang="en-US" sz="2800" smtClean="0">
                <a:solidFill>
                  <a:srgbClr val="336600"/>
                </a:solidFill>
              </a:rPr>
              <a:t>]</a:t>
            </a:r>
            <a:r>
              <a:rPr lang="tr-TR" altLang="en-US" sz="2800" smtClean="0"/>
              <a:t> </a:t>
            </a:r>
            <a:r>
              <a:rPr lang="en-US" altLang="en-US" sz="2800" smtClean="0"/>
              <a:t>is called</a:t>
            </a:r>
            <a:r>
              <a:rPr lang="tr-TR" altLang="en-US" sz="2800" smtClean="0"/>
              <a:t> </a:t>
            </a:r>
            <a:r>
              <a:rPr lang="tr-TR" altLang="en-US" sz="2800" i="1" smtClean="0">
                <a:solidFill>
                  <a:srgbClr val="FF3300"/>
                </a:solidFill>
              </a:rPr>
              <a:t>shortest-path weight estimate</a:t>
            </a:r>
            <a:endParaRPr lang="en-US" altLang="en-US" sz="2800" i="1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i="1" smtClean="0">
                <a:solidFill>
                  <a:srgbClr val="D60093"/>
                </a:solidFill>
              </a:rPr>
              <a:t>	</a:t>
            </a:r>
            <a:endParaRPr lang="tr-TR" altLang="en-US" sz="2800" smtClean="0"/>
          </a:p>
        </p:txBody>
      </p:sp>
      <p:cxnSp>
        <p:nvCxnSpPr>
          <p:cNvPr id="18437" name="AutoShape 6"/>
          <p:cNvCxnSpPr>
            <a:cxnSpLocks noChangeShapeType="1"/>
            <a:stCxn id="18436" idx="0"/>
            <a:endCxn id="18436" idx="0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18438" name="Text Box 22"/>
          <p:cNvSpPr txBox="1">
            <a:spLocks noChangeArrowheads="1"/>
          </p:cNvSpPr>
          <p:nvPr/>
        </p:nvSpPr>
        <p:spPr bwMode="auto">
          <a:xfrm>
            <a:off x="4219575" y="4891088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000" b="1" i="1">
                <a:solidFill>
                  <a:srgbClr val="FF0000"/>
                </a:solidFill>
                <a:latin typeface="SymbolMT" charset="0"/>
              </a:rPr>
              <a:t> </a:t>
            </a:r>
          </a:p>
        </p:txBody>
      </p:sp>
      <p:sp>
        <p:nvSpPr>
          <p:cNvPr id="18439" name="Text Box 46"/>
          <p:cNvSpPr txBox="1">
            <a:spLocks noChangeArrowheads="1"/>
          </p:cNvSpPr>
          <p:nvPr/>
        </p:nvSpPr>
        <p:spPr bwMode="auto">
          <a:xfrm>
            <a:off x="990600" y="3505200"/>
            <a:ext cx="373380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 i="1">
                <a:solidFill>
                  <a:srgbClr val="FF3300"/>
                </a:solidFill>
                <a:latin typeface="Times New Roman" panose="02020603050405020304" pitchFamily="18" charset="0"/>
              </a:rPr>
              <a:t>INIT(</a:t>
            </a:r>
            <a:r>
              <a:rPr lang="tr-TR" altLang="en-US" sz="2400" i="1">
                <a:latin typeface="Times New Roman" panose="02020603050405020304" pitchFamily="18" charset="0"/>
              </a:rPr>
              <a:t>G</a:t>
            </a:r>
            <a:r>
              <a:rPr lang="tr-TR" altLang="en-US" sz="2400" i="1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tr-TR" altLang="en-US" sz="2400" i="1">
                <a:latin typeface="Times New Roman" panose="02020603050405020304" pitchFamily="18" charset="0"/>
              </a:rPr>
              <a:t>s</a:t>
            </a:r>
            <a:r>
              <a:rPr lang="tr-TR" altLang="en-US" sz="2400" i="1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     </a:t>
            </a:r>
            <a:r>
              <a:rPr lang="tr-TR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for each</a:t>
            </a: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tr-TR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do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endParaRPr lang="tr-TR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 	   </a:t>
            </a:r>
            <a:r>
              <a:rPr lang="tr-TR" altLang="en-US" sz="2400">
                <a:latin typeface="Times New Roman" panose="02020603050405020304" pitchFamily="18" charset="0"/>
              </a:rPr>
              <a:t>d[</a:t>
            </a:r>
            <a:r>
              <a:rPr lang="tr-TR" altLang="en-US" sz="2400" i="1">
                <a:latin typeface="Times New Roman" panose="02020603050405020304" pitchFamily="18" charset="0"/>
              </a:rPr>
              <a:t>v</a:t>
            </a:r>
            <a:r>
              <a:rPr lang="tr-TR" altLang="en-US" sz="2400">
                <a:latin typeface="Times New Roman" panose="02020603050405020304" pitchFamily="18" charset="0"/>
              </a:rPr>
              <a:t>] </a:t>
            </a: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← </a:t>
            </a: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∞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      </a:t>
            </a:r>
            <a:r>
              <a:rPr lang="el-GR" altLang="en-US" sz="24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π</a:t>
            </a: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tr-TR" alt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] ← </a:t>
            </a:r>
            <a:r>
              <a:rPr lang="tr-TR" altLang="en-US" sz="2400">
                <a:solidFill>
                  <a:srgbClr val="336600"/>
                </a:solidFill>
                <a:latin typeface="Times New Roman" panose="02020603050405020304" pitchFamily="18" charset="0"/>
              </a:rPr>
              <a:t>NIL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     d[</a:t>
            </a:r>
            <a:r>
              <a:rPr lang="tr-TR" alt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tr-TR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] ← 0</a:t>
            </a: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5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tr-TR" altLang="en-US" sz="4000" b="1" smtClean="0">
                <a:solidFill>
                  <a:schemeClr val="accent2"/>
                </a:solidFill>
              </a:rPr>
              <a:t>Relaxation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986F7A0F-3D1A-45CB-AC42-77A84AB016A0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7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876800" y="4800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en-US" sz="2000" i="1">
              <a:latin typeface="SymbolMT" charset="0"/>
            </a:endParaRPr>
          </a:p>
        </p:txBody>
      </p:sp>
      <p:cxnSp>
        <p:nvCxnSpPr>
          <p:cNvPr id="20485" name="AutoShape 6"/>
          <p:cNvCxnSpPr>
            <a:cxnSpLocks noChangeShapeType="1"/>
          </p:cNvCxnSpPr>
          <p:nvPr/>
        </p:nvCxnSpPr>
        <p:spPr bwMode="auto">
          <a:xfrm rot="5400000" flipV="1">
            <a:off x="4495800" y="3429000"/>
            <a:ext cx="1588" cy="1588"/>
          </a:xfrm>
          <a:prstGeom prst="curvedConnector3">
            <a:avLst>
              <a:gd name="adj1" fmla="val -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4219575" y="4891088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000" b="1" i="1">
                <a:solidFill>
                  <a:srgbClr val="FF0000"/>
                </a:solidFill>
                <a:latin typeface="SymbolMT" charset="0"/>
              </a:rPr>
              <a:t> </a:t>
            </a:r>
          </a:p>
        </p:txBody>
      </p:sp>
      <p:sp>
        <p:nvSpPr>
          <p:cNvPr id="20487" name="Text Box 37"/>
          <p:cNvSpPr txBox="1">
            <a:spLocks noChangeArrowheads="1"/>
          </p:cNvSpPr>
          <p:nvPr/>
        </p:nvSpPr>
        <p:spPr bwMode="auto">
          <a:xfrm>
            <a:off x="609600" y="1752600"/>
            <a:ext cx="4876800" cy="178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>
                <a:latin typeface="Arial" panose="020B0604020202020204" pitchFamily="34" charset="0"/>
              </a:rPr>
              <a:t> </a:t>
            </a:r>
            <a:r>
              <a:rPr lang="tr-TR" altLang="en-US" sz="2400" i="1">
                <a:solidFill>
                  <a:srgbClr val="FF3300"/>
                </a:solidFill>
                <a:latin typeface="Arial" panose="020B0604020202020204" pitchFamily="34" charset="0"/>
              </a:rPr>
              <a:t>RELAX(</a:t>
            </a:r>
            <a:r>
              <a:rPr lang="tr-TR" altLang="en-US" sz="2400" i="1">
                <a:latin typeface="Arial" panose="020B0604020202020204" pitchFamily="34" charset="0"/>
              </a:rPr>
              <a:t>u</a:t>
            </a:r>
            <a:r>
              <a:rPr lang="tr-TR" altLang="en-US" sz="2400" i="1">
                <a:solidFill>
                  <a:srgbClr val="FF3300"/>
                </a:solidFill>
                <a:latin typeface="Arial" panose="020B0604020202020204" pitchFamily="34" charset="0"/>
              </a:rPr>
              <a:t>, </a:t>
            </a:r>
            <a:r>
              <a:rPr lang="tr-TR" altLang="en-US" sz="2400" i="1">
                <a:latin typeface="Arial" panose="020B0604020202020204" pitchFamily="34" charset="0"/>
              </a:rPr>
              <a:t>v</a:t>
            </a:r>
            <a:r>
              <a:rPr lang="tr-TR" altLang="en-US" sz="2400" i="1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>
                <a:solidFill>
                  <a:schemeClr val="tx2"/>
                </a:solidFill>
                <a:latin typeface="Arial" panose="020B0604020202020204" pitchFamily="34" charset="0"/>
              </a:rPr>
              <a:t>         </a:t>
            </a:r>
            <a:r>
              <a:rPr lang="tr-TR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if</a:t>
            </a:r>
            <a:r>
              <a:rPr lang="tr-TR" altLang="en-US" sz="2400">
                <a:solidFill>
                  <a:schemeClr val="tx2"/>
                </a:solidFill>
                <a:latin typeface="Arial" panose="020B0604020202020204" pitchFamily="34" charset="0"/>
              </a:rPr>
              <a:t>  d[v] &gt; d[u]+w(u,v) </a:t>
            </a:r>
            <a:r>
              <a:rPr lang="tr-TR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then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>
                <a:solidFill>
                  <a:schemeClr val="tx2"/>
                </a:solidFill>
                <a:latin typeface="Arial" panose="020B0604020202020204" pitchFamily="34" charset="0"/>
              </a:rPr>
              <a:t>             d[v] ← d[u]+w(u,v)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tr-TR" altLang="en-US" sz="2400">
                <a:solidFill>
                  <a:schemeClr val="tx2"/>
                </a:solidFill>
                <a:latin typeface="Arial" panose="020B0604020202020204" pitchFamily="34" charset="0"/>
              </a:rPr>
              <a:t>       	 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l-GR" altLang="en-US" sz="2400">
                <a:solidFill>
                  <a:schemeClr val="tx2"/>
                </a:solidFill>
                <a:latin typeface="Arial" panose="020B0604020202020204" pitchFamily="34" charset="0"/>
              </a:rPr>
              <a:t>π</a:t>
            </a:r>
            <a:r>
              <a:rPr lang="tr-TR" altLang="en-US" sz="2400">
                <a:solidFill>
                  <a:schemeClr val="tx2"/>
                </a:solidFill>
                <a:latin typeface="Arial" panose="020B0604020202020204" pitchFamily="34" charset="0"/>
              </a:rPr>
              <a:t>[v] ← u</a:t>
            </a:r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0488" name="Oval 38"/>
          <p:cNvSpPr>
            <a:spLocks noChangeArrowheads="1"/>
          </p:cNvSpPr>
          <p:nvPr/>
        </p:nvSpPr>
        <p:spPr bwMode="auto">
          <a:xfrm>
            <a:off x="990600" y="4006850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5</a:t>
            </a:r>
            <a:endParaRPr lang="en-GB" altLang="en-US" sz="2400">
              <a:latin typeface="Symbol" panose="05050102010706020507" pitchFamily="18" charset="2"/>
            </a:endParaRPr>
          </a:p>
        </p:txBody>
      </p:sp>
      <p:cxnSp>
        <p:nvCxnSpPr>
          <p:cNvPr id="20489" name="AutoShape 39"/>
          <p:cNvCxnSpPr>
            <a:cxnSpLocks noChangeShapeType="1"/>
            <a:stCxn id="20488" idx="6"/>
          </p:cNvCxnSpPr>
          <p:nvPr/>
        </p:nvCxnSpPr>
        <p:spPr bwMode="auto">
          <a:xfrm>
            <a:off x="1447800" y="423545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40"/>
          <p:cNvCxnSpPr>
            <a:cxnSpLocks noChangeShapeType="1"/>
          </p:cNvCxnSpPr>
          <p:nvPr/>
        </p:nvCxnSpPr>
        <p:spPr bwMode="auto">
          <a:xfrm>
            <a:off x="1447800" y="524192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Text Box 41"/>
          <p:cNvSpPr txBox="1">
            <a:spLocks noChangeArrowheads="1"/>
          </p:cNvSpPr>
          <p:nvPr/>
        </p:nvSpPr>
        <p:spPr bwMode="auto">
          <a:xfrm>
            <a:off x="1066800" y="362585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u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0492" name="Text Box 42"/>
          <p:cNvSpPr txBox="1">
            <a:spLocks noChangeArrowheads="1"/>
          </p:cNvSpPr>
          <p:nvPr/>
        </p:nvSpPr>
        <p:spPr bwMode="auto">
          <a:xfrm>
            <a:off x="2286000" y="362585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v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0493" name="Text Box 43"/>
          <p:cNvSpPr txBox="1">
            <a:spLocks noChangeArrowheads="1"/>
          </p:cNvSpPr>
          <p:nvPr/>
        </p:nvSpPr>
        <p:spPr bwMode="auto">
          <a:xfrm>
            <a:off x="2286000" y="53943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v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0494" name="Text Box 44"/>
          <p:cNvSpPr txBox="1">
            <a:spLocks noChangeArrowheads="1"/>
          </p:cNvSpPr>
          <p:nvPr/>
        </p:nvSpPr>
        <p:spPr bwMode="auto">
          <a:xfrm>
            <a:off x="1066800" y="53943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u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0495" name="Text Box 45"/>
          <p:cNvSpPr txBox="1">
            <a:spLocks noChangeArrowheads="1"/>
          </p:cNvSpPr>
          <p:nvPr/>
        </p:nvSpPr>
        <p:spPr bwMode="auto">
          <a:xfrm>
            <a:off x="1600200" y="38544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6" name="Text Box 46"/>
          <p:cNvSpPr txBox="1">
            <a:spLocks noChangeArrowheads="1"/>
          </p:cNvSpPr>
          <p:nvPr/>
        </p:nvSpPr>
        <p:spPr bwMode="auto">
          <a:xfrm>
            <a:off x="1676400" y="51657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7" name="Oval 47"/>
          <p:cNvSpPr>
            <a:spLocks noChangeArrowheads="1"/>
          </p:cNvSpPr>
          <p:nvPr/>
        </p:nvSpPr>
        <p:spPr bwMode="auto">
          <a:xfrm>
            <a:off x="2209800" y="40227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9</a:t>
            </a:r>
            <a:endParaRPr lang="en-GB" altLang="en-US" sz="2400">
              <a:latin typeface="Symbol" panose="05050102010706020507" pitchFamily="18" charset="2"/>
            </a:endParaRPr>
          </a:p>
        </p:txBody>
      </p:sp>
      <p:sp>
        <p:nvSpPr>
          <p:cNvPr id="20498" name="Oval 48"/>
          <p:cNvSpPr>
            <a:spLocks noChangeArrowheads="1"/>
          </p:cNvSpPr>
          <p:nvPr/>
        </p:nvSpPr>
        <p:spPr bwMode="auto">
          <a:xfrm>
            <a:off x="990600" y="50133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5</a:t>
            </a:r>
            <a:endParaRPr lang="en-GB" altLang="en-US" sz="2400">
              <a:latin typeface="Symbol" panose="05050102010706020507" pitchFamily="18" charset="2"/>
            </a:endParaRPr>
          </a:p>
        </p:txBody>
      </p:sp>
      <p:sp>
        <p:nvSpPr>
          <p:cNvPr id="20499" name="Oval 49"/>
          <p:cNvSpPr>
            <a:spLocks noChangeArrowheads="1"/>
          </p:cNvSpPr>
          <p:nvPr/>
        </p:nvSpPr>
        <p:spPr bwMode="auto">
          <a:xfrm>
            <a:off x="2209800" y="50133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7</a:t>
            </a:r>
            <a:endParaRPr lang="en-GB" altLang="en-US" sz="2400">
              <a:latin typeface="Symbol" panose="05050102010706020507" pitchFamily="18" charset="2"/>
            </a:endParaRPr>
          </a:p>
        </p:txBody>
      </p:sp>
      <p:sp>
        <p:nvSpPr>
          <p:cNvPr id="20500" name="Line 50"/>
          <p:cNvSpPr>
            <a:spLocks noChangeShapeType="1"/>
          </p:cNvSpPr>
          <p:nvPr/>
        </p:nvSpPr>
        <p:spPr bwMode="auto">
          <a:xfrm>
            <a:off x="1600200" y="4387850"/>
            <a:ext cx="0" cy="685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01" name="Text Box 51"/>
          <p:cNvSpPr txBox="1">
            <a:spLocks noChangeArrowheads="1"/>
          </p:cNvSpPr>
          <p:nvPr/>
        </p:nvSpPr>
        <p:spPr bwMode="auto">
          <a:xfrm>
            <a:off x="1752600" y="454025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Relax(u,v)</a:t>
            </a:r>
            <a:endParaRPr lang="en-GB" altLang="en-US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2" name="Oval 52"/>
          <p:cNvSpPr>
            <a:spLocks noChangeArrowheads="1"/>
          </p:cNvSpPr>
          <p:nvPr/>
        </p:nvSpPr>
        <p:spPr bwMode="auto">
          <a:xfrm>
            <a:off x="3438525" y="4006850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5</a:t>
            </a:r>
            <a:endParaRPr lang="en-GB" altLang="en-US" sz="2400">
              <a:latin typeface="Symbol" panose="05050102010706020507" pitchFamily="18" charset="2"/>
            </a:endParaRPr>
          </a:p>
        </p:txBody>
      </p:sp>
      <p:cxnSp>
        <p:nvCxnSpPr>
          <p:cNvPr id="20503" name="AutoShape 53"/>
          <p:cNvCxnSpPr>
            <a:cxnSpLocks noChangeShapeType="1"/>
            <a:stCxn id="20502" idx="6"/>
          </p:cNvCxnSpPr>
          <p:nvPr/>
        </p:nvCxnSpPr>
        <p:spPr bwMode="auto">
          <a:xfrm>
            <a:off x="3895725" y="4235450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AutoShape 54"/>
          <p:cNvCxnSpPr>
            <a:cxnSpLocks noChangeShapeType="1"/>
          </p:cNvCxnSpPr>
          <p:nvPr/>
        </p:nvCxnSpPr>
        <p:spPr bwMode="auto">
          <a:xfrm>
            <a:off x="3895725" y="5241925"/>
            <a:ext cx="762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5" name="Text Box 55"/>
          <p:cNvSpPr txBox="1">
            <a:spLocks noChangeArrowheads="1"/>
          </p:cNvSpPr>
          <p:nvPr/>
        </p:nvSpPr>
        <p:spPr bwMode="auto">
          <a:xfrm>
            <a:off x="3514725" y="362585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u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0506" name="Text Box 56"/>
          <p:cNvSpPr txBox="1">
            <a:spLocks noChangeArrowheads="1"/>
          </p:cNvSpPr>
          <p:nvPr/>
        </p:nvSpPr>
        <p:spPr bwMode="auto">
          <a:xfrm>
            <a:off x="4733925" y="362585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v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0507" name="Text Box 57"/>
          <p:cNvSpPr txBox="1">
            <a:spLocks noChangeArrowheads="1"/>
          </p:cNvSpPr>
          <p:nvPr/>
        </p:nvSpPr>
        <p:spPr bwMode="auto">
          <a:xfrm>
            <a:off x="4733925" y="53943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v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0508" name="Text Box 58"/>
          <p:cNvSpPr txBox="1">
            <a:spLocks noChangeArrowheads="1"/>
          </p:cNvSpPr>
          <p:nvPr/>
        </p:nvSpPr>
        <p:spPr bwMode="auto">
          <a:xfrm>
            <a:off x="3514725" y="53943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u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0509" name="Text Box 59"/>
          <p:cNvSpPr txBox="1">
            <a:spLocks noChangeArrowheads="1"/>
          </p:cNvSpPr>
          <p:nvPr/>
        </p:nvSpPr>
        <p:spPr bwMode="auto">
          <a:xfrm>
            <a:off x="4048125" y="38544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0" name="Text Box 60"/>
          <p:cNvSpPr txBox="1">
            <a:spLocks noChangeArrowheads="1"/>
          </p:cNvSpPr>
          <p:nvPr/>
        </p:nvSpPr>
        <p:spPr bwMode="auto">
          <a:xfrm>
            <a:off x="4124325" y="51657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77777"/>
                </a:solidFill>
                <a:latin typeface="Times New Roman" panose="02020603050405020304" pitchFamily="18" charset="0"/>
              </a:rPr>
              <a:t>2</a:t>
            </a:r>
            <a:endParaRPr lang="en-GB" altLang="en-US" sz="2000">
              <a:solidFill>
                <a:srgbClr val="777777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1" name="Oval 61"/>
          <p:cNvSpPr>
            <a:spLocks noChangeArrowheads="1"/>
          </p:cNvSpPr>
          <p:nvPr/>
        </p:nvSpPr>
        <p:spPr bwMode="auto">
          <a:xfrm>
            <a:off x="4657725" y="40227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6</a:t>
            </a:r>
            <a:endParaRPr lang="en-GB" altLang="en-US" sz="2400">
              <a:latin typeface="Symbol" panose="05050102010706020507" pitchFamily="18" charset="2"/>
            </a:endParaRPr>
          </a:p>
        </p:txBody>
      </p:sp>
      <p:sp>
        <p:nvSpPr>
          <p:cNvPr id="20512" name="Oval 62"/>
          <p:cNvSpPr>
            <a:spLocks noChangeArrowheads="1"/>
          </p:cNvSpPr>
          <p:nvPr/>
        </p:nvSpPr>
        <p:spPr bwMode="auto">
          <a:xfrm>
            <a:off x="3438525" y="50133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5</a:t>
            </a:r>
            <a:endParaRPr lang="en-GB" altLang="en-US" sz="2400">
              <a:latin typeface="Symbol" panose="05050102010706020507" pitchFamily="18" charset="2"/>
            </a:endParaRPr>
          </a:p>
        </p:txBody>
      </p:sp>
      <p:sp>
        <p:nvSpPr>
          <p:cNvPr id="20513" name="Oval 63"/>
          <p:cNvSpPr>
            <a:spLocks noChangeArrowheads="1"/>
          </p:cNvSpPr>
          <p:nvPr/>
        </p:nvSpPr>
        <p:spPr bwMode="auto">
          <a:xfrm>
            <a:off x="4657725" y="5013325"/>
            <a:ext cx="457200" cy="4572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anose="05050102010706020507" pitchFamily="18" charset="2"/>
              </a:rPr>
              <a:t>6</a:t>
            </a:r>
            <a:endParaRPr lang="en-GB" altLang="en-US" sz="2400">
              <a:latin typeface="Symbol" panose="05050102010706020507" pitchFamily="18" charset="2"/>
            </a:endParaRPr>
          </a:p>
        </p:txBody>
      </p:sp>
      <p:sp>
        <p:nvSpPr>
          <p:cNvPr id="20514" name="Line 64"/>
          <p:cNvSpPr>
            <a:spLocks noChangeShapeType="1"/>
          </p:cNvSpPr>
          <p:nvPr/>
        </p:nvSpPr>
        <p:spPr bwMode="auto">
          <a:xfrm>
            <a:off x="4048125" y="4387850"/>
            <a:ext cx="0" cy="6858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15" name="TextBox 36"/>
          <p:cNvSpPr txBox="1">
            <a:spLocks noChangeArrowheads="1"/>
          </p:cNvSpPr>
          <p:nvPr/>
        </p:nvSpPr>
        <p:spPr bwMode="auto">
          <a:xfrm>
            <a:off x="5638800" y="1752600"/>
            <a:ext cx="327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N" altLang="en-US" sz="1600" i="1">
                <a:latin typeface="Arial" panose="020B0604020202020204" pitchFamily="34" charset="0"/>
              </a:rPr>
              <a:t>The process of relaxing an edge(u,v) consists of testing whether we can improve the shortest path to v found so far by going through u,If so, update v.d and v.</a:t>
            </a:r>
            <a:r>
              <a:rPr lang="el-GR" altLang="en-US" sz="1600" i="1">
                <a:solidFill>
                  <a:schemeClr val="tx2"/>
                </a:solidFill>
                <a:latin typeface="Arial" panose="020B0604020202020204" pitchFamily="34" charset="0"/>
              </a:rPr>
              <a:t> π</a:t>
            </a:r>
            <a:endParaRPr lang="en-IN" altLang="en-US" sz="1600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8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b="1" dirty="0">
                <a:solidFill>
                  <a:schemeClr val="accent2"/>
                </a:solidFill>
              </a:rPr>
              <a:t>Dijkstra’s Algorithm For Shortest Paths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F1EE6356-A5D3-40FF-BC3E-1A7D10796261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8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Text Box 15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7924800" cy="4114800"/>
          </a:xfrm>
        </p:spPr>
        <p:txBody>
          <a:bodyPr/>
          <a:lstStyle/>
          <a:p>
            <a:pPr marL="609600" indent="-609600" eaLnBrk="1" hangingPunct="1"/>
            <a:r>
              <a:rPr lang="en-US" altLang="en-US" sz="2400" smtClean="0"/>
              <a:t>N</a:t>
            </a:r>
            <a:r>
              <a:rPr lang="tr-TR" altLang="en-US" sz="2400" smtClean="0"/>
              <a:t>on-negative edge weight</a:t>
            </a:r>
          </a:p>
          <a:p>
            <a:pPr marL="609600" indent="-609600" eaLnBrk="1" hangingPunct="1">
              <a:buFontTx/>
              <a:buNone/>
            </a:pPr>
            <a:endParaRPr lang="tr-TR" altLang="en-US" sz="2400" smtClean="0"/>
          </a:p>
          <a:p>
            <a:pPr marL="609600" indent="-609600" eaLnBrk="1" hangingPunct="1"/>
            <a:r>
              <a:rPr lang="en-US" altLang="en-US" sz="2400" smtClean="0">
                <a:solidFill>
                  <a:srgbClr val="336600"/>
                </a:solidFill>
              </a:rPr>
              <a:t>L</a:t>
            </a:r>
            <a:r>
              <a:rPr lang="tr-TR" altLang="en-US" sz="2400" smtClean="0">
                <a:solidFill>
                  <a:srgbClr val="336600"/>
                </a:solidFill>
              </a:rPr>
              <a:t>ike BFS:</a:t>
            </a:r>
            <a:r>
              <a:rPr lang="tr-TR" altLang="en-US" sz="2400" smtClean="0"/>
              <a:t> </a:t>
            </a:r>
            <a:r>
              <a:rPr lang="en-US" altLang="en-US" sz="2400" smtClean="0"/>
              <a:t>I</a:t>
            </a:r>
            <a:r>
              <a:rPr lang="tr-TR" altLang="en-US" sz="2400" smtClean="0"/>
              <a:t>f all edge weights are equal, then use BFS, otherwise use this algorithm </a:t>
            </a:r>
            <a:endParaRPr lang="en-US" altLang="en-US" sz="2400" smtClean="0"/>
          </a:p>
          <a:p>
            <a:pPr marL="609600" indent="-609600" eaLnBrk="1" hangingPunct="1">
              <a:buFontTx/>
              <a:buNone/>
            </a:pPr>
            <a:r>
              <a:rPr lang="en-US" altLang="en-US" sz="2400" smtClean="0"/>
              <a:t>	</a:t>
            </a:r>
            <a:endParaRPr lang="tr-TR" altLang="en-US" sz="2400" smtClean="0"/>
          </a:p>
          <a:p>
            <a:pPr marL="609600" indent="-609600" eaLnBrk="1" hangingPunct="1"/>
            <a:r>
              <a:rPr lang="en-US" altLang="en-US" sz="2400" smtClean="0"/>
              <a:t>U</a:t>
            </a:r>
            <a:r>
              <a:rPr lang="tr-TR" altLang="en-US" sz="2400" smtClean="0"/>
              <a:t>se </a:t>
            </a:r>
            <a:r>
              <a:rPr lang="en-US" altLang="en-US" sz="2400" smtClean="0"/>
              <a:t>Q</a:t>
            </a:r>
            <a:r>
              <a:rPr lang="tr-TR" altLang="en-US" sz="2400" smtClean="0"/>
              <a:t> = </a:t>
            </a:r>
            <a:r>
              <a:rPr lang="tr-TR" altLang="en-US" sz="2400" smtClean="0">
                <a:solidFill>
                  <a:srgbClr val="336600"/>
                </a:solidFill>
              </a:rPr>
              <a:t>priority queue</a:t>
            </a:r>
            <a:r>
              <a:rPr lang="tr-TR" altLang="en-US" sz="2400" smtClean="0"/>
              <a:t> keyed on d[v] values</a:t>
            </a:r>
            <a:endParaRPr lang="en-US" altLang="en-US" sz="2400" smtClean="0"/>
          </a:p>
          <a:p>
            <a:pPr marL="609600" indent="-609600" eaLnBrk="1" hangingPunct="1">
              <a:buFontTx/>
              <a:buNone/>
            </a:pPr>
            <a:r>
              <a:rPr lang="tr-TR" altLang="en-US" sz="2400" smtClean="0"/>
              <a:t> </a:t>
            </a:r>
            <a:r>
              <a:rPr lang="en-US" altLang="en-US" sz="2400" smtClean="0"/>
              <a:t>	</a:t>
            </a:r>
            <a:r>
              <a:rPr lang="tr-TR" altLang="en-US" sz="2400" smtClean="0"/>
              <a:t>(note: </a:t>
            </a:r>
            <a:r>
              <a:rPr lang="tr-TR" altLang="en-US" sz="2400" smtClean="0">
                <a:solidFill>
                  <a:srgbClr val="336600"/>
                </a:solidFill>
              </a:rPr>
              <a:t>BFS</a:t>
            </a:r>
            <a:r>
              <a:rPr lang="tr-TR" altLang="en-US" sz="2400" smtClean="0">
                <a:solidFill>
                  <a:srgbClr val="FF9900"/>
                </a:solidFill>
              </a:rPr>
              <a:t> </a:t>
            </a:r>
            <a:r>
              <a:rPr lang="tr-TR" altLang="en-US" sz="2400" smtClean="0"/>
              <a:t>uses FIFO)</a:t>
            </a:r>
          </a:p>
          <a:p>
            <a:pPr marL="609600" indent="-609600" eaLnBrk="1" hangingPunct="1">
              <a:buFontTx/>
              <a:buNone/>
            </a:pPr>
            <a:r>
              <a:rPr lang="tr-TR" altLang="en-US" smtClean="0"/>
              <a:t>	</a:t>
            </a:r>
          </a:p>
        </p:txBody>
      </p:sp>
      <p:cxnSp>
        <p:nvCxnSpPr>
          <p:cNvPr id="22533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7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3600" b="1" dirty="0">
                <a:solidFill>
                  <a:schemeClr val="accent2"/>
                </a:solidFill>
              </a:rPr>
              <a:t>Dijkstra’s Algorithm For Shortest Paths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fld id="{F02C9DC7-252E-47D4-B5E6-B0A450C8A5FC}" type="slidenum">
              <a:rPr lang="tr-TR" altLang="en-US" sz="1400">
                <a:solidFill>
                  <a:schemeClr val="tx2"/>
                </a:solidFill>
                <a:latin typeface="Arial" panose="020B0604020202020204" pitchFamily="34" charset="0"/>
              </a:rPr>
              <a:pPr>
                <a:spcBef>
                  <a:spcPct val="20000"/>
                </a:spcBef>
                <a:buClrTx/>
                <a:buSzTx/>
                <a:buFontTx/>
                <a:buNone/>
              </a:pPr>
              <a:t>9</a:t>
            </a:fld>
            <a:endParaRPr lang="tr-TR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7924800" cy="4114800"/>
          </a:xfrm>
          <a:ln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tr-TR" altLang="en-US" sz="2400" smtClean="0"/>
              <a:t>	</a:t>
            </a:r>
            <a:r>
              <a:rPr lang="tr-TR" altLang="en-US" sz="2400" b="1" i="1" smtClean="0">
                <a:solidFill>
                  <a:srgbClr val="FF3300"/>
                </a:solidFill>
                <a:cs typeface="Times New Roman" panose="02020603050405020304" pitchFamily="18" charset="0"/>
              </a:rPr>
              <a:t>DIJKSTRA</a:t>
            </a:r>
            <a:r>
              <a:rPr lang="tr-TR" altLang="en-US" sz="2400" smtClean="0">
                <a:solidFill>
                  <a:srgbClr val="FF3300"/>
                </a:solidFill>
                <a:cs typeface="Times New Roman" panose="02020603050405020304" pitchFamily="18" charset="0"/>
              </a:rPr>
              <a:t>(</a:t>
            </a:r>
            <a:r>
              <a:rPr lang="tr-TR" altLang="en-US" sz="2400" smtClean="0">
                <a:cs typeface="Times New Roman" panose="02020603050405020304" pitchFamily="18" charset="0"/>
              </a:rPr>
              <a:t>G, s</a:t>
            </a:r>
            <a:r>
              <a:rPr lang="tr-TR" altLang="en-US" sz="2400" smtClean="0">
                <a:solidFill>
                  <a:srgbClr val="FF3300"/>
                </a:solidFill>
                <a:cs typeface="Times New Roman" panose="02020603050405020304" pitchFamily="18" charset="0"/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tr-TR" altLang="en-US" sz="2400" smtClean="0">
                <a:cs typeface="Times New Roman" panose="02020603050405020304" pitchFamily="18" charset="0"/>
              </a:rPr>
              <a:t>             </a:t>
            </a:r>
            <a:r>
              <a:rPr lang="tr-TR" altLang="en-US" sz="2400" b="1" i="1" smtClean="0">
                <a:solidFill>
                  <a:schemeClr val="accent2"/>
                </a:solidFill>
                <a:cs typeface="Times New Roman" panose="02020603050405020304" pitchFamily="18" charset="0"/>
              </a:rPr>
              <a:t>INIT</a:t>
            </a:r>
            <a:r>
              <a:rPr lang="tr-TR" altLang="en-US" sz="2400" smtClean="0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tr-TR" altLang="en-US" sz="2400" smtClean="0">
                <a:solidFill>
                  <a:schemeClr val="tx2"/>
                </a:solidFill>
                <a:cs typeface="Times New Roman" panose="02020603050405020304" pitchFamily="18" charset="0"/>
              </a:rPr>
              <a:t>G</a:t>
            </a:r>
            <a:r>
              <a:rPr lang="tr-TR" altLang="en-US" sz="2400" smtClean="0">
                <a:solidFill>
                  <a:schemeClr val="accent2"/>
                </a:solidFill>
                <a:cs typeface="Times New Roman" panose="02020603050405020304" pitchFamily="18" charset="0"/>
              </a:rPr>
              <a:t>, </a:t>
            </a:r>
            <a:r>
              <a:rPr lang="tr-TR" altLang="en-US" sz="2400" smtClean="0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tr-TR" altLang="en-US" sz="2400" smtClean="0">
                <a:solidFill>
                  <a:schemeClr val="accent2"/>
                </a:solidFill>
                <a:cs typeface="Times New Roman" panose="02020603050405020304" pitchFamily="18" charset="0"/>
              </a:rPr>
              <a:t>)</a:t>
            </a:r>
            <a:r>
              <a:rPr lang="tr-TR" altLang="en-US" sz="2400" smtClean="0">
                <a:cs typeface="Times New Roman" panose="02020603050405020304" pitchFamily="18" charset="0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tr-TR" altLang="en-US" sz="2400" smtClean="0"/>
              <a:t>		</a:t>
            </a:r>
            <a:r>
              <a:rPr lang="tr-TR" altLang="en-US" sz="2400" smtClean="0"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cs typeface="Times New Roman" panose="02020603050405020304" pitchFamily="18" charset="0"/>
              </a:rPr>
              <a:t>S</a:t>
            </a:r>
            <a:r>
              <a:rPr lang="tr-TR" altLang="en-US" sz="2400" smtClean="0">
                <a:cs typeface="Times New Roman" panose="02020603050405020304" pitchFamily="18" charset="0"/>
              </a:rPr>
              <a:t>←</a:t>
            </a:r>
            <a:r>
              <a:rPr lang="en-US" altLang="en-US" sz="2400" smtClean="0">
                <a:cs typeface="Times New Roman" panose="02020603050405020304" pitchFamily="18" charset="0"/>
              </a:rPr>
              <a:t>Ø</a:t>
            </a:r>
            <a:r>
              <a:rPr lang="tr-TR" altLang="en-US" sz="2400" smtClean="0">
                <a:cs typeface="Times New Roman" panose="02020603050405020304" pitchFamily="18" charset="0"/>
              </a:rPr>
              <a:t>		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tr-TR" altLang="en-US" sz="2400" smtClean="0"/>
              <a:t>		</a:t>
            </a:r>
            <a:r>
              <a:rPr lang="tr-TR" altLang="en-US" sz="2400" smtClean="0">
                <a:cs typeface="Times New Roman" panose="02020603050405020304" pitchFamily="18" charset="0"/>
              </a:rPr>
              <a:t> Q←V</a:t>
            </a:r>
            <a:r>
              <a:rPr lang="en-US" altLang="en-US" sz="2400" smtClean="0">
                <a:cs typeface="Times New Roman" panose="02020603050405020304" pitchFamily="18" charset="0"/>
              </a:rPr>
              <a:t>[G]</a:t>
            </a:r>
            <a:r>
              <a:rPr lang="tr-TR" altLang="en-US" sz="2400" smtClean="0">
                <a:cs typeface="Times New Roman" panose="02020603050405020304" pitchFamily="18" charset="0"/>
              </a:rPr>
              <a:t>	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tr-TR" altLang="en-US" sz="2400" smtClean="0">
                <a:cs typeface="Times New Roman" panose="02020603050405020304" pitchFamily="18" charset="0"/>
              </a:rPr>
              <a:t>             </a:t>
            </a:r>
            <a:r>
              <a:rPr lang="tr-TR" altLang="en-US" sz="2400" smtClean="0">
                <a:solidFill>
                  <a:srgbClr val="FF3300"/>
                </a:solidFill>
                <a:cs typeface="Times New Roman" panose="02020603050405020304" pitchFamily="18" charset="0"/>
              </a:rPr>
              <a:t>while</a:t>
            </a:r>
            <a:r>
              <a:rPr lang="tr-TR" altLang="en-US" sz="2400" smtClean="0">
                <a:cs typeface="Times New Roman" panose="02020603050405020304" pitchFamily="18" charset="0"/>
              </a:rPr>
              <a:t> Q ≠</a:t>
            </a:r>
            <a:r>
              <a:rPr lang="en-US" altLang="en-US" sz="2400" smtClean="0">
                <a:cs typeface="Times New Roman" panose="02020603050405020304" pitchFamily="18" charset="0"/>
              </a:rPr>
              <a:t>Ø</a:t>
            </a:r>
            <a:r>
              <a:rPr lang="tr-TR" altLang="en-US" sz="2400" smtClean="0">
                <a:cs typeface="Times New Roman" panose="02020603050405020304" pitchFamily="18" charset="0"/>
              </a:rPr>
              <a:t> </a:t>
            </a:r>
            <a:r>
              <a:rPr lang="tr-TR" altLang="en-US" sz="2400" smtClean="0">
                <a:solidFill>
                  <a:srgbClr val="FF3300"/>
                </a:solidFill>
                <a:cs typeface="Times New Roman" panose="02020603050405020304" pitchFamily="18" charset="0"/>
              </a:rPr>
              <a:t>do</a:t>
            </a:r>
            <a:r>
              <a:rPr lang="tr-TR" altLang="en-US" sz="2400" smtClean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endParaRPr lang="tr-TR" altLang="en-US" sz="2400" smtClean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tr-TR" altLang="en-US" sz="2400" smtClean="0"/>
              <a:t>		      </a:t>
            </a:r>
            <a:r>
              <a:rPr lang="en-US" altLang="en-US" sz="2400" smtClean="0"/>
              <a:t> </a:t>
            </a:r>
            <a:r>
              <a:rPr lang="tr-TR" altLang="en-US" sz="2400" smtClean="0"/>
              <a:t>u</a:t>
            </a:r>
            <a:r>
              <a:rPr lang="tr-TR" altLang="en-US" sz="2400" smtClean="0">
                <a:cs typeface="Times New Roman" panose="02020603050405020304" pitchFamily="18" charset="0"/>
              </a:rPr>
              <a:t>←</a:t>
            </a:r>
            <a:r>
              <a:rPr lang="tr-TR" altLang="en-US" sz="2400" b="1" i="1" smtClean="0">
                <a:solidFill>
                  <a:schemeClr val="accent2"/>
                </a:solidFill>
              </a:rPr>
              <a:t>EXTRACT-MIN</a:t>
            </a:r>
            <a:r>
              <a:rPr lang="tr-TR" altLang="en-US" sz="2400" smtClean="0">
                <a:solidFill>
                  <a:schemeClr val="accent2"/>
                </a:solidFill>
              </a:rPr>
              <a:t>(</a:t>
            </a:r>
            <a:r>
              <a:rPr lang="tr-TR" altLang="en-US" sz="2400" smtClean="0"/>
              <a:t>Q</a:t>
            </a:r>
            <a:r>
              <a:rPr lang="tr-TR" altLang="en-US" sz="2400" smtClean="0">
                <a:solidFill>
                  <a:schemeClr val="accent2"/>
                </a:solidFill>
              </a:rPr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tr-TR" altLang="en-US" sz="2400" smtClean="0"/>
              <a:t> 		</a:t>
            </a:r>
            <a:r>
              <a:rPr lang="en-US" altLang="en-US" sz="2400" smtClean="0"/>
              <a:t>      </a:t>
            </a:r>
            <a:r>
              <a:rPr lang="tr-TR" altLang="en-US" sz="2400" smtClean="0"/>
              <a:t> S</a:t>
            </a:r>
            <a:r>
              <a:rPr lang="tr-TR" altLang="en-US" sz="2400" smtClean="0">
                <a:cs typeface="Times New Roman" panose="02020603050405020304" pitchFamily="18" charset="0"/>
              </a:rPr>
              <a:t>←</a:t>
            </a:r>
            <a:r>
              <a:rPr lang="tr-TR" altLang="en-US" sz="2400" smtClean="0"/>
              <a:t>S U {u}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tr-TR" altLang="en-US" sz="2400" smtClean="0"/>
              <a:t>		</a:t>
            </a:r>
            <a:r>
              <a:rPr lang="en-US" altLang="en-US" sz="2400" smtClean="0">
                <a:solidFill>
                  <a:srgbClr val="FF3300"/>
                </a:solidFill>
              </a:rPr>
              <a:t>    </a:t>
            </a:r>
            <a:r>
              <a:rPr lang="tr-TR" altLang="en-US" sz="2400" smtClean="0">
                <a:solidFill>
                  <a:srgbClr val="FF3300"/>
                </a:solidFill>
              </a:rPr>
              <a:t>  </a:t>
            </a:r>
            <a:r>
              <a:rPr lang="tr-TR" altLang="en-US" sz="2400" i="1" smtClean="0">
                <a:solidFill>
                  <a:srgbClr val="FF3300"/>
                </a:solidFill>
              </a:rPr>
              <a:t>for</a:t>
            </a:r>
            <a:r>
              <a:rPr lang="tr-TR" altLang="en-US" sz="2400" smtClean="0">
                <a:solidFill>
                  <a:srgbClr val="FF0000"/>
                </a:solidFill>
              </a:rPr>
              <a:t> </a:t>
            </a:r>
            <a:r>
              <a:rPr lang="tr-TR" altLang="en-US" sz="2400" smtClean="0"/>
              <a:t>each v </a:t>
            </a:r>
            <a:r>
              <a:rPr lang="da-DK" altLang="en-US" sz="2400" smtClean="0">
                <a:latin typeface="Euclid Math One" pitchFamily="18" charset="2"/>
              </a:rPr>
              <a:t>Î</a:t>
            </a:r>
            <a:r>
              <a:rPr lang="tr-TR" altLang="en-US" sz="2400" smtClean="0"/>
              <a:t> Adj[u] </a:t>
            </a:r>
            <a:r>
              <a:rPr lang="tr-TR" altLang="en-US" sz="2400" i="1" smtClean="0">
                <a:solidFill>
                  <a:srgbClr val="FF3300"/>
                </a:solidFill>
              </a:rPr>
              <a:t>do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tr-TR" altLang="en-US" sz="2400" smtClean="0"/>
              <a:t>			</a:t>
            </a:r>
            <a:r>
              <a:rPr lang="tr-TR" altLang="en-US" sz="2400" b="1" i="1" smtClean="0">
                <a:solidFill>
                  <a:schemeClr val="accent2"/>
                </a:solidFill>
              </a:rPr>
              <a:t>RELAX</a:t>
            </a:r>
            <a:r>
              <a:rPr lang="tr-TR" altLang="en-US" sz="2400" smtClean="0">
                <a:solidFill>
                  <a:schemeClr val="accent2"/>
                </a:solidFill>
              </a:rPr>
              <a:t>(</a:t>
            </a:r>
            <a:r>
              <a:rPr lang="tr-TR" altLang="en-US" sz="2400" smtClean="0"/>
              <a:t>u</a:t>
            </a:r>
            <a:r>
              <a:rPr lang="tr-TR" altLang="en-US" sz="2400" smtClean="0">
                <a:solidFill>
                  <a:schemeClr val="accent2"/>
                </a:solidFill>
              </a:rPr>
              <a:t>, </a:t>
            </a:r>
            <a:r>
              <a:rPr lang="tr-TR" altLang="en-US" sz="2400" smtClean="0"/>
              <a:t>v</a:t>
            </a:r>
            <a:r>
              <a:rPr lang="en-IN" altLang="en-US" sz="2400" smtClean="0"/>
              <a:t>,w</a:t>
            </a:r>
            <a:r>
              <a:rPr lang="tr-TR" altLang="en-US" sz="2400" smtClean="0">
                <a:solidFill>
                  <a:schemeClr val="accent2"/>
                </a:solidFill>
              </a:rPr>
              <a:t>)</a:t>
            </a:r>
            <a:r>
              <a:rPr lang="tr-TR" altLang="en-US" sz="2400" smtClean="0"/>
              <a:t>	</a:t>
            </a:r>
            <a:r>
              <a:rPr lang="en-US" altLang="en-US" sz="2400" smtClean="0">
                <a:solidFill>
                  <a:srgbClr val="336600"/>
                </a:solidFill>
              </a:rPr>
              <a:t> </a:t>
            </a:r>
            <a:r>
              <a:rPr lang="en-US" altLang="en-US" sz="2400" smtClean="0"/>
              <a:t>			</a:t>
            </a:r>
            <a:endParaRPr lang="tr-TR" altLang="en-US" sz="240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038600" y="2819400"/>
            <a:ext cx="2874963" cy="523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1400" dirty="0">
                <a:latin typeface="Comic Sans MS" pitchFamily="66" charset="0"/>
              </a:rPr>
              <a:t>O(V)</a:t>
            </a:r>
            <a:r>
              <a:rPr lang="en-US" sz="1400" dirty="0"/>
              <a:t> if Q is implemented as a min-heap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029200" y="3733800"/>
            <a:ext cx="1624013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1600" dirty="0"/>
              <a:t>Takes </a:t>
            </a:r>
            <a:r>
              <a:rPr lang="en-US" sz="1600" dirty="0">
                <a:latin typeface="Comic Sans MS" pitchFamily="66" charset="0"/>
              </a:rPr>
              <a:t>O(</a:t>
            </a:r>
            <a:r>
              <a:rPr lang="en-US" sz="1600" dirty="0" err="1">
                <a:latin typeface="Comic Sans MS" pitchFamily="66" charset="0"/>
              </a:rPr>
              <a:t>lgV</a:t>
            </a:r>
            <a:r>
              <a:rPr lang="en-US" sz="1600" dirty="0">
                <a:latin typeface="Comic Sans MS" pitchFamily="66" charset="0"/>
              </a:rPr>
              <a:t>)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086600" y="3200400"/>
            <a:ext cx="1646238" cy="879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Min-heap operations:</a:t>
            </a:r>
          </a:p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O(VlgV)</a:t>
            </a:r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>
            <a:off x="6964363" y="3325813"/>
            <a:ext cx="88900" cy="771525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IN" altLang="en-US" sz="2400">
              <a:latin typeface="Arial" panose="020B0604020202020204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029200" y="4495800"/>
            <a:ext cx="2798763" cy="3079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1400" dirty="0"/>
              <a:t>Executed O(E) times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5029200" y="4876800"/>
            <a:ext cx="1624013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1600" dirty="0"/>
              <a:t>Takes </a:t>
            </a:r>
            <a:r>
              <a:rPr lang="en-US" sz="1600" dirty="0">
                <a:latin typeface="Comic Sans MS" pitchFamily="66" charset="0"/>
              </a:rPr>
              <a:t>O(</a:t>
            </a:r>
            <a:r>
              <a:rPr lang="en-US" sz="1600" dirty="0" err="1">
                <a:latin typeface="Comic Sans MS" pitchFamily="66" charset="0"/>
              </a:rPr>
              <a:t>lgV</a:t>
            </a:r>
            <a:r>
              <a:rPr lang="en-US" sz="1600" dirty="0">
                <a:latin typeface="Comic Sans MS" pitchFamily="66" charset="0"/>
              </a:rPr>
              <a:t>)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854950" y="4556125"/>
            <a:ext cx="1074738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O(ElgV)</a:t>
            </a:r>
          </a:p>
        </p:txBody>
      </p:sp>
      <p:sp>
        <p:nvSpPr>
          <p:cNvPr id="14" name="AutoShape 20"/>
          <p:cNvSpPr>
            <a:spLocks/>
          </p:cNvSpPr>
          <p:nvPr/>
        </p:nvSpPr>
        <p:spPr bwMode="auto">
          <a:xfrm>
            <a:off x="7772400" y="4191000"/>
            <a:ext cx="152400" cy="1177925"/>
          </a:xfrm>
          <a:prstGeom prst="rightBrace">
            <a:avLst>
              <a:gd name="adj1" fmla="val 644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IN" altLang="en-US" sz="1800">
              <a:latin typeface="Arial" panose="020B0604020202020204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505200" y="2362200"/>
            <a:ext cx="2874963" cy="307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1400" dirty="0">
                <a:latin typeface="Comic Sans MS" pitchFamily="66" charset="0"/>
              </a:rPr>
              <a:t>O(V)</a:t>
            </a:r>
            <a:endParaRPr lang="en-US" sz="1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14800" y="1524000"/>
            <a:ext cx="4332288" cy="3667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DD0111"/>
                </a:solidFill>
                <a:latin typeface="Arial" panose="020B0604020202020204" pitchFamily="34" charset="0"/>
              </a:rPr>
              <a:t>Total time</a:t>
            </a:r>
            <a:r>
              <a:rPr lang="en-US" altLang="en-US" sz="1800">
                <a:latin typeface="Arial" panose="020B0604020202020204" pitchFamily="34" charset="0"/>
              </a:rPr>
              <a:t>: </a:t>
            </a:r>
            <a:r>
              <a:rPr lang="en-US" altLang="en-US" sz="1800">
                <a:latin typeface="Comic Sans MS" panose="030F0702030302020204" pitchFamily="66" charset="0"/>
              </a:rPr>
              <a:t>O(V+VlgV + ElgV) = O(ElgV)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2662</TotalTime>
  <Words>901</Words>
  <Application>Microsoft Office PowerPoint</Application>
  <PresentationFormat>On-screen Show (4:3)</PresentationFormat>
  <Paragraphs>350</Paragraphs>
  <Slides>28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SimSun</vt:lpstr>
      <vt:lpstr>SimSun</vt:lpstr>
      <vt:lpstr>Arial</vt:lpstr>
      <vt:lpstr>Bookman Old Style</vt:lpstr>
      <vt:lpstr>Calibri</vt:lpstr>
      <vt:lpstr>Cambria Math</vt:lpstr>
      <vt:lpstr>Comic Sans MS</vt:lpstr>
      <vt:lpstr>Euclid Math One</vt:lpstr>
      <vt:lpstr>Gill Sans MT</vt:lpstr>
      <vt:lpstr>Symbol</vt:lpstr>
      <vt:lpstr>SymbolMT</vt:lpstr>
      <vt:lpstr>Times New Roman</vt:lpstr>
      <vt:lpstr>Wingdings</vt:lpstr>
      <vt:lpstr>Wingdings 3</vt:lpstr>
      <vt:lpstr>Origin</vt:lpstr>
      <vt:lpstr>Equation</vt:lpstr>
      <vt:lpstr>公式</vt:lpstr>
      <vt:lpstr>SINGLE-SOURCE SHORTEST PATHS </vt:lpstr>
      <vt:lpstr>Introduction</vt:lpstr>
      <vt:lpstr>Shortest Path</vt:lpstr>
      <vt:lpstr>Shortest-Path Variants</vt:lpstr>
      <vt:lpstr>Negative-weight edges</vt:lpstr>
      <vt:lpstr>Relaxation</vt:lpstr>
      <vt:lpstr>Relaxation</vt:lpstr>
      <vt:lpstr>Dijkstra’s Algorithm For Shortest Paths</vt:lpstr>
      <vt:lpstr>Dijkstra’s Algorithm For Shortest Paths</vt:lpstr>
      <vt:lpstr>Example</vt:lpstr>
      <vt:lpstr>Example</vt:lpstr>
      <vt:lpstr>Example</vt:lpstr>
      <vt:lpstr>Example</vt:lpstr>
      <vt:lpstr>Example</vt:lpstr>
      <vt:lpstr>Example</vt:lpstr>
      <vt:lpstr>Dijkstra’s Algorithm For Shortest Paths</vt:lpstr>
      <vt:lpstr>Dijkstra’s Algorithm For Shortest Paths</vt:lpstr>
      <vt:lpstr>Dijkstra’s Algorithm For Shortest Paths</vt:lpstr>
      <vt:lpstr>Dijkstra’s Algorithm-Disadvantages</vt:lpstr>
      <vt:lpstr>Dijkstra’s Algorithm-Disadvantages</vt:lpstr>
      <vt:lpstr>Dijkstra’s Algorithm For Shortest Paths</vt:lpstr>
      <vt:lpstr>Dijkstra’s Algorithm For Shortest Paths</vt:lpstr>
      <vt:lpstr>Problem</vt:lpstr>
      <vt:lpstr>All-Pair Shortest Path </vt:lpstr>
      <vt:lpstr>A recursive solution to the all-pairs shortest paths problem:</vt:lpstr>
      <vt:lpstr> Computing the shortest-path weights bottom up:</vt:lpstr>
      <vt:lpstr>Example:</vt:lpstr>
      <vt:lpstr>PowerPoint Presentation</vt:lpstr>
    </vt:vector>
  </TitlesOfParts>
  <Company>Tosoft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</dc:title>
  <dc:creator>Umut Tosun</dc:creator>
  <cp:lastModifiedBy>Sunu</cp:lastModifiedBy>
  <cp:revision>447</cp:revision>
  <dcterms:created xsi:type="dcterms:W3CDTF">2004-12-08T04:58:00Z</dcterms:created>
  <dcterms:modified xsi:type="dcterms:W3CDTF">2022-03-17T04:45:19Z</dcterms:modified>
</cp:coreProperties>
</file>