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3" r:id="rId7"/>
    <p:sldId id="287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8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F3E89-3AEA-4827-952D-6059ACCFC54E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4EA97-01AB-4E72-910D-D96F7C2C355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663A54-FB9F-4956-A27E-3E083369323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charset="0"/>
                <a:cs typeface="Arial" charset="0"/>
              </a:rPr>
              <a:t>Approximation Algorithmes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5DBE4C-5B00-404F-85DE-FA9953CD3801}" type="slidenum">
              <a:rPr lang="en-US" altLang="en-US">
                <a:latin typeface="Arial" charset="0"/>
                <a:cs typeface="Arial" charset="0"/>
              </a:rPr>
              <a:pPr/>
              <a:t>8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3FAEB2-4AA7-482F-AE50-87FB052EEF49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71F2AF-F823-4828-BB8B-3E9E696EDF4B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69E-84DC-413B-A8CF-28D27D80C2D7}" type="datetimeFigureOut">
              <a:rPr lang="en-US" smtClean="0"/>
              <a:t>9/24/2019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4FF9-EF2D-46F8-B4D6-F0325007287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enter%20Selction%20eg.wm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b="1" smtClean="0">
                <a:latin typeface="Georgia" pitchFamily="18" charset="0"/>
              </a:rPr>
              <a:t>Vertex Cover Problem</a:t>
            </a:r>
            <a:endParaRPr lang="tr-TR" altLang="en-US" sz="3600" b="1" smtClean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mathematical discipline of graph theory, “A 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cover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(sometimes node cover) of a graph 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vertices which “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every edge.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is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one of its endpoint is chosen.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 “A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cover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graph G is a set of vertices incident to every edge 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G.”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cover problem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minimum size vertex cover in G?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6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Oval 11"/>
          <p:cNvSpPr>
            <a:spLocks noChangeArrowheads="1"/>
          </p:cNvSpPr>
          <p:nvPr/>
        </p:nvSpPr>
        <p:spPr bwMode="auto">
          <a:xfrm>
            <a:off x="4038592" y="3006722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/>
        </p:nvSpPr>
        <p:spPr bwMode="auto">
          <a:xfrm>
            <a:off x="3352792" y="3692522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/>
        </p:nvSpPr>
        <p:spPr bwMode="auto">
          <a:xfrm>
            <a:off x="3733792" y="4378322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/>
        </p:nvSpPr>
        <p:spPr bwMode="auto">
          <a:xfrm>
            <a:off x="4343392" y="4378322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/>
        </p:nvSpPr>
        <p:spPr bwMode="auto">
          <a:xfrm>
            <a:off x="4724392" y="3692522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3428992" y="3071810"/>
            <a:ext cx="6858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6" name="Line 23"/>
          <p:cNvSpPr>
            <a:spLocks noChangeShapeType="1"/>
          </p:cNvSpPr>
          <p:nvPr/>
        </p:nvSpPr>
        <p:spPr bwMode="auto">
          <a:xfrm>
            <a:off x="4114792" y="3082922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114792" y="3082922"/>
            <a:ext cx="6858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3428992" y="3768722"/>
            <a:ext cx="3810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809992" y="4454522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4419592" y="3757610"/>
            <a:ext cx="3810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41" name="Line 34"/>
          <p:cNvSpPr>
            <a:spLocks noChangeShapeType="1"/>
          </p:cNvSpPr>
          <p:nvPr/>
        </p:nvSpPr>
        <p:spPr bwMode="auto">
          <a:xfrm>
            <a:off x="7239000" y="457200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>
            <a:off x="4038592" y="3006722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>
            <a:off x="3733792" y="4378322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4343392" y="4378322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45" name="Rectangle 2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600" b="1">
                <a:latin typeface="Georgia" pitchFamily="18" charset="0"/>
              </a:rPr>
              <a:t>Vertex Cover Problem</a:t>
            </a:r>
            <a:endParaRPr lang="tr-TR" altLang="en-US" sz="3600" b="1">
              <a:latin typeface="Calibri Light" pitchFamily="34" charset="0"/>
            </a:endParaRPr>
          </a:p>
        </p:txBody>
      </p:sp>
      <p:sp>
        <p:nvSpPr>
          <p:cNvPr id="1046" name="TextBox 2"/>
          <p:cNvSpPr txBox="1">
            <a:spLocks noChangeArrowheads="1"/>
          </p:cNvSpPr>
          <p:nvPr/>
        </p:nvSpPr>
        <p:spPr bwMode="auto">
          <a:xfrm>
            <a:off x="628650" y="1690688"/>
            <a:ext cx="78867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alt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iven graph G = (V,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E), find </a:t>
            </a:r>
            <a:r>
              <a:rPr lang="tr-TR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smallest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s. t. </a:t>
            </a:r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(u, v)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E, then u 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V′ or v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V′ or both.</a:t>
            </a:r>
            <a:endParaRPr lang="en-US" alt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5143504" y="1857364"/>
          <a:ext cx="714380" cy="31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431613" imgH="190417" progId="Equation.3">
                  <p:embed/>
                </p:oleObj>
              </mc:Choice>
              <mc:Fallback>
                <p:oleObj name="Equation" r:id="rId4" imgW="431613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1857364"/>
                        <a:ext cx="714380" cy="315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357290" y="2214554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126720" imgH="126720" progId="Equation.3">
                  <p:embed/>
                </p:oleObj>
              </mc:Choice>
              <mc:Fallback>
                <p:oleObj name="Equation" r:id="rId6" imgW="126720" imgH="126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214554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1"/>
          <p:cNvGraphicFramePr>
            <a:graphicFrameLocks noChangeAspect="1"/>
          </p:cNvGraphicFramePr>
          <p:nvPr/>
        </p:nvGraphicFramePr>
        <p:xfrm>
          <a:off x="7000892" y="1785926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enklem" r:id="rId8" imgW="126725" imgH="126725" progId="Equation.3">
                  <p:embed/>
                </p:oleObj>
              </mc:Choice>
              <mc:Fallback>
                <p:oleObj name="Denklem" r:id="rId8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1785926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22"/>
          <p:cNvGraphicFramePr>
            <a:graphicFrameLocks noChangeAspect="1"/>
          </p:cNvGraphicFramePr>
          <p:nvPr/>
        </p:nvGraphicFramePr>
        <p:xfrm>
          <a:off x="8215338" y="1785926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enklem" r:id="rId10" imgW="126725" imgH="126725" progId="Equation.3">
                  <p:embed/>
                </p:oleObj>
              </mc:Choice>
              <mc:Fallback>
                <p:oleObj name="Denklem" r:id="rId10" imgW="126725" imgH="1267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1785926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4" grpId="0" animBg="1"/>
      <p:bldP spid="8216" grpId="0" animBg="1"/>
      <p:bldP spid="8217" grpId="0" animBg="1"/>
      <p:bldP spid="8218" grpId="0" animBg="1"/>
      <p:bldP spid="8219" grpId="0" animBg="1"/>
      <p:bldP spid="8237" grpId="0" animBg="1"/>
      <p:bldP spid="8238" grpId="0" animBg="1"/>
      <p:bldP spid="82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Vertex cover problem is to find a vertex cover of minimum size in a given undirected graph.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We call such vertex cover an optimal vertex cover.</a:t>
            </a:r>
          </a:p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This problem is the optimization version of an NP-complete decision problem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2000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APPROX-VERTEX-COVER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 C ←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;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2: E′ ←  E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tr-TR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E′  ≠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tr-TR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 (u, v) be an arbitrary edge of E′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 ← C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{(u, v)}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remove from E′ all edges incident on either u or v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7: </a:t>
            </a:r>
            <a:r>
              <a:rPr lang="tr-TR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 while</a:t>
            </a:r>
            <a:endParaRPr lang="tr-TR" alt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tr-TR" altLang="en-US" sz="2000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tr-TR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 txBox="1">
            <a:spLocks noChangeArrowheads="1"/>
          </p:cNvSpPr>
          <p:nvPr/>
        </p:nvSpPr>
        <p:spPr bwMode="auto">
          <a:xfrm>
            <a:off x="781050" y="517525"/>
            <a:ext cx="7886700" cy="55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b="1" dirty="0">
                <a:latin typeface="Georgia" pitchFamily="18" charset="0"/>
              </a:rPr>
              <a:t>Vertex Cover : Algorithm(1)</a:t>
            </a:r>
            <a:endParaRPr lang="tr-TR" altLang="en-US" sz="3200" b="1" dirty="0">
              <a:latin typeface="Calibri Light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63688" y="4221088"/>
            <a:ext cx="420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 dirty="0">
                <a:latin typeface="Symbol" pitchFamily="18" charset="2"/>
              </a:rPr>
              <a:t>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9600" y="3810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600" y="2209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500" y="2209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25" y="2209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25" y="3810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500" y="3810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7800" y="3810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3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00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8900" y="24765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2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7038" y="2665413"/>
            <a:ext cx="1287462" cy="1144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25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8900" y="40767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08" name="Rectangle 2"/>
          <p:cNvSpPr txBox="1">
            <a:spLocks noChangeArrowheads="1"/>
          </p:cNvSpPr>
          <p:nvPr/>
        </p:nvSpPr>
        <p:spPr bwMode="auto">
          <a:xfrm>
            <a:off x="781050" y="5175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b="1">
                <a:latin typeface="Georgia" pitchFamily="18" charset="0"/>
              </a:rPr>
              <a:t>Algorithm(1): Example</a:t>
            </a:r>
            <a:endParaRPr lang="tr-TR" altLang="en-US" sz="3200" b="1">
              <a:latin typeface="Calibri Light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584825" y="24765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37350" y="2209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8211" name="TextBox 2"/>
          <p:cNvSpPr txBox="1">
            <a:spLocks noChangeArrowheads="1"/>
          </p:cNvSpPr>
          <p:nvPr/>
        </p:nvSpPr>
        <p:spPr bwMode="auto">
          <a:xfrm>
            <a:off x="914400" y="4860925"/>
            <a:ext cx="7543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Initially C =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Ø</a:t>
            </a:r>
          </a:p>
          <a:p>
            <a:endParaRPr lang="en-US" alt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E′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{(1,2) (2,3) (1,4) (2,5) (3,6) (5,6) (3,7) (3,8)}</a:t>
            </a:r>
          </a:p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9600" y="3810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600" y="2209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500" y="2209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25" y="2209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25" y="3810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500" y="3810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7800" y="3810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3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00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8900" y="24765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2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7038" y="2665413"/>
            <a:ext cx="1287462" cy="1144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25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8900" y="40767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32" name="Rectangle 2"/>
          <p:cNvSpPr txBox="1">
            <a:spLocks noChangeArrowheads="1"/>
          </p:cNvSpPr>
          <p:nvPr/>
        </p:nvSpPr>
        <p:spPr bwMode="auto">
          <a:xfrm>
            <a:off x="781050" y="517525"/>
            <a:ext cx="7886700" cy="55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b="1" dirty="0">
                <a:latin typeface="Georgia" pitchFamily="18" charset="0"/>
              </a:rPr>
              <a:t>Algorithm(1): Example</a:t>
            </a:r>
            <a:endParaRPr lang="tr-TR" altLang="en-US" sz="3200" b="1" dirty="0">
              <a:latin typeface="Calibri Light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584825" y="24765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37350" y="2209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860925"/>
            <a:ext cx="7543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C = </a:t>
            </a:r>
            <a:endParaRPr lang="en-US" alt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tr-TR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E′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{(3,6) (5,6) (3,7) (3,8)} </a:t>
            </a:r>
          </a:p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4953000"/>
          <a:ext cx="1524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60700" y="4953000"/>
          <a:ext cx="16764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428728" y="5572140"/>
            <a:ext cx="2590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FF6A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FF6A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FF6A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FF6A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96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60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50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25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25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5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78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3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00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8900" y="24765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2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7038" y="2665413"/>
            <a:ext cx="1287462" cy="1144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25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8900" y="40767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6" name="TextBox 42"/>
          <p:cNvSpPr txBox="1">
            <a:spLocks noChangeArrowheads="1"/>
          </p:cNvSpPr>
          <p:nvPr/>
        </p:nvSpPr>
        <p:spPr bwMode="auto">
          <a:xfrm>
            <a:off x="1752600" y="4800600"/>
            <a:ext cx="624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Are the red vertices a vertex-cover?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752600" y="5334000"/>
            <a:ext cx="426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No………. why?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52600" y="5867400"/>
            <a:ext cx="571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Edge (3, 7) is not covered by it.</a:t>
            </a:r>
          </a:p>
        </p:txBody>
      </p:sp>
      <p:sp>
        <p:nvSpPr>
          <p:cNvPr id="10259" name="Rectangle 2"/>
          <p:cNvSpPr txBox="1">
            <a:spLocks noChangeArrowheads="1"/>
          </p:cNvSpPr>
          <p:nvPr/>
        </p:nvSpPr>
        <p:spPr bwMode="auto">
          <a:xfrm>
            <a:off x="781050" y="517525"/>
            <a:ext cx="7886700" cy="33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b="1" dirty="0">
                <a:latin typeface="Georgia" pitchFamily="18" charset="0"/>
              </a:rPr>
              <a:t>Algorithm(1): Example (Cont…)</a:t>
            </a:r>
            <a:endParaRPr lang="tr-TR" altLang="en-US" sz="3200" b="1" dirty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96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60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50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25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25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5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780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3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00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8900" y="24765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2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7038" y="2665413"/>
            <a:ext cx="1287462" cy="1144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25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8900" y="40767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0" name="TextBox 42"/>
          <p:cNvSpPr txBox="1">
            <a:spLocks noChangeArrowheads="1"/>
          </p:cNvSpPr>
          <p:nvPr/>
        </p:nvSpPr>
        <p:spPr bwMode="auto">
          <a:xfrm>
            <a:off x="1676400" y="480060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Are the red vertices a vertex-cover?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676400" y="5334000"/>
            <a:ext cx="4344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676400" y="5867400"/>
            <a:ext cx="579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What is the size?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76400" y="6400800"/>
            <a:ext cx="579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Georgia" pitchFamily="18" charset="0"/>
                <a:cs typeface="Times New Roman" pitchFamily="18" charset="0"/>
              </a:rPr>
              <a:t>Size = 4</a:t>
            </a:r>
          </a:p>
        </p:txBody>
      </p:sp>
      <p:sp>
        <p:nvSpPr>
          <p:cNvPr id="11284" name="Rectangle 2"/>
          <p:cNvSpPr txBox="1">
            <a:spLocks noChangeArrowheads="1"/>
          </p:cNvSpPr>
          <p:nvPr/>
        </p:nvSpPr>
        <p:spPr bwMode="auto">
          <a:xfrm>
            <a:off x="781050" y="5175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b="1">
                <a:latin typeface="Georgia" pitchFamily="18" charset="0"/>
              </a:rPr>
              <a:t>Algorithm(1): Example (Cont…)</a:t>
            </a:r>
            <a:endParaRPr lang="tr-TR" altLang="en-US" sz="3200" b="1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960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60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50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25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25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50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780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3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00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8900" y="24765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2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7038" y="2665413"/>
            <a:ext cx="1287462" cy="1144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25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8900" y="40767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04" name="TextBox 42"/>
          <p:cNvSpPr txBox="1">
            <a:spLocks noChangeArrowheads="1"/>
          </p:cNvSpPr>
          <p:nvPr/>
        </p:nvSpPr>
        <p:spPr bwMode="auto">
          <a:xfrm>
            <a:off x="1676400" y="4800600"/>
            <a:ext cx="617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Are the red vertices a vertex-cover?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676400" y="5334000"/>
            <a:ext cx="4344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Of course……..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676400" y="5867400"/>
            <a:ext cx="579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What is the size?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76400" y="6400800"/>
            <a:ext cx="579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Size = 7</a:t>
            </a:r>
          </a:p>
        </p:txBody>
      </p:sp>
      <p:sp>
        <p:nvSpPr>
          <p:cNvPr id="12308" name="Rectangle 2"/>
          <p:cNvSpPr txBox="1">
            <a:spLocks noChangeArrowheads="1"/>
          </p:cNvSpPr>
          <p:nvPr/>
        </p:nvSpPr>
        <p:spPr bwMode="auto">
          <a:xfrm>
            <a:off x="781050" y="5175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b="1">
                <a:latin typeface="Georgia" pitchFamily="18" charset="0"/>
              </a:rPr>
              <a:t>Algorithm(1): Example (Cont…)</a:t>
            </a:r>
            <a:endParaRPr lang="tr-TR" altLang="en-US" sz="3200" b="1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96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60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50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25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25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50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780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3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00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8900" y="24765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2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7038" y="2665413"/>
            <a:ext cx="1287462" cy="1144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25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8900" y="40767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28" name="TextBox 42"/>
          <p:cNvSpPr txBox="1">
            <a:spLocks noChangeArrowheads="1"/>
          </p:cNvSpPr>
          <p:nvPr/>
        </p:nvSpPr>
        <p:spPr bwMode="auto">
          <a:xfrm>
            <a:off x="1600200" y="480060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Are the red vertices a vertex-cover?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600200" y="5334000"/>
            <a:ext cx="4421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600200" y="5867400"/>
            <a:ext cx="586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What is the size?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00200" y="6400800"/>
            <a:ext cx="586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Size = 5</a:t>
            </a:r>
          </a:p>
        </p:txBody>
      </p:sp>
      <p:sp>
        <p:nvSpPr>
          <p:cNvPr id="13332" name="Rectangle 2"/>
          <p:cNvSpPr txBox="1">
            <a:spLocks noChangeArrowheads="1"/>
          </p:cNvSpPr>
          <p:nvPr/>
        </p:nvSpPr>
        <p:spPr bwMode="auto">
          <a:xfrm>
            <a:off x="781050" y="5175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b="1">
                <a:latin typeface="Georgia" pitchFamily="18" charset="0"/>
              </a:rPr>
              <a:t>Algorithm(1): Example (Cont…)</a:t>
            </a:r>
            <a:endParaRPr lang="tr-TR" altLang="en-US" sz="3200" b="1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Approximation Algorithms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28662" y="1500174"/>
            <a:ext cx="7049690" cy="45148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Problems that we cannot find an optimal solution in a polynomial time</a:t>
            </a:r>
          </a:p>
          <a:p>
            <a:pPr eaLnBrk="1" hangingPunct="1"/>
            <a:r>
              <a:rPr lang="en-US" altLang="en-US" sz="3600" dirty="0" smtClean="0"/>
              <a:t>Need </a:t>
            </a:r>
            <a:r>
              <a:rPr lang="en-US" altLang="en-US" sz="3600" dirty="0" smtClean="0"/>
              <a:t>to find a near-optimal solution:</a:t>
            </a:r>
          </a:p>
          <a:p>
            <a:pPr lvl="1" eaLnBrk="1" hangingPunct="1"/>
            <a:r>
              <a:rPr lang="en-US" altLang="en-US" sz="2800" dirty="0" smtClean="0"/>
              <a:t>Heuristic</a:t>
            </a:r>
          </a:p>
          <a:p>
            <a:pPr lvl="1" eaLnBrk="1" hangingPunct="1"/>
            <a:r>
              <a:rPr lang="en-US" altLang="en-US" sz="2800" dirty="0" smtClean="0"/>
              <a:t>Approximation algorithms:</a:t>
            </a:r>
          </a:p>
          <a:p>
            <a:pPr lvl="2" eaLnBrk="1" hangingPunct="1"/>
            <a:r>
              <a:rPr lang="en-US" altLang="en-US" sz="2400" dirty="0" smtClean="0"/>
              <a:t>This gives us a guarantee approximation ratio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23F904-F758-42E8-82E4-F456B5EFF1C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96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187960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50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25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25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36550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5278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3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00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8900" y="24765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20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7038" y="2665413"/>
            <a:ext cx="1287462" cy="1144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25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8900" y="40767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52" name="TextBox 42"/>
          <p:cNvSpPr txBox="1">
            <a:spLocks noChangeArrowheads="1"/>
          </p:cNvSpPr>
          <p:nvPr/>
        </p:nvSpPr>
        <p:spPr bwMode="auto">
          <a:xfrm>
            <a:off x="1524000" y="4800600"/>
            <a:ext cx="617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Are the red vertices a vertex-cover?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524000" y="5334000"/>
            <a:ext cx="4497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524000" y="58674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What is the size?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524000" y="6400800"/>
            <a:ext cx="289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Size = 3</a:t>
            </a:r>
          </a:p>
        </p:txBody>
      </p:sp>
      <p:sp>
        <p:nvSpPr>
          <p:cNvPr id="14356" name="Rectangle 2"/>
          <p:cNvSpPr txBox="1">
            <a:spLocks noChangeArrowheads="1"/>
          </p:cNvSpPr>
          <p:nvPr/>
        </p:nvSpPr>
        <p:spPr bwMode="auto">
          <a:xfrm>
            <a:off x="781050" y="5175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b="1">
                <a:latin typeface="Georgia" pitchFamily="18" charset="0"/>
              </a:rPr>
              <a:t>Algorithm(1): Example (Cont…)</a:t>
            </a:r>
            <a:endParaRPr lang="tr-TR" altLang="en-US" sz="3200" b="1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39100" cy="43513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 set of 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vertices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 such that each edge of the graph is incident to at least one 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vertex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 of the set, is called the vertex cover.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Approximation algorithm always produce optimal solution.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5363" name="Rectangle 2"/>
          <p:cNvSpPr txBox="1">
            <a:spLocks noChangeArrowheads="1"/>
          </p:cNvSpPr>
          <p:nvPr/>
        </p:nvSpPr>
        <p:spPr bwMode="auto">
          <a:xfrm>
            <a:off x="781050" y="5175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b="1">
                <a:latin typeface="Georgia" pitchFamily="18" charset="0"/>
              </a:rPr>
              <a:t>Conclusion</a:t>
            </a:r>
            <a:endParaRPr lang="tr-TR" altLang="en-US" sz="3200" b="1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rgbClr val="663300"/>
                </a:solidFill>
                <a:latin typeface="Comic Sans MS" pitchFamily="66" charset="0"/>
              </a:rPr>
              <a:t>An approximation algorithm for TSP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dirty="0" smtClean="0"/>
              <a:t>Given an instance for TSP problem,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 smtClean="0"/>
              <a:t>Find a minimum spanning tree (MST) for that instance.</a:t>
            </a:r>
            <a:r>
              <a:rPr lang="en-US" dirty="0" smtClean="0"/>
              <a:t>	</a:t>
            </a:r>
            <a:endParaRPr lang="en-US" sz="2400" dirty="0" smtClean="0"/>
          </a:p>
          <a:p>
            <a:pPr marL="609600" indent="-609600" eaLnBrk="1" hangingPunct="1">
              <a:buFontTx/>
              <a:buAutoNum type="arabicPeriod" startAt="2"/>
            </a:pPr>
            <a:r>
              <a:rPr lang="en-US" sz="2800" dirty="0" smtClean="0"/>
              <a:t>To get a tour, start from any node and traverse the arcs of MST by taking shortcuts when necessary.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Example: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		Stage 1			Stage 2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35038" y="4689475"/>
            <a:ext cx="2486025" cy="1944688"/>
            <a:chOff x="589" y="2954"/>
            <a:chExt cx="1566" cy="1225"/>
          </a:xfrm>
        </p:grpSpPr>
        <p:sp>
          <p:nvSpPr>
            <p:cNvPr id="19482" name="Oval 5"/>
            <p:cNvSpPr>
              <a:spLocks noChangeArrowheads="1"/>
            </p:cNvSpPr>
            <p:nvPr/>
          </p:nvSpPr>
          <p:spPr bwMode="auto">
            <a:xfrm>
              <a:off x="589" y="3657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Oval 6"/>
            <p:cNvSpPr>
              <a:spLocks noChangeArrowheads="1"/>
            </p:cNvSpPr>
            <p:nvPr/>
          </p:nvSpPr>
          <p:spPr bwMode="auto">
            <a:xfrm>
              <a:off x="1678" y="3158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Oval 7"/>
            <p:cNvSpPr>
              <a:spLocks noChangeArrowheads="1"/>
            </p:cNvSpPr>
            <p:nvPr/>
          </p:nvSpPr>
          <p:spPr bwMode="auto">
            <a:xfrm>
              <a:off x="680" y="2954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Oval 8"/>
            <p:cNvSpPr>
              <a:spLocks noChangeArrowheads="1"/>
            </p:cNvSpPr>
            <p:nvPr/>
          </p:nvSpPr>
          <p:spPr bwMode="auto">
            <a:xfrm>
              <a:off x="1134" y="3362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9"/>
            <p:cNvSpPr>
              <a:spLocks noChangeArrowheads="1"/>
            </p:cNvSpPr>
            <p:nvPr/>
          </p:nvSpPr>
          <p:spPr bwMode="auto">
            <a:xfrm>
              <a:off x="1905" y="3725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10"/>
            <p:cNvSpPr>
              <a:spLocks noChangeArrowheads="1"/>
            </p:cNvSpPr>
            <p:nvPr/>
          </p:nvSpPr>
          <p:spPr bwMode="auto">
            <a:xfrm>
              <a:off x="952" y="3952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11"/>
            <p:cNvSpPr>
              <a:spLocks noChangeShapeType="1"/>
            </p:cNvSpPr>
            <p:nvPr/>
          </p:nvSpPr>
          <p:spPr bwMode="auto">
            <a:xfrm>
              <a:off x="907" y="313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89" name="Line 12"/>
            <p:cNvSpPr>
              <a:spLocks noChangeShapeType="1"/>
            </p:cNvSpPr>
            <p:nvPr/>
          </p:nvSpPr>
          <p:spPr bwMode="auto">
            <a:xfrm flipV="1">
              <a:off x="1360" y="3317"/>
              <a:ext cx="3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0" name="Line 14"/>
            <p:cNvSpPr>
              <a:spLocks noChangeShapeType="1"/>
            </p:cNvSpPr>
            <p:nvPr/>
          </p:nvSpPr>
          <p:spPr bwMode="auto">
            <a:xfrm flipV="1">
              <a:off x="816" y="3566"/>
              <a:ext cx="36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1" name="Line 15"/>
            <p:cNvSpPr>
              <a:spLocks noChangeShapeType="1"/>
            </p:cNvSpPr>
            <p:nvPr/>
          </p:nvSpPr>
          <p:spPr bwMode="auto">
            <a:xfrm>
              <a:off x="771" y="3861"/>
              <a:ext cx="204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92" name="Line 16"/>
            <p:cNvSpPr>
              <a:spLocks noChangeShapeType="1"/>
            </p:cNvSpPr>
            <p:nvPr/>
          </p:nvSpPr>
          <p:spPr bwMode="auto">
            <a:xfrm>
              <a:off x="1859" y="3362"/>
              <a:ext cx="13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148263" y="4689475"/>
            <a:ext cx="2486025" cy="1944688"/>
            <a:chOff x="3243" y="2954"/>
            <a:chExt cx="1566" cy="1225"/>
          </a:xfrm>
        </p:grpSpPr>
        <p:sp>
          <p:nvSpPr>
            <p:cNvPr id="19471" name="Oval 19"/>
            <p:cNvSpPr>
              <a:spLocks noChangeArrowheads="1"/>
            </p:cNvSpPr>
            <p:nvPr/>
          </p:nvSpPr>
          <p:spPr bwMode="auto">
            <a:xfrm>
              <a:off x="3243" y="3657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Oval 20"/>
            <p:cNvSpPr>
              <a:spLocks noChangeArrowheads="1"/>
            </p:cNvSpPr>
            <p:nvPr/>
          </p:nvSpPr>
          <p:spPr bwMode="auto">
            <a:xfrm>
              <a:off x="4332" y="3158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Oval 21"/>
            <p:cNvSpPr>
              <a:spLocks noChangeArrowheads="1"/>
            </p:cNvSpPr>
            <p:nvPr/>
          </p:nvSpPr>
          <p:spPr bwMode="auto">
            <a:xfrm>
              <a:off x="3334" y="2954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Oval 22"/>
            <p:cNvSpPr>
              <a:spLocks noChangeArrowheads="1"/>
            </p:cNvSpPr>
            <p:nvPr/>
          </p:nvSpPr>
          <p:spPr bwMode="auto">
            <a:xfrm>
              <a:off x="3788" y="3362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Oval 23"/>
            <p:cNvSpPr>
              <a:spLocks noChangeArrowheads="1"/>
            </p:cNvSpPr>
            <p:nvPr/>
          </p:nvSpPr>
          <p:spPr bwMode="auto">
            <a:xfrm>
              <a:off x="4559" y="3725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Oval 24"/>
            <p:cNvSpPr>
              <a:spLocks noChangeArrowheads="1"/>
            </p:cNvSpPr>
            <p:nvPr/>
          </p:nvSpPr>
          <p:spPr bwMode="auto">
            <a:xfrm>
              <a:off x="3606" y="3952"/>
              <a:ext cx="250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25"/>
            <p:cNvSpPr>
              <a:spLocks noChangeShapeType="1"/>
            </p:cNvSpPr>
            <p:nvPr/>
          </p:nvSpPr>
          <p:spPr bwMode="auto">
            <a:xfrm>
              <a:off x="3561" y="313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8" name="Line 26"/>
            <p:cNvSpPr>
              <a:spLocks noChangeShapeType="1"/>
            </p:cNvSpPr>
            <p:nvPr/>
          </p:nvSpPr>
          <p:spPr bwMode="auto">
            <a:xfrm flipV="1">
              <a:off x="4014" y="3317"/>
              <a:ext cx="3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79" name="Line 27"/>
            <p:cNvSpPr>
              <a:spLocks noChangeShapeType="1"/>
            </p:cNvSpPr>
            <p:nvPr/>
          </p:nvSpPr>
          <p:spPr bwMode="auto">
            <a:xfrm flipV="1">
              <a:off x="3470" y="3566"/>
              <a:ext cx="36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80" name="Line 28"/>
            <p:cNvSpPr>
              <a:spLocks noChangeShapeType="1"/>
            </p:cNvSpPr>
            <p:nvPr/>
          </p:nvSpPr>
          <p:spPr bwMode="auto">
            <a:xfrm>
              <a:off x="3470" y="3838"/>
              <a:ext cx="204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81" name="Line 29"/>
            <p:cNvSpPr>
              <a:spLocks noChangeShapeType="1"/>
            </p:cNvSpPr>
            <p:nvPr/>
          </p:nvSpPr>
          <p:spPr bwMode="auto">
            <a:xfrm>
              <a:off x="4468" y="3385"/>
              <a:ext cx="13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2495" name="Line 31"/>
          <p:cNvSpPr>
            <a:spLocks noChangeShapeType="1"/>
          </p:cNvSpPr>
          <p:nvPr/>
        </p:nvSpPr>
        <p:spPr bwMode="auto">
          <a:xfrm flipH="1" flipV="1">
            <a:off x="5364163" y="6165850"/>
            <a:ext cx="360362" cy="28733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V="1">
            <a:off x="5472113" y="5553075"/>
            <a:ext cx="539750" cy="2889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 flipH="1" flipV="1">
            <a:off x="5543550" y="5049838"/>
            <a:ext cx="468313" cy="4667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5688013" y="4868863"/>
            <a:ext cx="1223962" cy="2524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2500" name="Line 36"/>
          <p:cNvSpPr>
            <a:spLocks noChangeShapeType="1"/>
          </p:cNvSpPr>
          <p:nvPr/>
        </p:nvSpPr>
        <p:spPr bwMode="auto">
          <a:xfrm>
            <a:off x="7235825" y="5300663"/>
            <a:ext cx="180975" cy="6492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2501" name="Line 37"/>
          <p:cNvSpPr>
            <a:spLocks noChangeShapeType="1"/>
          </p:cNvSpPr>
          <p:nvPr/>
        </p:nvSpPr>
        <p:spPr bwMode="auto">
          <a:xfrm flipH="1">
            <a:off x="6119813" y="6165850"/>
            <a:ext cx="1150937" cy="3238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2503" name="Oval 39"/>
          <p:cNvSpPr>
            <a:spLocks noChangeArrowheads="1"/>
          </p:cNvSpPr>
          <p:nvPr/>
        </p:nvSpPr>
        <p:spPr bwMode="auto">
          <a:xfrm>
            <a:off x="5724525" y="6237288"/>
            <a:ext cx="396875" cy="3603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4572000" y="6243638"/>
            <a:ext cx="140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99"/>
                </a:solidFill>
              </a:rPr>
              <a:t>start from this node</a:t>
            </a:r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7380288" y="4292600"/>
            <a:ext cx="151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red bold arcs   form a tour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62495" grpId="0" animBg="1"/>
      <p:bldP spid="62496" grpId="0" animBg="1"/>
      <p:bldP spid="62497" grpId="0" animBg="1"/>
      <p:bldP spid="62498" grpId="0" animBg="1"/>
      <p:bldP spid="62500" grpId="0" animBg="1"/>
      <p:bldP spid="62501" grpId="0" animBg="1"/>
      <p:bldP spid="62503" grpId="0" animBg="1"/>
      <p:bldP spid="62504" grpId="0"/>
      <p:bldP spid="625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233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rgbClr val="663300"/>
                </a:solidFill>
                <a:latin typeface="Comic Sans MS" pitchFamily="66" charset="0"/>
              </a:rPr>
              <a:t>Approximation guarantee </a:t>
            </a:r>
            <a:br>
              <a:rPr lang="en-US" sz="4000" smtClean="0">
                <a:solidFill>
                  <a:srgbClr val="663300"/>
                </a:solidFill>
                <a:latin typeface="Comic Sans MS" pitchFamily="66" charset="0"/>
              </a:rPr>
            </a:br>
            <a:r>
              <a:rPr lang="en-US" sz="4000" smtClean="0">
                <a:solidFill>
                  <a:srgbClr val="663300"/>
                </a:solidFill>
                <a:latin typeface="Comic Sans MS" pitchFamily="66" charset="0"/>
              </a:rPr>
              <a:t>for the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6363"/>
            <a:ext cx="9144000" cy="548163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many situations, it is reasonable to assume that triangle inequality holds for the cost function </a:t>
            </a:r>
            <a:r>
              <a:rPr lang="en-US" sz="2800" dirty="0" smtClean="0">
                <a:solidFill>
                  <a:srgbClr val="009900"/>
                </a:solidFill>
              </a:rPr>
              <a:t>c: E </a:t>
            </a:r>
            <a:r>
              <a:rPr lang="en-US" sz="2800" dirty="0" smtClean="0">
                <a:solidFill>
                  <a:srgbClr val="009900"/>
                </a:solidFill>
                <a:sym typeface="Symbol" charset="2"/>
              </a:rPr>
              <a:t> R</a:t>
            </a:r>
            <a:r>
              <a:rPr lang="en-US" sz="2800" dirty="0" smtClean="0">
                <a:sym typeface="Symbol" charset="2"/>
              </a:rPr>
              <a:t> defined on the arcs of </a:t>
            </a:r>
            <a:r>
              <a:rPr lang="en-US" sz="2800" dirty="0" smtClean="0"/>
              <a:t>network G=(V,E) :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	</a:t>
            </a:r>
            <a:r>
              <a:rPr lang="en-US" sz="2800" dirty="0" err="1" smtClean="0">
                <a:solidFill>
                  <a:srgbClr val="000099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000099"/>
                </a:solidFill>
              </a:rPr>
              <a:t>uw</a:t>
            </a:r>
            <a:r>
              <a:rPr lang="en-US" sz="2800" baseline="-25000" dirty="0" smtClean="0">
                <a:solidFill>
                  <a:srgbClr val="000099"/>
                </a:solidFill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sym typeface="Symbol" charset="2"/>
              </a:rPr>
              <a:t>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000099"/>
                </a:solidFill>
              </a:rPr>
              <a:t>uv</a:t>
            </a:r>
            <a:r>
              <a:rPr lang="en-US" sz="2800" dirty="0" smtClean="0">
                <a:solidFill>
                  <a:srgbClr val="000099"/>
                </a:solidFill>
              </a:rPr>
              <a:t> + </a:t>
            </a:r>
            <a:r>
              <a:rPr lang="en-US" sz="2800" dirty="0" err="1" smtClean="0">
                <a:solidFill>
                  <a:srgbClr val="000099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000099"/>
                </a:solidFill>
              </a:rPr>
              <a:t>vw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   for any </a:t>
            </a:r>
            <a:r>
              <a:rPr lang="en-US" sz="2800" dirty="0" smtClean="0">
                <a:solidFill>
                  <a:srgbClr val="000099"/>
                </a:solidFill>
              </a:rPr>
              <a:t>u, v, w </a:t>
            </a:r>
            <a:r>
              <a:rPr lang="en-US" sz="2800" dirty="0" smtClean="0">
                <a:solidFill>
                  <a:srgbClr val="000099"/>
                </a:solidFill>
                <a:sym typeface="Symbol" charset="2"/>
              </a:rPr>
              <a:t>V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8172450" y="2997200"/>
            <a:ext cx="396875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8172450" y="2924175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6372225" y="3429000"/>
            <a:ext cx="396875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7056438" y="2528888"/>
            <a:ext cx="396875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7056438" y="2457450"/>
            <a:ext cx="39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6372225" y="3392488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V="1">
            <a:off x="6659563" y="2816225"/>
            <a:ext cx="433387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7451725" y="2744788"/>
            <a:ext cx="7921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6767513" y="3284538"/>
            <a:ext cx="140493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495" grpId="0" animBg="1"/>
      <p:bldP spid="63496" grpId="0"/>
      <p:bldP spid="63497" grpId="0" animBg="1"/>
      <p:bldP spid="63498" grpId="0" animBg="1"/>
      <p:bldP spid="63499" grpId="0"/>
      <p:bldP spid="63500" grpId="0"/>
      <p:bldP spid="63501" grpId="0" animBg="1"/>
      <p:bldP spid="63502" grpId="0" animBg="1"/>
      <p:bldP spid="635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it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71472" y="1643050"/>
            <a:ext cx="7598569" cy="425926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3600" dirty="0" smtClean="0"/>
              <a:t>Your advisers/bosses give you a computationally hard problem. Here are two scenarios:</a:t>
            </a:r>
          </a:p>
          <a:p>
            <a:pPr lvl="1" eaLnBrk="1" hangingPunct="1"/>
            <a:r>
              <a:rPr lang="en-US" altLang="en-US" sz="3200" dirty="0" smtClean="0"/>
              <a:t>No knowledge about approximation:</a:t>
            </a:r>
          </a:p>
          <a:p>
            <a:pPr lvl="2" eaLnBrk="1" hangingPunct="1"/>
            <a:r>
              <a:rPr lang="en-US" altLang="en-US" sz="2800" dirty="0" smtClean="0"/>
              <a:t>Spend a few months looking for an optimal solution</a:t>
            </a:r>
          </a:p>
          <a:p>
            <a:pPr lvl="2" eaLnBrk="1" hangingPunct="1"/>
            <a:r>
              <a:rPr lang="en-US" altLang="en-US" sz="2800" dirty="0" smtClean="0"/>
              <a:t>Come to their office and confess that you cannot do it</a:t>
            </a:r>
          </a:p>
          <a:p>
            <a:pPr lvl="2" eaLnBrk="1" hangingPunct="1"/>
            <a:r>
              <a:rPr lang="en-US" altLang="en-US" sz="2800" dirty="0" smtClean="0"/>
              <a:t>Get fired</a:t>
            </a:r>
          </a:p>
          <a:p>
            <a:pPr lvl="1" eaLnBrk="1" hangingPunct="1"/>
            <a:r>
              <a:rPr lang="en-US" altLang="en-US" sz="3200" dirty="0" smtClean="0"/>
              <a:t>Knowledge about approximation:</a:t>
            </a:r>
          </a:p>
          <a:p>
            <a:pPr eaLnBrk="1" hangingPunct="1"/>
            <a:endParaRPr lang="en-US" altLang="en-US" sz="3600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91D06C-8515-43EA-BAEE-10D78C99919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it(</a:t>
            </a: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71472" y="1643050"/>
            <a:ext cx="7598569" cy="45148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3600" dirty="0" smtClean="0"/>
              <a:t>Knowledge about approximation</a:t>
            </a:r>
          </a:p>
          <a:p>
            <a:pPr lvl="1" eaLnBrk="1" hangingPunct="1"/>
            <a:r>
              <a:rPr lang="en-US" altLang="en-US" sz="3200" dirty="0" smtClean="0"/>
              <a:t>Show your boss that this is a NP-complete (NP-hard) problem</a:t>
            </a:r>
          </a:p>
          <a:p>
            <a:pPr lvl="1" eaLnBrk="1" hangingPunct="1"/>
            <a:r>
              <a:rPr lang="en-US" altLang="en-US" sz="3200" dirty="0" smtClean="0"/>
              <a:t>There does not exist any polynomial time algorithm to find an exact solution</a:t>
            </a:r>
          </a:p>
          <a:p>
            <a:pPr lvl="1" eaLnBrk="1" hangingPunct="1"/>
            <a:r>
              <a:rPr lang="en-US" altLang="en-US" sz="3200" dirty="0" smtClean="0"/>
              <a:t>Propose a good algorithm (either heuristic or approximation) to find a near-optimal solution</a:t>
            </a:r>
          </a:p>
          <a:p>
            <a:pPr lvl="1" eaLnBrk="1" hangingPunct="1"/>
            <a:r>
              <a:rPr lang="en-US" altLang="en-US" sz="3200" dirty="0" smtClean="0"/>
              <a:t>Better yet, prove the approximation ratio</a:t>
            </a:r>
          </a:p>
          <a:p>
            <a:pPr eaLnBrk="1" hangingPunct="1"/>
            <a:endParaRPr lang="en-US" altLang="en-US" sz="36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007936-2F3A-4FF4-BF04-66D33E98DD8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3214686"/>
            <a:ext cx="1754981" cy="496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7598569" cy="4648200"/>
          </a:xfrm>
        </p:spPr>
        <p:txBody>
          <a:bodyPr/>
          <a:lstStyle/>
          <a:p>
            <a:r>
              <a:rPr lang="en-US" altLang="en-US" dirty="0" smtClean="0"/>
              <a:t>Most dynamic programming and greedy algorithms that we have seen had 3 properties:</a:t>
            </a:r>
          </a:p>
          <a:p>
            <a:pPr lvl="1"/>
            <a:r>
              <a:rPr lang="en-US" altLang="en-US" sz="2800" dirty="0" smtClean="0"/>
              <a:t>Deterministic</a:t>
            </a:r>
          </a:p>
          <a:p>
            <a:pPr lvl="1"/>
            <a:r>
              <a:rPr lang="en-US" altLang="en-US" sz="2000" dirty="0" smtClean="0"/>
              <a:t>Always Correct</a:t>
            </a:r>
          </a:p>
          <a:p>
            <a:pPr lvl="1"/>
            <a:r>
              <a:rPr lang="en-US" altLang="en-US" sz="2800" dirty="0" smtClean="0"/>
              <a:t>Worst case bounded by a polynomial function of Input Size</a:t>
            </a:r>
          </a:p>
          <a:p>
            <a:pPr lvl="1"/>
            <a:r>
              <a:rPr lang="en-US" altLang="en-US" sz="2800" dirty="0" smtClean="0"/>
              <a:t>O(n), O(</a:t>
            </a:r>
            <a:r>
              <a:rPr lang="en-US" altLang="en-US" sz="2800" dirty="0" err="1" smtClean="0"/>
              <a:t>nlog</a:t>
            </a:r>
            <a:r>
              <a:rPr lang="en-US" altLang="en-US" sz="2800" baseline="-25000" dirty="0" err="1" smtClean="0"/>
              <a:t>n</a:t>
            </a:r>
            <a:r>
              <a:rPr lang="en-US" altLang="en-US" sz="2800" dirty="0" smtClean="0"/>
              <a:t>), O(n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), O(n</a:t>
            </a:r>
            <a:r>
              <a:rPr lang="en-US" altLang="en-US" sz="2800" baseline="30000" dirty="0" smtClean="0"/>
              <a:t>3</a:t>
            </a:r>
            <a:r>
              <a:rPr lang="en-US" altLang="en-US" sz="2800" dirty="0" smtClean="0"/>
              <a:t>)</a:t>
            </a:r>
          </a:p>
          <a:p>
            <a:r>
              <a:rPr lang="en-US" altLang="en-US" sz="3000" dirty="0" smtClean="0"/>
              <a:t>O(2</a:t>
            </a:r>
            <a:r>
              <a:rPr lang="en-US" altLang="en-US" sz="3000" baseline="30000" dirty="0" smtClean="0"/>
              <a:t>n</a:t>
            </a:r>
            <a:r>
              <a:rPr lang="en-US" altLang="en-US" sz="3000" dirty="0" smtClean="0"/>
              <a:t>), O(n!)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9DE7F7-4A29-4D6A-A74D-FF76B804057F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286116" y="2357430"/>
            <a:ext cx="1734740" cy="900113"/>
          </a:xfrm>
          <a:prstGeom prst="cloudCallout">
            <a:avLst>
              <a:gd name="adj1" fmla="val -67926"/>
              <a:gd name="adj2" fmla="val 49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Relax it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2E2E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2E2E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80" name="Content Placeholder 5"/>
          <p:cNvSpPr>
            <a:spLocks noGrp="1"/>
          </p:cNvSpPr>
          <p:nvPr>
            <p:ph idx="1"/>
          </p:nvPr>
        </p:nvSpPr>
        <p:spPr>
          <a:xfrm>
            <a:off x="514350" y="1389063"/>
            <a:ext cx="7598569" cy="3649662"/>
          </a:xfrm>
        </p:spPr>
        <p:txBody>
          <a:bodyPr/>
          <a:lstStyle/>
          <a:p>
            <a:r>
              <a:rPr lang="en-US" altLang="en-US" dirty="0" smtClean="0">
                <a:hlinkClick r:id="rId2" action="ppaction://hlinkfile"/>
              </a:rPr>
              <a:t>An Example</a:t>
            </a:r>
            <a:endParaRPr lang="en-US" alt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8BE954-577C-49F4-A5F0-D4161F67B8C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0"/>
            <a:ext cx="8097838" cy="1089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>
                <a:solidFill>
                  <a:srgbClr val="663300"/>
                </a:solidFill>
                <a:latin typeface="Comic Sans MS" pitchFamily="66" charset="0"/>
              </a:rPr>
              <a:t>Definition of </a:t>
            </a:r>
            <a:br>
              <a:rPr lang="en-US" sz="3600" smtClean="0">
                <a:solidFill>
                  <a:srgbClr val="663300"/>
                </a:solidFill>
                <a:latin typeface="Comic Sans MS" pitchFamily="66" charset="0"/>
              </a:rPr>
            </a:br>
            <a:r>
              <a:rPr lang="en-US" sz="3600" smtClean="0">
                <a:solidFill>
                  <a:srgbClr val="663300"/>
                </a:solidFill>
                <a:latin typeface="Comic Sans MS" pitchFamily="66" charset="0"/>
              </a:rPr>
              <a:t>Approximation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3488"/>
            <a:ext cx="9144000" cy="5624512"/>
          </a:xfrm>
        </p:spPr>
        <p:txBody>
          <a:bodyPr/>
          <a:lstStyle/>
          <a:p>
            <a:pPr eaLnBrk="1" hangingPunct="1"/>
            <a:r>
              <a:rPr lang="en-US" b="1" smtClean="0"/>
              <a:t>Definition</a:t>
            </a:r>
            <a:r>
              <a:rPr lang="en-US" smtClean="0"/>
              <a:t>: An </a:t>
            </a:r>
            <a:r>
              <a:rPr lang="el-GR" i="1" smtClean="0">
                <a:solidFill>
                  <a:srgbClr val="000099"/>
                </a:solidFill>
                <a:cs typeface="Times New Roman" pitchFamily="18" charset="0"/>
              </a:rPr>
              <a:t>α</a:t>
            </a:r>
            <a:r>
              <a:rPr lang="en-US" i="1" smtClean="0">
                <a:solidFill>
                  <a:srgbClr val="000099"/>
                </a:solidFill>
                <a:cs typeface="Times New Roman" pitchFamily="18" charset="0"/>
              </a:rPr>
              <a:t>-approximation algorithm</a:t>
            </a:r>
            <a:r>
              <a:rPr lang="en-US" smtClean="0">
                <a:cs typeface="Times New Roman" pitchFamily="18" charset="0"/>
              </a:rPr>
              <a:t> is a polynomial-time algorithm which always produces a solution of value within </a:t>
            </a:r>
            <a:r>
              <a:rPr lang="el-GR" smtClean="0">
                <a:solidFill>
                  <a:srgbClr val="000099"/>
                </a:solidFill>
                <a:cs typeface="Times New Roman" pitchFamily="18" charset="0"/>
              </a:rPr>
              <a:t>α</a:t>
            </a:r>
            <a:r>
              <a:rPr lang="en-US" smtClean="0">
                <a:cs typeface="Times New Roman" pitchFamily="18" charset="0"/>
              </a:rPr>
              <a:t> times the value of an optimal solution.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That is, for any instance of the problem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	</a:t>
            </a:r>
            <a:r>
              <a:rPr lang="en-US" smtClean="0">
                <a:solidFill>
                  <a:srgbClr val="000099"/>
                </a:solidFill>
                <a:cs typeface="Times New Roman" pitchFamily="18" charset="0"/>
              </a:rPr>
              <a:t>Z</a:t>
            </a:r>
            <a:r>
              <a:rPr lang="en-US" baseline="-25000" smtClean="0">
                <a:solidFill>
                  <a:srgbClr val="000099"/>
                </a:solidFill>
                <a:cs typeface="Times New Roman" pitchFamily="18" charset="0"/>
              </a:rPr>
              <a:t>algo</a:t>
            </a:r>
            <a:r>
              <a:rPr lang="en-US" smtClean="0">
                <a:solidFill>
                  <a:srgbClr val="000099"/>
                </a:solidFill>
                <a:cs typeface="Times New Roman" pitchFamily="18" charset="0"/>
              </a:rPr>
              <a:t> / Z</a:t>
            </a:r>
            <a:r>
              <a:rPr lang="en-US" baseline="-25000" smtClean="0">
                <a:solidFill>
                  <a:srgbClr val="000099"/>
                </a:solidFill>
                <a:cs typeface="Times New Roman" pitchFamily="18" charset="0"/>
              </a:rPr>
              <a:t>opt</a:t>
            </a:r>
            <a:r>
              <a:rPr lang="en-US" smtClean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000099"/>
                </a:solidFill>
                <a:cs typeface="Times New Roman" pitchFamily="18" charset="0"/>
                <a:sym typeface="Symbol" charset="2"/>
              </a:rPr>
              <a:t> </a:t>
            </a:r>
            <a:r>
              <a:rPr lang="el-GR" smtClean="0">
                <a:solidFill>
                  <a:srgbClr val="000099"/>
                </a:solidFill>
                <a:cs typeface="Times New Roman" pitchFamily="18" charset="0"/>
              </a:rPr>
              <a:t>α</a:t>
            </a:r>
            <a:r>
              <a:rPr lang="en-US" smtClean="0">
                <a:cs typeface="Times New Roman" pitchFamily="18" charset="0"/>
              </a:rPr>
              <a:t> ,	</a:t>
            </a:r>
            <a:r>
              <a:rPr lang="en-US" sz="2800" smtClean="0">
                <a:cs typeface="Times New Roman" pitchFamily="18" charset="0"/>
              </a:rPr>
              <a:t>(</a:t>
            </a:r>
            <a:r>
              <a:rPr lang="en-US" sz="2800" i="1" smtClean="0">
                <a:cs typeface="Times New Roman" pitchFamily="18" charset="0"/>
              </a:rPr>
              <a:t>for a minimization problem</a:t>
            </a:r>
            <a:r>
              <a:rPr lang="en-US" sz="2800" smtClean="0">
                <a:cs typeface="Times New Roman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   where 	</a:t>
            </a:r>
            <a:r>
              <a:rPr lang="en-US" smtClean="0">
                <a:solidFill>
                  <a:srgbClr val="000099"/>
                </a:solidFill>
                <a:cs typeface="Times New Roman" pitchFamily="18" charset="0"/>
              </a:rPr>
              <a:t>Z</a:t>
            </a:r>
            <a:r>
              <a:rPr lang="en-US" baseline="-25000" smtClean="0">
                <a:solidFill>
                  <a:srgbClr val="000099"/>
                </a:solidFill>
                <a:cs typeface="Times New Roman" pitchFamily="18" charset="0"/>
              </a:rPr>
              <a:t>algo</a:t>
            </a:r>
            <a:r>
              <a:rPr lang="en-US" smtClean="0">
                <a:cs typeface="Times New Roman" pitchFamily="18" charset="0"/>
              </a:rPr>
              <a:t> is the cost of the algorithm output,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		 </a:t>
            </a:r>
            <a:r>
              <a:rPr lang="en-US" smtClean="0">
                <a:solidFill>
                  <a:srgbClr val="000099"/>
                </a:solidFill>
                <a:cs typeface="Times New Roman" pitchFamily="18" charset="0"/>
              </a:rPr>
              <a:t>Z</a:t>
            </a:r>
            <a:r>
              <a:rPr lang="en-US" baseline="-25000" smtClean="0">
                <a:solidFill>
                  <a:srgbClr val="000099"/>
                </a:solidFill>
                <a:cs typeface="Times New Roman" pitchFamily="18" charset="0"/>
              </a:rPr>
              <a:t>opt</a:t>
            </a:r>
            <a:r>
              <a:rPr lang="en-US" smtClean="0">
                <a:cs typeface="Times New Roman" pitchFamily="18" charset="0"/>
                <a:sym typeface="Symbol" charset="2"/>
              </a:rPr>
              <a:t> is the cost of an optimal solution.</a:t>
            </a:r>
          </a:p>
          <a:p>
            <a:pPr eaLnBrk="1" hangingPunct="1"/>
            <a:r>
              <a:rPr lang="el-GR" smtClean="0">
                <a:solidFill>
                  <a:srgbClr val="000099"/>
                </a:solidFill>
                <a:cs typeface="Times New Roman" pitchFamily="18" charset="0"/>
              </a:rPr>
              <a:t>α</a:t>
            </a:r>
            <a:r>
              <a:rPr lang="en-US" smtClean="0">
                <a:cs typeface="Times New Roman" pitchFamily="18" charset="0"/>
              </a:rPr>
              <a:t> is called the </a:t>
            </a:r>
            <a:r>
              <a:rPr lang="en-US" i="1" smtClean="0">
                <a:solidFill>
                  <a:srgbClr val="000099"/>
                </a:solidFill>
                <a:cs typeface="Times New Roman" pitchFamily="18" charset="0"/>
              </a:rPr>
              <a:t>approximation guarantee</a:t>
            </a:r>
            <a:r>
              <a:rPr lang="en-US" smtClean="0">
                <a:cs typeface="Times New Roman" pitchFamily="18" charset="0"/>
              </a:rPr>
              <a:t> (or </a:t>
            </a:r>
            <a:r>
              <a:rPr lang="en-US" i="1" smtClean="0">
                <a:solidFill>
                  <a:srgbClr val="000099"/>
                </a:solidFill>
                <a:cs typeface="Times New Roman" pitchFamily="18" charset="0"/>
              </a:rPr>
              <a:t>factor</a:t>
            </a:r>
            <a:r>
              <a:rPr lang="en-US" smtClean="0">
                <a:cs typeface="Times New Roman" pitchFamily="18" charset="0"/>
              </a:rPr>
              <a:t>) of the algorithm.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examples: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5829300" cy="33210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4000" dirty="0" smtClean="0"/>
              <a:t>Vertex cover problem.</a:t>
            </a:r>
          </a:p>
          <a:p>
            <a:pPr eaLnBrk="1" hangingPunct="1"/>
            <a:r>
              <a:rPr lang="en-US" altLang="en-US" sz="4000" dirty="0" smtClean="0"/>
              <a:t>Traveling salesman problem.</a:t>
            </a:r>
          </a:p>
          <a:p>
            <a:pPr eaLnBrk="1" hangingPunct="1"/>
            <a:r>
              <a:rPr lang="en-US" altLang="en-US" sz="4000" dirty="0" smtClean="0"/>
              <a:t>Center Selection Method</a:t>
            </a:r>
          </a:p>
          <a:p>
            <a:pPr eaLnBrk="1" hangingPunct="1"/>
            <a:r>
              <a:rPr lang="en-US" altLang="en-US" sz="4000" dirty="0" smtClean="0"/>
              <a:t>Knapsack Problem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AC007B-6A5A-4374-94F1-A47CC02C1B3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0"/>
            <a:ext cx="8763000" cy="914400"/>
          </a:xfrm>
        </p:spPr>
        <p:txBody>
          <a:bodyPr/>
          <a:lstStyle/>
          <a:p>
            <a:pPr eaLnBrk="1" hangingPunct="1"/>
            <a:r>
              <a:rPr lang="en-US" altLang="en-US" sz="3600" b="1" i="1" smtClean="0">
                <a:latin typeface="Times New Roman" pitchFamily="18" charset="0"/>
                <a:cs typeface="Times New Roman" pitchFamily="18" charset="0"/>
              </a:rPr>
              <a:t>VERTEX COVER PROBLEM</a:t>
            </a:r>
            <a:endParaRPr lang="tr-TR" altLang="en-US" sz="3600" b="1" i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32250" y="3189288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97213" y="2014538"/>
            <a:ext cx="47783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29238" y="4368800"/>
            <a:ext cx="47783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26063" y="1935163"/>
            <a:ext cx="4762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97213" y="4405313"/>
            <a:ext cx="47783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92175" y="3209925"/>
            <a:ext cx="47625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32650" y="4405313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25600" y="4405313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06550" y="2163763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64375" y="2014538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Minus 4"/>
          <p:cNvSpPr/>
          <p:nvPr/>
        </p:nvSpPr>
        <p:spPr>
          <a:xfrm rot="18218463">
            <a:off x="900907" y="2672556"/>
            <a:ext cx="1074738" cy="441325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Minus 27"/>
          <p:cNvSpPr/>
          <p:nvPr/>
        </p:nvSpPr>
        <p:spPr>
          <a:xfrm rot="21242638">
            <a:off x="1862138" y="2066925"/>
            <a:ext cx="1425575" cy="422275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Minus 28"/>
          <p:cNvSpPr/>
          <p:nvPr/>
        </p:nvSpPr>
        <p:spPr>
          <a:xfrm rot="18849561">
            <a:off x="4006056" y="2623344"/>
            <a:ext cx="1858963" cy="409575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Minus 29"/>
          <p:cNvSpPr/>
          <p:nvPr/>
        </p:nvSpPr>
        <p:spPr>
          <a:xfrm rot="18086818">
            <a:off x="990600" y="3225800"/>
            <a:ext cx="3154363" cy="417513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Minus 30"/>
          <p:cNvSpPr/>
          <p:nvPr/>
        </p:nvSpPr>
        <p:spPr>
          <a:xfrm rot="182544">
            <a:off x="5597525" y="2047875"/>
            <a:ext cx="1698625" cy="390525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Minus 31"/>
          <p:cNvSpPr/>
          <p:nvPr/>
        </p:nvSpPr>
        <p:spPr>
          <a:xfrm rot="13265856">
            <a:off x="4057650" y="3789363"/>
            <a:ext cx="1744663" cy="411162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Minus 32"/>
          <p:cNvSpPr/>
          <p:nvPr/>
        </p:nvSpPr>
        <p:spPr>
          <a:xfrm rot="13978840">
            <a:off x="3115469" y="2623344"/>
            <a:ext cx="1382712" cy="463550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1878013" y="4398963"/>
            <a:ext cx="1412875" cy="439737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Minus 34"/>
          <p:cNvSpPr/>
          <p:nvPr/>
        </p:nvSpPr>
        <p:spPr>
          <a:xfrm rot="18218463">
            <a:off x="3076575" y="3811588"/>
            <a:ext cx="1460500" cy="406400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Minus 35"/>
          <p:cNvSpPr/>
          <p:nvPr/>
        </p:nvSpPr>
        <p:spPr>
          <a:xfrm>
            <a:off x="3257550" y="4405313"/>
            <a:ext cx="2365375" cy="384175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Minus 36"/>
          <p:cNvSpPr/>
          <p:nvPr/>
        </p:nvSpPr>
        <p:spPr>
          <a:xfrm rot="13918436">
            <a:off x="806451" y="3870325"/>
            <a:ext cx="1327150" cy="371475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Minus 37"/>
          <p:cNvSpPr/>
          <p:nvPr/>
        </p:nvSpPr>
        <p:spPr>
          <a:xfrm>
            <a:off x="3257550" y="2005013"/>
            <a:ext cx="2365375" cy="392112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Minus 38"/>
          <p:cNvSpPr/>
          <p:nvPr/>
        </p:nvSpPr>
        <p:spPr>
          <a:xfrm rot="15996305">
            <a:off x="6064250" y="3230563"/>
            <a:ext cx="2643187" cy="452438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Minus 39"/>
          <p:cNvSpPr/>
          <p:nvPr/>
        </p:nvSpPr>
        <p:spPr>
          <a:xfrm rot="18218463">
            <a:off x="4763294" y="3258344"/>
            <a:ext cx="3351213" cy="415925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673</Words>
  <Application>Microsoft Office PowerPoint</Application>
  <PresentationFormat>On-screen Show (4:3)</PresentationFormat>
  <Paragraphs>181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Georgia</vt:lpstr>
      <vt:lpstr>Symbol</vt:lpstr>
      <vt:lpstr>Times New Roman</vt:lpstr>
      <vt:lpstr>Wingdings</vt:lpstr>
      <vt:lpstr>Office Theme</vt:lpstr>
      <vt:lpstr>Equation</vt:lpstr>
      <vt:lpstr>Denklem</vt:lpstr>
      <vt:lpstr>Approximation Algorithms</vt:lpstr>
      <vt:lpstr>Why Approximation Algorithms</vt:lpstr>
      <vt:lpstr>How to use it</vt:lpstr>
      <vt:lpstr>How to use it(cont)</vt:lpstr>
      <vt:lpstr>Approximation algorithm</vt:lpstr>
      <vt:lpstr>PowerPoint Presentation</vt:lpstr>
      <vt:lpstr>Definition of  Approximation Algorithms</vt:lpstr>
      <vt:lpstr>Some examples:</vt:lpstr>
      <vt:lpstr>VERTEX COVER PROBLEM</vt:lpstr>
      <vt:lpstr>Vertex Cover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approximation algorithm for TSP</vt:lpstr>
      <vt:lpstr>Approximation guarantee  for the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Algorithms</dc:title>
  <dc:creator>nh</dc:creator>
  <cp:lastModifiedBy>Sunu</cp:lastModifiedBy>
  <cp:revision>4</cp:revision>
  <dcterms:created xsi:type="dcterms:W3CDTF">2017-09-23T07:05:16Z</dcterms:created>
  <dcterms:modified xsi:type="dcterms:W3CDTF">2019-09-24T11:08:38Z</dcterms:modified>
</cp:coreProperties>
</file>