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0" r:id="rId14"/>
    <p:sldId id="309" r:id="rId15"/>
    <p:sldId id="31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hwin Upasani" initials="AU" lastIdx="1" clrIdx="0">
    <p:extLst>
      <p:ext uri="{19B8F6BF-5375-455C-9EA6-DF929625EA0E}">
        <p15:presenceInfo xmlns:p15="http://schemas.microsoft.com/office/powerpoint/2012/main" userId="74f64655cf85d2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>
        <p:scale>
          <a:sx n="100" d="100"/>
          <a:sy n="100" d="100"/>
        </p:scale>
        <p:origin x="53" y="-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2400" dirty="0"/>
              <a:t>Direct Marketing Campaign Optimization for a Retail Bank</a:t>
            </a:r>
            <a:br>
              <a:rPr lang="en-US" sz="3200" dirty="0"/>
            </a:b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Name – </a:t>
            </a:r>
            <a:r>
              <a:rPr lang="en-US" sz="1600" dirty="0" err="1"/>
              <a:t>Anshadha</a:t>
            </a:r>
            <a:r>
              <a:rPr lang="en-US" sz="1600" dirty="0"/>
              <a:t> Upasani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C40B63-8FD2-7EBA-5E25-DB46F07A4DCE}"/>
              </a:ext>
            </a:extLst>
          </p:cNvPr>
          <p:cNvSpPr txBox="1"/>
          <p:nvPr/>
        </p:nvSpPr>
        <p:spPr>
          <a:xfrm>
            <a:off x="567420" y="156509"/>
            <a:ext cx="10981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Term Deposit Subscription Prediction using Machine Learning</a:t>
            </a:r>
            <a:endParaRPr lang="en-IN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5030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b="1" dirty="0"/>
              <a:t>Evaluation Matrix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3334ECC-F935-7FEA-0028-C5A4CAD9B7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5134958"/>
              </p:ext>
            </p:extLst>
          </p:nvPr>
        </p:nvGraphicFramePr>
        <p:xfrm>
          <a:off x="925483" y="3217026"/>
          <a:ext cx="10529454" cy="2604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909">
                  <a:extLst>
                    <a:ext uri="{9D8B030D-6E8A-4147-A177-3AD203B41FA5}">
                      <a16:colId xmlns:a16="http://schemas.microsoft.com/office/drawing/2014/main" val="3247018726"/>
                    </a:ext>
                  </a:extLst>
                </a:gridCol>
                <a:gridCol w="1754909">
                  <a:extLst>
                    <a:ext uri="{9D8B030D-6E8A-4147-A177-3AD203B41FA5}">
                      <a16:colId xmlns:a16="http://schemas.microsoft.com/office/drawing/2014/main" val="4158099325"/>
                    </a:ext>
                  </a:extLst>
                </a:gridCol>
                <a:gridCol w="1754909">
                  <a:extLst>
                    <a:ext uri="{9D8B030D-6E8A-4147-A177-3AD203B41FA5}">
                      <a16:colId xmlns:a16="http://schemas.microsoft.com/office/drawing/2014/main" val="1589094225"/>
                    </a:ext>
                  </a:extLst>
                </a:gridCol>
                <a:gridCol w="1754909">
                  <a:extLst>
                    <a:ext uri="{9D8B030D-6E8A-4147-A177-3AD203B41FA5}">
                      <a16:colId xmlns:a16="http://schemas.microsoft.com/office/drawing/2014/main" val="2676043550"/>
                    </a:ext>
                  </a:extLst>
                </a:gridCol>
                <a:gridCol w="1754909">
                  <a:extLst>
                    <a:ext uri="{9D8B030D-6E8A-4147-A177-3AD203B41FA5}">
                      <a16:colId xmlns:a16="http://schemas.microsoft.com/office/drawing/2014/main" val="2124353741"/>
                    </a:ext>
                  </a:extLst>
                </a:gridCol>
                <a:gridCol w="1754909">
                  <a:extLst>
                    <a:ext uri="{9D8B030D-6E8A-4147-A177-3AD203B41FA5}">
                      <a16:colId xmlns:a16="http://schemas.microsoft.com/office/drawing/2014/main" val="1494288452"/>
                    </a:ext>
                  </a:extLst>
                </a:gridCol>
              </a:tblGrid>
              <a:tr h="449623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 - AUC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742169"/>
                  </a:ext>
                </a:extLst>
              </a:tr>
              <a:tr h="786841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0.809694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0.808330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0.811874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0.810098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0.884740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290456"/>
                  </a:ext>
                </a:extLst>
              </a:tr>
              <a:tr h="455868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0.956353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0.920291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0.999248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0.958146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0.956356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95905"/>
                  </a:ext>
                </a:extLst>
              </a:tr>
              <a:tr h="455868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0.970505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0.944714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0.999499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0.971335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0.999779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075638"/>
                  </a:ext>
                </a:extLst>
              </a:tr>
              <a:tr h="455868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0.912894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0.878690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0.958041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0.916652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0.957112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05181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6097EB1-70FB-1875-7469-89097E95019C}"/>
              </a:ext>
            </a:extLst>
          </p:cNvPr>
          <p:cNvSpPr txBox="1"/>
          <p:nvPr/>
        </p:nvSpPr>
        <p:spPr>
          <a:xfrm>
            <a:off x="1066800" y="1036906"/>
            <a:ext cx="92603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training and developing a model, the data was balanced’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Reason – ‘No’ subscribers were more and the inclination was towards ‘No’ then ‘Yes’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onsolas" panose="020B0609020204030204" pitchFamily="49" charset="0"/>
              </a:rPr>
              <a:t>Before balancing: y 0 39922 1 5289 Name: count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dtype</a:t>
            </a:r>
            <a:r>
              <a:rPr lang="en-US" dirty="0">
                <a:latin typeface="Consolas" panose="020B0609020204030204" pitchFamily="49" charset="0"/>
              </a:rPr>
              <a:t>: int64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After balancing: y 0 39922 1 39922 Name: count, 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dtype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: int64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34BEE-E986-C0FB-AFE7-EA9202F1C9D7}"/>
              </a:ext>
            </a:extLst>
          </p:cNvPr>
          <p:cNvSpPr txBox="1">
            <a:spLocks/>
          </p:cNvSpPr>
          <p:nvPr/>
        </p:nvSpPr>
        <p:spPr>
          <a:xfrm>
            <a:off x="1133302" y="438893"/>
            <a:ext cx="10058400" cy="750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Evaluation Matrix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DE320-FB35-68FA-FD73-F7B63DA0E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364" y="1207502"/>
            <a:ext cx="6444383" cy="418745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53EB10ED-47F4-048E-CE87-BE135535A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03D6CD9-F118-14AE-5CC1-84ABE9EDB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30275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E2F816-BD4E-856E-650E-A7FB105253CF}"/>
              </a:ext>
            </a:extLst>
          </p:cNvPr>
          <p:cNvSpPr txBox="1"/>
          <p:nvPr/>
        </p:nvSpPr>
        <p:spPr>
          <a:xfrm>
            <a:off x="618067" y="5240231"/>
            <a:ext cx="118554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Random Forest is the best-performing model because it combines the power of multiple decision trees, capturing complex patterns in the data, which leads to the highest accuracy (97.1%), near-perfect recall (99.9%), and excellent overall balance—making it highly reliable for predicting customer subscriptions.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983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05311C-3B75-1F50-DCFF-D7AD23BBAA0C}"/>
              </a:ext>
            </a:extLst>
          </p:cNvPr>
          <p:cNvSpPr txBox="1"/>
          <p:nvPr/>
        </p:nvSpPr>
        <p:spPr>
          <a:xfrm>
            <a:off x="468113" y="2497445"/>
            <a:ext cx="622623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Random Forest</a:t>
            </a:r>
            <a:r>
              <a:rPr lang="en-US" dirty="0"/>
              <a:t> is a machine learning algorithm that combines many decision trees to make accurate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our project, it predicts whether a customer is likely to </a:t>
            </a:r>
            <a:r>
              <a:rPr lang="en-US" b="1" dirty="0"/>
              <a:t>subscribe to a term deposit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Since it performed the best (97.1% accuracy), we recommend using this model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Analyze customer data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Identify high-potential customers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Target only those likely to say “Yes”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approach helps: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Improve campaign success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Reduce marketing costs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Increase ROI (Return on Investment)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BA4291F-4AF3-B452-CD72-8454A1CC0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78071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49E6874-3833-93C2-86BD-3729467A0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396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03E8799-B722-49AD-4575-0D0FD515F03F}"/>
              </a:ext>
            </a:extLst>
          </p:cNvPr>
          <p:cNvSpPr txBox="1">
            <a:spLocks/>
          </p:cNvSpPr>
          <p:nvPr/>
        </p:nvSpPr>
        <p:spPr>
          <a:xfrm>
            <a:off x="272244" y="555886"/>
            <a:ext cx="10058400" cy="750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Insights to meet objectives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B2EE19-8355-CE47-F441-6809215E4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1" y="277536"/>
            <a:ext cx="3406138" cy="31317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786326-B75F-E4B3-05FE-78B14DA02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380" y="3338784"/>
            <a:ext cx="3673559" cy="28519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99BECF-1239-AC85-6D10-C09B6174BFD4}"/>
              </a:ext>
            </a:extLst>
          </p:cNvPr>
          <p:cNvSpPr txBox="1"/>
          <p:nvPr/>
        </p:nvSpPr>
        <p:spPr>
          <a:xfrm>
            <a:off x="594535" y="1306188"/>
            <a:ext cx="60998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According to the Random Forest model, out of 15,969 customers, approximately </a:t>
            </a:r>
            <a:r>
              <a:rPr lang="en-US" b="1" dirty="0"/>
              <a:t>7,984 are predicted to subscribe </a:t>
            </a:r>
            <a:r>
              <a:rPr lang="en-US" dirty="0"/>
              <a:t>to the term deposit, allowing the bank to precisely target nearly half of its customer base with high confidence.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848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A280EB-BD24-25EA-5329-DE21B0E55FD1}"/>
              </a:ext>
            </a:extLst>
          </p:cNvPr>
          <p:cNvSpPr/>
          <p:nvPr/>
        </p:nvSpPr>
        <p:spPr>
          <a:xfrm>
            <a:off x="83128" y="257694"/>
            <a:ext cx="2926079" cy="5902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6AA623-29F0-E32D-671F-4DC7330FFB1D}"/>
              </a:ext>
            </a:extLst>
          </p:cNvPr>
          <p:cNvSpPr txBox="1"/>
          <p:nvPr/>
        </p:nvSpPr>
        <p:spPr>
          <a:xfrm>
            <a:off x="216131" y="352741"/>
            <a:ext cx="6733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Problem statement :</a:t>
            </a:r>
            <a:endParaRPr lang="en-IN" sz="2000" b="1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C6AD85D-A251-E0F4-83F8-0C5BA53D1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51719"/>
            <a:ext cx="1207839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bank has conducted several direct marketing campaigns via phone calls to promote term deposit products. The challenge is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 whether a customer will subscribe to a term deposit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based on past campaign and customer data.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10635C-B4B8-7F60-9D7B-68E486FA600E}"/>
              </a:ext>
            </a:extLst>
          </p:cNvPr>
          <p:cNvSpPr/>
          <p:nvPr/>
        </p:nvSpPr>
        <p:spPr>
          <a:xfrm>
            <a:off x="149631" y="2568249"/>
            <a:ext cx="2926079" cy="5902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F04603-5CB9-5E15-D1A5-027BCD710973}"/>
              </a:ext>
            </a:extLst>
          </p:cNvPr>
          <p:cNvSpPr txBox="1"/>
          <p:nvPr/>
        </p:nvSpPr>
        <p:spPr>
          <a:xfrm>
            <a:off x="216131" y="2649823"/>
            <a:ext cx="270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Objectives:</a:t>
            </a:r>
            <a:endParaRPr lang="en-IN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FE4914-37FE-ED8E-B3D2-36B703466EC7}"/>
              </a:ext>
            </a:extLst>
          </p:cNvPr>
          <p:cNvSpPr txBox="1"/>
          <p:nvPr/>
        </p:nvSpPr>
        <p:spPr>
          <a:xfrm>
            <a:off x="157942" y="3429000"/>
            <a:ext cx="58438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Develop a classification model that predicts customer subscription to term deposits.</a:t>
            </a:r>
          </a:p>
          <a:p>
            <a:r>
              <a:rPr lang="en-US" dirty="0"/>
              <a:t>2) Utilize demographic, financial, and campaign interaction data.</a:t>
            </a:r>
          </a:p>
          <a:p>
            <a:r>
              <a:rPr lang="en-US" dirty="0"/>
              <a:t>3) Enhance: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Targeted marketing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Campaign success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Cost-efficiency of outreach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430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B35F9-FAF4-D600-571E-C10E4D9AE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116378"/>
            <a:ext cx="3517567" cy="2093975"/>
          </a:xfrm>
        </p:spPr>
        <p:txBody>
          <a:bodyPr/>
          <a:lstStyle/>
          <a:p>
            <a:r>
              <a:rPr lang="en-IN" dirty="0"/>
              <a:t>Dataset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859BF-135B-45BC-DC7B-E2AE4E58C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1654" y="2469472"/>
            <a:ext cx="3517567" cy="3698572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Total records: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~41,000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Features: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16 input features + 1 targe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Types of attributes: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Demographic: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Age, Job, Marital, Education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Financial: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Balance, Loan, Housing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Campaign: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Contact method, Duration, Previous outcome</a:t>
            </a:r>
          </a:p>
          <a:p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C7FE769-29B2-9B4D-D11C-85C7ED546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6065" y="116379"/>
            <a:ext cx="3648102" cy="2353093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931DE1-FA01-BE91-F552-E77139075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978" y="116378"/>
            <a:ext cx="3771206" cy="23946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2638A1-92B5-1756-0C41-35B359BDB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597" y="2545572"/>
            <a:ext cx="3707570" cy="20738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7043FF9-9D2F-2F3A-F702-2D18470591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5978" y="2553563"/>
            <a:ext cx="3759827" cy="20578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A64B314-122D-BD02-3E1C-474B1D6F00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6331" y="4695508"/>
            <a:ext cx="3707570" cy="204611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0AA5CCF-9792-1A52-06B2-4F04BA57B1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4167" y="4695508"/>
            <a:ext cx="3701638" cy="204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3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2A2E53B3-679B-06FB-7633-800C3DA8F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42" y="883294"/>
            <a:ext cx="9863051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Null values check: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b="1" dirty="0">
                <a:latin typeface="Arial" panose="020B0604020202020204" pitchFamily="34" charset="0"/>
              </a:rPr>
              <a:t>Dropping unwanted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Checking Missing v</a:t>
            </a:r>
            <a:r>
              <a:rPr lang="en-US" altLang="en-US" sz="1600" b="1" dirty="0">
                <a:latin typeface="Arial" panose="020B0604020202020204" pitchFamily="34" charset="0"/>
              </a:rPr>
              <a:t>alues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Label Encoding 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One-Hot Encoding for categorical variables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b="1" dirty="0">
                <a:latin typeface="Arial" panose="020B0604020202020204" pitchFamily="34" charset="0"/>
              </a:rPr>
              <a:t>Defining the outliners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Treating outliners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b="1" dirty="0">
                <a:latin typeface="Arial" panose="020B0604020202020204" pitchFamily="34" charset="0"/>
              </a:rPr>
              <a:t>Correlation analysis </a:t>
            </a:r>
            <a:r>
              <a:rPr lang="en-US" altLang="en-US" sz="1600" dirty="0">
                <a:latin typeface="Arial" panose="020B0604020202020204" pitchFamily="34" charset="0"/>
              </a:rPr>
              <a:t>to identify important features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StandardScaler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numerical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Train-Test Split: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70% train, 30% test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Algorithms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Logistic Regression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Decision Tree </a:t>
            </a:r>
            <a:r>
              <a:rPr lang="en-US" sz="1600" dirty="0"/>
              <a:t>- </a:t>
            </a:r>
            <a:r>
              <a:rPr lang="en-US" sz="1600" b="1" dirty="0"/>
              <a:t>Random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err="1"/>
              <a:t>XGBoos</a:t>
            </a:r>
            <a:r>
              <a:rPr lang="en-US" sz="1600" dirty="0" err="1"/>
              <a:t>t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Random Forest-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86B373-0DB1-7CDA-1798-662605022864}"/>
              </a:ext>
            </a:extLst>
          </p:cNvPr>
          <p:cNvSpPr/>
          <p:nvPr/>
        </p:nvSpPr>
        <p:spPr>
          <a:xfrm>
            <a:off x="507074" y="3805595"/>
            <a:ext cx="2394064" cy="4904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68F5B0-8A36-B6CF-E086-FCA09370134E}"/>
              </a:ext>
            </a:extLst>
          </p:cNvPr>
          <p:cNvSpPr txBox="1"/>
          <p:nvPr/>
        </p:nvSpPr>
        <p:spPr>
          <a:xfrm>
            <a:off x="561106" y="3888715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Building</a:t>
            </a:r>
          </a:p>
          <a:p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C44810-567B-3C45-1B05-F4014A5DA972}"/>
              </a:ext>
            </a:extLst>
          </p:cNvPr>
          <p:cNvSpPr/>
          <p:nvPr/>
        </p:nvSpPr>
        <p:spPr>
          <a:xfrm>
            <a:off x="453044" y="454985"/>
            <a:ext cx="5288278" cy="4904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546E6E-6367-B689-421A-5324E217F3F4}"/>
              </a:ext>
            </a:extLst>
          </p:cNvPr>
          <p:cNvSpPr txBox="1"/>
          <p:nvPr/>
        </p:nvSpPr>
        <p:spPr>
          <a:xfrm>
            <a:off x="507074" y="510938"/>
            <a:ext cx="509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208073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C1322C-077E-0158-61E0-0DA52FE5A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32" y="133003"/>
            <a:ext cx="5392677" cy="35702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4B4816-27A1-978B-A063-80AFD69BC1BE}"/>
              </a:ext>
            </a:extLst>
          </p:cNvPr>
          <p:cNvSpPr txBox="1"/>
          <p:nvPr/>
        </p:nvSpPr>
        <p:spPr>
          <a:xfrm>
            <a:off x="365328" y="3503911"/>
            <a:ext cx="468837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Age – Age of the client</a:t>
            </a:r>
          </a:p>
          <a:p>
            <a:pPr marL="342900" indent="-342900">
              <a:buAutoNum type="arabicParenR"/>
            </a:pPr>
            <a:r>
              <a:rPr lang="en-US" dirty="0"/>
              <a:t> Balance – Account balance of the client.</a:t>
            </a:r>
          </a:p>
          <a:p>
            <a:pPr marL="342900" indent="-342900">
              <a:buAutoNum type="arabicParenR"/>
            </a:pPr>
            <a:r>
              <a:rPr lang="en-US" dirty="0" err="1"/>
              <a:t>Pdays</a:t>
            </a:r>
            <a:r>
              <a:rPr lang="en-US" dirty="0"/>
              <a:t> –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Franklin Gothic Book" panose="020B0503020102020204" pitchFamily="34" charset="0"/>
              </a:rPr>
              <a:t>Days since the client was last contacted (-1 means never).</a:t>
            </a:r>
            <a:endParaRPr lang="en-US" dirty="0">
              <a:latin typeface="Franklin Gothic Book" panose="020B0503020102020204" pitchFamily="34" charset="0"/>
            </a:endParaRPr>
          </a:p>
          <a:p>
            <a:pPr marL="342900" indent="-342900">
              <a:buAutoNum type="arabicParenR"/>
            </a:pPr>
            <a:r>
              <a:rPr lang="en-US" dirty="0"/>
              <a:t>Campaign – Number of contacts performed during campaign.</a:t>
            </a:r>
          </a:p>
          <a:p>
            <a:pPr marL="342900" indent="-342900">
              <a:buAutoNum type="arabicParenR"/>
            </a:pPr>
            <a:r>
              <a:rPr lang="en-US" dirty="0"/>
              <a:t>Duration – Duration od the last contact in seconds.</a:t>
            </a:r>
          </a:p>
          <a:p>
            <a:pPr marL="342900" indent="-342900">
              <a:buAutoNum type="arabicParenR"/>
            </a:pPr>
            <a:r>
              <a:rPr lang="en-US" dirty="0"/>
              <a:t>Day – Last contact day of the month.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16E016-6375-8A40-1221-623884A4C991}"/>
              </a:ext>
            </a:extLst>
          </p:cNvPr>
          <p:cNvSpPr/>
          <p:nvPr/>
        </p:nvSpPr>
        <p:spPr>
          <a:xfrm>
            <a:off x="6591993" y="396720"/>
            <a:ext cx="2926079" cy="5902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E0765E-C7F0-F329-E38D-E20C6DC6AB54}"/>
              </a:ext>
            </a:extLst>
          </p:cNvPr>
          <p:cNvSpPr txBox="1"/>
          <p:nvPr/>
        </p:nvSpPr>
        <p:spPr>
          <a:xfrm>
            <a:off x="6591993" y="491767"/>
            <a:ext cx="4555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Important features:</a:t>
            </a:r>
            <a:endParaRPr lang="en-IN" sz="20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66D656-BF0C-8CA1-D608-636AAC6A9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492" y="2625438"/>
            <a:ext cx="5278582" cy="374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2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A40346-EFA9-C12E-D62C-56E2DFC6CFE0}"/>
              </a:ext>
            </a:extLst>
          </p:cNvPr>
          <p:cNvSpPr txBox="1"/>
          <p:nvPr/>
        </p:nvSpPr>
        <p:spPr>
          <a:xfrm>
            <a:off x="224444" y="318247"/>
            <a:ext cx="832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–                                         Because the data is in linear relation with the target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91DC758-700A-E986-D9C9-AE89B7354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861603"/>
              </p:ext>
            </p:extLst>
          </p:nvPr>
        </p:nvGraphicFramePr>
        <p:xfrm>
          <a:off x="224444" y="1632476"/>
          <a:ext cx="464457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4">
                  <a:extLst>
                    <a:ext uri="{9D8B030D-6E8A-4147-A177-3AD203B41FA5}">
                      <a16:colId xmlns:a16="http://schemas.microsoft.com/office/drawing/2014/main" val="597803545"/>
                    </a:ext>
                  </a:extLst>
                </a:gridCol>
                <a:gridCol w="1161144">
                  <a:extLst>
                    <a:ext uri="{9D8B030D-6E8A-4147-A177-3AD203B41FA5}">
                      <a16:colId xmlns:a16="http://schemas.microsoft.com/office/drawing/2014/main" val="2242929602"/>
                    </a:ext>
                  </a:extLst>
                </a:gridCol>
                <a:gridCol w="1161144">
                  <a:extLst>
                    <a:ext uri="{9D8B030D-6E8A-4147-A177-3AD203B41FA5}">
                      <a16:colId xmlns:a16="http://schemas.microsoft.com/office/drawing/2014/main" val="1172030024"/>
                    </a:ext>
                  </a:extLst>
                </a:gridCol>
                <a:gridCol w="1161144">
                  <a:extLst>
                    <a:ext uri="{9D8B030D-6E8A-4147-A177-3AD203B41FA5}">
                      <a16:colId xmlns:a16="http://schemas.microsoft.com/office/drawing/2014/main" val="3476311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135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0 - 0.81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7985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92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1 - 0.81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7984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61631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AAF902C-BDCA-79E9-8524-4046DA18C741}"/>
              </a:ext>
            </a:extLst>
          </p:cNvPr>
          <p:cNvSpPr/>
          <p:nvPr/>
        </p:nvSpPr>
        <p:spPr>
          <a:xfrm>
            <a:off x="67195" y="257695"/>
            <a:ext cx="2576945" cy="4904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A53A24-1961-1EC6-6244-04C64E57FAA2}"/>
              </a:ext>
            </a:extLst>
          </p:cNvPr>
          <p:cNvSpPr txBox="1"/>
          <p:nvPr/>
        </p:nvSpPr>
        <p:spPr>
          <a:xfrm>
            <a:off x="323271" y="282628"/>
            <a:ext cx="2320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Linear Regression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8F6734-A22B-AF1D-FE84-1907718BD316}"/>
              </a:ext>
            </a:extLst>
          </p:cNvPr>
          <p:cNvSpPr txBox="1"/>
          <p:nvPr/>
        </p:nvSpPr>
        <p:spPr>
          <a:xfrm>
            <a:off x="263410" y="2975407"/>
            <a:ext cx="609738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Precision (0 &amp; 1):</a:t>
            </a:r>
            <a:r>
              <a:rPr lang="en-US" dirty="0"/>
              <a:t> 81%</a:t>
            </a:r>
            <a:br>
              <a:rPr lang="en-US" dirty="0"/>
            </a:br>
            <a:r>
              <a:rPr lang="en-US" dirty="0"/>
              <a:t>→ Out of all predicted positives, 81% were correct.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Recall (0 &amp; 1):</a:t>
            </a:r>
            <a:r>
              <a:rPr lang="en-US" dirty="0"/>
              <a:t> 81%</a:t>
            </a:r>
            <a:br>
              <a:rPr lang="en-US" dirty="0"/>
            </a:br>
            <a:r>
              <a:rPr lang="en-US" dirty="0"/>
              <a:t>→ The model correctly identified 81% of actual positives.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F1-Score (0 &amp; 1):</a:t>
            </a:r>
            <a:r>
              <a:rPr lang="en-US" dirty="0"/>
              <a:t> 81%</a:t>
            </a:r>
            <a:br>
              <a:rPr lang="en-US" dirty="0"/>
            </a:br>
            <a:r>
              <a:rPr lang="en-US" dirty="0"/>
              <a:t>→ Balance between precision and recall is strong.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Accuracy:</a:t>
            </a:r>
            <a:r>
              <a:rPr lang="en-US" dirty="0"/>
              <a:t> 81%</a:t>
            </a:r>
            <a:br>
              <a:rPr lang="en-US" dirty="0"/>
            </a:br>
            <a:r>
              <a:rPr lang="en-US" dirty="0"/>
              <a:t>→ The model made correct predictions for 81% of total cases (15,969 samples).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074424C-B82F-BBF2-BBEA-DE52FAE75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797212"/>
              </p:ext>
            </p:extLst>
          </p:nvPr>
        </p:nvGraphicFramePr>
        <p:xfrm>
          <a:off x="4869020" y="1630191"/>
          <a:ext cx="10745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80">
                  <a:extLst>
                    <a:ext uri="{9D8B030D-6E8A-4147-A177-3AD203B41FA5}">
                      <a16:colId xmlns:a16="http://schemas.microsoft.com/office/drawing/2014/main" val="1361128242"/>
                    </a:ext>
                  </a:extLst>
                </a:gridCol>
              </a:tblGrid>
              <a:tr h="343145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481169"/>
                  </a:ext>
                </a:extLst>
              </a:tr>
              <a:tr h="3431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0.81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391087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17B4EA8D-36D1-D2FE-559C-C2D47574C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568" y="257695"/>
            <a:ext cx="4017395" cy="31713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17FF90-1831-D759-85BC-63C640603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914" y="3588611"/>
            <a:ext cx="3761049" cy="278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3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51B410-0824-BA18-7CB7-D55490FAD352}"/>
              </a:ext>
            </a:extLst>
          </p:cNvPr>
          <p:cNvSpPr/>
          <p:nvPr/>
        </p:nvSpPr>
        <p:spPr>
          <a:xfrm>
            <a:off x="67195" y="257695"/>
            <a:ext cx="2576945" cy="4904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2FA69F-C1F2-558E-62B3-9E2E24D5037A}"/>
              </a:ext>
            </a:extLst>
          </p:cNvPr>
          <p:cNvSpPr txBox="1"/>
          <p:nvPr/>
        </p:nvSpPr>
        <p:spPr>
          <a:xfrm>
            <a:off x="323271" y="282628"/>
            <a:ext cx="2320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Decision tree: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4EF800-A7C1-842B-89EE-D825A5B599E2}"/>
              </a:ext>
            </a:extLst>
          </p:cNvPr>
          <p:cNvSpPr txBox="1"/>
          <p:nvPr/>
        </p:nvSpPr>
        <p:spPr>
          <a:xfrm>
            <a:off x="150508" y="333767"/>
            <a:ext cx="924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for </a:t>
            </a:r>
            <a:r>
              <a:rPr lang="en-US" sz="1800" dirty="0"/>
              <a:t>non-linear patterns , is easy to visualize and explain.</a:t>
            </a: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DDD0D47-BA94-7D1D-900E-BC19EC3AF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728938"/>
              </p:ext>
            </p:extLst>
          </p:nvPr>
        </p:nvGraphicFramePr>
        <p:xfrm>
          <a:off x="129540" y="1073033"/>
          <a:ext cx="4644576" cy="1114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4">
                  <a:extLst>
                    <a:ext uri="{9D8B030D-6E8A-4147-A177-3AD203B41FA5}">
                      <a16:colId xmlns:a16="http://schemas.microsoft.com/office/drawing/2014/main" val="597803545"/>
                    </a:ext>
                  </a:extLst>
                </a:gridCol>
                <a:gridCol w="1161144">
                  <a:extLst>
                    <a:ext uri="{9D8B030D-6E8A-4147-A177-3AD203B41FA5}">
                      <a16:colId xmlns:a16="http://schemas.microsoft.com/office/drawing/2014/main" val="2242929602"/>
                    </a:ext>
                  </a:extLst>
                </a:gridCol>
                <a:gridCol w="1161144">
                  <a:extLst>
                    <a:ext uri="{9D8B030D-6E8A-4147-A177-3AD203B41FA5}">
                      <a16:colId xmlns:a16="http://schemas.microsoft.com/office/drawing/2014/main" val="1172030024"/>
                    </a:ext>
                  </a:extLst>
                </a:gridCol>
                <a:gridCol w="1161144">
                  <a:extLst>
                    <a:ext uri="{9D8B030D-6E8A-4147-A177-3AD203B41FA5}">
                      <a16:colId xmlns:a16="http://schemas.microsoft.com/office/drawing/2014/main" val="3476311719"/>
                    </a:ext>
                  </a:extLst>
                </a:gridCol>
              </a:tblGrid>
              <a:tr h="372636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135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0 - 1.00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7985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92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1 - 0.92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7984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61631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600D496-7F70-82B8-1D27-6B154D348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961537"/>
              </p:ext>
            </p:extLst>
          </p:nvPr>
        </p:nvGraphicFramePr>
        <p:xfrm>
          <a:off x="4774116" y="1080164"/>
          <a:ext cx="10745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80">
                  <a:extLst>
                    <a:ext uri="{9D8B030D-6E8A-4147-A177-3AD203B41FA5}">
                      <a16:colId xmlns:a16="http://schemas.microsoft.com/office/drawing/2014/main" val="1361128242"/>
                    </a:ext>
                  </a:extLst>
                </a:gridCol>
              </a:tblGrid>
              <a:tr h="365516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481169"/>
                  </a:ext>
                </a:extLst>
              </a:tr>
              <a:tr h="3431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391087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DED840BA-E697-E5CA-4A91-5A565BAE3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" y="2241533"/>
            <a:ext cx="687324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= 96%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Out of 100 people, the model correctly predicted 96.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Precision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class 0 (didn’t subscribe): 100% → All predicted "No" were actually "No".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class 1 (subscribed): 92% → Most predicted "Yes" were correct.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Recall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class 0: 91% → Caught 91 out of every 100 real “No” cases.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class 1: 100% → Caught all the real “Yes” cases.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F1-Score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 for both classes (95% &amp; 96%) → Shows the model is balanced and reliable.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89CC0F-EF1E-A376-2EAA-A83D4EAF8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655" y="31816"/>
            <a:ext cx="3867150" cy="3196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C67411-3988-98C5-68AB-08559CFB5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6280" y="3199944"/>
            <a:ext cx="3675983" cy="310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84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BFDA4B-8997-36AA-49D5-E8A9829217A4}"/>
              </a:ext>
            </a:extLst>
          </p:cNvPr>
          <p:cNvSpPr/>
          <p:nvPr/>
        </p:nvSpPr>
        <p:spPr>
          <a:xfrm>
            <a:off x="189115" y="237465"/>
            <a:ext cx="2576945" cy="4904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77F4B7-E911-E46D-CB6F-675642642A31}"/>
              </a:ext>
            </a:extLst>
          </p:cNvPr>
          <p:cNvSpPr txBox="1"/>
          <p:nvPr/>
        </p:nvSpPr>
        <p:spPr>
          <a:xfrm>
            <a:off x="317152" y="255328"/>
            <a:ext cx="2320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Random forest:</a:t>
            </a:r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AE3B43-CA68-C23F-52DF-FFB75D4ED91B}"/>
              </a:ext>
            </a:extLst>
          </p:cNvPr>
          <p:cNvSpPr txBox="1"/>
          <p:nvPr/>
        </p:nvSpPr>
        <p:spPr>
          <a:xfrm>
            <a:off x="99060" y="2583180"/>
            <a:ext cx="65532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Accuracy = 97%</a:t>
            </a:r>
            <a:br>
              <a:rPr lang="en-US" sz="1600" dirty="0"/>
            </a:br>
            <a:r>
              <a:rPr lang="en-US" sz="1600" dirty="0"/>
              <a:t>→ The model made correct predictions for 97 out of every 100 customers.</a:t>
            </a:r>
          </a:p>
          <a:p>
            <a:r>
              <a:rPr lang="en-US" sz="1600" b="1" dirty="0"/>
              <a:t>Precision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Class 0 (did not subscribe): 100% → All predicted "No" were actually correct.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Class 1 (subscribed): 94% → Most predicted "Yes" were truly "Yes".</a:t>
            </a:r>
          </a:p>
          <a:p>
            <a:r>
              <a:rPr lang="en-US" sz="1600" dirty="0"/>
              <a:t> </a:t>
            </a:r>
            <a:r>
              <a:rPr lang="en-US" sz="1600" b="1" dirty="0"/>
              <a:t>Recall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Class 0: 94% → 94 out of every 100 actual "No" cases were identified correctly.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Class 1: 100% → All actual "Yes" cases were captured.</a:t>
            </a:r>
          </a:p>
          <a:p>
            <a:r>
              <a:rPr lang="en-US" sz="1600" dirty="0"/>
              <a:t> </a:t>
            </a:r>
            <a:r>
              <a:rPr lang="en-US" sz="1600" b="1" dirty="0"/>
              <a:t>F1-Score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Both classes: 97% → Shows a perfect balance of precision and recall.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3837251-BA8B-D43E-75C6-C97E3164E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779336"/>
              </p:ext>
            </p:extLst>
          </p:nvPr>
        </p:nvGraphicFramePr>
        <p:xfrm>
          <a:off x="129540" y="1073033"/>
          <a:ext cx="4644576" cy="1114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4">
                  <a:extLst>
                    <a:ext uri="{9D8B030D-6E8A-4147-A177-3AD203B41FA5}">
                      <a16:colId xmlns:a16="http://schemas.microsoft.com/office/drawing/2014/main" val="597803545"/>
                    </a:ext>
                  </a:extLst>
                </a:gridCol>
                <a:gridCol w="1161144">
                  <a:extLst>
                    <a:ext uri="{9D8B030D-6E8A-4147-A177-3AD203B41FA5}">
                      <a16:colId xmlns:a16="http://schemas.microsoft.com/office/drawing/2014/main" val="2242929602"/>
                    </a:ext>
                  </a:extLst>
                </a:gridCol>
                <a:gridCol w="1161144">
                  <a:extLst>
                    <a:ext uri="{9D8B030D-6E8A-4147-A177-3AD203B41FA5}">
                      <a16:colId xmlns:a16="http://schemas.microsoft.com/office/drawing/2014/main" val="1172030024"/>
                    </a:ext>
                  </a:extLst>
                </a:gridCol>
                <a:gridCol w="1161144">
                  <a:extLst>
                    <a:ext uri="{9D8B030D-6E8A-4147-A177-3AD203B41FA5}">
                      <a16:colId xmlns:a16="http://schemas.microsoft.com/office/drawing/2014/main" val="3476311719"/>
                    </a:ext>
                  </a:extLst>
                </a:gridCol>
              </a:tblGrid>
              <a:tr h="372636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135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0 - 1.00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7985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92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1 - 0.94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7984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61631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F97DCED-A035-7D18-0682-B000C9CB1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160633"/>
              </p:ext>
            </p:extLst>
          </p:nvPr>
        </p:nvGraphicFramePr>
        <p:xfrm>
          <a:off x="4774116" y="1080164"/>
          <a:ext cx="10745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80">
                  <a:extLst>
                    <a:ext uri="{9D8B030D-6E8A-4147-A177-3AD203B41FA5}">
                      <a16:colId xmlns:a16="http://schemas.microsoft.com/office/drawing/2014/main" val="1361128242"/>
                    </a:ext>
                  </a:extLst>
                </a:gridCol>
              </a:tblGrid>
              <a:tr h="365516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481169"/>
                  </a:ext>
                </a:extLst>
              </a:tr>
              <a:tr h="3431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391087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64E5F971-608D-6AAA-C5EE-D8F11A466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816" y="67627"/>
            <a:ext cx="3708069" cy="29346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CD04CB7-9D38-B850-F465-2EA6F7CF9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249" y="3093720"/>
            <a:ext cx="3930691" cy="3140393"/>
          </a:xfrm>
          <a:prstGeom prst="rect">
            <a:avLst/>
          </a:prstGeom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E64C458F-C900-4CFD-6858-D72F77D14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6059" y="304389"/>
            <a:ext cx="5631181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multiple decision trees to accurately predict which customers are likely to subscribe to a term deposit.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434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CD140DC-0F57-4B41-4D39-02350E55C3AB}"/>
              </a:ext>
            </a:extLst>
          </p:cNvPr>
          <p:cNvSpPr/>
          <p:nvPr/>
        </p:nvSpPr>
        <p:spPr>
          <a:xfrm>
            <a:off x="189113" y="214605"/>
            <a:ext cx="2576945" cy="4904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3AFCE-1668-C625-A7D6-04331EC97932}"/>
              </a:ext>
            </a:extLst>
          </p:cNvPr>
          <p:cNvSpPr txBox="1"/>
          <p:nvPr/>
        </p:nvSpPr>
        <p:spPr>
          <a:xfrm>
            <a:off x="317150" y="259768"/>
            <a:ext cx="2320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XGBoost</a:t>
            </a:r>
            <a:r>
              <a:rPr lang="en-US" sz="2000" dirty="0"/>
              <a:t> :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A9914E-BB75-C831-0AB3-B4C22B698F40}"/>
              </a:ext>
            </a:extLst>
          </p:cNvPr>
          <p:cNvSpPr txBox="1"/>
          <p:nvPr/>
        </p:nvSpPr>
        <p:spPr>
          <a:xfrm>
            <a:off x="2766057" y="167435"/>
            <a:ext cx="56311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provides state-of-the-art accuracy, handles imbalanced (if any) data well, and allows fine-tuned control over model complexity</a:t>
            </a:r>
            <a:endParaRPr lang="en-IN" sz="16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A6787DC-4DD9-AD8E-A32F-EB0A783B3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99209" y="2901607"/>
            <a:ext cx="8338357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= 91%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The model correctly predicted 91 out of 100 customer outcomes.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Precision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Class 0 (did not subscribe): 95% → Most predicted "No" were actually correct.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Class 1 (subscribed): 88% → Fairly good at predicting actual "Yes".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Recall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Class 0: 87% → 87 out of 100 real "No" cases identified correctly.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Class 1: 96% → Very good at identifying actual "Yes" cases.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0AF3EF-7B2B-6861-ACCB-04DA49521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000724"/>
              </p:ext>
            </p:extLst>
          </p:nvPr>
        </p:nvGraphicFramePr>
        <p:xfrm>
          <a:off x="129540" y="1073033"/>
          <a:ext cx="4644576" cy="1114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4">
                  <a:extLst>
                    <a:ext uri="{9D8B030D-6E8A-4147-A177-3AD203B41FA5}">
                      <a16:colId xmlns:a16="http://schemas.microsoft.com/office/drawing/2014/main" val="597803545"/>
                    </a:ext>
                  </a:extLst>
                </a:gridCol>
                <a:gridCol w="1161144">
                  <a:extLst>
                    <a:ext uri="{9D8B030D-6E8A-4147-A177-3AD203B41FA5}">
                      <a16:colId xmlns:a16="http://schemas.microsoft.com/office/drawing/2014/main" val="2242929602"/>
                    </a:ext>
                  </a:extLst>
                </a:gridCol>
                <a:gridCol w="1161144">
                  <a:extLst>
                    <a:ext uri="{9D8B030D-6E8A-4147-A177-3AD203B41FA5}">
                      <a16:colId xmlns:a16="http://schemas.microsoft.com/office/drawing/2014/main" val="1172030024"/>
                    </a:ext>
                  </a:extLst>
                </a:gridCol>
                <a:gridCol w="1161144">
                  <a:extLst>
                    <a:ext uri="{9D8B030D-6E8A-4147-A177-3AD203B41FA5}">
                      <a16:colId xmlns:a16="http://schemas.microsoft.com/office/drawing/2014/main" val="3476311719"/>
                    </a:ext>
                  </a:extLst>
                </a:gridCol>
              </a:tblGrid>
              <a:tr h="372636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f1-score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135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0 - 0.95 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7985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92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1 -0.88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7984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61631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CC94CE0-04D9-F919-9B69-2A7B7A7DD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063820"/>
              </p:ext>
            </p:extLst>
          </p:nvPr>
        </p:nvGraphicFramePr>
        <p:xfrm>
          <a:off x="4774116" y="1080164"/>
          <a:ext cx="107458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580">
                  <a:extLst>
                    <a:ext uri="{9D8B030D-6E8A-4147-A177-3AD203B41FA5}">
                      <a16:colId xmlns:a16="http://schemas.microsoft.com/office/drawing/2014/main" val="1361128242"/>
                    </a:ext>
                  </a:extLst>
                </a:gridCol>
              </a:tblGrid>
              <a:tr h="365516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481169"/>
                  </a:ext>
                </a:extLst>
              </a:tr>
              <a:tr h="3431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391087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A71D7E31-C2A4-9588-98E9-29F26ED3B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238" y="97611"/>
            <a:ext cx="3707963" cy="30651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733A82-1872-1978-C253-EBB58A371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8677" y="3232594"/>
            <a:ext cx="3836524" cy="306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98548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{4DBE5D63-CD60-46C9-92E2-397FC8297AA0}tf22712842_win32</Template>
  <TotalTime>387</TotalTime>
  <Words>1112</Words>
  <Application>Microsoft Office PowerPoint</Application>
  <PresentationFormat>Widescreen</PresentationFormat>
  <Paragraphs>195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Unicode MS</vt:lpstr>
      <vt:lpstr>Bookman Old Style</vt:lpstr>
      <vt:lpstr>Calibri</vt:lpstr>
      <vt:lpstr>Consolas</vt:lpstr>
      <vt:lpstr>Franklin Gothic Book</vt:lpstr>
      <vt:lpstr>Custom</vt:lpstr>
      <vt:lpstr>Direct Marketing Campaign Optimization for a Retail Bank </vt:lpstr>
      <vt:lpstr>PowerPoint Presentation</vt:lpstr>
      <vt:lpstr>Dataset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Evaluation Matrix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Ashwin Upasani</dc:creator>
  <cp:lastModifiedBy>Ashwin Upasani</cp:lastModifiedBy>
  <cp:revision>2</cp:revision>
  <dcterms:created xsi:type="dcterms:W3CDTF">2025-06-02T10:33:55Z</dcterms:created>
  <dcterms:modified xsi:type="dcterms:W3CDTF">2025-06-02T17:01:35Z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