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60" r:id="rId3"/>
    <p:sldId id="262" r:id="rId4"/>
    <p:sldId id="278" r:id="rId5"/>
    <p:sldId id="293" r:id="rId6"/>
    <p:sldId id="289" r:id="rId7"/>
    <p:sldId id="292" r:id="rId8"/>
    <p:sldId id="29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F31660-6657-435F-8F40-93C0F6415295}"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553A8-1E80-45F1-A4E6-B2F32FE292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F31660-6657-435F-8F40-93C0F6415295}"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553A8-1E80-45F1-A4E6-B2F32FE292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F31660-6657-435F-8F40-93C0F6415295}"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553A8-1E80-45F1-A4E6-B2F32FE292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F31660-6657-435F-8F40-93C0F6415295}"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553A8-1E80-45F1-A4E6-B2F32FE292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F31660-6657-435F-8F40-93C0F6415295}"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553A8-1E80-45F1-A4E6-B2F32FE292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F31660-6657-435F-8F40-93C0F6415295}" type="datetimeFigureOut">
              <a:rPr lang="en-US" smtClean="0"/>
              <a:pPr/>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6553A8-1E80-45F1-A4E6-B2F32FE292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F31660-6657-435F-8F40-93C0F6415295}" type="datetimeFigureOut">
              <a:rPr lang="en-US" smtClean="0"/>
              <a:pPr/>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6553A8-1E80-45F1-A4E6-B2F32FE292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F31660-6657-435F-8F40-93C0F6415295}" type="datetimeFigureOut">
              <a:rPr lang="en-US" smtClean="0"/>
              <a:pPr/>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6553A8-1E80-45F1-A4E6-B2F32FE292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31660-6657-435F-8F40-93C0F6415295}" type="datetimeFigureOut">
              <a:rPr lang="en-US" smtClean="0"/>
              <a:pPr/>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6553A8-1E80-45F1-A4E6-B2F32FE292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6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F31660-6657-435F-8F40-93C0F6415295}" type="datetimeFigureOut">
              <a:rPr lang="en-US" smtClean="0"/>
              <a:pPr/>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6553A8-1E80-45F1-A4E6-B2F32FE292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47"/>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F31660-6657-435F-8F40-93C0F6415295}" type="datetimeFigureOut">
              <a:rPr lang="en-US" smtClean="0"/>
              <a:pPr/>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6553A8-1E80-45F1-A4E6-B2F32FE292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31660-6657-435F-8F40-93C0F6415295}" type="datetimeFigureOut">
              <a:rPr lang="en-US" smtClean="0"/>
              <a:pPr/>
              <a:t>11/13/2022</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553A8-1E80-45F1-A4E6-B2F32FE292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mailto:supercaneharvester@gmail.com" TargetMode="External" /><Relationship Id="rId2" Type="http://schemas.openxmlformats.org/officeDocument/2006/relationships/hyperlink" Target="mailto:tatawati@rediffmail.com" TargetMode="External" /><Relationship Id="rId1" Type="http://schemas.openxmlformats.org/officeDocument/2006/relationships/slideLayout" Target="../slideLayouts/slideLayout2.xml" /><Relationship Id="rId4" Type="http://schemas.openxmlformats.org/officeDocument/2006/relationships/hyperlink" Target="http://www.supercaneharvester.co.in/" TargetMode="Externa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About the Startup/Innovative idea</a:t>
            </a:r>
          </a:p>
        </p:txBody>
      </p:sp>
      <p:sp>
        <p:nvSpPr>
          <p:cNvPr id="3" name="Content Placeholder 2"/>
          <p:cNvSpPr>
            <a:spLocks noGrp="1"/>
          </p:cNvSpPr>
          <p:nvPr>
            <p:ph idx="1"/>
          </p:nvPr>
        </p:nvSpPr>
        <p:spPr/>
        <p:txBody>
          <a:bodyPr>
            <a:normAutofit fontScale="70000" lnSpcReduction="20000"/>
          </a:bodyPr>
          <a:lstStyle/>
          <a:p>
            <a:r>
              <a:rPr lang="en-US" dirty="0"/>
              <a:t>Super Cane Harvester Machines Pvt Ltd was incorporated in April 2017 to study the harvesting systems in India and to develop Harvester that solves the problem of Cane harvesting by farmer duet to acute shortage of labour and increased cost of harvesting</a:t>
            </a:r>
          </a:p>
          <a:p>
            <a:r>
              <a:rPr lang="en-US" dirty="0"/>
              <a:t>We have developed Whole stalk sugarcane harvesters that reduces the labour requirement, cost of harvesting, empowering local labour and energy saving</a:t>
            </a:r>
          </a:p>
          <a:p>
            <a:r>
              <a:rPr lang="en-US" u="sng" dirty="0"/>
              <a:t>Registered office Address </a:t>
            </a:r>
            <a:r>
              <a:rPr lang="en-US" dirty="0"/>
              <a:t>: D/6, 5th floor, Everest Building, Tardeo Road, Mumbai -400 034</a:t>
            </a:r>
          </a:p>
          <a:p>
            <a:r>
              <a:rPr lang="en-US" u="sng" dirty="0"/>
              <a:t>Factory Address</a:t>
            </a:r>
            <a:r>
              <a:rPr lang="en-US" dirty="0"/>
              <a:t>  Plot No.916, </a:t>
            </a:r>
            <a:r>
              <a:rPr lang="en-US" dirty="0" err="1"/>
              <a:t>Badarana</a:t>
            </a:r>
            <a:r>
              <a:rPr lang="en-US" dirty="0"/>
              <a:t>, Jaipur, Rajasthan – 302 032</a:t>
            </a:r>
          </a:p>
          <a:p>
            <a:r>
              <a:rPr lang="en-US" u="sng" dirty="0"/>
              <a:t>Administration Office</a:t>
            </a:r>
            <a:r>
              <a:rPr lang="en-US" dirty="0"/>
              <a:t>: Plot No.25/A, Opp: FCI Godown, Bhairidevarkoppa, HUBBALLI – 580 025.</a:t>
            </a:r>
          </a:p>
          <a:p>
            <a:r>
              <a:rPr lang="en-US" u="sng" dirty="0"/>
              <a:t>Corporate Identity Number </a:t>
            </a:r>
            <a:r>
              <a:rPr lang="en-US" dirty="0"/>
              <a:t>: U29309MH2017PTC293785.</a:t>
            </a:r>
          </a:p>
          <a:p>
            <a:r>
              <a:rPr lang="en-US" u="sng" dirty="0"/>
              <a:t>Web site</a:t>
            </a:r>
            <a:r>
              <a:rPr lang="en-US" dirty="0"/>
              <a:t>: www.supercaneharvester.co.in</a:t>
            </a:r>
          </a:p>
          <a:p>
            <a:endParaRPr lang="en-US" dirty="0"/>
          </a:p>
          <a:p>
            <a:endParaRPr lang="en-US" dirty="0"/>
          </a:p>
        </p:txBody>
      </p:sp>
      <p:pic>
        <p:nvPicPr>
          <p:cNvPr id="4" name="Picture 4">
            <a:extLst>
              <a:ext uri="{FF2B5EF4-FFF2-40B4-BE49-F238E27FC236}">
                <a16:creationId xmlns:a16="http://schemas.microsoft.com/office/drawing/2014/main" id="{8938A8F7-0129-8441-FC88-CD3F2E4B3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421" y="-3886200"/>
            <a:ext cx="5829300" cy="3886200"/>
          </a:xfrm>
          <a:prstGeom prst="rect">
            <a:avLst/>
          </a:prstGeom>
        </p:spPr>
      </p:pic>
    </p:spTree>
    <p:extLst>
      <p:ext uri="{BB962C8B-B14F-4D97-AF65-F5344CB8AC3E}">
        <p14:creationId xmlns:p14="http://schemas.microsoft.com/office/powerpoint/2010/main" val="1873579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381000"/>
          </a:xfrm>
        </p:spPr>
        <p:txBody>
          <a:bodyPr>
            <a:noAutofit/>
          </a:bodyPr>
          <a:lstStyle/>
          <a:p>
            <a:r>
              <a:rPr lang="en-US" sz="1800" b="1" u="sng" dirty="0"/>
              <a:t>PROBLEM STATEMENT</a:t>
            </a:r>
          </a:p>
        </p:txBody>
      </p:sp>
      <p:sp>
        <p:nvSpPr>
          <p:cNvPr id="3" name="Content Placeholder 2"/>
          <p:cNvSpPr>
            <a:spLocks noGrp="1"/>
          </p:cNvSpPr>
          <p:nvPr>
            <p:ph idx="1"/>
          </p:nvPr>
        </p:nvSpPr>
        <p:spPr>
          <a:xfrm>
            <a:off x="604587" y="-835582"/>
            <a:ext cx="8915400" cy="6480629"/>
          </a:xfrm>
        </p:spPr>
        <p:txBody>
          <a:bodyPr>
            <a:normAutofit fontScale="25000" lnSpcReduction="20000"/>
          </a:bodyPr>
          <a:lstStyle/>
          <a:p>
            <a:endParaRPr lang="en-US" sz="4000" dirty="0"/>
          </a:p>
          <a:p>
            <a:r>
              <a:rPr lang="en-US" sz="6400" dirty="0"/>
              <a:t>Sugar Cane is harvested by Sugar Mills in India arranging the contract labour . </a:t>
            </a:r>
          </a:p>
          <a:p>
            <a:endParaRPr lang="en-US" sz="6400" dirty="0"/>
          </a:p>
          <a:p>
            <a:r>
              <a:rPr lang="en-US" sz="6400" dirty="0"/>
              <a:t>The cost of manual harvesting cane is around Rs.300 per MT  </a:t>
            </a:r>
          </a:p>
          <a:p>
            <a:endParaRPr lang="en-US" sz="6400" dirty="0"/>
          </a:p>
          <a:p>
            <a:r>
              <a:rPr lang="en-US" sz="6400" dirty="0"/>
              <a:t>Farmer in addition pays minimum of Rs.100 per MT additional to the labour to get the harvesting done in time. </a:t>
            </a:r>
          </a:p>
          <a:p>
            <a:endParaRPr lang="en-US" sz="6400" dirty="0"/>
          </a:p>
          <a:p>
            <a:r>
              <a:rPr lang="en-US" sz="6400" b="1" u="sng" dirty="0"/>
              <a:t>Thus TOTAL COST OF MANUAL HARVESTING IS RS.300 + 100 = </a:t>
            </a:r>
            <a:r>
              <a:rPr lang="en-US" sz="6400" b="1" u="sng" dirty="0" err="1"/>
              <a:t>Rs</a:t>
            </a:r>
            <a:r>
              <a:rPr lang="en-US" sz="6400" b="1" u="sng" dirty="0"/>
              <a:t>. 400 per MT</a:t>
            </a:r>
          </a:p>
          <a:p>
            <a:endParaRPr lang="en-US" dirty="0"/>
          </a:p>
          <a:p>
            <a:r>
              <a:rPr lang="en-US" sz="7200" dirty="0"/>
              <a:t>In the absence of labour, the Sugar Mills get the harvesting done with the help of Machine Harvesters, which cut the cane into small pieces of 6 to 8 inches.</a:t>
            </a:r>
          </a:p>
          <a:p>
            <a:endParaRPr lang="en-US" sz="7200" dirty="0"/>
          </a:p>
          <a:p>
            <a:r>
              <a:rPr lang="en-US" sz="7200" dirty="0"/>
              <a:t>The cost of harvesting by these machines is Rs.400 per MT which is paid to the machine operators. </a:t>
            </a:r>
          </a:p>
          <a:p>
            <a:endParaRPr lang="en-US" sz="7200" dirty="0"/>
          </a:p>
          <a:p>
            <a:r>
              <a:rPr lang="en-US" sz="7200" dirty="0"/>
              <a:t>In addition, farmers looses cane value, as these machines cut the cane into small pieces of 6 to 8 inches, in the form of evaporation loss (</a:t>
            </a:r>
            <a:r>
              <a:rPr lang="en-US" sz="7200" dirty="0" err="1"/>
              <a:t>apprx</a:t>
            </a:r>
            <a:r>
              <a:rPr lang="en-US" sz="7200" dirty="0"/>
              <a:t>. 2% cane value, i.e., </a:t>
            </a:r>
            <a:r>
              <a:rPr lang="en-US" sz="7200" dirty="0" err="1"/>
              <a:t>Rs</a:t>
            </a:r>
            <a:r>
              <a:rPr lang="en-US" sz="7200" dirty="0"/>
              <a:t>. 60 per MT), in the form of small pieces left out in the farm (apprx.3% cane value, </a:t>
            </a:r>
            <a:r>
              <a:rPr lang="en-US" sz="7200" dirty="0" err="1"/>
              <a:t>ie</a:t>
            </a:r>
            <a:r>
              <a:rPr lang="en-US" sz="7200" dirty="0"/>
              <a:t>.., </a:t>
            </a:r>
            <a:r>
              <a:rPr lang="en-US" sz="7200" dirty="0" err="1"/>
              <a:t>Rs</a:t>
            </a:r>
            <a:r>
              <a:rPr lang="en-US" sz="7200" dirty="0"/>
              <a:t>. 90 per MT).</a:t>
            </a:r>
          </a:p>
          <a:p>
            <a:endParaRPr lang="en-US" sz="7200" dirty="0"/>
          </a:p>
          <a:p>
            <a:r>
              <a:rPr lang="en-US" sz="7200" dirty="0"/>
              <a:t>These mechanized harvesting also carries trash along with cane, hence Sugar Mills deduct </a:t>
            </a:r>
            <a:r>
              <a:rPr lang="en-US" sz="7200" dirty="0" err="1"/>
              <a:t>apprx</a:t>
            </a:r>
            <a:r>
              <a:rPr lang="en-US" sz="7200" dirty="0"/>
              <a:t>. 10 to 12% weight, which results in cane value loss of </a:t>
            </a:r>
            <a:r>
              <a:rPr lang="en-US" sz="7200" dirty="0" err="1"/>
              <a:t>Rs</a:t>
            </a:r>
            <a:r>
              <a:rPr lang="en-US" sz="7200" dirty="0"/>
              <a:t>. 300 per MT. </a:t>
            </a:r>
          </a:p>
          <a:p>
            <a:r>
              <a:rPr lang="en-US" sz="6400" b="1" u="sng" dirty="0"/>
              <a:t>Thus TOTAL COST OF MECHANISED HARVESTING IS : Rs.400+60+90+300 = Rs.850.00/MT</a:t>
            </a:r>
            <a:endParaRPr lang="en-US" sz="6400" dirty="0"/>
          </a:p>
          <a:p>
            <a:endParaRPr lang="en-US" sz="7200" dirty="0"/>
          </a:p>
          <a:p>
            <a:r>
              <a:rPr lang="en-US" sz="7200" dirty="0"/>
              <a:t>If harvesting is not done during the cane crushing period, farmers looses entire crop and incurs heavy loss.</a:t>
            </a:r>
          </a:p>
          <a:p>
            <a:endParaRPr lang="en-US" sz="4900" dirty="0"/>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1"/>
            <a:ext cx="8229600" cy="533400"/>
          </a:xfrm>
        </p:spPr>
        <p:txBody>
          <a:bodyPr>
            <a:normAutofit/>
          </a:bodyPr>
          <a:lstStyle/>
          <a:p>
            <a:r>
              <a:rPr lang="en-US" sz="2000" b="1" u="sng" dirty="0"/>
              <a:t>BRIEF ABOUT OUR SOLUTION </a:t>
            </a:r>
          </a:p>
        </p:txBody>
      </p:sp>
      <p:sp>
        <p:nvSpPr>
          <p:cNvPr id="3" name="Content Placeholder 2"/>
          <p:cNvSpPr>
            <a:spLocks noGrp="1"/>
          </p:cNvSpPr>
          <p:nvPr>
            <p:ph idx="1"/>
          </p:nvPr>
        </p:nvSpPr>
        <p:spPr>
          <a:xfrm>
            <a:off x="381000" y="838200"/>
            <a:ext cx="8229600" cy="6019800"/>
          </a:xfrm>
        </p:spPr>
        <p:txBody>
          <a:bodyPr>
            <a:normAutofit fontScale="62500" lnSpcReduction="20000"/>
          </a:bodyPr>
          <a:lstStyle/>
          <a:p>
            <a:r>
              <a:rPr lang="en-US" dirty="0"/>
              <a:t>We have designed &amp; developed </a:t>
            </a:r>
            <a:r>
              <a:rPr lang="en-US" b="1" u="sng" dirty="0"/>
              <a:t> SUPER 75 whole stalk harvesters </a:t>
            </a:r>
            <a:r>
              <a:rPr lang="en-US" dirty="0"/>
              <a:t>that gives benefits of both Manual Harvesting and  Mechanical Harvester.</a:t>
            </a:r>
          </a:p>
          <a:p>
            <a:endParaRPr lang="en-US" dirty="0"/>
          </a:p>
          <a:p>
            <a:r>
              <a:rPr lang="en-US" dirty="0"/>
              <a:t>The Unit harvests Cane into whole stalk just like manual harvesting, cutting the cane at the bottom and top; which are hard jobs.</a:t>
            </a:r>
          </a:p>
          <a:p>
            <a:endParaRPr lang="en-US" dirty="0"/>
          </a:p>
          <a:p>
            <a:r>
              <a:rPr lang="en-US" dirty="0"/>
              <a:t>This cut cane is ready for loading with the help of SUPER GRABBER.</a:t>
            </a:r>
          </a:p>
          <a:p>
            <a:endParaRPr lang="en-US" dirty="0"/>
          </a:p>
          <a:p>
            <a:r>
              <a:rPr lang="en-US" dirty="0"/>
              <a:t>The Grabber unit, which is supplied along with Harvester, as a unit, loads these cane bundles onto a Tractor Trolley or Truck as the case may be</a:t>
            </a:r>
          </a:p>
          <a:p>
            <a:endParaRPr lang="en-US" sz="2900" b="1" u="sng" dirty="0"/>
          </a:p>
          <a:p>
            <a:r>
              <a:rPr lang="en-US" sz="2900" b="1" u="sng" dirty="0"/>
              <a:t>The cost of harvesting with SUPER 75 is around Rs.250 to Rs.280.00 / MT.  </a:t>
            </a:r>
          </a:p>
          <a:p>
            <a:r>
              <a:rPr lang="en-US" dirty="0"/>
              <a:t>Considering the cost of fuel consumed (</a:t>
            </a:r>
            <a:r>
              <a:rPr lang="en-US" dirty="0" err="1"/>
              <a:t>Apprx</a:t>
            </a:r>
            <a:r>
              <a:rPr lang="en-US" dirty="0"/>
              <a:t>. 60-70 </a:t>
            </a:r>
            <a:r>
              <a:rPr lang="en-US" dirty="0" err="1"/>
              <a:t>litres</a:t>
            </a:r>
            <a:r>
              <a:rPr lang="en-US" dirty="0"/>
              <a:t> per day as compared to 250 </a:t>
            </a:r>
            <a:r>
              <a:rPr lang="en-US" dirty="0" err="1"/>
              <a:t>litres</a:t>
            </a:r>
            <a:r>
              <a:rPr lang="en-US" dirty="0"/>
              <a:t> of the existing Harvesters) and  cost of labour  (around 6 to12); this works out very economical.</a:t>
            </a:r>
          </a:p>
          <a:p>
            <a:endParaRPr lang="en-US" dirty="0"/>
          </a:p>
          <a:p>
            <a:r>
              <a:rPr lang="en-US" dirty="0"/>
              <a:t>THUS THE  MAIN PROBLEM OF SCARCITY OF IMPORTED LABOUR IS SOLVED, in addition to saving in Harvesting cost as compared to other MECHANICAL HARVESTERS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153400" cy="563563"/>
          </a:xfrm>
        </p:spPr>
        <p:txBody>
          <a:bodyPr>
            <a:normAutofit fontScale="90000"/>
          </a:bodyPr>
          <a:lstStyle/>
          <a:p>
            <a:r>
              <a:rPr lang="en-US" dirty="0"/>
              <a:t>BUSINESS MODEL</a:t>
            </a:r>
          </a:p>
        </p:txBody>
      </p:sp>
      <p:sp>
        <p:nvSpPr>
          <p:cNvPr id="3" name="Content Placeholder 2"/>
          <p:cNvSpPr>
            <a:spLocks noGrp="1"/>
          </p:cNvSpPr>
          <p:nvPr>
            <p:ph idx="1"/>
          </p:nvPr>
        </p:nvSpPr>
        <p:spPr>
          <a:xfrm>
            <a:off x="155575" y="838201"/>
            <a:ext cx="8836025" cy="6477000"/>
          </a:xfrm>
        </p:spPr>
        <p:txBody>
          <a:bodyPr>
            <a:normAutofit fontScale="55000" lnSpcReduction="20000"/>
          </a:bodyPr>
          <a:lstStyle/>
          <a:p>
            <a:endParaRPr lang="en-US" sz="3500" b="1" dirty="0"/>
          </a:p>
          <a:p>
            <a:r>
              <a:rPr lang="en-US" sz="3500" b="1" u="sng" dirty="0"/>
              <a:t>VALUE PROPOSITIN : </a:t>
            </a:r>
          </a:p>
          <a:p>
            <a:r>
              <a:rPr lang="en-US" sz="3500" dirty="0"/>
              <a:t>Mechanized harvesting of whole stalk Sugarcane and effective cost saving</a:t>
            </a:r>
          </a:p>
          <a:p>
            <a:endParaRPr lang="en-US" sz="3500" dirty="0"/>
          </a:p>
          <a:p>
            <a:r>
              <a:rPr lang="en-US" sz="3500" b="1" u="sng" dirty="0"/>
              <a:t>MARKET OPPORTUNIGY</a:t>
            </a:r>
          </a:p>
          <a:p>
            <a:pPr marL="0" indent="0">
              <a:buNone/>
            </a:pPr>
            <a:r>
              <a:rPr lang="en-US" sz="3500" dirty="0"/>
              <a:t> The total area of cultivation of sugar cane in India is around 49.70 lakh hectares (UP 22.61, Maharashtra 9.18, Karnataka 4.45) as per ISMA and Ministry of Agriculture for the FY.2017-18.</a:t>
            </a:r>
          </a:p>
          <a:p>
            <a:pPr marL="0" indent="0">
              <a:buNone/>
            </a:pPr>
            <a:r>
              <a:rPr lang="en-US" sz="3500" dirty="0"/>
              <a:t>Considering an average of 60 MT yield per acre in Karnataka, the total harvesting Cane for the state would be approximately = (4.45 lakh hectares x2.5 = 11,12,500 acre x 60 = 6,67,50,000 MT ). </a:t>
            </a:r>
          </a:p>
          <a:p>
            <a:pPr marL="0" indent="0">
              <a:buNone/>
            </a:pPr>
            <a:r>
              <a:rPr lang="en-US" sz="3500" dirty="0"/>
              <a:t>This 6.675 </a:t>
            </a:r>
            <a:r>
              <a:rPr lang="en-US" sz="3500" dirty="0" err="1"/>
              <a:t>Crore</a:t>
            </a:r>
            <a:r>
              <a:rPr lang="en-US" sz="3500" dirty="0"/>
              <a:t> MT need to be harvested in 6 months time, which is </a:t>
            </a:r>
            <a:r>
              <a:rPr lang="en-US" sz="3500" dirty="0" err="1"/>
              <a:t>apprx</a:t>
            </a:r>
            <a:r>
              <a:rPr lang="en-US" sz="3500" dirty="0"/>
              <a:t>. 3,70,800 MT per day. </a:t>
            </a:r>
          </a:p>
          <a:p>
            <a:pPr marL="0" indent="0">
              <a:buNone/>
            </a:pPr>
            <a:r>
              <a:rPr lang="en-US" sz="3500" dirty="0"/>
              <a:t>One harvesting machine cuts appx.100 MT per day. i.e. number of machines required would be around 3700</a:t>
            </a:r>
          </a:p>
          <a:p>
            <a:pPr marL="0" indent="0">
              <a:buNone/>
            </a:pPr>
            <a:r>
              <a:rPr lang="en-US" sz="3500" dirty="0"/>
              <a:t>Considering only 20% of the area can be mechanized, the requirement would be around 750 machines.</a:t>
            </a:r>
          </a:p>
          <a:p>
            <a:pPr marL="0" indent="0">
              <a:buNone/>
            </a:pPr>
            <a:r>
              <a:rPr lang="en-US" sz="3500" b="1" u="sng" dirty="0"/>
              <a:t>TARGET CUSTOMER:</a:t>
            </a:r>
          </a:p>
          <a:p>
            <a:pPr marL="0" indent="0">
              <a:buNone/>
            </a:pPr>
            <a:r>
              <a:rPr lang="en-US" sz="3500" dirty="0"/>
              <a:t>1. SUGAR MILLS, LABOUR CONTRACTORS AND FARMERS </a:t>
            </a:r>
          </a:p>
          <a:p>
            <a:pPr marL="0" indent="0">
              <a:buNone/>
            </a:pPr>
            <a:r>
              <a:rPr lang="en-US" sz="3500" dirty="0"/>
              <a:t>2. The targeted market for the current &amp; next financial year – Maharashtra, Karnataka &amp; Madhya Pradesh States.</a:t>
            </a:r>
          </a:p>
          <a:p>
            <a:pPr marL="0" indent="0">
              <a:buNone/>
            </a:pPr>
            <a:endParaRPr lang="en-US" sz="3500" dirty="0"/>
          </a:p>
          <a:p>
            <a:endParaRPr lang="en-US" sz="3500" dirty="0"/>
          </a:p>
          <a:p>
            <a:endParaRPr lang="en-US" sz="3500" dirty="0"/>
          </a:p>
          <a:p>
            <a:endParaRPr lang="en-US" sz="3500" dirty="0"/>
          </a:p>
          <a:p>
            <a:pPr marL="0" indent="0">
              <a:buNone/>
            </a:pPr>
            <a:endParaRPr lang="en-US" sz="3500" dirty="0"/>
          </a:p>
        </p:txBody>
      </p:sp>
      <p:pic>
        <p:nvPicPr>
          <p:cNvPr id="1026" name="Picture 2" descr="MAKE IN INDIA"/>
          <p:cNvPicPr>
            <a:picLocks noChangeAspect="1" noChangeArrowheads="1"/>
          </p:cNvPicPr>
          <p:nvPr/>
        </p:nvPicPr>
        <p:blipFill>
          <a:blip r:embed="rId2"/>
          <a:srcRect/>
          <a:stretch>
            <a:fillRect/>
          </a:stretch>
        </p:blipFill>
        <p:spPr bwMode="auto">
          <a:xfrm>
            <a:off x="155575" y="152400"/>
            <a:ext cx="1393825" cy="762000"/>
          </a:xfrm>
          <a:prstGeom prst="rect">
            <a:avLst/>
          </a:prstGeom>
          <a:noFill/>
        </p:spPr>
      </p:pic>
    </p:spTree>
    <p:extLst>
      <p:ext uri="{BB962C8B-B14F-4D97-AF65-F5344CB8AC3E}">
        <p14:creationId xmlns:p14="http://schemas.microsoft.com/office/powerpoint/2010/main" val="53982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Harvesting operation &amp; requirements</a:t>
            </a:r>
          </a:p>
        </p:txBody>
      </p:sp>
      <p:sp>
        <p:nvSpPr>
          <p:cNvPr id="3" name="Content Placeholder 2"/>
          <p:cNvSpPr>
            <a:spLocks noGrp="1"/>
          </p:cNvSpPr>
          <p:nvPr>
            <p:ph idx="1"/>
          </p:nvPr>
        </p:nvSpPr>
        <p:spPr/>
        <p:txBody>
          <a:bodyPr>
            <a:normAutofit fontScale="40000" lnSpcReduction="20000"/>
          </a:bodyPr>
          <a:lstStyle/>
          <a:p>
            <a:r>
              <a:rPr lang="en-US" dirty="0"/>
              <a:t>Normal tractor operator can operate the machine with minimal training on hydraulic system. However, an assistant is recommended till the operator gets trained properly.</a:t>
            </a:r>
          </a:p>
          <a:p>
            <a:r>
              <a:rPr lang="en-US" dirty="0"/>
              <a:t>Two assistants at the front side, to cut off any fallen cane or any obstructive plant coming in the way and one assistant at the back, to pick any cane dropped or left over by the harvester. Normal unskilled labours would suffice to work as assists</a:t>
            </a:r>
          </a:p>
          <a:p>
            <a:r>
              <a:rPr lang="en-US" dirty="0"/>
              <a:t>Normal working of 10 hours in a day is considered as optimum, however the unit can be operated during night also and provision is given to the machine accordingly. </a:t>
            </a:r>
          </a:p>
          <a:p>
            <a:r>
              <a:rPr lang="en-US" dirty="0"/>
              <a:t>One should inspect the land before harvesting to avoid the damage to the bottom cutters in case of stones obstructing them which would hamper the harvesting severely. </a:t>
            </a:r>
          </a:p>
          <a:p>
            <a:r>
              <a:rPr lang="en-US" dirty="0"/>
              <a:t>As entire crop is harvested at the ground level, farmer gets the benefit of ratooning of crop for the next year and sugar mills get better recovery, as maximum sugarcane content is at the bottom of the stalk</a:t>
            </a:r>
          </a:p>
          <a:p>
            <a:r>
              <a:rPr lang="en-US" dirty="0"/>
              <a:t>All the green tops are chopped by the machine, the farmer can collect the same, if that is to be used for cattle feeding</a:t>
            </a:r>
          </a:p>
          <a:p>
            <a:r>
              <a:rPr lang="en-US" dirty="0"/>
              <a:t>The trash is totally removed by the machine and it would be effective manure for the land, which benefits the farmer, avoids transportation cost to the Sugar Mills and also helps in better recovery for the Sugar Mills</a:t>
            </a:r>
          </a:p>
          <a:p>
            <a:r>
              <a:rPr lang="en-US" dirty="0"/>
              <a:t>By putting additional worker at the back and front of the machine, farmer gets the benefit of 100 percent crop being harvested and taken to the Sugar Mills, giving him better yield and return per acre of land (No stalk is left out in the field, as this is whole stalk)</a:t>
            </a:r>
          </a:p>
          <a:p>
            <a:r>
              <a:rPr lang="en-US" dirty="0"/>
              <a:t>Since the cane is cut as whole stalk, the problem of evaporation loss is avoided; as faced in the case of existing harvesters that cut cane into small pieces. This also helps sugar mills in getting the supplies from far off places also (at reduced cost per MT, since only cane is being transported and not the trash content, as in case of other machines)</a:t>
            </a:r>
          </a:p>
        </p:txBody>
      </p:sp>
    </p:spTree>
    <p:extLst>
      <p:ext uri="{BB962C8B-B14F-4D97-AF65-F5344CB8AC3E}">
        <p14:creationId xmlns:p14="http://schemas.microsoft.com/office/powerpoint/2010/main" val="319768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Contact Details </a:t>
            </a:r>
          </a:p>
        </p:txBody>
      </p:sp>
      <p:sp>
        <p:nvSpPr>
          <p:cNvPr id="3" name="Content Placeholder 2"/>
          <p:cNvSpPr>
            <a:spLocks noGrp="1"/>
          </p:cNvSpPr>
          <p:nvPr>
            <p:ph idx="1"/>
          </p:nvPr>
        </p:nvSpPr>
        <p:spPr/>
        <p:txBody>
          <a:bodyPr/>
          <a:lstStyle/>
          <a:p>
            <a:r>
              <a:rPr lang="en-US" dirty="0"/>
              <a:t>BASAVARAJ TATAWATI –Chief Promoter.</a:t>
            </a:r>
          </a:p>
          <a:p>
            <a:r>
              <a:rPr lang="en-US" dirty="0"/>
              <a:t>Mobile: 9448289995,</a:t>
            </a:r>
          </a:p>
          <a:p>
            <a:r>
              <a:rPr lang="en-US" dirty="0"/>
              <a:t>Email : </a:t>
            </a:r>
            <a:r>
              <a:rPr lang="en-US" dirty="0">
                <a:hlinkClick r:id="rId2"/>
              </a:rPr>
              <a:t>tatawati@rediffmail.com</a:t>
            </a:r>
            <a:endParaRPr lang="en-US" dirty="0"/>
          </a:p>
          <a:p>
            <a:r>
              <a:rPr lang="en-US" dirty="0"/>
              <a:t>Email: </a:t>
            </a:r>
            <a:r>
              <a:rPr lang="en-US" dirty="0">
                <a:hlinkClick r:id="rId3"/>
              </a:rPr>
              <a:t>supercaneharvester@gmail.com</a:t>
            </a:r>
            <a:endParaRPr lang="en-US" dirty="0"/>
          </a:p>
          <a:p>
            <a:r>
              <a:rPr lang="en-US" dirty="0"/>
              <a:t>Website: </a:t>
            </a:r>
            <a:r>
              <a:rPr lang="en-US" dirty="0">
                <a:hlinkClick r:id="rId4"/>
              </a:rPr>
              <a:t>www.supercaneharvester.co.in</a:t>
            </a:r>
            <a:endParaRPr lang="en-US" dirty="0"/>
          </a:p>
          <a:p>
            <a:pPr marL="0" indent="0">
              <a:buNone/>
            </a:pPr>
            <a:endParaRPr lang="en-US" dirty="0"/>
          </a:p>
        </p:txBody>
      </p:sp>
    </p:spTree>
    <p:extLst>
      <p:ext uri="{BB962C8B-B14F-4D97-AF65-F5344CB8AC3E}">
        <p14:creationId xmlns:p14="http://schemas.microsoft.com/office/powerpoint/2010/main" val="356084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p>
        </p:txBody>
      </p:sp>
      <p:sp>
        <p:nvSpPr>
          <p:cNvPr id="3" name="Content Placeholder 2"/>
          <p:cNvSpPr>
            <a:spLocks noGrp="1"/>
          </p:cNvSpPr>
          <p:nvPr>
            <p:ph idx="1"/>
          </p:nvPr>
        </p:nvSpPr>
        <p:spPr/>
        <p:txBody>
          <a:bodyPr>
            <a:normAutofit fontScale="55000" lnSpcReduction="20000"/>
          </a:bodyPr>
          <a:lstStyle/>
          <a:p>
            <a:r>
              <a:rPr lang="en-US" dirty="0"/>
              <a:t>N Punjab Sugar Mills, </a:t>
            </a:r>
            <a:r>
              <a:rPr lang="en-US" dirty="0" err="1"/>
              <a:t>Chindwara</a:t>
            </a:r>
            <a:r>
              <a:rPr lang="en-US" dirty="0"/>
              <a:t>, M.P. have appreciated the effective working of SUPER 75, as the “Field trials” were done at their field before giving delivery to our customer at </a:t>
            </a:r>
            <a:r>
              <a:rPr lang="en-US" dirty="0" err="1"/>
              <a:t>Lokapur</a:t>
            </a:r>
            <a:r>
              <a:rPr lang="en-US" dirty="0"/>
              <a:t>, in Karnataka.</a:t>
            </a:r>
          </a:p>
          <a:p>
            <a:r>
              <a:rPr lang="en-US" dirty="0"/>
              <a:t>The technical team of </a:t>
            </a:r>
            <a:r>
              <a:rPr lang="en-US" dirty="0" err="1"/>
              <a:t>Prabhulingeshwar</a:t>
            </a:r>
            <a:r>
              <a:rPr lang="en-US" dirty="0"/>
              <a:t> Sugars headed by their MD, </a:t>
            </a:r>
            <a:r>
              <a:rPr lang="en-US" dirty="0" err="1"/>
              <a:t>Mr.Jagdish</a:t>
            </a:r>
            <a:r>
              <a:rPr lang="en-US" dirty="0"/>
              <a:t> </a:t>
            </a:r>
            <a:r>
              <a:rPr lang="en-US" dirty="0" err="1"/>
              <a:t>Gudagunti</a:t>
            </a:r>
            <a:r>
              <a:rPr lang="en-US" dirty="0"/>
              <a:t> inaugurated the Demo process in the field of </a:t>
            </a:r>
            <a:r>
              <a:rPr lang="en-US" dirty="0" err="1"/>
              <a:t>Mr.Siddu</a:t>
            </a:r>
            <a:r>
              <a:rPr lang="en-US" dirty="0"/>
              <a:t> </a:t>
            </a:r>
            <a:r>
              <a:rPr lang="en-US" dirty="0" err="1"/>
              <a:t>Choudry</a:t>
            </a:r>
            <a:r>
              <a:rPr lang="en-US" dirty="0"/>
              <a:t>, on 24</a:t>
            </a:r>
            <a:r>
              <a:rPr lang="en-US" baseline="30000" dirty="0"/>
              <a:t>th</a:t>
            </a:r>
            <a:r>
              <a:rPr lang="en-US" dirty="0"/>
              <a:t> Feb 2021 in presence of Farmers of surrounding villages. </a:t>
            </a:r>
          </a:p>
          <a:p>
            <a:r>
              <a:rPr lang="en-US" dirty="0"/>
              <a:t>The technical team of </a:t>
            </a:r>
            <a:r>
              <a:rPr lang="en-US" dirty="0" err="1"/>
              <a:t>Nirani</a:t>
            </a:r>
            <a:r>
              <a:rPr lang="en-US" dirty="0"/>
              <a:t> Sugars headed by </a:t>
            </a:r>
            <a:r>
              <a:rPr lang="en-US" dirty="0" err="1"/>
              <a:t>Mr.Padiyar</a:t>
            </a:r>
            <a:r>
              <a:rPr lang="en-US" dirty="0"/>
              <a:t>, has validated the performance of concept of whole stalk harvesting </a:t>
            </a:r>
          </a:p>
          <a:p>
            <a:r>
              <a:rPr lang="en-US" dirty="0"/>
              <a:t>Farmers from Maharashtra have appreciated the performance of the machine and few of them have already confirmed their orders on us with necessary advance payments.</a:t>
            </a:r>
          </a:p>
          <a:p>
            <a:r>
              <a:rPr lang="en-US" dirty="0"/>
              <a:t>Few Farmers of Karnataka have seen the demo of the machine and have promised placing of orders in the days to come.</a:t>
            </a:r>
          </a:p>
          <a:p>
            <a:r>
              <a:rPr lang="en-US" dirty="0"/>
              <a:t>Technical teams from </a:t>
            </a:r>
            <a:r>
              <a:rPr lang="en-US" dirty="0" err="1"/>
              <a:t>Davanagere</a:t>
            </a:r>
            <a:r>
              <a:rPr lang="en-US" dirty="0"/>
              <a:t> Sugars, headed by </a:t>
            </a:r>
            <a:r>
              <a:rPr lang="en-US" dirty="0" err="1"/>
              <a:t>Mr.Basavaraj</a:t>
            </a:r>
            <a:r>
              <a:rPr lang="en-US" dirty="0"/>
              <a:t> </a:t>
            </a:r>
            <a:r>
              <a:rPr lang="en-US" dirty="0" err="1"/>
              <a:t>Galgali</a:t>
            </a:r>
            <a:r>
              <a:rPr lang="en-US" dirty="0"/>
              <a:t>; KCL Sugars, </a:t>
            </a:r>
            <a:r>
              <a:rPr lang="en-US" dirty="0" err="1"/>
              <a:t>Mandya</a:t>
            </a:r>
            <a:r>
              <a:rPr lang="en-US" dirty="0"/>
              <a:t>, headed by Mr. </a:t>
            </a:r>
            <a:r>
              <a:rPr lang="en-US" dirty="0" err="1"/>
              <a:t>Baburaj</a:t>
            </a:r>
            <a:r>
              <a:rPr lang="en-US" dirty="0"/>
              <a:t>; NSL Sugars, </a:t>
            </a:r>
            <a:r>
              <a:rPr lang="en-US" dirty="0" err="1"/>
              <a:t>Mandya</a:t>
            </a:r>
            <a:r>
              <a:rPr lang="en-US" dirty="0"/>
              <a:t>, headed by Mr. </a:t>
            </a:r>
            <a:r>
              <a:rPr lang="en-US" dirty="0" err="1"/>
              <a:t>Ketan</a:t>
            </a:r>
            <a:r>
              <a:rPr lang="en-US" dirty="0"/>
              <a:t> Kumar, have all given their Positive responses to the working of SUPER 75 which has bought good cheers to our technical staff, who have come all the way from Jaipur, Rajasthan. </a:t>
            </a:r>
          </a:p>
        </p:txBody>
      </p:sp>
    </p:spTree>
    <p:extLst>
      <p:ext uri="{BB962C8B-B14F-4D97-AF65-F5344CB8AC3E}">
        <p14:creationId xmlns:p14="http://schemas.microsoft.com/office/powerpoint/2010/main" val="3880979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95CC-D084-9663-60F9-3939456AB40A}"/>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C14F9685-E328-E406-51C1-DDBD3C08F1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402536" cy="7307035"/>
          </a:xfrm>
        </p:spPr>
      </p:pic>
    </p:spTree>
    <p:extLst>
      <p:ext uri="{BB962C8B-B14F-4D97-AF65-F5344CB8AC3E}">
        <p14:creationId xmlns:p14="http://schemas.microsoft.com/office/powerpoint/2010/main" val="2941898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1277</TotalTime>
  <Words>1350</Words>
  <Application>Microsoft Office PowerPoint</Application>
  <PresentationFormat>On-screen Show (4:3)</PresentationFormat>
  <Paragraphs>84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1. About the Startup/Innovative idea</vt:lpstr>
      <vt:lpstr>PROBLEM STATEMENT</vt:lpstr>
      <vt:lpstr>BRIEF ABOUT OUR SOLUTION </vt:lpstr>
      <vt:lpstr>BUSINESS MODEL</vt:lpstr>
      <vt:lpstr>Harvesting operation &amp; requirements</vt:lpstr>
      <vt:lpstr>Contact Details </vt:lpstr>
      <vt:lpstr>VALIDATION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dc:creator>
  <cp:lastModifiedBy>BASAVARAJ Tatawati</cp:lastModifiedBy>
  <cp:revision>125</cp:revision>
  <dcterms:created xsi:type="dcterms:W3CDTF">2019-09-04T05:39:21Z</dcterms:created>
  <dcterms:modified xsi:type="dcterms:W3CDTF">2022-11-13T09:16:01Z</dcterms:modified>
</cp:coreProperties>
</file>