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95" r:id="rId26"/>
    <p:sldId id="280" r:id="rId27"/>
    <p:sldId id="281" r:id="rId28"/>
    <p:sldId id="282" r:id="rId29"/>
    <p:sldId id="283" r:id="rId30"/>
    <p:sldId id="284" r:id="rId31"/>
    <p:sldId id="285" r:id="rId32"/>
    <p:sldId id="286" r:id="rId33"/>
    <p:sldId id="288" r:id="rId34"/>
    <p:sldId id="289" r:id="rId35"/>
    <p:sldId id="290" r:id="rId36"/>
    <p:sldId id="291" r:id="rId37"/>
    <p:sldId id="292" r:id="rId38"/>
    <p:sldId id="293" r:id="rId39"/>
    <p:sldId id="297" r:id="rId40"/>
    <p:sldId id="294"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F4327D2-482A-437B-806A-FCB30CDD9E8A}">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95"/>
            <p14:sldId id="280"/>
            <p14:sldId id="281"/>
            <p14:sldId id="282"/>
            <p14:sldId id="283"/>
            <p14:sldId id="284"/>
            <p14:sldId id="285"/>
            <p14:sldId id="286"/>
            <p14:sldId id="288"/>
            <p14:sldId id="289"/>
            <p14:sldId id="290"/>
            <p14:sldId id="291"/>
            <p14:sldId id="292"/>
            <p14:sldId id="293"/>
            <p14:sldId id="297"/>
            <p14:sldId id="29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Turnover</c:v>
                </c:pt>
              </c:strCache>
            </c:strRef>
          </c:tx>
          <c:invertIfNegative val="0"/>
          <c:cat>
            <c:strRef>
              <c:f>Sheet1!$A$2:$A$5</c:f>
              <c:strCache>
                <c:ptCount val="4"/>
                <c:pt idx="0">
                  <c:v>2023</c:v>
                </c:pt>
                <c:pt idx="1">
                  <c:v>2024</c:v>
                </c:pt>
                <c:pt idx="2">
                  <c:v>2025</c:v>
                </c:pt>
                <c:pt idx="3">
                  <c:v>Total</c:v>
                </c:pt>
              </c:strCache>
            </c:strRef>
          </c:cat>
          <c:val>
            <c:numRef>
              <c:f>Sheet1!$B$2:$B$5</c:f>
              <c:numCache>
                <c:formatCode>General</c:formatCode>
                <c:ptCount val="4"/>
                <c:pt idx="0">
                  <c:v>3000000</c:v>
                </c:pt>
                <c:pt idx="1">
                  <c:v>4500000</c:v>
                </c:pt>
                <c:pt idx="2">
                  <c:v>6000000</c:v>
                </c:pt>
                <c:pt idx="3">
                  <c:v>13500000</c:v>
                </c:pt>
              </c:numCache>
            </c:numRef>
          </c:val>
        </c:ser>
        <c:ser>
          <c:idx val="1"/>
          <c:order val="1"/>
          <c:tx>
            <c:strRef>
              <c:f>Sheet1!$C$1</c:f>
              <c:strCache>
                <c:ptCount val="1"/>
                <c:pt idx="0">
                  <c:v>Operation cost</c:v>
                </c:pt>
              </c:strCache>
            </c:strRef>
          </c:tx>
          <c:invertIfNegative val="0"/>
          <c:cat>
            <c:strRef>
              <c:f>Sheet1!$A$2:$A$5</c:f>
              <c:strCache>
                <c:ptCount val="4"/>
                <c:pt idx="0">
                  <c:v>2023</c:v>
                </c:pt>
                <c:pt idx="1">
                  <c:v>2024</c:v>
                </c:pt>
                <c:pt idx="2">
                  <c:v>2025</c:v>
                </c:pt>
                <c:pt idx="3">
                  <c:v>Total</c:v>
                </c:pt>
              </c:strCache>
            </c:strRef>
          </c:cat>
          <c:val>
            <c:numRef>
              <c:f>Sheet1!$C$2:$C$5</c:f>
              <c:numCache>
                <c:formatCode>General</c:formatCode>
                <c:ptCount val="4"/>
                <c:pt idx="0">
                  <c:v>500000</c:v>
                </c:pt>
                <c:pt idx="1">
                  <c:v>700000</c:v>
                </c:pt>
                <c:pt idx="2">
                  <c:v>700000</c:v>
                </c:pt>
                <c:pt idx="3">
                  <c:v>1900000</c:v>
                </c:pt>
              </c:numCache>
            </c:numRef>
          </c:val>
        </c:ser>
        <c:ser>
          <c:idx val="2"/>
          <c:order val="2"/>
          <c:tx>
            <c:strRef>
              <c:f>Sheet1!$D$1</c:f>
              <c:strCache>
                <c:ptCount val="1"/>
                <c:pt idx="0">
                  <c:v>Profit</c:v>
                </c:pt>
              </c:strCache>
            </c:strRef>
          </c:tx>
          <c:invertIfNegative val="0"/>
          <c:cat>
            <c:strRef>
              <c:f>Sheet1!$A$2:$A$5</c:f>
              <c:strCache>
                <c:ptCount val="4"/>
                <c:pt idx="0">
                  <c:v>2023</c:v>
                </c:pt>
                <c:pt idx="1">
                  <c:v>2024</c:v>
                </c:pt>
                <c:pt idx="2">
                  <c:v>2025</c:v>
                </c:pt>
                <c:pt idx="3">
                  <c:v>Total</c:v>
                </c:pt>
              </c:strCache>
            </c:strRef>
          </c:cat>
          <c:val>
            <c:numRef>
              <c:f>Sheet1!$D$2:$D$5</c:f>
              <c:numCache>
                <c:formatCode>General</c:formatCode>
                <c:ptCount val="4"/>
                <c:pt idx="0">
                  <c:v>900000</c:v>
                </c:pt>
                <c:pt idx="1">
                  <c:v>1200000</c:v>
                </c:pt>
                <c:pt idx="2">
                  <c:v>1500000</c:v>
                </c:pt>
                <c:pt idx="3">
                  <c:v>3600000</c:v>
                </c:pt>
              </c:numCache>
            </c:numRef>
          </c:val>
        </c:ser>
        <c:dLbls>
          <c:showLegendKey val="0"/>
          <c:showVal val="0"/>
          <c:showCatName val="0"/>
          <c:showSerName val="0"/>
          <c:showPercent val="0"/>
          <c:showBubbleSize val="0"/>
        </c:dLbls>
        <c:gapWidth val="150"/>
        <c:axId val="199427968"/>
        <c:axId val="199429504"/>
      </c:barChart>
      <c:catAx>
        <c:axId val="199427968"/>
        <c:scaling>
          <c:orientation val="minMax"/>
        </c:scaling>
        <c:delete val="0"/>
        <c:axPos val="b"/>
        <c:numFmt formatCode="General" sourceLinked="1"/>
        <c:majorTickMark val="out"/>
        <c:minorTickMark val="none"/>
        <c:tickLblPos val="nextTo"/>
        <c:crossAx val="199429504"/>
        <c:crosses val="autoZero"/>
        <c:auto val="1"/>
        <c:lblAlgn val="ctr"/>
        <c:lblOffset val="100"/>
        <c:noMultiLvlLbl val="0"/>
      </c:catAx>
      <c:valAx>
        <c:axId val="199429504"/>
        <c:scaling>
          <c:orientation val="minMax"/>
        </c:scaling>
        <c:delete val="0"/>
        <c:axPos val="l"/>
        <c:majorGridlines/>
        <c:numFmt formatCode="General" sourceLinked="1"/>
        <c:majorTickMark val="out"/>
        <c:minorTickMark val="none"/>
        <c:tickLblPos val="nextTo"/>
        <c:crossAx val="199427968"/>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0B01C8-2321-49F2-87A0-7661210A52DE}"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0C0F6C-9AD6-477B-A2B9-5AA0A7FBBBCF}" type="slidenum">
              <a:rPr lang="en-US" smtClean="0"/>
              <a:t>‹#›</a:t>
            </a:fld>
            <a:endParaRPr lang="en-US"/>
          </a:p>
        </p:txBody>
      </p:sp>
    </p:spTree>
    <p:extLst>
      <p:ext uri="{BB962C8B-B14F-4D97-AF65-F5344CB8AC3E}">
        <p14:creationId xmlns:p14="http://schemas.microsoft.com/office/powerpoint/2010/main" val="360509036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0B01C8-2321-49F2-87A0-7661210A52DE}"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0C0F6C-9AD6-477B-A2B9-5AA0A7FBBBCF}" type="slidenum">
              <a:rPr lang="en-US" smtClean="0"/>
              <a:t>‹#›</a:t>
            </a:fld>
            <a:endParaRPr lang="en-US"/>
          </a:p>
        </p:txBody>
      </p:sp>
    </p:spTree>
    <p:extLst>
      <p:ext uri="{BB962C8B-B14F-4D97-AF65-F5344CB8AC3E}">
        <p14:creationId xmlns:p14="http://schemas.microsoft.com/office/powerpoint/2010/main" val="287878178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0B01C8-2321-49F2-87A0-7661210A52DE}"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0C0F6C-9AD6-477B-A2B9-5AA0A7FBBBCF}" type="slidenum">
              <a:rPr lang="en-US" smtClean="0"/>
              <a:t>‹#›</a:t>
            </a:fld>
            <a:endParaRPr lang="en-US"/>
          </a:p>
        </p:txBody>
      </p:sp>
    </p:spTree>
    <p:extLst>
      <p:ext uri="{BB962C8B-B14F-4D97-AF65-F5344CB8AC3E}">
        <p14:creationId xmlns:p14="http://schemas.microsoft.com/office/powerpoint/2010/main" val="280715429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0B01C8-2321-49F2-87A0-7661210A52DE}"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0C0F6C-9AD6-477B-A2B9-5AA0A7FBBBCF}" type="slidenum">
              <a:rPr lang="en-US" smtClean="0"/>
              <a:t>‹#›</a:t>
            </a:fld>
            <a:endParaRPr lang="en-US"/>
          </a:p>
        </p:txBody>
      </p:sp>
    </p:spTree>
    <p:extLst>
      <p:ext uri="{BB962C8B-B14F-4D97-AF65-F5344CB8AC3E}">
        <p14:creationId xmlns:p14="http://schemas.microsoft.com/office/powerpoint/2010/main" val="345551540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0B01C8-2321-49F2-87A0-7661210A52DE}"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0C0F6C-9AD6-477B-A2B9-5AA0A7FBBBCF}" type="slidenum">
              <a:rPr lang="en-US" smtClean="0"/>
              <a:t>‹#›</a:t>
            </a:fld>
            <a:endParaRPr lang="en-US"/>
          </a:p>
        </p:txBody>
      </p:sp>
    </p:spTree>
    <p:extLst>
      <p:ext uri="{BB962C8B-B14F-4D97-AF65-F5344CB8AC3E}">
        <p14:creationId xmlns:p14="http://schemas.microsoft.com/office/powerpoint/2010/main" val="23374350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0B01C8-2321-49F2-87A0-7661210A52DE}" type="datetimeFigureOut">
              <a:rPr lang="en-US" smtClean="0"/>
              <a:t>3/28/2023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0C0F6C-9AD6-477B-A2B9-5AA0A7FBBBCF}" type="slidenum">
              <a:rPr lang="en-US" smtClean="0"/>
              <a:t>‹#›</a:t>
            </a:fld>
            <a:endParaRPr lang="en-US"/>
          </a:p>
        </p:txBody>
      </p:sp>
    </p:spTree>
    <p:extLst>
      <p:ext uri="{BB962C8B-B14F-4D97-AF65-F5344CB8AC3E}">
        <p14:creationId xmlns:p14="http://schemas.microsoft.com/office/powerpoint/2010/main" val="113018843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0B01C8-2321-49F2-87A0-7661210A52DE}" type="datetimeFigureOut">
              <a:rPr lang="en-US" smtClean="0"/>
              <a:t>3/28/2023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0C0F6C-9AD6-477B-A2B9-5AA0A7FBBBCF}" type="slidenum">
              <a:rPr lang="en-US" smtClean="0"/>
              <a:t>‹#›</a:t>
            </a:fld>
            <a:endParaRPr lang="en-US"/>
          </a:p>
        </p:txBody>
      </p:sp>
    </p:spTree>
    <p:extLst>
      <p:ext uri="{BB962C8B-B14F-4D97-AF65-F5344CB8AC3E}">
        <p14:creationId xmlns:p14="http://schemas.microsoft.com/office/powerpoint/2010/main" val="612976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0B01C8-2321-49F2-87A0-7661210A52DE}" type="datetimeFigureOut">
              <a:rPr lang="en-US" smtClean="0"/>
              <a:t>3/28/2023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0C0F6C-9AD6-477B-A2B9-5AA0A7FBBBCF}" type="slidenum">
              <a:rPr lang="en-US" smtClean="0"/>
              <a:t>‹#›</a:t>
            </a:fld>
            <a:endParaRPr lang="en-US"/>
          </a:p>
        </p:txBody>
      </p:sp>
    </p:spTree>
    <p:extLst>
      <p:ext uri="{BB962C8B-B14F-4D97-AF65-F5344CB8AC3E}">
        <p14:creationId xmlns:p14="http://schemas.microsoft.com/office/powerpoint/2010/main" val="678555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0B01C8-2321-49F2-87A0-7661210A52DE}" type="datetimeFigureOut">
              <a:rPr lang="en-US" smtClean="0"/>
              <a:t>3/28/2023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0C0F6C-9AD6-477B-A2B9-5AA0A7FBBBCF}" type="slidenum">
              <a:rPr lang="en-US" smtClean="0"/>
              <a:t>‹#›</a:t>
            </a:fld>
            <a:endParaRPr lang="en-US"/>
          </a:p>
        </p:txBody>
      </p:sp>
    </p:spTree>
    <p:extLst>
      <p:ext uri="{BB962C8B-B14F-4D97-AF65-F5344CB8AC3E}">
        <p14:creationId xmlns:p14="http://schemas.microsoft.com/office/powerpoint/2010/main" val="3972666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0B01C8-2321-49F2-87A0-7661210A52DE}" type="datetimeFigureOut">
              <a:rPr lang="en-US" smtClean="0"/>
              <a:t>3/28/2023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0C0F6C-9AD6-477B-A2B9-5AA0A7FBBBCF}" type="slidenum">
              <a:rPr lang="en-US" smtClean="0"/>
              <a:t>‹#›</a:t>
            </a:fld>
            <a:endParaRPr lang="en-US"/>
          </a:p>
        </p:txBody>
      </p:sp>
    </p:spTree>
    <p:extLst>
      <p:ext uri="{BB962C8B-B14F-4D97-AF65-F5344CB8AC3E}">
        <p14:creationId xmlns:p14="http://schemas.microsoft.com/office/powerpoint/2010/main" val="4251699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0B01C8-2321-49F2-87A0-7661210A52DE}" type="datetimeFigureOut">
              <a:rPr lang="en-US" smtClean="0"/>
              <a:t>3/28/2023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0C0F6C-9AD6-477B-A2B9-5AA0A7FBBBCF}" type="slidenum">
              <a:rPr lang="en-US" smtClean="0"/>
              <a:t>‹#›</a:t>
            </a:fld>
            <a:endParaRPr lang="en-US"/>
          </a:p>
        </p:txBody>
      </p:sp>
    </p:spTree>
    <p:extLst>
      <p:ext uri="{BB962C8B-B14F-4D97-AF65-F5344CB8AC3E}">
        <p14:creationId xmlns:p14="http://schemas.microsoft.com/office/powerpoint/2010/main" val="2561957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6000"/>
            <a:ext cx="8229600" cy="1143000"/>
          </a:xfrm>
          <a:prstGeom prst="rect">
            <a:avLst/>
          </a:prstGeom>
        </p:spPr>
        <p:txBody>
          <a:bodyPr vert="horz" lIns="91440" tIns="45720" rIns="91440" bIns="45720" rtlCol="0" anchor="ctr">
            <a:normAutofit/>
          </a:bodyPr>
          <a:lstStyle/>
          <a:p>
            <a:r>
              <a:rPr lang="en-US" dirty="0" smtClean="0"/>
              <a:t>ARG </a:t>
            </a:r>
            <a:r>
              <a:rPr lang="en-US" dirty="0" err="1" smtClean="0"/>
              <a:t>Namkeen</a:t>
            </a:r>
            <a:r>
              <a:rPr lang="en-US" dirty="0" smtClean="0"/>
              <a:t> </a:t>
            </a:r>
            <a:r>
              <a:rPr lang="en-US" dirty="0" err="1" smtClean="0"/>
              <a:t>Pvt</a:t>
            </a:r>
            <a:r>
              <a:rPr lang="en-US" dirty="0" smtClean="0"/>
              <a:t> Ltd</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0B01C8-2321-49F2-87A0-7661210A52DE}" type="datetimeFigureOut">
              <a:rPr lang="en-US" smtClean="0"/>
              <a:t>3/28/2023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0C0F6C-9AD6-477B-A2B9-5AA0A7FBBBCF}" type="slidenum">
              <a:rPr lang="en-US" smtClean="0"/>
              <a:t>‹#›</a:t>
            </a:fld>
            <a:endParaRPr lang="en-US"/>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400800" y="0"/>
            <a:ext cx="2743200" cy="1143000"/>
          </a:xfrm>
          <a:prstGeom prst="rect">
            <a:avLst/>
          </a:prstGeom>
        </p:spPr>
      </p:pic>
    </p:spTree>
    <p:extLst>
      <p:ext uri="{BB962C8B-B14F-4D97-AF65-F5344CB8AC3E}">
        <p14:creationId xmlns:p14="http://schemas.microsoft.com/office/powerpoint/2010/main" val="26589874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baseline="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ctrTitle"/>
          </p:nvPr>
        </p:nvSpPr>
        <p:spPr/>
        <p:txBody>
          <a:bodyPr/>
          <a:lstStyle/>
          <a:p>
            <a:r>
              <a:rPr lang="en-US" b="1" u="sng" dirty="0" smtClean="0"/>
              <a:t>ARG </a:t>
            </a:r>
            <a:r>
              <a:rPr lang="en-US" b="1" u="sng" dirty="0" err="1" smtClean="0"/>
              <a:t>Namkeen</a:t>
            </a:r>
            <a:r>
              <a:rPr lang="en-US" b="1" u="sng" dirty="0" smtClean="0"/>
              <a:t> </a:t>
            </a:r>
            <a:r>
              <a:rPr lang="en-US" b="1" u="sng" dirty="0" err="1" smtClean="0"/>
              <a:t>Pvt</a:t>
            </a:r>
            <a:r>
              <a:rPr lang="en-US" b="1" u="sng" dirty="0" smtClean="0"/>
              <a:t> Ltd</a:t>
            </a:r>
            <a:endParaRPr lang="en-US" b="1" u="sng" dirty="0"/>
          </a:p>
        </p:txBody>
      </p:sp>
    </p:spTree>
    <p:extLst>
      <p:ext uri="{BB962C8B-B14F-4D97-AF65-F5344CB8AC3E}">
        <p14:creationId xmlns:p14="http://schemas.microsoft.com/office/powerpoint/2010/main" val="6384107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229600" cy="1143000"/>
          </a:xfrm>
        </p:spPr>
        <p:txBody>
          <a:bodyPr>
            <a:normAutofit/>
          </a:bodyPr>
          <a:lstStyle/>
          <a:p>
            <a:pPr marL="571500" indent="-571500" algn="l">
              <a:buFont typeface="Arial" pitchFamily="34" charset="0"/>
              <a:buChar char="•"/>
            </a:pPr>
            <a:r>
              <a:rPr lang="en-US" sz="3200" b="1" u="sng" dirty="0"/>
              <a:t>Novelty</a:t>
            </a:r>
          </a:p>
        </p:txBody>
      </p:sp>
      <p:sp>
        <p:nvSpPr>
          <p:cNvPr id="3" name="Content Placeholder 2"/>
          <p:cNvSpPr>
            <a:spLocks noGrp="1"/>
          </p:cNvSpPr>
          <p:nvPr>
            <p:ph idx="1"/>
          </p:nvPr>
        </p:nvSpPr>
        <p:spPr>
          <a:xfrm>
            <a:off x="228600" y="1295400"/>
            <a:ext cx="8229600" cy="4525963"/>
          </a:xfrm>
        </p:spPr>
        <p:txBody>
          <a:bodyPr/>
          <a:lstStyle/>
          <a:p>
            <a:pPr>
              <a:buFont typeface="Wingdings" pitchFamily="2" charset="2"/>
              <a:buChar char="Ø"/>
            </a:pPr>
            <a:r>
              <a:rPr lang="en-US" sz="2400" dirty="0"/>
              <a:t>Novelty in the snacks business refers to unique, innovative, or unusual snack products that capture consumers' attention and stand out from the competition. Novelty snacks can take various forms, such as new flavors, unique shapes, interesting packaging, or unexpected ingredients. They offer consumers something different from the usual snacks they are accustomed to and may create a sense of excitement and curiosity. Introducing novelty snacks can be a successful strategy for snack businesses to differentiate themselves, increase sales, and attract new customers.</a:t>
            </a:r>
          </a:p>
        </p:txBody>
      </p:sp>
    </p:spTree>
    <p:extLst>
      <p:ext uri="{BB962C8B-B14F-4D97-AF65-F5344CB8AC3E}">
        <p14:creationId xmlns:p14="http://schemas.microsoft.com/office/powerpoint/2010/main" val="2415795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1143000"/>
          </a:xfrm>
        </p:spPr>
        <p:txBody>
          <a:bodyPr/>
          <a:lstStyle/>
          <a:p>
            <a:pPr marL="457200" indent="-457200" algn="l">
              <a:buFont typeface="Arial" pitchFamily="34" charset="0"/>
              <a:buChar char="•"/>
            </a:pPr>
            <a:r>
              <a:rPr lang="en-US" sz="3200" b="1" u="sng" dirty="0" smtClean="0"/>
              <a:t>Feasibility</a:t>
            </a:r>
            <a:endParaRPr lang="en-US" sz="3200" b="1" u="sng" dirty="0"/>
          </a:p>
        </p:txBody>
      </p:sp>
      <p:sp>
        <p:nvSpPr>
          <p:cNvPr id="3" name="Content Placeholder 2"/>
          <p:cNvSpPr>
            <a:spLocks noGrp="1"/>
          </p:cNvSpPr>
          <p:nvPr>
            <p:ph idx="1"/>
          </p:nvPr>
        </p:nvSpPr>
        <p:spPr>
          <a:xfrm>
            <a:off x="152400" y="914400"/>
            <a:ext cx="8229600" cy="5791200"/>
          </a:xfrm>
        </p:spPr>
        <p:txBody>
          <a:bodyPr/>
          <a:lstStyle/>
          <a:p>
            <a:pPr>
              <a:buFont typeface="Wingdings" pitchFamily="2" charset="2"/>
              <a:buChar char="Ø"/>
            </a:pPr>
            <a:r>
              <a:rPr lang="en-US" sz="2400" dirty="0"/>
              <a:t>Feasibility in the snacks business refers to the practicality and potential success of starting and operating a snack business venture. Factors that affect the feasibility of a snack business include market demand, competition, available resources, regulatory requirements, and financial viability. Conducting a feasibility study can help entrepreneurs assess the viability of their snack business idea by analyzing these factors and identifying potential risks and opportunities. The study can also help entrepreneurs develop a comprehensive business plan, including strategies for marketing, distribution, and financing. A well-planned and executed snack business that meets a need in the market and offers a unique value proposition can be successful and profitable</a:t>
            </a:r>
            <a:r>
              <a:rPr lang="en-US" sz="2400" dirty="0" smtClean="0"/>
              <a:t>.</a:t>
            </a:r>
          </a:p>
          <a:p>
            <a:r>
              <a:rPr lang="en-US" sz="2400" b="1" u="sng" dirty="0"/>
              <a:t>Intellectual </a:t>
            </a:r>
            <a:r>
              <a:rPr lang="en-US" sz="2400" b="1" u="sng" dirty="0" smtClean="0"/>
              <a:t>Property: </a:t>
            </a:r>
            <a:r>
              <a:rPr lang="en-US" sz="2400" dirty="0" smtClean="0"/>
              <a:t> None ( Unavailable )</a:t>
            </a:r>
            <a:endParaRPr lang="en-US" sz="2400" b="1" u="sng" dirty="0" smtClean="0"/>
          </a:p>
          <a:p>
            <a:pPr>
              <a:buFont typeface="Wingdings" pitchFamily="2" charset="2"/>
              <a:buChar char="Ø"/>
            </a:pPr>
            <a:endParaRPr lang="en-US" sz="2400" dirty="0"/>
          </a:p>
        </p:txBody>
      </p:sp>
    </p:spTree>
    <p:extLst>
      <p:ext uri="{BB962C8B-B14F-4D97-AF65-F5344CB8AC3E}">
        <p14:creationId xmlns:p14="http://schemas.microsoft.com/office/powerpoint/2010/main" val="2068038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09" y="457200"/>
            <a:ext cx="8229600" cy="1143000"/>
          </a:xfrm>
        </p:spPr>
        <p:txBody>
          <a:bodyPr/>
          <a:lstStyle/>
          <a:p>
            <a:pPr lvl="1" algn="l" rtl="0">
              <a:spcBef>
                <a:spcPct val="0"/>
              </a:spcBef>
            </a:pPr>
            <a:r>
              <a:rPr lang="en-US" sz="2400" b="1" u="sng" dirty="0" smtClean="0"/>
              <a:t>Differentiation based on Unique Feature/ USP</a:t>
            </a:r>
            <a:r>
              <a:rPr lang="en-US" b="1" dirty="0" smtClean="0"/>
              <a:t/>
            </a:r>
            <a:br>
              <a:rPr lang="en-US" b="1" dirty="0" smtClean="0"/>
            </a:br>
            <a:endParaRPr lang="en-US" dirty="0"/>
          </a:p>
        </p:txBody>
      </p:sp>
      <p:sp>
        <p:nvSpPr>
          <p:cNvPr id="3" name="Content Placeholder 2"/>
          <p:cNvSpPr>
            <a:spLocks noGrp="1"/>
          </p:cNvSpPr>
          <p:nvPr>
            <p:ph idx="1"/>
          </p:nvPr>
        </p:nvSpPr>
        <p:spPr>
          <a:xfrm>
            <a:off x="152400" y="1447800"/>
            <a:ext cx="8229600" cy="4525963"/>
          </a:xfrm>
        </p:spPr>
        <p:txBody>
          <a:bodyPr/>
          <a:lstStyle/>
          <a:p>
            <a:r>
              <a:rPr lang="en-US" sz="2400" dirty="0"/>
              <a:t>Differentiation based on Unique Selling Proposition (USP) in the </a:t>
            </a:r>
            <a:r>
              <a:rPr lang="en-US" sz="2400" dirty="0" err="1"/>
              <a:t>Namkeen</a:t>
            </a:r>
            <a:r>
              <a:rPr lang="en-US" sz="2400" dirty="0"/>
              <a:t> business means focusing on a unique feature or attribute that sets a brand apart from its competitors. This could include a unique flavor, recipe, high-quality natural ingredients, specific cooking technique, packaging, or unique blends and combinations of different types of </a:t>
            </a:r>
            <a:r>
              <a:rPr lang="en-US" sz="2400" dirty="0" err="1"/>
              <a:t>Namkeen</a:t>
            </a:r>
            <a:r>
              <a:rPr lang="en-US" sz="2400" dirty="0" smtClean="0"/>
              <a:t>.</a:t>
            </a:r>
          </a:p>
          <a:p>
            <a:r>
              <a:rPr lang="en-US" sz="2400" dirty="0" smtClean="0"/>
              <a:t> </a:t>
            </a:r>
            <a:r>
              <a:rPr lang="en-US" sz="2400" dirty="0"/>
              <a:t>The goal is to identify a feature that resonates with customers and use it to differentiate and stand out in the </a:t>
            </a:r>
            <a:r>
              <a:rPr lang="en-US" sz="2400" dirty="0" smtClean="0"/>
              <a:t>competitive market</a:t>
            </a:r>
            <a:r>
              <a:rPr lang="en-US" dirty="0"/>
              <a:t>.</a:t>
            </a:r>
          </a:p>
        </p:txBody>
      </p:sp>
    </p:spTree>
    <p:extLst>
      <p:ext uri="{BB962C8B-B14F-4D97-AF65-F5344CB8AC3E}">
        <p14:creationId xmlns:p14="http://schemas.microsoft.com/office/powerpoint/2010/main" val="4105208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b="1" u="sng" dirty="0">
                <a:solidFill>
                  <a:schemeClr val="accent1">
                    <a:lumMod val="50000"/>
                  </a:schemeClr>
                </a:solidFill>
              </a:rPr>
              <a:t>Target Market</a:t>
            </a:r>
            <a:r>
              <a:rPr lang="en-US" b="1" dirty="0">
                <a:solidFill>
                  <a:schemeClr val="accent1">
                    <a:lumMod val="50000"/>
                  </a:schemeClr>
                </a:solidFill>
              </a:rPr>
              <a:t/>
            </a:r>
            <a:br>
              <a:rPr lang="en-US" b="1" dirty="0">
                <a:solidFill>
                  <a:schemeClr val="accent1">
                    <a:lumMod val="50000"/>
                  </a:schemeClr>
                </a:solidFill>
              </a:rPr>
            </a:br>
            <a:endParaRPr lang="en-US" dirty="0"/>
          </a:p>
        </p:txBody>
      </p:sp>
      <p:sp>
        <p:nvSpPr>
          <p:cNvPr id="3" name="Content Placeholder 2"/>
          <p:cNvSpPr>
            <a:spLocks noGrp="1"/>
          </p:cNvSpPr>
          <p:nvPr>
            <p:ph idx="1"/>
          </p:nvPr>
        </p:nvSpPr>
        <p:spPr>
          <a:xfrm>
            <a:off x="381000" y="762000"/>
            <a:ext cx="8229600" cy="5867400"/>
          </a:xfrm>
        </p:spPr>
        <p:txBody>
          <a:bodyPr/>
          <a:lstStyle/>
          <a:p>
            <a:r>
              <a:rPr lang="en-US" b="1" u="sng" dirty="0"/>
              <a:t>Market </a:t>
            </a:r>
            <a:r>
              <a:rPr lang="en-US" b="1" u="sng" dirty="0" smtClean="0"/>
              <a:t>Segment</a:t>
            </a:r>
            <a:r>
              <a:rPr lang="en-US" b="1" dirty="0" smtClean="0"/>
              <a:t>:</a:t>
            </a:r>
          </a:p>
          <a:p>
            <a:pPr>
              <a:buFont typeface="Wingdings" pitchFamily="2" charset="2"/>
              <a:buChar char="Ø"/>
            </a:pPr>
            <a:r>
              <a:rPr lang="en-US" sz="2400" dirty="0"/>
              <a:t>Market segmentation in the snacks business refers to the process of dividing the market into smaller groups of consumers with similar needs, preferences, or characteristics. These segments can be based on various factors such as age, gender, income, lifestyle, taste preferences, and geographic location. By understanding the different segments, businesses can develop targeted marketing strategies, product offerings, and pricing strategies that appeal to each group's specific needs and preferences. This helps companies to better meet the demands of their customers and increase their market share.</a:t>
            </a:r>
          </a:p>
        </p:txBody>
      </p:sp>
    </p:spTree>
    <p:extLst>
      <p:ext uri="{BB962C8B-B14F-4D97-AF65-F5344CB8AC3E}">
        <p14:creationId xmlns:p14="http://schemas.microsoft.com/office/powerpoint/2010/main" val="1178209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82" y="13855"/>
            <a:ext cx="8229600" cy="1143000"/>
          </a:xfrm>
        </p:spPr>
        <p:txBody>
          <a:bodyPr>
            <a:normAutofit/>
          </a:bodyPr>
          <a:lstStyle/>
          <a:p>
            <a:pPr marL="457200" indent="-457200" algn="l">
              <a:buFont typeface="Arial" pitchFamily="34" charset="0"/>
              <a:buChar char="•"/>
            </a:pPr>
            <a:r>
              <a:rPr lang="en-US" sz="3200" b="1" u="sng" dirty="0"/>
              <a:t>Target </a:t>
            </a:r>
            <a:r>
              <a:rPr lang="en-US" sz="3200" b="1" u="sng" dirty="0" smtClean="0"/>
              <a:t>Market</a:t>
            </a:r>
            <a:r>
              <a:rPr lang="en-US" sz="3200" dirty="0" smtClean="0"/>
              <a:t>:</a:t>
            </a:r>
            <a:endParaRPr lang="en-US" sz="3200" dirty="0"/>
          </a:p>
        </p:txBody>
      </p:sp>
      <p:sp>
        <p:nvSpPr>
          <p:cNvPr id="3" name="Content Placeholder 2"/>
          <p:cNvSpPr>
            <a:spLocks noGrp="1"/>
          </p:cNvSpPr>
          <p:nvPr>
            <p:ph idx="1"/>
          </p:nvPr>
        </p:nvSpPr>
        <p:spPr>
          <a:xfrm>
            <a:off x="27709" y="1295400"/>
            <a:ext cx="8229600" cy="4525963"/>
          </a:xfrm>
        </p:spPr>
        <p:txBody>
          <a:bodyPr/>
          <a:lstStyle/>
          <a:p>
            <a:pPr>
              <a:buFont typeface="Wingdings" pitchFamily="2" charset="2"/>
              <a:buChar char="Ø"/>
            </a:pPr>
            <a:r>
              <a:rPr lang="en-US" sz="2400" dirty="0"/>
              <a:t>The target market in the snacks business refers to the specific group of consumers who are most likely to buy a particular snack product. This group is typically defined based on various factors such as age, gender, income, geographic location, lifestyle, and taste preferences. Businesses identify their target market by conducting market research to understand the needs, behaviors, and preferences of their potential customers. By focusing on the target market, businesses can develop targeted marketing strategies, product offerings, and pricing strategies that appeal to the specific needs and preferences of the target customers, leading to higher sales and profits.</a:t>
            </a:r>
          </a:p>
        </p:txBody>
      </p:sp>
    </p:spTree>
    <p:extLst>
      <p:ext uri="{BB962C8B-B14F-4D97-AF65-F5344CB8AC3E}">
        <p14:creationId xmlns:p14="http://schemas.microsoft.com/office/powerpoint/2010/main" val="3186236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709"/>
            <a:ext cx="8229600" cy="1143000"/>
          </a:xfrm>
        </p:spPr>
        <p:txBody>
          <a:bodyPr/>
          <a:lstStyle/>
          <a:p>
            <a:pPr marL="457200" lvl="1" indent="-457200" algn="l" rtl="0">
              <a:spcBef>
                <a:spcPct val="0"/>
              </a:spcBef>
              <a:buFont typeface="Arial" pitchFamily="34" charset="0"/>
              <a:buChar char="•"/>
            </a:pPr>
            <a:r>
              <a:rPr lang="en-US" sz="3200" b="1" u="sng" dirty="0" smtClean="0"/>
              <a:t>Positioning (STP</a:t>
            </a:r>
            <a:r>
              <a:rPr lang="en-US" sz="3200" u="sng" dirty="0" smtClean="0"/>
              <a:t>) </a:t>
            </a:r>
            <a:r>
              <a:rPr lang="en-US" sz="3200" dirty="0" smtClean="0"/>
              <a:t>:</a:t>
            </a:r>
            <a:r>
              <a:rPr lang="en-US" dirty="0" smtClean="0"/>
              <a:t/>
            </a:r>
            <a:br>
              <a:rPr lang="en-US" dirty="0" smtClean="0"/>
            </a:br>
            <a:endParaRPr lang="en-US" dirty="0"/>
          </a:p>
        </p:txBody>
      </p:sp>
      <p:sp>
        <p:nvSpPr>
          <p:cNvPr id="3" name="Content Placeholder 2"/>
          <p:cNvSpPr>
            <a:spLocks noGrp="1"/>
          </p:cNvSpPr>
          <p:nvPr>
            <p:ph idx="1"/>
          </p:nvPr>
        </p:nvSpPr>
        <p:spPr>
          <a:xfrm>
            <a:off x="228600" y="838200"/>
            <a:ext cx="8229600" cy="5791200"/>
          </a:xfrm>
        </p:spPr>
        <p:txBody>
          <a:bodyPr/>
          <a:lstStyle/>
          <a:p>
            <a:pPr>
              <a:buFont typeface="Wingdings" pitchFamily="2" charset="2"/>
              <a:buChar char="Ø"/>
            </a:pPr>
            <a:r>
              <a:rPr lang="en-US" sz="2000" dirty="0"/>
              <a:t>Positioning in the snacks business refers to the process of creating a unique image or perception of a snack brand or product in the minds of the target customers. The process involves three steps: Segmentation, Targeting, and Positioning (STP).</a:t>
            </a:r>
          </a:p>
          <a:p>
            <a:pPr>
              <a:buFont typeface="Wingdings" pitchFamily="2" charset="2"/>
              <a:buChar char="Ø"/>
            </a:pPr>
            <a:r>
              <a:rPr lang="en-US" sz="2000" b="1" dirty="0"/>
              <a:t>Segmentation: </a:t>
            </a:r>
            <a:r>
              <a:rPr lang="en-US" sz="2000" dirty="0"/>
              <a:t>Dividing the market into smaller groups of consumers with similar needs, preferences, or characteristics.</a:t>
            </a:r>
          </a:p>
          <a:p>
            <a:pPr>
              <a:buFont typeface="Wingdings" pitchFamily="2" charset="2"/>
              <a:buChar char="Ø"/>
            </a:pPr>
            <a:r>
              <a:rPr lang="en-US" sz="2000" b="1" dirty="0"/>
              <a:t>Targeting: </a:t>
            </a:r>
            <a:r>
              <a:rPr lang="en-US" sz="2000" dirty="0"/>
              <a:t>Identifying and selecting the specific group of consumers who are most likely to buy the snack product.</a:t>
            </a:r>
          </a:p>
          <a:p>
            <a:pPr>
              <a:buFont typeface="Wingdings" pitchFamily="2" charset="2"/>
              <a:buChar char="Ø"/>
            </a:pPr>
            <a:r>
              <a:rPr lang="en-US" sz="2000" b="1" dirty="0"/>
              <a:t>Positioning: </a:t>
            </a:r>
            <a:r>
              <a:rPr lang="en-US" sz="2000" dirty="0"/>
              <a:t>Developing a unique and compelling image or perception of the snack brand or product in the minds of the target customers.</a:t>
            </a:r>
          </a:p>
          <a:p>
            <a:pPr marL="0" indent="0">
              <a:buNone/>
            </a:pPr>
            <a:r>
              <a:rPr lang="en-US" sz="2000" dirty="0" smtClean="0"/>
              <a:t>The </a:t>
            </a:r>
            <a:r>
              <a:rPr lang="en-US" sz="2000" dirty="0"/>
              <a:t>positioning strategy aims to differentiate the snack product from its competitors by highlighting the unique benefits, features, or attributes that are most relevant and appealing to the target customers. This helps to create a strong brand identity, increase brand loyalty, and ultimately, drive sales and profits.</a:t>
            </a:r>
          </a:p>
          <a:p>
            <a:pPr marL="0" indent="0">
              <a:buNone/>
            </a:pPr>
            <a:r>
              <a:rPr lang="en-US" sz="2000" dirty="0"/>
              <a:t/>
            </a:r>
            <a:br>
              <a:rPr lang="en-US" sz="2000" dirty="0"/>
            </a:br>
            <a:endParaRPr lang="en-US" sz="2000" dirty="0"/>
          </a:p>
        </p:txBody>
      </p:sp>
    </p:spTree>
    <p:extLst>
      <p:ext uri="{BB962C8B-B14F-4D97-AF65-F5344CB8AC3E}">
        <p14:creationId xmlns:p14="http://schemas.microsoft.com/office/powerpoint/2010/main" val="2985503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066800"/>
            <a:ext cx="8229600" cy="1143000"/>
          </a:xfrm>
        </p:spPr>
        <p:txBody>
          <a:bodyPr>
            <a:normAutofit/>
          </a:bodyPr>
          <a:lstStyle/>
          <a:p>
            <a:pPr marL="457200" lvl="1" indent="-457200" algn="l" rtl="0">
              <a:spcBef>
                <a:spcPct val="0"/>
              </a:spcBef>
              <a:buFont typeface="Arial" pitchFamily="34" charset="0"/>
              <a:buChar char="•"/>
            </a:pPr>
            <a:r>
              <a:rPr lang="en-US" sz="2700" b="1" dirty="0" smtClean="0"/>
              <a:t>What is the approximate size of your market?</a:t>
            </a:r>
            <a:r>
              <a:rPr lang="en-US" dirty="0" smtClean="0"/>
              <a:t/>
            </a:r>
            <a:br>
              <a:rPr lang="en-US" dirty="0" smtClean="0"/>
            </a:br>
            <a:endParaRPr lang="en-US" dirty="0"/>
          </a:p>
        </p:txBody>
      </p:sp>
      <p:sp>
        <p:nvSpPr>
          <p:cNvPr id="3" name="Content Placeholder 2"/>
          <p:cNvSpPr>
            <a:spLocks noGrp="1"/>
          </p:cNvSpPr>
          <p:nvPr>
            <p:ph idx="1"/>
          </p:nvPr>
        </p:nvSpPr>
        <p:spPr>
          <a:xfrm>
            <a:off x="304800" y="2057400"/>
            <a:ext cx="8229600" cy="4525963"/>
          </a:xfrm>
        </p:spPr>
        <p:txBody>
          <a:bodyPr/>
          <a:lstStyle/>
          <a:p>
            <a:pPr>
              <a:buFont typeface="Wingdings" pitchFamily="2" charset="2"/>
              <a:buChar char="Ø"/>
            </a:pPr>
            <a:r>
              <a:rPr lang="en-US" sz="2400" dirty="0"/>
              <a:t>However, the size of the snacks market can vary based on different factors such as geographic location, consumer preferences, and the types of snacks being sold. Generally speaking, the snacks market is quite large, and it includes a wide range of products such as chips, popcorn, nuts, pretzels, and other packaged snack items. According to some market research reports, the global snacks market was valued at around USD 450 billion in 2020 and is expected to continue to grow in the coming years. However, it is important to note that the size of the market can vary based on different sources and methods of measurement.</a:t>
            </a:r>
          </a:p>
        </p:txBody>
      </p:sp>
    </p:spTree>
    <p:extLst>
      <p:ext uri="{BB962C8B-B14F-4D97-AF65-F5344CB8AC3E}">
        <p14:creationId xmlns:p14="http://schemas.microsoft.com/office/powerpoint/2010/main" val="12843992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229600" cy="1143000"/>
          </a:xfrm>
        </p:spPr>
        <p:txBody>
          <a:bodyPr/>
          <a:lstStyle/>
          <a:p>
            <a:pPr marL="457200" lvl="1" indent="-457200" algn="l" rtl="0">
              <a:spcBef>
                <a:spcPct val="0"/>
              </a:spcBef>
              <a:buFont typeface="Arial" pitchFamily="34" charset="0"/>
              <a:buChar char="•"/>
            </a:pPr>
            <a:r>
              <a:rPr lang="en-US" sz="3200" b="1" u="sng" dirty="0" smtClean="0"/>
              <a:t>Competition</a:t>
            </a:r>
            <a:r>
              <a:rPr lang="en-US" sz="3200" dirty="0" smtClean="0"/>
              <a:t>:</a:t>
            </a:r>
            <a:r>
              <a:rPr lang="en-US" dirty="0" smtClean="0"/>
              <a:t/>
            </a:r>
            <a:br>
              <a:rPr lang="en-US" dirty="0" smtClean="0"/>
            </a:br>
            <a:endParaRPr lang="en-US" dirty="0"/>
          </a:p>
        </p:txBody>
      </p:sp>
      <p:sp>
        <p:nvSpPr>
          <p:cNvPr id="3" name="Content Placeholder 2"/>
          <p:cNvSpPr>
            <a:spLocks noGrp="1"/>
          </p:cNvSpPr>
          <p:nvPr>
            <p:ph idx="1"/>
          </p:nvPr>
        </p:nvSpPr>
        <p:spPr>
          <a:xfrm>
            <a:off x="381000" y="914400"/>
            <a:ext cx="8229600" cy="4525963"/>
          </a:xfrm>
        </p:spPr>
        <p:txBody>
          <a:bodyPr/>
          <a:lstStyle/>
          <a:p>
            <a:pPr>
              <a:buFont typeface="Wingdings" pitchFamily="2" charset="2"/>
              <a:buChar char="Ø"/>
            </a:pPr>
            <a:r>
              <a:rPr lang="en-US" sz="2400" dirty="0"/>
              <a:t>Competition in the snacks business in India is intense, with numerous brands and companies vying for market share. The market is dominated by both domestic and international players, and the competition varies depending on the types of snacks being sold. Some of the key factors that contribute to competition in the Indian snacks market include product quality, pricing, packaging, taste, and variety. Brands compete by offering unique flavors, healthy snacks, convenient packaging, and innovative marketing strategies. Additionally, new entrants are constantly joining the market, increasing the competition and challenging established players to maintain their market position. Overall, the snacks business in India is highly competitive, and companies must continually innovate and differentiate themselves to succeed.</a:t>
            </a:r>
          </a:p>
        </p:txBody>
      </p:sp>
    </p:spTree>
    <p:extLst>
      <p:ext uri="{BB962C8B-B14F-4D97-AF65-F5344CB8AC3E}">
        <p14:creationId xmlns:p14="http://schemas.microsoft.com/office/powerpoint/2010/main" val="38333156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09" y="152400"/>
            <a:ext cx="8229600" cy="1143000"/>
          </a:xfrm>
        </p:spPr>
        <p:txBody>
          <a:bodyPr/>
          <a:lstStyle/>
          <a:p>
            <a:pPr marL="457200" lvl="1" indent="-457200" algn="l" rtl="0">
              <a:spcBef>
                <a:spcPct val="0"/>
              </a:spcBef>
              <a:buFont typeface="Arial" pitchFamily="34" charset="0"/>
              <a:buChar char="•"/>
            </a:pPr>
            <a:r>
              <a:rPr lang="en-US" sz="2800" b="1" u="sng" dirty="0" smtClean="0"/>
              <a:t>Advantages over the competition</a:t>
            </a:r>
            <a:r>
              <a:rPr lang="en-US" sz="2800" dirty="0" smtClean="0"/>
              <a:t>:</a:t>
            </a:r>
            <a:r>
              <a:rPr lang="en-US" dirty="0" smtClean="0"/>
              <a:t/>
            </a:r>
            <a:br>
              <a:rPr lang="en-US" dirty="0" smtClean="0"/>
            </a:br>
            <a:endParaRPr lang="en-US" dirty="0"/>
          </a:p>
        </p:txBody>
      </p:sp>
      <p:sp>
        <p:nvSpPr>
          <p:cNvPr id="3" name="Content Placeholder 2"/>
          <p:cNvSpPr>
            <a:spLocks noGrp="1"/>
          </p:cNvSpPr>
          <p:nvPr>
            <p:ph idx="1"/>
          </p:nvPr>
        </p:nvSpPr>
        <p:spPr>
          <a:xfrm>
            <a:off x="152400" y="990600"/>
            <a:ext cx="8229600" cy="5715000"/>
          </a:xfrm>
        </p:spPr>
        <p:txBody>
          <a:bodyPr/>
          <a:lstStyle/>
          <a:p>
            <a:pPr>
              <a:buFont typeface="Wingdings" pitchFamily="2" charset="2"/>
              <a:buChar char="Ø"/>
            </a:pPr>
            <a:r>
              <a:rPr lang="en-US" sz="2000" dirty="0"/>
              <a:t>Advantages over the competition in the snacks business can include unique product offerings, superior quality, better pricing, convenient packaging, innovative marketing strategies, and a strong brand image. By offering a unique product or flavor that is not available from competitors, businesses can attract customers and stand out in the crowded market. Similarly, by offering better quality snacks, businesses can build a reputation for excellence and gain customer loyalty. Competitive pricing can also be an advantage, as consumers are often looking for value for money. Convenient packaging and innovative marketing strategies can make the snack product more appealing and accessible to customers. Finally, a strong brand image that resonates with customers can help businesses to differentiate themselves from competitors and build brand loyalty. Ultimately, the key to gaining an advantage over the competition in the snacks business is to identify what customers want and offer it in a way that is unique and compelling.</a:t>
            </a:r>
          </a:p>
        </p:txBody>
      </p:sp>
    </p:spTree>
    <p:extLst>
      <p:ext uri="{BB962C8B-B14F-4D97-AF65-F5344CB8AC3E}">
        <p14:creationId xmlns:p14="http://schemas.microsoft.com/office/powerpoint/2010/main" val="3365734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229600" cy="1143000"/>
          </a:xfrm>
        </p:spPr>
        <p:txBody>
          <a:bodyPr>
            <a:normAutofit fontScale="90000"/>
          </a:bodyPr>
          <a:lstStyle/>
          <a:p>
            <a:r>
              <a:rPr lang="en-US" b="1" u="sng" dirty="0">
                <a:solidFill>
                  <a:schemeClr val="accent1">
                    <a:lumMod val="50000"/>
                  </a:schemeClr>
                </a:solidFill>
              </a:rPr>
              <a:t>Business/ Revenue Model</a:t>
            </a:r>
            <a:r>
              <a:rPr lang="en-US" b="1" dirty="0">
                <a:solidFill>
                  <a:schemeClr val="accent1">
                    <a:lumMod val="50000"/>
                  </a:schemeClr>
                </a:solidFill>
              </a:rPr>
              <a:t/>
            </a:r>
            <a:br>
              <a:rPr lang="en-US" b="1" dirty="0">
                <a:solidFill>
                  <a:schemeClr val="accent1">
                    <a:lumMod val="50000"/>
                  </a:schemeClr>
                </a:solidFill>
              </a:rPr>
            </a:br>
            <a:endParaRPr lang="en-US" dirty="0"/>
          </a:p>
        </p:txBody>
      </p:sp>
      <p:sp>
        <p:nvSpPr>
          <p:cNvPr id="3" name="Content Placeholder 2"/>
          <p:cNvSpPr>
            <a:spLocks noGrp="1"/>
          </p:cNvSpPr>
          <p:nvPr>
            <p:ph idx="1"/>
          </p:nvPr>
        </p:nvSpPr>
        <p:spPr>
          <a:xfrm>
            <a:off x="152400" y="914400"/>
            <a:ext cx="8229600" cy="5715000"/>
          </a:xfrm>
        </p:spPr>
        <p:txBody>
          <a:bodyPr/>
          <a:lstStyle/>
          <a:p>
            <a:pPr marL="0" indent="0">
              <a:buNone/>
            </a:pPr>
            <a:r>
              <a:rPr lang="en-US" sz="2400" dirty="0"/>
              <a:t>However, some general strategies that businesses may use to commercialize and sell their snack products include:</a:t>
            </a:r>
          </a:p>
          <a:p>
            <a:pPr>
              <a:buFont typeface="Wingdings" pitchFamily="2" charset="2"/>
              <a:buChar char="Ø"/>
            </a:pPr>
            <a:r>
              <a:rPr lang="en-US" sz="2400" dirty="0"/>
              <a:t>Establishing a strong brand image and reputation through targeted marketing campaigns, social media advertising, and influencer partnerships.</a:t>
            </a:r>
          </a:p>
          <a:p>
            <a:pPr>
              <a:buFont typeface="Wingdings" pitchFamily="2" charset="2"/>
              <a:buChar char="Ø"/>
            </a:pPr>
            <a:r>
              <a:rPr lang="en-US" sz="2400" dirty="0"/>
              <a:t>Offering a wide variety of snacks that appeal to different tastes and preferences, including healthy options and unique flavor combinations.</a:t>
            </a:r>
          </a:p>
          <a:p>
            <a:pPr>
              <a:buFont typeface="Wingdings" pitchFamily="2" charset="2"/>
              <a:buChar char="Ø"/>
            </a:pPr>
            <a:r>
              <a:rPr lang="en-US" sz="2400" dirty="0"/>
              <a:t>Ensuring high-quality ingredients, packaging, and production processes to build customer trust and loyalty.</a:t>
            </a:r>
          </a:p>
          <a:p>
            <a:pPr>
              <a:buFont typeface="Wingdings" pitchFamily="2" charset="2"/>
              <a:buChar char="Ø"/>
            </a:pPr>
            <a:r>
              <a:rPr lang="en-US" sz="2400" dirty="0"/>
              <a:t>Partnering with retailers, distributors, and e-commerce platforms to expand the reach of the product and increase accessibility for customers.</a:t>
            </a:r>
          </a:p>
          <a:p>
            <a:endParaRPr lang="en-US" sz="2000" dirty="0"/>
          </a:p>
        </p:txBody>
      </p:sp>
    </p:spTree>
    <p:extLst>
      <p:ext uri="{BB962C8B-B14F-4D97-AF65-F5344CB8AC3E}">
        <p14:creationId xmlns:p14="http://schemas.microsoft.com/office/powerpoint/2010/main" val="3205358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z="3200" b="1" u="sng" dirty="0" smtClean="0">
                <a:solidFill>
                  <a:schemeClr val="accent1">
                    <a:lumMod val="50000"/>
                  </a:schemeClr>
                </a:solidFill>
              </a:rPr>
              <a:t>Problem Statement</a:t>
            </a:r>
            <a:endParaRPr lang="en-US" sz="3200" u="sng" dirty="0"/>
          </a:p>
        </p:txBody>
      </p:sp>
      <p:sp>
        <p:nvSpPr>
          <p:cNvPr id="3" name="Content Placeholder 2"/>
          <p:cNvSpPr>
            <a:spLocks noGrp="1"/>
          </p:cNvSpPr>
          <p:nvPr>
            <p:ph idx="1"/>
          </p:nvPr>
        </p:nvSpPr>
        <p:spPr>
          <a:xfrm>
            <a:off x="457200" y="1295400"/>
            <a:ext cx="8229600" cy="4525963"/>
          </a:xfrm>
        </p:spPr>
        <p:txBody>
          <a:bodyPr/>
          <a:lstStyle/>
          <a:p>
            <a:pPr marL="342900" lvl="1" indent="-342900">
              <a:buFont typeface="Arial" pitchFamily="34" charset="0"/>
              <a:buChar char="•"/>
            </a:pPr>
            <a:r>
              <a:rPr lang="en-US" sz="3600" b="1" dirty="0" smtClean="0"/>
              <a:t>What is the problem/ need?</a:t>
            </a:r>
          </a:p>
          <a:p>
            <a:pPr>
              <a:buFont typeface="Wingdings" pitchFamily="2" charset="2"/>
              <a:buChar char="Ø"/>
            </a:pPr>
            <a:r>
              <a:rPr lang="en-US" sz="2400" b="1" dirty="0" smtClean="0"/>
              <a:t> Problem: </a:t>
            </a:r>
            <a:r>
              <a:rPr lang="en-US" sz="2400" dirty="0" smtClean="0"/>
              <a:t>The </a:t>
            </a:r>
            <a:r>
              <a:rPr lang="en-US" sz="2400" dirty="0"/>
              <a:t>main problem/need in the snacks business is to create snacks that are healthy, convenient, and innovative, while also differentiating themselves from </a:t>
            </a:r>
            <a:r>
              <a:rPr lang="en-US" sz="2400" dirty="0" smtClean="0"/>
              <a:t>the </a:t>
            </a:r>
            <a:r>
              <a:rPr lang="en-US" sz="2400" dirty="0"/>
              <a:t>competition</a:t>
            </a:r>
            <a:r>
              <a:rPr lang="en-US" sz="2400" dirty="0" smtClean="0"/>
              <a:t>.</a:t>
            </a:r>
          </a:p>
          <a:p>
            <a:pPr>
              <a:buFont typeface="Wingdings" pitchFamily="2" charset="2"/>
              <a:buChar char="Ø"/>
            </a:pPr>
            <a:r>
              <a:rPr lang="en-US" sz="2400" b="1" dirty="0" smtClean="0"/>
              <a:t>Need: </a:t>
            </a:r>
            <a:r>
              <a:rPr lang="en-US" sz="2400" dirty="0"/>
              <a:t>Additionally, snack companies need to have efficient distribution networks to </a:t>
            </a:r>
            <a:r>
              <a:rPr lang="en-US" sz="2400" dirty="0" smtClean="0"/>
              <a:t>reach </a:t>
            </a:r>
            <a:r>
              <a:rPr lang="en-US" sz="2400" dirty="0"/>
              <a:t>a wide customer </a:t>
            </a:r>
            <a:r>
              <a:rPr lang="en-US" sz="2400"/>
              <a:t>base</a:t>
            </a:r>
            <a:r>
              <a:rPr lang="en-US" sz="2400" smtClean="0"/>
              <a:t>.</a:t>
            </a:r>
          </a:p>
          <a:p>
            <a:pPr marL="0" indent="0">
              <a:buNone/>
            </a:pPr>
            <a:endParaRPr lang="en-US" sz="2400" b="1" dirty="0"/>
          </a:p>
        </p:txBody>
      </p:sp>
    </p:spTree>
    <p:extLst>
      <p:ext uri="{BB962C8B-B14F-4D97-AF65-F5344CB8AC3E}">
        <p14:creationId xmlns:p14="http://schemas.microsoft.com/office/powerpoint/2010/main" val="40091654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525963"/>
          </a:xfrm>
        </p:spPr>
        <p:txBody>
          <a:bodyPr/>
          <a:lstStyle/>
          <a:p>
            <a:pPr>
              <a:buFont typeface="Wingdings" pitchFamily="2" charset="2"/>
              <a:buChar char="Ø"/>
            </a:pPr>
            <a:r>
              <a:rPr lang="en-US" sz="2400" dirty="0"/>
              <a:t>Offering competitive pricing and promotions to attract customers and encourage repeat purchases.</a:t>
            </a:r>
          </a:p>
          <a:p>
            <a:pPr>
              <a:buFont typeface="Wingdings" pitchFamily="2" charset="2"/>
              <a:buChar char="Ø"/>
            </a:pPr>
            <a:r>
              <a:rPr lang="en-US" sz="2400" dirty="0"/>
              <a:t>Engaging in market research and customer feedback to identify opportunities for innovation and improvement in product offerings and marketing strategies.</a:t>
            </a:r>
          </a:p>
          <a:p>
            <a:pPr marL="0" indent="0">
              <a:buNone/>
            </a:pPr>
            <a:r>
              <a:rPr lang="en-US" sz="2400" dirty="0"/>
              <a:t>Overall, the key to successful commercialization and sales in the snacks business is to offer a unique and compelling product that resonates with customers and to continually innovate and adapt to changing market trends and preferences.</a:t>
            </a:r>
          </a:p>
          <a:p>
            <a:endParaRPr lang="en-US" dirty="0"/>
          </a:p>
        </p:txBody>
      </p:sp>
    </p:spTree>
    <p:extLst>
      <p:ext uri="{BB962C8B-B14F-4D97-AF65-F5344CB8AC3E}">
        <p14:creationId xmlns:p14="http://schemas.microsoft.com/office/powerpoint/2010/main" val="38447834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82" y="13855"/>
            <a:ext cx="8229600" cy="1143000"/>
          </a:xfrm>
        </p:spPr>
        <p:txBody>
          <a:bodyPr/>
          <a:lstStyle/>
          <a:p>
            <a:pPr marL="285750" lvl="1" indent="-285750" algn="l" rtl="0">
              <a:spcBef>
                <a:spcPct val="0"/>
              </a:spcBef>
              <a:buFont typeface="Arial" pitchFamily="34" charset="0"/>
              <a:buChar char="•"/>
            </a:pPr>
            <a:r>
              <a:rPr lang="en-US" sz="2400" b="1" u="sng" dirty="0" smtClean="0"/>
              <a:t>How do you plan to reach out to your customers?</a:t>
            </a:r>
            <a:r>
              <a:rPr lang="en-US" dirty="0" smtClean="0"/>
              <a:t/>
            </a:r>
            <a:br>
              <a:rPr lang="en-US" dirty="0" smtClean="0"/>
            </a:br>
            <a:endParaRPr lang="en-US" dirty="0"/>
          </a:p>
        </p:txBody>
      </p:sp>
      <p:sp>
        <p:nvSpPr>
          <p:cNvPr id="3" name="Content Placeholder 2"/>
          <p:cNvSpPr>
            <a:spLocks noGrp="1"/>
          </p:cNvSpPr>
          <p:nvPr>
            <p:ph idx="1"/>
          </p:nvPr>
        </p:nvSpPr>
        <p:spPr>
          <a:xfrm>
            <a:off x="228600" y="914400"/>
            <a:ext cx="8229600" cy="5715000"/>
          </a:xfrm>
        </p:spPr>
        <p:txBody>
          <a:bodyPr/>
          <a:lstStyle/>
          <a:p>
            <a:pPr>
              <a:buFont typeface="Wingdings" pitchFamily="2" charset="2"/>
              <a:buChar char="Ø"/>
            </a:pPr>
            <a:r>
              <a:rPr lang="en-US" sz="2000" b="1" dirty="0"/>
              <a:t>Social media marketing</a:t>
            </a:r>
            <a:r>
              <a:rPr lang="en-US" sz="2000" dirty="0"/>
              <a:t>: Using platforms like Facebook, </a:t>
            </a:r>
            <a:r>
              <a:rPr lang="en-US" sz="2000" dirty="0" err="1"/>
              <a:t>Instagram</a:t>
            </a:r>
            <a:r>
              <a:rPr lang="en-US" sz="2000" dirty="0"/>
              <a:t>, and Twitter to promote snack products, engage with customers, and build a community of brand supporters.</a:t>
            </a:r>
          </a:p>
          <a:p>
            <a:pPr>
              <a:buFont typeface="Wingdings" pitchFamily="2" charset="2"/>
              <a:buChar char="Ø"/>
            </a:pPr>
            <a:r>
              <a:rPr lang="en-US" sz="2000" b="1" dirty="0"/>
              <a:t>Influencer marketing</a:t>
            </a:r>
            <a:r>
              <a:rPr lang="en-US" sz="2000" dirty="0"/>
              <a:t>: Partnering with social media influencers and bloggers who have a large following to promote snack products and reach new audiences.</a:t>
            </a:r>
          </a:p>
          <a:p>
            <a:pPr>
              <a:buFont typeface="Wingdings" pitchFamily="2" charset="2"/>
              <a:buChar char="Ø"/>
            </a:pPr>
            <a:r>
              <a:rPr lang="en-US" sz="2000" b="1" dirty="0"/>
              <a:t>Sampling events: </a:t>
            </a:r>
            <a:r>
              <a:rPr lang="en-US" sz="2000" dirty="0"/>
              <a:t>Offering free samples of snacks at public events, trade shows, and other gatherings to introduce the product to potential customers and receive feedback.</a:t>
            </a:r>
          </a:p>
          <a:p>
            <a:pPr>
              <a:buFont typeface="Wingdings" pitchFamily="2" charset="2"/>
              <a:buChar char="Ø"/>
            </a:pPr>
            <a:r>
              <a:rPr lang="en-US" sz="2000" b="1" dirty="0"/>
              <a:t>Advertising: </a:t>
            </a:r>
            <a:r>
              <a:rPr lang="en-US" sz="2000" dirty="0"/>
              <a:t>Running ads in print media, television, radio, and digital media to increase brand awareness and generate interest in the snack product.</a:t>
            </a:r>
          </a:p>
          <a:p>
            <a:pPr>
              <a:buFont typeface="Wingdings" pitchFamily="2" charset="2"/>
              <a:buChar char="Ø"/>
            </a:pPr>
            <a:r>
              <a:rPr lang="en-US" sz="2000" b="1" dirty="0"/>
              <a:t>Email marketing</a:t>
            </a:r>
            <a:r>
              <a:rPr lang="en-US" sz="2000" dirty="0"/>
              <a:t>: Sending regular newsletters and promotions to customers who have opted in to receive marketing communications.</a:t>
            </a:r>
          </a:p>
          <a:p>
            <a:pPr>
              <a:buFont typeface="Wingdings" pitchFamily="2" charset="2"/>
              <a:buChar char="Ø"/>
            </a:pPr>
            <a:r>
              <a:rPr lang="en-US" sz="2000" b="1" dirty="0"/>
              <a:t>Retail partnerships</a:t>
            </a:r>
            <a:r>
              <a:rPr lang="en-US" sz="2000" dirty="0"/>
              <a:t>: Partnering with retailers to place snack products in prominent locations in stores and online platforms to increase visibility and accessibility for customers.</a:t>
            </a:r>
          </a:p>
          <a:p>
            <a:endParaRPr lang="en-US" sz="2000" dirty="0"/>
          </a:p>
        </p:txBody>
      </p:sp>
    </p:spTree>
    <p:extLst>
      <p:ext uri="{BB962C8B-B14F-4D97-AF65-F5344CB8AC3E}">
        <p14:creationId xmlns:p14="http://schemas.microsoft.com/office/powerpoint/2010/main" val="11379009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lstStyle/>
          <a:p>
            <a:r>
              <a:rPr lang="en-US" b="1" u="sng" dirty="0">
                <a:solidFill>
                  <a:schemeClr val="accent5">
                    <a:lumMod val="75000"/>
                  </a:schemeClr>
                </a:solidFill>
              </a:rPr>
              <a:t> Revenue </a:t>
            </a:r>
          </a:p>
        </p:txBody>
      </p:sp>
      <p:sp>
        <p:nvSpPr>
          <p:cNvPr id="3" name="Content Placeholder 2"/>
          <p:cNvSpPr>
            <a:spLocks noGrp="1"/>
          </p:cNvSpPr>
          <p:nvPr>
            <p:ph idx="1"/>
          </p:nvPr>
        </p:nvSpPr>
        <p:spPr>
          <a:xfrm>
            <a:off x="457200" y="1219200"/>
            <a:ext cx="8229600" cy="5334000"/>
          </a:xfrm>
        </p:spPr>
        <p:txBody>
          <a:bodyPr/>
          <a:lstStyle/>
          <a:p>
            <a:pPr>
              <a:buSzPct val="100000"/>
            </a:pPr>
            <a:r>
              <a:rPr lang="en-US" sz="2400" b="1" dirty="0">
                <a:latin typeface="Varela Round" panose="00000500000000000000" pitchFamily="2" charset="-79"/>
                <a:cs typeface="Varela Round" panose="00000500000000000000" pitchFamily="2" charset="-79"/>
              </a:rPr>
              <a:t>Sales Revenue: </a:t>
            </a:r>
            <a:r>
              <a:rPr lang="en-US" sz="2400" dirty="0">
                <a:latin typeface="Varela Round" panose="00000500000000000000" pitchFamily="2" charset="-79"/>
                <a:cs typeface="Varela Round" panose="00000500000000000000" pitchFamily="2" charset="-79"/>
              </a:rPr>
              <a:t>The primary source of revenue will be from the sale of our </a:t>
            </a:r>
            <a:r>
              <a:rPr lang="en-US" sz="2400" dirty="0" err="1">
                <a:latin typeface="Varela Round" panose="00000500000000000000" pitchFamily="2" charset="-79"/>
                <a:cs typeface="Varela Round" panose="00000500000000000000" pitchFamily="2" charset="-79"/>
              </a:rPr>
              <a:t>namkeens</a:t>
            </a:r>
            <a:r>
              <a:rPr lang="en-US" sz="2400" dirty="0">
                <a:latin typeface="Varela Round" panose="00000500000000000000" pitchFamily="2" charset="-79"/>
                <a:cs typeface="Varela Round" panose="00000500000000000000" pitchFamily="2" charset="-79"/>
              </a:rPr>
              <a:t> and snacks to customers through various channels, including our website, direct sales, and partnerships with retailers.</a:t>
            </a:r>
          </a:p>
          <a:p>
            <a:pPr>
              <a:buSzPct val="100000"/>
            </a:pPr>
            <a:r>
              <a:rPr lang="en-US" sz="2400" b="1" dirty="0">
                <a:latin typeface="Varela Round" panose="00000500000000000000" pitchFamily="2" charset="-79"/>
                <a:cs typeface="Varela Round" panose="00000500000000000000" pitchFamily="2" charset="-79"/>
              </a:rPr>
              <a:t>Distribution Margin: </a:t>
            </a:r>
            <a:r>
              <a:rPr lang="en-US" sz="2400" dirty="0">
                <a:latin typeface="Varela Round" panose="00000500000000000000" pitchFamily="2" charset="-79"/>
                <a:cs typeface="Varela Round" panose="00000500000000000000" pitchFamily="2" charset="-79"/>
              </a:rPr>
              <a:t>We will earn a distribution margin by selling our products to distributors, who will then sell them to customers through their own networks.</a:t>
            </a:r>
          </a:p>
          <a:p>
            <a:pPr>
              <a:buSzPct val="100000"/>
            </a:pPr>
            <a:r>
              <a:rPr lang="en-US" sz="2400" b="1" dirty="0">
                <a:latin typeface="Varela Round" panose="00000500000000000000" pitchFamily="2" charset="-79"/>
                <a:cs typeface="Varela Round" panose="00000500000000000000" pitchFamily="2" charset="-79"/>
              </a:rPr>
              <a:t>Bulk Orders: </a:t>
            </a:r>
            <a:r>
              <a:rPr lang="en-US" sz="2400" dirty="0">
                <a:latin typeface="Varela Round" panose="00000500000000000000" pitchFamily="2" charset="-79"/>
                <a:cs typeface="Varela Round" panose="00000500000000000000" pitchFamily="2" charset="-79"/>
              </a:rPr>
              <a:t>We will offer discounts and special pricing for bulk orders, which can generate additional revenue.</a:t>
            </a:r>
          </a:p>
          <a:p>
            <a:pPr>
              <a:buSzPct val="100000"/>
            </a:pPr>
            <a:r>
              <a:rPr lang="en-US" sz="2400" b="1" dirty="0">
                <a:latin typeface="Varela Round" panose="00000500000000000000" pitchFamily="2" charset="-79"/>
                <a:cs typeface="Varela Round" panose="00000500000000000000" pitchFamily="2" charset="-79"/>
              </a:rPr>
              <a:t>Product Diversification:</a:t>
            </a:r>
            <a:r>
              <a:rPr lang="en-US" sz="2400" dirty="0">
                <a:latin typeface="Varela Round" panose="00000500000000000000" pitchFamily="2" charset="-79"/>
                <a:cs typeface="Varela Round" panose="00000500000000000000" pitchFamily="2" charset="-79"/>
              </a:rPr>
              <a:t> We may consider diversifying our product range to include complementary products, which can generate additional revenue streams.</a:t>
            </a:r>
            <a:endParaRPr lang="en-US" sz="2400" dirty="0"/>
          </a:p>
        </p:txBody>
      </p:sp>
    </p:spTree>
    <p:extLst>
      <p:ext uri="{BB962C8B-B14F-4D97-AF65-F5344CB8AC3E}">
        <p14:creationId xmlns:p14="http://schemas.microsoft.com/office/powerpoint/2010/main" val="22801587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14400"/>
            <a:ext cx="8229600" cy="6172200"/>
          </a:xfrm>
        </p:spPr>
        <p:txBody>
          <a:bodyPr/>
          <a:lstStyle/>
          <a:p>
            <a:r>
              <a:rPr lang="en-US" sz="2000" b="1" dirty="0"/>
              <a:t>Offer incentives for early payment: </a:t>
            </a:r>
            <a:r>
              <a:rPr lang="en-US" sz="2000" dirty="0"/>
              <a:t>Encourage customers to pay their invoices early by offering them discounts or other incentives.</a:t>
            </a:r>
          </a:p>
          <a:p>
            <a:r>
              <a:rPr lang="en-US" sz="2000" b="1" dirty="0"/>
              <a:t>Implement an online payment system: </a:t>
            </a:r>
            <a:r>
              <a:rPr lang="en-US" sz="2000" dirty="0"/>
              <a:t>Provide customers with an easy-to-use online payment system that makes it simple for them to pay their invoices.</a:t>
            </a:r>
          </a:p>
          <a:p>
            <a:r>
              <a:rPr lang="en-US" sz="2000" b="1" dirty="0"/>
              <a:t>Streamline your invoicing process: </a:t>
            </a:r>
            <a:r>
              <a:rPr lang="en-US" sz="2000" dirty="0"/>
              <a:t>Make sure your invoicing process is as efficient as possible, so that you can invoice customers as quickly as possible.</a:t>
            </a:r>
          </a:p>
          <a:p>
            <a:r>
              <a:rPr lang="en-US" sz="2000" b="1" dirty="0"/>
              <a:t>Set up automated reminders: </a:t>
            </a:r>
            <a:r>
              <a:rPr lang="en-US" sz="2000" dirty="0"/>
              <a:t>Send automated reminders to customers who have outstanding invoices, so they are reminded to pay on time.</a:t>
            </a:r>
          </a:p>
          <a:p>
            <a:r>
              <a:rPr lang="en-US" sz="2000" b="1" dirty="0"/>
              <a:t>Consider offering payment plans: </a:t>
            </a:r>
            <a:r>
              <a:rPr lang="en-US" sz="2000" dirty="0"/>
              <a:t>Offer payment plans to customers who may not be able to pay the full amount upfront.</a:t>
            </a:r>
          </a:p>
          <a:p>
            <a:r>
              <a:rPr lang="en-US" sz="2000" b="1" dirty="0"/>
              <a:t>Monitor your accounts receivable: </a:t>
            </a:r>
            <a:r>
              <a:rPr lang="en-US" sz="2000" dirty="0"/>
              <a:t>Keep a close eye on your accounts receivable to identify any potential payment issues early on.</a:t>
            </a:r>
          </a:p>
          <a:p>
            <a:endParaRPr lang="en-US" dirty="0"/>
          </a:p>
        </p:txBody>
      </p:sp>
    </p:spTree>
    <p:extLst>
      <p:ext uri="{BB962C8B-B14F-4D97-AF65-F5344CB8AC3E}">
        <p14:creationId xmlns:p14="http://schemas.microsoft.com/office/powerpoint/2010/main" val="13587934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229600" cy="1143000"/>
          </a:xfrm>
        </p:spPr>
        <p:txBody>
          <a:bodyPr>
            <a:normAutofit fontScale="90000"/>
          </a:bodyPr>
          <a:lstStyle/>
          <a:p>
            <a:r>
              <a:rPr lang="en-US" b="1" u="sng" dirty="0">
                <a:solidFill>
                  <a:schemeClr val="accent1">
                    <a:lumMod val="50000"/>
                  </a:schemeClr>
                </a:solidFill>
              </a:rPr>
              <a:t>Financial Details</a:t>
            </a:r>
            <a:br>
              <a:rPr lang="en-US" b="1" u="sng" dirty="0">
                <a:solidFill>
                  <a:schemeClr val="accent1">
                    <a:lumMod val="50000"/>
                  </a:schemeClr>
                </a:solidFill>
              </a:rPr>
            </a:br>
            <a:endParaRPr lang="en-US" u="sng" dirty="0"/>
          </a:p>
        </p:txBody>
      </p:sp>
      <p:sp>
        <p:nvSpPr>
          <p:cNvPr id="3" name="Content Placeholder 2"/>
          <p:cNvSpPr>
            <a:spLocks noGrp="1"/>
          </p:cNvSpPr>
          <p:nvPr>
            <p:ph idx="1"/>
          </p:nvPr>
        </p:nvSpPr>
        <p:spPr>
          <a:xfrm>
            <a:off x="228600" y="914400"/>
            <a:ext cx="8229600" cy="5791200"/>
          </a:xfrm>
        </p:spPr>
        <p:txBody>
          <a:bodyPr/>
          <a:lstStyle/>
          <a:p>
            <a:pPr marL="342900" lvl="1" indent="-342900">
              <a:buFont typeface="Arial" pitchFamily="34" charset="0"/>
              <a:buChar char="•"/>
            </a:pPr>
            <a:r>
              <a:rPr lang="en-US" b="1" dirty="0"/>
              <a:t>Current Financials status and investments made</a:t>
            </a:r>
          </a:p>
          <a:p>
            <a:pPr>
              <a:buFont typeface="Wingdings" pitchFamily="2" charset="2"/>
              <a:buChar char="Ø"/>
            </a:pPr>
            <a:r>
              <a:rPr lang="en-US" dirty="0" smtClean="0"/>
              <a:t>20000 </a:t>
            </a:r>
            <a:r>
              <a:rPr lang="en-US" dirty="0" err="1" smtClean="0"/>
              <a:t>Rs</a:t>
            </a:r>
            <a:r>
              <a:rPr lang="en-US" dirty="0" smtClean="0"/>
              <a:t> Only</a:t>
            </a:r>
          </a:p>
          <a:p>
            <a:pPr marL="457200" lvl="1" indent="-457200">
              <a:buFont typeface="Arial" pitchFamily="34" charset="0"/>
              <a:buChar char="•"/>
            </a:pPr>
            <a:r>
              <a:rPr lang="en-US" b="1" dirty="0"/>
              <a:t>Cost of </a:t>
            </a:r>
            <a:r>
              <a:rPr lang="en-US" b="1" dirty="0" smtClean="0"/>
              <a:t>production/service</a:t>
            </a:r>
          </a:p>
          <a:p>
            <a:pPr marL="0" lvl="1" indent="0">
              <a:buNone/>
            </a:pPr>
            <a:r>
              <a:rPr lang="en-US" sz="1800" dirty="0"/>
              <a:t>	</a:t>
            </a:r>
            <a:r>
              <a:rPr lang="en-US" sz="1800" b="1" dirty="0" smtClean="0"/>
              <a:t>1Kg </a:t>
            </a:r>
            <a:r>
              <a:rPr lang="en-US" sz="1800" b="1" dirty="0" err="1" smtClean="0"/>
              <a:t>Namkeen</a:t>
            </a:r>
            <a:r>
              <a:rPr lang="en-US" sz="1800" b="1" dirty="0" smtClean="0"/>
              <a:t> </a:t>
            </a:r>
            <a:r>
              <a:rPr lang="en-US" sz="1800" b="1" dirty="0" err="1" smtClean="0"/>
              <a:t>manufacutring</a:t>
            </a:r>
            <a:r>
              <a:rPr lang="en-US" sz="1800" b="1" dirty="0" smtClean="0"/>
              <a:t> Cost</a:t>
            </a:r>
            <a:r>
              <a:rPr lang="en-US" sz="1800" dirty="0" smtClean="0"/>
              <a:t>: </a:t>
            </a:r>
            <a:r>
              <a:rPr lang="en-US" sz="1800" b="1" dirty="0" smtClean="0"/>
              <a:t>110 </a:t>
            </a:r>
            <a:r>
              <a:rPr lang="en-US" sz="1800" dirty="0" err="1" smtClean="0"/>
              <a:t>Rs</a:t>
            </a:r>
            <a:endParaRPr lang="en-US" sz="1800" dirty="0" smtClean="0"/>
          </a:p>
          <a:p>
            <a:pPr marL="285750" lvl="1">
              <a:buFont typeface="Arial" pitchFamily="34" charset="0"/>
              <a:buChar char="•"/>
            </a:pPr>
            <a:r>
              <a:rPr lang="en-US" sz="2400" b="1" dirty="0"/>
              <a:t>Market pricing strategy for your </a:t>
            </a:r>
            <a:r>
              <a:rPr lang="en-US" sz="2400" b="1" dirty="0" smtClean="0"/>
              <a:t>product/services</a:t>
            </a:r>
          </a:p>
          <a:p>
            <a:pPr marL="0" lvl="1" indent="0">
              <a:buNone/>
            </a:pPr>
            <a:r>
              <a:rPr lang="en-US" sz="2400" b="1" dirty="0"/>
              <a:t>	</a:t>
            </a:r>
            <a:r>
              <a:rPr lang="en-US" sz="2400" dirty="0" smtClean="0"/>
              <a:t>selling Price : 160Rs</a:t>
            </a:r>
          </a:p>
          <a:p>
            <a:pPr marL="342900" lvl="1" indent="-342900">
              <a:buFont typeface="Arial" pitchFamily="34" charset="0"/>
              <a:buChar char="•"/>
            </a:pPr>
            <a:r>
              <a:rPr lang="en-US" sz="2400" b="1" dirty="0" smtClean="0"/>
              <a:t>Profit: </a:t>
            </a:r>
            <a:r>
              <a:rPr lang="en-US" sz="2400" dirty="0" smtClean="0"/>
              <a:t>50Rs Per Kg</a:t>
            </a:r>
          </a:p>
          <a:p>
            <a:pPr marL="285750" lvl="1">
              <a:buFont typeface="Arial" pitchFamily="34" charset="0"/>
              <a:buChar char="•"/>
            </a:pPr>
            <a:r>
              <a:rPr lang="en-US" sz="2400" b="1" dirty="0" smtClean="0"/>
              <a:t>Per day Production </a:t>
            </a:r>
            <a:r>
              <a:rPr lang="en-US" sz="2400" dirty="0" smtClean="0"/>
              <a:t>: 1000Kg</a:t>
            </a:r>
          </a:p>
          <a:p>
            <a:pPr marL="0" lvl="1" indent="0">
              <a:buNone/>
            </a:pPr>
            <a:r>
              <a:rPr lang="en-US" sz="2400" dirty="0"/>
              <a:t>	</a:t>
            </a:r>
            <a:r>
              <a:rPr lang="en-US" sz="2400" dirty="0" smtClean="0"/>
              <a:t>1000 kg (Per day Production )*50 </a:t>
            </a:r>
            <a:r>
              <a:rPr lang="en-US" sz="2400" dirty="0" err="1" smtClean="0"/>
              <a:t>Rs</a:t>
            </a:r>
            <a:r>
              <a:rPr lang="en-US" sz="2400" dirty="0" smtClean="0"/>
              <a:t> (Profit Margin)</a:t>
            </a:r>
          </a:p>
          <a:p>
            <a:pPr marL="0" lvl="1" indent="0">
              <a:buNone/>
            </a:pPr>
            <a:r>
              <a:rPr lang="en-US" sz="2400" dirty="0"/>
              <a:t>	</a:t>
            </a:r>
            <a:r>
              <a:rPr lang="en-US" sz="2400" dirty="0" smtClean="0"/>
              <a:t>=50000 </a:t>
            </a:r>
            <a:r>
              <a:rPr lang="en-US" sz="2400" dirty="0" err="1" smtClean="0"/>
              <a:t>Rs</a:t>
            </a:r>
            <a:r>
              <a:rPr lang="en-US" sz="2400" dirty="0" smtClean="0"/>
              <a:t> (Gross Profit)</a:t>
            </a:r>
          </a:p>
          <a:p>
            <a:pPr marL="0" lvl="1" indent="0">
              <a:buNone/>
            </a:pPr>
            <a:r>
              <a:rPr lang="en-US" sz="2400" dirty="0"/>
              <a:t>	</a:t>
            </a:r>
            <a:r>
              <a:rPr lang="en-US" sz="2400" dirty="0" smtClean="0"/>
              <a:t>expenses : 10000 </a:t>
            </a:r>
            <a:r>
              <a:rPr lang="en-US" sz="2400" dirty="0" err="1" smtClean="0"/>
              <a:t>Rs</a:t>
            </a:r>
            <a:r>
              <a:rPr lang="en-US" sz="2400" dirty="0" smtClean="0"/>
              <a:t> (Per Day)</a:t>
            </a:r>
            <a:br>
              <a:rPr lang="en-US" sz="2400" dirty="0" smtClean="0"/>
            </a:br>
            <a:r>
              <a:rPr lang="en-US" sz="2400" dirty="0" smtClean="0"/>
              <a:t>	</a:t>
            </a:r>
            <a:r>
              <a:rPr lang="en-US" sz="2400" b="1" dirty="0" smtClean="0"/>
              <a:t>Net Profit </a:t>
            </a:r>
            <a:r>
              <a:rPr lang="en-US" sz="2400" dirty="0" smtClean="0"/>
              <a:t>: 1500000-300000 </a:t>
            </a:r>
            <a:r>
              <a:rPr lang="en-US" sz="2400" dirty="0" err="1" smtClean="0"/>
              <a:t>Rs</a:t>
            </a:r>
            <a:r>
              <a:rPr lang="en-US" sz="2400" dirty="0" smtClean="0"/>
              <a:t>(Expenses)</a:t>
            </a:r>
            <a:br>
              <a:rPr lang="en-US" sz="2400" dirty="0" smtClean="0"/>
            </a:br>
            <a:r>
              <a:rPr lang="en-US" sz="2400" dirty="0" smtClean="0"/>
              <a:t>		      = 1200000 </a:t>
            </a:r>
            <a:r>
              <a:rPr lang="en-US" sz="2400" dirty="0" err="1" smtClean="0"/>
              <a:t>Rs</a:t>
            </a:r>
            <a:r>
              <a:rPr lang="en-US" sz="2400" dirty="0" smtClean="0"/>
              <a:t> (Net Profit For Per Months)</a:t>
            </a:r>
          </a:p>
          <a:p>
            <a:pPr marL="0" lvl="1" indent="0">
              <a:buNone/>
            </a:pPr>
            <a:endParaRPr lang="en-US" sz="2400" dirty="0" smtClean="0"/>
          </a:p>
          <a:p>
            <a:pPr marL="0" lvl="1" indent="0">
              <a:buNone/>
            </a:pPr>
            <a:endParaRPr lang="en-US" sz="2400" dirty="0"/>
          </a:p>
          <a:p>
            <a:pPr marL="0" lvl="1" indent="0">
              <a:buNone/>
            </a:pPr>
            <a:r>
              <a:rPr lang="en-US" sz="2400" dirty="0" smtClean="0"/>
              <a:t/>
            </a:r>
            <a:br>
              <a:rPr lang="en-US" sz="2400" dirty="0" smtClean="0"/>
            </a:br>
            <a:endParaRPr lang="en-US" sz="2400" dirty="0" smtClean="0"/>
          </a:p>
          <a:p>
            <a:pPr marL="0" lvl="1" indent="0">
              <a:buNone/>
            </a:pPr>
            <a:endParaRPr lang="en-US" sz="1800" dirty="0"/>
          </a:p>
          <a:p>
            <a:pPr marL="0" indent="0">
              <a:buNone/>
            </a:pPr>
            <a:endParaRPr lang="en-US" dirty="0"/>
          </a:p>
        </p:txBody>
      </p:sp>
    </p:spTree>
    <p:extLst>
      <p:ext uri="{BB962C8B-B14F-4D97-AF65-F5344CB8AC3E}">
        <p14:creationId xmlns:p14="http://schemas.microsoft.com/office/powerpoint/2010/main" val="2735211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lstStyle/>
          <a:p>
            <a:pPr lvl="1" algn="ctr" rtl="0">
              <a:spcBef>
                <a:spcPct val="0"/>
              </a:spcBef>
            </a:pPr>
            <a:r>
              <a:rPr lang="en-US" sz="3200" b="1" u="sng" dirty="0" smtClean="0">
                <a:solidFill>
                  <a:schemeClr val="accent5">
                    <a:lumMod val="75000"/>
                  </a:schemeClr>
                </a:solidFill>
              </a:rPr>
              <a:t>Financial Projections</a:t>
            </a:r>
            <a:r>
              <a:rPr lang="en-US" dirty="0" smtClean="0"/>
              <a:t/>
            </a:r>
            <a:br>
              <a:rPr lang="en-US" dirty="0" smtClean="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80916295"/>
              </p:ext>
            </p:extLst>
          </p:nvPr>
        </p:nvGraphicFramePr>
        <p:xfrm>
          <a:off x="457200" y="12954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924158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229600" cy="1143000"/>
          </a:xfrm>
        </p:spPr>
        <p:txBody>
          <a:bodyPr>
            <a:normAutofit fontScale="90000"/>
          </a:bodyPr>
          <a:lstStyle/>
          <a:p>
            <a:r>
              <a:rPr lang="en-US" b="1" u="sng" dirty="0">
                <a:solidFill>
                  <a:schemeClr val="accent1">
                    <a:lumMod val="50000"/>
                  </a:schemeClr>
                </a:solidFill>
              </a:rPr>
              <a:t>Organizational Status</a:t>
            </a:r>
            <a:r>
              <a:rPr lang="en-US" b="1" dirty="0">
                <a:solidFill>
                  <a:schemeClr val="accent1">
                    <a:lumMod val="50000"/>
                  </a:schemeClr>
                </a:solidFill>
              </a:rPr>
              <a:t/>
            </a:r>
            <a:br>
              <a:rPr lang="en-US" b="1" dirty="0">
                <a:solidFill>
                  <a:schemeClr val="accent1">
                    <a:lumMod val="50000"/>
                  </a:schemeClr>
                </a:solidFill>
              </a:rPr>
            </a:br>
            <a:endParaRPr lang="en-US" dirty="0"/>
          </a:p>
        </p:txBody>
      </p:sp>
      <p:sp>
        <p:nvSpPr>
          <p:cNvPr id="3" name="Content Placeholder 2"/>
          <p:cNvSpPr>
            <a:spLocks noGrp="1"/>
          </p:cNvSpPr>
          <p:nvPr>
            <p:ph idx="1"/>
          </p:nvPr>
        </p:nvSpPr>
        <p:spPr>
          <a:xfrm>
            <a:off x="228600" y="838200"/>
            <a:ext cx="8229600" cy="4525963"/>
          </a:xfrm>
        </p:spPr>
        <p:txBody>
          <a:bodyPr/>
          <a:lstStyle/>
          <a:p>
            <a:r>
              <a:rPr lang="en-US" u="sng" dirty="0" smtClean="0"/>
              <a:t>Company’s Details</a:t>
            </a:r>
          </a:p>
          <a:p>
            <a:pPr>
              <a:buFont typeface="Wingdings" pitchFamily="2" charset="2"/>
              <a:buChar char="Ø"/>
            </a:pPr>
            <a:r>
              <a:rPr lang="en-US" sz="2400" u="sng" dirty="0" smtClean="0"/>
              <a:t>Company</a:t>
            </a:r>
            <a:r>
              <a:rPr lang="en-US" sz="2400" dirty="0" smtClean="0"/>
              <a:t>:</a:t>
            </a:r>
            <a:r>
              <a:rPr lang="en-US" sz="2400" u="sng" dirty="0" smtClean="0"/>
              <a:t> </a:t>
            </a:r>
            <a:r>
              <a:rPr lang="en-US" sz="2400" dirty="0" smtClean="0"/>
              <a:t>ARG </a:t>
            </a:r>
            <a:r>
              <a:rPr lang="en-US" sz="2400" dirty="0" err="1" smtClean="0"/>
              <a:t>Namkeen</a:t>
            </a:r>
            <a:r>
              <a:rPr lang="en-US" sz="2400" dirty="0" smtClean="0"/>
              <a:t> Pvt. Ltd.</a:t>
            </a:r>
          </a:p>
          <a:p>
            <a:pPr>
              <a:buFont typeface="Wingdings" pitchFamily="2" charset="2"/>
              <a:buChar char="Ø"/>
            </a:pPr>
            <a:r>
              <a:rPr lang="en-US" sz="2400" u="sng" dirty="0" smtClean="0"/>
              <a:t>Founded</a:t>
            </a:r>
            <a:r>
              <a:rPr lang="en-US" sz="2400" dirty="0" smtClean="0"/>
              <a:t>: 2022</a:t>
            </a:r>
          </a:p>
          <a:p>
            <a:pPr>
              <a:buFont typeface="Wingdings" pitchFamily="2" charset="2"/>
              <a:buChar char="Ø"/>
            </a:pPr>
            <a:r>
              <a:rPr lang="en-US" sz="2400" u="sng" dirty="0" smtClean="0"/>
              <a:t>Location</a:t>
            </a:r>
            <a:r>
              <a:rPr lang="en-US" sz="2400" dirty="0" smtClean="0"/>
              <a:t>: Kanpur, Uttar Pradesh</a:t>
            </a:r>
          </a:p>
          <a:p>
            <a:pPr>
              <a:buFont typeface="Wingdings" pitchFamily="2" charset="2"/>
              <a:buChar char="Ø"/>
            </a:pPr>
            <a:r>
              <a:rPr lang="en-US" sz="2400" u="sng" dirty="0" smtClean="0"/>
              <a:t>Products</a:t>
            </a:r>
            <a:r>
              <a:rPr lang="en-US" sz="2400" dirty="0" smtClean="0"/>
              <a:t> : Potato chips, </a:t>
            </a:r>
            <a:r>
              <a:rPr lang="en-US" sz="2400" dirty="0" err="1" smtClean="0"/>
              <a:t>Namkeen</a:t>
            </a:r>
            <a:endParaRPr lang="en-US" sz="2400" dirty="0" smtClean="0"/>
          </a:p>
          <a:p>
            <a:pPr>
              <a:buFont typeface="Wingdings" pitchFamily="2" charset="2"/>
              <a:buChar char="Ø"/>
            </a:pPr>
            <a:r>
              <a:rPr lang="en-US" sz="2400" u="sng" dirty="0" smtClean="0"/>
              <a:t>Tagline</a:t>
            </a:r>
            <a:r>
              <a:rPr lang="en-US" sz="2400" dirty="0" smtClean="0"/>
              <a:t>: </a:t>
            </a:r>
            <a:r>
              <a:rPr lang="en-US" sz="2400" dirty="0" err="1" smtClean="0"/>
              <a:t>Swaad</a:t>
            </a:r>
            <a:r>
              <a:rPr lang="en-US" sz="2400" dirty="0" smtClean="0"/>
              <a:t> </a:t>
            </a:r>
            <a:r>
              <a:rPr lang="en-US" sz="2400" dirty="0" err="1" smtClean="0"/>
              <a:t>aisa</a:t>
            </a:r>
            <a:r>
              <a:rPr lang="en-US" sz="2400" dirty="0" smtClean="0"/>
              <a:t> </a:t>
            </a:r>
            <a:r>
              <a:rPr lang="en-US" sz="2400" dirty="0" err="1" smtClean="0"/>
              <a:t>jo</a:t>
            </a:r>
            <a:r>
              <a:rPr lang="en-US" sz="2400" dirty="0" smtClean="0"/>
              <a:t> </a:t>
            </a:r>
            <a:r>
              <a:rPr lang="en-US" sz="2400" dirty="0" err="1" smtClean="0"/>
              <a:t>Ruka</a:t>
            </a:r>
            <a:r>
              <a:rPr lang="en-US" sz="2400" dirty="0" smtClean="0"/>
              <a:t> </a:t>
            </a:r>
            <a:r>
              <a:rPr lang="en-US" sz="2400" dirty="0" err="1" smtClean="0"/>
              <a:t>na</a:t>
            </a:r>
            <a:r>
              <a:rPr lang="en-US" sz="2400" dirty="0" smtClean="0"/>
              <a:t> </a:t>
            </a:r>
            <a:r>
              <a:rPr lang="en-US" sz="2400" dirty="0" err="1" smtClean="0"/>
              <a:t>jaye</a:t>
            </a:r>
            <a:endParaRPr lang="en-US" sz="2400" dirty="0" smtClean="0"/>
          </a:p>
        </p:txBody>
      </p:sp>
    </p:spTree>
    <p:extLst>
      <p:ext uri="{BB962C8B-B14F-4D97-AF65-F5344CB8AC3E}">
        <p14:creationId xmlns:p14="http://schemas.microsoft.com/office/powerpoint/2010/main" val="29874739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lstStyle/>
          <a:p>
            <a:r>
              <a:rPr lang="en-US" u="sng" dirty="0">
                <a:solidFill>
                  <a:schemeClr val="accent5">
                    <a:lumMod val="75000"/>
                  </a:schemeClr>
                </a:solidFill>
              </a:rPr>
              <a:t>Vision</a:t>
            </a:r>
          </a:p>
        </p:txBody>
      </p:sp>
      <p:sp>
        <p:nvSpPr>
          <p:cNvPr id="3" name="Content Placeholder 2"/>
          <p:cNvSpPr>
            <a:spLocks noGrp="1"/>
          </p:cNvSpPr>
          <p:nvPr>
            <p:ph idx="1"/>
          </p:nvPr>
        </p:nvSpPr>
        <p:spPr>
          <a:xfrm>
            <a:off x="0" y="1219201"/>
            <a:ext cx="8610600" cy="1524000"/>
          </a:xfrm>
        </p:spPr>
        <p:txBody>
          <a:bodyPr/>
          <a:lstStyle/>
          <a:p>
            <a:r>
              <a:rPr lang="en-US" sz="2400" dirty="0" smtClean="0"/>
              <a:t>The Company ‘s vision , shared by the brother and the young is to grow into a global </a:t>
            </a:r>
            <a:r>
              <a:rPr lang="en-US" sz="2400" dirty="0" err="1" smtClean="0"/>
              <a:t>gaint</a:t>
            </a:r>
            <a:r>
              <a:rPr lang="en-US" sz="2400" dirty="0" smtClean="0"/>
              <a:t> using modern methods and techniques. The key drivers in the </a:t>
            </a:r>
            <a:r>
              <a:rPr lang="en-US" sz="2400" dirty="0" err="1" smtClean="0"/>
              <a:t>journery</a:t>
            </a:r>
            <a:r>
              <a:rPr lang="en-US" sz="2400" dirty="0" smtClean="0"/>
              <a:t> of growth will continue to be the age-old traditions of Trust and </a:t>
            </a:r>
            <a:r>
              <a:rPr lang="en-US" sz="2400" dirty="0" err="1" smtClean="0"/>
              <a:t>Quatity</a:t>
            </a:r>
            <a:r>
              <a:rPr lang="en-US" sz="2400" dirty="0" smtClean="0"/>
              <a:t>, Without any compromise.</a:t>
            </a:r>
          </a:p>
          <a:p>
            <a:pPr marL="0" indent="0">
              <a:buNone/>
            </a:pPr>
            <a:r>
              <a:rPr lang="en-US" sz="2400" dirty="0"/>
              <a:t>	</a:t>
            </a:r>
            <a:endParaRPr lang="en-US" sz="2400" dirty="0" smtClean="0"/>
          </a:p>
          <a:p>
            <a:pPr marL="0" indent="0">
              <a:buNone/>
            </a:pPr>
            <a:endParaRPr lang="en-US" u="sng" dirty="0">
              <a:solidFill>
                <a:schemeClr val="accent5">
                  <a:lumMod val="75000"/>
                </a:schemeClr>
              </a:solidFill>
            </a:endParaRPr>
          </a:p>
        </p:txBody>
      </p:sp>
      <p:sp>
        <p:nvSpPr>
          <p:cNvPr id="4" name="Title 1"/>
          <p:cNvSpPr txBox="1">
            <a:spLocks/>
          </p:cNvSpPr>
          <p:nvPr/>
        </p:nvSpPr>
        <p:spPr>
          <a:xfrm>
            <a:off x="533400" y="2743200"/>
            <a:ext cx="8229600" cy="9906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baseline="0">
                <a:solidFill>
                  <a:schemeClr val="tx1"/>
                </a:solidFill>
                <a:latin typeface="+mj-lt"/>
                <a:ea typeface="+mj-ea"/>
                <a:cs typeface="+mj-cs"/>
              </a:defRPr>
            </a:lvl1pPr>
          </a:lstStyle>
          <a:p>
            <a:r>
              <a:rPr lang="en-US" u="sng" dirty="0" smtClean="0">
                <a:solidFill>
                  <a:schemeClr val="accent5">
                    <a:lumMod val="75000"/>
                  </a:schemeClr>
                </a:solidFill>
              </a:rPr>
              <a:t>Mission</a:t>
            </a:r>
            <a:endParaRPr lang="en-US" u="sng" dirty="0">
              <a:solidFill>
                <a:schemeClr val="accent5">
                  <a:lumMod val="75000"/>
                </a:schemeClr>
              </a:solidFill>
            </a:endParaRPr>
          </a:p>
        </p:txBody>
      </p:sp>
      <p:sp>
        <p:nvSpPr>
          <p:cNvPr id="6" name="Content Placeholder 2"/>
          <p:cNvSpPr txBox="1">
            <a:spLocks/>
          </p:cNvSpPr>
          <p:nvPr/>
        </p:nvSpPr>
        <p:spPr>
          <a:xfrm>
            <a:off x="0" y="3758044"/>
            <a:ext cx="9144000" cy="203315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smtClean="0"/>
              <a:t>The Company’s aims to a ‘value for money product’ , accessible	</a:t>
            </a:r>
            <a:br>
              <a:rPr lang="en-US" sz="2400" dirty="0" smtClean="0"/>
            </a:br>
            <a:r>
              <a:rPr lang="en-US" sz="2400" dirty="0" smtClean="0"/>
              <a:t>to consumers all across the country. To accomplish this, the company is seeking to strategically develop a strong and credible Distribution network, C&amp;F agents, dealers and retailers.</a:t>
            </a:r>
          </a:p>
          <a:p>
            <a:pPr marL="0" indent="0">
              <a:buFont typeface="Arial" pitchFamily="34" charset="0"/>
              <a:buNone/>
            </a:pPr>
            <a:endParaRPr lang="en-US" u="sng" dirty="0">
              <a:solidFill>
                <a:schemeClr val="accent5">
                  <a:lumMod val="75000"/>
                </a:schemeClr>
              </a:solidFill>
            </a:endParaRPr>
          </a:p>
        </p:txBody>
      </p:sp>
    </p:spTree>
    <p:extLst>
      <p:ext uri="{BB962C8B-B14F-4D97-AF65-F5344CB8AC3E}">
        <p14:creationId xmlns:p14="http://schemas.microsoft.com/office/powerpoint/2010/main" val="18966934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229600" cy="1143000"/>
          </a:xfrm>
        </p:spPr>
        <p:txBody>
          <a:bodyPr>
            <a:normAutofit/>
          </a:bodyPr>
          <a:lstStyle/>
          <a:p>
            <a:r>
              <a:rPr lang="en-US" sz="3200" dirty="0"/>
              <a:t>Manufacturing Facility</a:t>
            </a:r>
          </a:p>
        </p:txBody>
      </p:sp>
      <p:sp>
        <p:nvSpPr>
          <p:cNvPr id="3" name="Content Placeholder 2"/>
          <p:cNvSpPr>
            <a:spLocks noGrp="1"/>
          </p:cNvSpPr>
          <p:nvPr>
            <p:ph idx="1"/>
          </p:nvPr>
        </p:nvSpPr>
        <p:spPr>
          <a:xfrm>
            <a:off x="304800" y="990600"/>
            <a:ext cx="8229600" cy="5562600"/>
          </a:xfrm>
        </p:spPr>
        <p:txBody>
          <a:bodyPr/>
          <a:lstStyle/>
          <a:p>
            <a:r>
              <a:rPr lang="en-US" b="1" u="sng" dirty="0" smtClean="0"/>
              <a:t>Workplace</a:t>
            </a:r>
            <a:r>
              <a:rPr lang="en-US" dirty="0" smtClean="0"/>
              <a:t>:</a:t>
            </a:r>
          </a:p>
          <a:p>
            <a:pPr>
              <a:buFont typeface="Wingdings" pitchFamily="2" charset="2"/>
              <a:buChar char="Ø"/>
            </a:pPr>
            <a:r>
              <a:rPr lang="en-US" sz="2000" dirty="0" smtClean="0"/>
              <a:t> </a:t>
            </a:r>
            <a:r>
              <a:rPr lang="en-US" sz="2000" dirty="0"/>
              <a:t>Safety: Ensure that the workplace is safe and free from hazards. Provide appropriate safety equipment and training to employees.</a:t>
            </a:r>
          </a:p>
          <a:p>
            <a:pPr>
              <a:buFont typeface="Wingdings" pitchFamily="2" charset="2"/>
              <a:buChar char="Ø"/>
            </a:pPr>
            <a:r>
              <a:rPr lang="en-US" sz="2000" dirty="0"/>
              <a:t>Cleanliness: Maintain a clean and hygienic workplace to ensure that food products are free from contamination.</a:t>
            </a:r>
          </a:p>
          <a:p>
            <a:pPr>
              <a:buFont typeface="Wingdings" pitchFamily="2" charset="2"/>
              <a:buChar char="Ø"/>
            </a:pPr>
            <a:r>
              <a:rPr lang="en-US" sz="2000" dirty="0"/>
              <a:t>Comfort: Provide a comfortable work environment with suitable lighting, temperature control, and ergonomic furniture to help employees perform their tasks comfortably.</a:t>
            </a:r>
          </a:p>
          <a:p>
            <a:pPr>
              <a:buFont typeface="Wingdings" pitchFamily="2" charset="2"/>
              <a:buChar char="Ø"/>
            </a:pPr>
            <a:r>
              <a:rPr lang="en-US" sz="2000" dirty="0"/>
              <a:t>Communication: Encourage open communication between employees and management to build a positive and collaborative work culture.</a:t>
            </a:r>
          </a:p>
          <a:p>
            <a:pPr>
              <a:buFont typeface="Wingdings" pitchFamily="2" charset="2"/>
              <a:buChar char="Ø"/>
            </a:pPr>
            <a:r>
              <a:rPr lang="en-US" sz="2000" dirty="0"/>
              <a:t>Recognition: Recognize and reward employees for their hard work and contributions to the success of the business.</a:t>
            </a:r>
          </a:p>
          <a:p>
            <a:pPr>
              <a:buFont typeface="Wingdings" pitchFamily="2" charset="2"/>
              <a:buChar char="Ø"/>
            </a:pPr>
            <a:r>
              <a:rPr lang="en-US" sz="2000" dirty="0"/>
              <a:t>Training and Development: Provide opportunities for training and development to help employees improve their skills and advance in their careers.</a:t>
            </a:r>
          </a:p>
          <a:p>
            <a:pPr marL="0" indent="0">
              <a:buNone/>
            </a:pPr>
            <a:r>
              <a:rPr lang="en-US" dirty="0"/>
              <a:t/>
            </a:r>
            <a:br>
              <a:rPr lang="en-US" dirty="0"/>
            </a:br>
            <a:endParaRPr lang="en-US" dirty="0" smtClean="0"/>
          </a:p>
        </p:txBody>
      </p:sp>
    </p:spTree>
    <p:extLst>
      <p:ext uri="{BB962C8B-B14F-4D97-AF65-F5344CB8AC3E}">
        <p14:creationId xmlns:p14="http://schemas.microsoft.com/office/powerpoint/2010/main" val="21198009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0782"/>
            <a:ext cx="8686800" cy="6608618"/>
          </a:xfrm>
        </p:spPr>
        <p:txBody>
          <a:bodyPr/>
          <a:lstStyle/>
          <a:p>
            <a:r>
              <a:rPr lang="en-US" u="sng" dirty="0"/>
              <a:t>Equipment/Machine</a:t>
            </a:r>
            <a:r>
              <a:rPr lang="en-US" dirty="0" smtClean="0"/>
              <a:t>:</a:t>
            </a:r>
          </a:p>
          <a:p>
            <a:pPr marL="0" indent="0">
              <a:buNone/>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0" indent="0">
              <a:buNone/>
            </a:pPr>
            <a:endParaRPr lang="en-US" dirty="0" smtClean="0"/>
          </a:p>
          <a:p>
            <a:pPr marL="0" indent="0">
              <a:buNone/>
            </a:pPr>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742070"/>
            <a:ext cx="2199276" cy="219927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5396" y="774730"/>
            <a:ext cx="3167111" cy="208396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00400" y="2858690"/>
            <a:ext cx="2512219" cy="2512219"/>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81725" y="3343274"/>
            <a:ext cx="2962275" cy="1543050"/>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1121" y="3048000"/>
            <a:ext cx="2240767" cy="2133600"/>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78612" y="1295400"/>
            <a:ext cx="1968500" cy="1348726"/>
          </a:xfrm>
          <a:prstGeom prst="rect">
            <a:avLst/>
          </a:prstGeom>
        </p:spPr>
      </p:pic>
    </p:spTree>
    <p:extLst>
      <p:ext uri="{BB962C8B-B14F-4D97-AF65-F5344CB8AC3E}">
        <p14:creationId xmlns:p14="http://schemas.microsoft.com/office/powerpoint/2010/main" val="2414853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
            <a:ext cx="8229600" cy="4525963"/>
          </a:xfrm>
        </p:spPr>
        <p:txBody>
          <a:bodyPr/>
          <a:lstStyle/>
          <a:p>
            <a:r>
              <a:rPr lang="en-US" b="1" dirty="0" smtClean="0"/>
              <a:t>What is it Important?</a:t>
            </a:r>
          </a:p>
          <a:p>
            <a:pPr>
              <a:buFont typeface="Wingdings" pitchFamily="2" charset="2"/>
              <a:buChar char="Ø"/>
            </a:pPr>
            <a:r>
              <a:rPr lang="en-US" dirty="0" smtClean="0"/>
              <a:t> </a:t>
            </a:r>
            <a:r>
              <a:rPr lang="en-US" sz="2400" dirty="0" smtClean="0"/>
              <a:t>There are Five Type of Important.</a:t>
            </a:r>
          </a:p>
          <a:p>
            <a:pPr marL="457200" indent="-457200">
              <a:buFont typeface="+mj-lt"/>
              <a:buAutoNum type="arabicPeriod"/>
            </a:pPr>
            <a:r>
              <a:rPr lang="en-US" sz="2400" b="1" dirty="0"/>
              <a:t>Convenience</a:t>
            </a:r>
            <a:r>
              <a:rPr lang="en-US" sz="2400" dirty="0"/>
              <a:t>: Snacks are easy to consume on-the-go, making them a popular choice for busy people who don't have time for a full meal.</a:t>
            </a:r>
          </a:p>
          <a:p>
            <a:pPr marL="457200" indent="-457200">
              <a:buFont typeface="+mj-lt"/>
              <a:buAutoNum type="arabicPeriod"/>
            </a:pPr>
            <a:r>
              <a:rPr lang="en-US" sz="2400" b="1" dirty="0"/>
              <a:t>Variety: </a:t>
            </a:r>
            <a:r>
              <a:rPr lang="en-US" sz="2400" dirty="0"/>
              <a:t>The snack industry offers a wide range of products, from sweet to savory, allowing consumers to satisfy different cravings.</a:t>
            </a:r>
          </a:p>
          <a:p>
            <a:pPr marL="457200" indent="-457200">
              <a:buFont typeface="+mj-lt"/>
              <a:buAutoNum type="arabicPeriod"/>
            </a:pPr>
            <a:r>
              <a:rPr lang="en-US" sz="2400" b="1" dirty="0"/>
              <a:t>Revenue: </a:t>
            </a:r>
            <a:r>
              <a:rPr lang="en-US" sz="2400" dirty="0"/>
              <a:t>The snack industry is a multi-billion dollar industry, providing employment opportunities and contributing to the economy.</a:t>
            </a:r>
          </a:p>
          <a:p>
            <a:pPr marL="457200" indent="-457200">
              <a:buFont typeface="+mj-lt"/>
              <a:buAutoNum type="arabicPeriod"/>
            </a:pPr>
            <a:r>
              <a:rPr lang="en-US" sz="2400" b="1" dirty="0"/>
              <a:t>Innovation: </a:t>
            </a:r>
            <a:r>
              <a:rPr lang="en-US" sz="2400" dirty="0"/>
              <a:t>Snack companies are constantly developing new products and flavors to keep up with changing consumer preferences and trends.</a:t>
            </a:r>
          </a:p>
          <a:p>
            <a:pPr marL="457200" indent="-457200">
              <a:buFont typeface="+mj-lt"/>
              <a:buAutoNum type="arabicPeriod"/>
            </a:pPr>
            <a:r>
              <a:rPr lang="en-US" sz="2400" b="1" dirty="0"/>
              <a:t>Marketing: </a:t>
            </a:r>
            <a:r>
              <a:rPr lang="en-US" sz="2400" dirty="0"/>
              <a:t>Snacks are often marketed as a treat or indulgence, which can create a sense of happiness and satisfaction for consumers.</a:t>
            </a:r>
          </a:p>
          <a:p>
            <a:pPr marL="514350" indent="-514350">
              <a:buFont typeface="+mj-lt"/>
              <a:buAutoNum type="arabicPeriod"/>
            </a:pPr>
            <a:endParaRPr lang="en-US" sz="2400" dirty="0" smtClean="0"/>
          </a:p>
          <a:p>
            <a:pPr>
              <a:buFont typeface="Wingdings" pitchFamily="2" charset="2"/>
              <a:buChar char="Ø"/>
            </a:pPr>
            <a:endParaRPr lang="en-US" sz="2400" dirty="0"/>
          </a:p>
        </p:txBody>
      </p:sp>
    </p:spTree>
    <p:extLst>
      <p:ext uri="{BB962C8B-B14F-4D97-AF65-F5344CB8AC3E}">
        <p14:creationId xmlns:p14="http://schemas.microsoft.com/office/powerpoint/2010/main" val="22951937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229600" cy="1143000"/>
          </a:xfrm>
        </p:spPr>
        <p:txBody>
          <a:bodyPr/>
          <a:lstStyle/>
          <a:p>
            <a:r>
              <a:rPr lang="en-US" dirty="0" smtClean="0"/>
              <a:t>Equipment Machinery</a:t>
            </a:r>
            <a:endParaRPr lang="en-US" dirty="0"/>
          </a:p>
        </p:txBody>
      </p:sp>
      <p:sp>
        <p:nvSpPr>
          <p:cNvPr id="3" name="Content Placeholder 2"/>
          <p:cNvSpPr>
            <a:spLocks noGrp="1"/>
          </p:cNvSpPr>
          <p:nvPr>
            <p:ph idx="1"/>
          </p:nvPr>
        </p:nvSpPr>
        <p:spPr>
          <a:xfrm>
            <a:off x="152400" y="1600200"/>
            <a:ext cx="8229600" cy="5181600"/>
          </a:xfrm>
        </p:spPr>
        <p:txBody>
          <a:bodyPr/>
          <a:lstStyle/>
          <a:p>
            <a:pPr marL="514350" indent="-514350">
              <a:buAutoNum type="arabicPeriod"/>
            </a:pPr>
            <a:r>
              <a:rPr lang="en-US" sz="2000" dirty="0" err="1" smtClean="0"/>
              <a:t>Patota</a:t>
            </a:r>
            <a:r>
              <a:rPr lang="en-US" sz="2000" dirty="0" smtClean="0"/>
              <a:t> </a:t>
            </a:r>
            <a:r>
              <a:rPr lang="en-US" sz="2000" dirty="0" err="1" smtClean="0"/>
              <a:t>Philer</a:t>
            </a:r>
            <a:r>
              <a:rPr lang="en-US" sz="2000" dirty="0" smtClean="0"/>
              <a:t>:</a:t>
            </a:r>
          </a:p>
          <a:p>
            <a:pPr marL="514350" indent="-514350">
              <a:buAutoNum type="arabicPeriod"/>
            </a:pPr>
            <a:r>
              <a:rPr lang="en-US" sz="2000" dirty="0" err="1" smtClean="0"/>
              <a:t>Patota</a:t>
            </a:r>
            <a:r>
              <a:rPr lang="en-US" sz="2000" dirty="0" smtClean="0"/>
              <a:t> Slicer:</a:t>
            </a:r>
          </a:p>
          <a:p>
            <a:pPr marL="514350" indent="-514350">
              <a:buAutoNum type="arabicPeriod"/>
            </a:pPr>
            <a:r>
              <a:rPr lang="en-US" sz="2000" dirty="0" smtClean="0"/>
              <a:t>Dry:</a:t>
            </a:r>
          </a:p>
          <a:p>
            <a:pPr marL="514350" indent="-514350">
              <a:buAutoNum type="arabicPeriod"/>
            </a:pPr>
            <a:r>
              <a:rPr lang="en-US" sz="2000" dirty="0" smtClean="0"/>
              <a:t>48* circular Fryer Wooden boiler:</a:t>
            </a:r>
          </a:p>
          <a:p>
            <a:pPr marL="514350" indent="-514350">
              <a:buAutoNum type="arabicPeriod"/>
            </a:pPr>
            <a:r>
              <a:rPr lang="en-US" sz="2000" dirty="0" smtClean="0"/>
              <a:t>4.5ft * 2.5ft rectangular fryer with wooden boiler:</a:t>
            </a:r>
          </a:p>
          <a:p>
            <a:pPr marL="514350" indent="-514350">
              <a:buAutoNum type="arabicPeriod"/>
            </a:pPr>
            <a:r>
              <a:rPr lang="en-US" sz="2000" dirty="0" smtClean="0"/>
              <a:t>Hydro:</a:t>
            </a:r>
          </a:p>
          <a:p>
            <a:pPr marL="514350" indent="-514350">
              <a:buAutoNum type="arabicPeriod"/>
            </a:pPr>
            <a:r>
              <a:rPr lang="en-US" sz="2000" dirty="0" err="1" smtClean="0"/>
              <a:t>Flavour</a:t>
            </a:r>
            <a:r>
              <a:rPr lang="en-US" sz="2000" dirty="0" smtClean="0"/>
              <a:t> Application:</a:t>
            </a:r>
          </a:p>
          <a:p>
            <a:pPr marL="514350" indent="-514350">
              <a:buAutoNum type="arabicPeriod"/>
            </a:pPr>
            <a:r>
              <a:rPr lang="en-US" sz="2000" dirty="0" err="1" smtClean="0"/>
              <a:t>Kurkure</a:t>
            </a:r>
            <a:r>
              <a:rPr lang="en-US" sz="2000" dirty="0" smtClean="0"/>
              <a:t> Extruder:</a:t>
            </a:r>
          </a:p>
          <a:p>
            <a:pPr marL="514350" indent="-514350">
              <a:buAutoNum type="arabicPeriod"/>
            </a:pPr>
            <a:r>
              <a:rPr lang="en-US" sz="2000" dirty="0" smtClean="0"/>
              <a:t>Packing Machinery</a:t>
            </a:r>
          </a:p>
          <a:p>
            <a:r>
              <a:rPr lang="en-US" dirty="0" smtClean="0"/>
              <a:t>People: </a:t>
            </a:r>
            <a:r>
              <a:rPr lang="en-US" dirty="0" err="1" smtClean="0"/>
              <a:t>Ajay,Mohan</a:t>
            </a:r>
            <a:r>
              <a:rPr lang="en-US" dirty="0" smtClean="0"/>
              <a:t>, </a:t>
            </a:r>
            <a:r>
              <a:rPr lang="en-US" dirty="0" err="1" smtClean="0"/>
              <a:t>Kajal</a:t>
            </a:r>
            <a:r>
              <a:rPr lang="en-US" dirty="0" smtClean="0"/>
              <a:t>, Dinesh</a:t>
            </a:r>
            <a:endParaRPr lang="en-US" dirty="0"/>
          </a:p>
        </p:txBody>
      </p:sp>
    </p:spTree>
    <p:extLst>
      <p:ext uri="{BB962C8B-B14F-4D97-AF65-F5344CB8AC3E}">
        <p14:creationId xmlns:p14="http://schemas.microsoft.com/office/powerpoint/2010/main" val="37223860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1143000"/>
          </a:xfrm>
        </p:spPr>
        <p:txBody>
          <a:bodyPr>
            <a:normAutofit fontScale="90000"/>
          </a:bodyPr>
          <a:lstStyle/>
          <a:p>
            <a:r>
              <a:rPr lang="en-US" b="1" u="sng" dirty="0">
                <a:solidFill>
                  <a:schemeClr val="accent1">
                    <a:lumMod val="50000"/>
                  </a:schemeClr>
                </a:solidFill>
              </a:rPr>
              <a:t>Preliminary Data</a:t>
            </a:r>
            <a:r>
              <a:rPr lang="en-US" b="1" dirty="0">
                <a:solidFill>
                  <a:schemeClr val="accent1">
                    <a:lumMod val="50000"/>
                  </a:schemeClr>
                </a:solidFill>
              </a:rPr>
              <a:t/>
            </a:r>
            <a:br>
              <a:rPr lang="en-US" b="1" dirty="0">
                <a:solidFill>
                  <a:schemeClr val="accent1">
                    <a:lumMod val="50000"/>
                  </a:schemeClr>
                </a:solidFill>
              </a:rPr>
            </a:br>
            <a:endParaRPr lang="en-US" dirty="0"/>
          </a:p>
        </p:txBody>
      </p:sp>
      <p:sp>
        <p:nvSpPr>
          <p:cNvPr id="3" name="Content Placeholder 2"/>
          <p:cNvSpPr>
            <a:spLocks noGrp="1"/>
          </p:cNvSpPr>
          <p:nvPr>
            <p:ph idx="1"/>
          </p:nvPr>
        </p:nvSpPr>
        <p:spPr>
          <a:xfrm>
            <a:off x="304800" y="762000"/>
            <a:ext cx="8229600" cy="5867400"/>
          </a:xfrm>
        </p:spPr>
        <p:txBody>
          <a:bodyPr/>
          <a:lstStyle/>
          <a:p>
            <a:r>
              <a:rPr lang="en-US" sz="2000" dirty="0" smtClean="0"/>
              <a:t>Global </a:t>
            </a:r>
            <a:r>
              <a:rPr lang="en-US" sz="2000" dirty="0"/>
              <a:t>Snack Market Size: The global snack market was valued at USD 439.9 billion in 2020 and is expected to grow at a compound annual growth rate (CAGR) of 6.2% from 2021 to 2028. (Source: Grand View Research)</a:t>
            </a:r>
          </a:p>
          <a:p>
            <a:r>
              <a:rPr lang="en-US" sz="2000" dirty="0"/>
              <a:t>Top Snack Brands: According to a study by </a:t>
            </a:r>
            <a:r>
              <a:rPr lang="en-US" sz="2000" dirty="0" err="1"/>
              <a:t>Statista</a:t>
            </a:r>
            <a:r>
              <a:rPr lang="en-US" sz="2000" dirty="0"/>
              <a:t>, the top snack brands in the United States in 2021 based on sales were Lay's, Doritos, and Cheetos.</a:t>
            </a:r>
          </a:p>
          <a:p>
            <a:r>
              <a:rPr lang="en-US" sz="2000" dirty="0"/>
              <a:t>Health and Wellness Trends: Consumers are increasingly looking for healthier snack options, leading to the growth of the healthy snack market. A study by </a:t>
            </a:r>
            <a:r>
              <a:rPr lang="en-US" sz="2000" dirty="0" err="1"/>
              <a:t>Technavio</a:t>
            </a:r>
            <a:r>
              <a:rPr lang="en-US" sz="2000" dirty="0"/>
              <a:t> predicts that the healthy snack market will grow by USD 33.57 billion from 2020 to 2024.</a:t>
            </a:r>
          </a:p>
          <a:p>
            <a:r>
              <a:rPr lang="en-US" sz="2000" dirty="0"/>
              <a:t>Snack Packaging: According to a study by Research and Markets, the global snack packaging market was valued at USD 18.25 billion in 2020 and is expected to grow at a CAGR of 5.5% from 2021 to 2028.</a:t>
            </a:r>
          </a:p>
          <a:p>
            <a:r>
              <a:rPr lang="en-US" sz="2000" dirty="0"/>
              <a:t>Online Snack Sales: The COVID-19 pandemic has led to a significant increase in online snack sales. According to a study by </a:t>
            </a:r>
            <a:r>
              <a:rPr lang="en-US" sz="2000" dirty="0" err="1"/>
              <a:t>IBISWorld</a:t>
            </a:r>
            <a:r>
              <a:rPr lang="en-US" sz="2000" dirty="0"/>
              <a:t>, online snack sales in the United States grew by 60.8% in 2020</a:t>
            </a:r>
          </a:p>
          <a:p>
            <a:endParaRPr lang="en-US" dirty="0"/>
          </a:p>
        </p:txBody>
      </p:sp>
    </p:spTree>
    <p:extLst>
      <p:ext uri="{BB962C8B-B14F-4D97-AF65-F5344CB8AC3E}">
        <p14:creationId xmlns:p14="http://schemas.microsoft.com/office/powerpoint/2010/main" val="23178891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90600"/>
            <a:ext cx="8229600" cy="1143000"/>
          </a:xfrm>
        </p:spPr>
        <p:txBody>
          <a:bodyPr>
            <a:normAutofit fontScale="90000"/>
          </a:bodyPr>
          <a:lstStyle/>
          <a:p>
            <a:r>
              <a:rPr lang="en-US" sz="2200" b="1" dirty="0"/>
              <a:t>Market Validation data/Surveys conducted/Reviews by early adopters</a:t>
            </a:r>
            <a:r>
              <a:rPr lang="en-US" b="1" dirty="0"/>
              <a:t/>
            </a:r>
            <a:br>
              <a:rPr lang="en-US" b="1" dirty="0"/>
            </a:br>
            <a:endParaRPr lang="en-US" b="1" dirty="0"/>
          </a:p>
        </p:txBody>
      </p:sp>
      <p:sp>
        <p:nvSpPr>
          <p:cNvPr id="3" name="Content Placeholder 2"/>
          <p:cNvSpPr>
            <a:spLocks noGrp="1"/>
          </p:cNvSpPr>
          <p:nvPr>
            <p:ph idx="1"/>
          </p:nvPr>
        </p:nvSpPr>
        <p:spPr>
          <a:xfrm>
            <a:off x="304800" y="1752600"/>
            <a:ext cx="8229600" cy="4525963"/>
          </a:xfrm>
        </p:spPr>
        <p:txBody>
          <a:bodyPr/>
          <a:lstStyle/>
          <a:p>
            <a:r>
              <a:rPr lang="en-US" sz="2000" dirty="0"/>
              <a:t>Survey of Snack Trends: A survey conducted by The Hartman Group found that consumers are increasingly interested in healthier, plant-based, and sustainably sourced snacks.</a:t>
            </a:r>
          </a:p>
          <a:p>
            <a:r>
              <a:rPr lang="en-US" sz="2000" dirty="0"/>
              <a:t>Reviews of Healthy Snack Brands: Early adopters have reviewed and recommended several healthy snack brands, including KIND Snacks, RXBAR, and </a:t>
            </a:r>
            <a:r>
              <a:rPr lang="en-US" sz="2000" dirty="0" err="1"/>
              <a:t>Hippeas</a:t>
            </a:r>
            <a:r>
              <a:rPr lang="en-US" sz="2000" dirty="0"/>
              <a:t>.</a:t>
            </a:r>
          </a:p>
          <a:p>
            <a:r>
              <a:rPr lang="en-US" sz="2000" dirty="0"/>
              <a:t>Survey of Snack Packaging Preferences: A survey conducted by </a:t>
            </a:r>
            <a:r>
              <a:rPr lang="en-US" sz="2000" dirty="0" err="1"/>
              <a:t>Ipsos</a:t>
            </a:r>
            <a:r>
              <a:rPr lang="en-US" sz="2000" dirty="0"/>
              <a:t> found that consumers prefer </a:t>
            </a:r>
            <a:r>
              <a:rPr lang="en-US" sz="2000" dirty="0" err="1"/>
              <a:t>resealable</a:t>
            </a:r>
            <a:r>
              <a:rPr lang="en-US" sz="2000" dirty="0"/>
              <a:t> packaging for their snacks.</a:t>
            </a:r>
          </a:p>
          <a:p>
            <a:r>
              <a:rPr lang="en-US" sz="2000" dirty="0"/>
              <a:t>Reviews of Innovative Snack Products: Early adopters have also reviewed and recommended innovative snack products, such as </a:t>
            </a:r>
            <a:r>
              <a:rPr lang="en-US" sz="2000" dirty="0" err="1"/>
              <a:t>Pocky</a:t>
            </a:r>
            <a:r>
              <a:rPr lang="en-US" sz="2000" dirty="0"/>
              <a:t> sticks, </a:t>
            </a:r>
            <a:r>
              <a:rPr lang="en-US" sz="2000" dirty="0" err="1"/>
              <a:t>Popcorners</a:t>
            </a:r>
            <a:r>
              <a:rPr lang="en-US" sz="2000" dirty="0"/>
              <a:t>, and </a:t>
            </a:r>
            <a:r>
              <a:rPr lang="en-US" sz="2000" dirty="0" err="1"/>
              <a:t>Bada</a:t>
            </a:r>
            <a:r>
              <a:rPr lang="en-US" sz="2000" dirty="0"/>
              <a:t> Bean </a:t>
            </a:r>
            <a:r>
              <a:rPr lang="en-US" sz="2000" dirty="0" err="1"/>
              <a:t>Bada</a:t>
            </a:r>
            <a:r>
              <a:rPr lang="en-US" sz="2000" dirty="0"/>
              <a:t> Boom roasted broad beans.</a:t>
            </a:r>
          </a:p>
          <a:p>
            <a:r>
              <a:rPr lang="en-US" sz="2000" dirty="0"/>
              <a:t>Survey of Snack Purchasing Habits: A survey conducted by NPD Group found that consumers are increasingly snacking throughout the day and are looking for convenient and portable snack options.</a:t>
            </a:r>
          </a:p>
          <a:p>
            <a:endParaRPr lang="en-US" dirty="0"/>
          </a:p>
        </p:txBody>
      </p:sp>
    </p:spTree>
    <p:extLst>
      <p:ext uri="{BB962C8B-B14F-4D97-AF65-F5344CB8AC3E}">
        <p14:creationId xmlns:p14="http://schemas.microsoft.com/office/powerpoint/2010/main" val="13448607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8600"/>
            <a:ext cx="8229600" cy="1143000"/>
          </a:xfrm>
        </p:spPr>
        <p:txBody>
          <a:bodyPr/>
          <a:lstStyle/>
          <a:p>
            <a:r>
              <a:rPr lang="en-US" b="1" u="sng" dirty="0">
                <a:solidFill>
                  <a:schemeClr val="accent1">
                    <a:lumMod val="50000"/>
                  </a:schemeClr>
                </a:solidFill>
              </a:rPr>
              <a:t>MILESTONES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406711086"/>
              </p:ext>
            </p:extLst>
          </p:nvPr>
        </p:nvGraphicFramePr>
        <p:xfrm>
          <a:off x="228600" y="1447800"/>
          <a:ext cx="8229600" cy="2763520"/>
        </p:xfrm>
        <a:graphic>
          <a:graphicData uri="http://schemas.openxmlformats.org/drawingml/2006/table">
            <a:tbl>
              <a:tblPr firstRow="1" bandRow="1">
                <a:tableStyleId>{5C22544A-7EE6-4342-B048-85BDC9FD1C3A}</a:tableStyleId>
              </a:tblPr>
              <a:tblGrid>
                <a:gridCol w="2057400"/>
                <a:gridCol w="2057400"/>
                <a:gridCol w="2057400"/>
                <a:gridCol w="2057400"/>
              </a:tblGrid>
              <a:tr h="370840">
                <a:tc>
                  <a:txBody>
                    <a:bodyPr/>
                    <a:lstStyle/>
                    <a:p>
                      <a:pPr algn="ctr"/>
                      <a:r>
                        <a:rPr lang="en-US" dirty="0" smtClean="0"/>
                        <a:t>Sr.no.</a:t>
                      </a:r>
                      <a:endParaRPr lang="en-US" dirty="0"/>
                    </a:p>
                  </a:txBody>
                  <a:tcPr/>
                </a:tc>
                <a:tc>
                  <a:txBody>
                    <a:bodyPr/>
                    <a:lstStyle/>
                    <a:p>
                      <a:pPr algn="ctr"/>
                      <a:r>
                        <a:rPr lang="en-US" dirty="0" smtClean="0"/>
                        <a:t>Milestones</a:t>
                      </a:r>
                      <a:endParaRPr lang="en-US" dirty="0"/>
                    </a:p>
                  </a:txBody>
                  <a:tcPr/>
                </a:tc>
                <a:tc>
                  <a:txBody>
                    <a:bodyPr/>
                    <a:lstStyle/>
                    <a:p>
                      <a:pPr algn="ctr"/>
                      <a:r>
                        <a:rPr lang="en-US" dirty="0" err="1" smtClean="0"/>
                        <a:t>Activites</a:t>
                      </a:r>
                      <a:r>
                        <a:rPr lang="en-US" dirty="0" smtClean="0"/>
                        <a:t> to be Undertaken</a:t>
                      </a:r>
                      <a:endParaRPr lang="en-US" dirty="0"/>
                    </a:p>
                  </a:txBody>
                  <a:tcPr/>
                </a:tc>
                <a:tc>
                  <a:txBody>
                    <a:bodyPr/>
                    <a:lstStyle/>
                    <a:p>
                      <a:pPr algn="ctr"/>
                      <a:r>
                        <a:rPr lang="en-US" dirty="0" smtClean="0"/>
                        <a:t>Timeline</a:t>
                      </a:r>
                      <a:endParaRPr lang="en-US" dirty="0"/>
                    </a:p>
                  </a:txBody>
                  <a:tcPr/>
                </a:tc>
              </a:tr>
              <a:tr h="370840">
                <a:tc>
                  <a:txBody>
                    <a:bodyPr/>
                    <a:lstStyle/>
                    <a:p>
                      <a:r>
                        <a:rPr lang="en-US" dirty="0" smtClean="0"/>
                        <a:t>1</a:t>
                      </a:r>
                      <a:endParaRPr lang="en-US" dirty="0"/>
                    </a:p>
                  </a:txBody>
                  <a:tcPr/>
                </a:tc>
                <a:tc>
                  <a:txBody>
                    <a:bodyPr/>
                    <a:lstStyle/>
                    <a:p>
                      <a:r>
                        <a:rPr lang="en-US" dirty="0" smtClean="0"/>
                        <a:t>Sales</a:t>
                      </a:r>
                      <a:r>
                        <a:rPr lang="en-US" baseline="0" dirty="0" smtClean="0"/>
                        <a:t> </a:t>
                      </a:r>
                      <a:r>
                        <a:rPr lang="en-US" baseline="0" dirty="0" err="1" smtClean="0"/>
                        <a:t>achive</a:t>
                      </a:r>
                      <a:r>
                        <a:rPr lang="en-US" baseline="0" dirty="0" smtClean="0"/>
                        <a:t> 15Lkh</a:t>
                      </a:r>
                      <a:endParaRPr lang="en-US" dirty="0"/>
                    </a:p>
                  </a:txBody>
                  <a:tcPr/>
                </a:tc>
                <a:tc>
                  <a:txBody>
                    <a:bodyPr/>
                    <a:lstStyle/>
                    <a:p>
                      <a:r>
                        <a:rPr lang="en-US" dirty="0" smtClean="0"/>
                        <a:t>sales</a:t>
                      </a:r>
                      <a:endParaRPr lang="en-US" dirty="0"/>
                    </a:p>
                  </a:txBody>
                  <a:tcPr/>
                </a:tc>
                <a:tc>
                  <a:txBody>
                    <a:bodyPr/>
                    <a:lstStyle/>
                    <a:p>
                      <a:r>
                        <a:rPr lang="en-US" dirty="0" smtClean="0"/>
                        <a:t>3 Months</a:t>
                      </a:r>
                      <a:endParaRPr lang="en-US" dirty="0"/>
                    </a:p>
                  </a:txBody>
                  <a:tcPr/>
                </a:tc>
              </a:tr>
              <a:tr h="370840">
                <a:tc>
                  <a:txBody>
                    <a:bodyPr/>
                    <a:lstStyle/>
                    <a:p>
                      <a:r>
                        <a:rPr lang="en-US" dirty="0" smtClean="0"/>
                        <a:t>2</a:t>
                      </a:r>
                      <a:endParaRPr lang="en-US" dirty="0"/>
                    </a:p>
                  </a:txBody>
                  <a:tcPr/>
                </a:tc>
                <a:tc>
                  <a:txBody>
                    <a:bodyPr/>
                    <a:lstStyle/>
                    <a:p>
                      <a:r>
                        <a:rPr lang="en-US" dirty="0" smtClean="0"/>
                        <a:t>Sales </a:t>
                      </a:r>
                      <a:r>
                        <a:rPr lang="en-US" dirty="0" err="1" smtClean="0"/>
                        <a:t>achive</a:t>
                      </a:r>
                      <a:r>
                        <a:rPr lang="en-US" dirty="0" smtClean="0"/>
                        <a:t> 25lkh</a:t>
                      </a:r>
                      <a:endParaRPr lang="en-US" dirty="0"/>
                    </a:p>
                  </a:txBody>
                  <a:tcPr/>
                </a:tc>
                <a:tc>
                  <a:txBody>
                    <a:bodyPr/>
                    <a:lstStyle/>
                    <a:p>
                      <a:r>
                        <a:rPr lang="en-US" dirty="0" smtClean="0"/>
                        <a:t>Sales</a:t>
                      </a:r>
                      <a:endParaRPr lang="en-US" dirty="0"/>
                    </a:p>
                  </a:txBody>
                  <a:tcPr/>
                </a:tc>
                <a:tc>
                  <a:txBody>
                    <a:bodyPr/>
                    <a:lstStyle/>
                    <a:p>
                      <a:r>
                        <a:rPr lang="en-US" dirty="0" smtClean="0"/>
                        <a:t>6Months</a:t>
                      </a:r>
                      <a:endParaRPr lang="en-US" dirty="0"/>
                    </a:p>
                  </a:txBody>
                  <a:tcPr/>
                </a:tc>
              </a:tr>
              <a:tr h="370840">
                <a:tc>
                  <a:txBody>
                    <a:bodyPr/>
                    <a:lstStyle/>
                    <a:p>
                      <a:r>
                        <a:rPr lang="en-US" dirty="0" smtClean="0"/>
                        <a:t>3</a:t>
                      </a:r>
                      <a:endParaRPr lang="en-US" dirty="0"/>
                    </a:p>
                  </a:txBody>
                  <a:tcPr/>
                </a:tc>
                <a:tc>
                  <a:txBody>
                    <a:bodyPr/>
                    <a:lstStyle/>
                    <a:p>
                      <a:r>
                        <a:rPr lang="en-US" dirty="0" smtClean="0"/>
                        <a:t>Sales </a:t>
                      </a:r>
                      <a:r>
                        <a:rPr lang="en-US" dirty="0" err="1" smtClean="0"/>
                        <a:t>achive</a:t>
                      </a:r>
                      <a:r>
                        <a:rPr lang="en-US" dirty="0" smtClean="0"/>
                        <a:t> 55 lakh</a:t>
                      </a:r>
                      <a:endParaRPr lang="en-US" dirty="0"/>
                    </a:p>
                  </a:txBody>
                  <a:tcPr/>
                </a:tc>
                <a:tc>
                  <a:txBody>
                    <a:bodyPr/>
                    <a:lstStyle/>
                    <a:p>
                      <a:r>
                        <a:rPr lang="en-US" dirty="0" smtClean="0"/>
                        <a:t>Sales</a:t>
                      </a:r>
                      <a:endParaRPr lang="en-US" dirty="0"/>
                    </a:p>
                  </a:txBody>
                  <a:tcPr/>
                </a:tc>
                <a:tc>
                  <a:txBody>
                    <a:bodyPr/>
                    <a:lstStyle/>
                    <a:p>
                      <a:r>
                        <a:rPr lang="en-US" dirty="0" smtClean="0"/>
                        <a:t>9 Months</a:t>
                      </a:r>
                      <a:endParaRPr lang="en-US" dirty="0"/>
                    </a:p>
                  </a:txBody>
                  <a:tcPr/>
                </a:tc>
              </a:tr>
              <a:tr h="370840">
                <a:tc>
                  <a:txBody>
                    <a:bodyPr/>
                    <a:lstStyle/>
                    <a:p>
                      <a:r>
                        <a:rPr lang="en-US" dirty="0" smtClean="0"/>
                        <a:t>4</a:t>
                      </a:r>
                      <a:endParaRPr lang="en-US" dirty="0"/>
                    </a:p>
                  </a:txBody>
                  <a:tcPr/>
                </a:tc>
                <a:tc>
                  <a:txBody>
                    <a:bodyPr/>
                    <a:lstStyle/>
                    <a:p>
                      <a:r>
                        <a:rPr lang="en-US" dirty="0" smtClean="0"/>
                        <a:t>Sales </a:t>
                      </a:r>
                      <a:r>
                        <a:rPr lang="en-US" dirty="0" err="1" smtClean="0"/>
                        <a:t>achive</a:t>
                      </a:r>
                      <a:r>
                        <a:rPr lang="en-US" dirty="0" smtClean="0"/>
                        <a:t> 70 Lakh</a:t>
                      </a:r>
                      <a:endParaRPr lang="en-US" dirty="0"/>
                    </a:p>
                  </a:txBody>
                  <a:tcPr/>
                </a:tc>
                <a:tc>
                  <a:txBody>
                    <a:bodyPr/>
                    <a:lstStyle/>
                    <a:p>
                      <a:r>
                        <a:rPr lang="en-US" dirty="0" smtClean="0"/>
                        <a:t>Sales</a:t>
                      </a:r>
                      <a:endParaRPr lang="en-US" dirty="0"/>
                    </a:p>
                  </a:txBody>
                  <a:tcPr/>
                </a:tc>
                <a:tc>
                  <a:txBody>
                    <a:bodyPr/>
                    <a:lstStyle/>
                    <a:p>
                      <a:r>
                        <a:rPr lang="en-US" dirty="0" smtClean="0"/>
                        <a:t>12 Months</a:t>
                      </a:r>
                      <a:endParaRPr lang="en-US" dirty="0"/>
                    </a:p>
                  </a:txBody>
                  <a:tcPr/>
                </a:tc>
              </a:tr>
              <a:tr h="370840">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r>
            </a:tbl>
          </a:graphicData>
        </a:graphic>
      </p:graphicFrame>
    </p:spTree>
    <p:extLst>
      <p:ext uri="{BB962C8B-B14F-4D97-AF65-F5344CB8AC3E}">
        <p14:creationId xmlns:p14="http://schemas.microsoft.com/office/powerpoint/2010/main" val="41026898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709"/>
            <a:ext cx="8229600" cy="1143000"/>
          </a:xfrm>
        </p:spPr>
        <p:txBody>
          <a:bodyPr>
            <a:normAutofit fontScale="90000"/>
          </a:bodyPr>
          <a:lstStyle/>
          <a:p>
            <a:r>
              <a:rPr lang="en-US" b="1" u="sng" dirty="0">
                <a:solidFill>
                  <a:schemeClr val="accent1">
                    <a:lumMod val="50000"/>
                  </a:schemeClr>
                </a:solidFill>
              </a:rPr>
              <a:t>Need of the Hour</a:t>
            </a:r>
            <a:r>
              <a:rPr lang="en-US" b="1" dirty="0">
                <a:solidFill>
                  <a:schemeClr val="accent1">
                    <a:lumMod val="50000"/>
                  </a:schemeClr>
                </a:solidFill>
              </a:rPr>
              <a:t/>
            </a:r>
            <a:br>
              <a:rPr lang="en-US" b="1" dirty="0">
                <a:solidFill>
                  <a:schemeClr val="accent1">
                    <a:lumMod val="50000"/>
                  </a:schemeClr>
                </a:solidFill>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69123327"/>
              </p:ext>
            </p:extLst>
          </p:nvPr>
        </p:nvGraphicFramePr>
        <p:xfrm>
          <a:off x="76200" y="1066800"/>
          <a:ext cx="8991600" cy="5597305"/>
        </p:xfrm>
        <a:graphic>
          <a:graphicData uri="http://schemas.openxmlformats.org/drawingml/2006/table">
            <a:tbl>
              <a:tblPr firstRow="1" bandRow="1">
                <a:tableStyleId>{5C22544A-7EE6-4342-B048-85BDC9FD1C3A}</a:tableStyleId>
              </a:tblPr>
              <a:tblGrid>
                <a:gridCol w="1371600"/>
                <a:gridCol w="1143000"/>
                <a:gridCol w="1143000"/>
                <a:gridCol w="1143000"/>
                <a:gridCol w="1143000"/>
                <a:gridCol w="800100"/>
                <a:gridCol w="1257300"/>
                <a:gridCol w="990600"/>
              </a:tblGrid>
              <a:tr h="918624">
                <a:tc>
                  <a:txBody>
                    <a:bodyPr/>
                    <a:lstStyle/>
                    <a:p>
                      <a:r>
                        <a:rPr lang="en-US" dirty="0" smtClean="0"/>
                        <a:t>Head</a:t>
                      </a:r>
                      <a:endParaRPr lang="en-US" dirty="0"/>
                    </a:p>
                  </a:txBody>
                  <a:tcPr/>
                </a:tc>
                <a:tc>
                  <a:txBody>
                    <a:bodyPr/>
                    <a:lstStyle/>
                    <a:p>
                      <a:r>
                        <a:rPr lang="en-US" dirty="0" err="1" smtClean="0"/>
                        <a:t>Decription</a:t>
                      </a:r>
                      <a:endParaRPr lang="en-US" dirty="0"/>
                    </a:p>
                  </a:txBody>
                  <a:tcPr/>
                </a:tc>
                <a:tc>
                  <a:txBody>
                    <a:bodyPr/>
                    <a:lstStyle/>
                    <a:p>
                      <a:pPr algn="ctr"/>
                      <a:r>
                        <a:rPr lang="en-US" dirty="0" smtClean="0"/>
                        <a:t>Q-1</a:t>
                      </a:r>
                      <a:endParaRPr lang="en-US" dirty="0"/>
                    </a:p>
                  </a:txBody>
                  <a:tcPr/>
                </a:tc>
                <a:tc>
                  <a:txBody>
                    <a:bodyPr/>
                    <a:lstStyle/>
                    <a:p>
                      <a:pPr algn="ctr"/>
                      <a:r>
                        <a:rPr lang="en-US" dirty="0" smtClean="0"/>
                        <a:t>Q-2</a:t>
                      </a:r>
                      <a:endParaRPr lang="en-US" dirty="0"/>
                    </a:p>
                  </a:txBody>
                  <a:tcPr/>
                </a:tc>
                <a:tc>
                  <a:txBody>
                    <a:bodyPr/>
                    <a:lstStyle/>
                    <a:p>
                      <a:pPr algn="ctr"/>
                      <a:r>
                        <a:rPr lang="en-US" dirty="0" smtClean="0"/>
                        <a:t>Q-3</a:t>
                      </a:r>
                      <a:endParaRPr lang="en-US" dirty="0"/>
                    </a:p>
                  </a:txBody>
                  <a:tcPr/>
                </a:tc>
                <a:tc>
                  <a:txBody>
                    <a:bodyPr/>
                    <a:lstStyle/>
                    <a:p>
                      <a:pPr algn="ctr"/>
                      <a:r>
                        <a:rPr lang="en-US" dirty="0" smtClean="0"/>
                        <a:t>Q-4</a:t>
                      </a:r>
                      <a:endParaRPr lang="en-US" dirty="0"/>
                    </a:p>
                  </a:txBody>
                  <a:tcPr/>
                </a:tc>
                <a:tc>
                  <a:txBody>
                    <a:bodyPr/>
                    <a:lstStyle/>
                    <a:p>
                      <a:pPr algn="ctr"/>
                      <a:r>
                        <a:rPr lang="en-US" dirty="0" smtClean="0"/>
                        <a:t>Total</a:t>
                      </a:r>
                      <a:endParaRPr lang="en-US" dirty="0"/>
                    </a:p>
                  </a:txBody>
                  <a:tcPr/>
                </a:tc>
                <a:tc>
                  <a:txBody>
                    <a:bodyPr/>
                    <a:lstStyle/>
                    <a:p>
                      <a:r>
                        <a:rPr lang="en-US" dirty="0" smtClean="0"/>
                        <a:t>Breakup Percentage</a:t>
                      </a:r>
                      <a:endParaRPr lang="en-US" dirty="0"/>
                    </a:p>
                  </a:txBody>
                  <a:tcPr/>
                </a:tc>
              </a:tr>
              <a:tr h="372553">
                <a:tc>
                  <a:txBody>
                    <a:bodyPr/>
                    <a:lstStyle/>
                    <a:p>
                      <a:r>
                        <a:rPr lang="en-US" sz="1400" dirty="0" smtClean="0"/>
                        <a:t>Manpower</a:t>
                      </a:r>
                      <a:endParaRPr lang="en-US" sz="1400" dirty="0"/>
                    </a:p>
                  </a:txBody>
                  <a:tcPr/>
                </a:tc>
                <a:tc>
                  <a:txBody>
                    <a:bodyPr/>
                    <a:lstStyle/>
                    <a:p>
                      <a:r>
                        <a:rPr lang="en-US" dirty="0" smtClean="0"/>
                        <a:t>Worker</a:t>
                      </a:r>
                      <a:endParaRPr lang="en-US" dirty="0"/>
                    </a:p>
                  </a:txBody>
                  <a:tcPr/>
                </a:tc>
                <a:tc>
                  <a:txBody>
                    <a:bodyPr/>
                    <a:lstStyle/>
                    <a:p>
                      <a:r>
                        <a:rPr lang="en-US" dirty="0" smtClean="0"/>
                        <a:t>1200000</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1200000</a:t>
                      </a:r>
                      <a:endParaRPr lang="en-US" dirty="0"/>
                    </a:p>
                  </a:txBody>
                  <a:tcPr/>
                </a:tc>
                <a:tc>
                  <a:txBody>
                    <a:bodyPr/>
                    <a:lstStyle/>
                    <a:p>
                      <a:r>
                        <a:rPr lang="en-US" dirty="0" smtClean="0"/>
                        <a:t>100%</a:t>
                      </a:r>
                      <a:endParaRPr lang="en-US" dirty="0"/>
                    </a:p>
                  </a:txBody>
                  <a:tcPr/>
                </a:tc>
              </a:tr>
              <a:tr h="9186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effectLst/>
                          <a:latin typeface="Times New Roman" panose="02020603050405020304" pitchFamily="18" charset="0"/>
                          <a:ea typeface="Calibri" panose="020F0502020204030204" pitchFamily="34" charset="0"/>
                          <a:cs typeface="Times New Roman" panose="02020603050405020304" pitchFamily="18" charset="0"/>
                        </a:rPr>
                        <a:t>Capital Expenditure</a:t>
                      </a:r>
                      <a:endParaRPr lang="en-IN" sz="1800" dirty="0" smtClean="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txBody>
                  <a:tcPr/>
                </a:tc>
                <a:tc>
                  <a:txBody>
                    <a:bodyPr/>
                    <a:lstStyle/>
                    <a:p>
                      <a:r>
                        <a:rPr lang="en-US" dirty="0" smtClean="0"/>
                        <a:t>Machinery &amp; Other</a:t>
                      </a:r>
                      <a:endParaRPr lang="en-US" dirty="0"/>
                    </a:p>
                  </a:txBody>
                  <a:tcPr/>
                </a:tc>
                <a:tc>
                  <a:txBody>
                    <a:bodyPr/>
                    <a:lstStyle/>
                    <a:p>
                      <a:r>
                        <a:rPr lang="en-US" dirty="0" smtClean="0"/>
                        <a:t>13000000</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13000000</a:t>
                      </a:r>
                      <a:endParaRPr lang="en-US" dirty="0"/>
                    </a:p>
                  </a:txBody>
                  <a:tcPr/>
                </a:tc>
                <a:tc>
                  <a:txBody>
                    <a:bodyPr/>
                    <a:lstStyle/>
                    <a:p>
                      <a:r>
                        <a:rPr lang="en-US" dirty="0" smtClean="0"/>
                        <a:t>100%</a:t>
                      </a:r>
                      <a:endParaRPr lang="en-US" dirty="0"/>
                    </a:p>
                  </a:txBody>
                  <a:tcPr/>
                </a:tc>
              </a:tr>
              <a:tr h="9186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effectLst/>
                          <a:latin typeface="Times New Roman" panose="02020603050405020304" pitchFamily="18" charset="0"/>
                          <a:ea typeface="Calibri" panose="020F0502020204030204" pitchFamily="34" charset="0"/>
                          <a:cs typeface="Times New Roman" panose="02020603050405020304" pitchFamily="18" charset="0"/>
                        </a:rPr>
                        <a:t>Working Capital</a:t>
                      </a:r>
                      <a:endParaRPr lang="en-IN" sz="1800" dirty="0" smtClean="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txBody>
                  <a:tcPr/>
                </a:tc>
                <a:tc>
                  <a:txBody>
                    <a:bodyPr/>
                    <a:lstStyle/>
                    <a:p>
                      <a:r>
                        <a:rPr lang="en-US" dirty="0" smtClean="0"/>
                        <a:t>Raw material</a:t>
                      </a:r>
                      <a:endParaRPr lang="en-US" dirty="0"/>
                    </a:p>
                  </a:txBody>
                  <a:tcPr/>
                </a:tc>
                <a:tc>
                  <a:txBody>
                    <a:bodyPr/>
                    <a:lstStyle/>
                    <a:p>
                      <a:r>
                        <a:rPr lang="en-US" dirty="0" smtClean="0"/>
                        <a:t>5000000</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5000000</a:t>
                      </a:r>
                      <a:endParaRPr lang="en-US" dirty="0"/>
                    </a:p>
                  </a:txBody>
                  <a:tcPr/>
                </a:tc>
                <a:tc>
                  <a:txBody>
                    <a:bodyPr/>
                    <a:lstStyle/>
                    <a:p>
                      <a:r>
                        <a:rPr lang="en-US" dirty="0" smtClean="0"/>
                        <a:t>100%</a:t>
                      </a:r>
                      <a:endParaRPr lang="en-US" dirty="0"/>
                    </a:p>
                  </a:txBody>
                  <a:tcPr/>
                </a:tc>
              </a:tr>
              <a:tr h="9186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effectLst/>
                          <a:latin typeface="Times New Roman" panose="02020603050405020304" pitchFamily="18" charset="0"/>
                          <a:ea typeface="Calibri" panose="020F0502020204030204" pitchFamily="34" charset="0"/>
                          <a:cs typeface="Times New Roman" panose="02020603050405020304" pitchFamily="18" charset="0"/>
                        </a:rPr>
                        <a:t>Marketing &amp; Trials</a:t>
                      </a:r>
                      <a:endParaRPr lang="en-IN" sz="1800" dirty="0" smtClean="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txBody>
                  <a:tcPr/>
                </a:tc>
                <a:tc>
                  <a:txBody>
                    <a:bodyPr/>
                    <a:lstStyle/>
                    <a:p>
                      <a:r>
                        <a:rPr lang="en-US" dirty="0" smtClean="0"/>
                        <a:t>Marketing&amp; promotions</a:t>
                      </a:r>
                      <a:endParaRPr lang="en-US" dirty="0"/>
                    </a:p>
                  </a:txBody>
                  <a:tcPr/>
                </a:tc>
                <a:tc>
                  <a:txBody>
                    <a:bodyPr/>
                    <a:lstStyle/>
                    <a:p>
                      <a:r>
                        <a:rPr lang="en-US" dirty="0" smtClean="0"/>
                        <a:t>2000000</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2000000</a:t>
                      </a:r>
                      <a:endParaRPr lang="en-US" dirty="0"/>
                    </a:p>
                  </a:txBody>
                  <a:tcPr/>
                </a:tc>
                <a:tc>
                  <a:txBody>
                    <a:bodyPr/>
                    <a:lstStyle/>
                    <a:p>
                      <a:r>
                        <a:rPr lang="en-US" dirty="0" smtClean="0"/>
                        <a:t>100%</a:t>
                      </a:r>
                      <a:endParaRPr lang="en-US" dirty="0"/>
                    </a:p>
                  </a:txBody>
                  <a:tcPr/>
                </a:tc>
              </a:tr>
              <a:tr h="372553">
                <a:tc>
                  <a:txBody>
                    <a:bodyPr/>
                    <a:lstStyle/>
                    <a:p>
                      <a:r>
                        <a:rPr lang="en-US" sz="1800" dirty="0" smtClean="0">
                          <a:effectLst/>
                          <a:latin typeface="Times New Roman" panose="02020603050405020304" pitchFamily="18" charset="0"/>
                          <a:ea typeface="Calibri" panose="020F0502020204030204" pitchFamily="34" charset="0"/>
                          <a:cs typeface="Times New Roman" panose="02020603050405020304" pitchFamily="18" charset="0"/>
                        </a:rPr>
                        <a:t>Contingency</a:t>
                      </a:r>
                      <a:endParaRPr lang="en-US" dirty="0"/>
                    </a:p>
                  </a:txBody>
                  <a:tcPr/>
                </a:tc>
                <a:tc>
                  <a:txBody>
                    <a:bodyPr/>
                    <a:lstStyle/>
                    <a:p>
                      <a:r>
                        <a:rPr lang="en-US" dirty="0" err="1" smtClean="0"/>
                        <a:t>Vechial</a:t>
                      </a:r>
                      <a:r>
                        <a:rPr lang="en-US" baseline="0" dirty="0" smtClean="0"/>
                        <a:t> loader</a:t>
                      </a:r>
                      <a:endParaRPr lang="en-US" dirty="0"/>
                    </a:p>
                  </a:txBody>
                  <a:tcPr/>
                </a:tc>
                <a:tc>
                  <a:txBody>
                    <a:bodyPr/>
                    <a:lstStyle/>
                    <a:p>
                      <a:r>
                        <a:rPr lang="en-US" dirty="0" smtClean="0"/>
                        <a:t>1000000</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1000000</a:t>
                      </a:r>
                      <a:endParaRPr lang="en-US" dirty="0"/>
                    </a:p>
                  </a:txBody>
                  <a:tcPr/>
                </a:tc>
                <a:tc>
                  <a:txBody>
                    <a:bodyPr/>
                    <a:lstStyle/>
                    <a:p>
                      <a:r>
                        <a:rPr lang="en-US" dirty="0" smtClean="0"/>
                        <a:t>100%</a:t>
                      </a:r>
                      <a:endParaRPr lang="en-US" dirty="0"/>
                    </a:p>
                  </a:txBody>
                  <a:tcPr/>
                </a:tc>
              </a:tr>
              <a:tr h="372553">
                <a:tc>
                  <a:txBody>
                    <a:bodyPr/>
                    <a:lstStyle/>
                    <a:p>
                      <a:r>
                        <a:rPr lang="en-US" dirty="0" smtClean="0"/>
                        <a:t>Total</a:t>
                      </a:r>
                      <a:endParaRPr lang="en-US" dirty="0"/>
                    </a:p>
                  </a:txBody>
                  <a:tcPr/>
                </a:tc>
                <a:tc>
                  <a:txBody>
                    <a:bodyPr/>
                    <a:lstStyle/>
                    <a:p>
                      <a:endParaRPr lang="en-US"/>
                    </a:p>
                  </a:txBody>
                  <a:tcPr/>
                </a:tc>
                <a:tc>
                  <a:txBody>
                    <a:bodyPr/>
                    <a:lstStyle/>
                    <a:p>
                      <a:r>
                        <a:rPr lang="en-US" dirty="0" smtClean="0"/>
                        <a:t>22200000</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dirty="0" smtClean="0"/>
                        <a:t>22200000</a:t>
                      </a:r>
                      <a:endParaRPr lang="en-US" dirty="0"/>
                    </a:p>
                  </a:txBody>
                  <a:tcPr/>
                </a:tc>
                <a:tc>
                  <a:txBody>
                    <a:bodyPr/>
                    <a:lstStyle/>
                    <a:p>
                      <a:endParaRPr lang="en-US" dirty="0" smtClean="0"/>
                    </a:p>
                    <a:p>
                      <a:r>
                        <a:rPr lang="en-US" dirty="0" smtClean="0"/>
                        <a:t>100%</a:t>
                      </a:r>
                      <a:endParaRPr lang="en-US" dirty="0"/>
                    </a:p>
                  </a:txBody>
                  <a:tcPr/>
                </a:tc>
              </a:tr>
            </a:tbl>
          </a:graphicData>
        </a:graphic>
      </p:graphicFrame>
    </p:spTree>
    <p:extLst>
      <p:ext uri="{BB962C8B-B14F-4D97-AF65-F5344CB8AC3E}">
        <p14:creationId xmlns:p14="http://schemas.microsoft.com/office/powerpoint/2010/main" val="40445507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9200"/>
            <a:ext cx="8229600" cy="1447800"/>
          </a:xfrm>
        </p:spPr>
        <p:txBody>
          <a:bodyPr>
            <a:normAutofit/>
          </a:bodyPr>
          <a:lstStyle/>
          <a:p>
            <a:pPr marL="571500" indent="-571500" algn="l">
              <a:buFont typeface="Arial" pitchFamily="34" charset="0"/>
              <a:buChar char="•"/>
            </a:pPr>
            <a:r>
              <a:rPr lang="en-US" dirty="0">
                <a:solidFill>
                  <a:schemeClr val="accent5">
                    <a:lumMod val="75000"/>
                  </a:schemeClr>
                </a:solidFill>
              </a:rPr>
              <a:t>How much funds are required?</a:t>
            </a:r>
            <a:r>
              <a:rPr lang="en-US" dirty="0"/>
              <a:t/>
            </a:r>
            <a:br>
              <a:rPr lang="en-US" dirty="0"/>
            </a:br>
            <a:endParaRPr lang="en-US" dirty="0"/>
          </a:p>
        </p:txBody>
      </p:sp>
      <p:sp>
        <p:nvSpPr>
          <p:cNvPr id="3" name="Content Placeholder 2"/>
          <p:cNvSpPr>
            <a:spLocks noGrp="1"/>
          </p:cNvSpPr>
          <p:nvPr>
            <p:ph idx="1"/>
          </p:nvPr>
        </p:nvSpPr>
        <p:spPr>
          <a:xfrm>
            <a:off x="457200" y="1981200"/>
            <a:ext cx="8229600" cy="4525963"/>
          </a:xfrm>
        </p:spPr>
        <p:txBody>
          <a:bodyPr/>
          <a:lstStyle/>
          <a:p>
            <a:r>
              <a:rPr lang="en-US" dirty="0" smtClean="0"/>
              <a:t>2.5</a:t>
            </a:r>
            <a:r>
              <a:rPr lang="en-US" dirty="0" smtClean="0"/>
              <a:t> </a:t>
            </a:r>
            <a:r>
              <a:rPr lang="en-US" smtClean="0"/>
              <a:t>Crore </a:t>
            </a:r>
            <a:endParaRPr lang="en-US" dirty="0"/>
          </a:p>
        </p:txBody>
      </p:sp>
    </p:spTree>
    <p:extLst>
      <p:ext uri="{BB962C8B-B14F-4D97-AF65-F5344CB8AC3E}">
        <p14:creationId xmlns:p14="http://schemas.microsoft.com/office/powerpoint/2010/main" val="28935343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229600" cy="1143000"/>
          </a:xfrm>
        </p:spPr>
        <p:txBody>
          <a:bodyPr>
            <a:normAutofit fontScale="90000"/>
          </a:bodyPr>
          <a:lstStyle/>
          <a:p>
            <a:r>
              <a:rPr lang="en-US" b="1" u="sng" dirty="0">
                <a:solidFill>
                  <a:schemeClr val="accent5">
                    <a:lumMod val="75000"/>
                  </a:schemeClr>
                </a:solidFill>
              </a:rPr>
              <a:t>Team Members</a:t>
            </a:r>
            <a:r>
              <a:rPr lang="en-US" b="1" dirty="0">
                <a:solidFill>
                  <a:schemeClr val="accent1">
                    <a:lumMod val="50000"/>
                  </a:schemeClr>
                </a:solidFill>
              </a:rPr>
              <a:t/>
            </a:r>
            <a:br>
              <a:rPr lang="en-US" b="1" dirty="0">
                <a:solidFill>
                  <a:schemeClr val="accent1">
                    <a:lumMod val="50000"/>
                  </a:schemeClr>
                </a:solidFill>
              </a:rPr>
            </a:br>
            <a:endParaRPr lang="en-US" dirty="0"/>
          </a:p>
        </p:txBody>
      </p:sp>
      <p:sp>
        <p:nvSpPr>
          <p:cNvPr id="3" name="Content Placeholder 2"/>
          <p:cNvSpPr>
            <a:spLocks noGrp="1"/>
          </p:cNvSpPr>
          <p:nvPr>
            <p:ph idx="1"/>
          </p:nvPr>
        </p:nvSpPr>
        <p:spPr>
          <a:xfrm>
            <a:off x="381000" y="1066800"/>
            <a:ext cx="8229600" cy="4525963"/>
          </a:xfrm>
        </p:spPr>
        <p:txBody>
          <a:bodyPr/>
          <a:lstStyle/>
          <a:p>
            <a:r>
              <a:rPr lang="en-US" sz="2400" dirty="0"/>
              <a:t>Educational Qualifications &amp; Strengths of:</a:t>
            </a:r>
          </a:p>
          <a:p>
            <a:pPr>
              <a:buFont typeface="+mj-lt"/>
              <a:buAutoNum type="arabicPeriod"/>
            </a:pPr>
            <a:r>
              <a:rPr lang="en-US" sz="1600" dirty="0" smtClean="0"/>
              <a:t>Mr. Ajay Singh is the CEO and Founder of ARG </a:t>
            </a:r>
            <a:r>
              <a:rPr lang="en-US" sz="1600" dirty="0" err="1" smtClean="0"/>
              <a:t>Namkeen</a:t>
            </a:r>
            <a:r>
              <a:rPr lang="en-US" sz="1600" dirty="0" smtClean="0"/>
              <a:t> Private Limited. He holds a BCA degree and has over 5 years of experience in manufacturing and sales. He has a passion for</a:t>
            </a:r>
            <a:br>
              <a:rPr lang="en-US" sz="1600" dirty="0" smtClean="0"/>
            </a:br>
            <a:r>
              <a:rPr lang="en-US" sz="1600" dirty="0" smtClean="0"/>
              <a:t>food and wanted to bring the authentic, taste of </a:t>
            </a:r>
            <a:r>
              <a:rPr lang="en-US" sz="1600" dirty="0" err="1" smtClean="0"/>
              <a:t>indian</a:t>
            </a:r>
            <a:r>
              <a:rPr lang="en-US" sz="1600" dirty="0" smtClean="0"/>
              <a:t> </a:t>
            </a:r>
            <a:r>
              <a:rPr lang="en-US" sz="1600" dirty="0" err="1" smtClean="0"/>
              <a:t>namkeens</a:t>
            </a:r>
            <a:r>
              <a:rPr lang="en-US" sz="1600" dirty="0" smtClean="0"/>
              <a:t> and snacks to customers around the world, With his experience in manufacturing and sales. Mr. Singh is well-equipment to lead the company in achieving its  goals. He  is committed to ensuring that the</a:t>
            </a:r>
            <a:br>
              <a:rPr lang="en-US" sz="1600" dirty="0" smtClean="0"/>
            </a:br>
            <a:r>
              <a:rPr lang="en-US" sz="1600" dirty="0" smtClean="0"/>
              <a:t>company provides high-quality and authentic products while prioritizing customer </a:t>
            </a:r>
            <a:r>
              <a:rPr lang="en-US" sz="1600" dirty="0" err="1" smtClean="0"/>
              <a:t>satisfication</a:t>
            </a:r>
            <a:r>
              <a:rPr lang="en-US" sz="1600" dirty="0" smtClean="0"/>
              <a:t>. His vision is to establish the company as a leading player in the </a:t>
            </a:r>
            <a:r>
              <a:rPr lang="en-US" sz="1600" dirty="0" err="1" smtClean="0"/>
              <a:t>namkeen</a:t>
            </a:r>
            <a:r>
              <a:rPr lang="en-US" sz="1600" dirty="0" smtClean="0"/>
              <a:t> and snack market by staying true to its values and offering customers a delightful taste experience.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0" y="3733050"/>
            <a:ext cx="2438401" cy="1954989"/>
          </a:xfrm>
          <a:prstGeom prst="rect">
            <a:avLst/>
          </a:prstGeom>
        </p:spPr>
      </p:pic>
    </p:spTree>
    <p:extLst>
      <p:ext uri="{BB962C8B-B14F-4D97-AF65-F5344CB8AC3E}">
        <p14:creationId xmlns:p14="http://schemas.microsoft.com/office/powerpoint/2010/main" val="210048835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229600" cy="6324600"/>
          </a:xfrm>
        </p:spPr>
        <p:txBody>
          <a:bodyPr/>
          <a:lstStyle/>
          <a:p>
            <a:pPr marL="457200" indent="-457200">
              <a:buFont typeface="+mj-lt"/>
              <a:buAutoNum type="arabicPeriod" startAt="2"/>
            </a:pPr>
            <a:r>
              <a:rPr lang="en-US" sz="2400" dirty="0" err="1" smtClean="0"/>
              <a:t>Amit</a:t>
            </a:r>
            <a:r>
              <a:rPr lang="en-US" sz="2400" dirty="0" smtClean="0"/>
              <a:t> </a:t>
            </a:r>
            <a:r>
              <a:rPr lang="en-US" sz="2400" dirty="0" err="1" smtClean="0"/>
              <a:t>Chauhan</a:t>
            </a:r>
            <a:r>
              <a:rPr lang="en-US" sz="2400" dirty="0" smtClean="0"/>
              <a:t>:</a:t>
            </a:r>
          </a:p>
          <a:p>
            <a:pPr marL="0" indent="0">
              <a:buNone/>
            </a:pPr>
            <a:r>
              <a:rPr lang="en-US" sz="2000" dirty="0" smtClean="0"/>
              <a:t>Mr. </a:t>
            </a:r>
            <a:r>
              <a:rPr lang="en-US" sz="2000" dirty="0" err="1" smtClean="0"/>
              <a:t>Amit</a:t>
            </a:r>
            <a:r>
              <a:rPr lang="en-US" sz="2000" dirty="0" smtClean="0"/>
              <a:t> </a:t>
            </a:r>
            <a:r>
              <a:rPr lang="en-US" sz="2000" dirty="0" err="1" smtClean="0"/>
              <a:t>Chauhan</a:t>
            </a:r>
            <a:r>
              <a:rPr lang="en-US" sz="2000" dirty="0" smtClean="0"/>
              <a:t> is a co-founder of ARG </a:t>
            </a:r>
            <a:r>
              <a:rPr lang="en-US" sz="2000" dirty="0" err="1" smtClean="0"/>
              <a:t>Namkeen</a:t>
            </a:r>
            <a:r>
              <a:rPr lang="en-US" sz="2000" dirty="0" smtClean="0"/>
              <a:t> Private Limited. He holds an MCA degree and works in the IT sector as a professional. With his technical expertise and experience in the  IT industry. Mr. </a:t>
            </a:r>
            <a:r>
              <a:rPr lang="en-US" sz="2000" dirty="0" err="1" smtClean="0"/>
              <a:t>Chauhan</a:t>
            </a:r>
            <a:r>
              <a:rPr lang="en-US" sz="2000" dirty="0" smtClean="0"/>
              <a:t> is responsible for ensuring that the company’s operations are efficient and up-to-date with latest technology.</a:t>
            </a:r>
          </a:p>
          <a:p>
            <a:pPr marL="0" indent="0">
              <a:buNone/>
            </a:pPr>
            <a:r>
              <a:rPr lang="en-US" sz="2000" dirty="0" smtClean="0"/>
              <a:t>Mr. </a:t>
            </a:r>
            <a:r>
              <a:rPr lang="en-US" sz="2000" dirty="0" err="1" smtClean="0"/>
              <a:t>chauhan</a:t>
            </a:r>
            <a:r>
              <a:rPr lang="en-US" sz="2000" dirty="0" smtClean="0"/>
              <a:t> has a passion for entrepreneurship and saw an opportunity to bring traditional </a:t>
            </a:r>
            <a:r>
              <a:rPr lang="en-US" sz="2000" dirty="0" err="1" smtClean="0"/>
              <a:t>indian</a:t>
            </a:r>
            <a:r>
              <a:rPr lang="en-US" sz="2000" dirty="0" smtClean="0"/>
              <a:t> </a:t>
            </a:r>
            <a:r>
              <a:rPr lang="en-US" sz="2000" dirty="0" err="1" smtClean="0"/>
              <a:t>namkeens</a:t>
            </a:r>
            <a:r>
              <a:rPr lang="en-US" sz="2000" dirty="0" smtClean="0"/>
              <a:t> and snacks to customers globally. He is </a:t>
            </a:r>
            <a:r>
              <a:rPr lang="en-US" sz="2000" dirty="0" err="1" smtClean="0"/>
              <a:t>commited</a:t>
            </a:r>
            <a:r>
              <a:rPr lang="en-US" sz="2000" dirty="0" smtClean="0"/>
              <a:t> to ensuring that the company leverages technology to enhance efficiency and customer reach while maintaining its commitment to authenticity and quality. He vision is to establish the company as a leading player in the </a:t>
            </a:r>
            <a:r>
              <a:rPr lang="en-US" sz="2000" dirty="0" err="1" smtClean="0"/>
              <a:t>namkeen</a:t>
            </a:r>
            <a:r>
              <a:rPr lang="en-US" sz="2000" dirty="0" smtClean="0"/>
              <a:t> and snacks market, known for its diverse product range and </a:t>
            </a:r>
            <a:r>
              <a:rPr lang="en-US" sz="2000" dirty="0" err="1" smtClean="0"/>
              <a:t>expceptional</a:t>
            </a:r>
            <a:r>
              <a:rPr lang="en-US" sz="2000" dirty="0" smtClean="0"/>
              <a:t> customer service.</a:t>
            </a: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724400"/>
            <a:ext cx="1871472" cy="1871472"/>
          </a:xfrm>
          <a:prstGeom prst="rect">
            <a:avLst/>
          </a:prstGeom>
        </p:spPr>
      </p:pic>
    </p:spTree>
    <p:extLst>
      <p:ext uri="{BB962C8B-B14F-4D97-AF65-F5344CB8AC3E}">
        <p14:creationId xmlns:p14="http://schemas.microsoft.com/office/powerpoint/2010/main" val="32180908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819" y="110837"/>
            <a:ext cx="8229600" cy="1143000"/>
          </a:xfrm>
        </p:spPr>
        <p:txBody>
          <a:bodyPr/>
          <a:lstStyle/>
          <a:p>
            <a:endParaRPr lang="en-US"/>
          </a:p>
        </p:txBody>
      </p:sp>
      <p:sp>
        <p:nvSpPr>
          <p:cNvPr id="3" name="Content Placeholder 2"/>
          <p:cNvSpPr>
            <a:spLocks noGrp="1"/>
          </p:cNvSpPr>
          <p:nvPr>
            <p:ph idx="1"/>
          </p:nvPr>
        </p:nvSpPr>
        <p:spPr>
          <a:xfrm>
            <a:off x="381000" y="1447800"/>
            <a:ext cx="8229600" cy="4525963"/>
          </a:xfrm>
        </p:spPr>
        <p:txBody>
          <a:bodyPr/>
          <a:lstStyle/>
          <a:p>
            <a:pPr marL="342900" lvl="1" indent="-342900">
              <a:buFont typeface="Arial" pitchFamily="34" charset="0"/>
              <a:buChar char="•"/>
            </a:pPr>
            <a:r>
              <a:rPr lang="en-US" dirty="0"/>
              <a:t>Mentors/ </a:t>
            </a:r>
            <a:r>
              <a:rPr lang="en-US" dirty="0" smtClean="0"/>
              <a:t>Advisors: None </a:t>
            </a:r>
          </a:p>
          <a:p>
            <a:pPr marL="342900" lvl="1" indent="-342900">
              <a:buFont typeface="Arial" pitchFamily="34" charset="0"/>
              <a:buChar char="•"/>
            </a:pPr>
            <a:r>
              <a:rPr lang="en-US" dirty="0" smtClean="0"/>
              <a:t>Investors:  None</a:t>
            </a:r>
            <a:endParaRPr lang="en-US" dirty="0"/>
          </a:p>
          <a:p>
            <a:endParaRPr lang="en-US" dirty="0"/>
          </a:p>
        </p:txBody>
      </p:sp>
    </p:spTree>
    <p:extLst>
      <p:ext uri="{BB962C8B-B14F-4D97-AF65-F5344CB8AC3E}">
        <p14:creationId xmlns:p14="http://schemas.microsoft.com/office/powerpoint/2010/main" val="28574773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229600" cy="6324600"/>
          </a:xfrm>
        </p:spPr>
        <p:txBody>
          <a:bodyPr/>
          <a:lstStyle/>
          <a:p>
            <a:r>
              <a:rPr lang="en-US" dirty="0" smtClean="0"/>
              <a:t>We manufacturing these types of snacks.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914400"/>
            <a:ext cx="2857500" cy="16002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3800" y="850323"/>
            <a:ext cx="2657475" cy="17145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5850" y="2743200"/>
            <a:ext cx="4762500" cy="3181350"/>
          </a:xfrm>
          <a:prstGeom prst="rect">
            <a:avLst/>
          </a:prstGeom>
        </p:spPr>
      </p:pic>
    </p:spTree>
    <p:extLst>
      <p:ext uri="{BB962C8B-B14F-4D97-AF65-F5344CB8AC3E}">
        <p14:creationId xmlns:p14="http://schemas.microsoft.com/office/powerpoint/2010/main" val="12851022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229600" cy="6096000"/>
          </a:xfrm>
        </p:spPr>
        <p:txBody>
          <a:bodyPr/>
          <a:lstStyle/>
          <a:p>
            <a:pPr marL="342900" lvl="1" indent="-342900">
              <a:buFont typeface="Arial" pitchFamily="34" charset="0"/>
              <a:buChar char="•"/>
            </a:pPr>
            <a:r>
              <a:rPr lang="en-US" sz="3200" b="1" dirty="0"/>
              <a:t>Who does it concern</a:t>
            </a:r>
            <a:r>
              <a:rPr lang="en-US" sz="3200" b="1" dirty="0" smtClean="0"/>
              <a:t>?</a:t>
            </a:r>
            <a:endParaRPr lang="en-US" sz="2000" b="1" dirty="0" smtClean="0"/>
          </a:p>
          <a:p>
            <a:pPr marL="457200" indent="-457200">
              <a:buFont typeface="+mj-lt"/>
              <a:buAutoNum type="arabicPeriod"/>
            </a:pPr>
            <a:r>
              <a:rPr lang="en-US" sz="2000" b="1" dirty="0"/>
              <a:t>Consumers: </a:t>
            </a:r>
            <a:r>
              <a:rPr lang="en-US" sz="2000" dirty="0"/>
              <a:t>The primary focus of the </a:t>
            </a:r>
            <a:r>
              <a:rPr lang="en-US" sz="2000" dirty="0" smtClean="0"/>
              <a:t>snack business </a:t>
            </a:r>
            <a:r>
              <a:rPr lang="en-US" sz="2000" dirty="0"/>
              <a:t>is to provide convenient and tasty snacks that appeal to consumers.</a:t>
            </a:r>
          </a:p>
          <a:p>
            <a:pPr marL="457200" indent="-457200">
              <a:buFont typeface="+mj-lt"/>
              <a:buAutoNum type="arabicPeriod"/>
            </a:pPr>
            <a:r>
              <a:rPr lang="en-US" sz="2000" b="1" dirty="0"/>
              <a:t>Snack companies</a:t>
            </a:r>
            <a:r>
              <a:rPr lang="en-US" sz="2000" dirty="0"/>
              <a:t>: </a:t>
            </a:r>
            <a:r>
              <a:rPr lang="en-US" sz="2000" dirty="0" smtClean="0"/>
              <a:t>We </a:t>
            </a:r>
            <a:r>
              <a:rPr lang="en-US" sz="2000" dirty="0"/>
              <a:t>produce and sell snacks are important stakeholders in the </a:t>
            </a:r>
            <a:r>
              <a:rPr lang="en-US" sz="2000" dirty="0" smtClean="0"/>
              <a:t>Our </a:t>
            </a:r>
            <a:r>
              <a:rPr lang="en-US" sz="2000" dirty="0"/>
              <a:t>business. </a:t>
            </a:r>
            <a:r>
              <a:rPr lang="en-US" sz="2000" dirty="0" smtClean="0"/>
              <a:t>We can </a:t>
            </a:r>
            <a:r>
              <a:rPr lang="en-US" sz="2000" dirty="0"/>
              <a:t>develop new products, invest in marketing and advertising, and compete with other snack brands to gain market share.</a:t>
            </a:r>
          </a:p>
          <a:p>
            <a:pPr marL="457200" indent="-457200">
              <a:buFont typeface="+mj-lt"/>
              <a:buAutoNum type="arabicPeriod"/>
            </a:pPr>
            <a:r>
              <a:rPr lang="en-US" sz="2000" b="1" dirty="0"/>
              <a:t>Distributors and retailers: </a:t>
            </a:r>
            <a:r>
              <a:rPr lang="en-US" sz="2000" dirty="0"/>
              <a:t>Distributors and retailers play a crucial role in getting snacks into the hands of consumers. They manage the supply chain and ensure that snacks are available in stores and online marketplaces.</a:t>
            </a:r>
          </a:p>
          <a:p>
            <a:pPr marL="457200" indent="-457200">
              <a:buFont typeface="+mj-lt"/>
              <a:buAutoNum type="arabicPeriod"/>
            </a:pPr>
            <a:r>
              <a:rPr lang="en-US" sz="2000" b="1" dirty="0"/>
              <a:t>Investors</a:t>
            </a:r>
            <a:r>
              <a:rPr lang="en-US" sz="2000" dirty="0"/>
              <a:t>: Investors provide funding for </a:t>
            </a:r>
            <a:r>
              <a:rPr lang="en-US" sz="2000" dirty="0" smtClean="0"/>
              <a:t>Our Company </a:t>
            </a:r>
            <a:r>
              <a:rPr lang="en-US" sz="2000" dirty="0"/>
              <a:t>to grow and expand their operations. They also monitor financial performance and make decisions about investments and divestments.</a:t>
            </a:r>
          </a:p>
          <a:p>
            <a:pPr marL="457200" indent="-457200">
              <a:buFont typeface="+mj-lt"/>
              <a:buAutoNum type="arabicPeriod"/>
            </a:pPr>
            <a:r>
              <a:rPr lang="en-US" sz="2000" b="1" dirty="0"/>
              <a:t>Regulators: </a:t>
            </a:r>
            <a:r>
              <a:rPr lang="en-US" sz="2000" dirty="0"/>
              <a:t>Regulators ensure that snack products meet safety and quality standards. They may also regulate marketing and labeling practices to protect consumers.</a:t>
            </a:r>
          </a:p>
          <a:p>
            <a:pPr marL="0" indent="0">
              <a:buNone/>
            </a:pPr>
            <a:r>
              <a:rPr lang="en-US" dirty="0"/>
              <a:t/>
            </a:r>
            <a:br>
              <a:rPr lang="en-US" dirty="0"/>
            </a:br>
            <a:r>
              <a:rPr lang="en-US" sz="3200" b="1" dirty="0" smtClean="0"/>
              <a:t>	</a:t>
            </a:r>
          </a:p>
          <a:p>
            <a:pPr marL="0" lvl="1" indent="0">
              <a:buNone/>
            </a:pPr>
            <a:r>
              <a:rPr lang="en-US" dirty="0" smtClean="0"/>
              <a:t>									</a:t>
            </a:r>
            <a:endParaRPr lang="en-US" dirty="0"/>
          </a:p>
          <a:p>
            <a:endParaRPr lang="en-US" dirty="0"/>
          </a:p>
        </p:txBody>
      </p:sp>
    </p:spTree>
    <p:extLst>
      <p:ext uri="{BB962C8B-B14F-4D97-AF65-F5344CB8AC3E}">
        <p14:creationId xmlns:p14="http://schemas.microsoft.com/office/powerpoint/2010/main" val="19132719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648200"/>
            <a:ext cx="8229600" cy="1143000"/>
          </a:xfrm>
        </p:spPr>
        <p:txBody>
          <a:bodyPr/>
          <a:lstStyle/>
          <a:p>
            <a:r>
              <a:rPr lang="en-US" dirty="0" smtClean="0">
                <a:solidFill>
                  <a:schemeClr val="accent5">
                    <a:lumMod val="75000"/>
                  </a:schemeClr>
                </a:solidFill>
              </a:rPr>
              <a:t>Thank You</a:t>
            </a:r>
            <a:endParaRPr lang="en-US" dirty="0">
              <a:solidFill>
                <a:schemeClr val="accent5">
                  <a:lumMod val="75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1600200"/>
            <a:ext cx="8229600" cy="2180843"/>
          </a:xfrm>
        </p:spPr>
      </p:pic>
    </p:spTree>
    <p:extLst>
      <p:ext uri="{BB962C8B-B14F-4D97-AF65-F5344CB8AC3E}">
        <p14:creationId xmlns:p14="http://schemas.microsoft.com/office/powerpoint/2010/main" val="31956051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229600" cy="6400800"/>
          </a:xfrm>
        </p:spPr>
        <p:txBody>
          <a:bodyPr/>
          <a:lstStyle/>
          <a:p>
            <a:pPr marL="0" indent="0" algn="ctr">
              <a:buNone/>
            </a:pPr>
            <a:r>
              <a:rPr lang="en-US" b="1" u="sng" dirty="0">
                <a:solidFill>
                  <a:schemeClr val="accent1">
                    <a:lumMod val="50000"/>
                  </a:schemeClr>
                </a:solidFill>
              </a:rPr>
              <a:t>Proposed </a:t>
            </a:r>
            <a:r>
              <a:rPr lang="en-US" b="1" u="sng" dirty="0" smtClean="0">
                <a:solidFill>
                  <a:schemeClr val="accent1">
                    <a:lumMod val="50000"/>
                  </a:schemeClr>
                </a:solidFill>
              </a:rPr>
              <a:t>Solution</a:t>
            </a:r>
          </a:p>
          <a:p>
            <a:pPr marL="457200" lvl="1" indent="-457200">
              <a:buFont typeface="Wingdings" pitchFamily="2" charset="2"/>
              <a:buChar char="v"/>
            </a:pPr>
            <a:r>
              <a:rPr lang="en-US" b="1" dirty="0"/>
              <a:t>How will you address the need/pain</a:t>
            </a:r>
            <a:r>
              <a:rPr lang="en-US" b="1" dirty="0" smtClean="0"/>
              <a:t>?</a:t>
            </a:r>
          </a:p>
          <a:p>
            <a:pPr marL="457200" lvl="1" indent="-457200">
              <a:buFont typeface="Wingdings" pitchFamily="2" charset="2"/>
              <a:buChar char="Ø"/>
            </a:pPr>
            <a:r>
              <a:rPr lang="en-US" sz="2000" dirty="0" smtClean="0"/>
              <a:t>There are Five Type Address the need/pain.</a:t>
            </a:r>
          </a:p>
          <a:p>
            <a:pPr marL="457200" indent="-457200">
              <a:buFont typeface="+mj-lt"/>
              <a:buAutoNum type="arabicPeriod"/>
            </a:pPr>
            <a:r>
              <a:rPr lang="en-US" sz="2000" b="1" dirty="0"/>
              <a:t>Diversify product offerings</a:t>
            </a:r>
            <a:r>
              <a:rPr lang="en-US" sz="2000" dirty="0"/>
              <a:t>: </a:t>
            </a:r>
            <a:r>
              <a:rPr lang="en-US" sz="2000" dirty="0" smtClean="0"/>
              <a:t>we </a:t>
            </a:r>
            <a:r>
              <a:rPr lang="en-US" sz="2000" dirty="0"/>
              <a:t>can introduce new and innovative snack products that cater to the diverse taste preferences of Indian consumers. This could include healthier snack options, as there is an increasing demand for healthy snacking alternatives.</a:t>
            </a:r>
          </a:p>
          <a:p>
            <a:pPr marL="457200" indent="-457200">
              <a:buFont typeface="+mj-lt"/>
              <a:buAutoNum type="arabicPeriod"/>
            </a:pPr>
            <a:r>
              <a:rPr lang="en-US" sz="2000" b="1" dirty="0"/>
              <a:t>Improve distribution channels: </a:t>
            </a:r>
            <a:r>
              <a:rPr lang="en-US" sz="2000" dirty="0" smtClean="0"/>
              <a:t>We </a:t>
            </a:r>
            <a:r>
              <a:rPr lang="en-US" sz="2000" dirty="0"/>
              <a:t>can improve their distribution channels by partnering with local retailers and e-commerce platforms to make their snacks more widely available to consumers across the country.</a:t>
            </a:r>
          </a:p>
          <a:p>
            <a:pPr marL="457200" indent="-457200">
              <a:buFont typeface="+mj-lt"/>
              <a:buAutoNum type="arabicPeriod"/>
            </a:pPr>
            <a:r>
              <a:rPr lang="en-US" sz="2000" b="1" dirty="0"/>
              <a:t>Enhance marketing and branding</a:t>
            </a:r>
            <a:r>
              <a:rPr lang="en-US" sz="2000" dirty="0"/>
              <a:t>: </a:t>
            </a:r>
            <a:r>
              <a:rPr lang="en-US" sz="2000" dirty="0" smtClean="0"/>
              <a:t>We </a:t>
            </a:r>
            <a:r>
              <a:rPr lang="en-US" sz="2000" dirty="0"/>
              <a:t>can invest in marketing and branding initiatives to increase brand visibility and customer engagement. This could include social media campaigns, influencer marketing, and experiential marketing events.</a:t>
            </a:r>
          </a:p>
          <a:p>
            <a:pPr marL="457200" indent="-457200">
              <a:buFont typeface="+mj-lt"/>
              <a:buAutoNum type="arabicPeriod"/>
            </a:pPr>
            <a:r>
              <a:rPr lang="en-US" sz="2000" b="1" dirty="0"/>
              <a:t>Emphasize affordability: </a:t>
            </a:r>
            <a:r>
              <a:rPr lang="en-US" sz="2000" dirty="0"/>
              <a:t>Many Indian consumers are price-sensitive, so </a:t>
            </a:r>
            <a:r>
              <a:rPr lang="en-US" sz="2000" dirty="0" smtClean="0"/>
              <a:t>we </a:t>
            </a:r>
            <a:r>
              <a:rPr lang="en-US" sz="2000" dirty="0"/>
              <a:t>can focus on offering affordable options to make their products accessible to a wider range of consumers</a:t>
            </a:r>
            <a:r>
              <a:rPr lang="en-US" sz="2000" dirty="0" smtClean="0"/>
              <a:t>.</a:t>
            </a:r>
            <a:endParaRPr lang="en-US" sz="2000" dirty="0"/>
          </a:p>
        </p:txBody>
      </p:sp>
    </p:spTree>
    <p:extLst>
      <p:ext uri="{BB962C8B-B14F-4D97-AF65-F5344CB8AC3E}">
        <p14:creationId xmlns:p14="http://schemas.microsoft.com/office/powerpoint/2010/main" val="1898390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534400" cy="5943600"/>
          </a:xfrm>
        </p:spPr>
        <p:txBody>
          <a:bodyPr/>
          <a:lstStyle/>
          <a:p>
            <a:pPr marL="457200" indent="-457200">
              <a:buFont typeface="+mj-lt"/>
              <a:buAutoNum type="arabicPeriod" startAt="5"/>
            </a:pPr>
            <a:r>
              <a:rPr lang="en-US" sz="2400" b="1" dirty="0"/>
              <a:t>Address food safety concerns: </a:t>
            </a:r>
            <a:r>
              <a:rPr lang="en-US" sz="2400" dirty="0"/>
              <a:t>Food safety is a major concern for Indian consumers, so </a:t>
            </a:r>
            <a:r>
              <a:rPr lang="en-US" sz="2400" dirty="0" smtClean="0"/>
              <a:t>we </a:t>
            </a:r>
            <a:r>
              <a:rPr lang="en-US" sz="2400" dirty="0"/>
              <a:t>can prioritize quality control measures and transparent labeling to build trust with consumers.</a:t>
            </a:r>
          </a:p>
          <a:p>
            <a:pPr marL="0" indent="0">
              <a:buNone/>
            </a:pPr>
            <a:endParaRPr lang="en-US" sz="2400" dirty="0" smtClean="0"/>
          </a:p>
          <a:p>
            <a:pPr marL="0" indent="0">
              <a:buNone/>
            </a:pPr>
            <a:r>
              <a:rPr lang="en-US" sz="2400" dirty="0" smtClean="0"/>
              <a:t>Overall</a:t>
            </a:r>
            <a:r>
              <a:rPr lang="en-US" sz="2400" dirty="0"/>
              <a:t>, by diversifying products, improving distribution channels, enhancing marketing, emphasizing affordability, and addressing food safety concerns, </a:t>
            </a:r>
            <a:r>
              <a:rPr lang="en-US" sz="2400" dirty="0" smtClean="0"/>
              <a:t>we </a:t>
            </a:r>
            <a:r>
              <a:rPr lang="en-US" sz="2400" dirty="0"/>
              <a:t>can address the need/pain points in the snack business in India and cater to the evolving needs of Indian consumers.</a:t>
            </a:r>
          </a:p>
          <a:p>
            <a:pPr marL="0" lvl="1" indent="0">
              <a:buNone/>
            </a:pPr>
            <a:endParaRPr lang="en-US" sz="2400" dirty="0"/>
          </a:p>
          <a:p>
            <a:pPr marL="0" indent="0">
              <a:buNone/>
            </a:pPr>
            <a:endParaRPr lang="en-US" sz="2400" b="1" u="sng" dirty="0">
              <a:solidFill>
                <a:schemeClr val="accent1">
                  <a:lumMod val="50000"/>
                </a:schemeClr>
              </a:solidFill>
            </a:endParaRPr>
          </a:p>
          <a:p>
            <a:endParaRPr lang="en-US" dirty="0"/>
          </a:p>
        </p:txBody>
      </p:sp>
    </p:spTree>
    <p:extLst>
      <p:ext uri="{BB962C8B-B14F-4D97-AF65-F5344CB8AC3E}">
        <p14:creationId xmlns:p14="http://schemas.microsoft.com/office/powerpoint/2010/main" val="3517127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838200"/>
            <a:ext cx="8229600" cy="1143000"/>
          </a:xfrm>
        </p:spPr>
        <p:txBody>
          <a:bodyPr/>
          <a:lstStyle/>
          <a:p>
            <a:pPr marL="457200" lvl="1" indent="-457200" algn="l" rtl="0">
              <a:spcBef>
                <a:spcPct val="0"/>
              </a:spcBef>
              <a:buFont typeface="Arial" pitchFamily="34" charset="0"/>
              <a:buChar char="•"/>
            </a:pPr>
            <a:r>
              <a:rPr lang="en-US" sz="2800" b="1" dirty="0" smtClean="0"/>
              <a:t>Describe specific Product/ Service?</a:t>
            </a:r>
            <a:r>
              <a:rPr lang="en-US" dirty="0" smtClean="0"/>
              <a:t/>
            </a:r>
            <a:br>
              <a:rPr lang="en-US" dirty="0" smtClean="0"/>
            </a:br>
            <a:endParaRPr lang="en-US" dirty="0"/>
          </a:p>
        </p:txBody>
      </p:sp>
      <p:sp>
        <p:nvSpPr>
          <p:cNvPr id="3" name="Content Placeholder 2"/>
          <p:cNvSpPr>
            <a:spLocks noGrp="1"/>
          </p:cNvSpPr>
          <p:nvPr>
            <p:ph idx="1"/>
          </p:nvPr>
        </p:nvSpPr>
        <p:spPr>
          <a:xfrm>
            <a:off x="304800" y="1981200"/>
            <a:ext cx="8229600" cy="4525963"/>
          </a:xfrm>
        </p:spPr>
        <p:txBody>
          <a:bodyPr/>
          <a:lstStyle/>
          <a:p>
            <a:pPr>
              <a:buFont typeface="Wingdings" pitchFamily="2" charset="2"/>
              <a:buChar char="Ø"/>
            </a:pPr>
            <a:r>
              <a:rPr lang="en-US" sz="2400" dirty="0"/>
              <a:t>One specific product/service in the snack business in India is packaged </a:t>
            </a:r>
            <a:r>
              <a:rPr lang="en-US" sz="2400" dirty="0" err="1"/>
              <a:t>namkeens</a:t>
            </a:r>
            <a:r>
              <a:rPr lang="en-US" sz="2400" dirty="0"/>
              <a:t>. </a:t>
            </a:r>
            <a:r>
              <a:rPr lang="en-US" sz="2400" dirty="0" err="1"/>
              <a:t>Namkeens</a:t>
            </a:r>
            <a:r>
              <a:rPr lang="en-US" sz="2400" dirty="0"/>
              <a:t> are savory snacks made from ingredients such as chickpea flour, rice flour, lentils, and spices. Packaged </a:t>
            </a:r>
            <a:r>
              <a:rPr lang="en-US" sz="2400" dirty="0" err="1"/>
              <a:t>namkeens</a:t>
            </a:r>
            <a:r>
              <a:rPr lang="en-US" sz="2400" dirty="0"/>
              <a:t> are pre-packaged and sold in stores and online marketplaces.</a:t>
            </a:r>
          </a:p>
          <a:p>
            <a:pPr>
              <a:buFont typeface="Wingdings" pitchFamily="2" charset="2"/>
              <a:buChar char="Ø"/>
            </a:pPr>
            <a:r>
              <a:rPr lang="en-US" sz="2400" dirty="0"/>
              <a:t>Packaged </a:t>
            </a:r>
            <a:r>
              <a:rPr lang="en-US" sz="2400" dirty="0" err="1"/>
              <a:t>namkeens</a:t>
            </a:r>
            <a:r>
              <a:rPr lang="en-US" sz="2400" dirty="0"/>
              <a:t> are popular in India because they are affordable, convenient, and come in a wide variety of flavors. Some popular </a:t>
            </a:r>
            <a:r>
              <a:rPr lang="en-US" sz="2400" dirty="0" err="1"/>
              <a:t>namkeen</a:t>
            </a:r>
            <a:r>
              <a:rPr lang="en-US" sz="2400" dirty="0"/>
              <a:t> flavors include masala, </a:t>
            </a:r>
            <a:r>
              <a:rPr lang="en-US" sz="2400" dirty="0" err="1"/>
              <a:t>sev</a:t>
            </a:r>
            <a:r>
              <a:rPr lang="en-US" sz="2400" dirty="0"/>
              <a:t>, </a:t>
            </a:r>
            <a:r>
              <a:rPr lang="en-US" sz="2400" dirty="0" err="1"/>
              <a:t>bhujia</a:t>
            </a:r>
            <a:r>
              <a:rPr lang="en-US" sz="2400" dirty="0"/>
              <a:t>, </a:t>
            </a:r>
            <a:r>
              <a:rPr lang="en-US" sz="2400" dirty="0" smtClean="0"/>
              <a:t>wafers, </a:t>
            </a:r>
            <a:r>
              <a:rPr lang="en-US" sz="2400" dirty="0" err="1" smtClean="0"/>
              <a:t>Kurkure</a:t>
            </a:r>
            <a:r>
              <a:rPr lang="en-US" sz="2400" dirty="0" smtClean="0"/>
              <a:t> and </a:t>
            </a:r>
            <a:r>
              <a:rPr lang="en-US" sz="2400" dirty="0" err="1"/>
              <a:t>chakli</a:t>
            </a:r>
            <a:r>
              <a:rPr lang="en-US" sz="2400" dirty="0"/>
              <a:t>. </a:t>
            </a:r>
            <a:r>
              <a:rPr lang="en-US" sz="2400" dirty="0" err="1"/>
              <a:t>Namkeens</a:t>
            </a:r>
            <a:r>
              <a:rPr lang="en-US" sz="2400" dirty="0"/>
              <a:t> are often consumed as a snack with tea or coffee, or as a side dish with meals.</a:t>
            </a:r>
          </a:p>
          <a:p>
            <a:endParaRPr lang="en-US" dirty="0"/>
          </a:p>
        </p:txBody>
      </p:sp>
    </p:spTree>
    <p:extLst>
      <p:ext uri="{BB962C8B-B14F-4D97-AF65-F5344CB8AC3E}">
        <p14:creationId xmlns:p14="http://schemas.microsoft.com/office/powerpoint/2010/main" val="4256208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fontScale="90000"/>
          </a:bodyPr>
          <a:lstStyle/>
          <a:p>
            <a:r>
              <a:rPr lang="en-US" b="1" u="sng" dirty="0">
                <a:solidFill>
                  <a:schemeClr val="accent1">
                    <a:lumMod val="50000"/>
                  </a:schemeClr>
                </a:solidFill>
              </a:rPr>
              <a:t>Proposed Solution</a:t>
            </a:r>
            <a:br>
              <a:rPr lang="en-US" b="1" u="sng" dirty="0">
                <a:solidFill>
                  <a:schemeClr val="accent1">
                    <a:lumMod val="50000"/>
                  </a:schemeClr>
                </a:solidFill>
              </a:rPr>
            </a:br>
            <a:endParaRPr lang="en-US" u="sng" dirty="0"/>
          </a:p>
        </p:txBody>
      </p:sp>
      <p:sp>
        <p:nvSpPr>
          <p:cNvPr id="3" name="Content Placeholder 2"/>
          <p:cNvSpPr>
            <a:spLocks noGrp="1"/>
          </p:cNvSpPr>
          <p:nvPr>
            <p:ph idx="1"/>
          </p:nvPr>
        </p:nvSpPr>
        <p:spPr>
          <a:xfrm>
            <a:off x="381000" y="838200"/>
            <a:ext cx="8229600" cy="5791200"/>
          </a:xfrm>
        </p:spPr>
        <p:txBody>
          <a:bodyPr/>
          <a:lstStyle/>
          <a:p>
            <a:r>
              <a:rPr lang="en-US" sz="2400" dirty="0"/>
              <a:t>The technology used in </a:t>
            </a:r>
            <a:r>
              <a:rPr lang="en-US" sz="2400" dirty="0" err="1" smtClean="0"/>
              <a:t>namkeen</a:t>
            </a:r>
            <a:r>
              <a:rPr lang="en-US" sz="2400" dirty="0" smtClean="0"/>
              <a:t> </a:t>
            </a:r>
            <a:r>
              <a:rPr lang="en-US" sz="2400" dirty="0"/>
              <a:t>business in India involves several processes, including:</a:t>
            </a:r>
          </a:p>
          <a:p>
            <a:pPr marL="457200" indent="-457200">
              <a:buFont typeface="+mj-lt"/>
              <a:buAutoNum type="arabicPeriod"/>
            </a:pPr>
            <a:r>
              <a:rPr lang="en-US" sz="2400" b="1" dirty="0" smtClean="0"/>
              <a:t>Mixing </a:t>
            </a:r>
            <a:r>
              <a:rPr lang="en-US" sz="2400" b="1" dirty="0"/>
              <a:t>and Blending: </a:t>
            </a:r>
            <a:r>
              <a:rPr lang="en-US" sz="2400" dirty="0" err="1"/>
              <a:t>Namkeens</a:t>
            </a:r>
            <a:r>
              <a:rPr lang="en-US" sz="2400" dirty="0"/>
              <a:t> and wafers are made by blending different ingredients, such as flour, spices, and oil. Modern mixing and blending machines use technology such as sensors and automation to ensure that the ingredients are mixed evenly and consistently.</a:t>
            </a:r>
          </a:p>
          <a:p>
            <a:pPr marL="457200" indent="-457200">
              <a:buFont typeface="+mj-lt"/>
              <a:buAutoNum type="arabicPeriod"/>
            </a:pPr>
            <a:r>
              <a:rPr lang="en-US" sz="2400" b="1" dirty="0"/>
              <a:t>Cutting and Shaping: </a:t>
            </a:r>
            <a:r>
              <a:rPr lang="en-US" sz="2400" dirty="0"/>
              <a:t>After the mixture is prepared, it is cut and shaped using machines that use precision blades and molds. These machines are designed to create uniform shapes and sizes of </a:t>
            </a:r>
            <a:r>
              <a:rPr lang="en-US" sz="2400" dirty="0" err="1"/>
              <a:t>namkeens</a:t>
            </a:r>
            <a:r>
              <a:rPr lang="en-US" sz="2400" dirty="0"/>
              <a:t> and wafers.</a:t>
            </a:r>
          </a:p>
          <a:p>
            <a:pPr marL="0" indent="0">
              <a:buNone/>
            </a:pPr>
            <a:endParaRPr lang="en-US" sz="2400" dirty="0"/>
          </a:p>
          <a:p>
            <a:pPr marL="0" indent="0">
              <a:buNone/>
            </a:pPr>
            <a:r>
              <a:rPr lang="en-US" dirty="0"/>
              <a:t/>
            </a:r>
            <a:br>
              <a:rPr lang="en-US" dirty="0"/>
            </a:br>
            <a:endParaRPr lang="en-US" dirty="0"/>
          </a:p>
        </p:txBody>
      </p:sp>
    </p:spTree>
    <p:extLst>
      <p:ext uri="{BB962C8B-B14F-4D97-AF65-F5344CB8AC3E}">
        <p14:creationId xmlns:p14="http://schemas.microsoft.com/office/powerpoint/2010/main" val="1403233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19200"/>
            <a:ext cx="8229600" cy="4525963"/>
          </a:xfrm>
        </p:spPr>
        <p:txBody>
          <a:bodyPr/>
          <a:lstStyle/>
          <a:p>
            <a:pPr marL="457200" indent="-457200">
              <a:buFont typeface="+mj-lt"/>
              <a:buAutoNum type="arabicPeriod" startAt="3"/>
            </a:pPr>
            <a:r>
              <a:rPr lang="en-US" sz="2400" b="1" dirty="0"/>
              <a:t>Frying or Baking: </a:t>
            </a:r>
            <a:r>
              <a:rPr lang="en-US" sz="2400" dirty="0" err="1"/>
              <a:t>Namkeens</a:t>
            </a:r>
            <a:r>
              <a:rPr lang="en-US" sz="2400" dirty="0"/>
              <a:t> and wafers are either fried or baked to give them their characteristic texture and crunch. Modern fryers and ovens use advanced technology to control temperature and cooking time, ensuring that the products are cooked evenly and have the desired texture.</a:t>
            </a:r>
          </a:p>
          <a:p>
            <a:pPr marL="457200" indent="-457200">
              <a:buFont typeface="+mj-lt"/>
              <a:buAutoNum type="arabicPeriod" startAt="4"/>
            </a:pPr>
            <a:r>
              <a:rPr lang="en-US" sz="2400" b="1" dirty="0"/>
              <a:t>Packaging: </a:t>
            </a:r>
            <a:r>
              <a:rPr lang="en-US" sz="2400" dirty="0"/>
              <a:t>Finally, the finished products are packaged using automated packaging machines that use technology such as vacuum sealing and gas flushing to extend shelf life and preserve freshness.</a:t>
            </a:r>
          </a:p>
          <a:p>
            <a:pPr marL="0" indent="0">
              <a:buNone/>
            </a:pPr>
            <a:r>
              <a:rPr lang="en-US" sz="2400" dirty="0"/>
              <a:t>Overall, technology plays an important role in the production of </a:t>
            </a:r>
            <a:r>
              <a:rPr lang="en-US" sz="2400" dirty="0" err="1"/>
              <a:t>namkeens</a:t>
            </a:r>
            <a:r>
              <a:rPr lang="en-US" sz="2400" dirty="0"/>
              <a:t> and wafers in India. By using advanced machines and processes, snack companies can increase efficiency, improve quality control, and cater to the changing demands of consumers</a:t>
            </a:r>
          </a:p>
        </p:txBody>
      </p:sp>
    </p:spTree>
    <p:extLst>
      <p:ext uri="{BB962C8B-B14F-4D97-AF65-F5344CB8AC3E}">
        <p14:creationId xmlns:p14="http://schemas.microsoft.com/office/powerpoint/2010/main" val="12153971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738</TotalTime>
  <Words>3599</Words>
  <Application>Microsoft Office PowerPoint</Application>
  <PresentationFormat>On-screen Show (4:3)</PresentationFormat>
  <Paragraphs>248</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ARG Namkeen Pvt Ltd</vt:lpstr>
      <vt:lpstr>Problem Statement</vt:lpstr>
      <vt:lpstr>PowerPoint Presentation</vt:lpstr>
      <vt:lpstr>PowerPoint Presentation</vt:lpstr>
      <vt:lpstr>PowerPoint Presentation</vt:lpstr>
      <vt:lpstr>PowerPoint Presentation</vt:lpstr>
      <vt:lpstr>Describe specific Product/ Service? </vt:lpstr>
      <vt:lpstr>Proposed Solution </vt:lpstr>
      <vt:lpstr>PowerPoint Presentation</vt:lpstr>
      <vt:lpstr>Novelty</vt:lpstr>
      <vt:lpstr>Feasibility</vt:lpstr>
      <vt:lpstr>Differentiation based on Unique Feature/ USP </vt:lpstr>
      <vt:lpstr>Target Market </vt:lpstr>
      <vt:lpstr>Target Market:</vt:lpstr>
      <vt:lpstr>Positioning (STP) : </vt:lpstr>
      <vt:lpstr>What is the approximate size of your market? </vt:lpstr>
      <vt:lpstr>Competition: </vt:lpstr>
      <vt:lpstr>Advantages over the competition: </vt:lpstr>
      <vt:lpstr>Business/ Revenue Model </vt:lpstr>
      <vt:lpstr>PowerPoint Presentation</vt:lpstr>
      <vt:lpstr>How do you plan to reach out to your customers? </vt:lpstr>
      <vt:lpstr> Revenue </vt:lpstr>
      <vt:lpstr>PowerPoint Presentation</vt:lpstr>
      <vt:lpstr>Financial Details </vt:lpstr>
      <vt:lpstr>Financial Projections </vt:lpstr>
      <vt:lpstr>Organizational Status </vt:lpstr>
      <vt:lpstr>Vision</vt:lpstr>
      <vt:lpstr>Manufacturing Facility</vt:lpstr>
      <vt:lpstr>PowerPoint Presentation</vt:lpstr>
      <vt:lpstr>Equipment Machinery</vt:lpstr>
      <vt:lpstr>Preliminary Data </vt:lpstr>
      <vt:lpstr>Market Validation data/Surveys conducted/Reviews by early adopters </vt:lpstr>
      <vt:lpstr>MILESTONES</vt:lpstr>
      <vt:lpstr>Need of the Hour </vt:lpstr>
      <vt:lpstr>How much funds are required? </vt:lpstr>
      <vt:lpstr>Team Members </vt:lpstr>
      <vt:lpstr>PowerPoint Presentation</vt:lpstr>
      <vt:lpstr>PowerPoint Presentation</vt:lpstr>
      <vt:lpstr>PowerPoint Presentation</vt:lpstr>
      <vt:lpstr>Thank You</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ARG NAM</dc:title>
  <dc:creator>ismail - [2010]</dc:creator>
  <cp:lastModifiedBy>ismail - [2010]</cp:lastModifiedBy>
  <cp:revision>50</cp:revision>
  <dcterms:created xsi:type="dcterms:W3CDTF">2023-03-20T15:20:25Z</dcterms:created>
  <dcterms:modified xsi:type="dcterms:W3CDTF">2023-03-28T09:17:02Z</dcterms:modified>
</cp:coreProperties>
</file>