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ANSH AGARWAL-THE TECHNOLOGICAL INSTITUTE OF TEXTILE AND SCIENCES-COMPUTER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74AA7-B314-1756-8066-318C0C9154B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E8CEBC-7FE1-1545-7FBF-AE2EBB8CD62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B68BE87-DC73-E213-44A7-BA1B2180C441}"/>
              </a:ext>
            </a:extLst>
          </p:cNvPr>
          <p:cNvPicPr>
            <a:picLocks noGrp="1" noChangeAspect="1"/>
          </p:cNvPicPr>
          <p:nvPr>
            <p:ph idx="1"/>
          </p:nvPr>
        </p:nvPicPr>
        <p:blipFill>
          <a:blip r:embed="rId2"/>
          <a:srcRect/>
          <a:stretch/>
        </p:blipFill>
        <p:spPr>
          <a:xfrm>
            <a:off x="1157322" y="1321414"/>
            <a:ext cx="9877355" cy="4673600"/>
          </a:xfrm>
        </p:spPr>
      </p:pic>
    </p:spTree>
    <p:extLst>
      <p:ext uri="{BB962C8B-B14F-4D97-AF65-F5344CB8AC3E}">
        <p14:creationId xmlns:p14="http://schemas.microsoft.com/office/powerpoint/2010/main" val="249984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r>
              <a:rPr lang="en-US" sz="2000" dirty="0"/>
              <a:t>The proposed </a:t>
            </a:r>
            <a:r>
              <a:rPr lang="en-US" sz="2000" b="1" dirty="0">
                <a:solidFill>
                  <a:schemeClr val="tx1"/>
                </a:solidFill>
              </a:rPr>
              <a:t>Predictive Maintenance Classification System</a:t>
            </a:r>
            <a:r>
              <a:rPr lang="en-US" sz="2000" dirty="0">
                <a:solidFill>
                  <a:schemeClr val="tx1"/>
                </a:solidFill>
              </a:rPr>
              <a:t> </a:t>
            </a:r>
            <a:r>
              <a:rPr lang="en-US" sz="2000" dirty="0"/>
              <a:t>effectively analyzes real-time sensor data to anticipate machine failures before they occur. Using supervised learning models trained on labeled fault data, the system can classify different types of failures—such as tool wear, overheating, and power-related issues—with high accuracy. This proactive approach to maintenance significantly reduces unplanned downtime and improves operational reliability.</a:t>
            </a:r>
          </a:p>
          <a:p>
            <a:r>
              <a:rPr lang="en-US" sz="2000" b="1" dirty="0"/>
              <a:t>  </a:t>
            </a:r>
            <a:r>
              <a:rPr lang="en-US" sz="2000" b="1" u="sng" dirty="0">
                <a:solidFill>
                  <a:schemeClr val="tx1"/>
                </a:solidFill>
              </a:rPr>
              <a:t>Effectiveness of the Solution</a:t>
            </a:r>
          </a:p>
          <a:p>
            <a:r>
              <a:rPr lang="en-US" sz="2000" b="1" u="sng" dirty="0">
                <a:solidFill>
                  <a:schemeClr val="tx1"/>
                </a:solidFill>
              </a:rPr>
              <a:t>Accurate Fault Prediction</a:t>
            </a:r>
            <a:r>
              <a:rPr lang="en-US" sz="2000" dirty="0"/>
              <a:t>: The machine learning model successfully identified early warning signs of equipment failure using patterns in sensor readings.</a:t>
            </a:r>
          </a:p>
          <a:p>
            <a:r>
              <a:rPr lang="en-US" sz="2000" b="1" u="sng" dirty="0">
                <a:solidFill>
                  <a:schemeClr val="tx1"/>
                </a:solidFill>
              </a:rPr>
              <a:t>Reduced Downtime</a:t>
            </a:r>
            <a:r>
              <a:rPr lang="en-US" sz="2000" dirty="0"/>
              <a:t>: By predicting failures in advance, maintenance can be scheduled proactively, minimizing costly interruptions.</a:t>
            </a:r>
          </a:p>
          <a:p>
            <a:r>
              <a:rPr lang="en-US" sz="2000" b="1" u="sng" dirty="0">
                <a:solidFill>
                  <a:schemeClr val="tx1"/>
                </a:solidFill>
              </a:rPr>
              <a:t>Scalable Design</a:t>
            </a:r>
            <a:r>
              <a:rPr lang="en-US" sz="2000" dirty="0"/>
              <a:t>: The system is adaptable to various machine types and industries, making it suitable for diverse industrial environments.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498671"/>
            <a:ext cx="11029615" cy="4673324"/>
          </a:xfrm>
        </p:spPr>
        <p:txBody>
          <a:bodyPr/>
          <a:lstStyle/>
          <a:p>
            <a:pPr marL="0" indent="0">
              <a:buNone/>
            </a:pPr>
            <a:r>
              <a:rPr lang="en-US" sz="2200" dirty="0"/>
              <a:t>To improve the accuracy, scalability, and real-time responsiveness of the </a:t>
            </a:r>
            <a:r>
              <a:rPr lang="en-US" sz="2200" b="1" dirty="0">
                <a:solidFill>
                  <a:schemeClr val="tx1"/>
                </a:solidFill>
              </a:rPr>
              <a:t>Predictive Maintenance Classification System</a:t>
            </a:r>
            <a:r>
              <a:rPr lang="en-US" sz="2200" dirty="0"/>
              <a:t>, several enhancements and future directions can be explored:</a:t>
            </a:r>
          </a:p>
          <a:p>
            <a:r>
              <a:rPr lang="en-US" altLang="en-US" sz="2200" b="1" u="sng" dirty="0">
                <a:solidFill>
                  <a:schemeClr val="tx1"/>
                </a:solidFill>
                <a:latin typeface="Arial" panose="020B0604020202020204" pitchFamily="34" charset="0"/>
              </a:rPr>
              <a:t>Environmental Data</a:t>
            </a:r>
            <a:r>
              <a:rPr lang="en-US" altLang="en-US" sz="2200" dirty="0">
                <a:solidFill>
                  <a:schemeClr val="tx1"/>
                </a:solidFill>
                <a:latin typeface="Arial" panose="020B0604020202020204" pitchFamily="34" charset="0"/>
              </a:rPr>
              <a:t>: Integrate external data such as humidity, ambient temperature, or vibration from nearby machinery to capture indirect failure causes.</a:t>
            </a:r>
          </a:p>
          <a:p>
            <a:r>
              <a:rPr lang="en-US" sz="2400" b="1" u="sng" dirty="0">
                <a:solidFill>
                  <a:schemeClr val="tx1"/>
                </a:solidFill>
              </a:rPr>
              <a:t>Operator Logs</a:t>
            </a:r>
            <a:r>
              <a:rPr lang="en-US" sz="2400" dirty="0"/>
              <a:t>: Use human-generated logs or maintenance notes to correlate observed behavior with actual faults.</a:t>
            </a:r>
          </a:p>
          <a:p>
            <a:r>
              <a:rPr lang="en-US" sz="2400" b="1" u="sng" dirty="0">
                <a:solidFill>
                  <a:schemeClr val="tx1"/>
                </a:solidFill>
              </a:rPr>
              <a:t>Machine Usage History</a:t>
            </a:r>
            <a:r>
              <a:rPr lang="en-US" sz="2400" dirty="0"/>
              <a:t>: Incorporate operational context like usage intensity, shift timings, or historical fault patterns for deeper insight</a:t>
            </a:r>
            <a:endParaRPr lang="en-US" sz="2200" dirty="0"/>
          </a:p>
          <a:p>
            <a:pPr marL="0" indent="0">
              <a:buNone/>
            </a:pPr>
            <a:endParaRPr lang="en-US" sz="22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200" dirty="0">
                <a:solidFill>
                  <a:srgbClr val="0F0F0F"/>
                </a:solidFill>
                <a:ea typeface="+mn-lt"/>
                <a:cs typeface="+mn-lt"/>
              </a:rPr>
              <a:t>Kaggle dataset for machine predictive maintenance classification:-</a:t>
            </a:r>
            <a:r>
              <a:rPr lang="en-IN" sz="2200" b="1" dirty="0"/>
              <a:t>https://www.kaggle.com/datasets/shivamb/machine-predictive-maintenance-classification</a:t>
            </a:r>
            <a:r>
              <a:rPr lang="en-IN" sz="2200" dirty="0">
                <a:solidFill>
                  <a:srgbClr val="0F0F0F"/>
                </a:solidFill>
                <a:ea typeface="+mn-lt"/>
                <a:cs typeface="+mn-lt"/>
              </a:rPr>
              <a:t>.</a:t>
            </a:r>
          </a:p>
          <a:p>
            <a:pPr marL="305435" indent="-305435"/>
            <a:endParaRPr lang="en-IN" sz="2400" dirty="0">
              <a:solidFill>
                <a:srgbClr val="0F0F0F"/>
              </a:solidFill>
              <a:ea typeface="+mn-lt"/>
              <a:cs typeface="+mn-lt"/>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B023666-BE2A-E463-953A-3625BC19E4C1}"/>
              </a:ext>
            </a:extLst>
          </p:cNvPr>
          <p:cNvPicPr>
            <a:picLocks noGrp="1" noChangeAspect="1"/>
          </p:cNvPicPr>
          <p:nvPr>
            <p:ph idx="1"/>
          </p:nvPr>
        </p:nvPicPr>
        <p:blipFill>
          <a:blip r:embed="rId2"/>
          <a:srcRect/>
          <a:stretch/>
        </p:blipFill>
        <p:spPr>
          <a:xfrm>
            <a:off x="1953424" y="1557389"/>
            <a:ext cx="622037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F9A6017-0952-8E12-CE1B-016681860B40}"/>
              </a:ext>
            </a:extLst>
          </p:cNvPr>
          <p:cNvPicPr>
            <a:picLocks noGrp="1" noChangeAspect="1"/>
          </p:cNvPicPr>
          <p:nvPr>
            <p:ph idx="1"/>
          </p:nvPr>
        </p:nvPicPr>
        <p:blipFill>
          <a:blip r:embed="rId2"/>
          <a:stretch>
            <a:fillRect/>
          </a:stretch>
        </p:blipFill>
        <p:spPr>
          <a:xfrm>
            <a:off x="1864933" y="1557389"/>
            <a:ext cx="6220378"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147B915-2947-4126-4835-A1CC48377C9D}"/>
              </a:ext>
            </a:extLst>
          </p:cNvPr>
          <p:cNvPicPr>
            <a:picLocks noGrp="1" noChangeAspect="1"/>
          </p:cNvPicPr>
          <p:nvPr>
            <p:ph idx="1"/>
          </p:nvPr>
        </p:nvPicPr>
        <p:blipFill>
          <a:blip r:embed="rId2"/>
          <a:stretch>
            <a:fillRect/>
          </a:stretch>
        </p:blipFill>
        <p:spPr>
          <a:xfrm>
            <a:off x="2083804" y="1482244"/>
            <a:ext cx="6077603"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900" dirty="0"/>
              <a:t>Develop a predictive maintenance model for a fleet of industrial machines to anticipate failures before they occur. This project will involve analyzing sensor data from machinery to identify patterns that precede a failure. </a:t>
            </a:r>
            <a:r>
              <a:rPr lang="en-US" sz="2900" b="1" dirty="0">
                <a:solidFill>
                  <a:schemeClr val="tx1"/>
                </a:solidFill>
              </a:rPr>
              <a:t>The goal is to create a classification model that can predict the type of failure (e.g., tool wear, heat dissipation, power failure) based on real-time operational data</a:t>
            </a:r>
            <a:r>
              <a:rPr lang="en-US" sz="2900" b="1" dirty="0"/>
              <a:t>.</a:t>
            </a:r>
            <a:r>
              <a:rPr lang="en-US" sz="2900" dirty="0"/>
              <a:t> This will enable proactive maintenance, reducing downtime and operational costs. </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2300" dirty="0"/>
              <a:t>The proposed system aims to address the challenge of predicting machine failures in advance by analyzing sensor data and applying machine learning algorithms to detect failure patterns, enabling timely maintenance and reducing downtime.</a:t>
            </a:r>
            <a:endParaRPr lang="en-IN" sz="2300" dirty="0">
              <a:latin typeface="Calibri"/>
              <a:ea typeface="+mn-lt"/>
              <a:cs typeface="+mn-lt"/>
            </a:endParaRPr>
          </a:p>
          <a:p>
            <a:pPr marL="305435" indent="-305435"/>
            <a:r>
              <a:rPr lang="en-IN" sz="2300" b="1" u="sng" dirty="0">
                <a:solidFill>
                  <a:schemeClr val="tx1"/>
                </a:solidFill>
                <a:latin typeface="Calibri"/>
                <a:ea typeface="+mn-lt"/>
                <a:cs typeface="+mn-lt"/>
              </a:rPr>
              <a:t>The solution will consist of the following components</a:t>
            </a:r>
            <a:r>
              <a:rPr lang="en-IN" sz="2300" b="1" dirty="0">
                <a:solidFill>
                  <a:schemeClr val="tx1"/>
                </a:solidFill>
                <a:latin typeface="Calibri"/>
                <a:ea typeface="+mn-lt"/>
                <a:cs typeface="+mn-lt"/>
              </a:rPr>
              <a:t>:</a:t>
            </a:r>
          </a:p>
          <a:p>
            <a:pPr marL="305435" indent="-305435"/>
            <a:r>
              <a:rPr lang="en-IN" sz="2300" b="1" u="sng" dirty="0">
                <a:solidFill>
                  <a:schemeClr val="tx1"/>
                </a:solidFill>
                <a:latin typeface="Calibri"/>
                <a:ea typeface="+mn-lt"/>
                <a:cs typeface="+mn-lt"/>
              </a:rPr>
              <a:t>DATA COLLECTION</a:t>
            </a:r>
            <a:r>
              <a:rPr lang="en-IN" sz="2300" b="1" dirty="0">
                <a:solidFill>
                  <a:schemeClr val="tx1"/>
                </a:solidFill>
                <a:latin typeface="Calibri"/>
                <a:ea typeface="+mn-lt"/>
                <a:cs typeface="+mn-lt"/>
              </a:rPr>
              <a:t>: </a:t>
            </a:r>
            <a:r>
              <a:rPr lang="en-IN" sz="2300" dirty="0">
                <a:latin typeface="Calibri"/>
                <a:ea typeface="+mn-lt"/>
                <a:cs typeface="+mn-lt"/>
              </a:rPr>
              <a:t>Used the Kaggle dataset of </a:t>
            </a:r>
            <a:r>
              <a:rPr lang="en-IN" sz="2300" dirty="0"/>
              <a:t>Machine Predictive Maintenance Classification.</a:t>
            </a:r>
          </a:p>
          <a:p>
            <a:pPr marL="305435" indent="-305435"/>
            <a:r>
              <a:rPr lang="en-IN" sz="2300" b="1" u="sng" dirty="0">
                <a:solidFill>
                  <a:schemeClr val="tx1"/>
                </a:solidFill>
                <a:latin typeface="Calibri"/>
                <a:cs typeface="Calibri"/>
              </a:rPr>
              <a:t>PRE PROCESSING</a:t>
            </a:r>
            <a:r>
              <a:rPr lang="en-IN" sz="2300" dirty="0">
                <a:solidFill>
                  <a:schemeClr val="tx1"/>
                </a:solidFill>
                <a:latin typeface="Calibri"/>
                <a:cs typeface="Calibri"/>
              </a:rPr>
              <a:t>:</a:t>
            </a:r>
            <a:r>
              <a:rPr lang="en-IN" sz="2300" dirty="0">
                <a:latin typeface="Calibri"/>
                <a:cs typeface="Calibri"/>
              </a:rPr>
              <a:t> Cleaned and by normalizing the dataset.</a:t>
            </a:r>
          </a:p>
          <a:p>
            <a:pPr marL="305435" indent="-305435"/>
            <a:r>
              <a:rPr lang="en-IN" sz="2300" b="1" u="sng" dirty="0">
                <a:solidFill>
                  <a:schemeClr val="tx1"/>
                </a:solidFill>
                <a:latin typeface="Calibri"/>
                <a:cs typeface="Calibri"/>
              </a:rPr>
              <a:t>MODEL TRAINING</a:t>
            </a:r>
            <a:r>
              <a:rPr lang="en-IN" sz="2300" b="1" dirty="0">
                <a:solidFill>
                  <a:schemeClr val="tx1"/>
                </a:solidFill>
                <a:latin typeface="Calibri"/>
                <a:cs typeface="Calibri"/>
              </a:rPr>
              <a:t>: </a:t>
            </a:r>
            <a:r>
              <a:rPr lang="en-IN" sz="2300" dirty="0">
                <a:latin typeface="Calibri"/>
                <a:cs typeface="Calibri"/>
              </a:rPr>
              <a:t>Trained a classification model (i.e. Decision Tree, Random Forest and SVM).</a:t>
            </a:r>
          </a:p>
          <a:p>
            <a:pPr marL="305435" indent="-305435"/>
            <a:r>
              <a:rPr lang="en-IN" sz="2300" b="1" u="sng" dirty="0">
                <a:solidFill>
                  <a:schemeClr val="tx1"/>
                </a:solidFill>
                <a:latin typeface="Calibri"/>
                <a:cs typeface="Calibri"/>
              </a:rPr>
              <a:t>EVALUATION</a:t>
            </a:r>
            <a:r>
              <a:rPr lang="en-IN" sz="2300" b="1" dirty="0">
                <a:solidFill>
                  <a:schemeClr val="tx1"/>
                </a:solidFill>
                <a:latin typeface="Calibri"/>
                <a:cs typeface="Calibri"/>
              </a:rPr>
              <a:t>:</a:t>
            </a:r>
            <a:r>
              <a:rPr lang="en-IN" sz="2300" b="1" dirty="0">
                <a:latin typeface="Calibri"/>
                <a:cs typeface="Calibri"/>
              </a:rPr>
              <a:t> </a:t>
            </a:r>
            <a:r>
              <a:rPr lang="en-IN" sz="2300" dirty="0">
                <a:latin typeface="Calibri"/>
                <a:cs typeface="Calibri"/>
              </a:rPr>
              <a:t>Validated the model using Accuracy, Precision, recall and F1 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200" dirty="0">
                <a:solidFill>
                  <a:srgbClr val="0F0F0F"/>
                </a:solidFill>
                <a:ea typeface="+mn-lt"/>
                <a:cs typeface="+mn-lt"/>
              </a:rPr>
              <a:t>The "System Approach" section outlines the overall strategy and methodology for developing and implementing </a:t>
            </a:r>
            <a:r>
              <a:rPr lang="en-IN" sz="2200" b="1" dirty="0">
                <a:solidFill>
                  <a:schemeClr val="tx1"/>
                </a:solidFill>
              </a:rPr>
              <a:t>The Predictive Maintenance Classification System</a:t>
            </a:r>
            <a:r>
              <a:rPr lang="en-IN" sz="2200" dirty="0">
                <a:solidFill>
                  <a:srgbClr val="0F0F0F"/>
                </a:solidFill>
                <a:ea typeface="+mn-lt"/>
                <a:cs typeface="+mn-lt"/>
              </a:rPr>
              <a:t>. Here's a suggested structure for this section:</a:t>
            </a:r>
            <a:endParaRPr lang="en-US" sz="2200" dirty="0"/>
          </a:p>
          <a:p>
            <a:pPr marL="305435" indent="-305435"/>
            <a:r>
              <a:rPr lang="en-IN" sz="2200" b="1" u="sng" dirty="0">
                <a:solidFill>
                  <a:schemeClr val="tx1"/>
                </a:solidFill>
              </a:rPr>
              <a:t>System requirements</a:t>
            </a:r>
          </a:p>
          <a:p>
            <a:pPr marL="457200" indent="-457200">
              <a:buFont typeface="+mj-lt"/>
              <a:buAutoNum type="arabicPeriod"/>
            </a:pPr>
            <a:r>
              <a:rPr lang="en-IN" sz="2200" b="1" dirty="0">
                <a:solidFill>
                  <a:srgbClr val="0F0F0F"/>
                </a:solidFill>
              </a:rPr>
              <a:t>      </a:t>
            </a:r>
            <a:r>
              <a:rPr lang="en-IN" sz="2200" dirty="0">
                <a:solidFill>
                  <a:srgbClr val="0F0F0F"/>
                </a:solidFill>
              </a:rPr>
              <a:t>IBM CLOUD</a:t>
            </a:r>
          </a:p>
          <a:p>
            <a:pPr marL="457200" indent="-457200">
              <a:buFont typeface="+mj-lt"/>
              <a:buAutoNum type="arabicPeriod"/>
            </a:pPr>
            <a:r>
              <a:rPr lang="en-IN" sz="2200" dirty="0">
                <a:solidFill>
                  <a:srgbClr val="0F0F0F"/>
                </a:solidFill>
              </a:rPr>
              <a:t>      IBM WATSONX AI STUDIO for model development and deployment.</a:t>
            </a:r>
          </a:p>
          <a:p>
            <a:pPr marL="457200" indent="-457200">
              <a:buFont typeface="+mj-lt"/>
              <a:buAutoNum type="arabicPeriod"/>
            </a:pPr>
            <a:r>
              <a:rPr lang="en-IN" sz="2200" dirty="0">
                <a:solidFill>
                  <a:srgbClr val="0F0F0F"/>
                </a:solidFill>
              </a:rPr>
              <a:t>      IBM WATSONX RUNTIME SERVICE to build, Deploy, Manage, Optimize decision      anywhere.</a:t>
            </a:r>
          </a:p>
          <a:p>
            <a:pPr marL="457200" indent="-457200">
              <a:buFont typeface="+mj-lt"/>
              <a:buAutoNum type="arabicPeriod"/>
            </a:pPr>
            <a:r>
              <a:rPr lang="en-IN" sz="2200" dirty="0">
                <a:solidFill>
                  <a:srgbClr val="0F0F0F"/>
                </a:solidFill>
              </a:rPr>
              <a: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r>
              <a:rPr lang="en-IN" sz="2200" b="1" u="sng" dirty="0">
                <a:solidFill>
                  <a:schemeClr val="tx1"/>
                </a:solidFill>
                <a:ea typeface="+mn-lt"/>
                <a:cs typeface="+mn-lt"/>
              </a:rPr>
              <a:t>Algorithm Selection</a:t>
            </a:r>
            <a:r>
              <a:rPr lang="en-IN" sz="2200" b="1" dirty="0">
                <a:ea typeface="+mn-lt"/>
                <a:cs typeface="+mn-lt"/>
              </a:rPr>
              <a:t>:</a:t>
            </a:r>
          </a:p>
          <a:p>
            <a:pPr marL="0" indent="0">
              <a:buNone/>
            </a:pPr>
            <a:r>
              <a:rPr lang="en-IN" sz="2200" b="1" dirty="0">
                <a:ea typeface="+mn-lt"/>
                <a:cs typeface="+mn-lt"/>
              </a:rPr>
              <a:t>     </a:t>
            </a:r>
            <a:r>
              <a:rPr lang="en-IN" sz="2200" dirty="0">
                <a:ea typeface="+mn-lt"/>
                <a:cs typeface="+mn-lt"/>
              </a:rPr>
              <a:t>Random Forest Classifier, Decision Tree Classifier (or SVM based on performance).</a:t>
            </a:r>
          </a:p>
          <a:p>
            <a:pPr marL="305435" indent="-305435"/>
            <a:r>
              <a:rPr lang="en-IN" sz="2200" b="1" u="sng" dirty="0">
                <a:solidFill>
                  <a:schemeClr val="tx1"/>
                </a:solidFill>
                <a:ea typeface="+mn-lt"/>
                <a:cs typeface="+mn-lt"/>
              </a:rPr>
              <a:t>Data Input</a:t>
            </a:r>
            <a:r>
              <a:rPr lang="en-IN" sz="2200" b="1" dirty="0">
                <a:ea typeface="+mn-lt"/>
                <a:cs typeface="+mn-lt"/>
              </a:rPr>
              <a:t>:</a:t>
            </a:r>
          </a:p>
          <a:p>
            <a:pPr marL="0" indent="0">
              <a:buNone/>
            </a:pPr>
            <a:r>
              <a:rPr lang="en-IN" sz="2200" b="1" dirty="0">
                <a:ea typeface="+mn-lt"/>
                <a:cs typeface="+mn-lt"/>
              </a:rPr>
              <a:t>     </a:t>
            </a:r>
            <a:r>
              <a:rPr lang="en-IN" sz="2200" dirty="0"/>
              <a:t>UDI, Product ID, Type, Air temperature[K], Process temperature[K], Rotational speed[rpm], Torque[Nm], Tool wear[min], Target.</a:t>
            </a:r>
            <a:endParaRPr lang="en-IN" sz="2200" dirty="0">
              <a:ea typeface="+mn-lt"/>
              <a:cs typeface="+mn-lt"/>
            </a:endParaRPr>
          </a:p>
          <a:p>
            <a:pPr marL="305435" indent="-305435"/>
            <a:r>
              <a:rPr lang="en-IN" sz="2200" b="1" u="sng" dirty="0">
                <a:solidFill>
                  <a:schemeClr val="tx1"/>
                </a:solidFill>
                <a:ea typeface="+mn-lt"/>
                <a:cs typeface="+mn-lt"/>
              </a:rPr>
              <a:t>Training Process</a:t>
            </a:r>
            <a:r>
              <a:rPr lang="en-IN" sz="2200" b="1" dirty="0">
                <a:ea typeface="+mn-lt"/>
                <a:cs typeface="+mn-lt"/>
              </a:rPr>
              <a:t>:</a:t>
            </a:r>
          </a:p>
          <a:p>
            <a:pPr marL="0" indent="0">
              <a:buNone/>
            </a:pPr>
            <a:r>
              <a:rPr lang="en-IN" sz="2200" b="1" dirty="0">
                <a:ea typeface="+mn-lt"/>
                <a:cs typeface="+mn-lt"/>
              </a:rPr>
              <a:t>     </a:t>
            </a:r>
            <a:r>
              <a:rPr lang="en-US" sz="2200" dirty="0"/>
              <a:t>Supervised learning using labeled sensor data to classify fault types in industrial     machines.</a:t>
            </a:r>
            <a:endParaRPr lang="en-IN" sz="2200" dirty="0">
              <a:ea typeface="+mn-lt"/>
              <a:cs typeface="+mn-lt"/>
            </a:endParaRPr>
          </a:p>
          <a:p>
            <a:pPr marL="305435" indent="-305435"/>
            <a:r>
              <a:rPr lang="en-IN" sz="2200" b="1" u="sng" dirty="0">
                <a:solidFill>
                  <a:schemeClr val="tx1"/>
                </a:solidFill>
                <a:ea typeface="+mn-lt"/>
                <a:cs typeface="+mn-lt"/>
              </a:rPr>
              <a:t>Prediction Process</a:t>
            </a:r>
            <a:r>
              <a:rPr lang="en-IN" sz="2200" b="1" dirty="0">
                <a:ea typeface="+mn-lt"/>
                <a:cs typeface="+mn-lt"/>
              </a:rPr>
              <a:t>:</a:t>
            </a:r>
          </a:p>
          <a:p>
            <a:pPr marL="0" indent="0">
              <a:buNone/>
            </a:pPr>
            <a:r>
              <a:rPr lang="en-IN" sz="2200" b="1" dirty="0">
                <a:ea typeface="+mn-lt"/>
                <a:cs typeface="+mn-lt"/>
              </a:rPr>
              <a:t>    </a:t>
            </a:r>
            <a:r>
              <a:rPr lang="en-IN" sz="2200" dirty="0">
                <a:ea typeface="+mn-lt"/>
                <a:cs typeface="+mn-lt"/>
              </a:rPr>
              <a:t>Model </a:t>
            </a:r>
            <a:r>
              <a:rPr lang="en-IN" sz="2200" b="1" dirty="0">
                <a:ea typeface="+mn-lt"/>
                <a:cs typeface="+mn-lt"/>
              </a:rPr>
              <a:t>deployed</a:t>
            </a:r>
            <a:r>
              <a:rPr lang="en-IN" sz="2200" dirty="0">
                <a:ea typeface="+mn-lt"/>
                <a:cs typeface="+mn-lt"/>
              </a:rPr>
              <a:t> on </a:t>
            </a:r>
            <a:r>
              <a:rPr lang="en-IN" sz="2200" b="1" dirty="0">
                <a:ea typeface="+mn-lt"/>
                <a:cs typeface="+mn-lt"/>
              </a:rPr>
              <a:t>IBM Watson Studio </a:t>
            </a:r>
            <a:r>
              <a:rPr lang="en-IN" sz="2200" dirty="0">
                <a:ea typeface="+mn-lt"/>
                <a:cs typeface="+mn-lt"/>
              </a:rPr>
              <a:t>with API endpoint for real-time predictions.</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4C87F38-2ED7-F527-92ED-6D2AAAF8C42D}"/>
              </a:ext>
            </a:extLst>
          </p:cNvPr>
          <p:cNvPicPr>
            <a:picLocks noGrp="1" noChangeAspect="1"/>
          </p:cNvPicPr>
          <p:nvPr>
            <p:ph idx="1"/>
          </p:nvPr>
        </p:nvPicPr>
        <p:blipFill>
          <a:blip r:embed="rId2"/>
          <a:stretch>
            <a:fillRect/>
          </a:stretch>
        </p:blipFill>
        <p:spPr>
          <a:xfrm>
            <a:off x="1157322" y="1321414"/>
            <a:ext cx="987735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4EFE0-0BE0-3BFE-5FC7-B6DA1463AA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DC90EA-B0E5-8087-DA73-843B6260DCE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8AC7B4-F3DC-E2FC-9C2B-D00A2878BE08}"/>
              </a:ext>
            </a:extLst>
          </p:cNvPr>
          <p:cNvPicPr>
            <a:picLocks noGrp="1" noChangeAspect="1"/>
          </p:cNvPicPr>
          <p:nvPr>
            <p:ph idx="1"/>
          </p:nvPr>
        </p:nvPicPr>
        <p:blipFill>
          <a:blip r:embed="rId2"/>
          <a:srcRect/>
          <a:stretch/>
        </p:blipFill>
        <p:spPr>
          <a:xfrm>
            <a:off x="1157322" y="1321414"/>
            <a:ext cx="9877355" cy="4673600"/>
          </a:xfrm>
        </p:spPr>
      </p:pic>
    </p:spTree>
    <p:extLst>
      <p:ext uri="{BB962C8B-B14F-4D97-AF65-F5344CB8AC3E}">
        <p14:creationId xmlns:p14="http://schemas.microsoft.com/office/powerpoint/2010/main" val="284236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8B6E6-56C2-72B7-DD15-B18833855B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E603BC-6774-8D54-8C1A-55CDA54060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0B81706-2285-956A-2100-2DDB0D4BF0DC}"/>
              </a:ext>
            </a:extLst>
          </p:cNvPr>
          <p:cNvPicPr>
            <a:picLocks noGrp="1" noChangeAspect="1"/>
          </p:cNvPicPr>
          <p:nvPr>
            <p:ph idx="1"/>
          </p:nvPr>
        </p:nvPicPr>
        <p:blipFill>
          <a:blip r:embed="rId2"/>
          <a:srcRect/>
          <a:stretch/>
        </p:blipFill>
        <p:spPr>
          <a:xfrm>
            <a:off x="1157322" y="1321414"/>
            <a:ext cx="9877355" cy="4673600"/>
          </a:xfrm>
        </p:spPr>
      </p:pic>
    </p:spTree>
    <p:extLst>
      <p:ext uri="{BB962C8B-B14F-4D97-AF65-F5344CB8AC3E}">
        <p14:creationId xmlns:p14="http://schemas.microsoft.com/office/powerpoint/2010/main" val="12997656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657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 agarwal</cp:lastModifiedBy>
  <cp:revision>25</cp:revision>
  <dcterms:created xsi:type="dcterms:W3CDTF">2021-05-26T16:50:10Z</dcterms:created>
  <dcterms:modified xsi:type="dcterms:W3CDTF">2025-07-25T11:49:46Z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