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ushree sanwal" userId="7704d17d92f849e6" providerId="LiveId" clId="{9C889FCB-152B-4B2B-9C45-D68AB2357CF0}"/>
    <pc:docChg chg="modSld">
      <pc:chgData name="tanushree sanwal" userId="7704d17d92f849e6" providerId="LiveId" clId="{9C889FCB-152B-4B2B-9C45-D68AB2357CF0}" dt="2023-02-15T05:46:42.692" v="3" actId="20577"/>
      <pc:docMkLst>
        <pc:docMk/>
      </pc:docMkLst>
      <pc:sldChg chg="modSp mod">
        <pc:chgData name="tanushree sanwal" userId="7704d17d92f849e6" providerId="LiveId" clId="{9C889FCB-152B-4B2B-9C45-D68AB2357CF0}" dt="2023-02-15T05:46:42.692" v="3" actId="20577"/>
        <pc:sldMkLst>
          <pc:docMk/>
          <pc:sldMk cId="0" sldId="256"/>
        </pc:sldMkLst>
        <pc:spChg chg="mod">
          <ac:chgData name="tanushree sanwal" userId="7704d17d92f849e6" providerId="LiveId" clId="{9C889FCB-152B-4B2B-9C45-D68AB2357CF0}" dt="2023-02-15T05:46:42.692" v="3" actId="20577"/>
          <ac:spMkLst>
            <pc:docMk/>
            <pc:sldMk cId="0"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2/15/2023</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2/15/2023</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2/15/2023</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2/15/2023</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Understanding Gender as a social category</a:t>
            </a:r>
          </a:p>
        </p:txBody>
      </p:sp>
      <p:sp>
        <p:nvSpPr>
          <p:cNvPr id="3" name="Subtitle 2"/>
          <p:cNvSpPr>
            <a:spLocks noGrp="1"/>
          </p:cNvSpPr>
          <p:nvPr>
            <p:ph type="subTitle" idx="1"/>
          </p:nvPr>
        </p:nvSpPr>
        <p:spPr/>
        <p:txBody>
          <a:bodyPr/>
          <a:lstStyle/>
          <a:p>
            <a:r>
              <a:rPr lang="en-US" dirty="0"/>
              <a:t>TANUSHREE SANWAL</a:t>
            </a:r>
          </a:p>
          <a:p>
            <a:r>
              <a:rPr lang="en-US" dirty="0"/>
              <a:t>ASSISTANT PROFESSOR</a:t>
            </a:r>
          </a:p>
          <a:p>
            <a:r>
              <a:rPr lang="en-US" dirty="0"/>
              <a:t>KSOM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Period of Epics </a:t>
            </a:r>
          </a:p>
        </p:txBody>
      </p:sp>
      <p:sp>
        <p:nvSpPr>
          <p:cNvPr id="3" name="Content Placeholder 2"/>
          <p:cNvSpPr>
            <a:spLocks noGrp="1"/>
          </p:cNvSpPr>
          <p:nvPr>
            <p:ph idx="1"/>
          </p:nvPr>
        </p:nvSpPr>
        <p:spPr/>
        <p:txBody>
          <a:bodyPr>
            <a:normAutofit fontScale="92500" lnSpcReduction="20000"/>
          </a:bodyPr>
          <a:lstStyle/>
          <a:p>
            <a:r>
              <a:rPr lang="en-US" dirty="0"/>
              <a:t>In the post Vedic period, the status of women suffered a setback when various restrictions were imposed on woman’s rights and privileges by ‘Manu’.</a:t>
            </a:r>
          </a:p>
          <a:p>
            <a:r>
              <a:rPr lang="en-US" dirty="0"/>
              <a:t> The role of women got restricted to the four walls of their home.</a:t>
            </a:r>
          </a:p>
          <a:p>
            <a:r>
              <a:rPr lang="en-US" dirty="0"/>
              <a:t> During 500 BC to 500 AD, which can be approximated to the period of early </a:t>
            </a:r>
            <a:r>
              <a:rPr lang="en-US" dirty="0" err="1"/>
              <a:t>Smiritis</a:t>
            </a:r>
            <a:r>
              <a:rPr lang="en-US" dirty="0"/>
              <a:t>, the epics of Ramayana and Mahabharata and the early </a:t>
            </a:r>
            <a:r>
              <a:rPr lang="en-US" dirty="0" err="1"/>
              <a:t>Puranas</a:t>
            </a:r>
            <a:r>
              <a:rPr lang="en-US" dirty="0"/>
              <a:t>, and </a:t>
            </a:r>
            <a:r>
              <a:rPr lang="en-US" dirty="0" err="1"/>
              <a:t>Upanishadas</a:t>
            </a:r>
            <a:r>
              <a:rPr lang="en-US" dirty="0"/>
              <a:t>, rights for girls were completely abandoned. Society became polygamous. The system of child marriage was being slowly introduced into the Indian socio structure.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1"/>
            <a:ext cx="8534400" cy="6096000"/>
          </a:xfrm>
        </p:spPr>
        <p:txBody>
          <a:bodyPr>
            <a:normAutofit fontScale="92500" lnSpcReduction="10000"/>
          </a:bodyPr>
          <a:lstStyle/>
          <a:p>
            <a:pPr algn="just"/>
            <a:r>
              <a:rPr lang="en-US" dirty="0" err="1"/>
              <a:t>Sita</a:t>
            </a:r>
            <a:r>
              <a:rPr lang="en-US" dirty="0"/>
              <a:t> is considered as an ideal Hindu woman because she surrendered all her personal desires and followed her husband Rama to the forest. </a:t>
            </a:r>
          </a:p>
          <a:p>
            <a:pPr algn="just"/>
            <a:r>
              <a:rPr lang="en-US" dirty="0"/>
              <a:t>Women had only one duty, unquestioning obedience to her husband. </a:t>
            </a:r>
          </a:p>
          <a:p>
            <a:pPr algn="just"/>
            <a:r>
              <a:rPr lang="en-US" dirty="0"/>
              <a:t>In the epics period though no woman figured as ruling queen, but woman like </a:t>
            </a:r>
            <a:r>
              <a:rPr lang="en-US" dirty="0" err="1"/>
              <a:t>Gandhari</a:t>
            </a:r>
            <a:r>
              <a:rPr lang="en-US" dirty="0"/>
              <a:t>, </a:t>
            </a:r>
            <a:r>
              <a:rPr lang="en-US" dirty="0" err="1"/>
              <a:t>Draupadi</a:t>
            </a:r>
            <a:r>
              <a:rPr lang="en-US" dirty="0"/>
              <a:t>, </a:t>
            </a:r>
            <a:r>
              <a:rPr lang="en-US" dirty="0" err="1"/>
              <a:t>Kaushalya</a:t>
            </a:r>
            <a:r>
              <a:rPr lang="en-US" dirty="0"/>
              <a:t>, </a:t>
            </a:r>
            <a:r>
              <a:rPr lang="en-US" dirty="0" err="1"/>
              <a:t>Kaikey</a:t>
            </a:r>
            <a:r>
              <a:rPr lang="en-US" dirty="0"/>
              <a:t> and </a:t>
            </a:r>
            <a:r>
              <a:rPr lang="en-US" dirty="0" err="1"/>
              <a:t>Kunti</a:t>
            </a:r>
            <a:r>
              <a:rPr lang="en-US" dirty="0"/>
              <a:t> were in very high position and exercise considerable influence in the family councils of kings. </a:t>
            </a:r>
          </a:p>
          <a:p>
            <a:pPr algn="just"/>
            <a:r>
              <a:rPr lang="en-US" dirty="0"/>
              <a:t>The practice of worshiping female deity as mother goddess was in vogue since 4000 years, from the times of Indus Valley civilization.</a:t>
            </a:r>
          </a:p>
          <a:p>
            <a:pPr algn="just"/>
            <a:r>
              <a:rPr lang="en-US" dirty="0"/>
              <a:t> the </a:t>
            </a:r>
            <a:r>
              <a:rPr lang="en-US" dirty="0" err="1"/>
              <a:t>Shakti</a:t>
            </a:r>
            <a:r>
              <a:rPr lang="en-US" dirty="0"/>
              <a:t> </a:t>
            </a:r>
            <a:r>
              <a:rPr lang="en-US" dirty="0" err="1"/>
              <a:t>pooja</a:t>
            </a:r>
            <a:r>
              <a:rPr lang="en-US" dirty="0"/>
              <a:t> was evidently prevailing in society since the early times.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Period of Jainism and Buddhism</a:t>
            </a:r>
          </a:p>
        </p:txBody>
      </p:sp>
      <p:sp>
        <p:nvSpPr>
          <p:cNvPr id="3" name="Content Placeholder 2"/>
          <p:cNvSpPr>
            <a:spLocks noGrp="1"/>
          </p:cNvSpPr>
          <p:nvPr>
            <p:ph idx="1"/>
          </p:nvPr>
        </p:nvSpPr>
        <p:spPr/>
        <p:txBody>
          <a:bodyPr>
            <a:normAutofit fontScale="92500" lnSpcReduction="10000"/>
          </a:bodyPr>
          <a:lstStyle/>
          <a:p>
            <a:r>
              <a:rPr lang="en-US" dirty="0"/>
              <a:t>According to Jainism </a:t>
            </a:r>
            <a:r>
              <a:rPr lang="en-US" dirty="0" err="1"/>
              <a:t>Atma</a:t>
            </a:r>
            <a:r>
              <a:rPr lang="en-US" dirty="0"/>
              <a:t> has no division of male or female. </a:t>
            </a:r>
          </a:p>
          <a:p>
            <a:r>
              <a:rPr lang="en-US" dirty="0"/>
              <a:t>Woman in particular has unique position as ‘</a:t>
            </a:r>
            <a:r>
              <a:rPr lang="en-US" dirty="0" err="1"/>
              <a:t>Jina</a:t>
            </a:r>
            <a:r>
              <a:rPr lang="en-US" dirty="0"/>
              <a:t> </a:t>
            </a:r>
            <a:r>
              <a:rPr lang="en-US" dirty="0" err="1"/>
              <a:t>Matha</a:t>
            </a:r>
            <a:r>
              <a:rPr lang="en-US" dirty="0"/>
              <a:t>’, the woman who gives birth to </a:t>
            </a:r>
            <a:r>
              <a:rPr lang="en-US" dirty="0" err="1"/>
              <a:t>Thirthankara</a:t>
            </a:r>
            <a:r>
              <a:rPr lang="en-US" dirty="0"/>
              <a:t>, she had the highest position as the ‘Mother of Nature’. </a:t>
            </a:r>
          </a:p>
          <a:p>
            <a:r>
              <a:rPr lang="en-US" dirty="0"/>
              <a:t>History is full of names of </a:t>
            </a:r>
            <a:r>
              <a:rPr lang="en-US" dirty="0" err="1"/>
              <a:t>jain</a:t>
            </a:r>
            <a:r>
              <a:rPr lang="en-US" dirty="0"/>
              <a:t> women who did a lot for society and their religion </a:t>
            </a:r>
          </a:p>
          <a:p>
            <a:r>
              <a:rPr lang="en-US" dirty="0"/>
              <a:t>it is stated in the </a:t>
            </a:r>
            <a:r>
              <a:rPr lang="en-US" dirty="0" err="1"/>
              <a:t>puranas</a:t>
            </a:r>
            <a:r>
              <a:rPr lang="en-US" dirty="0"/>
              <a:t> that woman has the same rights as man, to get education, take up jobs and so 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Buddhism permitted women to participate in religious discourses and seek membership in ‘Sang’.</a:t>
            </a:r>
          </a:p>
          <a:p>
            <a:r>
              <a:rPr lang="en-US" dirty="0"/>
              <a:t>In the religious institute of Buddha also women were for a long time refused to admission and later on when admitted as ‘Nuns’ called ‘</a:t>
            </a:r>
            <a:r>
              <a:rPr lang="en-US" dirty="0" err="1"/>
              <a:t>Bhikshuni</a:t>
            </a:r>
            <a:r>
              <a:rPr lang="en-US" dirty="0"/>
              <a:t>’ were placed in inferior position to male monks.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 of </a:t>
            </a:r>
            <a:r>
              <a:rPr lang="en-US" dirty="0" err="1"/>
              <a:t>Dharmashastra</a:t>
            </a:r>
            <a:r>
              <a:rPr lang="en-US" dirty="0"/>
              <a:t> </a:t>
            </a:r>
          </a:p>
        </p:txBody>
      </p:sp>
      <p:sp>
        <p:nvSpPr>
          <p:cNvPr id="3" name="Content Placeholder 2"/>
          <p:cNvSpPr>
            <a:spLocks noGrp="1"/>
          </p:cNvSpPr>
          <p:nvPr>
            <p:ph idx="1"/>
          </p:nvPr>
        </p:nvSpPr>
        <p:spPr/>
        <p:txBody>
          <a:bodyPr>
            <a:normAutofit lnSpcReduction="10000"/>
          </a:bodyPr>
          <a:lstStyle/>
          <a:p>
            <a:r>
              <a:rPr lang="en-US" dirty="0"/>
              <a:t>During the age of </a:t>
            </a:r>
            <a:r>
              <a:rPr lang="en-US" dirty="0" err="1"/>
              <a:t>Dharmashastra</a:t>
            </a:r>
            <a:r>
              <a:rPr lang="en-US" dirty="0"/>
              <a:t>, codes of conduct were evolved. </a:t>
            </a:r>
          </a:p>
          <a:p>
            <a:r>
              <a:rPr lang="en-US" dirty="0"/>
              <a:t>This period saw the exclusion of women from both economic and religious sphere. </a:t>
            </a:r>
          </a:p>
          <a:p>
            <a:r>
              <a:rPr lang="en-US" dirty="0"/>
              <a:t>Since education was virtually denied to women, they had to be dependent on men for their survival and maintenance.</a:t>
            </a:r>
          </a:p>
          <a:p>
            <a:r>
              <a:rPr lang="en-US" dirty="0"/>
              <a:t> This period was also characterized by consolidation of religious customs and caste system assuming rigid proportion.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1000" y="0"/>
            <a:ext cx="8229600" cy="6172200"/>
          </a:xfrm>
        </p:spPr>
        <p:txBody>
          <a:bodyPr>
            <a:normAutofit/>
          </a:bodyPr>
          <a:lstStyle/>
          <a:p>
            <a:pPr algn="just"/>
            <a:r>
              <a:rPr lang="en-US" dirty="0"/>
              <a:t>The </a:t>
            </a:r>
            <a:r>
              <a:rPr lang="en-US" dirty="0" err="1"/>
              <a:t>Dharmashastra</a:t>
            </a:r>
            <a:r>
              <a:rPr lang="en-US" dirty="0"/>
              <a:t> prescribed codes of conduct, which regulated not only the family life but also the life in society at large. </a:t>
            </a:r>
          </a:p>
          <a:p>
            <a:pPr algn="just"/>
            <a:r>
              <a:rPr lang="en-US" dirty="0"/>
              <a:t>The two most important authoritative law codes of this period were ‘</a:t>
            </a:r>
            <a:r>
              <a:rPr lang="en-US" dirty="0" err="1"/>
              <a:t>ManuSmriti</a:t>
            </a:r>
            <a:r>
              <a:rPr lang="en-US" dirty="0"/>
              <a:t>’ and ‘</a:t>
            </a:r>
            <a:r>
              <a:rPr lang="en-US" dirty="0" err="1"/>
              <a:t>Yagnavalkya</a:t>
            </a:r>
            <a:r>
              <a:rPr lang="en-US" dirty="0"/>
              <a:t> </a:t>
            </a:r>
            <a:r>
              <a:rPr lang="en-US" dirty="0" err="1"/>
              <a:t>Smriti</a:t>
            </a:r>
            <a:r>
              <a:rPr lang="en-US" dirty="0"/>
              <a:t>’. </a:t>
            </a:r>
          </a:p>
          <a:p>
            <a:pPr algn="just"/>
            <a:r>
              <a:rPr lang="en-US" dirty="0"/>
              <a:t>Manu laid down the Hindu code. His laws insist that the ideal woman must consider her husband as God; the ideal woman is one who does not strive to breakdown these bonds of control. Manu’s code has had the most negative effects on Indian women for countless succeeding generations.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Evils of Medieval Period / Challenges faced by women</a:t>
            </a:r>
          </a:p>
        </p:txBody>
      </p:sp>
      <p:sp>
        <p:nvSpPr>
          <p:cNvPr id="3" name="Content Placeholder 2"/>
          <p:cNvSpPr>
            <a:spLocks noGrp="1"/>
          </p:cNvSpPr>
          <p:nvPr>
            <p:ph idx="1"/>
          </p:nvPr>
        </p:nvSpPr>
        <p:spPr/>
        <p:txBody>
          <a:bodyPr/>
          <a:lstStyle/>
          <a:p>
            <a:r>
              <a:rPr lang="en-US" dirty="0"/>
              <a:t>Child Marriage, </a:t>
            </a:r>
          </a:p>
          <a:p>
            <a:r>
              <a:rPr lang="en-US" dirty="0"/>
              <a:t>female child infanticide, </a:t>
            </a:r>
          </a:p>
          <a:p>
            <a:r>
              <a:rPr lang="en-US" dirty="0" err="1"/>
              <a:t>purdah</a:t>
            </a:r>
            <a:r>
              <a:rPr lang="en-US" dirty="0"/>
              <a:t> system, </a:t>
            </a:r>
          </a:p>
          <a:p>
            <a:r>
              <a:rPr lang="en-US" dirty="0" err="1"/>
              <a:t>jauhar</a:t>
            </a:r>
            <a:r>
              <a:rPr lang="en-US" dirty="0"/>
              <a:t> and sati, slavery, </a:t>
            </a:r>
          </a:p>
          <a:p>
            <a:r>
              <a:rPr lang="en-US" dirty="0"/>
              <a:t>rigid caste system, </a:t>
            </a:r>
          </a:p>
          <a:p>
            <a:r>
              <a:rPr lang="en-US" dirty="0"/>
              <a:t>restriction on girl education, </a:t>
            </a:r>
          </a:p>
          <a:p>
            <a:r>
              <a:rPr lang="en-US" dirty="0"/>
              <a:t>restriction on widow remarriage, </a:t>
            </a:r>
          </a:p>
          <a:p>
            <a:r>
              <a:rPr lang="en-US" dirty="0" err="1"/>
              <a:t>devdasi</a:t>
            </a:r>
            <a:r>
              <a:rPr lang="en-US" dirty="0"/>
              <a:t>, </a:t>
            </a:r>
          </a:p>
          <a:p>
            <a:r>
              <a:rPr lang="en-US" dirty="0"/>
              <a:t>evil custom of dowry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Different approaches to empower women </a:t>
            </a:r>
          </a:p>
        </p:txBody>
      </p:sp>
      <p:sp>
        <p:nvSpPr>
          <p:cNvPr id="3" name="Content Placeholder 2"/>
          <p:cNvSpPr>
            <a:spLocks noGrp="1"/>
          </p:cNvSpPr>
          <p:nvPr>
            <p:ph idx="1"/>
          </p:nvPr>
        </p:nvSpPr>
        <p:spPr/>
        <p:txBody>
          <a:bodyPr>
            <a:normAutofit lnSpcReduction="10000"/>
          </a:bodyPr>
          <a:lstStyle/>
          <a:p>
            <a:r>
              <a:rPr lang="en-US" dirty="0"/>
              <a:t>There must be four types of approaches to empower women, they are as follows : </a:t>
            </a:r>
          </a:p>
          <a:p>
            <a:r>
              <a:rPr lang="en-US" dirty="0"/>
              <a:t>First -: Empowerment through integrated rural development </a:t>
            </a:r>
          </a:p>
          <a:p>
            <a:r>
              <a:rPr lang="en-US" dirty="0"/>
              <a:t>Second -: Empowerment through economic development </a:t>
            </a:r>
          </a:p>
          <a:p>
            <a:r>
              <a:rPr lang="en-US" dirty="0"/>
              <a:t>Third -: Empowerment through awareness building and organizing women </a:t>
            </a:r>
          </a:p>
          <a:p>
            <a:r>
              <a:rPr lang="en-US" dirty="0"/>
              <a:t>Fourth -: Empowerment through research, training and resource support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Slavery</a:t>
            </a:r>
          </a:p>
        </p:txBody>
      </p:sp>
      <p:sp>
        <p:nvSpPr>
          <p:cNvPr id="3" name="Content Placeholder 2"/>
          <p:cNvSpPr>
            <a:spLocks noGrp="1"/>
          </p:cNvSpPr>
          <p:nvPr>
            <p:ph idx="1"/>
          </p:nvPr>
        </p:nvSpPr>
        <p:spPr/>
        <p:txBody>
          <a:bodyPr>
            <a:normAutofit fontScale="92500" lnSpcReduction="20000"/>
          </a:bodyPr>
          <a:lstStyle/>
          <a:p>
            <a:r>
              <a:rPr lang="en-US" dirty="0"/>
              <a:t> It is true that even before the advent of Islam there was some sort of slavery in India, but it became common after the Muslim conquest of India. </a:t>
            </a:r>
          </a:p>
          <a:p>
            <a:r>
              <a:rPr lang="en-US" dirty="0"/>
              <a:t>The reason is that slavery was a common feature of Muslim society and the keeping of slaves was not only a fashion but also a symbol of position and status.</a:t>
            </a:r>
          </a:p>
          <a:p>
            <a:r>
              <a:rPr lang="en-US" dirty="0"/>
              <a:t> The </a:t>
            </a:r>
            <a:r>
              <a:rPr lang="en-US" dirty="0" err="1"/>
              <a:t>Rajputs</a:t>
            </a:r>
            <a:r>
              <a:rPr lang="en-US" dirty="0"/>
              <a:t> also started observing the practice of slavery and women slaves were offered in dowry. Thus, the institution of slavery became very common in Indian society and that was the result of Muslim conquest of India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slaves</a:t>
            </a:r>
          </a:p>
        </p:txBody>
      </p:sp>
      <p:sp>
        <p:nvSpPr>
          <p:cNvPr id="3" name="Content Placeholder 2"/>
          <p:cNvSpPr>
            <a:spLocks noGrp="1"/>
          </p:cNvSpPr>
          <p:nvPr>
            <p:ph idx="1"/>
          </p:nvPr>
        </p:nvSpPr>
        <p:spPr/>
        <p:txBody>
          <a:bodyPr>
            <a:normAutofit fontScale="85000" lnSpcReduction="20000"/>
          </a:bodyPr>
          <a:lstStyle/>
          <a:p>
            <a:r>
              <a:rPr lang="en-US" dirty="0"/>
              <a:t>In the </a:t>
            </a:r>
            <a:r>
              <a:rPr lang="en-US" dirty="0" err="1"/>
              <a:t>Mauryan</a:t>
            </a:r>
            <a:r>
              <a:rPr lang="en-US" dirty="0"/>
              <a:t> period the types of slaves increased as testified in </a:t>
            </a:r>
            <a:r>
              <a:rPr lang="en-US" dirty="0" err="1"/>
              <a:t>Arthasastra</a:t>
            </a:r>
            <a:r>
              <a:rPr lang="en-US" dirty="0"/>
              <a:t> of </a:t>
            </a:r>
            <a:r>
              <a:rPr lang="en-US" dirty="0" err="1"/>
              <a:t>Kautilaya</a:t>
            </a:r>
            <a:r>
              <a:rPr lang="en-US" dirty="0"/>
              <a:t> along with the following eight categories of slaves: </a:t>
            </a:r>
          </a:p>
          <a:p>
            <a:r>
              <a:rPr lang="en-US" dirty="0"/>
              <a:t>(1) Born of a female slave (</a:t>
            </a:r>
            <a:r>
              <a:rPr lang="en-US" dirty="0" err="1"/>
              <a:t>grhajata</a:t>
            </a:r>
            <a:r>
              <a:rPr lang="en-US" dirty="0"/>
              <a:t>) </a:t>
            </a:r>
          </a:p>
          <a:p>
            <a:r>
              <a:rPr lang="en-US" dirty="0"/>
              <a:t>(2) Inherited from father (</a:t>
            </a:r>
            <a:r>
              <a:rPr lang="en-US" dirty="0" err="1"/>
              <a:t>dayagava</a:t>
            </a:r>
            <a:r>
              <a:rPr lang="en-US" dirty="0"/>
              <a:t>) </a:t>
            </a:r>
          </a:p>
          <a:p>
            <a:r>
              <a:rPr lang="en-US" dirty="0"/>
              <a:t>(3) Presented by some other person (</a:t>
            </a:r>
            <a:r>
              <a:rPr lang="en-US" dirty="0" err="1"/>
              <a:t>labdha</a:t>
            </a:r>
            <a:r>
              <a:rPr lang="en-US" dirty="0"/>
              <a:t>) </a:t>
            </a:r>
          </a:p>
          <a:p>
            <a:r>
              <a:rPr lang="en-US" dirty="0"/>
              <a:t>(4) Purchased by paying a sum of money (</a:t>
            </a:r>
            <a:r>
              <a:rPr lang="en-US" dirty="0" err="1"/>
              <a:t>krita</a:t>
            </a:r>
            <a:r>
              <a:rPr lang="en-US" dirty="0"/>
              <a:t>) </a:t>
            </a:r>
          </a:p>
          <a:p>
            <a:r>
              <a:rPr lang="en-US" dirty="0"/>
              <a:t>(5) Imprisoned in war (</a:t>
            </a:r>
            <a:r>
              <a:rPr lang="en-US" dirty="0" err="1"/>
              <a:t>dhvajahrta</a:t>
            </a:r>
            <a:r>
              <a:rPr lang="en-US" dirty="0"/>
              <a:t>)</a:t>
            </a:r>
          </a:p>
          <a:p>
            <a:r>
              <a:rPr lang="en-US" dirty="0"/>
              <a:t> (6) One who sales himself as a slave (</a:t>
            </a:r>
            <a:r>
              <a:rPr lang="en-US" dirty="0" err="1"/>
              <a:t>atmavikraya</a:t>
            </a:r>
            <a:r>
              <a:rPr lang="en-US" dirty="0"/>
              <a:t>)</a:t>
            </a:r>
          </a:p>
          <a:p>
            <a:r>
              <a:rPr lang="en-US" dirty="0"/>
              <a:t> (7) Mortgaged for loan (</a:t>
            </a:r>
            <a:r>
              <a:rPr lang="en-US" dirty="0" err="1"/>
              <a:t>ahitaka</a:t>
            </a:r>
            <a:r>
              <a:rPr lang="en-US"/>
              <a:t>) </a:t>
            </a:r>
          </a:p>
          <a:p>
            <a:r>
              <a:rPr lang="en-US"/>
              <a:t>(</a:t>
            </a:r>
            <a:r>
              <a:rPr lang="en-US" dirty="0"/>
              <a:t>8) Reduced to slavery as punishment for some grave offence (</a:t>
            </a:r>
            <a:r>
              <a:rPr lang="en-US" dirty="0" err="1"/>
              <a:t>danda-pranita</a:t>
            </a:r>
            <a:r>
              <a:rPr 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Gender as a social category</a:t>
            </a:r>
          </a:p>
        </p:txBody>
      </p:sp>
      <p:sp>
        <p:nvSpPr>
          <p:cNvPr id="3" name="Content Placeholder 2"/>
          <p:cNvSpPr>
            <a:spLocks noGrp="1"/>
          </p:cNvSpPr>
          <p:nvPr>
            <p:ph idx="1"/>
          </p:nvPr>
        </p:nvSpPr>
        <p:spPr/>
        <p:txBody>
          <a:bodyPr>
            <a:normAutofit fontScale="77500" lnSpcReduction="20000"/>
          </a:bodyPr>
          <a:lstStyle/>
          <a:p>
            <a:r>
              <a:rPr lang="en-US" dirty="0"/>
              <a:t>History talks of the interaction between gender and culture. </a:t>
            </a:r>
          </a:p>
          <a:p>
            <a:r>
              <a:rPr lang="en-US" dirty="0"/>
              <a:t>Moreover, our culture is such that only men and their activities have been highlighted. </a:t>
            </a:r>
          </a:p>
          <a:p>
            <a:r>
              <a:rPr lang="en-US" dirty="0"/>
              <a:t>One would  only find women in the feminist context</a:t>
            </a:r>
          </a:p>
          <a:p>
            <a:r>
              <a:rPr lang="en-US" dirty="0"/>
              <a:t>Thomson points and concludes that history needs to register the lived experiences, day-to-day life, aspirations and dreams of common man. </a:t>
            </a:r>
          </a:p>
          <a:p>
            <a:r>
              <a:rPr lang="en-US" dirty="0"/>
              <a:t>Our culture has given enough space for ignoring women as secondary. It could be a deliberate attempt by historian to subordinate women or it could also be a result of our culture for which historians felt that it was not important to register the lives of women. </a:t>
            </a:r>
          </a:p>
          <a:p>
            <a:r>
              <a:rPr lang="en-US" dirty="0"/>
              <a:t>But now the time is changing. Feminist come together and write on the issues of women and their life details.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Slave</a:t>
            </a:r>
          </a:p>
        </p:txBody>
      </p:sp>
      <p:sp>
        <p:nvSpPr>
          <p:cNvPr id="3" name="Content Placeholder 2"/>
          <p:cNvSpPr>
            <a:spLocks noGrp="1"/>
          </p:cNvSpPr>
          <p:nvPr>
            <p:ph idx="1"/>
          </p:nvPr>
        </p:nvSpPr>
        <p:spPr/>
        <p:txBody>
          <a:bodyPr/>
          <a:lstStyle/>
          <a:p>
            <a:r>
              <a:rPr lang="en-US" dirty="0"/>
              <a:t>War</a:t>
            </a:r>
          </a:p>
          <a:p>
            <a:r>
              <a:rPr lang="en-US" dirty="0"/>
              <a:t>Calamities</a:t>
            </a:r>
          </a:p>
          <a:p>
            <a:r>
              <a:rPr lang="en-US" dirty="0"/>
              <a:t>Gambling</a:t>
            </a:r>
          </a:p>
          <a:p>
            <a:r>
              <a:rPr lang="en-US" dirty="0"/>
              <a:t>Indebtedness</a:t>
            </a:r>
          </a:p>
          <a:p>
            <a:r>
              <a:rPr lang="en-US" dirty="0"/>
              <a:t>Gifts</a:t>
            </a:r>
          </a:p>
          <a:p>
            <a:r>
              <a:rPr lang="en-US" dirty="0"/>
              <a:t>Punishments</a:t>
            </a:r>
          </a:p>
          <a:p>
            <a:r>
              <a:rPr lang="en-US" dirty="0"/>
              <a:t>Other sources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of Slaves</a:t>
            </a:r>
          </a:p>
        </p:txBody>
      </p:sp>
      <p:sp>
        <p:nvSpPr>
          <p:cNvPr id="3" name="Content Placeholder 2"/>
          <p:cNvSpPr>
            <a:spLocks noGrp="1"/>
          </p:cNvSpPr>
          <p:nvPr>
            <p:ph idx="1"/>
          </p:nvPr>
        </p:nvSpPr>
        <p:spPr/>
        <p:txBody>
          <a:bodyPr/>
          <a:lstStyle/>
          <a:p>
            <a:r>
              <a:rPr lang="en-US" dirty="0"/>
              <a:t>First, the slaves indulged in house-hold, </a:t>
            </a:r>
          </a:p>
          <a:p>
            <a:r>
              <a:rPr lang="en-US" dirty="0"/>
              <a:t>second, slaves indulged in agricultural and other productive activities and </a:t>
            </a:r>
          </a:p>
          <a:p>
            <a:r>
              <a:rPr lang="en-US" dirty="0"/>
              <a:t>third, those who were involved in non household works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Jobs of slave</a:t>
            </a:r>
          </a:p>
        </p:txBody>
      </p:sp>
      <p:sp>
        <p:nvSpPr>
          <p:cNvPr id="3" name="Content Placeholder 2"/>
          <p:cNvSpPr>
            <a:spLocks noGrp="1"/>
          </p:cNvSpPr>
          <p:nvPr>
            <p:ph idx="1"/>
          </p:nvPr>
        </p:nvSpPr>
        <p:spPr/>
        <p:txBody>
          <a:bodyPr/>
          <a:lstStyle/>
          <a:p>
            <a:r>
              <a:rPr lang="en-US" dirty="0"/>
              <a:t>menial jobs like, sweeping of entrance gate, sweeping of roads, cleaning of latrine, throwing away the night soil, cleaning the gutters and reservoirs, smearing the floor with cow dung and cleaning the internal parts of body (</a:t>
            </a:r>
            <a:r>
              <a:rPr lang="en-US" dirty="0" err="1"/>
              <a:t>guptangas</a:t>
            </a:r>
            <a:r>
              <a:rPr lang="en-US"/>
              <a:t>), etc.</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leading approaches to women studies </a:t>
            </a:r>
          </a:p>
        </p:txBody>
      </p:sp>
      <p:sp>
        <p:nvSpPr>
          <p:cNvPr id="3" name="Content Placeholder 2"/>
          <p:cNvSpPr>
            <a:spLocks noGrp="1"/>
          </p:cNvSpPr>
          <p:nvPr>
            <p:ph idx="1"/>
          </p:nvPr>
        </p:nvSpPr>
        <p:spPr/>
        <p:txBody>
          <a:bodyPr/>
          <a:lstStyle/>
          <a:p>
            <a:r>
              <a:rPr lang="en-US" dirty="0"/>
              <a:t>Classical, Neo Classical, </a:t>
            </a:r>
            <a:r>
              <a:rPr lang="en-US" dirty="0" err="1"/>
              <a:t>Istitutional</a:t>
            </a:r>
            <a:r>
              <a:rPr lang="en-US" dirty="0"/>
              <a:t>  and Marxist</a:t>
            </a:r>
          </a:p>
          <a:p>
            <a:r>
              <a:rPr lang="en-US" dirty="0"/>
              <a:t>This classical theory explains marriage as a relationship for both individuals to maximize utility. Marriage is a two-person firm where women hire men since men earn more and men hire women because they are superior nursemaids.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Neo-Classical School </a:t>
            </a:r>
          </a:p>
        </p:txBody>
      </p:sp>
      <p:sp>
        <p:nvSpPr>
          <p:cNvPr id="3" name="Content Placeholder 2"/>
          <p:cNvSpPr>
            <a:spLocks noGrp="1"/>
          </p:cNvSpPr>
          <p:nvPr>
            <p:ph idx="1"/>
          </p:nvPr>
        </p:nvSpPr>
        <p:spPr/>
        <p:txBody>
          <a:bodyPr>
            <a:normAutofit fontScale="92500" lnSpcReduction="20000"/>
          </a:bodyPr>
          <a:lstStyle/>
          <a:p>
            <a:r>
              <a:rPr lang="en-US" dirty="0"/>
              <a:t>This theory was considered to be the most dominant school in West which is based on the concept of utility. </a:t>
            </a:r>
          </a:p>
          <a:p>
            <a:r>
              <a:rPr lang="en-US" dirty="0"/>
              <a:t>According to this school, the allocation of time by any individual is linked with the utility attached to it. </a:t>
            </a:r>
          </a:p>
          <a:p>
            <a:r>
              <a:rPr lang="en-US" dirty="0"/>
              <a:t>Women's participation in </a:t>
            </a:r>
            <a:r>
              <a:rPr lang="en-US" dirty="0" err="1"/>
              <a:t>labour</a:t>
            </a:r>
            <a:r>
              <a:rPr lang="en-US" dirty="0"/>
              <a:t> force is a function of the utility derived from work. </a:t>
            </a:r>
          </a:p>
          <a:p>
            <a:r>
              <a:rPr lang="en-US" dirty="0"/>
              <a:t>This participation or withdrawal of women from the </a:t>
            </a:r>
            <a:r>
              <a:rPr lang="en-US" dirty="0" err="1"/>
              <a:t>labour</a:t>
            </a:r>
            <a:r>
              <a:rPr lang="en-US" dirty="0"/>
              <a:t> face does not only depend on wage rate existing, but also on the household i.e. (husband's income).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Institutional Approach </a:t>
            </a:r>
          </a:p>
        </p:txBody>
      </p:sp>
      <p:sp>
        <p:nvSpPr>
          <p:cNvPr id="3" name="Content Placeholder 2"/>
          <p:cNvSpPr>
            <a:spLocks noGrp="1"/>
          </p:cNvSpPr>
          <p:nvPr>
            <p:ph idx="1"/>
          </p:nvPr>
        </p:nvSpPr>
        <p:spPr/>
        <p:txBody>
          <a:bodyPr/>
          <a:lstStyle/>
          <a:p>
            <a:r>
              <a:rPr lang="en-US" dirty="0"/>
              <a:t>This approach to women studies draws its theoretical rationale from the rigid quasi – rigid structural institutions among the society. Here the status of men, women and children are determined on the basis on race, caste, education, etc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Marxist School </a:t>
            </a:r>
          </a:p>
        </p:txBody>
      </p:sp>
      <p:sp>
        <p:nvSpPr>
          <p:cNvPr id="3" name="Content Placeholder 2"/>
          <p:cNvSpPr>
            <a:spLocks noGrp="1"/>
          </p:cNvSpPr>
          <p:nvPr>
            <p:ph idx="1"/>
          </p:nvPr>
        </p:nvSpPr>
        <p:spPr/>
        <p:txBody>
          <a:bodyPr>
            <a:normAutofit lnSpcReduction="10000"/>
          </a:bodyPr>
          <a:lstStyle/>
          <a:p>
            <a:pPr algn="just"/>
            <a:r>
              <a:rPr lang="en-US" dirty="0"/>
              <a:t>This school adopts a historical perspective of any social situation. As per this view, production and capital accumulation is fundamental to the understanding of women's position. </a:t>
            </a:r>
          </a:p>
          <a:p>
            <a:pPr algn="just"/>
            <a:r>
              <a:rPr lang="en-US" dirty="0"/>
              <a:t>exclusion of women from market production was done by the capitalists in accentuating capital accumulation .</a:t>
            </a:r>
          </a:p>
          <a:p>
            <a:pPr algn="just"/>
            <a:r>
              <a:rPr lang="en-US" dirty="0"/>
              <a:t>It views history as a system of relations between men who dominate and women who are dominated.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representation of Women in Historical traditions</a:t>
            </a:r>
          </a:p>
        </p:txBody>
      </p:sp>
      <p:sp>
        <p:nvSpPr>
          <p:cNvPr id="3" name="Content Placeholder 2"/>
          <p:cNvSpPr>
            <a:spLocks noGrp="1"/>
          </p:cNvSpPr>
          <p:nvPr>
            <p:ph idx="1"/>
          </p:nvPr>
        </p:nvSpPr>
        <p:spPr/>
        <p:txBody>
          <a:bodyPr>
            <a:normAutofit/>
          </a:bodyPr>
          <a:lstStyle/>
          <a:p>
            <a:r>
              <a:rPr lang="en-US" dirty="0"/>
              <a:t>During Vedic and later period, women in India held equal status with that of men, which was literally called as “Golden Age”. Status of women during the ancient period is prescribed under the four broad sub-periods listed below: </a:t>
            </a:r>
          </a:p>
          <a:p>
            <a:r>
              <a:rPr lang="en-US" dirty="0"/>
              <a:t>The Vedic period </a:t>
            </a:r>
          </a:p>
          <a:p>
            <a:r>
              <a:rPr lang="en-US" dirty="0"/>
              <a:t>The period of Epics </a:t>
            </a:r>
          </a:p>
          <a:p>
            <a:r>
              <a:rPr lang="en-US" dirty="0"/>
              <a:t>The period of Jainism and Buddhism </a:t>
            </a:r>
          </a:p>
          <a:p>
            <a:r>
              <a:rPr lang="en-US" dirty="0"/>
              <a:t>The age of </a:t>
            </a:r>
            <a:r>
              <a:rPr lang="en-US" dirty="0" err="1"/>
              <a:t>Dharmashastra</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Vedic period</a:t>
            </a:r>
          </a:p>
        </p:txBody>
      </p:sp>
      <p:sp>
        <p:nvSpPr>
          <p:cNvPr id="3" name="Content Placeholder 2"/>
          <p:cNvSpPr>
            <a:spLocks noGrp="1"/>
          </p:cNvSpPr>
          <p:nvPr>
            <p:ph idx="1"/>
          </p:nvPr>
        </p:nvSpPr>
        <p:spPr/>
        <p:txBody>
          <a:bodyPr>
            <a:normAutofit fontScale="77500" lnSpcReduction="20000"/>
          </a:bodyPr>
          <a:lstStyle/>
          <a:p>
            <a:r>
              <a:rPr lang="en-US" dirty="0"/>
              <a:t>The period between 1500-1000 BC is identified as early Vedic period. </a:t>
            </a:r>
          </a:p>
          <a:p>
            <a:r>
              <a:rPr lang="en-US" dirty="0"/>
              <a:t>During this period, women enjoyed high place in Indian society. </a:t>
            </a:r>
          </a:p>
          <a:p>
            <a:r>
              <a:rPr lang="en-US" dirty="0"/>
              <a:t>They were respected and </a:t>
            </a:r>
            <a:r>
              <a:rPr lang="en-US" dirty="0" err="1"/>
              <a:t>honoured</a:t>
            </a:r>
            <a:r>
              <a:rPr lang="en-US" dirty="0"/>
              <a:t>. </a:t>
            </a:r>
          </a:p>
          <a:p>
            <a:r>
              <a:rPr lang="en-US" dirty="0"/>
              <a:t>Hindus considered man and woman represent the two aspects of one person.</a:t>
            </a:r>
          </a:p>
          <a:p>
            <a:r>
              <a:rPr lang="en-US" dirty="0"/>
              <a:t> The society was governed by the established norms approved by </a:t>
            </a:r>
            <a:r>
              <a:rPr lang="en-US" dirty="0" err="1"/>
              <a:t>Dharmashastras</a:t>
            </a:r>
            <a:r>
              <a:rPr lang="en-US" dirty="0"/>
              <a:t>.</a:t>
            </a:r>
          </a:p>
          <a:p>
            <a:r>
              <a:rPr lang="en-US" dirty="0"/>
              <a:t> The highest social ends in ancient Indian society were four: Dharma </a:t>
            </a:r>
            <a:r>
              <a:rPr lang="en-US" dirty="0" err="1"/>
              <a:t>Artha</a:t>
            </a:r>
            <a:r>
              <a:rPr lang="en-US" dirty="0"/>
              <a:t> Kama and </a:t>
            </a:r>
            <a:r>
              <a:rPr lang="en-US" dirty="0" err="1"/>
              <a:t>Moksha</a:t>
            </a:r>
            <a:r>
              <a:rPr lang="en-US" dirty="0"/>
              <a:t>. </a:t>
            </a:r>
          </a:p>
          <a:p>
            <a:r>
              <a:rPr lang="en-US" dirty="0"/>
              <a:t>Woman along with man participates in all activities equally and hence she was considered as “</a:t>
            </a:r>
            <a:r>
              <a:rPr lang="en-US" dirty="0" err="1"/>
              <a:t>Saha</a:t>
            </a:r>
            <a:r>
              <a:rPr lang="en-US" dirty="0"/>
              <a:t> Dharma </a:t>
            </a:r>
            <a:r>
              <a:rPr lang="en-US" dirty="0" err="1"/>
              <a:t>Charini</a:t>
            </a:r>
            <a:r>
              <a:rPr lang="en-US"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685800"/>
            <a:ext cx="8229600" cy="5791200"/>
          </a:xfrm>
        </p:spPr>
        <p:txBody>
          <a:bodyPr>
            <a:noAutofit/>
          </a:bodyPr>
          <a:lstStyle/>
          <a:p>
            <a:r>
              <a:rPr lang="en-US" sz="2400" dirty="0"/>
              <a:t>Widow was permitted to marry in this period. It is demonstrated by the prevalent practice of a widow marrying the younger brother of her deceased husband .</a:t>
            </a:r>
          </a:p>
          <a:p>
            <a:r>
              <a:rPr lang="en-US" sz="2400" dirty="0"/>
              <a:t>The </a:t>
            </a:r>
            <a:r>
              <a:rPr lang="en-US" sz="2400" dirty="0" err="1"/>
              <a:t>Niyoga</a:t>
            </a:r>
            <a:r>
              <a:rPr lang="en-US" sz="2400" dirty="0"/>
              <a:t> system was also prevalent. </a:t>
            </a:r>
          </a:p>
          <a:p>
            <a:r>
              <a:rPr lang="en-US" sz="2400" dirty="0"/>
              <a:t>Ancient Hindu scripture does not mention the prevalence of sati system.</a:t>
            </a:r>
          </a:p>
          <a:p>
            <a:r>
              <a:rPr lang="en-US" sz="2400" dirty="0"/>
              <a:t>Scriptures such as Rig Vedic and Upanishads mention several women sages and seers</a:t>
            </a:r>
          </a:p>
          <a:p>
            <a:r>
              <a:rPr lang="en-US" sz="2400" dirty="0"/>
              <a:t>In the Vedic period, the education of women was looked upon as  important </a:t>
            </a:r>
          </a:p>
          <a:p>
            <a:r>
              <a:rPr lang="en-US" sz="2400" dirty="0"/>
              <a:t>They studied in </a:t>
            </a:r>
            <a:r>
              <a:rPr lang="en-US" sz="2400" dirty="0" err="1"/>
              <a:t>Gurukulas</a:t>
            </a:r>
            <a:r>
              <a:rPr lang="en-US" sz="2400" dirty="0"/>
              <a:t> and enjoyed equality in learning Vedas.</a:t>
            </a:r>
          </a:p>
          <a:p>
            <a:r>
              <a:rPr lang="en-US" sz="2400" dirty="0"/>
              <a:t> During the </a:t>
            </a:r>
            <a:r>
              <a:rPr lang="en-US" sz="2400" dirty="0" err="1"/>
              <a:t>Upanishadic</a:t>
            </a:r>
            <a:r>
              <a:rPr lang="en-US" sz="2400" dirty="0"/>
              <a:t> period there were great </a:t>
            </a:r>
            <a:r>
              <a:rPr lang="en-US" sz="2400" dirty="0" err="1"/>
              <a:t>Brahmavadin’s</a:t>
            </a:r>
            <a:r>
              <a:rPr lang="en-US" sz="2400" dirty="0"/>
              <a:t> who were enriched with deep knowledge of philosophy.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18</TotalTime>
  <Words>1606</Words>
  <Application>Microsoft Office PowerPoint</Application>
  <PresentationFormat>On-screen Show (4:3)</PresentationFormat>
  <Paragraphs>114</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Georgia</vt:lpstr>
      <vt:lpstr>Trebuchet MS</vt:lpstr>
      <vt:lpstr>Wingdings 2</vt:lpstr>
      <vt:lpstr>Urban</vt:lpstr>
      <vt:lpstr>Understanding Gender as a social category</vt:lpstr>
      <vt:lpstr>Understanding Gender as a social category</vt:lpstr>
      <vt:lpstr>leading approaches to women studies </vt:lpstr>
      <vt:lpstr>Neo-Classical School </vt:lpstr>
      <vt:lpstr>The Institutional Approach </vt:lpstr>
      <vt:lpstr>The Marxist School </vt:lpstr>
      <vt:lpstr>The representation of Women in Historical traditions</vt:lpstr>
      <vt:lpstr>Vedic period</vt:lpstr>
      <vt:lpstr>PowerPoint Presentation</vt:lpstr>
      <vt:lpstr>The Period of Epics </vt:lpstr>
      <vt:lpstr>PowerPoint Presentation</vt:lpstr>
      <vt:lpstr>The Period of Jainism and Buddhism</vt:lpstr>
      <vt:lpstr>PowerPoint Presentation</vt:lpstr>
      <vt:lpstr>Age of Dharmashastra </vt:lpstr>
      <vt:lpstr>PowerPoint Presentation</vt:lpstr>
      <vt:lpstr>Evils of Medieval Period / Challenges faced by women</vt:lpstr>
      <vt:lpstr>Different approaches to empower women </vt:lpstr>
      <vt:lpstr>Slavery</vt:lpstr>
      <vt:lpstr>Types of slaves</vt:lpstr>
      <vt:lpstr>Sources of Slave</vt:lpstr>
      <vt:lpstr>Work of Slaves</vt:lpstr>
      <vt:lpstr>Jobs of slave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Gender as a social category</dc:title>
  <dc:creator>Tanushree</dc:creator>
  <cp:lastModifiedBy>tanushree sanwal</cp:lastModifiedBy>
  <cp:revision>3</cp:revision>
  <dcterms:created xsi:type="dcterms:W3CDTF">2006-08-16T00:00:00Z</dcterms:created>
  <dcterms:modified xsi:type="dcterms:W3CDTF">2023-02-15T05:46:46Z</dcterms:modified>
</cp:coreProperties>
</file>