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48"/>
  </p:notesMasterIdLst>
  <p:sldIdLst>
    <p:sldId id="256" r:id="rId2"/>
    <p:sldId id="257" r:id="rId3"/>
    <p:sldId id="258" r:id="rId4"/>
    <p:sldId id="315" r:id="rId5"/>
    <p:sldId id="316" r:id="rId6"/>
    <p:sldId id="259" r:id="rId7"/>
    <p:sldId id="260" r:id="rId8"/>
    <p:sldId id="288" r:id="rId9"/>
    <p:sldId id="289" r:id="rId10"/>
    <p:sldId id="290" r:id="rId11"/>
    <p:sldId id="263" r:id="rId12"/>
    <p:sldId id="264" r:id="rId13"/>
    <p:sldId id="291" r:id="rId14"/>
    <p:sldId id="317" r:id="rId15"/>
    <p:sldId id="265" r:id="rId16"/>
    <p:sldId id="292" r:id="rId17"/>
    <p:sldId id="295" r:id="rId18"/>
    <p:sldId id="298" r:id="rId19"/>
    <p:sldId id="300" r:id="rId20"/>
    <p:sldId id="301" r:id="rId21"/>
    <p:sldId id="267" r:id="rId22"/>
    <p:sldId id="268" r:id="rId23"/>
    <p:sldId id="305" r:id="rId24"/>
    <p:sldId id="306" r:id="rId25"/>
    <p:sldId id="308" r:id="rId26"/>
    <p:sldId id="309" r:id="rId27"/>
    <p:sldId id="311" r:id="rId28"/>
    <p:sldId id="313" r:id="rId29"/>
    <p:sldId id="314" r:id="rId30"/>
    <p:sldId id="270" r:id="rId31"/>
    <p:sldId id="271" r:id="rId32"/>
    <p:sldId id="272" r:id="rId33"/>
    <p:sldId id="273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ushree sanwal" userId="7704d17d92f849e6" providerId="LiveId" clId="{184682CA-9D11-4A26-95B0-5A944CF13C05}"/>
    <pc:docChg chg="modSld">
      <pc:chgData name="tanushree sanwal" userId="7704d17d92f849e6" providerId="LiveId" clId="{184682CA-9D11-4A26-95B0-5A944CF13C05}" dt="2023-02-17T04:59:08.381" v="69" actId="20577"/>
      <pc:docMkLst>
        <pc:docMk/>
      </pc:docMkLst>
      <pc:sldChg chg="modSp mod">
        <pc:chgData name="tanushree sanwal" userId="7704d17d92f849e6" providerId="LiveId" clId="{184682CA-9D11-4A26-95B0-5A944CF13C05}" dt="2023-02-15T05:42:05.452" v="3" actId="20577"/>
        <pc:sldMkLst>
          <pc:docMk/>
          <pc:sldMk cId="0" sldId="256"/>
        </pc:sldMkLst>
        <pc:spChg chg="mod">
          <ac:chgData name="tanushree sanwal" userId="7704d17d92f849e6" providerId="LiveId" clId="{184682CA-9D11-4A26-95B0-5A944CF13C05}" dt="2023-02-15T05:42:05.452" v="3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 mod">
        <pc:chgData name="tanushree sanwal" userId="7704d17d92f849e6" providerId="LiveId" clId="{184682CA-9D11-4A26-95B0-5A944CF13C05}" dt="2023-02-17T04:59:08.381" v="69" actId="20577"/>
        <pc:sldMkLst>
          <pc:docMk/>
          <pc:sldMk cId="0" sldId="260"/>
        </pc:sldMkLst>
        <pc:spChg chg="mod">
          <ac:chgData name="tanushree sanwal" userId="7704d17d92f849e6" providerId="LiveId" clId="{184682CA-9D11-4A26-95B0-5A944CF13C05}" dt="2023-02-17T04:59:08.381" v="69" actId="20577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62EA1-0002-4503-A96C-02A2DF2746A6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5289-D1E6-4608-B0F5-87034820C8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0E7F227-8738-42C2-B6DD-979C2DBD729C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2719-8B13-4B45-9300-3A1EB3C7E857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A98BF2AE-38C0-49D4-BE6D-E47EEAB51E96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9A97-7DA6-43AD-BB5F-F0317154C211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CB2766B-6334-4806-9ECA-C3DAB0105A0E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FBC9-849D-4522-A027-1C77BE33D021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9DE7-6655-4C4A-A258-360BA33F24AE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B52F-4717-4CE4-9904-584D15D1AE1B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E54D08-06D5-4C17-B334-D63816937671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0E2F-FDD5-42F9-985A-C51777C8B260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F79C-8BA0-467C-961E-03896767F00D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5EDA8FF-7F00-40E7-BA38-ABBF97C5488F}" type="datetime1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Tanushree Sanwal, Assistant Professor, Krishna Engineering College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ate_(polity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50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75" y="6858000"/>
                </a:lnTo>
                <a:lnTo>
                  <a:pt x="31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4500" cy="6858000"/>
          </a:xfrm>
          <a:custGeom>
            <a:avLst/>
            <a:gdLst/>
            <a:ahLst/>
            <a:cxnLst/>
            <a:rect l="l" t="t" r="r" b="b"/>
            <a:pathLst>
              <a:path w="444500" h="6858000">
                <a:moveTo>
                  <a:pt x="0" y="6858000"/>
                </a:moveTo>
                <a:lnTo>
                  <a:pt x="444500" y="6858000"/>
                </a:lnTo>
                <a:lnTo>
                  <a:pt x="444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0" y="6858000"/>
                </a:moveTo>
                <a:lnTo>
                  <a:pt x="104775" y="6858000"/>
                </a:lnTo>
                <a:lnTo>
                  <a:pt x="1047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12" y="6858000"/>
                </a:lnTo>
                <a:lnTo>
                  <a:pt x="15081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12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87" y="6858000"/>
                </a:lnTo>
                <a:lnTo>
                  <a:pt x="7778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36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8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5500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20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3429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91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11429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517394" y="2072132"/>
            <a:ext cx="50996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i="1" spc="5" dirty="0">
                <a:solidFill>
                  <a:schemeClr val="tx1"/>
                </a:solidFill>
                <a:latin typeface="Century Schoolbook"/>
                <a:cs typeface="Century Schoolbook"/>
              </a:rPr>
              <a:t>O</a:t>
            </a:r>
            <a:r>
              <a:rPr sz="2550" b="1" i="1" spc="5" dirty="0">
                <a:solidFill>
                  <a:schemeClr val="tx1"/>
                </a:solidFill>
                <a:latin typeface="Century Schoolbook"/>
                <a:cs typeface="Century Schoolbook"/>
              </a:rPr>
              <a:t>RIGIN</a:t>
            </a:r>
            <a:r>
              <a:rPr sz="3200" b="1" i="1" spc="5" dirty="0">
                <a:solidFill>
                  <a:schemeClr val="tx1"/>
                </a:solidFill>
                <a:latin typeface="Century Schoolbook"/>
                <a:cs typeface="Century Schoolbook"/>
              </a:rPr>
              <a:t>, </a:t>
            </a:r>
            <a:r>
              <a:rPr sz="3200" b="1" i="1" dirty="0">
                <a:solidFill>
                  <a:schemeClr val="tx1"/>
                </a:solidFill>
                <a:latin typeface="Century Schoolbook"/>
                <a:cs typeface="Century Schoolbook"/>
              </a:rPr>
              <a:t>N</a:t>
            </a:r>
            <a:r>
              <a:rPr sz="2550" b="1" i="1" dirty="0">
                <a:solidFill>
                  <a:schemeClr val="tx1"/>
                </a:solidFill>
                <a:latin typeface="Century Schoolbook"/>
                <a:cs typeface="Century Schoolbook"/>
              </a:rPr>
              <a:t>ATURE </a:t>
            </a:r>
            <a:r>
              <a:rPr sz="3200" b="1" i="1" dirty="0">
                <a:solidFill>
                  <a:schemeClr val="tx1"/>
                </a:solidFill>
                <a:latin typeface="Century Schoolbook"/>
                <a:cs typeface="Century Schoolbook"/>
              </a:rPr>
              <a:t>&amp;  </a:t>
            </a:r>
            <a:r>
              <a:rPr sz="3200" b="1" i="1" spc="5" dirty="0">
                <a:solidFill>
                  <a:schemeClr val="tx1"/>
                </a:solidFill>
                <a:latin typeface="Century Schoolbook"/>
                <a:cs typeface="Century Schoolbook"/>
              </a:rPr>
              <a:t>F</a:t>
            </a:r>
            <a:r>
              <a:rPr sz="2550" b="1" i="1" spc="5" dirty="0">
                <a:solidFill>
                  <a:schemeClr val="tx1"/>
                </a:solidFill>
                <a:latin typeface="Century Schoolbook"/>
                <a:cs typeface="Century Schoolbook"/>
              </a:rPr>
              <a:t>UNCTIONS </a:t>
            </a:r>
            <a:r>
              <a:rPr sz="2550" b="1" i="1" dirty="0">
                <a:solidFill>
                  <a:schemeClr val="tx1"/>
                </a:solidFill>
                <a:latin typeface="Century Schoolbook"/>
                <a:cs typeface="Century Schoolbook"/>
              </a:rPr>
              <a:t>OF THE</a:t>
            </a:r>
            <a:r>
              <a:rPr sz="2550" b="1" i="1" spc="535" dirty="0">
                <a:solidFill>
                  <a:schemeClr val="tx1"/>
                </a:solidFill>
                <a:latin typeface="Century Schoolbook"/>
                <a:cs typeface="Century Schoolbook"/>
              </a:rPr>
              <a:t> </a:t>
            </a:r>
            <a:r>
              <a:rPr sz="3200" b="1" i="1" dirty="0">
                <a:solidFill>
                  <a:schemeClr val="tx1"/>
                </a:solidFill>
                <a:latin typeface="Century Schoolbook"/>
                <a:cs typeface="Century Schoolbook"/>
              </a:rPr>
              <a:t>S</a:t>
            </a:r>
            <a:r>
              <a:rPr sz="2550" b="1" i="1" dirty="0">
                <a:solidFill>
                  <a:schemeClr val="tx1"/>
                </a:solidFill>
                <a:latin typeface="Century Schoolbook"/>
                <a:cs typeface="Century Schoolbook"/>
              </a:rPr>
              <a:t>TATE</a:t>
            </a:r>
            <a:endParaRPr sz="2550" dirty="0">
              <a:solidFill>
                <a:schemeClr val="tx1"/>
              </a:solidFill>
              <a:latin typeface="Century Schoolbook"/>
              <a:cs typeface="Century Schoolboo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0775" y="3685108"/>
            <a:ext cx="4873625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Schoolbook"/>
                <a:cs typeface="Century Schoolbook"/>
              </a:rPr>
              <a:t>Module</a:t>
            </a:r>
            <a:r>
              <a:rPr sz="2400" b="1" spc="-8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I</a:t>
            </a:r>
            <a:r>
              <a:rPr lang="en-US" sz="2400" b="1" dirty="0">
                <a:latin typeface="Century Schoolbook"/>
                <a:cs typeface="Century Schoolbook"/>
              </a:rPr>
              <a:t> -Topic 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Century Schoolbook"/>
                <a:cs typeface="Century Schoolbook"/>
              </a:rPr>
              <a:t>Tanushree </a:t>
            </a:r>
            <a:r>
              <a:rPr lang="en-US" sz="2400" b="1" dirty="0" err="1">
                <a:latin typeface="Century Schoolbook"/>
                <a:cs typeface="Century Schoolbook"/>
              </a:rPr>
              <a:t>Sanwal</a:t>
            </a:r>
            <a:endParaRPr lang="en-US" sz="2400" b="1" dirty="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Century Schoolbook"/>
                <a:cs typeface="Century Schoolbook"/>
              </a:rPr>
              <a:t>Assistance Professor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>
                <a:latin typeface="Century Schoolbook"/>
                <a:cs typeface="Century Schoolbook"/>
              </a:rPr>
              <a:t>KSOM</a:t>
            </a:r>
            <a:endParaRPr lang="en-US" sz="2400" b="1" dirty="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entury Schoolbook"/>
              <a:cs typeface="Century Schoolbook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5400" y="685800"/>
            <a:ext cx="6314671" cy="5635546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4559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powerful conquered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weak </a:t>
            </a:r>
            <a:r>
              <a:rPr sz="2900" spc="-4" dirty="0">
                <a:latin typeface="Arial"/>
                <a:cs typeface="Arial"/>
              </a:rPr>
              <a:t>- </a:t>
            </a:r>
            <a:r>
              <a:rPr sz="2900" spc="-9" dirty="0">
                <a:latin typeface="Arial"/>
                <a:cs typeface="Arial"/>
              </a:rPr>
              <a:t>this  process </a:t>
            </a:r>
            <a:r>
              <a:rPr sz="2900" spc="-4" dirty="0">
                <a:latin typeface="Arial"/>
                <a:cs typeface="Arial"/>
              </a:rPr>
              <a:t>of </a:t>
            </a:r>
            <a:r>
              <a:rPr sz="2900" spc="-9" dirty="0">
                <a:latin typeface="Arial"/>
                <a:cs typeface="Arial"/>
              </a:rPr>
              <a:t>conquest </a:t>
            </a:r>
            <a:r>
              <a:rPr sz="2900" spc="-4" dirty="0">
                <a:latin typeface="Arial"/>
                <a:cs typeface="Arial"/>
              </a:rPr>
              <a:t>and </a:t>
            </a:r>
            <a:r>
              <a:rPr sz="2900" spc="-9" dirty="0">
                <a:latin typeface="Arial"/>
                <a:cs typeface="Arial"/>
              </a:rPr>
              <a:t>domination  continued </a:t>
            </a:r>
            <a:r>
              <a:rPr sz="2900" spc="-4" dirty="0">
                <a:latin typeface="Arial"/>
                <a:cs typeface="Arial"/>
              </a:rPr>
              <a:t>till the </a:t>
            </a:r>
            <a:r>
              <a:rPr sz="2900" spc="-9" dirty="0">
                <a:latin typeface="Arial"/>
                <a:cs typeface="Arial"/>
              </a:rPr>
              <a:t>victorious tribe  secured control </a:t>
            </a:r>
            <a:r>
              <a:rPr sz="2900" spc="-4" dirty="0">
                <a:latin typeface="Arial"/>
                <a:cs typeface="Arial"/>
              </a:rPr>
              <a:t>over a </a:t>
            </a:r>
            <a:r>
              <a:rPr sz="2900" spc="-9" dirty="0">
                <a:latin typeface="Arial"/>
                <a:cs typeface="Arial"/>
              </a:rPr>
              <a:t>definite</a:t>
            </a:r>
            <a:r>
              <a:rPr sz="2900" spc="31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territory</a:t>
            </a:r>
            <a:endParaRPr sz="2900" dirty="0">
              <a:latin typeface="Arial"/>
              <a:cs typeface="Arial"/>
            </a:endParaRPr>
          </a:p>
          <a:p>
            <a:pPr marL="364617" indent="-353794" algn="just">
              <a:spcBef>
                <a:spcPts val="673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9" dirty="0">
                <a:latin typeface="Arial"/>
                <a:cs typeface="Arial"/>
              </a:rPr>
              <a:t>Implications </a:t>
            </a:r>
            <a:r>
              <a:rPr sz="2900" spc="-4" dirty="0">
                <a:latin typeface="Arial"/>
                <a:cs typeface="Arial"/>
              </a:rPr>
              <a:t>Of The </a:t>
            </a:r>
            <a:r>
              <a:rPr sz="2900" spc="-9" dirty="0">
                <a:latin typeface="Arial"/>
                <a:cs typeface="Arial"/>
              </a:rPr>
              <a:t>Theory </a:t>
            </a:r>
            <a:r>
              <a:rPr sz="2900" spc="-4" dirty="0">
                <a:latin typeface="Arial"/>
                <a:cs typeface="Arial"/>
              </a:rPr>
              <a:t>Of</a:t>
            </a:r>
            <a:r>
              <a:rPr sz="2900" spc="9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Force:</a:t>
            </a:r>
            <a:endParaRPr sz="2900" dirty="0">
              <a:latin typeface="Arial"/>
              <a:cs typeface="Arial"/>
            </a:endParaRPr>
          </a:p>
          <a:p>
            <a:pPr marL="831216" marR="5129" lvl="1" indent="-467167" algn="just">
              <a:spcBef>
                <a:spcPts val="687"/>
              </a:spcBef>
              <a:buClr>
                <a:srgbClr val="000000"/>
              </a:buClr>
              <a:buAutoNum type="romanLcParenR"/>
              <a:tabLst>
                <a:tab pos="831786" algn="l"/>
              </a:tabLst>
            </a:pP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Force </a:t>
            </a:r>
            <a:r>
              <a:rPr sz="2900" spc="-4" dirty="0">
                <a:latin typeface="Arial"/>
                <a:cs typeface="Arial"/>
              </a:rPr>
              <a:t>is not only a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historical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factor</a:t>
            </a:r>
            <a:r>
              <a:rPr sz="2900" spc="-4" dirty="0">
                <a:latin typeface="Arial"/>
                <a:cs typeface="Arial"/>
              </a:rPr>
              <a:t>,  but is </a:t>
            </a:r>
            <a:r>
              <a:rPr sz="2900" spc="-9" dirty="0">
                <a:latin typeface="Arial"/>
                <a:cs typeface="Arial"/>
              </a:rPr>
              <a:t>present essential feature of  </a:t>
            </a:r>
            <a:r>
              <a:rPr sz="2900" spc="-4" dirty="0">
                <a:latin typeface="Arial"/>
                <a:cs typeface="Arial"/>
              </a:rPr>
              <a:t>the</a:t>
            </a:r>
            <a:r>
              <a:rPr sz="2900" spc="-9" dirty="0">
                <a:latin typeface="Arial"/>
                <a:cs typeface="Arial"/>
              </a:rPr>
              <a:t> State</a:t>
            </a:r>
            <a:endParaRPr sz="2900" dirty="0">
              <a:latin typeface="Arial"/>
              <a:cs typeface="Arial"/>
            </a:endParaRPr>
          </a:p>
          <a:p>
            <a:pPr marL="830646" lvl="1" indent="-466598" algn="just">
              <a:spcBef>
                <a:spcPts val="678"/>
              </a:spcBef>
              <a:buAutoNum type="romanLcParenR"/>
              <a:tabLst>
                <a:tab pos="831216" algn="l"/>
              </a:tabLst>
            </a:pP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States </a:t>
            </a:r>
            <a:r>
              <a:rPr sz="2900" spc="-9" dirty="0">
                <a:latin typeface="Arial"/>
                <a:cs typeface="Arial"/>
              </a:rPr>
              <a:t>were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born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of force</a:t>
            </a:r>
            <a:r>
              <a:rPr sz="2900" spc="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only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519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</a:t>
            </a:r>
            <a:r>
              <a:rPr sz="2400" dirty="0"/>
              <a:t>HE </a:t>
            </a:r>
            <a:r>
              <a:rPr sz="3000" dirty="0"/>
              <a:t>F</a:t>
            </a:r>
            <a:r>
              <a:rPr sz="2400" dirty="0"/>
              <a:t>ORCE</a:t>
            </a:r>
            <a:r>
              <a:rPr sz="2400" spc="235" dirty="0"/>
              <a:t> </a:t>
            </a:r>
            <a:r>
              <a:rPr sz="3000" dirty="0"/>
              <a:t>T</a:t>
            </a:r>
            <a:r>
              <a:rPr sz="2400" dirty="0"/>
              <a:t>HEORY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31202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In middle ages theologians argued that, the state  </a:t>
            </a:r>
            <a:r>
              <a:rPr sz="2400" dirty="0">
                <a:latin typeface="Century Schoolbook"/>
                <a:cs typeface="Century Schoolbook"/>
              </a:rPr>
              <a:t>was </a:t>
            </a:r>
            <a:r>
              <a:rPr sz="2400" spc="-5" dirty="0">
                <a:latin typeface="Century Schoolbook"/>
                <a:cs typeface="Century Schoolbook"/>
              </a:rPr>
              <a:t>based </a:t>
            </a:r>
            <a:r>
              <a:rPr sz="2400" spc="-10" dirty="0">
                <a:latin typeface="Century Schoolbook"/>
                <a:cs typeface="Century Schoolbook"/>
              </a:rPr>
              <a:t>upon </a:t>
            </a:r>
            <a:r>
              <a:rPr sz="2400" dirty="0">
                <a:latin typeface="Century Schoolbook"/>
                <a:cs typeface="Century Schoolbook"/>
              </a:rPr>
              <a:t>force </a:t>
            </a:r>
            <a:r>
              <a:rPr sz="2400" spc="-5" dirty="0">
                <a:latin typeface="Century Schoolbook"/>
                <a:cs typeface="Century Schoolbook"/>
              </a:rPr>
              <a:t>and injustice and decried  the origin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earthly sovereignty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10" dirty="0">
                <a:latin typeface="Century Schoolbook"/>
                <a:cs typeface="Century Schoolbook"/>
              </a:rPr>
              <a:t>order </a:t>
            </a:r>
            <a:r>
              <a:rPr sz="2400" dirty="0">
                <a:latin typeface="Century Schoolbook"/>
                <a:cs typeface="Century Schoolbook"/>
              </a:rPr>
              <a:t>to  subordinate </a:t>
            </a:r>
            <a:r>
              <a:rPr sz="2400" spc="-5" dirty="0">
                <a:latin typeface="Century Schoolbook"/>
                <a:cs typeface="Century Schoolbook"/>
              </a:rPr>
              <a:t>temporal </a:t>
            </a:r>
            <a:r>
              <a:rPr sz="2400" dirty="0">
                <a:latin typeface="Century Schoolbook"/>
                <a:cs typeface="Century Schoolbook"/>
              </a:rPr>
              <a:t>to spiritual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power.</a:t>
            </a:r>
            <a:endParaRPr sz="2400" dirty="0">
              <a:latin typeface="Century Schoolbook"/>
              <a:cs typeface="Century Schoolbook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10" dirty="0">
                <a:latin typeface="Century Schoolbook"/>
                <a:cs typeface="Century Schoolbook"/>
              </a:rPr>
              <a:t>Individualist </a:t>
            </a:r>
            <a:r>
              <a:rPr sz="2400" dirty="0">
                <a:latin typeface="Century Schoolbook"/>
                <a:cs typeface="Century Schoolbook"/>
              </a:rPr>
              <a:t>&amp; </a:t>
            </a:r>
            <a:r>
              <a:rPr sz="2400" spc="-5" dirty="0">
                <a:latin typeface="Century Schoolbook"/>
                <a:cs typeface="Century Schoolbook"/>
              </a:rPr>
              <a:t>anarchist </a:t>
            </a:r>
            <a:r>
              <a:rPr sz="2400" spc="-10" dirty="0">
                <a:latin typeface="Century Schoolbook"/>
                <a:cs typeface="Century Schoolbook"/>
              </a:rPr>
              <a:t>believe </a:t>
            </a:r>
            <a:r>
              <a:rPr sz="2400" spc="-5" dirty="0">
                <a:latin typeface="Century Schoolbook"/>
                <a:cs typeface="Century Schoolbook"/>
              </a:rPr>
              <a:t>that </a:t>
            </a:r>
            <a:r>
              <a:rPr sz="2400" spc="-10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State  </a:t>
            </a:r>
            <a:r>
              <a:rPr sz="2400" spc="-5" dirty="0">
                <a:latin typeface="Century Schoolbook"/>
                <a:cs typeface="Century Schoolbook"/>
              </a:rPr>
              <a:t>is an evil because of their desire for </a:t>
            </a:r>
            <a:r>
              <a:rPr sz="2400" spc="-10" dirty="0">
                <a:latin typeface="Century Schoolbook"/>
                <a:cs typeface="Century Schoolbook"/>
              </a:rPr>
              <a:t>individual  </a:t>
            </a:r>
            <a:r>
              <a:rPr sz="2400" dirty="0">
                <a:latin typeface="Century Schoolbook"/>
                <a:cs typeface="Century Schoolbook"/>
              </a:rPr>
              <a:t>freedom.</a:t>
            </a: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Socialist believe that </a:t>
            </a:r>
            <a:r>
              <a:rPr sz="2400" dirty="0">
                <a:latin typeface="Century Schoolbook"/>
                <a:cs typeface="Century Schoolbook"/>
              </a:rPr>
              <a:t>, </a:t>
            </a:r>
            <a:r>
              <a:rPr sz="2400" spc="-5" dirty="0">
                <a:latin typeface="Century Schoolbook"/>
                <a:cs typeface="Century Schoolbook"/>
              </a:rPr>
              <a:t>the state resulted </a:t>
            </a:r>
            <a:r>
              <a:rPr sz="2400" dirty="0">
                <a:latin typeface="Century Schoolbook"/>
                <a:cs typeface="Century Schoolbook"/>
              </a:rPr>
              <a:t>from </a:t>
            </a:r>
            <a:r>
              <a:rPr sz="2400" spc="-5" dirty="0">
                <a:latin typeface="Century Schoolbook"/>
                <a:cs typeface="Century Schoolbook"/>
              </a:rPr>
              <a:t>the  aggression and </a:t>
            </a:r>
            <a:r>
              <a:rPr sz="2400" spc="-10" dirty="0">
                <a:latin typeface="Century Schoolbook"/>
                <a:cs typeface="Century Schoolbook"/>
              </a:rPr>
              <a:t>exploitation </a:t>
            </a:r>
            <a:r>
              <a:rPr sz="2400" dirty="0">
                <a:latin typeface="Century Schoolbook"/>
                <a:cs typeface="Century Schoolbook"/>
              </a:rPr>
              <a:t>of laborers </a:t>
            </a:r>
            <a:r>
              <a:rPr sz="2400" spc="-5" dirty="0">
                <a:latin typeface="Century Schoolbook"/>
                <a:cs typeface="Century Schoolbook"/>
              </a:rPr>
              <a:t>by  capitalist and attack, </a:t>
            </a:r>
            <a:r>
              <a:rPr sz="2400" dirty="0">
                <a:latin typeface="Century Schoolbook"/>
                <a:cs typeface="Century Schoolbook"/>
              </a:rPr>
              <a:t>not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spc="-10" dirty="0">
                <a:latin typeface="Century Schoolbook"/>
                <a:cs typeface="Century Schoolbook"/>
              </a:rPr>
              <a:t>idea of </a:t>
            </a:r>
            <a:r>
              <a:rPr sz="2400" spc="-5" dirty="0">
                <a:latin typeface="Century Schoolbook"/>
                <a:cs typeface="Century Schoolbook"/>
              </a:rPr>
              <a:t>the state  </a:t>
            </a:r>
            <a:r>
              <a:rPr sz="2400" dirty="0">
                <a:latin typeface="Century Schoolbook"/>
                <a:cs typeface="Century Schoolbook"/>
              </a:rPr>
              <a:t>itself.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237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THE DIVINE</a:t>
            </a:r>
            <a:r>
              <a:rPr sz="3000" spc="-110" dirty="0"/>
              <a:t> </a:t>
            </a:r>
            <a:r>
              <a:rPr sz="3000" dirty="0"/>
              <a:t>THEORY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173595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2384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During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large </a:t>
            </a:r>
            <a:r>
              <a:rPr sz="2400" spc="-5" dirty="0">
                <a:latin typeface="Century Schoolbook"/>
                <a:cs typeface="Century Schoolbook"/>
              </a:rPr>
              <a:t>part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human </a:t>
            </a:r>
            <a:r>
              <a:rPr sz="2400" dirty="0">
                <a:latin typeface="Century Schoolbook"/>
                <a:cs typeface="Century Schoolbook"/>
              </a:rPr>
              <a:t>history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1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state  </a:t>
            </a:r>
            <a:r>
              <a:rPr sz="2400" dirty="0">
                <a:latin typeface="Century Schoolbook"/>
                <a:cs typeface="Century Schoolbook"/>
              </a:rPr>
              <a:t>was </a:t>
            </a:r>
            <a:r>
              <a:rPr sz="2400" spc="-5" dirty="0">
                <a:latin typeface="Century Schoolbook"/>
                <a:cs typeface="Century Schoolbook"/>
              </a:rPr>
              <a:t>viewed as direct divine</a:t>
            </a:r>
            <a:r>
              <a:rPr sz="2400" spc="-9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creation.</a:t>
            </a:r>
          </a:p>
          <a:p>
            <a:pPr marL="285115" marR="30162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Early </a:t>
            </a:r>
            <a:r>
              <a:rPr sz="2400" dirty="0">
                <a:latin typeface="Century Schoolbook"/>
                <a:cs typeface="Century Schoolbook"/>
              </a:rPr>
              <a:t>oriental empires rulers claimed a </a:t>
            </a:r>
            <a:r>
              <a:rPr sz="2400" spc="-5" dirty="0">
                <a:latin typeface="Century Schoolbook"/>
                <a:cs typeface="Century Schoolbook"/>
              </a:rPr>
              <a:t>divine  tight to </a:t>
            </a:r>
            <a:r>
              <a:rPr sz="2400" dirty="0">
                <a:latin typeface="Century Schoolbook"/>
                <a:cs typeface="Century Schoolbook"/>
              </a:rPr>
              <a:t>control </a:t>
            </a:r>
            <a:r>
              <a:rPr sz="2400" spc="-5" dirty="0">
                <a:latin typeface="Century Schoolbook"/>
                <a:cs typeface="Century Schoolbook"/>
              </a:rPr>
              <a:t>the affairs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their </a:t>
            </a:r>
            <a:r>
              <a:rPr sz="2400" dirty="0">
                <a:latin typeface="Century Schoolbook"/>
                <a:cs typeface="Century Schoolbook"/>
              </a:rPr>
              <a:t>subjects</a:t>
            </a:r>
            <a:r>
              <a:rPr sz="2400" spc="-1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and  this </a:t>
            </a:r>
            <a:r>
              <a:rPr sz="2400" dirty="0">
                <a:latin typeface="Century Schoolbook"/>
                <a:cs typeface="Century Schoolbook"/>
              </a:rPr>
              <a:t>right was seldome</a:t>
            </a:r>
            <a:r>
              <a:rPr sz="2400" spc="-7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questioned.</a:t>
            </a:r>
            <a:endParaRPr sz="2400" dirty="0">
              <a:latin typeface="Century Schoolbook"/>
              <a:cs typeface="Century Schoolbook"/>
            </a:endParaRPr>
          </a:p>
          <a:p>
            <a:pPr marL="285115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Hebrews </a:t>
            </a:r>
            <a:r>
              <a:rPr sz="2400" spc="-5" dirty="0">
                <a:latin typeface="Century Schoolbook"/>
                <a:cs typeface="Century Schoolbook"/>
              </a:rPr>
              <a:t>believed </a:t>
            </a:r>
            <a:r>
              <a:rPr sz="2400" dirty="0">
                <a:latin typeface="Century Schoolbook"/>
                <a:cs typeface="Century Schoolbook"/>
              </a:rPr>
              <a:t>– </a:t>
            </a:r>
            <a:r>
              <a:rPr sz="2400" spc="-5" dirty="0">
                <a:latin typeface="Century Schoolbook"/>
                <a:cs typeface="Century Schoolbook"/>
              </a:rPr>
              <a:t>divine</a:t>
            </a:r>
            <a:r>
              <a:rPr sz="2400" spc="-8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origin</a:t>
            </a:r>
            <a:endParaRPr sz="2400" dirty="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57729" y="1229959"/>
            <a:ext cx="6390871" cy="2775789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5698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400" spc="-4" dirty="0">
                <a:latin typeface="Century" pitchFamily="18" charset="0"/>
                <a:cs typeface="Arial"/>
              </a:rPr>
              <a:t>This </a:t>
            </a:r>
            <a:r>
              <a:rPr sz="2400" spc="-9" dirty="0">
                <a:latin typeface="Century" pitchFamily="18" charset="0"/>
                <a:cs typeface="Arial"/>
              </a:rPr>
              <a:t>theory </a:t>
            </a:r>
            <a:r>
              <a:rPr sz="2400" spc="-4" dirty="0">
                <a:latin typeface="Century" pitchFamily="18" charset="0"/>
                <a:cs typeface="Arial"/>
              </a:rPr>
              <a:t>is so </a:t>
            </a:r>
            <a:r>
              <a:rPr sz="2400" spc="-9" dirty="0">
                <a:latin typeface="Century" pitchFamily="18" charset="0"/>
                <a:cs typeface="Arial"/>
              </a:rPr>
              <a:t>enunciated, believed  </a:t>
            </a:r>
            <a:r>
              <a:rPr sz="2400" spc="-4" dirty="0">
                <a:latin typeface="Century" pitchFamily="18" charset="0"/>
                <a:cs typeface="Arial"/>
              </a:rPr>
              <a:t>in and </a:t>
            </a:r>
            <a:r>
              <a:rPr sz="2400" spc="-9" dirty="0">
                <a:latin typeface="Century" pitchFamily="18" charset="0"/>
                <a:cs typeface="Arial"/>
              </a:rPr>
              <a:t>accepted, </a:t>
            </a:r>
            <a:r>
              <a:rPr sz="2400" spc="-4" dirty="0">
                <a:latin typeface="Century" pitchFamily="18" charset="0"/>
                <a:cs typeface="Arial"/>
              </a:rPr>
              <a:t>thus,</a:t>
            </a:r>
            <a:r>
              <a:rPr sz="2400" spc="-9" dirty="0">
                <a:latin typeface="Century" pitchFamily="18" charset="0"/>
                <a:cs typeface="Arial"/>
              </a:rPr>
              <a:t> implied:</a:t>
            </a:r>
            <a:endParaRPr sz="2400" dirty="0">
              <a:latin typeface="Century" pitchFamily="18" charset="0"/>
              <a:cs typeface="Arial"/>
            </a:endParaRPr>
          </a:p>
          <a:p>
            <a:pPr marL="831216" marR="4559" lvl="1" indent="-467167" algn="just">
              <a:spcBef>
                <a:spcPts val="682"/>
              </a:spcBef>
              <a:buAutoNum type="romanLcParenR"/>
              <a:tabLst>
                <a:tab pos="831786" algn="l"/>
              </a:tabLst>
            </a:pPr>
            <a:r>
              <a:rPr sz="2400" spc="-4" dirty="0">
                <a:latin typeface="Century" pitchFamily="18" charset="0"/>
                <a:cs typeface="Arial"/>
              </a:rPr>
              <a:t>That </a:t>
            </a:r>
            <a:r>
              <a:rPr sz="2400" spc="-4" dirty="0">
                <a:solidFill>
                  <a:srgbClr val="FF3300"/>
                </a:solidFill>
                <a:latin typeface="Century" pitchFamily="18" charset="0"/>
                <a:cs typeface="Arial"/>
              </a:rPr>
              <a:t>God </a:t>
            </a:r>
            <a:r>
              <a:rPr sz="2400" spc="-9" dirty="0">
                <a:solidFill>
                  <a:srgbClr val="FF3300"/>
                </a:solidFill>
                <a:latin typeface="Century" pitchFamily="18" charset="0"/>
                <a:cs typeface="Arial"/>
              </a:rPr>
              <a:t>deliberately created the  </a:t>
            </a:r>
            <a:r>
              <a:rPr sz="2400" spc="-4" dirty="0">
                <a:solidFill>
                  <a:srgbClr val="FF3300"/>
                </a:solidFill>
                <a:latin typeface="Century" pitchFamily="18" charset="0"/>
                <a:cs typeface="Arial"/>
              </a:rPr>
              <a:t>State </a:t>
            </a:r>
            <a:r>
              <a:rPr sz="2400" spc="-4" dirty="0">
                <a:latin typeface="Century" pitchFamily="18" charset="0"/>
                <a:cs typeface="Arial"/>
              </a:rPr>
              <a:t>and this </a:t>
            </a:r>
            <a:r>
              <a:rPr sz="2400" spc="-9" dirty="0">
                <a:latin typeface="Century" pitchFamily="18" charset="0"/>
                <a:cs typeface="Arial"/>
              </a:rPr>
              <a:t>specific </a:t>
            </a:r>
            <a:r>
              <a:rPr sz="2400" spc="-4" dirty="0">
                <a:latin typeface="Century" pitchFamily="18" charset="0"/>
                <a:cs typeface="Arial"/>
              </a:rPr>
              <a:t>act of </a:t>
            </a:r>
            <a:r>
              <a:rPr sz="2400" spc="-9" dirty="0">
                <a:latin typeface="Century" pitchFamily="18" charset="0"/>
                <a:cs typeface="Arial"/>
              </a:rPr>
              <a:t>His  grace </a:t>
            </a:r>
            <a:r>
              <a:rPr sz="2400" spc="-4" dirty="0">
                <a:latin typeface="Century" pitchFamily="18" charset="0"/>
                <a:cs typeface="Arial"/>
              </a:rPr>
              <a:t>was </a:t>
            </a:r>
            <a:r>
              <a:rPr sz="2400" spc="-4" dirty="0">
                <a:solidFill>
                  <a:srgbClr val="FF3300"/>
                </a:solidFill>
                <a:latin typeface="Century" pitchFamily="18" charset="0"/>
                <a:cs typeface="Arial"/>
              </a:rPr>
              <a:t>to </a:t>
            </a:r>
            <a:r>
              <a:rPr sz="2400" spc="-9" dirty="0">
                <a:solidFill>
                  <a:srgbClr val="FF3300"/>
                </a:solidFill>
                <a:latin typeface="Century" pitchFamily="18" charset="0"/>
                <a:cs typeface="Arial"/>
              </a:rPr>
              <a:t>save mankind from  destruction</a:t>
            </a:r>
            <a:r>
              <a:rPr sz="2400" spc="-9" dirty="0">
                <a:latin typeface="Century" pitchFamily="18" charset="0"/>
                <a:cs typeface="Arial"/>
              </a:rPr>
              <a:t>.</a:t>
            </a:r>
            <a:endParaRPr sz="2400" dirty="0">
              <a:latin typeface="Century" pitchFamily="18" charset="0"/>
              <a:cs typeface="Arial"/>
            </a:endParaRPr>
          </a:p>
          <a:p>
            <a:pPr marL="831216" marR="4559" lvl="1" indent="-467167" algn="just">
              <a:spcBef>
                <a:spcPts val="678"/>
              </a:spcBef>
              <a:buClr>
                <a:srgbClr val="000000"/>
              </a:buClr>
              <a:buAutoNum type="romanLcParenR"/>
              <a:tabLst>
                <a:tab pos="831786" algn="l"/>
              </a:tabLst>
            </a:pPr>
            <a:r>
              <a:rPr sz="2400" spc="-4" dirty="0">
                <a:solidFill>
                  <a:srgbClr val="FF3300"/>
                </a:solidFill>
                <a:latin typeface="Century" pitchFamily="18" charset="0"/>
                <a:cs typeface="Arial"/>
              </a:rPr>
              <a:t>God sent his </a:t>
            </a:r>
            <a:r>
              <a:rPr sz="2400" spc="-9" dirty="0">
                <a:solidFill>
                  <a:srgbClr val="FF3300"/>
                </a:solidFill>
                <a:latin typeface="Century" pitchFamily="18" charset="0"/>
                <a:cs typeface="Arial"/>
              </a:rPr>
              <a:t>Deputy </a:t>
            </a:r>
            <a:r>
              <a:rPr sz="2400" spc="-9" dirty="0">
                <a:latin typeface="Century" pitchFamily="18" charset="0"/>
                <a:cs typeface="Arial"/>
              </a:rPr>
              <a:t>or </a:t>
            </a:r>
            <a:r>
              <a:rPr sz="2400" spc="-9" dirty="0">
                <a:solidFill>
                  <a:srgbClr val="FF3300"/>
                </a:solidFill>
                <a:latin typeface="Century" pitchFamily="18" charset="0"/>
                <a:cs typeface="Arial"/>
              </a:rPr>
              <a:t>Vice-regent  </a:t>
            </a:r>
            <a:r>
              <a:rPr sz="2400" spc="-4" dirty="0">
                <a:solidFill>
                  <a:srgbClr val="FF3300"/>
                </a:solidFill>
                <a:latin typeface="Century" pitchFamily="18" charset="0"/>
                <a:cs typeface="Arial"/>
              </a:rPr>
              <a:t>to rule </a:t>
            </a:r>
            <a:r>
              <a:rPr sz="2400" spc="-4" dirty="0">
                <a:latin typeface="Century" pitchFamily="18" charset="0"/>
                <a:cs typeface="Arial"/>
              </a:rPr>
              <a:t>over</a:t>
            </a:r>
            <a:r>
              <a:rPr sz="2400" spc="-13" dirty="0">
                <a:latin typeface="Century" pitchFamily="18" charset="0"/>
                <a:cs typeface="Arial"/>
              </a:rPr>
              <a:t> </a:t>
            </a:r>
            <a:r>
              <a:rPr sz="2400" spc="-9" dirty="0">
                <a:latin typeface="Century" pitchFamily="18" charset="0"/>
                <a:cs typeface="Arial"/>
              </a:rPr>
              <a:t>mankind.</a:t>
            </a:r>
            <a:endParaRPr sz="2400" dirty="0">
              <a:latin typeface="Century" pitchFamily="18" charset="0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Theory of Mystical Origin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the most popular theory of origin of the state in ancient India. </a:t>
            </a:r>
          </a:p>
          <a:p>
            <a:r>
              <a:rPr lang="en-US" dirty="0"/>
              <a:t>Kingship was given divine sanction and the king was considered not to be the representative of God but himself a God who contained the powers of important Gods like </a:t>
            </a:r>
            <a:r>
              <a:rPr lang="en-US" dirty="0" err="1"/>
              <a:t>Indra</a:t>
            </a:r>
            <a:r>
              <a:rPr lang="en-US" dirty="0"/>
              <a:t>, </a:t>
            </a:r>
            <a:r>
              <a:rPr lang="en-US" dirty="0" err="1"/>
              <a:t>Varuna</a:t>
            </a:r>
            <a:r>
              <a:rPr lang="en-US" dirty="0"/>
              <a:t> and Agni. </a:t>
            </a:r>
          </a:p>
          <a:p>
            <a:r>
              <a:rPr lang="en-US" dirty="0"/>
              <a:t>According to A.L. Basham the doctrine of royal divinity was explicitly proclaimed. It appears first in the epics and the law books of Manu.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41511"/>
            <a:ext cx="46583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S</a:t>
            </a:r>
            <a:r>
              <a:rPr sz="2400" spc="-5" dirty="0"/>
              <a:t>OCIAL </a:t>
            </a:r>
            <a:r>
              <a:rPr sz="3000" spc="-5" dirty="0"/>
              <a:t>C</a:t>
            </a:r>
            <a:r>
              <a:rPr sz="2400" spc="-5" dirty="0"/>
              <a:t>ONTRACT</a:t>
            </a:r>
            <a:r>
              <a:rPr sz="2400" spc="285" dirty="0"/>
              <a:t> </a:t>
            </a:r>
            <a:r>
              <a:rPr sz="240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151951"/>
            <a:ext cx="7465060" cy="5706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715" indent="-273050" algn="just">
              <a:lnSpc>
                <a:spcPct val="100099"/>
              </a:lnSpc>
              <a:spcBef>
                <a:spcPts val="9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In </a:t>
            </a:r>
            <a:r>
              <a:rPr sz="2400" u="heavy" spc="-5" dirty="0">
                <a:uFill>
                  <a:solidFill>
                    <a:srgbClr val="D2601C"/>
                  </a:solidFill>
                </a:uFill>
                <a:latin typeface="Century Schoolbook"/>
                <a:cs typeface="Century Schoolbook"/>
              </a:rPr>
              <a:t>moral</a:t>
            </a:r>
            <a:r>
              <a:rPr sz="2400" spc="-5" dirty="0">
                <a:latin typeface="Century Schoolbook"/>
                <a:cs typeface="Century Schoolbook"/>
              </a:rPr>
              <a:t> and </a:t>
            </a:r>
            <a:r>
              <a:rPr sz="2400" u="heavy" spc="-5" dirty="0">
                <a:uFill>
                  <a:solidFill>
                    <a:srgbClr val="D2601C"/>
                  </a:solidFill>
                </a:uFill>
                <a:latin typeface="Century Schoolbook"/>
                <a:cs typeface="Century Schoolbook"/>
              </a:rPr>
              <a:t>political philosophy</a:t>
            </a:r>
            <a:r>
              <a:rPr sz="2400" spc="-5" dirty="0">
                <a:latin typeface="Century Schoolbook"/>
                <a:cs typeface="Century Schoolbook"/>
              </a:rPr>
              <a:t>, the</a:t>
            </a:r>
            <a:r>
              <a:rPr sz="2400" spc="465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social  contract </a:t>
            </a:r>
            <a:r>
              <a:rPr sz="2400" dirty="0">
                <a:latin typeface="Century Schoolbook"/>
                <a:cs typeface="Century Schoolbook"/>
              </a:rPr>
              <a:t>is a </a:t>
            </a:r>
            <a:r>
              <a:rPr sz="2400" spc="-5" dirty="0">
                <a:latin typeface="Century Schoolbook"/>
                <a:cs typeface="Century Schoolbook"/>
              </a:rPr>
              <a:t>theory </a:t>
            </a:r>
            <a:r>
              <a:rPr sz="2400" dirty="0">
                <a:latin typeface="Century Schoolbook"/>
                <a:cs typeface="Century Schoolbook"/>
              </a:rPr>
              <a:t>or </a:t>
            </a:r>
            <a:r>
              <a:rPr sz="2400" spc="-5" dirty="0">
                <a:latin typeface="Century Schoolbook"/>
                <a:cs typeface="Century Schoolbook"/>
              </a:rPr>
              <a:t>model, originating </a:t>
            </a:r>
            <a:r>
              <a:rPr sz="2400" spc="-10" dirty="0">
                <a:latin typeface="Century Schoolbook"/>
                <a:cs typeface="Century Schoolbook"/>
              </a:rPr>
              <a:t>during  </a:t>
            </a:r>
            <a:r>
              <a:rPr sz="2400" spc="-5" dirty="0">
                <a:latin typeface="Century Schoolbook"/>
                <a:cs typeface="Century Schoolbook"/>
              </a:rPr>
              <a:t>the a</a:t>
            </a:r>
            <a:r>
              <a:rPr sz="2400" b="1" spc="-5" dirty="0">
                <a:latin typeface="Century Schoolbook"/>
                <a:cs typeface="Century Schoolbook"/>
              </a:rPr>
              <a:t>ge </a:t>
            </a:r>
            <a:r>
              <a:rPr sz="2400" b="1" spc="-10" dirty="0">
                <a:latin typeface="Century Schoolbook"/>
                <a:cs typeface="Century Schoolbook"/>
              </a:rPr>
              <a:t>of </a:t>
            </a:r>
            <a:r>
              <a:rPr sz="2400" b="1" spc="-5" dirty="0">
                <a:latin typeface="Century Schoolbook"/>
                <a:cs typeface="Century Schoolbook"/>
              </a:rPr>
              <a:t>enlightenment</a:t>
            </a:r>
            <a:r>
              <a:rPr sz="2400" spc="-5" dirty="0">
                <a:latin typeface="Century Schoolbook"/>
                <a:cs typeface="Century Schoolbook"/>
              </a:rPr>
              <a:t>, that typically addresses  the questions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origin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society and </a:t>
            </a:r>
            <a:r>
              <a:rPr sz="2400" spc="-1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legitimacy 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authority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lang="en-US" sz="2400" spc="-5" dirty="0">
                <a:latin typeface="Century Schoolbook"/>
                <a:cs typeface="Century Schoolbook"/>
              </a:rPr>
              <a:t> state</a:t>
            </a:r>
            <a:r>
              <a:rPr sz="2400" spc="-5" dirty="0">
                <a:latin typeface="Century Schoolbook"/>
                <a:cs typeface="Century Schoolbook"/>
                <a:hlinkClick r:id="rId2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over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u="heavy" spc="-5" dirty="0">
                <a:uFill>
                  <a:solidFill>
                    <a:srgbClr val="D2601C"/>
                  </a:solidFill>
                </a:uFill>
                <a:latin typeface="Century Schoolbook"/>
                <a:cs typeface="Century Schoolbook"/>
              </a:rPr>
              <a:t>individual</a:t>
            </a:r>
            <a:r>
              <a:rPr sz="2400" spc="-5" dirty="0">
                <a:latin typeface="Century Schoolbook"/>
                <a:cs typeface="Century Schoolbook"/>
              </a:rPr>
              <a:t>.</a:t>
            </a:r>
            <a:endParaRPr sz="2400" dirty="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Social </a:t>
            </a:r>
            <a:r>
              <a:rPr sz="2400" spc="-5" dirty="0">
                <a:latin typeface="Century Schoolbook"/>
                <a:cs typeface="Century Schoolbook"/>
              </a:rPr>
              <a:t>contract </a:t>
            </a:r>
            <a:r>
              <a:rPr sz="2400" spc="-10" dirty="0">
                <a:latin typeface="Century Schoolbook"/>
                <a:cs typeface="Century Schoolbook"/>
              </a:rPr>
              <a:t>arguments </a:t>
            </a:r>
            <a:r>
              <a:rPr sz="2400" spc="-5" dirty="0">
                <a:latin typeface="Century Schoolbook"/>
                <a:cs typeface="Century Schoolbook"/>
              </a:rPr>
              <a:t>typically hypothesize that,  individuals have consented, either openly or tacitly, </a:t>
            </a:r>
            <a:r>
              <a:rPr sz="2400" dirty="0">
                <a:latin typeface="Century Schoolbook"/>
                <a:cs typeface="Century Schoolbook"/>
              </a:rPr>
              <a:t>to  </a:t>
            </a:r>
            <a:r>
              <a:rPr sz="2400" spc="-5" dirty="0">
                <a:latin typeface="Century Schoolbook"/>
                <a:cs typeface="Century Schoolbook"/>
              </a:rPr>
              <a:t>surrender </a:t>
            </a:r>
            <a:r>
              <a:rPr sz="2400" dirty="0">
                <a:latin typeface="Century Schoolbook"/>
                <a:cs typeface="Century Schoolbook"/>
              </a:rPr>
              <a:t>some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their freedoms and submit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the  authority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ruler </a:t>
            </a:r>
            <a:r>
              <a:rPr sz="2400" spc="-10" dirty="0">
                <a:latin typeface="Century Schoolbook"/>
                <a:cs typeface="Century Schoolbook"/>
              </a:rPr>
              <a:t>or </a:t>
            </a:r>
            <a:r>
              <a:rPr sz="2400" spc="-5" dirty="0">
                <a:latin typeface="Century Schoolbook"/>
                <a:cs typeface="Century Schoolbook"/>
              </a:rPr>
              <a:t>magistrate,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exchange </a:t>
            </a:r>
            <a:r>
              <a:rPr sz="2400" dirty="0">
                <a:latin typeface="Century Schoolbook"/>
                <a:cs typeface="Century Schoolbook"/>
              </a:rPr>
              <a:t>for  </a:t>
            </a:r>
            <a:r>
              <a:rPr sz="2400" spc="-5" dirty="0">
                <a:latin typeface="Century Schoolbook"/>
                <a:cs typeface="Century Schoolbook"/>
              </a:rPr>
              <a:t>protection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their </a:t>
            </a:r>
            <a:r>
              <a:rPr sz="2400" dirty="0">
                <a:latin typeface="Century Schoolbook"/>
                <a:cs typeface="Century Schoolbook"/>
              </a:rPr>
              <a:t>remaining</a:t>
            </a:r>
            <a:r>
              <a:rPr sz="2400" spc="-70" dirty="0">
                <a:latin typeface="Century Schoolbook"/>
                <a:cs typeface="Century Schoolbook"/>
              </a:rPr>
              <a:t> </a:t>
            </a:r>
            <a:r>
              <a:rPr sz="2400" u="heavy" dirty="0">
                <a:uFill>
                  <a:solidFill>
                    <a:srgbClr val="D2601C"/>
                  </a:solidFill>
                </a:uFill>
                <a:latin typeface="Century Schoolbook"/>
                <a:cs typeface="Century Schoolbook"/>
              </a:rPr>
              <a:t>rights</a:t>
            </a:r>
            <a:r>
              <a:rPr sz="2400" dirty="0">
                <a:latin typeface="Century Schoolbook"/>
                <a:cs typeface="Century Schoolbook"/>
              </a:rPr>
              <a:t>.</a:t>
            </a:r>
          </a:p>
          <a:p>
            <a:pPr marL="285115" marR="5715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The question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relation between </a:t>
            </a:r>
            <a:r>
              <a:rPr sz="2400" u="heavy" spc="-5" dirty="0">
                <a:uFill>
                  <a:solidFill>
                    <a:srgbClr val="D2601C"/>
                  </a:solidFill>
                </a:uFill>
                <a:latin typeface="Century Schoolbook"/>
                <a:cs typeface="Century Schoolbook"/>
              </a:rPr>
              <a:t>natural and legal  rights</a:t>
            </a:r>
            <a:r>
              <a:rPr sz="2400" spc="-5" dirty="0">
                <a:latin typeface="Century Schoolbook"/>
                <a:cs typeface="Century Schoolbook"/>
              </a:rPr>
              <a:t>, therefore, </a:t>
            </a:r>
            <a:r>
              <a:rPr sz="2400" spc="-10" dirty="0">
                <a:latin typeface="Century Schoolbook"/>
                <a:cs typeface="Century Schoolbook"/>
              </a:rPr>
              <a:t>is </a:t>
            </a:r>
            <a:r>
              <a:rPr sz="2400" dirty="0">
                <a:latin typeface="Century Schoolbook"/>
                <a:cs typeface="Century Schoolbook"/>
              </a:rPr>
              <a:t>often </a:t>
            </a:r>
            <a:r>
              <a:rPr sz="2400" spc="-5" dirty="0">
                <a:latin typeface="Century Schoolbook"/>
                <a:cs typeface="Century Schoolbook"/>
              </a:rPr>
              <a:t>an aspect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social contract  theory.</a:t>
            </a:r>
            <a:endParaRPr sz="2400" dirty="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8445" y="266117"/>
            <a:ext cx="3256395" cy="996390"/>
          </a:xfrm>
          <a:prstGeom prst="rect">
            <a:avLst/>
          </a:prstGeom>
        </p:spPr>
        <p:txBody>
          <a:bodyPr vert="horz" wrap="square" lIns="0" tIns="11394" rIns="0" bIns="0" rtlCol="0">
            <a:spAutoFit/>
          </a:bodyPr>
          <a:lstStyle/>
          <a:p>
            <a:pPr marL="11394">
              <a:spcBef>
                <a:spcPts val="90"/>
              </a:spcBef>
            </a:pPr>
            <a:r>
              <a:rPr sz="3200" dirty="0">
                <a:solidFill>
                  <a:srgbClr val="3365CC"/>
                </a:solidFill>
                <a:latin typeface="Arial"/>
                <a:cs typeface="Arial"/>
              </a:rPr>
              <a:t>Thomas</a:t>
            </a:r>
            <a:r>
              <a:rPr sz="3200" spc="-90" dirty="0">
                <a:solidFill>
                  <a:srgbClr val="3365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65CC"/>
                </a:solidFill>
                <a:latin typeface="Arial"/>
                <a:cs typeface="Arial"/>
              </a:rPr>
              <a:t>Hobbes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7003" y="1498900"/>
            <a:ext cx="6397797" cy="3683730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4559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He </a:t>
            </a:r>
            <a:r>
              <a:rPr sz="2900" spc="-9" dirty="0">
                <a:latin typeface="Arial"/>
                <a:cs typeface="Arial"/>
              </a:rPr>
              <a:t>published </a:t>
            </a:r>
            <a:r>
              <a:rPr sz="2900" spc="-4" dirty="0">
                <a:latin typeface="Arial"/>
                <a:cs typeface="Arial"/>
              </a:rPr>
              <a:t>his </a:t>
            </a:r>
            <a:r>
              <a:rPr sz="2900" spc="-9" dirty="0">
                <a:latin typeface="Arial"/>
                <a:cs typeface="Arial"/>
              </a:rPr>
              <a:t>book, </a:t>
            </a:r>
            <a:r>
              <a:rPr sz="2900" spc="-4" dirty="0">
                <a:latin typeface="Arial"/>
                <a:cs typeface="Arial"/>
              </a:rPr>
              <a:t>the </a:t>
            </a:r>
            <a:r>
              <a:rPr sz="2900" i="1" spc="-9" dirty="0">
                <a:latin typeface="Arial"/>
                <a:cs typeface="Arial"/>
              </a:rPr>
              <a:t>Leviathan</a:t>
            </a:r>
            <a:r>
              <a:rPr sz="2900" spc="-9" dirty="0">
                <a:latin typeface="Arial"/>
                <a:cs typeface="Arial"/>
              </a:rPr>
              <a:t>,  </a:t>
            </a:r>
            <a:r>
              <a:rPr sz="2900" spc="-4" dirty="0">
                <a:latin typeface="Arial"/>
                <a:cs typeface="Arial"/>
              </a:rPr>
              <a:t>in </a:t>
            </a:r>
            <a:r>
              <a:rPr sz="2900" spc="-9" dirty="0">
                <a:latin typeface="Arial"/>
                <a:cs typeface="Arial"/>
              </a:rPr>
              <a:t>1651. </a:t>
            </a:r>
            <a:r>
              <a:rPr sz="2900" spc="-4" dirty="0">
                <a:latin typeface="Arial"/>
                <a:cs typeface="Arial"/>
              </a:rPr>
              <a:t>In this </a:t>
            </a:r>
            <a:r>
              <a:rPr sz="2900" spc="-9" dirty="0">
                <a:latin typeface="Arial"/>
                <a:cs typeface="Arial"/>
              </a:rPr>
              <a:t>book </a:t>
            </a:r>
            <a:r>
              <a:rPr sz="2900" spc="-4" dirty="0">
                <a:latin typeface="Arial"/>
                <a:cs typeface="Arial"/>
              </a:rPr>
              <a:t>he </a:t>
            </a:r>
            <a:r>
              <a:rPr sz="2900" spc="-9" dirty="0">
                <a:latin typeface="Arial"/>
                <a:cs typeface="Arial"/>
              </a:rPr>
              <a:t>gave </a:t>
            </a:r>
            <a:r>
              <a:rPr sz="2900" spc="-4" dirty="0">
                <a:latin typeface="Arial"/>
                <a:cs typeface="Arial"/>
              </a:rPr>
              <a:t>a </a:t>
            </a:r>
            <a:r>
              <a:rPr sz="2900" spc="-9" dirty="0">
                <a:latin typeface="Arial"/>
                <a:cs typeface="Arial"/>
              </a:rPr>
              <a:t>striking  exposition </a:t>
            </a:r>
            <a:r>
              <a:rPr sz="2900" spc="-4" dirty="0">
                <a:latin typeface="Arial"/>
                <a:cs typeface="Arial"/>
              </a:rPr>
              <a:t>of the </a:t>
            </a:r>
            <a:r>
              <a:rPr sz="2900" spc="-9" dirty="0">
                <a:latin typeface="Arial"/>
                <a:cs typeface="Arial"/>
              </a:rPr>
              <a:t>theory </a:t>
            </a:r>
            <a:r>
              <a:rPr sz="2900" spc="-4" dirty="0">
                <a:latin typeface="Arial"/>
                <a:cs typeface="Arial"/>
              </a:rPr>
              <a:t>of </a:t>
            </a:r>
            <a:r>
              <a:rPr sz="2900" spc="-9" dirty="0">
                <a:latin typeface="Arial"/>
                <a:cs typeface="Arial"/>
              </a:rPr>
              <a:t>Social  Contract.</a:t>
            </a:r>
            <a:endParaRPr sz="2900" dirty="0">
              <a:latin typeface="Arial"/>
              <a:cs typeface="Arial"/>
            </a:endParaRPr>
          </a:p>
          <a:p>
            <a:pPr marL="364617" marR="5129" indent="-353794" algn="just">
              <a:spcBef>
                <a:spcPts val="673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His object was </a:t>
            </a:r>
            <a:r>
              <a:rPr sz="2900" i="1" spc="-4" dirty="0">
                <a:latin typeface="Arial"/>
                <a:cs typeface="Arial"/>
              </a:rPr>
              <a:t>to </a:t>
            </a:r>
            <a:r>
              <a:rPr sz="2900" i="1" spc="-9" dirty="0">
                <a:latin typeface="Arial"/>
                <a:cs typeface="Arial"/>
              </a:rPr>
              <a:t>defend </a:t>
            </a:r>
            <a:r>
              <a:rPr sz="2900" i="1" spc="-4" dirty="0">
                <a:latin typeface="Arial"/>
                <a:cs typeface="Arial"/>
              </a:rPr>
              <a:t>the </a:t>
            </a:r>
            <a:r>
              <a:rPr sz="2900" i="1" spc="-9" dirty="0">
                <a:latin typeface="Arial"/>
                <a:cs typeface="Arial"/>
              </a:rPr>
              <a:t>absolute </a:t>
            </a:r>
            <a:r>
              <a:rPr sz="2900" i="1" spc="-9" dirty="0">
                <a:solidFill>
                  <a:srgbClr val="FF3300"/>
                </a:solidFill>
                <a:latin typeface="Arial"/>
                <a:cs typeface="Arial"/>
              </a:rPr>
              <a:t> power </a:t>
            </a:r>
            <a:r>
              <a:rPr sz="2900" i="1" spc="-4" dirty="0">
                <a:solidFill>
                  <a:srgbClr val="FF3300"/>
                </a:solidFill>
                <a:latin typeface="Arial"/>
                <a:cs typeface="Arial"/>
              </a:rPr>
              <a:t>of the </a:t>
            </a:r>
            <a:r>
              <a:rPr sz="2900" i="1" spc="-9" dirty="0">
                <a:solidFill>
                  <a:srgbClr val="FF3300"/>
                </a:solidFill>
                <a:latin typeface="Arial"/>
                <a:cs typeface="Arial"/>
              </a:rPr>
              <a:t>monarch </a:t>
            </a:r>
            <a:r>
              <a:rPr sz="2900" i="1" spc="-4" dirty="0">
                <a:latin typeface="Arial"/>
                <a:cs typeface="Arial"/>
              </a:rPr>
              <a:t>and he </a:t>
            </a:r>
            <a:r>
              <a:rPr sz="2900" i="1" spc="-9" dirty="0">
                <a:latin typeface="Arial"/>
                <a:cs typeface="Arial"/>
              </a:rPr>
              <a:t>used the  doctrine </a:t>
            </a:r>
            <a:r>
              <a:rPr sz="2900" i="1" spc="-4" dirty="0">
                <a:latin typeface="Arial"/>
                <a:cs typeface="Arial"/>
              </a:rPr>
              <a:t>of the </a:t>
            </a:r>
            <a:r>
              <a:rPr sz="2900" i="1" spc="-9" dirty="0">
                <a:latin typeface="Arial"/>
                <a:cs typeface="Arial"/>
              </a:rPr>
              <a:t>Social Contract to  support </a:t>
            </a:r>
            <a:r>
              <a:rPr sz="2900" i="1" spc="-4" dirty="0">
                <a:latin typeface="Arial"/>
                <a:cs typeface="Arial"/>
              </a:rPr>
              <a:t>it</a:t>
            </a:r>
            <a:r>
              <a:rPr sz="2900" spc="-4" dirty="0">
                <a:latin typeface="Arial"/>
                <a:cs typeface="Arial"/>
              </a:rPr>
              <a:t>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8442" y="266117"/>
            <a:ext cx="2333336" cy="996390"/>
          </a:xfrm>
          <a:prstGeom prst="rect">
            <a:avLst/>
          </a:prstGeom>
        </p:spPr>
        <p:txBody>
          <a:bodyPr vert="horz" wrap="square" lIns="0" tIns="11394" rIns="0" bIns="0" rtlCol="0">
            <a:spAutoFit/>
          </a:bodyPr>
          <a:lstStyle/>
          <a:p>
            <a:pPr marL="11394">
              <a:spcBef>
                <a:spcPts val="90"/>
              </a:spcBef>
            </a:pPr>
            <a:r>
              <a:rPr sz="3200" dirty="0">
                <a:solidFill>
                  <a:srgbClr val="3365CC"/>
                </a:solidFill>
                <a:latin typeface="Arial"/>
                <a:cs typeface="Arial"/>
              </a:rPr>
              <a:t>John</a:t>
            </a:r>
            <a:r>
              <a:rPr sz="3200" spc="-85" dirty="0">
                <a:solidFill>
                  <a:srgbClr val="3365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65CC"/>
                </a:solidFill>
                <a:latin typeface="Arial"/>
                <a:cs typeface="Arial"/>
              </a:rPr>
              <a:t>Locke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7003" y="1498898"/>
            <a:ext cx="6550197" cy="4622449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5698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He is an </a:t>
            </a:r>
            <a:r>
              <a:rPr sz="2900" spc="-9" dirty="0">
                <a:latin typeface="Arial"/>
                <a:cs typeface="Arial"/>
              </a:rPr>
              <a:t>English political philosopher,  espoused </a:t>
            </a: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cause </a:t>
            </a:r>
            <a:r>
              <a:rPr sz="2900" spc="-4" dirty="0">
                <a:latin typeface="Arial"/>
                <a:cs typeface="Arial"/>
              </a:rPr>
              <a:t>of </a:t>
            </a:r>
            <a:r>
              <a:rPr sz="2900" spc="-9" dirty="0">
                <a:latin typeface="Arial"/>
                <a:cs typeface="Arial"/>
              </a:rPr>
              <a:t>limited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 monarchy </a:t>
            </a:r>
            <a:r>
              <a:rPr sz="2900" spc="-4" dirty="0">
                <a:latin typeface="Arial"/>
                <a:cs typeface="Arial"/>
              </a:rPr>
              <a:t>in </a:t>
            </a:r>
            <a:r>
              <a:rPr sz="2900" spc="-9" dirty="0">
                <a:latin typeface="Arial"/>
                <a:cs typeface="Arial"/>
              </a:rPr>
              <a:t>England.</a:t>
            </a:r>
            <a:endParaRPr sz="2900" dirty="0">
              <a:latin typeface="Arial"/>
              <a:cs typeface="Arial"/>
            </a:endParaRPr>
          </a:p>
          <a:p>
            <a:pPr marL="364617" marR="4559" indent="-353794" algn="just">
              <a:spcBef>
                <a:spcPts val="682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theory </a:t>
            </a:r>
            <a:r>
              <a:rPr sz="2900" spc="-4" dirty="0">
                <a:latin typeface="Arial"/>
                <a:cs typeface="Arial"/>
              </a:rPr>
              <a:t>of </a:t>
            </a:r>
            <a:r>
              <a:rPr sz="2900" spc="-9" dirty="0">
                <a:latin typeface="Arial"/>
                <a:cs typeface="Arial"/>
              </a:rPr>
              <a:t>John Locke </a:t>
            </a:r>
            <a:r>
              <a:rPr sz="2900" spc="-4" dirty="0">
                <a:latin typeface="Arial"/>
                <a:cs typeface="Arial"/>
              </a:rPr>
              <a:t>is </a:t>
            </a:r>
            <a:r>
              <a:rPr sz="2900" spc="-9" dirty="0">
                <a:latin typeface="Arial"/>
                <a:cs typeface="Arial"/>
              </a:rPr>
              <a:t>found in  </a:t>
            </a:r>
            <a:r>
              <a:rPr sz="2900" spc="-4" dirty="0">
                <a:latin typeface="Arial"/>
                <a:cs typeface="Arial"/>
              </a:rPr>
              <a:t>his </a:t>
            </a:r>
            <a:r>
              <a:rPr sz="2900" i="1" spc="-4" dirty="0">
                <a:latin typeface="Arial"/>
                <a:cs typeface="Arial"/>
              </a:rPr>
              <a:t>Two </a:t>
            </a:r>
            <a:r>
              <a:rPr sz="2900" i="1" spc="-9" dirty="0">
                <a:latin typeface="Arial"/>
                <a:cs typeface="Arial"/>
              </a:rPr>
              <a:t>Treaties </a:t>
            </a:r>
            <a:r>
              <a:rPr sz="2900" i="1" spc="-4" dirty="0">
                <a:latin typeface="Arial"/>
                <a:cs typeface="Arial"/>
              </a:rPr>
              <a:t>on </a:t>
            </a:r>
            <a:r>
              <a:rPr sz="2900" i="1" spc="-9" dirty="0">
                <a:latin typeface="Arial"/>
                <a:cs typeface="Arial"/>
              </a:rPr>
              <a:t>Civil Government  </a:t>
            </a:r>
            <a:r>
              <a:rPr sz="2900" spc="-9" dirty="0">
                <a:latin typeface="Arial"/>
                <a:cs typeface="Arial"/>
              </a:rPr>
              <a:t>published </a:t>
            </a:r>
            <a:r>
              <a:rPr sz="2900" spc="-4" dirty="0">
                <a:latin typeface="Arial"/>
                <a:cs typeface="Arial"/>
              </a:rPr>
              <a:t>in </a:t>
            </a:r>
            <a:r>
              <a:rPr sz="2900" spc="-9" dirty="0">
                <a:latin typeface="Arial"/>
                <a:cs typeface="Arial"/>
              </a:rPr>
              <a:t>1690 defended the  ultimate </a:t>
            </a:r>
            <a:r>
              <a:rPr sz="2900" spc="-4" dirty="0">
                <a:latin typeface="Arial"/>
                <a:cs typeface="Arial"/>
              </a:rPr>
              <a:t>right of the </a:t>
            </a:r>
            <a:r>
              <a:rPr sz="2900" spc="-9" dirty="0">
                <a:latin typeface="Arial"/>
                <a:cs typeface="Arial"/>
              </a:rPr>
              <a:t>people </a:t>
            </a:r>
            <a:r>
              <a:rPr sz="2900" spc="-4" dirty="0">
                <a:latin typeface="Arial"/>
                <a:cs typeface="Arial"/>
              </a:rPr>
              <a:t>to </a:t>
            </a:r>
            <a:r>
              <a:rPr sz="2900" spc="-9" dirty="0">
                <a:latin typeface="Arial"/>
                <a:cs typeface="Arial"/>
              </a:rPr>
              <a:t>depose  </a:t>
            </a: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monarch </a:t>
            </a:r>
            <a:r>
              <a:rPr sz="2900" spc="-4" dirty="0">
                <a:latin typeface="Arial"/>
                <a:cs typeface="Arial"/>
              </a:rPr>
              <a:t>from his </a:t>
            </a:r>
            <a:r>
              <a:rPr sz="2900" spc="-9" dirty="0">
                <a:latin typeface="Arial"/>
                <a:cs typeface="Arial"/>
              </a:rPr>
              <a:t>authority </a:t>
            </a:r>
            <a:r>
              <a:rPr sz="2900" spc="-4" dirty="0">
                <a:latin typeface="Arial"/>
                <a:cs typeface="Arial"/>
              </a:rPr>
              <a:t>if </a:t>
            </a:r>
            <a:r>
              <a:rPr sz="2900" spc="-9" dirty="0">
                <a:latin typeface="Arial"/>
                <a:cs typeface="Arial"/>
              </a:rPr>
              <a:t>he  </a:t>
            </a:r>
            <a:r>
              <a:rPr sz="2900" spc="-4" dirty="0">
                <a:latin typeface="Arial"/>
                <a:cs typeface="Arial"/>
              </a:rPr>
              <a:t>ever </a:t>
            </a:r>
            <a:r>
              <a:rPr sz="2900" spc="-9" dirty="0">
                <a:latin typeface="Arial"/>
                <a:cs typeface="Arial"/>
              </a:rPr>
              <a:t>deprived </a:t>
            </a:r>
            <a:r>
              <a:rPr sz="2900" spc="-4" dirty="0">
                <a:latin typeface="Arial"/>
                <a:cs typeface="Arial"/>
              </a:rPr>
              <a:t>them of their </a:t>
            </a:r>
            <a:r>
              <a:rPr sz="2900" i="1" spc="-9" dirty="0">
                <a:latin typeface="Arial"/>
                <a:cs typeface="Arial"/>
              </a:rPr>
              <a:t>“</a:t>
            </a:r>
            <a:r>
              <a:rPr sz="2900" i="1" spc="-9" dirty="0">
                <a:solidFill>
                  <a:srgbClr val="FF3300"/>
                </a:solidFill>
                <a:latin typeface="Arial"/>
                <a:cs typeface="Arial"/>
              </a:rPr>
              <a:t>liberties  </a:t>
            </a:r>
            <a:r>
              <a:rPr sz="2900" i="1" spc="-4" dirty="0">
                <a:solidFill>
                  <a:srgbClr val="FF3300"/>
                </a:solidFill>
                <a:latin typeface="Arial"/>
                <a:cs typeface="Arial"/>
              </a:rPr>
              <a:t>and</a:t>
            </a:r>
            <a:r>
              <a:rPr sz="2900" i="1" spc="-9" dirty="0">
                <a:solidFill>
                  <a:srgbClr val="FF3300"/>
                </a:solidFill>
                <a:latin typeface="Arial"/>
                <a:cs typeface="Arial"/>
              </a:rPr>
              <a:t> properties.”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8456" y="1294506"/>
            <a:ext cx="6460144" cy="4712217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4559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400" spc="-4" dirty="0">
                <a:latin typeface="Arial"/>
                <a:cs typeface="Arial"/>
              </a:rPr>
              <a:t>The </a:t>
            </a:r>
            <a:r>
              <a:rPr sz="2400" spc="-9" dirty="0">
                <a:latin typeface="Arial"/>
                <a:cs typeface="Arial"/>
              </a:rPr>
              <a:t>social contract </a:t>
            </a:r>
            <a:r>
              <a:rPr sz="2400" spc="-4" dirty="0">
                <a:latin typeface="Arial"/>
                <a:cs typeface="Arial"/>
              </a:rPr>
              <a:t>was </a:t>
            </a:r>
            <a:r>
              <a:rPr sz="2400" spc="-4" dirty="0">
                <a:solidFill>
                  <a:srgbClr val="FF3300"/>
                </a:solidFill>
                <a:latin typeface="Arial"/>
                <a:cs typeface="Arial"/>
              </a:rPr>
              <a:t>no </a:t>
            </a:r>
            <a:r>
              <a:rPr sz="2400" spc="-9" dirty="0">
                <a:solidFill>
                  <a:srgbClr val="FF3300"/>
                </a:solidFill>
                <a:latin typeface="Arial"/>
                <a:cs typeface="Arial"/>
              </a:rPr>
              <a:t>more </a:t>
            </a:r>
            <a:r>
              <a:rPr sz="2400" spc="-4" dirty="0">
                <a:solidFill>
                  <a:srgbClr val="FF3300"/>
                </a:solidFill>
                <a:latin typeface="Arial"/>
                <a:cs typeface="Arial"/>
              </a:rPr>
              <a:t>than </a:t>
            </a:r>
            <a:r>
              <a:rPr sz="2400" spc="-4" dirty="0">
                <a:latin typeface="Arial"/>
                <a:cs typeface="Arial"/>
              </a:rPr>
              <a:t>a  </a:t>
            </a:r>
            <a:r>
              <a:rPr sz="2400" spc="-9" dirty="0">
                <a:latin typeface="Arial"/>
                <a:cs typeface="Arial"/>
              </a:rPr>
              <a:t>transfer </a:t>
            </a:r>
            <a:r>
              <a:rPr sz="2400" spc="-4" dirty="0">
                <a:latin typeface="Arial"/>
                <a:cs typeface="Arial"/>
              </a:rPr>
              <a:t>of </a:t>
            </a:r>
            <a:r>
              <a:rPr sz="2400" spc="-9" dirty="0">
                <a:latin typeface="Arial"/>
                <a:cs typeface="Arial"/>
              </a:rPr>
              <a:t>certain rights </a:t>
            </a:r>
            <a:r>
              <a:rPr sz="2400" spc="-4" dirty="0">
                <a:latin typeface="Arial"/>
                <a:cs typeface="Arial"/>
              </a:rPr>
              <a:t>and </a:t>
            </a:r>
            <a:r>
              <a:rPr sz="2400" spc="-9" dirty="0">
                <a:latin typeface="Arial"/>
                <a:cs typeface="Arial"/>
              </a:rPr>
              <a:t>powers so  </a:t>
            </a:r>
            <a:r>
              <a:rPr sz="2400" spc="-4" dirty="0">
                <a:latin typeface="Arial"/>
                <a:cs typeface="Arial"/>
              </a:rPr>
              <a:t>that </a:t>
            </a:r>
            <a:r>
              <a:rPr sz="2400" spc="-9" dirty="0">
                <a:latin typeface="Arial"/>
                <a:cs typeface="Arial"/>
              </a:rPr>
              <a:t>man’s remaining rights would be </a:t>
            </a:r>
            <a:r>
              <a:rPr sz="2400" spc="-9" dirty="0">
                <a:solidFill>
                  <a:srgbClr val="FF3300"/>
                </a:solidFill>
                <a:latin typeface="Arial"/>
                <a:cs typeface="Arial"/>
              </a:rPr>
              <a:t> protected </a:t>
            </a:r>
            <a:r>
              <a:rPr sz="2400" spc="-4" dirty="0">
                <a:solidFill>
                  <a:srgbClr val="FF3300"/>
                </a:solidFill>
                <a:latin typeface="Arial"/>
                <a:cs typeface="Arial"/>
              </a:rPr>
              <a:t>and </a:t>
            </a:r>
            <a:r>
              <a:rPr sz="2400" spc="-9" dirty="0">
                <a:solidFill>
                  <a:srgbClr val="FF3300"/>
                </a:solidFill>
                <a:latin typeface="Arial"/>
                <a:cs typeface="Arial"/>
              </a:rPr>
              <a:t>preserved</a:t>
            </a:r>
            <a:r>
              <a:rPr sz="2400" spc="-9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64617" marR="5129" indent="-353794" algn="just">
              <a:spcBef>
                <a:spcPts val="673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400" spc="-4" dirty="0">
                <a:latin typeface="Arial"/>
                <a:cs typeface="Arial"/>
              </a:rPr>
              <a:t>The </a:t>
            </a:r>
            <a:r>
              <a:rPr sz="2400" spc="-9" dirty="0">
                <a:latin typeface="Arial"/>
                <a:cs typeface="Arial"/>
              </a:rPr>
              <a:t>contract </a:t>
            </a:r>
            <a:r>
              <a:rPr sz="2400" spc="-4" dirty="0">
                <a:latin typeface="Arial"/>
                <a:cs typeface="Arial"/>
              </a:rPr>
              <a:t>was for </a:t>
            </a:r>
            <a:r>
              <a:rPr sz="2400" spc="-9" dirty="0">
                <a:solidFill>
                  <a:srgbClr val="FF3300"/>
                </a:solidFill>
                <a:latin typeface="Arial"/>
                <a:cs typeface="Arial"/>
              </a:rPr>
              <a:t>limited </a:t>
            </a:r>
            <a:r>
              <a:rPr sz="2400" spc="-13" dirty="0">
                <a:latin typeface="Arial"/>
                <a:cs typeface="Arial"/>
              </a:rPr>
              <a:t>and </a:t>
            </a:r>
            <a:r>
              <a:rPr sz="2400" spc="-1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srgbClr val="FF3300"/>
                </a:solidFill>
                <a:latin typeface="Arial"/>
                <a:cs typeface="Arial"/>
              </a:rPr>
              <a:t>specific purposes </a:t>
            </a:r>
            <a:r>
              <a:rPr sz="2400" spc="-4" dirty="0">
                <a:latin typeface="Arial"/>
                <a:cs typeface="Arial"/>
              </a:rPr>
              <a:t>and </a:t>
            </a:r>
            <a:r>
              <a:rPr sz="2400" spc="-9" dirty="0">
                <a:latin typeface="Arial"/>
                <a:cs typeface="Arial"/>
              </a:rPr>
              <a:t>what </a:t>
            </a:r>
            <a:r>
              <a:rPr sz="2400" spc="-4" dirty="0">
                <a:latin typeface="Arial"/>
                <a:cs typeface="Arial"/>
              </a:rPr>
              <a:t>was </a:t>
            </a:r>
            <a:r>
              <a:rPr sz="2400" spc="-9" dirty="0">
                <a:latin typeface="Arial"/>
                <a:cs typeface="Arial"/>
              </a:rPr>
              <a:t>given  </a:t>
            </a:r>
            <a:r>
              <a:rPr sz="2400" spc="-4" dirty="0">
                <a:latin typeface="Arial"/>
                <a:cs typeface="Arial"/>
              </a:rPr>
              <a:t>up was </a:t>
            </a:r>
            <a:r>
              <a:rPr sz="2400" spc="-9" dirty="0">
                <a:latin typeface="Arial"/>
                <a:cs typeface="Arial"/>
              </a:rPr>
              <a:t>transferred </a:t>
            </a:r>
            <a:r>
              <a:rPr sz="2400" spc="-4" dirty="0">
                <a:latin typeface="Arial"/>
                <a:cs typeface="Arial"/>
              </a:rPr>
              <a:t>to the </a:t>
            </a:r>
            <a:r>
              <a:rPr sz="2400" spc="-9" dirty="0">
                <a:solidFill>
                  <a:srgbClr val="FF3300"/>
                </a:solidFill>
                <a:latin typeface="Arial"/>
                <a:cs typeface="Arial"/>
              </a:rPr>
              <a:t>community as  </a:t>
            </a:r>
            <a:r>
              <a:rPr sz="2400" spc="-4" dirty="0">
                <a:solidFill>
                  <a:srgbClr val="FF3300"/>
                </a:solidFill>
                <a:latin typeface="Arial"/>
                <a:cs typeface="Arial"/>
              </a:rPr>
              <a:t>a </a:t>
            </a:r>
            <a:r>
              <a:rPr sz="2400" spc="-9" dirty="0">
                <a:solidFill>
                  <a:srgbClr val="FF3300"/>
                </a:solidFill>
                <a:latin typeface="Arial"/>
                <a:cs typeface="Arial"/>
              </a:rPr>
              <a:t>whole </a:t>
            </a:r>
            <a:r>
              <a:rPr sz="2400" spc="-4" dirty="0">
                <a:latin typeface="Arial"/>
                <a:cs typeface="Arial"/>
              </a:rPr>
              <a:t>and not to a man or to a  </a:t>
            </a:r>
            <a:r>
              <a:rPr sz="2400" spc="-9" dirty="0">
                <a:latin typeface="Arial"/>
                <a:cs typeface="Arial"/>
              </a:rPr>
              <a:t>assembly </a:t>
            </a:r>
            <a:r>
              <a:rPr sz="2400" spc="-4" dirty="0">
                <a:latin typeface="Arial"/>
                <a:cs typeface="Arial"/>
              </a:rPr>
              <a:t>of </a:t>
            </a:r>
            <a:r>
              <a:rPr sz="2400" spc="-9" dirty="0">
                <a:latin typeface="Arial"/>
                <a:cs typeface="Arial"/>
              </a:rPr>
              <a:t>men.</a:t>
            </a:r>
            <a:endParaRPr lang="en-US" sz="2400" spc="-9" dirty="0">
              <a:latin typeface="Arial"/>
              <a:cs typeface="Arial"/>
            </a:endParaRPr>
          </a:p>
          <a:p>
            <a:pPr marL="364617" marR="5129" indent="-353794" algn="just">
              <a:spcBef>
                <a:spcPts val="673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lang="en-US" sz="2400" spc="-9" dirty="0">
                <a:latin typeface="Arial"/>
                <a:cs typeface="Arial"/>
              </a:rPr>
              <a:t>Locke recognized </a:t>
            </a:r>
            <a:r>
              <a:rPr lang="en-US" sz="2400" spc="-4" dirty="0">
                <a:latin typeface="Arial"/>
                <a:cs typeface="Arial"/>
              </a:rPr>
              <a:t>the </a:t>
            </a:r>
            <a:r>
              <a:rPr lang="en-US" sz="2400" spc="-9" dirty="0">
                <a:latin typeface="Arial"/>
                <a:cs typeface="Arial"/>
              </a:rPr>
              <a:t>existence </a:t>
            </a:r>
            <a:r>
              <a:rPr lang="en-US" sz="2400" spc="-4" dirty="0">
                <a:latin typeface="Arial"/>
                <a:cs typeface="Arial"/>
              </a:rPr>
              <a:t>of </a:t>
            </a:r>
            <a:r>
              <a:rPr lang="en-US" sz="2400" i="1" spc="-4" dirty="0">
                <a:latin typeface="Arial"/>
                <a:cs typeface="Arial"/>
              </a:rPr>
              <a:t>3  </a:t>
            </a:r>
            <a:r>
              <a:rPr lang="en-US" sz="2400" i="1" spc="-9" dirty="0">
                <a:latin typeface="Arial"/>
                <a:cs typeface="Arial"/>
              </a:rPr>
              <a:t>powers </a:t>
            </a:r>
            <a:r>
              <a:rPr lang="en-US" sz="2400" i="1" spc="-4" dirty="0">
                <a:latin typeface="Arial"/>
                <a:cs typeface="Arial"/>
              </a:rPr>
              <a:t>in the civil </a:t>
            </a:r>
            <a:r>
              <a:rPr lang="en-US" sz="2400" i="1" spc="-9" dirty="0">
                <a:latin typeface="Arial"/>
                <a:cs typeface="Arial"/>
              </a:rPr>
              <a:t>society </a:t>
            </a:r>
            <a:r>
              <a:rPr lang="en-US" sz="2400" i="1" spc="-4" dirty="0">
                <a:latin typeface="Arial"/>
                <a:cs typeface="Arial"/>
              </a:rPr>
              <a:t>or the State</a:t>
            </a:r>
            <a:r>
              <a:rPr lang="en-US" sz="2400" spc="-4" dirty="0">
                <a:latin typeface="Arial"/>
                <a:cs typeface="Arial"/>
              </a:rPr>
              <a:t>: </a:t>
            </a:r>
            <a:r>
              <a:rPr lang="en-US" sz="2400" spc="-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lang="en-US" sz="2400" spc="-9" dirty="0">
                <a:solidFill>
                  <a:srgbClr val="FF3300"/>
                </a:solidFill>
                <a:latin typeface="Arial"/>
                <a:cs typeface="Arial"/>
              </a:rPr>
              <a:t>legislative, executive </a:t>
            </a:r>
            <a:r>
              <a:rPr lang="en-US" sz="2400" spc="-4" dirty="0">
                <a:latin typeface="Arial"/>
                <a:cs typeface="Arial"/>
              </a:rPr>
              <a:t>and</a:t>
            </a:r>
            <a:r>
              <a:rPr lang="en-US" sz="2400" spc="9" dirty="0">
                <a:latin typeface="Arial"/>
                <a:cs typeface="Arial"/>
              </a:rPr>
              <a:t> </a:t>
            </a:r>
            <a:r>
              <a:rPr lang="en-US" sz="2400" spc="-9" dirty="0">
                <a:solidFill>
                  <a:srgbClr val="FF3300"/>
                </a:solidFill>
                <a:latin typeface="Arial"/>
                <a:cs typeface="Arial"/>
              </a:rPr>
              <a:t>federative</a:t>
            </a:r>
            <a:endParaRPr lang="en-US" sz="2400" dirty="0">
              <a:latin typeface="Arial"/>
              <a:cs typeface="Arial"/>
            </a:endParaRPr>
          </a:p>
          <a:p>
            <a:pPr marL="364617" marR="5129" indent="-353794" algn="just">
              <a:spcBef>
                <a:spcPts val="673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8442" y="266117"/>
            <a:ext cx="4847936" cy="996390"/>
          </a:xfrm>
          <a:prstGeom prst="rect">
            <a:avLst/>
          </a:prstGeom>
        </p:spPr>
        <p:txBody>
          <a:bodyPr vert="horz" wrap="square" lIns="0" tIns="11394" rIns="0" bIns="0" rtlCol="0">
            <a:spAutoFit/>
          </a:bodyPr>
          <a:lstStyle/>
          <a:p>
            <a:pPr marL="11394">
              <a:spcBef>
                <a:spcPts val="90"/>
              </a:spcBef>
            </a:pPr>
            <a:r>
              <a:rPr sz="3200" spc="-4" dirty="0">
                <a:solidFill>
                  <a:srgbClr val="3365CC"/>
                </a:solidFill>
                <a:latin typeface="Arial"/>
                <a:cs typeface="Arial"/>
              </a:rPr>
              <a:t>Jean Jacques</a:t>
            </a:r>
            <a:r>
              <a:rPr sz="3200" spc="-85" dirty="0">
                <a:solidFill>
                  <a:srgbClr val="3365CC"/>
                </a:solidFill>
                <a:latin typeface="Arial"/>
                <a:cs typeface="Arial"/>
              </a:rPr>
              <a:t> </a:t>
            </a:r>
            <a:r>
              <a:rPr sz="3200" spc="-4" dirty="0">
                <a:solidFill>
                  <a:srgbClr val="3365CC"/>
                </a:solidFill>
                <a:latin typeface="Arial"/>
                <a:cs typeface="Arial"/>
              </a:rPr>
              <a:t>Rousseau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3913" y="1498900"/>
            <a:ext cx="6573288" cy="4763513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87407" marR="27346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87976" algn="l"/>
              </a:tabLst>
            </a:pPr>
            <a:r>
              <a:rPr sz="2900" spc="-4" dirty="0">
                <a:latin typeface="Arial"/>
                <a:cs typeface="Arial"/>
              </a:rPr>
              <a:t>He is the </a:t>
            </a:r>
            <a:r>
              <a:rPr sz="2900" spc="-9" dirty="0">
                <a:latin typeface="Arial"/>
                <a:cs typeface="Arial"/>
              </a:rPr>
              <a:t>great French writer </a:t>
            </a:r>
            <a:r>
              <a:rPr sz="2900" spc="-4" dirty="0">
                <a:latin typeface="Arial"/>
                <a:cs typeface="Arial"/>
              </a:rPr>
              <a:t>of the 18</a:t>
            </a:r>
            <a:r>
              <a:rPr sz="2800" spc="-6" baseline="26455" dirty="0">
                <a:latin typeface="Arial"/>
                <a:cs typeface="Arial"/>
              </a:rPr>
              <a:t>th </a:t>
            </a:r>
            <a:r>
              <a:rPr sz="1900" spc="-4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century, elaborated </a:t>
            </a:r>
            <a:r>
              <a:rPr sz="2900" spc="-4" dirty="0">
                <a:latin typeface="Arial"/>
                <a:cs typeface="Arial"/>
              </a:rPr>
              <a:t>his </a:t>
            </a:r>
            <a:r>
              <a:rPr sz="2900" spc="-9" dirty="0">
                <a:latin typeface="Arial"/>
                <a:cs typeface="Arial"/>
              </a:rPr>
              <a:t>theory </a:t>
            </a:r>
            <a:r>
              <a:rPr sz="2900" spc="-4" dirty="0">
                <a:latin typeface="Arial"/>
                <a:cs typeface="Arial"/>
              </a:rPr>
              <a:t>in </a:t>
            </a:r>
            <a:r>
              <a:rPr sz="2900" spc="-9" dirty="0">
                <a:latin typeface="Arial"/>
                <a:cs typeface="Arial"/>
              </a:rPr>
              <a:t>his  famous work </a:t>
            </a:r>
            <a:r>
              <a:rPr sz="2900" i="1" spc="-4" dirty="0">
                <a:latin typeface="Arial"/>
                <a:cs typeface="Arial"/>
              </a:rPr>
              <a:t>“The </a:t>
            </a:r>
            <a:r>
              <a:rPr sz="2900" i="1" spc="-9" dirty="0">
                <a:latin typeface="Arial"/>
                <a:cs typeface="Arial"/>
              </a:rPr>
              <a:t>Social</a:t>
            </a:r>
            <a:r>
              <a:rPr sz="2900" i="1" spc="642" dirty="0">
                <a:latin typeface="Arial"/>
                <a:cs typeface="Arial"/>
              </a:rPr>
              <a:t> </a:t>
            </a:r>
            <a:r>
              <a:rPr sz="2900" i="1" spc="-9" dirty="0">
                <a:latin typeface="Arial"/>
                <a:cs typeface="Arial"/>
              </a:rPr>
              <a:t>Contract”  </a:t>
            </a:r>
            <a:r>
              <a:rPr sz="2900" spc="-9" dirty="0">
                <a:latin typeface="Arial"/>
                <a:cs typeface="Arial"/>
              </a:rPr>
              <a:t>published </a:t>
            </a:r>
            <a:r>
              <a:rPr sz="2900" spc="-4" dirty="0">
                <a:latin typeface="Arial"/>
                <a:cs typeface="Arial"/>
              </a:rPr>
              <a:t>in </a:t>
            </a:r>
            <a:r>
              <a:rPr sz="2900" spc="-9" dirty="0">
                <a:latin typeface="Arial"/>
                <a:cs typeface="Arial"/>
              </a:rPr>
              <a:t>1762.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4"/>
              </a:spcBef>
              <a:buClr>
                <a:srgbClr val="009ACC"/>
              </a:buClr>
              <a:buFont typeface="Wingdings"/>
              <a:buChar char=""/>
            </a:pPr>
            <a:endParaRPr sz="4200" dirty="0">
              <a:latin typeface="Times New Roman"/>
              <a:cs typeface="Times New Roman"/>
            </a:endParaRPr>
          </a:p>
          <a:p>
            <a:pPr marL="33614" algn="just"/>
            <a:r>
              <a:rPr sz="2900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State of</a:t>
            </a:r>
            <a:r>
              <a:rPr sz="2900" u="heavy" spc="-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900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Nature</a:t>
            </a:r>
            <a:r>
              <a:rPr sz="2900" spc="-4" dirty="0">
                <a:latin typeface="Arial"/>
                <a:cs typeface="Arial"/>
              </a:rPr>
              <a:t>:</a:t>
            </a:r>
            <a:endParaRPr sz="2900" dirty="0">
              <a:latin typeface="Arial"/>
              <a:cs typeface="Arial"/>
            </a:endParaRPr>
          </a:p>
          <a:p>
            <a:pPr marL="387407" marR="27346" indent="-353794" algn="just">
              <a:spcBef>
                <a:spcPts val="687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87976" algn="l"/>
              </a:tabLst>
            </a:pPr>
            <a:r>
              <a:rPr sz="2900" spc="-4" dirty="0">
                <a:latin typeface="Arial"/>
                <a:cs typeface="Arial"/>
              </a:rPr>
              <a:t>man in this state of </a:t>
            </a:r>
            <a:r>
              <a:rPr sz="2900" spc="-9" dirty="0">
                <a:latin typeface="Arial"/>
                <a:cs typeface="Arial"/>
              </a:rPr>
              <a:t>nature </a:t>
            </a:r>
            <a:r>
              <a:rPr sz="2900" spc="-4" dirty="0">
                <a:latin typeface="Arial"/>
                <a:cs typeface="Arial"/>
              </a:rPr>
              <a:t>was a </a:t>
            </a:r>
            <a:r>
              <a:rPr sz="2900" i="1" spc="-9" dirty="0">
                <a:solidFill>
                  <a:srgbClr val="FF3300"/>
                </a:solidFill>
                <a:latin typeface="Arial"/>
                <a:cs typeface="Arial"/>
              </a:rPr>
              <a:t>“noble  savage” </a:t>
            </a:r>
            <a:r>
              <a:rPr sz="2900" spc="-9" dirty="0">
                <a:latin typeface="Arial"/>
                <a:cs typeface="Arial"/>
              </a:rPr>
              <a:t>who </a:t>
            </a:r>
            <a:r>
              <a:rPr sz="2900" spc="-4" dirty="0">
                <a:latin typeface="Arial"/>
                <a:cs typeface="Arial"/>
              </a:rPr>
              <a:t>led a life of </a:t>
            </a:r>
            <a:r>
              <a:rPr sz="2900" spc="-9" dirty="0">
                <a:latin typeface="Arial"/>
                <a:cs typeface="Arial"/>
              </a:rPr>
              <a:t>primitive  simplicity </a:t>
            </a:r>
            <a:r>
              <a:rPr sz="2900" spc="-4" dirty="0">
                <a:latin typeface="Arial"/>
                <a:cs typeface="Arial"/>
              </a:rPr>
              <a:t>and </a:t>
            </a:r>
            <a:r>
              <a:rPr sz="2900" spc="-9" dirty="0">
                <a:latin typeface="Arial"/>
                <a:cs typeface="Arial"/>
              </a:rPr>
              <a:t>idyllic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happiness.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026" y="896239"/>
            <a:ext cx="1109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S</a:t>
            </a:r>
            <a:r>
              <a:rPr sz="2400" spc="-5" dirty="0"/>
              <a:t>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877314"/>
            <a:ext cx="2795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Greeks used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term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7360" y="1877314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entury Schoolbook"/>
                <a:cs typeface="Century Schoolbook"/>
              </a:rPr>
              <a:t>: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Polis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85415"/>
            <a:ext cx="143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Roma</a:t>
            </a:r>
            <a:r>
              <a:rPr sz="2400" spc="-10" dirty="0">
                <a:latin typeface="Century Schoolbook"/>
                <a:cs typeface="Century Schoolbook"/>
              </a:rPr>
              <a:t>n</a:t>
            </a:r>
            <a:r>
              <a:rPr sz="2400" dirty="0">
                <a:latin typeface="Century Schoolbook"/>
                <a:cs typeface="Century Schoolbook"/>
              </a:rPr>
              <a:t>s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6578" y="2685415"/>
            <a:ext cx="301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entury Schoolbook"/>
                <a:cs typeface="Century Schoolbook"/>
              </a:rPr>
              <a:t>: </a:t>
            </a:r>
            <a:r>
              <a:rPr sz="2400" spc="-5" dirty="0">
                <a:latin typeface="Century Schoolbook"/>
                <a:cs typeface="Century Schoolbook"/>
              </a:rPr>
              <a:t>Civitas </a:t>
            </a:r>
            <a:r>
              <a:rPr sz="2400" dirty="0">
                <a:latin typeface="Century Schoolbook"/>
                <a:cs typeface="Century Schoolbook"/>
              </a:rPr>
              <a:t>&amp;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Republica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3493134"/>
            <a:ext cx="702183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23850" algn="l"/>
                <a:tab pos="3086100" algn="l"/>
              </a:tabLst>
            </a:pPr>
            <a:r>
              <a:rPr sz="2400" dirty="0">
                <a:latin typeface="Century Schoolbook"/>
                <a:cs typeface="Century Schoolbook"/>
              </a:rPr>
              <a:t>Medieval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period	</a:t>
            </a:r>
            <a:r>
              <a:rPr sz="2400" dirty="0">
                <a:latin typeface="Century Schoolbook"/>
                <a:cs typeface="Century Schoolbook"/>
              </a:rPr>
              <a:t>: </a:t>
            </a:r>
            <a:r>
              <a:rPr sz="2400" spc="-5" dirty="0">
                <a:latin typeface="Century Schoolbook"/>
                <a:cs typeface="Century Schoolbook"/>
              </a:rPr>
              <a:t>Christian Common</a:t>
            </a:r>
            <a:r>
              <a:rPr sz="2400" spc="-10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wealth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Wingdings"/>
              <a:buChar char=""/>
            </a:pPr>
            <a:endParaRPr sz="3000" dirty="0">
              <a:latin typeface="Times New Roman"/>
              <a:cs typeface="Times New Roman"/>
            </a:endParaRPr>
          </a:p>
          <a:p>
            <a:pPr marL="3232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23850" algn="l"/>
                <a:tab pos="4128135" algn="l"/>
                <a:tab pos="437959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16</a:t>
            </a:r>
            <a:r>
              <a:rPr sz="2400" spc="-7" baseline="24305" dirty="0">
                <a:latin typeface="Century Schoolbook"/>
                <a:cs typeface="Century Schoolbook"/>
              </a:rPr>
              <a:t>th</a:t>
            </a:r>
            <a:r>
              <a:rPr sz="2400" spc="359" baseline="2430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(Century)Machiavelli	</a:t>
            </a:r>
            <a:r>
              <a:rPr sz="2400" dirty="0">
                <a:latin typeface="Century Schoolbook"/>
                <a:cs typeface="Century Schoolbook"/>
              </a:rPr>
              <a:t>:	</a:t>
            </a:r>
            <a:r>
              <a:rPr sz="2400" spc="-5" dirty="0">
                <a:latin typeface="Century Schoolbook"/>
                <a:cs typeface="Century Schoolbook"/>
              </a:rPr>
              <a:t>Stato</a:t>
            </a:r>
            <a:endParaRPr sz="2400" dirty="0">
              <a:latin typeface="Century Schoolbook"/>
              <a:cs typeface="Century Schoolbook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685800"/>
            <a:ext cx="6853382" cy="5812518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4559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He was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independent</a:t>
            </a:r>
            <a:r>
              <a:rPr sz="2900" spc="-9" dirty="0">
                <a:latin typeface="Arial"/>
                <a:cs typeface="Arial"/>
              </a:rPr>
              <a:t>,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contented</a:t>
            </a:r>
            <a:r>
              <a:rPr sz="2900" spc="-9" dirty="0">
                <a:latin typeface="Arial"/>
                <a:cs typeface="Arial"/>
              </a:rPr>
              <a:t>,</a:t>
            </a:r>
            <a:r>
              <a:rPr sz="2900" spc="646" dirty="0">
                <a:latin typeface="Arial"/>
                <a:cs typeface="Arial"/>
              </a:rPr>
              <a:t>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self-  sufficient,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healthy</a:t>
            </a:r>
            <a:r>
              <a:rPr sz="2900" spc="-4" dirty="0">
                <a:latin typeface="Arial"/>
                <a:cs typeface="Arial"/>
              </a:rPr>
              <a:t>, and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fearless </a:t>
            </a:r>
            <a:r>
              <a:rPr sz="2900" spc="-13" dirty="0">
                <a:latin typeface="Arial"/>
                <a:cs typeface="Arial"/>
              </a:rPr>
              <a:t>and  </a:t>
            </a:r>
            <a:r>
              <a:rPr sz="2900" i="1" spc="-9" dirty="0">
                <a:latin typeface="Arial"/>
                <a:cs typeface="Arial"/>
              </a:rPr>
              <a:t>“without need </a:t>
            </a:r>
            <a:r>
              <a:rPr sz="2900" i="1" spc="-4" dirty="0">
                <a:latin typeface="Arial"/>
                <a:cs typeface="Arial"/>
              </a:rPr>
              <a:t>of his </a:t>
            </a:r>
            <a:r>
              <a:rPr sz="2900" i="1" spc="-9" dirty="0">
                <a:latin typeface="Arial"/>
                <a:cs typeface="Arial"/>
              </a:rPr>
              <a:t>fellows </a:t>
            </a:r>
            <a:r>
              <a:rPr sz="2900" i="1" spc="-4" dirty="0">
                <a:latin typeface="Arial"/>
                <a:cs typeface="Arial"/>
              </a:rPr>
              <a:t>or </a:t>
            </a:r>
            <a:r>
              <a:rPr sz="2900" i="1" spc="-9" dirty="0">
                <a:latin typeface="Arial"/>
                <a:cs typeface="Arial"/>
              </a:rPr>
              <a:t>desire to  harm them.”</a:t>
            </a:r>
            <a:endParaRPr sz="2900" dirty="0">
              <a:latin typeface="Arial"/>
              <a:cs typeface="Arial"/>
            </a:endParaRPr>
          </a:p>
          <a:p>
            <a:pPr marL="11394" algn="just">
              <a:spcBef>
                <a:spcPts val="673"/>
              </a:spcBef>
            </a:pPr>
            <a:r>
              <a:rPr sz="2900" u="heavy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Emergence </a:t>
            </a:r>
            <a:r>
              <a:rPr sz="2900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900" u="heavy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Civil</a:t>
            </a:r>
            <a:r>
              <a:rPr sz="2900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Society</a:t>
            </a:r>
            <a:r>
              <a:rPr sz="2900" spc="-4" dirty="0">
                <a:latin typeface="Arial"/>
                <a:cs typeface="Arial"/>
              </a:rPr>
              <a:t>:</a:t>
            </a:r>
            <a:endParaRPr sz="2900" dirty="0">
              <a:latin typeface="Arial"/>
              <a:cs typeface="Arial"/>
            </a:endParaRPr>
          </a:p>
          <a:p>
            <a:pPr marL="364617" marR="4559" indent="-353794" algn="just">
              <a:spcBef>
                <a:spcPts val="687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9" dirty="0">
                <a:latin typeface="Arial"/>
                <a:cs typeface="Arial"/>
              </a:rPr>
              <a:t>individuals became </a:t>
            </a:r>
            <a:r>
              <a:rPr sz="2900" spc="-4" dirty="0">
                <a:latin typeface="Arial"/>
                <a:cs typeface="Arial"/>
              </a:rPr>
              <a:t>a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collective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unity </a:t>
            </a:r>
            <a:r>
              <a:rPr sz="2900" spc="-4" dirty="0">
                <a:latin typeface="Arial"/>
                <a:cs typeface="Arial"/>
              </a:rPr>
              <a:t>–  a</a:t>
            </a:r>
            <a:r>
              <a:rPr sz="2900" spc="-9" dirty="0">
                <a:latin typeface="Arial"/>
                <a:cs typeface="Arial"/>
              </a:rPr>
              <a:t> society</a:t>
            </a:r>
            <a:endParaRPr sz="2900" dirty="0">
              <a:latin typeface="Arial"/>
              <a:cs typeface="Arial"/>
            </a:endParaRPr>
          </a:p>
          <a:p>
            <a:pPr marL="364617" marR="5698" indent="-353794" algn="just">
              <a:spcBef>
                <a:spcPts val="678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i="1" spc="-4" dirty="0">
                <a:latin typeface="Arial"/>
                <a:cs typeface="Arial"/>
              </a:rPr>
              <a:t>“puts his </a:t>
            </a:r>
            <a:r>
              <a:rPr sz="2900" i="1" spc="-9" dirty="0">
                <a:latin typeface="Arial"/>
                <a:cs typeface="Arial"/>
              </a:rPr>
              <a:t>person </a:t>
            </a:r>
            <a:r>
              <a:rPr sz="2900" i="1" spc="-4" dirty="0">
                <a:latin typeface="Arial"/>
                <a:cs typeface="Arial"/>
              </a:rPr>
              <a:t>and all his </a:t>
            </a:r>
            <a:r>
              <a:rPr sz="2900" i="1" spc="-9" dirty="0">
                <a:latin typeface="Arial"/>
                <a:cs typeface="Arial"/>
              </a:rPr>
              <a:t>power in  common under </a:t>
            </a:r>
            <a:r>
              <a:rPr sz="2900" i="1" spc="-4" dirty="0">
                <a:latin typeface="Arial"/>
                <a:cs typeface="Arial"/>
              </a:rPr>
              <a:t>the </a:t>
            </a:r>
            <a:r>
              <a:rPr sz="2900" i="1" spc="-9" dirty="0">
                <a:latin typeface="Arial"/>
                <a:cs typeface="Arial"/>
              </a:rPr>
              <a:t>supreme direction  </a:t>
            </a:r>
            <a:r>
              <a:rPr sz="2900" i="1" spc="-4" dirty="0">
                <a:latin typeface="Arial"/>
                <a:cs typeface="Arial"/>
              </a:rPr>
              <a:t>of the </a:t>
            </a:r>
            <a:r>
              <a:rPr sz="2900" i="1" spc="-9" dirty="0">
                <a:latin typeface="Arial"/>
                <a:cs typeface="Arial"/>
              </a:rPr>
              <a:t>general </a:t>
            </a:r>
            <a:r>
              <a:rPr sz="2900" i="1" spc="-4" dirty="0">
                <a:latin typeface="Arial"/>
                <a:cs typeface="Arial"/>
              </a:rPr>
              <a:t>will and in our </a:t>
            </a:r>
            <a:r>
              <a:rPr sz="2900" i="1" spc="-9" dirty="0">
                <a:latin typeface="Arial"/>
                <a:cs typeface="Arial"/>
              </a:rPr>
              <a:t>corporate  capacity </a:t>
            </a:r>
            <a:r>
              <a:rPr sz="2900" i="1" spc="-4" dirty="0">
                <a:latin typeface="Arial"/>
                <a:cs typeface="Arial"/>
              </a:rPr>
              <a:t>we </a:t>
            </a:r>
            <a:r>
              <a:rPr sz="2900" i="1" spc="-9" dirty="0">
                <a:latin typeface="Arial"/>
                <a:cs typeface="Arial"/>
              </a:rPr>
              <a:t>receive each member as  </a:t>
            </a:r>
            <a:r>
              <a:rPr sz="2900" i="1" spc="-4" dirty="0">
                <a:latin typeface="Arial"/>
                <a:cs typeface="Arial"/>
              </a:rPr>
              <a:t>an </a:t>
            </a:r>
            <a:r>
              <a:rPr sz="2900" i="1" spc="-9" dirty="0">
                <a:latin typeface="Arial"/>
                <a:cs typeface="Arial"/>
              </a:rPr>
              <a:t>indivisible </a:t>
            </a:r>
            <a:r>
              <a:rPr sz="2900" i="1" spc="-4" dirty="0">
                <a:latin typeface="Arial"/>
                <a:cs typeface="Arial"/>
              </a:rPr>
              <a:t>part of the</a:t>
            </a:r>
            <a:r>
              <a:rPr sz="2900" i="1" spc="-9" dirty="0">
                <a:latin typeface="Arial"/>
                <a:cs typeface="Arial"/>
              </a:rPr>
              <a:t> whole.”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605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S</a:t>
            </a:r>
            <a:r>
              <a:rPr sz="2400" spc="-5" dirty="0"/>
              <a:t>OCIAL </a:t>
            </a:r>
            <a:r>
              <a:rPr sz="2400" spc="-10" dirty="0"/>
              <a:t>CONTRACT</a:t>
            </a:r>
            <a:r>
              <a:rPr sz="2400" spc="320" dirty="0"/>
              <a:t> </a:t>
            </a:r>
            <a:r>
              <a:rPr sz="2400" dirty="0"/>
              <a:t>THEORY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1" y="1397254"/>
            <a:ext cx="7541260" cy="549252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7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Hobbes</a:t>
            </a:r>
            <a:r>
              <a:rPr sz="2400" b="1" spc="-4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;</a:t>
            </a:r>
            <a:endParaRPr sz="2400" dirty="0">
              <a:latin typeface="Century Schoolbook"/>
              <a:cs typeface="Century Schoolbook"/>
            </a:endParaRPr>
          </a:p>
          <a:p>
            <a:pPr marL="285115" marR="5080" algn="just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latin typeface="Century Schoolbook"/>
                <a:cs typeface="Century Schoolbook"/>
              </a:rPr>
              <a:t>It </a:t>
            </a:r>
            <a:r>
              <a:rPr sz="2400" dirty="0">
                <a:latin typeface="Century Schoolbook"/>
                <a:cs typeface="Century Schoolbook"/>
              </a:rPr>
              <a:t>was a </a:t>
            </a:r>
            <a:r>
              <a:rPr sz="2400" spc="-5" dirty="0">
                <a:latin typeface="Century Schoolbook"/>
                <a:cs typeface="Century Schoolbook"/>
              </a:rPr>
              <a:t>state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war,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savage state, men </a:t>
            </a:r>
            <a:r>
              <a:rPr sz="2400" dirty="0">
                <a:latin typeface="Century Schoolbook"/>
                <a:cs typeface="Century Schoolbook"/>
              </a:rPr>
              <a:t>were  selfish </a:t>
            </a:r>
            <a:r>
              <a:rPr sz="2400" spc="-10" dirty="0">
                <a:latin typeface="Century Schoolbook"/>
                <a:cs typeface="Century Schoolbook"/>
              </a:rPr>
              <a:t>and </a:t>
            </a:r>
            <a:r>
              <a:rPr sz="2400" spc="-5" dirty="0">
                <a:latin typeface="Century Schoolbook"/>
                <a:cs typeface="Century Schoolbook"/>
              </a:rPr>
              <a:t>aggressive brutes. Every men </a:t>
            </a:r>
            <a:r>
              <a:rPr sz="2400" dirty="0">
                <a:latin typeface="Century Schoolbook"/>
                <a:cs typeface="Century Schoolbook"/>
              </a:rPr>
              <a:t>was </a:t>
            </a:r>
            <a:r>
              <a:rPr sz="2400" spc="-10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enemy of </a:t>
            </a:r>
            <a:r>
              <a:rPr sz="2400" spc="-10" dirty="0">
                <a:latin typeface="Century Schoolbook"/>
                <a:cs typeface="Century Schoolbook"/>
              </a:rPr>
              <a:t>every </a:t>
            </a:r>
            <a:r>
              <a:rPr sz="2400" dirty="0">
                <a:latin typeface="Century Schoolbook"/>
                <a:cs typeface="Century Schoolbook"/>
              </a:rPr>
              <a:t>other </a:t>
            </a:r>
            <a:r>
              <a:rPr sz="2400" spc="-5" dirty="0">
                <a:latin typeface="Century Schoolbook"/>
                <a:cs typeface="Century Schoolbook"/>
              </a:rPr>
              <a:t>man </a:t>
            </a:r>
            <a:r>
              <a:rPr sz="2400" dirty="0">
                <a:latin typeface="Century Schoolbook"/>
                <a:cs typeface="Century Schoolbook"/>
              </a:rPr>
              <a:t>. </a:t>
            </a:r>
            <a:r>
              <a:rPr sz="2400" spc="-5" dirty="0">
                <a:latin typeface="Century Schoolbook"/>
                <a:cs typeface="Century Schoolbook"/>
              </a:rPr>
              <a:t>To avoid </a:t>
            </a:r>
            <a:r>
              <a:rPr sz="2400" dirty="0">
                <a:latin typeface="Century Schoolbook"/>
                <a:cs typeface="Century Schoolbook"/>
              </a:rPr>
              <a:t>fear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spc="-10" dirty="0">
                <a:latin typeface="Century Schoolbook"/>
                <a:cs typeface="Century Schoolbook"/>
              </a:rPr>
              <a:t>danger 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this terrible situation, men agreed </a:t>
            </a:r>
            <a:r>
              <a:rPr sz="2400" dirty="0">
                <a:latin typeface="Century Schoolbook"/>
                <a:cs typeface="Century Schoolbook"/>
              </a:rPr>
              <a:t>to setup </a:t>
            </a:r>
            <a:r>
              <a:rPr sz="2400" spc="-5" dirty="0">
                <a:latin typeface="Century Schoolbook"/>
                <a:cs typeface="Century Schoolbook"/>
              </a:rPr>
              <a:t>an  authority.</a:t>
            </a:r>
            <a:endParaRPr sz="2400" dirty="0">
              <a:latin typeface="Century Schoolbook"/>
              <a:cs typeface="Century Schoolbook"/>
            </a:endParaRPr>
          </a:p>
          <a:p>
            <a:pPr marL="285115" indent="-273050" algn="just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John</a:t>
            </a:r>
            <a:r>
              <a:rPr sz="2400" b="1" spc="-25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Locke;</a:t>
            </a:r>
            <a:endParaRPr sz="2400" dirty="0">
              <a:latin typeface="Century Schoolbook"/>
              <a:cs typeface="Century Schoolbook"/>
            </a:endParaRPr>
          </a:p>
          <a:p>
            <a:pPr marL="285115" marR="6350" algn="just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Century Schoolbook"/>
                <a:cs typeface="Century Schoolbook"/>
              </a:rPr>
              <a:t>Life in </a:t>
            </a:r>
            <a:r>
              <a:rPr sz="2400" spc="-5" dirty="0">
                <a:latin typeface="Century Schoolbook"/>
                <a:cs typeface="Century Schoolbook"/>
              </a:rPr>
              <a:t>the state </a:t>
            </a:r>
            <a:r>
              <a:rPr sz="2400" spc="-10" dirty="0">
                <a:latin typeface="Century Schoolbook"/>
                <a:cs typeface="Century Schoolbook"/>
              </a:rPr>
              <a:t>of nature </a:t>
            </a:r>
            <a:r>
              <a:rPr sz="2400" dirty="0">
                <a:latin typeface="Century Schoolbook"/>
                <a:cs typeface="Century Schoolbook"/>
              </a:rPr>
              <a:t>was one of </a:t>
            </a:r>
            <a:r>
              <a:rPr sz="2400" spc="-5" dirty="0">
                <a:latin typeface="Century Schoolbook"/>
                <a:cs typeface="Century Schoolbook"/>
              </a:rPr>
              <a:t>the peace and  </a:t>
            </a:r>
            <a:r>
              <a:rPr sz="2400" dirty="0">
                <a:latin typeface="Century Schoolbook"/>
                <a:cs typeface="Century Schoolbook"/>
              </a:rPr>
              <a:t>ease. </a:t>
            </a:r>
            <a:r>
              <a:rPr sz="2400" spc="-5" dirty="0">
                <a:latin typeface="Century Schoolbook"/>
                <a:cs typeface="Century Schoolbook"/>
              </a:rPr>
              <a:t>Freedom and tranquility </a:t>
            </a:r>
            <a:r>
              <a:rPr sz="2400" dirty="0">
                <a:latin typeface="Century Schoolbook"/>
                <a:cs typeface="Century Schoolbook"/>
              </a:rPr>
              <a:t>(harmony) </a:t>
            </a:r>
            <a:r>
              <a:rPr sz="2400" spc="-10" dirty="0">
                <a:latin typeface="Century Schoolbook"/>
                <a:cs typeface="Century Schoolbook"/>
              </a:rPr>
              <a:t>prevailed.  </a:t>
            </a:r>
            <a:r>
              <a:rPr sz="2400" dirty="0">
                <a:latin typeface="Century Schoolbook"/>
                <a:cs typeface="Century Schoolbook"/>
              </a:rPr>
              <a:t>Men were </a:t>
            </a:r>
            <a:r>
              <a:rPr sz="2400" spc="-5" dirty="0">
                <a:latin typeface="Century Schoolbook"/>
                <a:cs typeface="Century Schoolbook"/>
              </a:rPr>
              <a:t>bound by the </a:t>
            </a:r>
            <a:r>
              <a:rPr sz="2400" dirty="0">
                <a:latin typeface="Century Schoolbook"/>
                <a:cs typeface="Century Schoolbook"/>
              </a:rPr>
              <a:t>law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dirty="0">
                <a:latin typeface="Century Schoolbook"/>
                <a:cs typeface="Century Schoolbook"/>
              </a:rPr>
              <a:t>nature </a:t>
            </a:r>
            <a:r>
              <a:rPr sz="2400" spc="-10" dirty="0">
                <a:latin typeface="Century Schoolbook"/>
                <a:cs typeface="Century Schoolbook"/>
              </a:rPr>
              <a:t>and </a:t>
            </a:r>
            <a:r>
              <a:rPr sz="2400" spc="-5" dirty="0">
                <a:latin typeface="Century Schoolbook"/>
                <a:cs typeface="Century Schoolbook"/>
              </a:rPr>
              <a:t>possessed  </a:t>
            </a:r>
            <a:r>
              <a:rPr sz="2400" dirty="0">
                <a:latin typeface="Century Schoolbook"/>
                <a:cs typeface="Century Schoolbook"/>
              </a:rPr>
              <a:t>certain </a:t>
            </a:r>
            <a:r>
              <a:rPr sz="2400" spc="-5" dirty="0">
                <a:latin typeface="Century Schoolbook"/>
                <a:cs typeface="Century Schoolbook"/>
              </a:rPr>
              <a:t>natural rights, but there </a:t>
            </a:r>
            <a:r>
              <a:rPr sz="2400" dirty="0">
                <a:latin typeface="Century Schoolbook"/>
                <a:cs typeface="Century Schoolbook"/>
              </a:rPr>
              <a:t>was </a:t>
            </a:r>
            <a:r>
              <a:rPr sz="2400" spc="-5" dirty="0">
                <a:latin typeface="Century Schoolbook"/>
                <a:cs typeface="Century Schoolbook"/>
              </a:rPr>
              <a:t>the absence of  an agency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interpret and implement the </a:t>
            </a:r>
            <a:r>
              <a:rPr sz="2400" dirty="0">
                <a:latin typeface="Century Schoolbook"/>
                <a:cs typeface="Century Schoolbook"/>
              </a:rPr>
              <a:t>law of  nature, so </a:t>
            </a:r>
            <a:r>
              <a:rPr sz="2400" spc="-5" dirty="0">
                <a:latin typeface="Century Schoolbook"/>
                <a:cs typeface="Century Schoolbook"/>
              </a:rPr>
              <a:t>men agreed </a:t>
            </a:r>
            <a:r>
              <a:rPr sz="2400" dirty="0">
                <a:latin typeface="Century Schoolbook"/>
                <a:cs typeface="Century Schoolbook"/>
              </a:rPr>
              <a:t>to create a common</a:t>
            </a:r>
            <a:r>
              <a:rPr sz="2400" spc="-14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authority.</a:t>
            </a:r>
            <a:endParaRPr sz="2400" dirty="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1306"/>
            <a:ext cx="7239000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/>
              <a:t>SOCIAL</a:t>
            </a:r>
            <a:r>
              <a:rPr spc="65" dirty="0"/>
              <a:t> </a:t>
            </a:r>
            <a:r>
              <a:rPr spc="-10" dirty="0"/>
              <a:t>CONTRACT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77314"/>
            <a:ext cx="7311390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Rousseau</a:t>
            </a:r>
            <a:endParaRPr sz="2400" dirty="0">
              <a:latin typeface="Century Schoolbook"/>
              <a:cs typeface="Century Schoolbook"/>
            </a:endParaRPr>
          </a:p>
          <a:p>
            <a:pPr marL="285115" marR="5080" algn="just">
              <a:lnSpc>
                <a:spcPct val="200000"/>
              </a:lnSpc>
              <a:spcBef>
                <a:spcPts val="600"/>
              </a:spcBef>
            </a:pPr>
            <a:r>
              <a:rPr sz="2400" dirty="0">
                <a:latin typeface="Century Schoolbook"/>
                <a:cs typeface="Century Schoolbook"/>
              </a:rPr>
              <a:t>People led to a </a:t>
            </a:r>
            <a:r>
              <a:rPr sz="2400" spc="-10" dirty="0">
                <a:latin typeface="Century Schoolbook"/>
                <a:cs typeface="Century Schoolbook"/>
              </a:rPr>
              <a:t>ideal </a:t>
            </a:r>
            <a:r>
              <a:rPr sz="2400" spc="-5" dirty="0">
                <a:latin typeface="Century Schoolbook"/>
                <a:cs typeface="Century Schoolbook"/>
              </a:rPr>
              <a:t>life </a:t>
            </a:r>
            <a:r>
              <a:rPr sz="2400" spc="-10" dirty="0">
                <a:latin typeface="Century Schoolbook"/>
                <a:cs typeface="Century Schoolbook"/>
              </a:rPr>
              <a:t>and </a:t>
            </a:r>
            <a:r>
              <a:rPr sz="2400" spc="-5" dirty="0">
                <a:latin typeface="Century Schoolbook"/>
                <a:cs typeface="Century Schoolbook"/>
              </a:rPr>
              <a:t>enjoyed ‘idyllic  happiness’ </a:t>
            </a:r>
            <a:r>
              <a:rPr sz="2400" spc="-1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the state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nature. But the rise 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property produced evils. To escape from them  men </a:t>
            </a:r>
            <a:r>
              <a:rPr sz="2400" dirty="0">
                <a:latin typeface="Century Schoolbook"/>
                <a:cs typeface="Century Schoolbook"/>
              </a:rPr>
              <a:t>set </a:t>
            </a:r>
            <a:r>
              <a:rPr sz="2400" spc="-5" dirty="0">
                <a:latin typeface="Century Schoolbook"/>
                <a:cs typeface="Century Schoolbook"/>
              </a:rPr>
              <a:t>up authority by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contract.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6825" y="65148"/>
            <a:ext cx="7548995" cy="1119501"/>
          </a:xfrm>
          <a:prstGeom prst="rect">
            <a:avLst/>
          </a:prstGeom>
        </p:spPr>
        <p:txBody>
          <a:bodyPr vert="horz" wrap="square" lIns="0" tIns="11394" rIns="0" bIns="0" rtlCol="0">
            <a:spAutoFit/>
          </a:bodyPr>
          <a:lstStyle/>
          <a:p>
            <a:pPr marL="11394">
              <a:spcBef>
                <a:spcPts val="90"/>
              </a:spcBef>
            </a:pPr>
            <a:r>
              <a:rPr sz="3600" dirty="0">
                <a:solidFill>
                  <a:srgbClr val="6500CC"/>
                </a:solidFill>
                <a:latin typeface="Arial"/>
                <a:cs typeface="Arial"/>
              </a:rPr>
              <a:t>partriarchal Vs. matriarchal</a:t>
            </a:r>
            <a:r>
              <a:rPr sz="3600" spc="-63" dirty="0">
                <a:solidFill>
                  <a:srgbClr val="6500CC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500CC"/>
                </a:solidFill>
                <a:latin typeface="Arial"/>
                <a:cs typeface="Arial"/>
              </a:rPr>
              <a:t>theory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295400"/>
            <a:ext cx="6990773" cy="4102369"/>
          </a:xfrm>
          <a:prstGeom prst="rect">
            <a:avLst/>
          </a:prstGeom>
        </p:spPr>
        <p:txBody>
          <a:bodyPr vert="horz" wrap="square" lIns="0" tIns="11394" rIns="0" bIns="0" rtlCol="0">
            <a:spAutoFit/>
          </a:bodyPr>
          <a:lstStyle/>
          <a:p>
            <a:pPr marL="11394">
              <a:spcBef>
                <a:spcPts val="90"/>
              </a:spcBef>
            </a:pPr>
            <a:r>
              <a:rPr sz="3200" b="1" spc="-4" dirty="0">
                <a:solidFill>
                  <a:srgbClr val="3365CC"/>
                </a:solidFill>
                <a:latin typeface="Arial"/>
                <a:cs typeface="Arial"/>
              </a:rPr>
              <a:t>The Patriarchal </a:t>
            </a:r>
            <a:r>
              <a:rPr sz="3200" b="1" spc="-9" dirty="0">
                <a:solidFill>
                  <a:srgbClr val="3365CC"/>
                </a:solidFill>
                <a:latin typeface="Arial"/>
                <a:cs typeface="Arial"/>
              </a:rPr>
              <a:t>Theory</a:t>
            </a:r>
            <a:endParaRPr sz="3200" dirty="0">
              <a:latin typeface="Arial"/>
              <a:cs typeface="Arial"/>
            </a:endParaRPr>
          </a:p>
          <a:p>
            <a:pPr marL="501350" indent="-353794" algn="just">
              <a:spcBef>
                <a:spcPts val="205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501920" algn="l"/>
              </a:tabLst>
            </a:pPr>
            <a:r>
              <a:rPr sz="2900" spc="-4" dirty="0">
                <a:latin typeface="Arial"/>
                <a:cs typeface="Arial"/>
              </a:rPr>
              <a:t>State is an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enlargement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of the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 family</a:t>
            </a:r>
            <a:endParaRPr sz="2900" dirty="0">
              <a:latin typeface="Arial"/>
              <a:cs typeface="Arial"/>
            </a:endParaRPr>
          </a:p>
          <a:p>
            <a:pPr marL="501350" marR="6836" indent="-353794" algn="just">
              <a:spcBef>
                <a:spcPts val="682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501920" algn="l"/>
              </a:tabLst>
            </a:pPr>
            <a:r>
              <a:rPr sz="2900" spc="-9" dirty="0">
                <a:latin typeface="Arial"/>
                <a:cs typeface="Arial"/>
              </a:rPr>
              <a:t>Originally, </a:t>
            </a: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family consisted </a:t>
            </a:r>
            <a:r>
              <a:rPr sz="2900" spc="-4" dirty="0">
                <a:latin typeface="Arial"/>
                <a:cs typeface="Arial"/>
              </a:rPr>
              <a:t>of a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 man</a:t>
            </a:r>
            <a:r>
              <a:rPr sz="2900" spc="-4" dirty="0">
                <a:latin typeface="Arial"/>
                <a:cs typeface="Arial"/>
              </a:rPr>
              <a:t>, his wife and</a:t>
            </a:r>
            <a:r>
              <a:rPr sz="2900" spc="-18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children.</a:t>
            </a:r>
            <a:endParaRPr sz="2900" dirty="0">
              <a:latin typeface="Arial"/>
              <a:cs typeface="Arial"/>
            </a:endParaRPr>
          </a:p>
          <a:p>
            <a:pPr marL="501350" marR="4559" indent="-353794" algn="just">
              <a:spcBef>
                <a:spcPts val="678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501920" algn="l"/>
              </a:tabLst>
            </a:pP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father </a:t>
            </a:r>
            <a:r>
              <a:rPr sz="2900" spc="-4" dirty="0">
                <a:latin typeface="Arial"/>
                <a:cs typeface="Arial"/>
              </a:rPr>
              <a:t>was the </a:t>
            </a:r>
            <a:r>
              <a:rPr sz="2900" spc="-9" dirty="0">
                <a:latin typeface="Arial"/>
                <a:cs typeface="Arial"/>
              </a:rPr>
              <a:t>head </a:t>
            </a:r>
            <a:r>
              <a:rPr sz="2900" spc="-4" dirty="0">
                <a:latin typeface="Arial"/>
                <a:cs typeface="Arial"/>
              </a:rPr>
              <a:t>of the </a:t>
            </a:r>
            <a:r>
              <a:rPr sz="2900" spc="-9" dirty="0">
                <a:latin typeface="Arial"/>
                <a:cs typeface="Arial"/>
              </a:rPr>
              <a:t>family  </a:t>
            </a:r>
            <a:r>
              <a:rPr sz="2900" spc="-4" dirty="0">
                <a:latin typeface="Arial"/>
                <a:cs typeface="Arial"/>
              </a:rPr>
              <a:t>and his </a:t>
            </a:r>
            <a:r>
              <a:rPr sz="2900" spc="-9" dirty="0">
                <a:latin typeface="Arial"/>
                <a:cs typeface="Arial"/>
              </a:rPr>
              <a:t>control </a:t>
            </a:r>
            <a:r>
              <a:rPr sz="2900" spc="-4" dirty="0">
                <a:latin typeface="Arial"/>
                <a:cs typeface="Arial"/>
              </a:rPr>
              <a:t>and </a:t>
            </a:r>
            <a:r>
              <a:rPr sz="2900" spc="-9" dirty="0">
                <a:latin typeface="Arial"/>
                <a:cs typeface="Arial"/>
              </a:rPr>
              <a:t>authority was  complete </a:t>
            </a:r>
            <a:r>
              <a:rPr sz="2900" spc="-4" dirty="0">
                <a:latin typeface="Arial"/>
                <a:cs typeface="Arial"/>
              </a:rPr>
              <a:t>in all </a:t>
            </a:r>
            <a:r>
              <a:rPr sz="2900" spc="-9" dirty="0">
                <a:latin typeface="Arial"/>
                <a:cs typeface="Arial"/>
              </a:rPr>
              <a:t>respects </a:t>
            </a:r>
            <a:r>
              <a:rPr sz="2900" spc="-4" dirty="0">
                <a:latin typeface="Arial"/>
                <a:cs typeface="Arial"/>
              </a:rPr>
              <a:t>over all </a:t>
            </a:r>
            <a:r>
              <a:rPr sz="2900" spc="-9" dirty="0">
                <a:latin typeface="Arial"/>
                <a:cs typeface="Arial"/>
              </a:rPr>
              <a:t>its  members.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685800"/>
            <a:ext cx="6852227" cy="4725041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4559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9" dirty="0">
                <a:latin typeface="Arial"/>
                <a:cs typeface="Arial"/>
              </a:rPr>
              <a:t>When </a:t>
            </a:r>
            <a:r>
              <a:rPr sz="2900" spc="-4" dirty="0">
                <a:latin typeface="Arial"/>
                <a:cs typeface="Arial"/>
              </a:rPr>
              <a:t>his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children married </a:t>
            </a:r>
            <a:r>
              <a:rPr sz="2900" spc="-9" dirty="0">
                <a:latin typeface="Arial"/>
                <a:cs typeface="Arial"/>
              </a:rPr>
              <a:t>there</a:t>
            </a:r>
            <a:r>
              <a:rPr sz="2900" spc="651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was  expansion </a:t>
            </a:r>
            <a:r>
              <a:rPr sz="2900" spc="-4" dirty="0">
                <a:latin typeface="Arial"/>
                <a:cs typeface="Arial"/>
              </a:rPr>
              <a:t>in the </a:t>
            </a:r>
            <a:r>
              <a:rPr sz="2900" spc="-9" dirty="0">
                <a:latin typeface="Arial"/>
                <a:cs typeface="Arial"/>
              </a:rPr>
              <a:t>original family </a:t>
            </a:r>
            <a:r>
              <a:rPr sz="2900" spc="-4" dirty="0">
                <a:latin typeface="Arial"/>
                <a:cs typeface="Arial"/>
              </a:rPr>
              <a:t>and </a:t>
            </a:r>
            <a:r>
              <a:rPr sz="2900" spc="-9" dirty="0">
                <a:latin typeface="Arial"/>
                <a:cs typeface="Arial"/>
              </a:rPr>
              <a:t>it  </a:t>
            </a:r>
            <a:r>
              <a:rPr sz="2900" spc="-4" dirty="0">
                <a:latin typeface="Arial"/>
                <a:cs typeface="Arial"/>
              </a:rPr>
              <a:t>led to the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establishment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of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new  families.</a:t>
            </a:r>
            <a:endParaRPr sz="2900" dirty="0">
              <a:latin typeface="Arial"/>
              <a:cs typeface="Arial"/>
            </a:endParaRPr>
          </a:p>
          <a:p>
            <a:pPr marL="364617" marR="4559" indent="-353794" algn="just">
              <a:spcBef>
                <a:spcPts val="682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But the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authority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of the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father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and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head </a:t>
            </a:r>
            <a:r>
              <a:rPr sz="2900" spc="-9" dirty="0">
                <a:latin typeface="Arial"/>
                <a:cs typeface="Arial"/>
              </a:rPr>
              <a:t> </a:t>
            </a:r>
            <a:r>
              <a:rPr sz="2900" spc="-4" dirty="0">
                <a:latin typeface="Arial"/>
                <a:cs typeface="Arial"/>
              </a:rPr>
              <a:t>of the </a:t>
            </a:r>
            <a:r>
              <a:rPr sz="2900" spc="-9" dirty="0">
                <a:latin typeface="Arial"/>
                <a:cs typeface="Arial"/>
              </a:rPr>
              <a:t>original family remained  unabated </a:t>
            </a:r>
            <a:r>
              <a:rPr sz="2900" spc="-4" dirty="0">
                <a:latin typeface="Arial"/>
                <a:cs typeface="Arial"/>
              </a:rPr>
              <a:t>as </a:t>
            </a:r>
            <a:r>
              <a:rPr sz="2900" spc="-9" dirty="0">
                <a:latin typeface="Arial"/>
                <a:cs typeface="Arial"/>
              </a:rPr>
              <a:t>before</a:t>
            </a:r>
            <a:endParaRPr sz="2900" dirty="0">
              <a:latin typeface="Arial"/>
              <a:cs typeface="Arial"/>
            </a:endParaRPr>
          </a:p>
          <a:p>
            <a:pPr marL="364617" marR="5129" indent="-353794" algn="just">
              <a:lnSpc>
                <a:spcPct val="99800"/>
              </a:lnSpc>
              <a:spcBef>
                <a:spcPts val="678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all </a:t>
            </a:r>
            <a:r>
              <a:rPr sz="2900" spc="-9" dirty="0">
                <a:latin typeface="Arial"/>
                <a:cs typeface="Arial"/>
              </a:rPr>
              <a:t>lived </a:t>
            </a:r>
            <a:r>
              <a:rPr sz="2900" spc="-4" dirty="0">
                <a:latin typeface="Arial"/>
                <a:cs typeface="Arial"/>
              </a:rPr>
              <a:t>and </a:t>
            </a:r>
            <a:r>
              <a:rPr sz="2900" spc="-9" dirty="0">
                <a:latin typeface="Arial"/>
                <a:cs typeface="Arial"/>
              </a:rPr>
              <a:t>functioned under the  recognized authority </a:t>
            </a:r>
            <a:r>
              <a:rPr sz="2900" spc="-4" dirty="0">
                <a:latin typeface="Arial"/>
                <a:cs typeface="Arial"/>
              </a:rPr>
              <a:t>of the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senior living  male </a:t>
            </a:r>
            <a:r>
              <a:rPr sz="2900" spc="-9" dirty="0">
                <a:latin typeface="Arial"/>
                <a:cs typeface="Arial"/>
              </a:rPr>
              <a:t>member </a:t>
            </a:r>
            <a:r>
              <a:rPr sz="2900" spc="-4" dirty="0">
                <a:latin typeface="Arial"/>
                <a:cs typeface="Arial"/>
              </a:rPr>
              <a:t>of the </a:t>
            </a:r>
            <a:r>
              <a:rPr sz="2900" spc="-9" dirty="0">
                <a:latin typeface="Arial"/>
                <a:cs typeface="Arial"/>
              </a:rPr>
              <a:t>original</a:t>
            </a:r>
            <a:r>
              <a:rPr sz="2900" spc="9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family.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9169" y="467823"/>
            <a:ext cx="4593936" cy="996390"/>
          </a:xfrm>
          <a:prstGeom prst="rect">
            <a:avLst/>
          </a:prstGeom>
        </p:spPr>
        <p:txBody>
          <a:bodyPr vert="horz" wrap="square" lIns="0" tIns="11394" rIns="0" bIns="0" rtlCol="0">
            <a:spAutoFit/>
          </a:bodyPr>
          <a:lstStyle/>
          <a:p>
            <a:pPr marL="11394">
              <a:spcBef>
                <a:spcPts val="90"/>
              </a:spcBef>
            </a:pPr>
            <a:r>
              <a:rPr sz="3200" spc="-4" dirty="0">
                <a:solidFill>
                  <a:srgbClr val="3365CC"/>
                </a:solidFill>
                <a:latin typeface="Arial"/>
                <a:cs typeface="Arial"/>
              </a:rPr>
              <a:t>The Matriarchal</a:t>
            </a:r>
            <a:r>
              <a:rPr sz="3200" spc="-49" dirty="0">
                <a:solidFill>
                  <a:srgbClr val="3365CC"/>
                </a:solidFill>
                <a:latin typeface="Arial"/>
                <a:cs typeface="Arial"/>
              </a:rPr>
              <a:t> </a:t>
            </a:r>
            <a:r>
              <a:rPr sz="3200" spc="-9" dirty="0">
                <a:solidFill>
                  <a:srgbClr val="3365CC"/>
                </a:solidFill>
                <a:latin typeface="Arial"/>
                <a:cs typeface="Arial"/>
              </a:rPr>
              <a:t>Theory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752600"/>
            <a:ext cx="6852227" cy="3329787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4559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Mc </a:t>
            </a:r>
            <a:r>
              <a:rPr sz="2900" spc="-9" dirty="0">
                <a:latin typeface="Arial"/>
                <a:cs typeface="Arial"/>
              </a:rPr>
              <a:t>Lennan, Jenks </a:t>
            </a:r>
            <a:r>
              <a:rPr sz="2900" spc="-4" dirty="0">
                <a:latin typeface="Arial"/>
                <a:cs typeface="Arial"/>
              </a:rPr>
              <a:t>and </a:t>
            </a:r>
            <a:r>
              <a:rPr sz="2900" spc="-9" dirty="0">
                <a:latin typeface="Arial"/>
                <a:cs typeface="Arial"/>
              </a:rPr>
              <a:t>Morgan </a:t>
            </a:r>
            <a:r>
              <a:rPr sz="2900" spc="-4" dirty="0">
                <a:latin typeface="Arial"/>
                <a:cs typeface="Arial"/>
              </a:rPr>
              <a:t>are </a:t>
            </a:r>
            <a:r>
              <a:rPr sz="2900" spc="-9" dirty="0">
                <a:latin typeface="Arial"/>
                <a:cs typeface="Arial"/>
              </a:rPr>
              <a:t>the  notable exponents </a:t>
            </a:r>
            <a:r>
              <a:rPr sz="2900" spc="-4" dirty="0">
                <a:latin typeface="Arial"/>
                <a:cs typeface="Arial"/>
              </a:rPr>
              <a:t>of the </a:t>
            </a:r>
            <a:r>
              <a:rPr sz="2900" spc="-9" dirty="0">
                <a:latin typeface="Arial"/>
                <a:cs typeface="Arial"/>
              </a:rPr>
              <a:t>Matriarchal  Theory.</a:t>
            </a:r>
            <a:endParaRPr sz="2900" dirty="0">
              <a:latin typeface="Arial"/>
              <a:cs typeface="Arial"/>
            </a:endParaRPr>
          </a:p>
          <a:p>
            <a:pPr marL="364617" marR="4559" indent="-353794" algn="just">
              <a:spcBef>
                <a:spcPts val="682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They </a:t>
            </a:r>
            <a:r>
              <a:rPr sz="2900" spc="-9" dirty="0">
                <a:latin typeface="Arial"/>
                <a:cs typeface="Arial"/>
              </a:rPr>
              <a:t>reject outright </a:t>
            </a: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proposition that  </a:t>
            </a: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patriarchal family </a:t>
            </a:r>
            <a:r>
              <a:rPr sz="2900" spc="-4" dirty="0">
                <a:latin typeface="Arial"/>
                <a:cs typeface="Arial"/>
              </a:rPr>
              <a:t>was the </a:t>
            </a:r>
            <a:r>
              <a:rPr sz="2900" spc="-9" dirty="0">
                <a:latin typeface="Arial"/>
                <a:cs typeface="Arial"/>
              </a:rPr>
              <a:t>earliest  </a:t>
            </a:r>
            <a:r>
              <a:rPr sz="2900" spc="-4" dirty="0">
                <a:latin typeface="Arial"/>
                <a:cs typeface="Arial"/>
              </a:rPr>
              <a:t>form of </a:t>
            </a:r>
            <a:r>
              <a:rPr sz="2900" spc="-9" dirty="0">
                <a:latin typeface="Arial"/>
                <a:cs typeface="Arial"/>
              </a:rPr>
              <a:t>society.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Kinship could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only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be  traced through mother,</a:t>
            </a:r>
            <a:r>
              <a:rPr sz="29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matriarch</a:t>
            </a:r>
            <a:r>
              <a:rPr sz="2900" spc="-4" dirty="0">
                <a:latin typeface="Arial"/>
                <a:cs typeface="Arial"/>
              </a:rPr>
              <a:t>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7730" y="1431665"/>
            <a:ext cx="6086070" cy="3683730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4559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advocates </a:t>
            </a:r>
            <a:r>
              <a:rPr sz="2900" spc="-4" dirty="0">
                <a:latin typeface="Arial"/>
                <a:cs typeface="Arial"/>
              </a:rPr>
              <a:t>of this </a:t>
            </a:r>
            <a:r>
              <a:rPr sz="2900" spc="-9" dirty="0">
                <a:latin typeface="Arial"/>
                <a:cs typeface="Arial"/>
              </a:rPr>
              <a:t>theory maintain  </a:t>
            </a:r>
            <a:r>
              <a:rPr sz="2900" spc="-4" dirty="0">
                <a:latin typeface="Arial"/>
                <a:cs typeface="Arial"/>
              </a:rPr>
              <a:t>that </a:t>
            </a:r>
            <a:r>
              <a:rPr sz="2900" spc="-9" dirty="0">
                <a:latin typeface="Arial"/>
                <a:cs typeface="Arial"/>
              </a:rPr>
              <a:t>patriarchal family </a:t>
            </a:r>
            <a:r>
              <a:rPr sz="2900" spc="-4" dirty="0">
                <a:latin typeface="Arial"/>
                <a:cs typeface="Arial"/>
              </a:rPr>
              <a:t>is </a:t>
            </a:r>
            <a:r>
              <a:rPr sz="2900" spc="-9" dirty="0">
                <a:latin typeface="Arial"/>
                <a:cs typeface="Arial"/>
              </a:rPr>
              <a:t>possible where  either </a:t>
            </a: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monogamous </a:t>
            </a:r>
            <a:r>
              <a:rPr sz="2900" spc="-4" dirty="0">
                <a:latin typeface="Arial"/>
                <a:cs typeface="Arial"/>
              </a:rPr>
              <a:t>or </a:t>
            </a:r>
            <a:r>
              <a:rPr sz="2900" spc="-9" dirty="0">
                <a:latin typeface="Arial"/>
                <a:cs typeface="Arial"/>
              </a:rPr>
              <a:t>the  polygamous institution </a:t>
            </a:r>
            <a:r>
              <a:rPr sz="2900" spc="-4" dirty="0">
                <a:latin typeface="Arial"/>
                <a:cs typeface="Arial"/>
              </a:rPr>
              <a:t>of </a:t>
            </a:r>
            <a:r>
              <a:rPr sz="2900" spc="-9" dirty="0">
                <a:latin typeface="Arial"/>
                <a:cs typeface="Arial"/>
              </a:rPr>
              <a:t>marriage  </a:t>
            </a:r>
            <a:r>
              <a:rPr sz="2900" spc="-4" dirty="0">
                <a:latin typeface="Arial"/>
                <a:cs typeface="Arial"/>
              </a:rPr>
              <a:t>exists.</a:t>
            </a:r>
            <a:endParaRPr sz="2900" dirty="0">
              <a:latin typeface="Arial"/>
              <a:cs typeface="Arial"/>
            </a:endParaRPr>
          </a:p>
          <a:p>
            <a:pPr marL="364617" marR="5129" indent="-353794" algn="just">
              <a:spcBef>
                <a:spcPts val="673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earliest </a:t>
            </a:r>
            <a:r>
              <a:rPr sz="2900" spc="-4" dirty="0">
                <a:latin typeface="Arial"/>
                <a:cs typeface="Arial"/>
              </a:rPr>
              <a:t>form of </a:t>
            </a:r>
            <a:r>
              <a:rPr sz="2900" spc="-9" dirty="0">
                <a:latin typeface="Arial"/>
                <a:cs typeface="Arial"/>
              </a:rPr>
              <a:t>marriage was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polyandry</a:t>
            </a:r>
            <a:r>
              <a:rPr sz="2900" spc="-4" dirty="0">
                <a:latin typeface="Arial"/>
                <a:cs typeface="Arial"/>
              </a:rPr>
              <a:t>, one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wife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having several  husbands.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992" y="689447"/>
            <a:ext cx="6397808" cy="1208115"/>
          </a:xfrm>
          <a:prstGeom prst="rect">
            <a:avLst/>
          </a:prstGeom>
        </p:spPr>
        <p:txBody>
          <a:bodyPr vert="horz" wrap="square" lIns="0" tIns="11394" rIns="0" bIns="0" rtlCol="0">
            <a:spAutoFit/>
          </a:bodyPr>
          <a:lstStyle/>
          <a:p>
            <a:pPr marL="11394" marR="4559">
              <a:lnSpc>
                <a:spcPct val="108100"/>
              </a:lnSpc>
              <a:spcBef>
                <a:spcPts val="90"/>
              </a:spcBef>
            </a:pPr>
            <a:r>
              <a:rPr sz="3600" dirty="0">
                <a:solidFill>
                  <a:srgbClr val="6500CC"/>
                </a:solidFill>
                <a:latin typeface="Arial"/>
                <a:cs typeface="Arial"/>
              </a:rPr>
              <a:t>the historical or  </a:t>
            </a:r>
            <a:r>
              <a:rPr sz="3600" spc="-4" dirty="0">
                <a:solidFill>
                  <a:srgbClr val="6500CC"/>
                </a:solidFill>
                <a:latin typeface="Arial"/>
                <a:cs typeface="Arial"/>
              </a:rPr>
              <a:t>evolutionary</a:t>
            </a:r>
            <a:r>
              <a:rPr sz="3600" spc="-63" dirty="0">
                <a:solidFill>
                  <a:srgbClr val="6500CC"/>
                </a:solidFill>
                <a:latin typeface="Arial"/>
                <a:cs typeface="Arial"/>
              </a:rPr>
              <a:t> </a:t>
            </a:r>
            <a:r>
              <a:rPr sz="3600" spc="-4" dirty="0">
                <a:solidFill>
                  <a:srgbClr val="6500CC"/>
                </a:solidFill>
                <a:latin typeface="Arial"/>
                <a:cs typeface="Arial"/>
              </a:rPr>
              <a:t>theory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2438400"/>
            <a:ext cx="7199167" cy="2242310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4559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It </a:t>
            </a:r>
            <a:r>
              <a:rPr sz="2900" spc="-9" dirty="0">
                <a:latin typeface="Arial"/>
                <a:cs typeface="Arial"/>
              </a:rPr>
              <a:t>explains </a:t>
            </a:r>
            <a:r>
              <a:rPr sz="2900" spc="-4" dirty="0">
                <a:latin typeface="Arial"/>
                <a:cs typeface="Arial"/>
              </a:rPr>
              <a:t>that the State is the </a:t>
            </a:r>
            <a:r>
              <a:rPr sz="2900" spc="-9" dirty="0">
                <a:latin typeface="Arial"/>
                <a:cs typeface="Arial"/>
              </a:rPr>
              <a:t>product of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 growth</a:t>
            </a:r>
            <a:r>
              <a:rPr sz="2900" spc="-9" dirty="0">
                <a:latin typeface="Arial"/>
                <a:cs typeface="Arial"/>
              </a:rPr>
              <a:t>, </a:t>
            </a:r>
            <a:r>
              <a:rPr sz="2900" spc="-4" dirty="0">
                <a:latin typeface="Arial"/>
                <a:cs typeface="Arial"/>
              </a:rPr>
              <a:t>a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slow </a:t>
            </a:r>
            <a:r>
              <a:rPr sz="2900" spc="-4" dirty="0">
                <a:latin typeface="Arial"/>
                <a:cs typeface="Arial"/>
              </a:rPr>
              <a:t>and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steady evolution </a:t>
            </a:r>
            <a:r>
              <a:rPr sz="2900" spc="-9" dirty="0">
                <a:latin typeface="Arial"/>
                <a:cs typeface="Arial"/>
              </a:rPr>
              <a:t> extending </a:t>
            </a:r>
            <a:r>
              <a:rPr sz="2900" spc="-4" dirty="0">
                <a:latin typeface="Arial"/>
                <a:cs typeface="Arial"/>
              </a:rPr>
              <a:t>over a </a:t>
            </a:r>
            <a:r>
              <a:rPr sz="2900" spc="-9" dirty="0">
                <a:latin typeface="Arial"/>
                <a:cs typeface="Arial"/>
              </a:rPr>
              <a:t>long period </a:t>
            </a:r>
            <a:r>
              <a:rPr sz="2900" spc="-4" dirty="0">
                <a:latin typeface="Arial"/>
                <a:cs typeface="Arial"/>
              </a:rPr>
              <a:t>of time </a:t>
            </a:r>
            <a:r>
              <a:rPr sz="2900" spc="-9" dirty="0">
                <a:latin typeface="Arial"/>
                <a:cs typeface="Arial"/>
              </a:rPr>
              <a:t>and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 shaping </a:t>
            </a:r>
            <a:r>
              <a:rPr sz="2900" spc="-4" dirty="0">
                <a:latin typeface="Arial"/>
                <a:cs typeface="Arial"/>
              </a:rPr>
              <a:t>itself into the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complex structure 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of a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modern State.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9251"/>
            <a:ext cx="5147310" cy="2336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315"/>
              </a:spcBef>
              <a:buClr>
                <a:srgbClr val="2CA1BE"/>
              </a:buClr>
              <a:buSzPct val="631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850" b="1" i="1" spc="-80" dirty="0">
                <a:latin typeface="Lucida Sans Unicode"/>
                <a:cs typeface="Lucida Sans Unicode"/>
              </a:rPr>
              <a:t>Kinship</a:t>
            </a:r>
            <a:endParaRPr sz="285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215"/>
              </a:spcBef>
              <a:buClr>
                <a:srgbClr val="2CA1BE"/>
              </a:buClr>
              <a:buSzPct val="631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850" b="1" i="1" spc="-75" dirty="0">
                <a:latin typeface="Lucida Sans Unicode"/>
                <a:cs typeface="Lucida Sans Unicode"/>
              </a:rPr>
              <a:t>Religion</a:t>
            </a:r>
            <a:endParaRPr sz="285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220"/>
              </a:spcBef>
              <a:buClr>
                <a:srgbClr val="2CA1BE"/>
              </a:buClr>
              <a:buSzPct val="631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850" b="1" i="1" spc="-95" dirty="0">
                <a:latin typeface="Lucida Sans Unicode"/>
                <a:cs typeface="Lucida Sans Unicode"/>
              </a:rPr>
              <a:t>War </a:t>
            </a:r>
            <a:r>
              <a:rPr sz="2850" b="1" i="1" spc="-80" dirty="0">
                <a:latin typeface="Lucida Sans Unicode"/>
                <a:cs typeface="Lucida Sans Unicode"/>
              </a:rPr>
              <a:t>or</a:t>
            </a:r>
            <a:r>
              <a:rPr sz="2850" b="1" i="1" spc="-75" dirty="0">
                <a:latin typeface="Lucida Sans Unicode"/>
                <a:cs typeface="Lucida Sans Unicode"/>
              </a:rPr>
              <a:t> </a:t>
            </a:r>
            <a:r>
              <a:rPr sz="2850" b="1" i="1" spc="-80" dirty="0">
                <a:latin typeface="Lucida Sans Unicode"/>
                <a:cs typeface="Lucida Sans Unicode"/>
              </a:rPr>
              <a:t>Force</a:t>
            </a:r>
            <a:endParaRPr sz="285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229"/>
              </a:spcBef>
              <a:buClr>
                <a:srgbClr val="2CA1BE"/>
              </a:buClr>
              <a:buSzPct val="631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850" b="1" i="1" spc="-80" dirty="0">
                <a:latin typeface="Lucida Sans Unicode"/>
                <a:cs typeface="Lucida Sans Unicode"/>
              </a:rPr>
              <a:t>Property or </a:t>
            </a:r>
            <a:r>
              <a:rPr sz="2850" b="1" i="1" spc="-85" dirty="0">
                <a:latin typeface="Lucida Sans Unicode"/>
                <a:cs typeface="Lucida Sans Unicode"/>
              </a:rPr>
              <a:t>Economic</a:t>
            </a:r>
            <a:r>
              <a:rPr sz="2850" b="1" i="1" spc="-170" dirty="0">
                <a:latin typeface="Lucida Sans Unicode"/>
                <a:cs typeface="Lucida Sans Unicode"/>
              </a:rPr>
              <a:t> </a:t>
            </a:r>
            <a:r>
              <a:rPr sz="2850" b="1" i="1" spc="-75" dirty="0">
                <a:latin typeface="Lucida Sans Unicode"/>
                <a:cs typeface="Lucida Sans Unicode"/>
              </a:rPr>
              <a:t>Factors</a:t>
            </a:r>
            <a:endParaRPr sz="285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215"/>
              </a:spcBef>
              <a:buClr>
                <a:srgbClr val="2CA1BE"/>
              </a:buClr>
              <a:buSzPct val="631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850" b="1" i="1" spc="-65" dirty="0">
                <a:latin typeface="Lucida Sans Unicode"/>
                <a:cs typeface="Lucida Sans Unicode"/>
              </a:rPr>
              <a:t>Political</a:t>
            </a:r>
            <a:r>
              <a:rPr sz="2850" b="1" i="1" spc="-100" dirty="0">
                <a:latin typeface="Lucida Sans Unicode"/>
                <a:cs typeface="Lucida Sans Unicode"/>
              </a:rPr>
              <a:t> </a:t>
            </a:r>
            <a:r>
              <a:rPr sz="2850" b="1" i="1" spc="-85" dirty="0">
                <a:latin typeface="Lucida Sans Unicode"/>
                <a:cs typeface="Lucida Sans Unicode"/>
              </a:rPr>
              <a:t>consciousness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075" y="114300"/>
            <a:ext cx="8362950" cy="135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257047"/>
            <a:ext cx="7840345" cy="6197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148590" indent="-256540">
              <a:lnSpc>
                <a:spcPct val="90000"/>
              </a:lnSpc>
              <a:spcBef>
                <a:spcPts val="42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Kinship- </a:t>
            </a:r>
            <a:r>
              <a:rPr sz="2700" spc="-5" dirty="0">
                <a:latin typeface="Lucida Sans Unicode"/>
                <a:cs typeface="Lucida Sans Unicode"/>
              </a:rPr>
              <a:t>blood relationship played </a:t>
            </a:r>
            <a:r>
              <a:rPr sz="2700" dirty="0">
                <a:latin typeface="Lucida Sans Unicode"/>
                <a:cs typeface="Lucida Sans Unicode"/>
              </a:rPr>
              <a:t>a  </a:t>
            </a:r>
            <a:r>
              <a:rPr sz="2700" spc="-5" dirty="0">
                <a:latin typeface="Lucida Sans Unicode"/>
                <a:cs typeface="Lucida Sans Unicode"/>
              </a:rPr>
              <a:t>considerable part in early civic </a:t>
            </a:r>
            <a:r>
              <a:rPr sz="2700" spc="-10" dirty="0">
                <a:latin typeface="Lucida Sans Unicode"/>
                <a:cs typeface="Lucida Sans Unicode"/>
              </a:rPr>
              <a:t>development.  </a:t>
            </a:r>
            <a:r>
              <a:rPr sz="2700" spc="-5" dirty="0">
                <a:latin typeface="Lucida Sans Unicode"/>
                <a:cs typeface="Lucida Sans Unicode"/>
              </a:rPr>
              <a:t>It brought </a:t>
            </a:r>
            <a:r>
              <a:rPr sz="2700" dirty="0">
                <a:latin typeface="Lucida Sans Unicode"/>
                <a:cs typeface="Lucida Sans Unicode"/>
              </a:rPr>
              <a:t>members </a:t>
            </a:r>
            <a:r>
              <a:rPr sz="2700" spc="-5" dirty="0">
                <a:latin typeface="Lucida Sans Unicode"/>
                <a:cs typeface="Lucida Sans Unicode"/>
              </a:rPr>
              <a:t>of </a:t>
            </a:r>
            <a:r>
              <a:rPr sz="2700" dirty="0">
                <a:latin typeface="Lucida Sans Unicode"/>
                <a:cs typeface="Lucida Sans Unicode"/>
              </a:rPr>
              <a:t>family</a:t>
            </a:r>
            <a:r>
              <a:rPr sz="2700" spc="-7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together.</a:t>
            </a:r>
            <a:endParaRPr sz="2700">
              <a:latin typeface="Lucida Sans Unicode"/>
              <a:cs typeface="Lucida Sans Unicode"/>
            </a:endParaRPr>
          </a:p>
          <a:p>
            <a:pPr marL="268605" marR="562610" indent="-256540">
              <a:lnSpc>
                <a:spcPct val="9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Religion- it </a:t>
            </a:r>
            <a:r>
              <a:rPr sz="2700" dirty="0">
                <a:latin typeface="Lucida Sans Unicode"/>
                <a:cs typeface="Lucida Sans Unicode"/>
              </a:rPr>
              <a:t>helped </a:t>
            </a:r>
            <a:r>
              <a:rPr sz="2700" spc="-5" dirty="0">
                <a:latin typeface="Lucida Sans Unicode"/>
                <a:cs typeface="Lucida Sans Unicode"/>
              </a:rPr>
              <a:t>unification of political  communities. </a:t>
            </a:r>
            <a:r>
              <a:rPr sz="2700" spc="-10" dirty="0">
                <a:latin typeface="Lucida Sans Unicode"/>
                <a:cs typeface="Lucida Sans Unicode"/>
              </a:rPr>
              <a:t>Religion </a:t>
            </a:r>
            <a:r>
              <a:rPr sz="2700" spc="-5" dirty="0">
                <a:latin typeface="Lucida Sans Unicode"/>
                <a:cs typeface="Lucida Sans Unicode"/>
              </a:rPr>
              <a:t>reinforced </a:t>
            </a:r>
            <a:r>
              <a:rPr sz="2700" dirty="0">
                <a:latin typeface="Lucida Sans Unicode"/>
                <a:cs typeface="Lucida Sans Unicode"/>
              </a:rPr>
              <a:t>sense </a:t>
            </a:r>
            <a:r>
              <a:rPr sz="2700" spc="-5" dirty="0">
                <a:latin typeface="Lucida Sans Unicode"/>
                <a:cs typeface="Lucida Sans Unicode"/>
              </a:rPr>
              <a:t>of  </a:t>
            </a:r>
            <a:r>
              <a:rPr sz="2700" dirty="0">
                <a:latin typeface="Lucida Sans Unicode"/>
                <a:cs typeface="Lucida Sans Unicode"/>
              </a:rPr>
              <a:t>unity </a:t>
            </a:r>
            <a:r>
              <a:rPr sz="2700" spc="-5" dirty="0">
                <a:latin typeface="Lucida Sans Unicode"/>
                <a:cs typeface="Lucida Sans Unicode"/>
              </a:rPr>
              <a:t>and respect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authority.</a:t>
            </a:r>
            <a:endParaRPr sz="2700">
              <a:latin typeface="Lucida Sans Unicode"/>
              <a:cs typeface="Lucida Sans Unicode"/>
            </a:endParaRPr>
          </a:p>
          <a:p>
            <a:pPr marL="268605" marR="140970" indent="-256540" algn="just">
              <a:lnSpc>
                <a:spcPct val="9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War or Force- </a:t>
            </a:r>
            <a:r>
              <a:rPr sz="2700" dirty="0">
                <a:latin typeface="Lucida Sans Unicode"/>
                <a:cs typeface="Lucida Sans Unicode"/>
              </a:rPr>
              <a:t>military was used for </a:t>
            </a:r>
            <a:r>
              <a:rPr sz="2700" spc="-5" dirty="0">
                <a:latin typeface="Lucida Sans Unicode"/>
                <a:cs typeface="Lucida Sans Unicode"/>
              </a:rPr>
              <a:t>defense  and conquest. </a:t>
            </a:r>
            <a:r>
              <a:rPr sz="2700" dirty="0">
                <a:latin typeface="Lucida Sans Unicode"/>
                <a:cs typeface="Lucida Sans Unicode"/>
              </a:rPr>
              <a:t>A sense </a:t>
            </a:r>
            <a:r>
              <a:rPr sz="2700" spc="-5" dirty="0">
                <a:latin typeface="Lucida Sans Unicode"/>
                <a:cs typeface="Lucida Sans Unicode"/>
              </a:rPr>
              <a:t>of loyalty to the ruler  </a:t>
            </a:r>
            <a:r>
              <a:rPr sz="2700" dirty="0">
                <a:latin typeface="Lucida Sans Unicode"/>
                <a:cs typeface="Lucida Sans Unicode"/>
              </a:rPr>
              <a:t>was </a:t>
            </a:r>
            <a:r>
              <a:rPr sz="2700" spc="-5" dirty="0">
                <a:latin typeface="Lucida Sans Unicode"/>
                <a:cs typeface="Lucida Sans Unicode"/>
              </a:rPr>
              <a:t>established. It </a:t>
            </a:r>
            <a:r>
              <a:rPr sz="2700" dirty="0">
                <a:latin typeface="Lucida Sans Unicode"/>
                <a:cs typeface="Lucida Sans Unicode"/>
              </a:rPr>
              <a:t>helped </a:t>
            </a:r>
            <a:r>
              <a:rPr sz="2700" spc="-5" dirty="0">
                <a:latin typeface="Lucida Sans Unicode"/>
                <a:cs typeface="Lucida Sans Unicode"/>
              </a:rPr>
              <a:t>in development</a:t>
            </a:r>
            <a:r>
              <a:rPr sz="2700" spc="-17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  political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sovereignty.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ts val="2920"/>
              </a:lnSpc>
              <a:spcBef>
                <a:spcPts val="439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Property </a:t>
            </a:r>
            <a:r>
              <a:rPr sz="2700" spc="-5" dirty="0">
                <a:latin typeface="Lucida Sans Unicode"/>
                <a:cs typeface="Lucida Sans Unicode"/>
              </a:rPr>
              <a:t>or </a:t>
            </a:r>
            <a:r>
              <a:rPr sz="2700" dirty="0">
                <a:latin typeface="Lucida Sans Unicode"/>
                <a:cs typeface="Lucida Sans Unicode"/>
              </a:rPr>
              <a:t>Economic </a:t>
            </a:r>
            <a:r>
              <a:rPr sz="2700" spc="-5" dirty="0">
                <a:latin typeface="Lucida Sans Unicode"/>
                <a:cs typeface="Lucida Sans Unicode"/>
              </a:rPr>
              <a:t>factors- protection of  property </a:t>
            </a:r>
            <a:r>
              <a:rPr sz="2700" dirty="0">
                <a:latin typeface="Lucida Sans Unicode"/>
                <a:cs typeface="Lucida Sans Unicode"/>
              </a:rPr>
              <a:t>from </a:t>
            </a:r>
            <a:r>
              <a:rPr sz="2700" spc="-5" dirty="0">
                <a:latin typeface="Lucida Sans Unicode"/>
                <a:cs typeface="Lucida Sans Unicode"/>
              </a:rPr>
              <a:t>military </a:t>
            </a:r>
            <a:r>
              <a:rPr sz="2700" spc="-10" dirty="0">
                <a:latin typeface="Lucida Sans Unicode"/>
                <a:cs typeface="Lucida Sans Unicode"/>
              </a:rPr>
              <a:t>raids </a:t>
            </a:r>
            <a:r>
              <a:rPr sz="2700" spc="-5" dirty="0">
                <a:latin typeface="Lucida Sans Unicode"/>
                <a:cs typeface="Lucida Sans Unicode"/>
              </a:rPr>
              <a:t>played important  role in </a:t>
            </a:r>
            <a:r>
              <a:rPr sz="2700" dirty="0">
                <a:latin typeface="Lucida Sans Unicode"/>
                <a:cs typeface="Lucida Sans Unicode"/>
              </a:rPr>
              <a:t>state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building</a:t>
            </a:r>
            <a:endParaRPr sz="2700">
              <a:latin typeface="Lucida Sans Unicode"/>
              <a:cs typeface="Lucida Sans Unicode"/>
            </a:endParaRPr>
          </a:p>
          <a:p>
            <a:pPr marL="268605" marR="650240" indent="-256540" algn="just">
              <a:lnSpc>
                <a:spcPts val="292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Political consciousness- the awareness to  </a:t>
            </a:r>
            <a:r>
              <a:rPr sz="2700" dirty="0">
                <a:latin typeface="Lucida Sans Unicode"/>
                <a:cs typeface="Lucida Sans Unicode"/>
              </a:rPr>
              <a:t>have a </a:t>
            </a:r>
            <a:r>
              <a:rPr sz="2700" spc="-5" dirty="0">
                <a:latin typeface="Lucida Sans Unicode"/>
                <a:cs typeface="Lucida Sans Unicode"/>
              </a:rPr>
              <a:t>common authority to </a:t>
            </a:r>
            <a:r>
              <a:rPr sz="2700" dirty="0">
                <a:latin typeface="Lucida Sans Unicode"/>
                <a:cs typeface="Lucida Sans Unicode"/>
              </a:rPr>
              <a:t>meet </a:t>
            </a:r>
            <a:r>
              <a:rPr sz="2700" spc="-10" dirty="0">
                <a:latin typeface="Lucida Sans Unicode"/>
                <a:cs typeface="Lucida Sans Unicode"/>
              </a:rPr>
              <a:t>certain  common </a:t>
            </a:r>
            <a:r>
              <a:rPr sz="2700" spc="-5" dirty="0">
                <a:latin typeface="Lucida Sans Unicode"/>
                <a:cs typeface="Lucida Sans Unicode"/>
              </a:rPr>
              <a:t>ends </a:t>
            </a:r>
            <a:r>
              <a:rPr sz="2700" dirty="0">
                <a:latin typeface="Lucida Sans Unicode"/>
                <a:cs typeface="Lucida Sans Unicode"/>
              </a:rPr>
              <a:t>helped </a:t>
            </a:r>
            <a:r>
              <a:rPr sz="2700" spc="-5" dirty="0">
                <a:latin typeface="Lucida Sans Unicode"/>
                <a:cs typeface="Lucida Sans Unicode"/>
              </a:rPr>
              <a:t>in </a:t>
            </a:r>
            <a:r>
              <a:rPr sz="2700" dirty="0">
                <a:latin typeface="Lucida Sans Unicode"/>
                <a:cs typeface="Lucida Sans Unicode"/>
              </a:rPr>
              <a:t>state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building.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943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D</a:t>
            </a:r>
            <a:r>
              <a:rPr sz="2400" spc="-10" dirty="0"/>
              <a:t>EFINITION </a:t>
            </a:r>
            <a:r>
              <a:rPr sz="2400" dirty="0"/>
              <a:t>OF</a:t>
            </a:r>
            <a:r>
              <a:rPr sz="2400" spc="320" dirty="0"/>
              <a:t> </a:t>
            </a:r>
            <a:r>
              <a:rPr sz="3000" spc="-10" dirty="0"/>
              <a:t>‘S</a:t>
            </a:r>
            <a:r>
              <a:rPr sz="2400" spc="-10" dirty="0"/>
              <a:t>TATE</a:t>
            </a:r>
            <a:r>
              <a:rPr sz="3000" spc="-10" dirty="0"/>
              <a:t>’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877314"/>
            <a:ext cx="3669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  <a:tab pos="981710" algn="l"/>
                <a:tab pos="1486535" algn="l"/>
                <a:tab pos="3402329" algn="l"/>
              </a:tabLst>
            </a:pPr>
            <a:r>
              <a:rPr sz="2400" spc="-10" dirty="0">
                <a:latin typeface="Century Schoolbook"/>
                <a:cs typeface="Century Schoolbook"/>
              </a:rPr>
              <a:t>A</a:t>
            </a:r>
            <a:r>
              <a:rPr sz="2400" dirty="0">
                <a:latin typeface="Century Schoolbook"/>
                <a:cs typeface="Century Schoolbook"/>
              </a:rPr>
              <a:t>s	a	com</a:t>
            </a:r>
            <a:r>
              <a:rPr sz="2400" spc="5" dirty="0">
                <a:latin typeface="Century Schoolbook"/>
                <a:cs typeface="Century Schoolbook"/>
              </a:rPr>
              <a:t>m</a:t>
            </a:r>
            <a:r>
              <a:rPr sz="2400" dirty="0">
                <a:latin typeface="Century Schoolbook"/>
                <a:cs typeface="Century Schoolbook"/>
              </a:rPr>
              <a:t>unity	of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4215" y="1877314"/>
            <a:ext cx="119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Schoolbook"/>
                <a:cs typeface="Century Schoolbook"/>
              </a:rPr>
              <a:t>persons,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7133" y="1877314"/>
            <a:ext cx="1829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entury Schoolbook"/>
                <a:cs typeface="Century Schoolbook"/>
              </a:rPr>
              <a:t>permanently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736" y="2609215"/>
            <a:ext cx="7039609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Schoolbook"/>
                <a:cs typeface="Century Schoolbook"/>
              </a:rPr>
              <a:t>occupying       </a:t>
            </a:r>
            <a:r>
              <a:rPr sz="2400" dirty="0">
                <a:latin typeface="Century Schoolbook"/>
                <a:cs typeface="Century Schoolbook"/>
              </a:rPr>
              <a:t>a       </a:t>
            </a:r>
            <a:r>
              <a:rPr sz="2400" spc="-5" dirty="0">
                <a:latin typeface="Century Schoolbook"/>
                <a:cs typeface="Century Schoolbook"/>
              </a:rPr>
              <a:t>definite       territory,   </a:t>
            </a:r>
            <a:r>
              <a:rPr sz="2400" spc="3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legally</a:t>
            </a:r>
            <a:endParaRPr sz="2400">
              <a:latin typeface="Century Schoolbook"/>
              <a:cs typeface="Century Schoolbook"/>
            </a:endParaRPr>
          </a:p>
          <a:p>
            <a:pPr marL="12700" marR="5080" algn="just">
              <a:lnSpc>
                <a:spcPct val="200000"/>
              </a:lnSpc>
            </a:pPr>
            <a:r>
              <a:rPr sz="2400" spc="-5" dirty="0">
                <a:latin typeface="Century Schoolbook"/>
                <a:cs typeface="Century Schoolbook"/>
              </a:rPr>
              <a:t>independent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external control, and possessing </a:t>
            </a:r>
            <a:r>
              <a:rPr sz="2400" dirty="0">
                <a:latin typeface="Century Schoolbook"/>
                <a:cs typeface="Century Schoolbook"/>
              </a:rPr>
              <a:t>a  </a:t>
            </a:r>
            <a:r>
              <a:rPr sz="2400" spc="-5" dirty="0">
                <a:latin typeface="Century Schoolbook"/>
                <a:cs typeface="Century Schoolbook"/>
              </a:rPr>
              <a:t>organized government which create</a:t>
            </a:r>
            <a:r>
              <a:rPr sz="2400" spc="5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&amp;  </a:t>
            </a:r>
            <a:r>
              <a:rPr sz="2400" spc="-5" dirty="0">
                <a:latin typeface="Century Schoolbook"/>
                <a:cs typeface="Century Schoolbook"/>
              </a:rPr>
              <a:t>administrates  law  </a:t>
            </a:r>
            <a:r>
              <a:rPr sz="2400" spc="-10" dirty="0">
                <a:latin typeface="Century Schoolbook"/>
                <a:cs typeface="Century Schoolbook"/>
              </a:rPr>
              <a:t>over  </a:t>
            </a:r>
            <a:r>
              <a:rPr sz="2400" spc="-5" dirty="0">
                <a:latin typeface="Century Schoolbook"/>
                <a:cs typeface="Century Schoolbook"/>
              </a:rPr>
              <a:t>all  persons  and </a:t>
            </a:r>
            <a:r>
              <a:rPr sz="2400" spc="5" dirty="0">
                <a:latin typeface="Century Schoolbook"/>
                <a:cs typeface="Century Schoolbook"/>
              </a:rPr>
              <a:t> </a:t>
            </a:r>
            <a:r>
              <a:rPr sz="2400" spc="-10" dirty="0">
                <a:latin typeface="Century Schoolbook"/>
                <a:cs typeface="Century Schoolbook"/>
              </a:rPr>
              <a:t>groups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entury Schoolbook"/>
                <a:cs typeface="Century Schoolbook"/>
              </a:rPr>
              <a:t>within its jurisdiction </a:t>
            </a:r>
            <a:r>
              <a:rPr sz="2400" spc="-5" dirty="0">
                <a:latin typeface="Century Schoolbook"/>
                <a:cs typeface="Century Schoolbook"/>
              </a:rPr>
              <a:t>is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‘State”.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34"/>
            <a:ext cx="54279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</a:t>
            </a:r>
            <a:r>
              <a:rPr sz="2400" spc="-5" dirty="0"/>
              <a:t>ATURE </a:t>
            </a:r>
            <a:r>
              <a:rPr sz="3000" dirty="0"/>
              <a:t>&amp; R</a:t>
            </a:r>
            <a:r>
              <a:rPr sz="2400" dirty="0"/>
              <a:t>OLE OF THE</a:t>
            </a:r>
            <a:r>
              <a:rPr sz="2400" spc="605" dirty="0"/>
              <a:t> </a:t>
            </a:r>
            <a:r>
              <a:rPr sz="3000" spc="-10" dirty="0"/>
              <a:t>S</a:t>
            </a:r>
            <a:r>
              <a:rPr sz="2400" spc="-10" dirty="0"/>
              <a:t>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312025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State </a:t>
            </a:r>
            <a:r>
              <a:rPr sz="2400" spc="-5" dirty="0">
                <a:latin typeface="Century Schoolbook"/>
                <a:cs typeface="Century Schoolbook"/>
              </a:rPr>
              <a:t>has always been central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the political  analysis, </a:t>
            </a:r>
            <a:r>
              <a:rPr sz="2400" spc="-1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such an extent that politics </a:t>
            </a:r>
            <a:r>
              <a:rPr sz="2400" spc="-1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often  </a:t>
            </a:r>
            <a:r>
              <a:rPr sz="2400" dirty="0">
                <a:latin typeface="Century Schoolbook"/>
                <a:cs typeface="Century Schoolbook"/>
              </a:rPr>
              <a:t>understood </a:t>
            </a:r>
            <a:r>
              <a:rPr sz="2400" spc="-5" dirty="0">
                <a:latin typeface="Century Schoolbook"/>
                <a:cs typeface="Century Schoolbook"/>
              </a:rPr>
              <a:t>as the </a:t>
            </a:r>
            <a:r>
              <a:rPr sz="2400" dirty="0">
                <a:latin typeface="Century Schoolbook"/>
                <a:cs typeface="Century Schoolbook"/>
              </a:rPr>
              <a:t>study of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6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state.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Two key </a:t>
            </a:r>
            <a:r>
              <a:rPr sz="2400" spc="-10" dirty="0">
                <a:latin typeface="Century Schoolbook"/>
                <a:cs typeface="Century Schoolbook"/>
              </a:rPr>
              <a:t>debates </a:t>
            </a:r>
            <a:r>
              <a:rPr sz="2400" dirty="0">
                <a:latin typeface="Century Schoolbook"/>
                <a:cs typeface="Century Schoolbook"/>
              </a:rPr>
              <a:t>on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State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  <a:tab pos="969644" algn="l"/>
                <a:tab pos="1702435" algn="l"/>
                <a:tab pos="1929764" algn="l"/>
                <a:tab pos="2788285" algn="l"/>
                <a:tab pos="3387090" algn="l"/>
                <a:tab pos="4193540" algn="l"/>
                <a:tab pos="4723765" algn="l"/>
                <a:tab pos="5324475" algn="l"/>
                <a:tab pos="6167755" algn="l"/>
                <a:tab pos="6840855" algn="l"/>
              </a:tabLst>
            </a:pPr>
            <a:r>
              <a:rPr sz="2400" dirty="0">
                <a:latin typeface="Century Schoolbook"/>
                <a:cs typeface="Century Schoolbook"/>
              </a:rPr>
              <a:t>T</a:t>
            </a:r>
            <a:r>
              <a:rPr sz="2400" spc="-10" dirty="0">
                <a:latin typeface="Century Schoolbook"/>
                <a:cs typeface="Century Schoolbook"/>
              </a:rPr>
              <a:t>h</a:t>
            </a:r>
            <a:r>
              <a:rPr sz="2400" dirty="0">
                <a:latin typeface="Century Schoolbook"/>
                <a:cs typeface="Century Schoolbook"/>
              </a:rPr>
              <a:t>e	</a:t>
            </a:r>
            <a:r>
              <a:rPr sz="2400" spc="-10" dirty="0">
                <a:latin typeface="Century Schoolbook"/>
                <a:cs typeface="Century Schoolbook"/>
              </a:rPr>
              <a:t>f</a:t>
            </a:r>
            <a:r>
              <a:rPr sz="2400" dirty="0">
                <a:latin typeface="Century Schoolbook"/>
                <a:cs typeface="Century Schoolbook"/>
              </a:rPr>
              <a:t>irst	:	f</a:t>
            </a:r>
            <a:r>
              <a:rPr sz="2400" spc="-10" dirty="0">
                <a:latin typeface="Century Schoolbook"/>
                <a:cs typeface="Century Schoolbook"/>
              </a:rPr>
              <a:t>o</a:t>
            </a:r>
            <a:r>
              <a:rPr sz="2400" dirty="0">
                <a:latin typeface="Century Schoolbook"/>
                <a:cs typeface="Century Schoolbook"/>
              </a:rPr>
              <a:t>cus	</a:t>
            </a:r>
            <a:r>
              <a:rPr sz="2400" spc="-5" dirty="0">
                <a:latin typeface="Century Schoolbook"/>
                <a:cs typeface="Century Schoolbook"/>
              </a:rPr>
              <a:t>th</a:t>
            </a:r>
            <a:r>
              <a:rPr sz="2400" dirty="0">
                <a:latin typeface="Century Schoolbook"/>
                <a:cs typeface="Century Schoolbook"/>
              </a:rPr>
              <a:t>e	need	for	</a:t>
            </a:r>
            <a:r>
              <a:rPr sz="2400" spc="-5" dirty="0">
                <a:latin typeface="Century Schoolbook"/>
                <a:cs typeface="Century Schoolbook"/>
              </a:rPr>
              <a:t>th</a:t>
            </a:r>
            <a:r>
              <a:rPr sz="2400" dirty="0">
                <a:latin typeface="Century Schoolbook"/>
                <a:cs typeface="Century Schoolbook"/>
              </a:rPr>
              <a:t>e	state	</a:t>
            </a:r>
            <a:r>
              <a:rPr sz="2400" spc="-5" dirty="0">
                <a:latin typeface="Century Schoolbook"/>
                <a:cs typeface="Century Schoolbook"/>
              </a:rPr>
              <a:t>an</a:t>
            </a:r>
            <a:r>
              <a:rPr sz="2400" dirty="0">
                <a:latin typeface="Century Schoolbook"/>
                <a:cs typeface="Century Schoolbook"/>
              </a:rPr>
              <a:t>d	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endParaRPr sz="2400">
              <a:latin typeface="Century Schoolbook"/>
              <a:cs typeface="Century Schoolbook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latin typeface="Century Schoolbook"/>
                <a:cs typeface="Century Schoolbook"/>
              </a:rPr>
              <a:t>basis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political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obligations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Second : concerns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nature of </a:t>
            </a:r>
            <a:r>
              <a:rPr sz="2400" spc="-5" dirty="0">
                <a:latin typeface="Century Schoolbook"/>
                <a:cs typeface="Century Schoolbook"/>
              </a:rPr>
              <a:t>the state</a:t>
            </a:r>
            <a:r>
              <a:rPr sz="2400" spc="-114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power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328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</a:t>
            </a:r>
            <a:r>
              <a:rPr sz="2400" spc="-5" dirty="0"/>
              <a:t>ATURE </a:t>
            </a:r>
            <a:r>
              <a:rPr sz="3000" dirty="0"/>
              <a:t>&amp; </a:t>
            </a:r>
            <a:r>
              <a:rPr sz="2400" spc="-5" dirty="0"/>
              <a:t>ROLE </a:t>
            </a:r>
            <a:r>
              <a:rPr sz="2400" dirty="0"/>
              <a:t>OF THE</a:t>
            </a:r>
            <a:r>
              <a:rPr sz="2400" spc="640" dirty="0"/>
              <a:t> </a:t>
            </a:r>
            <a:r>
              <a:rPr sz="2400" spc="-5" dirty="0"/>
              <a:t>STATE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877314"/>
            <a:ext cx="3707765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Idealist theory 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state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Century Schoolbook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entury Schoolbook"/>
                <a:cs typeface="Century Schoolbook"/>
              </a:rPr>
              <a:t>Marxist </a:t>
            </a:r>
            <a:r>
              <a:rPr sz="2400" spc="-5" dirty="0">
                <a:latin typeface="Century Schoolbook"/>
                <a:cs typeface="Century Schoolbook"/>
              </a:rPr>
              <a:t>theory 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1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state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Century Schoolbook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Liberal theory 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9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state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193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I</a:t>
            </a:r>
            <a:r>
              <a:rPr sz="2400" spc="-5" dirty="0"/>
              <a:t>DEALIST </a:t>
            </a:r>
            <a:r>
              <a:rPr sz="2400" dirty="0"/>
              <a:t>THEORY OF</a:t>
            </a:r>
            <a:r>
              <a:rPr sz="2400" spc="440" dirty="0"/>
              <a:t> </a:t>
            </a:r>
            <a:r>
              <a:rPr sz="2400" spc="-5" dirty="0"/>
              <a:t>POLITICS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7769225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985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Plato </a:t>
            </a:r>
            <a:r>
              <a:rPr sz="2400" dirty="0">
                <a:latin typeface="Century Schoolbook"/>
                <a:cs typeface="Century Schoolbook"/>
              </a:rPr>
              <a:t>&amp; </a:t>
            </a:r>
            <a:r>
              <a:rPr sz="2400" spc="-5" dirty="0">
                <a:latin typeface="Century Schoolbook"/>
                <a:cs typeface="Century Schoolbook"/>
              </a:rPr>
              <a:t>Aristotle are considered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be founders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idealist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theory.</a:t>
            </a:r>
            <a:endParaRPr sz="2400" dirty="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They </a:t>
            </a:r>
            <a:r>
              <a:rPr sz="2400" spc="-5" dirty="0">
                <a:latin typeface="Century Schoolbook"/>
                <a:cs typeface="Century Schoolbook"/>
              </a:rPr>
              <a:t>started the premise that man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by </a:t>
            </a:r>
            <a:r>
              <a:rPr sz="2400" dirty="0">
                <a:latin typeface="Century Schoolbook"/>
                <a:cs typeface="Century Schoolbook"/>
              </a:rPr>
              <a:t>nature a  social </a:t>
            </a:r>
            <a:r>
              <a:rPr sz="2400" spc="-5" dirty="0">
                <a:latin typeface="Century Schoolbook"/>
                <a:cs typeface="Century Schoolbook"/>
              </a:rPr>
              <a:t>and political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animal.</a:t>
            </a:r>
            <a:endParaRPr sz="2400" dirty="0">
              <a:latin typeface="Century Schoolbook"/>
              <a:cs typeface="Century Schoolbook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It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only by living </a:t>
            </a:r>
            <a:r>
              <a:rPr sz="2400" spc="-10" dirty="0">
                <a:latin typeface="Century Schoolbook"/>
                <a:cs typeface="Century Schoolbook"/>
              </a:rPr>
              <a:t>in </a:t>
            </a:r>
            <a:r>
              <a:rPr sz="2400" dirty="0">
                <a:latin typeface="Century Schoolbook"/>
                <a:cs typeface="Century Schoolbook"/>
              </a:rPr>
              <a:t>society </a:t>
            </a:r>
            <a:r>
              <a:rPr sz="2400" spc="-5" dirty="0">
                <a:latin typeface="Century Schoolbook"/>
                <a:cs typeface="Century Schoolbook"/>
              </a:rPr>
              <a:t>that man </a:t>
            </a:r>
            <a:r>
              <a:rPr sz="2400" dirty="0">
                <a:latin typeface="Century Schoolbook"/>
                <a:cs typeface="Century Schoolbook"/>
              </a:rPr>
              <a:t>can </a:t>
            </a:r>
            <a:r>
              <a:rPr sz="2400" spc="-5" dirty="0">
                <a:latin typeface="Century Schoolbook"/>
                <a:cs typeface="Century Schoolbook"/>
              </a:rPr>
              <a:t>develop  </a:t>
            </a:r>
            <a:r>
              <a:rPr sz="2400" dirty="0">
                <a:latin typeface="Century Schoolbook"/>
                <a:cs typeface="Century Schoolbook"/>
              </a:rPr>
              <a:t>his </a:t>
            </a:r>
            <a:r>
              <a:rPr sz="2400" spc="-5" dirty="0">
                <a:latin typeface="Century Schoolbook"/>
                <a:cs typeface="Century Schoolbook"/>
              </a:rPr>
              <a:t>personality and realize all that </a:t>
            </a:r>
            <a:r>
              <a:rPr sz="2400" spc="-1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best in </a:t>
            </a:r>
            <a:r>
              <a:rPr sz="2400" spc="-10" dirty="0">
                <a:latin typeface="Century Schoolbook"/>
                <a:cs typeface="Century Schoolbook"/>
              </a:rPr>
              <a:t>him.  </a:t>
            </a:r>
            <a:r>
              <a:rPr sz="2400" dirty="0">
                <a:latin typeface="Century Schoolbook"/>
                <a:cs typeface="Century Schoolbook"/>
              </a:rPr>
              <a:t>They </a:t>
            </a:r>
            <a:r>
              <a:rPr sz="2400" spc="-5" dirty="0">
                <a:latin typeface="Century Schoolbook"/>
                <a:cs typeface="Century Schoolbook"/>
              </a:rPr>
              <a:t>never differentiated </a:t>
            </a:r>
            <a:r>
              <a:rPr sz="2400" dirty="0">
                <a:latin typeface="Century Schoolbook"/>
                <a:cs typeface="Century Schoolbook"/>
              </a:rPr>
              <a:t>society with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state.</a:t>
            </a:r>
            <a:endParaRPr sz="2400" dirty="0">
              <a:latin typeface="Century Schoolbook"/>
              <a:cs typeface="Century Schoolbook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They regarded </a:t>
            </a:r>
            <a:r>
              <a:rPr sz="2400" spc="-5" dirty="0">
                <a:latin typeface="Century Schoolbook"/>
                <a:cs typeface="Century Schoolbook"/>
              </a:rPr>
              <a:t>the state as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self-sufficing </a:t>
            </a:r>
            <a:r>
              <a:rPr sz="2400" dirty="0">
                <a:latin typeface="Century Schoolbook"/>
                <a:cs typeface="Century Schoolbook"/>
              </a:rPr>
              <a:t>entity  </a:t>
            </a:r>
            <a:r>
              <a:rPr sz="2400" spc="-5" dirty="0">
                <a:latin typeface="Century Schoolbook"/>
                <a:cs typeface="Century Schoolbook"/>
              </a:rPr>
              <a:t>identical </a:t>
            </a:r>
            <a:r>
              <a:rPr sz="2400" dirty="0">
                <a:latin typeface="Century Schoolbook"/>
                <a:cs typeface="Century Schoolbook"/>
              </a:rPr>
              <a:t>with </a:t>
            </a:r>
            <a:r>
              <a:rPr sz="2400" spc="-5" dirty="0">
                <a:latin typeface="Century Schoolbook"/>
                <a:cs typeface="Century Schoolbook"/>
              </a:rPr>
              <a:t>the whole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society, existing </a:t>
            </a:r>
            <a:r>
              <a:rPr sz="2400" dirty="0">
                <a:latin typeface="Century Schoolbook"/>
                <a:cs typeface="Century Schoolbook"/>
              </a:rPr>
              <a:t>for </a:t>
            </a:r>
            <a:r>
              <a:rPr sz="2400" spc="-5" dirty="0">
                <a:latin typeface="Century Schoolbook"/>
                <a:cs typeface="Century Schoolbook"/>
              </a:rPr>
              <a:t>itself  and by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itself.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7210"/>
            <a:ext cx="35388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entury Schoolbook"/>
                <a:cs typeface="Century Schoolbook"/>
              </a:rPr>
              <a:t>M</a:t>
            </a:r>
            <a:r>
              <a:rPr sz="2400" b="1" dirty="0">
                <a:latin typeface="Century Schoolbook"/>
                <a:cs typeface="Century Schoolbook"/>
              </a:rPr>
              <a:t>AJOR</a:t>
            </a:r>
            <a:r>
              <a:rPr sz="2400" b="1" spc="7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EXPONENTS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524000"/>
            <a:ext cx="7616825" cy="412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99"/>
              </a:lnSpc>
              <a:spcBef>
                <a:spcPts val="9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Immanuel </a:t>
            </a:r>
            <a:r>
              <a:rPr sz="2400" b="1" dirty="0">
                <a:latin typeface="Century Schoolbook"/>
                <a:cs typeface="Century Schoolbook"/>
              </a:rPr>
              <a:t>Kant </a:t>
            </a:r>
            <a:r>
              <a:rPr sz="2400" spc="-5" dirty="0">
                <a:latin typeface="Century Schoolbook"/>
                <a:cs typeface="Century Schoolbook"/>
              </a:rPr>
              <a:t>(1724-1804) </a:t>
            </a:r>
            <a:r>
              <a:rPr sz="2400" dirty="0">
                <a:latin typeface="Century Schoolbook"/>
                <a:cs typeface="Century Schoolbook"/>
              </a:rPr>
              <a:t>is regarded </a:t>
            </a:r>
            <a:r>
              <a:rPr sz="2400" spc="-5" dirty="0">
                <a:latin typeface="Century Schoolbook"/>
                <a:cs typeface="Century Schoolbook"/>
              </a:rPr>
              <a:t>as </a:t>
            </a:r>
            <a:r>
              <a:rPr sz="2400" dirty="0">
                <a:latin typeface="Century Schoolbook"/>
                <a:cs typeface="Century Schoolbook"/>
              </a:rPr>
              <a:t>father  </a:t>
            </a:r>
            <a:r>
              <a:rPr sz="2400" spc="-5" dirty="0">
                <a:latin typeface="Century Schoolbook"/>
                <a:cs typeface="Century Schoolbook"/>
              </a:rPr>
              <a:t>of idealistic </a:t>
            </a:r>
            <a:r>
              <a:rPr sz="2400" spc="-10" dirty="0">
                <a:latin typeface="Century Schoolbook"/>
                <a:cs typeface="Century Schoolbook"/>
              </a:rPr>
              <a:t>theory. </a:t>
            </a:r>
            <a:r>
              <a:rPr sz="2400" dirty="0">
                <a:latin typeface="Century Schoolbook"/>
                <a:cs typeface="Century Schoolbook"/>
              </a:rPr>
              <a:t>He </a:t>
            </a:r>
            <a:r>
              <a:rPr sz="2400" spc="-5" dirty="0">
                <a:latin typeface="Century Schoolbook"/>
                <a:cs typeface="Century Schoolbook"/>
              </a:rPr>
              <a:t>gives expression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10" dirty="0">
                <a:latin typeface="Century Schoolbook"/>
                <a:cs typeface="Century Schoolbook"/>
              </a:rPr>
              <a:t>this  </a:t>
            </a:r>
            <a:r>
              <a:rPr sz="2400" spc="-5" dirty="0">
                <a:latin typeface="Century Schoolbook"/>
                <a:cs typeface="Century Schoolbook"/>
              </a:rPr>
              <a:t>doctrine </a:t>
            </a:r>
            <a:r>
              <a:rPr sz="2400" spc="-1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his </a:t>
            </a:r>
            <a:r>
              <a:rPr sz="2400" dirty="0">
                <a:latin typeface="Century Schoolbook"/>
                <a:cs typeface="Century Schoolbook"/>
              </a:rPr>
              <a:t>famous </a:t>
            </a:r>
            <a:r>
              <a:rPr sz="2400" spc="-5" dirty="0">
                <a:latin typeface="Century Schoolbook"/>
                <a:cs typeface="Century Schoolbook"/>
              </a:rPr>
              <a:t>book "metaphysical first  </a:t>
            </a:r>
            <a:r>
              <a:rPr sz="2400" spc="-10" dirty="0">
                <a:latin typeface="Century Schoolbook"/>
                <a:cs typeface="Century Schoolbook"/>
              </a:rPr>
              <a:t>principles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theory and </a:t>
            </a:r>
            <a:r>
              <a:rPr sz="2400" dirty="0">
                <a:latin typeface="Century Schoolbook"/>
                <a:cs typeface="Century Schoolbook"/>
              </a:rPr>
              <a:t>law" </a:t>
            </a:r>
            <a:r>
              <a:rPr sz="2400" spc="-1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1796. Kant major  </a:t>
            </a:r>
            <a:r>
              <a:rPr sz="2400" dirty="0">
                <a:latin typeface="Century Schoolbook"/>
                <a:cs typeface="Century Schoolbook"/>
              </a:rPr>
              <a:t>focus of </a:t>
            </a:r>
            <a:r>
              <a:rPr sz="2400" spc="-5" dirty="0">
                <a:latin typeface="Century Schoolbook"/>
                <a:cs typeface="Century Schoolbook"/>
              </a:rPr>
              <a:t>analyzing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put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different </a:t>
            </a:r>
            <a:r>
              <a:rPr sz="2400" spc="-10" dirty="0">
                <a:latin typeface="Century Schoolbook"/>
                <a:cs typeface="Century Schoolbook"/>
              </a:rPr>
              <a:t>aspect of </a:t>
            </a:r>
            <a:r>
              <a:rPr sz="2400" spc="-5" dirty="0">
                <a:latin typeface="Century Schoolbook"/>
                <a:cs typeface="Century Schoolbook"/>
              </a:rPr>
              <a:t>state  and its relation </a:t>
            </a:r>
            <a:r>
              <a:rPr sz="2400" dirty="0">
                <a:latin typeface="Century Schoolbook"/>
                <a:cs typeface="Century Schoolbook"/>
              </a:rPr>
              <a:t>with other </a:t>
            </a:r>
            <a:r>
              <a:rPr sz="2400" spc="-10" dirty="0">
                <a:latin typeface="Century Schoolbook"/>
                <a:cs typeface="Century Schoolbook"/>
              </a:rPr>
              <a:t>element </a:t>
            </a:r>
            <a:r>
              <a:rPr sz="2400" spc="-5" dirty="0">
                <a:latin typeface="Century Schoolbook"/>
                <a:cs typeface="Century Schoolbook"/>
              </a:rPr>
              <a:t>existing within  state.</a:t>
            </a:r>
            <a:endParaRPr sz="2400" dirty="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200"/>
              </a:lnSpc>
              <a:spcBef>
                <a:spcPts val="5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Hegel, </a:t>
            </a:r>
            <a:r>
              <a:rPr sz="2400" dirty="0">
                <a:latin typeface="Century Schoolbook"/>
                <a:cs typeface="Century Schoolbook"/>
              </a:rPr>
              <a:t>His </a:t>
            </a:r>
            <a:r>
              <a:rPr sz="2400" spc="-5" dirty="0">
                <a:latin typeface="Century Schoolbook"/>
                <a:cs typeface="Century Schoolbook"/>
              </a:rPr>
              <a:t>philosophy had made state </a:t>
            </a:r>
            <a:r>
              <a:rPr sz="2400" dirty="0">
                <a:latin typeface="Century Schoolbook"/>
                <a:cs typeface="Century Schoolbook"/>
              </a:rPr>
              <a:t>to rise to  </a:t>
            </a:r>
            <a:r>
              <a:rPr sz="2400" spc="-5" dirty="0">
                <a:latin typeface="Century Schoolbook"/>
                <a:cs typeface="Century Schoolbook"/>
              </a:rPr>
              <a:t>mystical heights and </a:t>
            </a:r>
            <a:r>
              <a:rPr sz="2400" dirty="0">
                <a:latin typeface="Century Schoolbook"/>
                <a:cs typeface="Century Schoolbook"/>
              </a:rPr>
              <a:t>held </a:t>
            </a:r>
            <a:r>
              <a:rPr sz="2400" spc="-5" dirty="0">
                <a:latin typeface="Century Schoolbook"/>
                <a:cs typeface="Century Schoolbook"/>
              </a:rPr>
              <a:t>that German people have  divine mission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fulfill </a:t>
            </a:r>
            <a:r>
              <a:rPr sz="2400" spc="-10" dirty="0">
                <a:latin typeface="Century Schoolbook"/>
                <a:cs typeface="Century Schoolbook"/>
              </a:rPr>
              <a:t>in their </a:t>
            </a:r>
            <a:r>
              <a:rPr sz="2400" spc="-5" dirty="0">
                <a:latin typeface="Century Schoolbook"/>
                <a:cs typeface="Century Schoolbook"/>
              </a:rPr>
              <a:t>relation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rest </a:t>
            </a:r>
            <a:r>
              <a:rPr sz="2400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world.</a:t>
            </a:r>
            <a:r>
              <a:rPr sz="2400" spc="6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7210"/>
            <a:ext cx="43580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entury Schoolbook"/>
                <a:cs typeface="Century Schoolbook"/>
              </a:rPr>
              <a:t>F</a:t>
            </a:r>
            <a:r>
              <a:rPr sz="2400" b="1" dirty="0">
                <a:latin typeface="Century Schoolbook"/>
                <a:cs typeface="Century Schoolbook"/>
              </a:rPr>
              <a:t>EATURES OF</a:t>
            </a:r>
            <a:r>
              <a:rPr sz="2400" b="1" spc="275" dirty="0">
                <a:latin typeface="Century Schoolbook"/>
                <a:cs typeface="Century Schoolbook"/>
              </a:rPr>
              <a:t> </a:t>
            </a:r>
            <a:r>
              <a:rPr sz="3000" b="1" spc="-5" dirty="0">
                <a:latin typeface="Century Schoolbook"/>
                <a:cs typeface="Century Schoolbook"/>
              </a:rPr>
              <a:t>I</a:t>
            </a:r>
            <a:r>
              <a:rPr sz="2400" b="1" spc="-5" dirty="0">
                <a:latin typeface="Century Schoolbook"/>
                <a:cs typeface="Century Schoolbook"/>
              </a:rPr>
              <a:t>DEALISM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5236" y="5183123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1066800"/>
            <a:ext cx="8074025" cy="45672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200"/>
              </a:lnSpc>
              <a:spcBef>
                <a:spcPts val="9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State is an ethical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institution</a:t>
            </a:r>
            <a:r>
              <a:rPr sz="2200" b="1" dirty="0">
                <a:latin typeface="Century Schoolbook"/>
                <a:cs typeface="Century Schoolbook"/>
              </a:rPr>
              <a:t>-state </a:t>
            </a:r>
            <a:r>
              <a:rPr sz="2200" dirty="0">
                <a:latin typeface="Century Schoolbook"/>
                <a:cs typeface="Century Schoolbook"/>
              </a:rPr>
              <a:t>is </a:t>
            </a:r>
            <a:r>
              <a:rPr sz="2200" spc="-5" dirty="0">
                <a:latin typeface="Century Schoolbook"/>
                <a:cs typeface="Century Schoolbook"/>
              </a:rPr>
              <a:t>an ethical  institution. Though there are many ethical institutions  </a:t>
            </a:r>
            <a:r>
              <a:rPr sz="2200" dirty="0">
                <a:latin typeface="Century Schoolbook"/>
                <a:cs typeface="Century Schoolbook"/>
              </a:rPr>
              <a:t>in a </a:t>
            </a:r>
            <a:r>
              <a:rPr sz="2200" spc="-5" dirty="0">
                <a:latin typeface="Century Schoolbook"/>
                <a:cs typeface="Century Schoolbook"/>
              </a:rPr>
              <a:t>society like </a:t>
            </a:r>
            <a:r>
              <a:rPr sz="2200" spc="-10" dirty="0">
                <a:latin typeface="Century Schoolbook"/>
                <a:cs typeface="Century Schoolbook"/>
              </a:rPr>
              <a:t>Church, </a:t>
            </a:r>
            <a:r>
              <a:rPr sz="2200" spc="-5" dirty="0">
                <a:latin typeface="Century Schoolbook"/>
                <a:cs typeface="Century Schoolbook"/>
              </a:rPr>
              <a:t>family </a:t>
            </a:r>
            <a:r>
              <a:rPr sz="2200" dirty="0">
                <a:latin typeface="Century Schoolbook"/>
                <a:cs typeface="Century Schoolbook"/>
              </a:rPr>
              <a:t>etc </a:t>
            </a:r>
            <a:r>
              <a:rPr sz="2200" spc="-5" dirty="0">
                <a:latin typeface="Century Schoolbook"/>
                <a:cs typeface="Century Schoolbook"/>
              </a:rPr>
              <a:t>but </a:t>
            </a:r>
            <a:r>
              <a:rPr sz="2200" dirty="0">
                <a:latin typeface="Century Schoolbook"/>
                <a:cs typeface="Century Schoolbook"/>
              </a:rPr>
              <a:t>State is </a:t>
            </a:r>
            <a:r>
              <a:rPr sz="2200" spc="-5" dirty="0">
                <a:latin typeface="Century Schoolbook"/>
                <a:cs typeface="Century Schoolbook"/>
              </a:rPr>
              <a:t>most  </a:t>
            </a:r>
            <a:r>
              <a:rPr sz="2200" dirty="0">
                <a:latin typeface="Century Schoolbook"/>
                <a:cs typeface="Century Schoolbook"/>
              </a:rPr>
              <a:t>important </a:t>
            </a:r>
            <a:r>
              <a:rPr sz="2200" spc="-5" dirty="0">
                <a:latin typeface="Century Schoolbook"/>
                <a:cs typeface="Century Schoolbook"/>
              </a:rPr>
              <a:t>among</a:t>
            </a:r>
            <a:r>
              <a:rPr sz="2200" spc="-3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them</a:t>
            </a:r>
            <a:endParaRPr sz="2200" dirty="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99"/>
              </a:lnSpc>
              <a:spcBef>
                <a:spcPts val="5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State is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man's best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friend</a:t>
            </a:r>
            <a:r>
              <a:rPr sz="2200" b="1" spc="-5" dirty="0">
                <a:latin typeface="Century Schoolbook"/>
                <a:cs typeface="Century Schoolbook"/>
              </a:rPr>
              <a:t>-State </a:t>
            </a:r>
            <a:r>
              <a:rPr sz="2200" dirty="0">
                <a:latin typeface="Century Schoolbook"/>
                <a:cs typeface="Century Schoolbook"/>
              </a:rPr>
              <a:t>is </a:t>
            </a:r>
            <a:r>
              <a:rPr sz="2200" spc="-5" dirty="0">
                <a:latin typeface="Century Schoolbook"/>
                <a:cs typeface="Century Schoolbook"/>
              </a:rPr>
              <a:t>man's best  friend. All the welfare </a:t>
            </a:r>
            <a:r>
              <a:rPr sz="2200" dirty="0">
                <a:latin typeface="Century Schoolbook"/>
                <a:cs typeface="Century Schoolbook"/>
              </a:rPr>
              <a:t>of </a:t>
            </a:r>
            <a:r>
              <a:rPr sz="2200" spc="-5" dirty="0">
                <a:latin typeface="Century Schoolbook"/>
                <a:cs typeface="Century Schoolbook"/>
              </a:rPr>
              <a:t>an </a:t>
            </a:r>
            <a:r>
              <a:rPr sz="2200" spc="-10" dirty="0">
                <a:latin typeface="Century Schoolbook"/>
                <a:cs typeface="Century Schoolbook"/>
              </a:rPr>
              <a:t>individual </a:t>
            </a:r>
            <a:r>
              <a:rPr sz="2200" dirty="0">
                <a:latin typeface="Century Schoolbook"/>
                <a:cs typeface="Century Schoolbook"/>
              </a:rPr>
              <a:t>is </a:t>
            </a:r>
            <a:r>
              <a:rPr sz="2200" spc="-5" dirty="0">
                <a:latin typeface="Century Schoolbook"/>
                <a:cs typeface="Century Schoolbook"/>
              </a:rPr>
              <a:t>done by the  activities </a:t>
            </a:r>
            <a:r>
              <a:rPr sz="2200" spc="-10" dirty="0">
                <a:latin typeface="Century Schoolbook"/>
                <a:cs typeface="Century Schoolbook"/>
              </a:rPr>
              <a:t>of </a:t>
            </a:r>
            <a:r>
              <a:rPr sz="2200" spc="-5" dirty="0">
                <a:latin typeface="Century Schoolbook"/>
                <a:cs typeface="Century Schoolbook"/>
              </a:rPr>
              <a:t>state, </a:t>
            </a:r>
            <a:r>
              <a:rPr sz="2200" dirty="0">
                <a:latin typeface="Century Schoolbook"/>
                <a:cs typeface="Century Schoolbook"/>
              </a:rPr>
              <a:t>it </a:t>
            </a:r>
            <a:r>
              <a:rPr sz="2200" spc="-10" dirty="0">
                <a:latin typeface="Century Schoolbook"/>
                <a:cs typeface="Century Schoolbook"/>
              </a:rPr>
              <a:t>provides </a:t>
            </a:r>
            <a:r>
              <a:rPr sz="2200" spc="-5" dirty="0">
                <a:latin typeface="Century Schoolbook"/>
                <a:cs typeface="Century Schoolbook"/>
              </a:rPr>
              <a:t>all basic necessity </a:t>
            </a:r>
            <a:r>
              <a:rPr sz="2200" dirty="0">
                <a:latin typeface="Century Schoolbook"/>
                <a:cs typeface="Century Schoolbook"/>
              </a:rPr>
              <a:t>to </a:t>
            </a:r>
            <a:r>
              <a:rPr sz="2200" spc="-5" dirty="0">
                <a:latin typeface="Century Schoolbook"/>
                <a:cs typeface="Century Schoolbook"/>
              </a:rPr>
              <a:t>an  individual growth and development within the state.  </a:t>
            </a:r>
            <a:r>
              <a:rPr sz="2200" dirty="0">
                <a:latin typeface="Century Schoolbook"/>
                <a:cs typeface="Century Schoolbook"/>
              </a:rPr>
              <a:t>State </a:t>
            </a:r>
            <a:r>
              <a:rPr sz="2200" spc="-5" dirty="0">
                <a:latin typeface="Century Schoolbook"/>
                <a:cs typeface="Century Schoolbook"/>
              </a:rPr>
              <a:t>activities </a:t>
            </a:r>
            <a:r>
              <a:rPr sz="2200" dirty="0">
                <a:latin typeface="Century Schoolbook"/>
                <a:cs typeface="Century Schoolbook"/>
              </a:rPr>
              <a:t>is </a:t>
            </a:r>
            <a:r>
              <a:rPr sz="2200" spc="-5" dirty="0">
                <a:latin typeface="Century Schoolbook"/>
                <a:cs typeface="Century Schoolbook"/>
              </a:rPr>
              <a:t>always focused towards </a:t>
            </a:r>
            <a:r>
              <a:rPr sz="2200" spc="-10" dirty="0">
                <a:latin typeface="Century Schoolbook"/>
                <a:cs typeface="Century Schoolbook"/>
              </a:rPr>
              <a:t>individuals  </a:t>
            </a:r>
            <a:r>
              <a:rPr sz="2200" spc="-5" dirty="0">
                <a:latin typeface="Century Schoolbook"/>
                <a:cs typeface="Century Schoolbook"/>
              </a:rPr>
              <a:t>welfare.</a:t>
            </a:r>
            <a:endParaRPr sz="2200" dirty="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200"/>
              </a:lnSpc>
              <a:spcBef>
                <a:spcPts val="5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200" b="1" spc="-5" dirty="0">
                <a:latin typeface="Century Schoolbook"/>
                <a:cs typeface="Century Schoolbook"/>
              </a:rPr>
              <a:t>State </a:t>
            </a:r>
            <a:r>
              <a:rPr sz="2200" b="1" dirty="0">
                <a:latin typeface="Century Schoolbook"/>
                <a:cs typeface="Century Schoolbook"/>
              </a:rPr>
              <a:t>has </a:t>
            </a:r>
            <a:r>
              <a:rPr sz="2200" b="1" spc="-5" dirty="0">
                <a:latin typeface="Century Schoolbook"/>
                <a:cs typeface="Century Schoolbook"/>
              </a:rPr>
              <a:t>got its independent </a:t>
            </a:r>
            <a:r>
              <a:rPr sz="2200" b="1" dirty="0">
                <a:latin typeface="Century Schoolbook"/>
                <a:cs typeface="Century Schoolbook"/>
              </a:rPr>
              <a:t>will and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personality</a:t>
            </a:r>
            <a:r>
              <a:rPr sz="2200" b="1" spc="-5" dirty="0">
                <a:latin typeface="Century Schoolbook"/>
                <a:cs typeface="Century Schoolbook"/>
              </a:rPr>
              <a:t>-The </a:t>
            </a:r>
            <a:r>
              <a:rPr sz="2200" dirty="0">
                <a:latin typeface="Century Schoolbook"/>
                <a:cs typeface="Century Schoolbook"/>
              </a:rPr>
              <a:t>state </a:t>
            </a:r>
            <a:r>
              <a:rPr sz="2200" spc="-5" dirty="0">
                <a:latin typeface="Century Schoolbook"/>
                <a:cs typeface="Century Schoolbook"/>
              </a:rPr>
              <a:t>is </a:t>
            </a:r>
            <a:r>
              <a:rPr sz="2200" dirty="0">
                <a:latin typeface="Century Schoolbook"/>
                <a:cs typeface="Century Schoolbook"/>
              </a:rPr>
              <a:t>not </a:t>
            </a:r>
            <a:r>
              <a:rPr sz="2200" spc="-5" dirty="0">
                <a:latin typeface="Century Schoolbook"/>
                <a:cs typeface="Century Schoolbook"/>
              </a:rPr>
              <a:t>the sum-total of the  individuals. But </a:t>
            </a:r>
            <a:r>
              <a:rPr sz="2200" dirty="0">
                <a:latin typeface="Century Schoolbook"/>
                <a:cs typeface="Century Schoolbook"/>
              </a:rPr>
              <a:t>it </a:t>
            </a:r>
            <a:r>
              <a:rPr sz="2200" spc="-10" dirty="0">
                <a:latin typeface="Century Schoolbook"/>
                <a:cs typeface="Century Schoolbook"/>
              </a:rPr>
              <a:t>has </a:t>
            </a:r>
            <a:r>
              <a:rPr sz="2200" spc="-5" dirty="0">
                <a:latin typeface="Century Schoolbook"/>
                <a:cs typeface="Century Schoolbook"/>
              </a:rPr>
              <a:t>its </a:t>
            </a:r>
            <a:r>
              <a:rPr sz="2200" dirty="0">
                <a:latin typeface="Century Schoolbook"/>
                <a:cs typeface="Century Schoolbook"/>
              </a:rPr>
              <a:t>own </a:t>
            </a:r>
            <a:r>
              <a:rPr sz="2200" spc="-5" dirty="0">
                <a:latin typeface="Century Schoolbook"/>
                <a:cs typeface="Century Schoolbook"/>
              </a:rPr>
              <a:t>independent personality  and </a:t>
            </a:r>
            <a:r>
              <a:rPr sz="2200" dirty="0">
                <a:latin typeface="Century Schoolbook"/>
                <a:cs typeface="Century Schoolbook"/>
              </a:rPr>
              <a:t>will. The </a:t>
            </a:r>
            <a:r>
              <a:rPr sz="2200" spc="-5" dirty="0">
                <a:latin typeface="Century Schoolbook"/>
                <a:cs typeface="Century Schoolbook"/>
              </a:rPr>
              <a:t>basis </a:t>
            </a:r>
            <a:r>
              <a:rPr sz="2200" dirty="0">
                <a:latin typeface="Century Schoolbook"/>
                <a:cs typeface="Century Schoolbook"/>
              </a:rPr>
              <a:t>of </a:t>
            </a:r>
            <a:r>
              <a:rPr sz="2200" spc="-5" dirty="0">
                <a:latin typeface="Century Schoolbook"/>
                <a:cs typeface="Century Schoolbook"/>
              </a:rPr>
              <a:t>the state </a:t>
            </a:r>
            <a:r>
              <a:rPr sz="2200" dirty="0">
                <a:latin typeface="Century Schoolbook"/>
                <a:cs typeface="Century Schoolbook"/>
              </a:rPr>
              <a:t>is will </a:t>
            </a:r>
            <a:r>
              <a:rPr sz="2200" spc="-5" dirty="0">
                <a:latin typeface="Century Schoolbook"/>
                <a:cs typeface="Century Schoolbook"/>
              </a:rPr>
              <a:t>and </a:t>
            </a:r>
            <a:r>
              <a:rPr sz="2200" dirty="0">
                <a:latin typeface="Century Schoolbook"/>
                <a:cs typeface="Century Schoolbook"/>
              </a:rPr>
              <a:t>not </a:t>
            </a:r>
            <a:r>
              <a:rPr sz="2200" spc="-5" dirty="0">
                <a:latin typeface="Century Schoolbook"/>
                <a:cs typeface="Century Schoolbook"/>
              </a:rPr>
              <a:t>the</a:t>
            </a:r>
            <a:r>
              <a:rPr sz="2200" spc="-170" dirty="0">
                <a:latin typeface="Century Schoolbook"/>
                <a:cs typeface="Century Schoolbook"/>
              </a:rPr>
              <a:t> </a:t>
            </a:r>
            <a:r>
              <a:rPr sz="2200" dirty="0">
                <a:latin typeface="Century Schoolbook"/>
                <a:cs typeface="Century Schoolbook"/>
              </a:rPr>
              <a:t>force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801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F</a:t>
            </a:r>
            <a:r>
              <a:rPr sz="2400" spc="-5" dirty="0"/>
              <a:t>E</a:t>
            </a:r>
            <a:r>
              <a:rPr sz="2400" spc="-10" dirty="0"/>
              <a:t>A</a:t>
            </a:r>
            <a:r>
              <a:rPr sz="2400" dirty="0"/>
              <a:t>TU</a:t>
            </a:r>
            <a:r>
              <a:rPr sz="2400" spc="-10" dirty="0"/>
              <a:t>R</a:t>
            </a:r>
            <a:r>
              <a:rPr sz="2400" spc="-5" dirty="0"/>
              <a:t>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7378"/>
            <a:ext cx="7693659" cy="376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99"/>
              </a:lnSpc>
              <a:spcBef>
                <a:spcPts val="9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state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is creator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protector of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the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rights of 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the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individuals</a:t>
            </a:r>
            <a:r>
              <a:rPr sz="2400" b="1" spc="-5" dirty="0">
                <a:latin typeface="Century Schoolbook"/>
                <a:cs typeface="Century Schoolbook"/>
              </a:rPr>
              <a:t>- </a:t>
            </a:r>
            <a:r>
              <a:rPr sz="2400" dirty="0">
                <a:latin typeface="Century Schoolbook"/>
                <a:cs typeface="Century Schoolbook"/>
              </a:rPr>
              <a:t>State </a:t>
            </a:r>
            <a:r>
              <a:rPr sz="2400" spc="-5" dirty="0">
                <a:latin typeface="Century Schoolbook"/>
                <a:cs typeface="Century Schoolbook"/>
              </a:rPr>
              <a:t>is considered as guardian  and protector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rights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an individual. </a:t>
            </a:r>
            <a:r>
              <a:rPr sz="2400" dirty="0">
                <a:latin typeface="Century Schoolbook"/>
                <a:cs typeface="Century Schoolbook"/>
              </a:rPr>
              <a:t>State is  </a:t>
            </a:r>
            <a:r>
              <a:rPr sz="2400" spc="-5" dirty="0">
                <a:latin typeface="Century Schoolbook"/>
                <a:cs typeface="Century Schoolbook"/>
              </a:rPr>
              <a:t>considered as source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all </a:t>
            </a:r>
            <a:r>
              <a:rPr sz="2400" dirty="0">
                <a:latin typeface="Century Schoolbook"/>
                <a:cs typeface="Century Schoolbook"/>
              </a:rPr>
              <a:t>freedom </a:t>
            </a:r>
            <a:r>
              <a:rPr sz="2400" spc="-5" dirty="0">
                <a:latin typeface="Century Schoolbook"/>
                <a:cs typeface="Century Schoolbook"/>
              </a:rPr>
              <a:t>and rights  provided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any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individual.</a:t>
            </a:r>
            <a:endParaRPr sz="2400">
              <a:latin typeface="Century Schoolbook"/>
              <a:cs typeface="Century Schoolbook"/>
            </a:endParaRPr>
          </a:p>
          <a:p>
            <a:pPr marL="285115" marR="5715" indent="-273050" algn="just">
              <a:lnSpc>
                <a:spcPct val="100099"/>
              </a:lnSpc>
              <a:spcBef>
                <a:spcPts val="5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Man is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a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social animal</a:t>
            </a:r>
            <a:r>
              <a:rPr sz="2400" b="1" spc="-5" dirty="0">
                <a:latin typeface="Century Schoolbook"/>
                <a:cs typeface="Century Schoolbook"/>
              </a:rPr>
              <a:t>- </a:t>
            </a:r>
            <a:r>
              <a:rPr sz="2400" spc="-5" dirty="0">
                <a:latin typeface="Century Schoolbook"/>
                <a:cs typeface="Century Schoolbook"/>
              </a:rPr>
              <a:t>Idealism begins </a:t>
            </a:r>
            <a:r>
              <a:rPr sz="2400" dirty="0">
                <a:latin typeface="Century Schoolbook"/>
                <a:cs typeface="Century Schoolbook"/>
              </a:rPr>
              <a:t>with  </a:t>
            </a:r>
            <a:r>
              <a:rPr sz="2400" spc="-5" dirty="0">
                <a:latin typeface="Century Schoolbook"/>
                <a:cs typeface="Century Schoolbook"/>
              </a:rPr>
              <a:t>Aristotle's </a:t>
            </a:r>
            <a:r>
              <a:rPr sz="2400" spc="-10" dirty="0">
                <a:latin typeface="Century Schoolbook"/>
                <a:cs typeface="Century Schoolbook"/>
              </a:rPr>
              <a:t>view </a:t>
            </a:r>
            <a:r>
              <a:rPr sz="2400" spc="-5" dirty="0">
                <a:latin typeface="Century Schoolbook"/>
                <a:cs typeface="Century Schoolbook"/>
              </a:rPr>
              <a:t>that man </a:t>
            </a:r>
            <a:r>
              <a:rPr sz="2400" dirty="0">
                <a:latin typeface="Century Schoolbook"/>
                <a:cs typeface="Century Schoolbook"/>
              </a:rPr>
              <a:t>is a </a:t>
            </a:r>
            <a:r>
              <a:rPr sz="2400" spc="-5" dirty="0">
                <a:latin typeface="Century Schoolbook"/>
                <a:cs typeface="Century Schoolbook"/>
              </a:rPr>
              <a:t>social </a:t>
            </a:r>
            <a:r>
              <a:rPr sz="2400" spc="-10" dirty="0">
                <a:latin typeface="Century Schoolbook"/>
                <a:cs typeface="Century Schoolbook"/>
              </a:rPr>
              <a:t>animal. </a:t>
            </a:r>
            <a:r>
              <a:rPr sz="2400" spc="-5" dirty="0">
                <a:latin typeface="Century Schoolbook"/>
                <a:cs typeface="Century Schoolbook"/>
              </a:rPr>
              <a:t>This  </a:t>
            </a:r>
            <a:r>
              <a:rPr sz="2400" dirty="0">
                <a:latin typeface="Century Schoolbook"/>
                <a:cs typeface="Century Schoolbook"/>
              </a:rPr>
              <a:t>social </a:t>
            </a:r>
            <a:r>
              <a:rPr sz="2400" spc="-10" dirty="0">
                <a:latin typeface="Century Schoolbook"/>
                <a:cs typeface="Century Schoolbook"/>
              </a:rPr>
              <a:t>animal </a:t>
            </a:r>
            <a:r>
              <a:rPr sz="2400" spc="-5" dirty="0">
                <a:latin typeface="Century Schoolbook"/>
                <a:cs typeface="Century Schoolbook"/>
              </a:rPr>
              <a:t>development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enriched </a:t>
            </a:r>
            <a:r>
              <a:rPr sz="2400" spc="-10" dirty="0">
                <a:latin typeface="Century Schoolbook"/>
                <a:cs typeface="Century Schoolbook"/>
              </a:rPr>
              <a:t>under the  </a:t>
            </a:r>
            <a:r>
              <a:rPr sz="2400" spc="-5" dirty="0">
                <a:latin typeface="Century Schoolbook"/>
                <a:cs typeface="Century Schoolbook"/>
              </a:rPr>
              <a:t>proper </a:t>
            </a:r>
            <a:r>
              <a:rPr sz="2400" spc="-10" dirty="0">
                <a:latin typeface="Century Schoolbook"/>
                <a:cs typeface="Century Schoolbook"/>
              </a:rPr>
              <a:t>guidance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state. </a:t>
            </a:r>
            <a:r>
              <a:rPr sz="2400" dirty="0">
                <a:latin typeface="Century Schoolbook"/>
                <a:cs typeface="Century Schoolbook"/>
              </a:rPr>
              <a:t>State </a:t>
            </a:r>
            <a:r>
              <a:rPr sz="2400" spc="-1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indispensable </a:t>
            </a:r>
            <a:r>
              <a:rPr sz="2400" dirty="0">
                <a:latin typeface="Century Schoolbook"/>
                <a:cs typeface="Century Schoolbook"/>
              </a:rPr>
              <a:t>to  effective </a:t>
            </a:r>
            <a:r>
              <a:rPr sz="2400" spc="-5" dirty="0">
                <a:latin typeface="Century Schoolbook"/>
                <a:cs typeface="Century Schoolbook"/>
              </a:rPr>
              <a:t>organization and </a:t>
            </a:r>
            <a:r>
              <a:rPr sz="2400" dirty="0">
                <a:latin typeface="Century Schoolbook"/>
                <a:cs typeface="Century Schoolbook"/>
              </a:rPr>
              <a:t>realization of </a:t>
            </a:r>
            <a:r>
              <a:rPr sz="2400" spc="-5" dirty="0">
                <a:latin typeface="Century Schoolbook"/>
                <a:cs typeface="Century Schoolbook"/>
              </a:rPr>
              <a:t>moral</a:t>
            </a:r>
            <a:r>
              <a:rPr sz="2400" spc="-10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ends.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49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M</a:t>
            </a:r>
            <a:r>
              <a:rPr sz="2400" spc="-5" dirty="0"/>
              <a:t>ARXIST </a:t>
            </a:r>
            <a:r>
              <a:rPr sz="2400" dirty="0"/>
              <a:t>THEORY OF THE</a:t>
            </a:r>
            <a:r>
              <a:rPr sz="2400" spc="610" dirty="0"/>
              <a:t> </a:t>
            </a:r>
            <a:r>
              <a:rPr sz="2400" spc="-5" dirty="0"/>
              <a:t>STATE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311390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35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 early Marxist </a:t>
            </a:r>
            <a:r>
              <a:rPr sz="2400" spc="-5" dirty="0">
                <a:latin typeface="Century Schoolbook"/>
                <a:cs typeface="Century Schoolbook"/>
              </a:rPr>
              <a:t>thinkers considered </a:t>
            </a:r>
            <a:r>
              <a:rPr sz="2400" dirty="0">
                <a:latin typeface="Century Schoolbook"/>
                <a:cs typeface="Century Schoolbook"/>
              </a:rPr>
              <a:t>, </a:t>
            </a:r>
            <a:r>
              <a:rPr sz="2400" spc="-5" dirty="0">
                <a:latin typeface="Century Schoolbook"/>
                <a:cs typeface="Century Schoolbook"/>
              </a:rPr>
              <a:t>the state  as an instrument of exploitation in the </a:t>
            </a:r>
            <a:r>
              <a:rPr sz="2400" spc="-10" dirty="0">
                <a:latin typeface="Century Schoolbook"/>
                <a:cs typeface="Century Schoolbook"/>
              </a:rPr>
              <a:t>hands </a:t>
            </a:r>
            <a:r>
              <a:rPr sz="2400" spc="-15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the dominant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class.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state does </a:t>
            </a:r>
            <a:r>
              <a:rPr sz="2400" dirty="0">
                <a:latin typeface="Century Schoolbook"/>
                <a:cs typeface="Century Schoolbook"/>
              </a:rPr>
              <a:t>not </a:t>
            </a:r>
            <a:r>
              <a:rPr sz="2400" spc="-5" dirty="0">
                <a:latin typeface="Century Schoolbook"/>
                <a:cs typeface="Century Schoolbook"/>
              </a:rPr>
              <a:t>stand </a:t>
            </a:r>
            <a:r>
              <a:rPr sz="2400" dirty="0">
                <a:latin typeface="Century Schoolbook"/>
                <a:cs typeface="Century Schoolbook"/>
              </a:rPr>
              <a:t>for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spc="-10" dirty="0">
                <a:latin typeface="Century Schoolbook"/>
                <a:cs typeface="Century Schoolbook"/>
              </a:rPr>
              <a:t>good of all,  </a:t>
            </a:r>
            <a:r>
              <a:rPr sz="2400" dirty="0">
                <a:latin typeface="Century Schoolbook"/>
                <a:cs typeface="Century Schoolbook"/>
              </a:rPr>
              <a:t>rather it </a:t>
            </a:r>
            <a:r>
              <a:rPr sz="2400" spc="-5" dirty="0">
                <a:latin typeface="Century Schoolbook"/>
                <a:cs typeface="Century Schoolbook"/>
              </a:rPr>
              <a:t>protects and promotes the interest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few </a:t>
            </a:r>
            <a:r>
              <a:rPr sz="2400" spc="-5" dirty="0">
                <a:latin typeface="Century Schoolbook"/>
                <a:cs typeface="Century Schoolbook"/>
              </a:rPr>
              <a:t>at the </a:t>
            </a:r>
            <a:r>
              <a:rPr sz="2400" dirty="0">
                <a:latin typeface="Century Schoolbook"/>
                <a:cs typeface="Century Schoolbook"/>
              </a:rPr>
              <a:t>cost </a:t>
            </a:r>
            <a:r>
              <a:rPr sz="2400" spc="-5" dirty="0">
                <a:latin typeface="Century Schoolbook"/>
                <a:cs typeface="Century Schoolbook"/>
              </a:rPr>
              <a:t>of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many.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state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an agency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class coercion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the  hands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dominant </a:t>
            </a:r>
            <a:r>
              <a:rPr sz="2400" dirty="0">
                <a:latin typeface="Century Schoolbook"/>
                <a:cs typeface="Century Schoolbook"/>
              </a:rPr>
              <a:t>economic</a:t>
            </a:r>
            <a:r>
              <a:rPr sz="2400" spc="-6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class.</a:t>
            </a:r>
            <a:endParaRPr sz="2400">
              <a:latin typeface="Century Schoolbook"/>
              <a:cs typeface="Century Schoolbook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state maintain </a:t>
            </a:r>
            <a:r>
              <a:rPr sz="2400" dirty="0">
                <a:latin typeface="Century Schoolbook"/>
                <a:cs typeface="Century Schoolbook"/>
              </a:rPr>
              <a:t>its </a:t>
            </a:r>
            <a:r>
              <a:rPr sz="2400" spc="-10" dirty="0">
                <a:latin typeface="Century Schoolbook"/>
                <a:cs typeface="Century Schoolbook"/>
              </a:rPr>
              <a:t>exploitative </a:t>
            </a:r>
            <a:r>
              <a:rPr sz="2400" spc="-5" dirty="0">
                <a:latin typeface="Century Schoolbook"/>
                <a:cs typeface="Century Schoolbook"/>
              </a:rPr>
              <a:t>class  </a:t>
            </a:r>
            <a:r>
              <a:rPr sz="2400" dirty="0">
                <a:latin typeface="Century Schoolbook"/>
                <a:cs typeface="Century Schoolbook"/>
              </a:rPr>
              <a:t>character </a:t>
            </a:r>
            <a:r>
              <a:rPr sz="2400" spc="-5" dirty="0">
                <a:latin typeface="Century Schoolbook"/>
                <a:cs typeface="Century Schoolbook"/>
              </a:rPr>
              <a:t>right </a:t>
            </a:r>
            <a:r>
              <a:rPr sz="2400" dirty="0">
                <a:latin typeface="Century Schoolbook"/>
                <a:cs typeface="Century Schoolbook"/>
              </a:rPr>
              <a:t>from its </a:t>
            </a:r>
            <a:r>
              <a:rPr sz="2400" spc="-5" dirty="0">
                <a:latin typeface="Century Schoolbook"/>
                <a:cs typeface="Century Schoolbook"/>
              </a:rPr>
              <a:t>origin through various  phases </a:t>
            </a:r>
            <a:r>
              <a:rPr sz="2400" dirty="0">
                <a:latin typeface="Century Schoolbook"/>
                <a:cs typeface="Century Schoolbook"/>
              </a:rPr>
              <a:t>in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developments.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809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M</a:t>
            </a:r>
            <a:r>
              <a:rPr sz="2400" spc="-5" dirty="0"/>
              <a:t>ARXIST</a:t>
            </a:r>
            <a:r>
              <a:rPr sz="3000" spc="-5" dirty="0"/>
              <a:t>/</a:t>
            </a:r>
            <a:r>
              <a:rPr sz="3000" spc="-50" dirty="0"/>
              <a:t> </a:t>
            </a:r>
            <a:r>
              <a:rPr sz="2400" spc="-5" dirty="0"/>
              <a:t>STATE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045959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entury Schoolbook"/>
                <a:cs typeface="Century Schoolbook"/>
              </a:rPr>
              <a:t>State is </a:t>
            </a:r>
            <a:r>
              <a:rPr sz="2400" spc="-5" dirty="0">
                <a:latin typeface="Century Schoolbook"/>
                <a:cs typeface="Century Schoolbook"/>
              </a:rPr>
              <a:t>an </a:t>
            </a:r>
            <a:r>
              <a:rPr sz="2400" dirty="0">
                <a:latin typeface="Century Schoolbook"/>
                <a:cs typeface="Century Schoolbook"/>
              </a:rPr>
              <a:t>instrument of class</a:t>
            </a:r>
            <a:r>
              <a:rPr sz="2400" spc="-9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domination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Century Schoolbook"/>
              <a:buAutoNum type="arabicPeriod"/>
            </a:pPr>
            <a:endParaRPr sz="35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entury Schoolbook"/>
                <a:cs typeface="Century Schoolbook"/>
              </a:rPr>
              <a:t>State comes into existence for </a:t>
            </a:r>
            <a:r>
              <a:rPr sz="2400" spc="-5" dirty="0">
                <a:latin typeface="Century Schoolbook"/>
                <a:cs typeface="Century Schoolbook"/>
              </a:rPr>
              <a:t>the protection</a:t>
            </a:r>
            <a:r>
              <a:rPr sz="2400" spc="-15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private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property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Century Schoolbook"/>
              <a:buAutoNum type="arabicPeriod"/>
            </a:pPr>
            <a:endParaRPr sz="35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entury Schoolbook"/>
                <a:cs typeface="Century Schoolbook"/>
              </a:rPr>
              <a:t>State is a symbol of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injustice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850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</a:t>
            </a:r>
            <a:r>
              <a:rPr sz="2400" spc="-5" dirty="0"/>
              <a:t>EO</a:t>
            </a:r>
            <a:r>
              <a:rPr sz="3000" spc="-5" dirty="0"/>
              <a:t>-</a:t>
            </a:r>
            <a:r>
              <a:rPr sz="2400" spc="-5" dirty="0"/>
              <a:t>MARXIST THEORIES </a:t>
            </a:r>
            <a:r>
              <a:rPr sz="2400" dirty="0"/>
              <a:t>OF</a:t>
            </a:r>
            <a:r>
              <a:rPr sz="2400" spc="495" dirty="0"/>
              <a:t> </a:t>
            </a:r>
            <a:r>
              <a:rPr sz="2400" spc="-5" dirty="0"/>
              <a:t>STATE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02"/>
            <a:ext cx="7311390" cy="43548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Max Webber rejected Marx’s class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theory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stressed </a:t>
            </a:r>
            <a:r>
              <a:rPr sz="2400" spc="-5" dirty="0">
                <a:latin typeface="Century Schoolbook"/>
                <a:cs typeface="Century Schoolbook"/>
              </a:rPr>
              <a:t>on the autonomy of </a:t>
            </a:r>
            <a:r>
              <a:rPr sz="2400" dirty="0">
                <a:latin typeface="Century Schoolbook"/>
                <a:cs typeface="Century Schoolbook"/>
              </a:rPr>
              <a:t>state </a:t>
            </a:r>
            <a:r>
              <a:rPr sz="2400" spc="-5" dirty="0">
                <a:latin typeface="Century Schoolbook"/>
                <a:cs typeface="Century Schoolbook"/>
              </a:rPr>
              <a:t>power</a:t>
            </a:r>
            <a:r>
              <a:rPr sz="2400" spc="-8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.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According </a:t>
            </a:r>
            <a:r>
              <a:rPr sz="2400" dirty="0">
                <a:latin typeface="Century Schoolbook"/>
                <a:cs typeface="Century Schoolbook"/>
              </a:rPr>
              <a:t>to Webber, </a:t>
            </a:r>
            <a:r>
              <a:rPr sz="2400" spc="-5" dirty="0">
                <a:latin typeface="Century Schoolbook"/>
                <a:cs typeface="Century Schoolbook"/>
              </a:rPr>
              <a:t>the state has </a:t>
            </a:r>
            <a:r>
              <a:rPr sz="2400" spc="-10" dirty="0">
                <a:latin typeface="Century Schoolbook"/>
                <a:cs typeface="Century Schoolbook"/>
              </a:rPr>
              <a:t>its </a:t>
            </a:r>
            <a:r>
              <a:rPr sz="2400" spc="-5" dirty="0">
                <a:latin typeface="Century Schoolbook"/>
                <a:cs typeface="Century Schoolbook"/>
              </a:rPr>
              <a:t>own  powerful resources, </a:t>
            </a:r>
            <a:r>
              <a:rPr sz="2400" dirty="0">
                <a:latin typeface="Century Schoolbook"/>
                <a:cs typeface="Century Schoolbook"/>
              </a:rPr>
              <a:t>it </a:t>
            </a:r>
            <a:r>
              <a:rPr sz="2400" spc="-5" dirty="0">
                <a:latin typeface="Century Schoolbook"/>
                <a:cs typeface="Century Schoolbook"/>
              </a:rPr>
              <a:t>enjoys executive control  </a:t>
            </a:r>
            <a:r>
              <a:rPr sz="2400" dirty="0">
                <a:latin typeface="Century Schoolbook"/>
                <a:cs typeface="Century Schoolbook"/>
              </a:rPr>
              <a:t>over </a:t>
            </a:r>
            <a:r>
              <a:rPr sz="2400" spc="-5" dirty="0">
                <a:latin typeface="Century Schoolbook"/>
                <a:cs typeface="Century Schoolbook"/>
              </a:rPr>
              <a:t>legitimate </a:t>
            </a:r>
            <a:r>
              <a:rPr sz="2400" dirty="0">
                <a:latin typeface="Century Schoolbook"/>
                <a:cs typeface="Century Schoolbook"/>
              </a:rPr>
              <a:t>use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dirty="0">
                <a:latin typeface="Century Schoolbook"/>
                <a:cs typeface="Century Schoolbook"/>
              </a:rPr>
              <a:t>force in society </a:t>
            </a:r>
            <a:r>
              <a:rPr sz="2400" spc="-5" dirty="0">
                <a:latin typeface="Century Schoolbook"/>
                <a:cs typeface="Century Schoolbook"/>
              </a:rPr>
              <a:t>which </a:t>
            </a:r>
            <a:r>
              <a:rPr sz="2400" dirty="0">
                <a:latin typeface="Century Schoolbook"/>
                <a:cs typeface="Century Schoolbook"/>
              </a:rPr>
              <a:t>is not  </a:t>
            </a:r>
            <a:r>
              <a:rPr sz="2400" spc="-5" dirty="0">
                <a:latin typeface="Century Schoolbook"/>
                <a:cs typeface="Century Schoolbook"/>
              </a:rPr>
              <a:t>accessible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private</a:t>
            </a:r>
            <a:r>
              <a:rPr sz="2400" spc="-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interests.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It </a:t>
            </a:r>
            <a:r>
              <a:rPr sz="2400" spc="-10" dirty="0">
                <a:latin typeface="Century Schoolbook"/>
                <a:cs typeface="Century Schoolbook"/>
              </a:rPr>
              <a:t>maintain </a:t>
            </a:r>
            <a:r>
              <a:rPr sz="2400" dirty="0">
                <a:latin typeface="Century Schoolbook"/>
                <a:cs typeface="Century Schoolbook"/>
              </a:rPr>
              <a:t>a strong </a:t>
            </a:r>
            <a:r>
              <a:rPr sz="2400" spc="-5" dirty="0">
                <a:latin typeface="Century Schoolbook"/>
                <a:cs typeface="Century Schoolbook"/>
              </a:rPr>
              <a:t>organization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form </a:t>
            </a:r>
            <a:r>
              <a:rPr sz="2400" spc="-15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bureaucracy which can formulate, </a:t>
            </a:r>
            <a:r>
              <a:rPr sz="2400" dirty="0">
                <a:latin typeface="Century Schoolbook"/>
                <a:cs typeface="Century Schoolbook"/>
              </a:rPr>
              <a:t>implement </a:t>
            </a:r>
            <a:r>
              <a:rPr sz="2400" spc="-5" dirty="0">
                <a:latin typeface="Century Schoolbook"/>
                <a:cs typeface="Century Schoolbook"/>
              </a:rPr>
              <a:t>and  monitor </a:t>
            </a:r>
            <a:r>
              <a:rPr sz="2400" spc="-1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policies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state. </a:t>
            </a: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state power  could </a:t>
            </a:r>
            <a:r>
              <a:rPr sz="2400" dirty="0">
                <a:latin typeface="Century Schoolbook"/>
                <a:cs typeface="Century Schoolbook"/>
              </a:rPr>
              <a:t>not </a:t>
            </a:r>
            <a:r>
              <a:rPr sz="2400" spc="-5" dirty="0">
                <a:latin typeface="Century Schoolbook"/>
                <a:cs typeface="Century Schoolbook"/>
              </a:rPr>
              <a:t>be reduced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an instrument of class  </a:t>
            </a:r>
            <a:r>
              <a:rPr sz="2400" dirty="0">
                <a:latin typeface="Century Schoolbook"/>
                <a:cs typeface="Century Schoolbook"/>
              </a:rPr>
              <a:t>interests.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632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</a:t>
            </a:r>
            <a:r>
              <a:rPr sz="2400" spc="-5" dirty="0"/>
              <a:t>EO</a:t>
            </a:r>
            <a:r>
              <a:rPr sz="3000" spc="-5" dirty="0"/>
              <a:t>-</a:t>
            </a:r>
            <a:r>
              <a:rPr sz="2400" spc="-5" dirty="0"/>
              <a:t>MARXIST</a:t>
            </a:r>
            <a:r>
              <a:rPr sz="3000" spc="-5" dirty="0"/>
              <a:t>/</a:t>
            </a:r>
            <a:r>
              <a:rPr sz="3000" spc="-50" dirty="0"/>
              <a:t> </a:t>
            </a:r>
            <a:r>
              <a:rPr sz="2400" spc="-5" dirty="0"/>
              <a:t>STATE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877314"/>
            <a:ext cx="7692390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67665" algn="l"/>
                <a:tab pos="36830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Antonio Gramsci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(1891-1937)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2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Neo-marxism </a:t>
            </a:r>
            <a:r>
              <a:rPr sz="2400" dirty="0">
                <a:latin typeface="Century Schoolbook"/>
                <a:cs typeface="Century Schoolbook"/>
              </a:rPr>
              <a:t>seeks to </a:t>
            </a:r>
            <a:r>
              <a:rPr sz="2400" spc="-5" dirty="0">
                <a:latin typeface="Century Schoolbook"/>
                <a:cs typeface="Century Schoolbook"/>
              </a:rPr>
              <a:t>analyze the </a:t>
            </a:r>
            <a:r>
              <a:rPr sz="2400" dirty="0">
                <a:latin typeface="Century Schoolbook"/>
                <a:cs typeface="Century Schoolbook"/>
              </a:rPr>
              <a:t>subtle </a:t>
            </a:r>
            <a:r>
              <a:rPr sz="2400" spc="-5" dirty="0">
                <a:latin typeface="Century Schoolbook"/>
                <a:cs typeface="Century Schoolbook"/>
              </a:rPr>
              <a:t>aspects </a:t>
            </a:r>
            <a:r>
              <a:rPr sz="2400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spc="-10" dirty="0">
                <a:latin typeface="Century Schoolbook"/>
                <a:cs typeface="Century Schoolbook"/>
              </a:rPr>
              <a:t>phenomena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10" dirty="0">
                <a:latin typeface="Century Schoolbook"/>
                <a:cs typeface="Century Schoolbook"/>
              </a:rPr>
              <a:t>dominance,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spc="-10" dirty="0">
                <a:latin typeface="Century Schoolbook"/>
                <a:cs typeface="Century Schoolbook"/>
              </a:rPr>
              <a:t>dependence,  </a:t>
            </a:r>
            <a:r>
              <a:rPr sz="2400" spc="-5" dirty="0">
                <a:latin typeface="Century Schoolbook"/>
                <a:cs typeface="Century Schoolbook"/>
              </a:rPr>
              <a:t>distortion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contemporary civilization and the  possible </a:t>
            </a:r>
            <a:r>
              <a:rPr sz="2400" dirty="0">
                <a:latin typeface="Century Schoolbook"/>
                <a:cs typeface="Century Schoolbook"/>
              </a:rPr>
              <a:t>ways to human</a:t>
            </a:r>
            <a:r>
              <a:rPr sz="2400" spc="-7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emancipation.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542"/>
            <a:ext cx="7454265" cy="27482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State is </a:t>
            </a:r>
            <a:r>
              <a:rPr sz="2700" dirty="0">
                <a:latin typeface="Lucida Sans Unicode"/>
                <a:cs typeface="Lucida Sans Unicode"/>
              </a:rPr>
              <a:t>a historical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growth</a:t>
            </a:r>
            <a:endParaRPr sz="2700">
              <a:latin typeface="Lucida Sans Unicode"/>
              <a:cs typeface="Lucida Sans Unicode"/>
            </a:endParaRPr>
          </a:p>
          <a:p>
            <a:pPr marL="268605" marR="120078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Product </a:t>
            </a:r>
            <a:r>
              <a:rPr sz="2700" spc="-5" dirty="0">
                <a:latin typeface="Lucida Sans Unicode"/>
                <a:cs typeface="Lucida Sans Unicode"/>
              </a:rPr>
              <a:t>of </a:t>
            </a:r>
            <a:r>
              <a:rPr sz="2700" dirty="0">
                <a:latin typeface="Lucida Sans Unicode"/>
                <a:cs typeface="Lucida Sans Unicode"/>
              </a:rPr>
              <a:t>gradual </a:t>
            </a:r>
            <a:r>
              <a:rPr sz="2700" spc="-5" dirty="0">
                <a:latin typeface="Lucida Sans Unicode"/>
                <a:cs typeface="Lucida Sans Unicode"/>
              </a:rPr>
              <a:t>process of</a:t>
            </a:r>
            <a:r>
              <a:rPr sz="2700" spc="-1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social  </a:t>
            </a:r>
            <a:r>
              <a:rPr sz="2700" spc="-10" dirty="0">
                <a:latin typeface="Lucida Sans Unicode"/>
                <a:cs typeface="Lucida Sans Unicode"/>
              </a:rPr>
              <a:t>development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Evolved </a:t>
            </a:r>
            <a:r>
              <a:rPr sz="2700" dirty="0">
                <a:latin typeface="Lucida Sans Unicode"/>
                <a:cs typeface="Lucida Sans Unicode"/>
              </a:rPr>
              <a:t>from simple </a:t>
            </a:r>
            <a:r>
              <a:rPr sz="2700" spc="-5" dirty="0">
                <a:latin typeface="Lucida Sans Unicode"/>
                <a:cs typeface="Lucida Sans Unicode"/>
              </a:rPr>
              <a:t>basic </a:t>
            </a:r>
            <a:r>
              <a:rPr sz="2700" dirty="0">
                <a:latin typeface="Lucida Sans Unicode"/>
                <a:cs typeface="Lucida Sans Unicode"/>
              </a:rPr>
              <a:t>social</a:t>
            </a:r>
            <a:r>
              <a:rPr sz="2700" spc="-1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structures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Not a </a:t>
            </a:r>
            <a:r>
              <a:rPr sz="2700" spc="-5" dirty="0">
                <a:latin typeface="Lucida Sans Unicode"/>
                <a:cs typeface="Lucida Sans Unicode"/>
              </a:rPr>
              <a:t>deliberate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creation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Evolved over </a:t>
            </a: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-5" dirty="0">
                <a:latin typeface="Lucida Sans Unicode"/>
                <a:cs typeface="Lucida Sans Unicode"/>
              </a:rPr>
              <a:t>long period of</a:t>
            </a:r>
            <a:r>
              <a:rPr sz="2700" spc="-7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time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676275"/>
            <a:ext cx="2847975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632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</a:t>
            </a:r>
            <a:r>
              <a:rPr sz="2400" spc="-5" dirty="0"/>
              <a:t>EO</a:t>
            </a:r>
            <a:r>
              <a:rPr sz="3000" spc="-5" dirty="0"/>
              <a:t>-</a:t>
            </a:r>
            <a:r>
              <a:rPr sz="2400" spc="-5" dirty="0"/>
              <a:t>MARXIST</a:t>
            </a:r>
            <a:r>
              <a:rPr sz="3000" spc="-5" dirty="0"/>
              <a:t>/</a:t>
            </a:r>
            <a:r>
              <a:rPr sz="3000" spc="-50" dirty="0"/>
              <a:t> </a:t>
            </a:r>
            <a:r>
              <a:rPr sz="2400" spc="-5" dirty="0"/>
              <a:t>STATE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877314"/>
            <a:ext cx="76930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  <a:tab pos="1993900" algn="l"/>
                <a:tab pos="2574925" algn="l"/>
                <a:tab pos="4018279" algn="l"/>
                <a:tab pos="4497070" algn="l"/>
                <a:tab pos="5367020" algn="l"/>
                <a:tab pos="5929630" algn="l"/>
                <a:tab pos="714883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Accor</a:t>
            </a:r>
            <a:r>
              <a:rPr sz="2400" spc="-10" dirty="0">
                <a:latin typeface="Century Schoolbook"/>
                <a:cs typeface="Century Schoolbook"/>
              </a:rPr>
              <a:t>d</a:t>
            </a:r>
            <a:r>
              <a:rPr sz="2400" dirty="0">
                <a:latin typeface="Century Schoolbook"/>
                <a:cs typeface="Century Schoolbook"/>
              </a:rPr>
              <a:t>ing	to	G</a:t>
            </a:r>
            <a:r>
              <a:rPr sz="2400" spc="-10" dirty="0">
                <a:latin typeface="Century Schoolbook"/>
                <a:cs typeface="Century Schoolbook"/>
              </a:rPr>
              <a:t>a</a:t>
            </a:r>
            <a:r>
              <a:rPr sz="2400" spc="-5" dirty="0">
                <a:latin typeface="Century Schoolbook"/>
                <a:cs typeface="Century Schoolbook"/>
              </a:rPr>
              <a:t>m</a:t>
            </a:r>
            <a:r>
              <a:rPr sz="2400" dirty="0">
                <a:latin typeface="Century Schoolbook"/>
                <a:cs typeface="Century Schoolbook"/>
              </a:rPr>
              <a:t>sc</a:t>
            </a:r>
            <a:r>
              <a:rPr sz="2400" spc="-10" dirty="0">
                <a:latin typeface="Century Schoolbook"/>
                <a:cs typeface="Century Schoolbook"/>
              </a:rPr>
              <a:t>i</a:t>
            </a:r>
            <a:r>
              <a:rPr sz="2400" dirty="0">
                <a:latin typeface="Century Schoolbook"/>
                <a:cs typeface="Century Schoolbook"/>
              </a:rPr>
              <a:t>,	a	web	of	</a:t>
            </a:r>
            <a:r>
              <a:rPr sz="2400" spc="-5" dirty="0">
                <a:latin typeface="Century Schoolbook"/>
                <a:cs typeface="Century Schoolbook"/>
              </a:rPr>
              <a:t>belief</a:t>
            </a:r>
            <a:r>
              <a:rPr sz="2400" dirty="0">
                <a:latin typeface="Century Schoolbook"/>
                <a:cs typeface="Century Schoolbook"/>
              </a:rPr>
              <a:t>s	</a:t>
            </a:r>
            <a:r>
              <a:rPr sz="2400" spc="-5" dirty="0">
                <a:latin typeface="Century Schoolbook"/>
                <a:cs typeface="Century Schoolbook"/>
              </a:rPr>
              <a:t>and</a:t>
            </a:r>
            <a:endParaRPr sz="2400">
              <a:latin typeface="Century Schoolbook"/>
              <a:cs typeface="Century Schoolbook"/>
            </a:endParaRPr>
          </a:p>
          <a:p>
            <a:pPr marL="285115" marR="5080" algn="just">
              <a:lnSpc>
                <a:spcPct val="200000"/>
              </a:lnSpc>
            </a:pPr>
            <a:r>
              <a:rPr sz="2400" spc="-5" dirty="0">
                <a:latin typeface="Century Schoolbook"/>
                <a:cs typeface="Century Schoolbook"/>
              </a:rPr>
              <a:t>institutional as well as social relations </a:t>
            </a:r>
            <a:r>
              <a:rPr sz="240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the society  </a:t>
            </a:r>
            <a:r>
              <a:rPr sz="2400" dirty="0">
                <a:latin typeface="Century Schoolbook"/>
                <a:cs typeface="Century Schoolbook"/>
              </a:rPr>
              <a:t>such </a:t>
            </a:r>
            <a:r>
              <a:rPr sz="2400" spc="-5" dirty="0">
                <a:latin typeface="Century Schoolbook"/>
                <a:cs typeface="Century Schoolbook"/>
              </a:rPr>
              <a:t>as family, school, church, and other primary  groups </a:t>
            </a:r>
            <a:r>
              <a:rPr sz="2400" spc="-10" dirty="0">
                <a:latin typeface="Century Schoolbook"/>
                <a:cs typeface="Century Schoolbook"/>
              </a:rPr>
              <a:t>play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leading </a:t>
            </a:r>
            <a:r>
              <a:rPr sz="2400" dirty="0">
                <a:latin typeface="Century Schoolbook"/>
                <a:cs typeface="Century Schoolbook"/>
              </a:rPr>
              <a:t>role in </a:t>
            </a:r>
            <a:r>
              <a:rPr sz="2400" spc="-5" dirty="0">
                <a:latin typeface="Century Schoolbook"/>
                <a:cs typeface="Century Schoolbook"/>
              </a:rPr>
              <a:t>the creating </a:t>
            </a:r>
            <a:r>
              <a:rPr sz="2400" dirty="0">
                <a:latin typeface="Century Schoolbook"/>
                <a:cs typeface="Century Schoolbook"/>
              </a:rPr>
              <a:t>consent  </a:t>
            </a:r>
            <a:r>
              <a:rPr sz="2400" spc="-5" dirty="0">
                <a:latin typeface="Century Schoolbook"/>
                <a:cs typeface="Century Schoolbook"/>
              </a:rPr>
              <a:t>which he describes as hegemony that </a:t>
            </a:r>
            <a:r>
              <a:rPr sz="2400" dirty="0">
                <a:latin typeface="Century Schoolbook"/>
                <a:cs typeface="Century Schoolbook"/>
              </a:rPr>
              <a:t>keeps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capital </a:t>
            </a:r>
            <a:r>
              <a:rPr sz="2400" spc="-5" dirty="0">
                <a:latin typeface="Century Schoolbook"/>
                <a:cs typeface="Century Schoolbook"/>
              </a:rPr>
              <a:t>system going on. </a:t>
            </a:r>
            <a:r>
              <a:rPr sz="2400" dirty="0">
                <a:latin typeface="Century Schoolbook"/>
                <a:cs typeface="Century Schoolbook"/>
              </a:rPr>
              <a:t>Use </a:t>
            </a:r>
            <a:r>
              <a:rPr sz="2400" spc="-5" dirty="0">
                <a:latin typeface="Century Schoolbook"/>
                <a:cs typeface="Century Schoolbook"/>
              </a:rPr>
              <a:t>of force is restored </a:t>
            </a:r>
            <a:r>
              <a:rPr sz="2400" dirty="0">
                <a:latin typeface="Century Schoolbook"/>
                <a:cs typeface="Century Schoolbook"/>
              </a:rPr>
              <a:t>to  only when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instruments of consents fail to</a:t>
            </a:r>
            <a:r>
              <a:rPr sz="2400" spc="-16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work.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634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L</a:t>
            </a:r>
            <a:r>
              <a:rPr sz="2400" spc="-10" dirty="0"/>
              <a:t>IBERAL </a:t>
            </a:r>
            <a:r>
              <a:rPr sz="2400" dirty="0"/>
              <a:t>THEORY OF</a:t>
            </a:r>
            <a:r>
              <a:rPr sz="2400" spc="480" dirty="0"/>
              <a:t> </a:t>
            </a:r>
            <a:r>
              <a:rPr sz="2400" spc="-5" dirty="0"/>
              <a:t>STATE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768590" cy="464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A liberal </a:t>
            </a:r>
            <a:r>
              <a:rPr sz="2400" spc="-5" dirty="0">
                <a:latin typeface="Century Schoolbook"/>
                <a:cs typeface="Century Schoolbook"/>
              </a:rPr>
              <a:t>state adopt </a:t>
            </a:r>
            <a:r>
              <a:rPr sz="2400" dirty="0">
                <a:latin typeface="Century Schoolbook"/>
                <a:cs typeface="Century Schoolbook"/>
              </a:rPr>
              <a:t>a liberal </a:t>
            </a:r>
            <a:r>
              <a:rPr sz="2400" spc="-5" dirty="0">
                <a:latin typeface="Century Schoolbook"/>
                <a:cs typeface="Century Schoolbook"/>
              </a:rPr>
              <a:t>attitude towards </a:t>
            </a:r>
            <a:r>
              <a:rPr sz="2400" spc="-10" dirty="0">
                <a:latin typeface="Century Schoolbook"/>
                <a:cs typeface="Century Schoolbook"/>
              </a:rPr>
              <a:t>the  </a:t>
            </a:r>
            <a:r>
              <a:rPr sz="2400" spc="-5" dirty="0">
                <a:latin typeface="Century Schoolbook"/>
                <a:cs typeface="Century Schoolbook"/>
              </a:rPr>
              <a:t>rights </a:t>
            </a:r>
            <a:r>
              <a:rPr sz="2400" dirty="0">
                <a:latin typeface="Century Schoolbook"/>
                <a:cs typeface="Century Schoolbook"/>
              </a:rPr>
              <a:t>&amp; </a:t>
            </a:r>
            <a:r>
              <a:rPr sz="2400" spc="-5" dirty="0">
                <a:latin typeface="Century Schoolbook"/>
                <a:cs typeface="Century Schoolbook"/>
              </a:rPr>
              <a:t>privileges of the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citizens.</a:t>
            </a:r>
            <a:endParaRPr sz="2400">
              <a:latin typeface="Century Schoolbook"/>
              <a:cs typeface="Century Schoolbook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restrictions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any </a:t>
            </a:r>
            <a:r>
              <a:rPr sz="2400" spc="-10" dirty="0">
                <a:latin typeface="Century Schoolbook"/>
                <a:cs typeface="Century Schoolbook"/>
              </a:rPr>
              <a:t>type </a:t>
            </a:r>
            <a:r>
              <a:rPr sz="2400" spc="-5" dirty="0">
                <a:latin typeface="Century Schoolbook"/>
                <a:cs typeface="Century Schoolbook"/>
              </a:rPr>
              <a:t>adopted by the  government will </a:t>
            </a:r>
            <a:r>
              <a:rPr sz="2400" spc="-10" dirty="0">
                <a:latin typeface="Century Schoolbook"/>
                <a:cs typeface="Century Schoolbook"/>
              </a:rPr>
              <a:t>curb </a:t>
            </a:r>
            <a:r>
              <a:rPr sz="2400" spc="-5" dirty="0">
                <a:latin typeface="Century Schoolbook"/>
                <a:cs typeface="Century Schoolbook"/>
              </a:rPr>
              <a:t>the liberty and spontaneity </a:t>
            </a:r>
            <a:r>
              <a:rPr sz="2400" spc="-15" dirty="0">
                <a:latin typeface="Century Schoolbook"/>
                <a:cs typeface="Century Schoolbook"/>
              </a:rPr>
              <a:t>of </a:t>
            </a:r>
            <a:r>
              <a:rPr sz="2400" spc="63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spc="-10" dirty="0">
                <a:latin typeface="Century Schoolbook"/>
                <a:cs typeface="Century Schoolbook"/>
              </a:rPr>
              <a:t>individuals. </a:t>
            </a:r>
            <a:r>
              <a:rPr sz="2400" spc="-5" dirty="0">
                <a:latin typeface="Century Schoolbook"/>
                <a:cs typeface="Century Schoolbook"/>
              </a:rPr>
              <a:t>It will slow down the growth </a:t>
            </a:r>
            <a:r>
              <a:rPr sz="2400" spc="-15" dirty="0">
                <a:latin typeface="Century Schoolbook"/>
                <a:cs typeface="Century Schoolbook"/>
              </a:rPr>
              <a:t>of  </a:t>
            </a:r>
            <a:r>
              <a:rPr sz="2400" spc="-5" dirty="0">
                <a:latin typeface="Century Schoolbook"/>
                <a:cs typeface="Century Schoolbook"/>
              </a:rPr>
              <a:t>mans personality and inherent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qualities.</a:t>
            </a:r>
            <a:endParaRPr sz="2400">
              <a:latin typeface="Century Schoolbook"/>
              <a:cs typeface="Century Schoolbook"/>
            </a:endParaRPr>
          </a:p>
          <a:p>
            <a:pPr marL="285115" marR="8255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So </a:t>
            </a:r>
            <a:r>
              <a:rPr sz="2400" spc="-5" dirty="0">
                <a:latin typeface="Century Schoolbook"/>
                <a:cs typeface="Century Schoolbook"/>
              </a:rPr>
              <a:t>liberal state donates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10" dirty="0">
                <a:latin typeface="Century Schoolbook"/>
                <a:cs typeface="Century Schoolbook"/>
              </a:rPr>
              <a:t>limited </a:t>
            </a:r>
            <a:r>
              <a:rPr sz="2400" spc="-5" dirty="0">
                <a:latin typeface="Century Schoolbook"/>
                <a:cs typeface="Century Schoolbook"/>
              </a:rPr>
              <a:t>government </a:t>
            </a:r>
            <a:r>
              <a:rPr sz="2400" spc="-15" dirty="0">
                <a:latin typeface="Century Schoolbook"/>
                <a:cs typeface="Century Schoolbook"/>
              </a:rPr>
              <a:t>or  </a:t>
            </a:r>
            <a:r>
              <a:rPr sz="2400" dirty="0">
                <a:latin typeface="Century Schoolbook"/>
                <a:cs typeface="Century Schoolbook"/>
              </a:rPr>
              <a:t>limited</a:t>
            </a:r>
            <a:r>
              <a:rPr sz="2400" spc="-3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state.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state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liberal when </a:t>
            </a:r>
            <a:r>
              <a:rPr sz="2400" dirty="0">
                <a:latin typeface="Century Schoolbook"/>
                <a:cs typeface="Century Schoolbook"/>
              </a:rPr>
              <a:t>it </a:t>
            </a:r>
            <a:r>
              <a:rPr sz="2400" spc="-5" dirty="0">
                <a:latin typeface="Century Schoolbook"/>
                <a:cs typeface="Century Schoolbook"/>
              </a:rPr>
              <a:t>acknowledges </a:t>
            </a:r>
            <a:r>
              <a:rPr sz="2400" spc="-1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opinions,  attitudes and behaviors of individual and does </a:t>
            </a:r>
            <a:r>
              <a:rPr sz="2400" spc="-10" dirty="0">
                <a:latin typeface="Century Schoolbook"/>
                <a:cs typeface="Century Schoolbook"/>
              </a:rPr>
              <a:t>not  </a:t>
            </a:r>
            <a:r>
              <a:rPr sz="2400" spc="-5" dirty="0">
                <a:latin typeface="Century Schoolbook"/>
                <a:cs typeface="Century Schoolbook"/>
              </a:rPr>
              <a:t>think these as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threat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existence </a:t>
            </a:r>
            <a:r>
              <a:rPr sz="2400" spc="-10" dirty="0">
                <a:latin typeface="Century Schoolbook"/>
                <a:cs typeface="Century Schoolbook"/>
              </a:rPr>
              <a:t>and  </a:t>
            </a:r>
            <a:r>
              <a:rPr sz="2400" spc="-5" dirty="0">
                <a:latin typeface="Century Schoolbook"/>
                <a:cs typeface="Century Schoolbook"/>
              </a:rPr>
              <a:t>administration 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state.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797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F</a:t>
            </a:r>
            <a:r>
              <a:rPr sz="2400" spc="-5" dirty="0"/>
              <a:t>EATURES </a:t>
            </a:r>
            <a:r>
              <a:rPr sz="2400" dirty="0"/>
              <a:t>OF THE </a:t>
            </a:r>
            <a:r>
              <a:rPr sz="2400" spc="-5" dirty="0"/>
              <a:t>LIBERAL</a:t>
            </a:r>
            <a:r>
              <a:rPr sz="2400" spc="650" dirty="0"/>
              <a:t> </a:t>
            </a:r>
            <a:r>
              <a:rPr sz="2400" spc="-5" dirty="0"/>
              <a:t>STATE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693025" cy="456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liberal state </a:t>
            </a:r>
            <a:r>
              <a:rPr sz="2400" dirty="0">
                <a:latin typeface="Century Schoolbook"/>
                <a:cs typeface="Century Schoolbook"/>
              </a:rPr>
              <a:t>embraces </a:t>
            </a:r>
            <a:r>
              <a:rPr sz="2400" spc="-5" dirty="0">
                <a:latin typeface="Century Schoolbook"/>
                <a:cs typeface="Century Schoolbook"/>
              </a:rPr>
              <a:t>multiplicity </a:t>
            </a:r>
            <a:r>
              <a:rPr sz="2400" dirty="0">
                <a:latin typeface="Century Schoolbook"/>
                <a:cs typeface="Century Schoolbook"/>
              </a:rPr>
              <a:t>if </a:t>
            </a:r>
            <a:r>
              <a:rPr sz="2400" spc="-5" dirty="0">
                <a:latin typeface="Century Schoolbook"/>
                <a:cs typeface="Century Schoolbook"/>
              </a:rPr>
              <a:t>ideas,  views </a:t>
            </a:r>
            <a:r>
              <a:rPr sz="2400" spc="-10" dirty="0">
                <a:latin typeface="Century Schoolbook"/>
                <a:cs typeface="Century Schoolbook"/>
              </a:rPr>
              <a:t>and </a:t>
            </a:r>
            <a:r>
              <a:rPr sz="2400" spc="-5" dirty="0">
                <a:latin typeface="Century Schoolbook"/>
                <a:cs typeface="Century Schoolbook"/>
              </a:rPr>
              <a:t>existence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numerous groups </a:t>
            </a:r>
            <a:r>
              <a:rPr sz="2400" spc="-10" dirty="0">
                <a:latin typeface="Century Schoolbook"/>
                <a:cs typeface="Century Schoolbook"/>
              </a:rPr>
              <a:t>and  </a:t>
            </a:r>
            <a:r>
              <a:rPr sz="2400" spc="-5" dirty="0">
                <a:latin typeface="Century Schoolbook"/>
                <a:cs typeface="Century Schoolbook"/>
              </a:rPr>
              <a:t>parties.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liberal state maintains absolute neutrality  towards </a:t>
            </a:r>
            <a:r>
              <a:rPr sz="2400" spc="-10" dirty="0">
                <a:latin typeface="Century Schoolbook"/>
                <a:cs typeface="Century Schoolbook"/>
              </a:rPr>
              <a:t>all </a:t>
            </a:r>
            <a:r>
              <a:rPr sz="2400" spc="-5" dirty="0">
                <a:latin typeface="Century Schoolbook"/>
                <a:cs typeface="Century Schoolbook"/>
              </a:rPr>
              <a:t>groups. Since multiplicity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groups </a:t>
            </a:r>
            <a:r>
              <a:rPr sz="2400" spc="-10" dirty="0">
                <a:latin typeface="Century Schoolbook"/>
                <a:cs typeface="Century Schoolbook"/>
              </a:rPr>
              <a:t>and  </a:t>
            </a:r>
            <a:r>
              <a:rPr sz="2400" spc="-5" dirty="0">
                <a:latin typeface="Century Schoolbook"/>
                <a:cs typeface="Century Schoolbook"/>
              </a:rPr>
              <a:t>organizations and coexistence among them are the  </a:t>
            </a:r>
            <a:r>
              <a:rPr sz="2400" dirty="0">
                <a:latin typeface="Century Schoolbook"/>
                <a:cs typeface="Century Schoolbook"/>
              </a:rPr>
              <a:t>characteristic </a:t>
            </a:r>
            <a:r>
              <a:rPr sz="2400" spc="-5" dirty="0">
                <a:latin typeface="Century Schoolbook"/>
                <a:cs typeface="Century Schoolbook"/>
              </a:rPr>
              <a:t>features </a:t>
            </a:r>
            <a:r>
              <a:rPr sz="2400" dirty="0">
                <a:latin typeface="Century Schoolbook"/>
                <a:cs typeface="Century Schoolbook"/>
              </a:rPr>
              <a:t>of a </a:t>
            </a:r>
            <a:r>
              <a:rPr sz="2400" spc="-5" dirty="0">
                <a:latin typeface="Century Schoolbook"/>
                <a:cs typeface="Century Schoolbook"/>
              </a:rPr>
              <a:t>liberal state, clash </a:t>
            </a:r>
            <a:r>
              <a:rPr sz="2400" spc="-15" dirty="0">
                <a:latin typeface="Century Schoolbook"/>
                <a:cs typeface="Century Schoolbook"/>
              </a:rPr>
              <a:t>of  </a:t>
            </a:r>
            <a:r>
              <a:rPr sz="2400" dirty="0">
                <a:latin typeface="Century Schoolbook"/>
                <a:cs typeface="Century Schoolbook"/>
              </a:rPr>
              <a:t>interest can </a:t>
            </a:r>
            <a:r>
              <a:rPr sz="2400" spc="-5" dirty="0">
                <a:latin typeface="Century Schoolbook"/>
                <a:cs typeface="Century Schoolbook"/>
              </a:rPr>
              <a:t>be </a:t>
            </a:r>
            <a:r>
              <a:rPr sz="2400" dirty="0">
                <a:latin typeface="Century Schoolbook"/>
                <a:cs typeface="Century Schoolbook"/>
              </a:rPr>
              <a:t>seen </a:t>
            </a:r>
            <a:r>
              <a:rPr sz="2400" spc="-5" dirty="0">
                <a:latin typeface="Century Schoolbook"/>
                <a:cs typeface="Century Schoolbook"/>
              </a:rPr>
              <a:t>as an inevitable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consequence.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It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accountable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the citizenry </a:t>
            </a:r>
            <a:r>
              <a:rPr sz="2400" dirty="0">
                <a:latin typeface="Century Schoolbook"/>
                <a:cs typeface="Century Schoolbook"/>
              </a:rPr>
              <a:t>for </a:t>
            </a:r>
            <a:r>
              <a:rPr sz="2400" spc="-10" dirty="0">
                <a:latin typeface="Century Schoolbook"/>
                <a:cs typeface="Century Schoolbook"/>
              </a:rPr>
              <a:t>all </a:t>
            </a:r>
            <a:r>
              <a:rPr sz="2400" dirty="0">
                <a:latin typeface="Century Schoolbook"/>
                <a:cs typeface="Century Schoolbook"/>
              </a:rPr>
              <a:t>its </a:t>
            </a:r>
            <a:r>
              <a:rPr sz="2400" spc="-5" dirty="0">
                <a:latin typeface="Century Schoolbook"/>
                <a:cs typeface="Century Schoolbook"/>
              </a:rPr>
              <a:t>activities,  </a:t>
            </a:r>
            <a:r>
              <a:rPr sz="2400" spc="-10" dirty="0">
                <a:latin typeface="Century Schoolbook"/>
                <a:cs typeface="Century Schoolbook"/>
              </a:rPr>
              <a:t>decisions, </a:t>
            </a:r>
            <a:r>
              <a:rPr sz="2400" spc="-5" dirty="0">
                <a:latin typeface="Century Schoolbook"/>
                <a:cs typeface="Century Schoolbook"/>
              </a:rPr>
              <a:t>and policies. </a:t>
            </a: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consent </a:t>
            </a:r>
            <a:r>
              <a:rPr sz="2400" spc="-10" dirty="0">
                <a:latin typeface="Century Schoolbook"/>
                <a:cs typeface="Century Schoolbook"/>
              </a:rPr>
              <a:t>and </a:t>
            </a:r>
            <a:r>
              <a:rPr sz="2400" spc="-5" dirty="0">
                <a:latin typeface="Century Schoolbook"/>
                <a:cs typeface="Century Schoolbook"/>
              </a:rPr>
              <a:t>account  ability are the twin </a:t>
            </a:r>
            <a:r>
              <a:rPr sz="2400" spc="-10" dirty="0">
                <a:latin typeface="Century Schoolbook"/>
                <a:cs typeface="Century Schoolbook"/>
              </a:rPr>
              <a:t>ideas associated </a:t>
            </a:r>
            <a:r>
              <a:rPr sz="2400" dirty="0">
                <a:latin typeface="Century Schoolbook"/>
                <a:cs typeface="Century Schoolbook"/>
              </a:rPr>
              <a:t>with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liberal  </a:t>
            </a:r>
            <a:r>
              <a:rPr sz="2400" spc="-5" dirty="0">
                <a:latin typeface="Century Schoolbook"/>
                <a:cs typeface="Century Schoolbook"/>
              </a:rPr>
              <a:t>state.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92429"/>
            <a:ext cx="18910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latin typeface="Century Schoolbook"/>
                <a:cs typeface="Century Schoolbook"/>
              </a:rPr>
              <a:t>Q</a:t>
            </a:r>
            <a:r>
              <a:rPr sz="2150" b="1" spc="5" dirty="0">
                <a:latin typeface="Century Schoolbook"/>
                <a:cs typeface="Century Schoolbook"/>
              </a:rPr>
              <a:t>UESTIONS</a:t>
            </a:r>
            <a:endParaRPr sz="215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1013"/>
            <a:ext cx="6548755" cy="579183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205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285115" algn="l"/>
                <a:tab pos="285750" algn="l"/>
              </a:tabLst>
            </a:pPr>
            <a:r>
              <a:rPr sz="1800" b="1" dirty="0">
                <a:latin typeface="Century Schoolbook"/>
                <a:cs typeface="Century Schoolbook"/>
              </a:rPr>
              <a:t>What are the </a:t>
            </a:r>
            <a:r>
              <a:rPr sz="1800" b="1" spc="-5" dirty="0">
                <a:latin typeface="Century Schoolbook"/>
                <a:cs typeface="Century Schoolbook"/>
              </a:rPr>
              <a:t>elements </a:t>
            </a:r>
            <a:r>
              <a:rPr sz="1800" b="1" dirty="0">
                <a:latin typeface="Century Schoolbook"/>
                <a:cs typeface="Century Schoolbook"/>
              </a:rPr>
              <a:t>of the</a:t>
            </a:r>
            <a:r>
              <a:rPr sz="1800" b="1" spc="-35" dirty="0">
                <a:latin typeface="Century Schoolbook"/>
                <a:cs typeface="Century Schoolbook"/>
              </a:rPr>
              <a:t> </a:t>
            </a:r>
            <a:r>
              <a:rPr sz="1800" b="1" dirty="0">
                <a:latin typeface="Century Schoolbook"/>
                <a:cs typeface="Century Schoolbook"/>
              </a:rPr>
              <a:t>state?.</a:t>
            </a:r>
            <a:endParaRPr sz="18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11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Population</a:t>
            </a:r>
            <a:endParaRPr sz="18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151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territory</a:t>
            </a:r>
            <a:endParaRPr sz="18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151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government</a:t>
            </a:r>
            <a:endParaRPr sz="18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151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sovereignty</a:t>
            </a:r>
            <a:endParaRPr sz="1800">
              <a:latin typeface="Century Schoolbook"/>
              <a:cs typeface="Century Schoolbook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Wingdings 2"/>
              <a:buChar char=""/>
            </a:pPr>
            <a:endParaRPr sz="31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285115" algn="l"/>
                <a:tab pos="285750" algn="l"/>
              </a:tabLst>
            </a:pPr>
            <a:r>
              <a:rPr sz="1800" b="1" dirty="0">
                <a:latin typeface="Century Schoolbook"/>
                <a:cs typeface="Century Schoolbook"/>
              </a:rPr>
              <a:t>What are the major theories of the origin of the</a:t>
            </a:r>
            <a:r>
              <a:rPr sz="1800" b="1" spc="-180" dirty="0">
                <a:latin typeface="Century Schoolbook"/>
                <a:cs typeface="Century Schoolbook"/>
              </a:rPr>
              <a:t> </a:t>
            </a:r>
            <a:r>
              <a:rPr sz="1800" b="1" dirty="0">
                <a:latin typeface="Century Schoolbook"/>
                <a:cs typeface="Century Schoolbook"/>
              </a:rPr>
              <a:t>state</a:t>
            </a:r>
            <a:endParaRPr sz="1800">
              <a:latin typeface="Century Schoolbook"/>
              <a:cs typeface="Century Schoolbook"/>
            </a:endParaRPr>
          </a:p>
          <a:p>
            <a:pPr marL="417830" indent="-133350">
              <a:lnSpc>
                <a:spcPct val="100000"/>
              </a:lnSpc>
              <a:spcBef>
                <a:spcPts val="1270"/>
              </a:spcBef>
              <a:buClr>
                <a:srgbClr val="FD8537"/>
              </a:buClr>
              <a:buSzPct val="69444"/>
              <a:buFont typeface="Courier New"/>
              <a:buChar char="o"/>
              <a:tabLst>
                <a:tab pos="418465" algn="l"/>
              </a:tabLst>
            </a:pPr>
            <a:r>
              <a:rPr sz="1800" dirty="0">
                <a:latin typeface="Century Schoolbook"/>
                <a:cs typeface="Century Schoolbook"/>
              </a:rPr>
              <a:t>The force</a:t>
            </a:r>
            <a:r>
              <a:rPr sz="1800" spc="-2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theory</a:t>
            </a:r>
            <a:endParaRPr sz="1800">
              <a:latin typeface="Century Schoolbook"/>
              <a:cs typeface="Century Schoolbook"/>
            </a:endParaRPr>
          </a:p>
          <a:p>
            <a:pPr marL="285115">
              <a:lnSpc>
                <a:spcPct val="100000"/>
              </a:lnSpc>
              <a:spcBef>
                <a:spcPts val="1680"/>
              </a:spcBef>
            </a:pPr>
            <a:r>
              <a:rPr sz="1250" spc="5" dirty="0">
                <a:solidFill>
                  <a:srgbClr val="FD8537"/>
                </a:solidFill>
                <a:latin typeface="Courier New"/>
                <a:cs typeface="Courier New"/>
              </a:rPr>
              <a:t>o</a:t>
            </a:r>
            <a:r>
              <a:rPr sz="1250" spc="-484" dirty="0">
                <a:solidFill>
                  <a:srgbClr val="FD8537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the divine theory</a:t>
            </a:r>
            <a:endParaRPr sz="1800">
              <a:latin typeface="Century Schoolbook"/>
              <a:cs typeface="Century Schoolbook"/>
            </a:endParaRPr>
          </a:p>
          <a:p>
            <a:pPr marL="285115">
              <a:lnSpc>
                <a:spcPct val="100000"/>
              </a:lnSpc>
              <a:spcBef>
                <a:spcPts val="1680"/>
              </a:spcBef>
            </a:pPr>
            <a:r>
              <a:rPr sz="1250" spc="5" dirty="0">
                <a:solidFill>
                  <a:srgbClr val="FD8537"/>
                </a:solidFill>
                <a:latin typeface="Courier New"/>
                <a:cs typeface="Courier New"/>
              </a:rPr>
              <a:t>o</a:t>
            </a:r>
            <a:r>
              <a:rPr sz="1250" spc="-484" dirty="0">
                <a:solidFill>
                  <a:srgbClr val="FD8537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the social </a:t>
            </a:r>
            <a:r>
              <a:rPr sz="1800" dirty="0">
                <a:latin typeface="Century Schoolbook"/>
                <a:cs typeface="Century Schoolbook"/>
              </a:rPr>
              <a:t>contract </a:t>
            </a:r>
            <a:r>
              <a:rPr sz="1800" spc="-5" dirty="0">
                <a:latin typeface="Century Schoolbook"/>
                <a:cs typeface="Century Schoolbook"/>
              </a:rPr>
              <a:t>theory</a:t>
            </a:r>
            <a:endParaRPr sz="1800">
              <a:latin typeface="Century Schoolbook"/>
              <a:cs typeface="Century Schoolbook"/>
            </a:endParaRPr>
          </a:p>
          <a:p>
            <a:pPr marL="417830" indent="-133350">
              <a:lnSpc>
                <a:spcPct val="100000"/>
              </a:lnSpc>
              <a:spcBef>
                <a:spcPts val="1575"/>
              </a:spcBef>
              <a:buClr>
                <a:srgbClr val="FD8537"/>
              </a:buClr>
              <a:buSzPct val="70000"/>
              <a:buFont typeface="Courier New"/>
              <a:buChar char="o"/>
              <a:tabLst>
                <a:tab pos="418465" algn="l"/>
              </a:tabLst>
            </a:pPr>
            <a:r>
              <a:rPr sz="1500" b="1" spc="-5" dirty="0">
                <a:latin typeface="Century Schoolbook"/>
                <a:cs typeface="Century Schoolbook"/>
              </a:rPr>
              <a:t>Hobbes views on social contract</a:t>
            </a:r>
            <a:r>
              <a:rPr sz="1500" b="1" spc="-80" dirty="0">
                <a:latin typeface="Century Schoolbook"/>
                <a:cs typeface="Century Schoolbook"/>
              </a:rPr>
              <a:t> </a:t>
            </a:r>
            <a:r>
              <a:rPr sz="1500" b="1" dirty="0">
                <a:latin typeface="Century Schoolbook"/>
                <a:cs typeface="Century Schoolbook"/>
              </a:rPr>
              <a:t>?</a:t>
            </a:r>
            <a:endParaRPr sz="1500">
              <a:latin typeface="Century Schoolbook"/>
              <a:cs typeface="Century Schoolbook"/>
            </a:endParaRPr>
          </a:p>
          <a:p>
            <a:pPr marL="417830" indent="-133350">
              <a:lnSpc>
                <a:spcPct val="100000"/>
              </a:lnSpc>
              <a:spcBef>
                <a:spcPts val="1605"/>
              </a:spcBef>
              <a:buClr>
                <a:srgbClr val="FD8537"/>
              </a:buClr>
              <a:buSzPct val="69444"/>
              <a:buFont typeface="Courier New"/>
              <a:buChar char="o"/>
              <a:tabLst>
                <a:tab pos="418465" algn="l"/>
              </a:tabLst>
            </a:pPr>
            <a:r>
              <a:rPr sz="1800" b="1" dirty="0">
                <a:latin typeface="Century Schoolbook"/>
                <a:cs typeface="Century Schoolbook"/>
              </a:rPr>
              <a:t>John </a:t>
            </a:r>
            <a:r>
              <a:rPr sz="1800" b="1" spc="-5" dirty="0">
                <a:latin typeface="Century Schoolbook"/>
                <a:cs typeface="Century Schoolbook"/>
              </a:rPr>
              <a:t>Locke Views </a:t>
            </a:r>
            <a:r>
              <a:rPr sz="1800" b="1" dirty="0">
                <a:latin typeface="Century Schoolbook"/>
                <a:cs typeface="Century Schoolbook"/>
              </a:rPr>
              <a:t>on social </a:t>
            </a:r>
            <a:r>
              <a:rPr sz="1800" b="1" spc="-5" dirty="0">
                <a:latin typeface="Century Schoolbook"/>
                <a:cs typeface="Century Schoolbook"/>
              </a:rPr>
              <a:t>contract</a:t>
            </a:r>
            <a:r>
              <a:rPr sz="1800" b="1" spc="-60" dirty="0">
                <a:latin typeface="Century Schoolbook"/>
                <a:cs typeface="Century Schoolbook"/>
              </a:rPr>
              <a:t> </a:t>
            </a:r>
            <a:r>
              <a:rPr sz="1800" b="1" dirty="0">
                <a:latin typeface="Century Schoolbook"/>
                <a:cs typeface="Century Schoolbook"/>
              </a:rPr>
              <a:t>?</a:t>
            </a:r>
            <a:endParaRPr sz="1800">
              <a:latin typeface="Century Schoolbook"/>
              <a:cs typeface="Century Schoolbook"/>
            </a:endParaRPr>
          </a:p>
          <a:p>
            <a:pPr marL="417830" indent="-133350">
              <a:lnSpc>
                <a:spcPct val="100000"/>
              </a:lnSpc>
              <a:spcBef>
                <a:spcPts val="1680"/>
              </a:spcBef>
              <a:buClr>
                <a:srgbClr val="FD8537"/>
              </a:buClr>
              <a:buSzPct val="69444"/>
              <a:buFont typeface="Courier New"/>
              <a:buChar char="o"/>
              <a:tabLst>
                <a:tab pos="418465" algn="l"/>
              </a:tabLst>
            </a:pPr>
            <a:r>
              <a:rPr sz="1800" b="1" dirty="0">
                <a:latin typeface="Century Schoolbook"/>
                <a:cs typeface="Century Schoolbook"/>
              </a:rPr>
              <a:t>Rousseau </a:t>
            </a:r>
            <a:r>
              <a:rPr sz="1800" b="1" spc="-5" dirty="0">
                <a:latin typeface="Century Schoolbook"/>
                <a:cs typeface="Century Schoolbook"/>
              </a:rPr>
              <a:t>views </a:t>
            </a:r>
            <a:r>
              <a:rPr sz="1800" b="1" dirty="0">
                <a:latin typeface="Century Schoolbook"/>
                <a:cs typeface="Century Schoolbook"/>
              </a:rPr>
              <a:t>on social</a:t>
            </a:r>
            <a:r>
              <a:rPr sz="1800" b="1" spc="-45" dirty="0">
                <a:latin typeface="Century Schoolbook"/>
                <a:cs typeface="Century Schoolbook"/>
              </a:rPr>
              <a:t> </a:t>
            </a:r>
            <a:r>
              <a:rPr sz="1800" b="1" spc="-5" dirty="0">
                <a:latin typeface="Century Schoolbook"/>
                <a:cs typeface="Century Schoolbook"/>
              </a:rPr>
              <a:t>contract</a:t>
            </a:r>
            <a:r>
              <a:rPr sz="1800" spc="-5" dirty="0">
                <a:latin typeface="Century Schoolbook"/>
                <a:cs typeface="Century Schoolbook"/>
              </a:rPr>
              <a:t>.?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985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Q</a:t>
            </a:r>
            <a:r>
              <a:rPr sz="2400" dirty="0"/>
              <a:t>UES</a:t>
            </a:r>
            <a:r>
              <a:rPr sz="2400" spc="-10" dirty="0"/>
              <a:t>T</a:t>
            </a:r>
            <a:r>
              <a:rPr sz="2400" spc="-5" dirty="0"/>
              <a:t>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7378"/>
            <a:ext cx="6738620" cy="464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6954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What </a:t>
            </a:r>
            <a:r>
              <a:rPr sz="2400" b="1" spc="-5" dirty="0">
                <a:latin typeface="Century Schoolbook"/>
                <a:cs typeface="Century Schoolbook"/>
              </a:rPr>
              <a:t>are </a:t>
            </a:r>
            <a:r>
              <a:rPr sz="2400" b="1" dirty="0">
                <a:latin typeface="Century Schoolbook"/>
                <a:cs typeface="Century Schoolbook"/>
              </a:rPr>
              <a:t>the </a:t>
            </a:r>
            <a:r>
              <a:rPr sz="2400" b="1" spc="-5" dirty="0">
                <a:latin typeface="Century Schoolbook"/>
                <a:cs typeface="Century Schoolbook"/>
              </a:rPr>
              <a:t>evolutionary </a:t>
            </a:r>
            <a:r>
              <a:rPr sz="2400" b="1" dirty="0">
                <a:latin typeface="Century Schoolbook"/>
                <a:cs typeface="Century Schoolbook"/>
              </a:rPr>
              <a:t>theory of</a:t>
            </a:r>
            <a:r>
              <a:rPr sz="2400" b="1" spc="-10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the  </a:t>
            </a:r>
            <a:r>
              <a:rPr sz="2400" b="1" spc="-5" dirty="0">
                <a:latin typeface="Century Schoolbook"/>
                <a:cs typeface="Century Schoolbook"/>
              </a:rPr>
              <a:t>state?.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Kinship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75"/>
              </a:spcBef>
              <a:buClr>
                <a:srgbClr val="FD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Religion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75"/>
              </a:spcBef>
              <a:buClr>
                <a:srgbClr val="FD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industry</a:t>
            </a:r>
            <a:endParaRPr sz="2400">
              <a:latin typeface="Century Schoolbook"/>
              <a:cs typeface="Century Schoolbook"/>
            </a:endParaRPr>
          </a:p>
          <a:p>
            <a:pPr marL="652780" lvl="1" indent="-27368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Century Schoolbook"/>
                <a:cs typeface="Century Schoolbook"/>
              </a:rPr>
              <a:t>war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What </a:t>
            </a:r>
            <a:r>
              <a:rPr sz="2400" b="1" spc="-5" dirty="0">
                <a:latin typeface="Century Schoolbook"/>
                <a:cs typeface="Century Schoolbook"/>
              </a:rPr>
              <a:t>are </a:t>
            </a:r>
            <a:r>
              <a:rPr sz="2400" b="1" dirty="0">
                <a:latin typeface="Century Schoolbook"/>
                <a:cs typeface="Century Schoolbook"/>
              </a:rPr>
              <a:t>the </a:t>
            </a:r>
            <a:r>
              <a:rPr sz="2400" b="1" spc="-5" dirty="0">
                <a:latin typeface="Century Schoolbook"/>
                <a:cs typeface="Century Schoolbook"/>
              </a:rPr>
              <a:t>nature </a:t>
            </a:r>
            <a:r>
              <a:rPr sz="2400" b="1" dirty="0">
                <a:latin typeface="Century Schoolbook"/>
                <a:cs typeface="Century Schoolbook"/>
              </a:rPr>
              <a:t>and </a:t>
            </a:r>
            <a:r>
              <a:rPr sz="2400" b="1" spc="-5" dirty="0">
                <a:latin typeface="Century Schoolbook"/>
                <a:cs typeface="Century Schoolbook"/>
              </a:rPr>
              <a:t>role </a:t>
            </a:r>
            <a:r>
              <a:rPr sz="2400" b="1" dirty="0">
                <a:latin typeface="Century Schoolbook"/>
                <a:cs typeface="Century Schoolbook"/>
              </a:rPr>
              <a:t>of </a:t>
            </a:r>
            <a:r>
              <a:rPr sz="2400" b="1" spc="-5" dirty="0">
                <a:latin typeface="Century Schoolbook"/>
                <a:cs typeface="Century Schoolbook"/>
              </a:rPr>
              <a:t>the </a:t>
            </a:r>
            <a:r>
              <a:rPr sz="2400" b="1" dirty="0">
                <a:latin typeface="Century Schoolbook"/>
                <a:cs typeface="Century Schoolbook"/>
              </a:rPr>
              <a:t>state  </a:t>
            </a:r>
            <a:r>
              <a:rPr sz="2400" b="1" spc="-5" dirty="0">
                <a:latin typeface="Century Schoolbook"/>
                <a:cs typeface="Century Schoolbook"/>
              </a:rPr>
              <a:t>(major theories </a:t>
            </a:r>
            <a:r>
              <a:rPr sz="2400" b="1" dirty="0">
                <a:latin typeface="Century Schoolbook"/>
                <a:cs typeface="Century Schoolbook"/>
              </a:rPr>
              <a:t>)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Idealist theory 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state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Marxist theory 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state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liberal </a:t>
            </a:r>
            <a:r>
              <a:rPr sz="2400" spc="-5" dirty="0">
                <a:latin typeface="Century Schoolbook"/>
                <a:cs typeface="Century Schoolbook"/>
              </a:rPr>
              <a:t>theory 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state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40284"/>
            <a:ext cx="7997190" cy="615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085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SOVEREIGNTY</a:t>
            </a:r>
            <a:endParaRPr sz="2400">
              <a:latin typeface="Century Schoolbook"/>
              <a:cs typeface="Century Schoolbook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20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The </a:t>
            </a:r>
            <a:r>
              <a:rPr sz="2400" spc="-5" dirty="0">
                <a:latin typeface="Century Schoolbook"/>
                <a:cs typeface="Century Schoolbook"/>
              </a:rPr>
              <a:t>state </a:t>
            </a:r>
            <a:r>
              <a:rPr sz="2400" dirty="0">
                <a:latin typeface="Century Schoolbook"/>
                <a:cs typeface="Century Schoolbook"/>
              </a:rPr>
              <a:t>come into </a:t>
            </a:r>
            <a:r>
              <a:rPr sz="2400" spc="-5" dirty="0">
                <a:latin typeface="Century Schoolbook"/>
                <a:cs typeface="Century Schoolbook"/>
              </a:rPr>
              <a:t>being when an independent group 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people are organized by means </a:t>
            </a:r>
            <a:r>
              <a:rPr sz="2400" dirty="0">
                <a:latin typeface="Century Schoolbook"/>
                <a:cs typeface="Century Schoolbook"/>
              </a:rPr>
              <a:t>of a </a:t>
            </a:r>
            <a:r>
              <a:rPr sz="2400" spc="-5" dirty="0">
                <a:latin typeface="Century Schoolbook"/>
                <a:cs typeface="Century Schoolbook"/>
              </a:rPr>
              <a:t>government  </a:t>
            </a:r>
            <a:r>
              <a:rPr sz="2400" dirty="0">
                <a:latin typeface="Century Schoolbook"/>
                <a:cs typeface="Century Schoolbook"/>
              </a:rPr>
              <a:t>which creates </a:t>
            </a:r>
            <a:r>
              <a:rPr sz="2400" spc="-5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enforces</a:t>
            </a:r>
            <a:r>
              <a:rPr sz="2400" spc="-7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laws.</a:t>
            </a:r>
            <a:endParaRPr sz="2400">
              <a:latin typeface="Century Schoolbook"/>
              <a:cs typeface="Century Schoolbook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Within </a:t>
            </a:r>
            <a:r>
              <a:rPr sz="2400" spc="-10" dirty="0">
                <a:latin typeface="Century Schoolbook"/>
                <a:cs typeface="Century Schoolbook"/>
              </a:rPr>
              <a:t>this </a:t>
            </a:r>
            <a:r>
              <a:rPr sz="2400" spc="-5" dirty="0">
                <a:latin typeface="Century Schoolbook"/>
                <a:cs typeface="Century Schoolbook"/>
              </a:rPr>
              <a:t>group there must be supremacy and will  and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power.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It must contain </a:t>
            </a:r>
            <a:r>
              <a:rPr sz="2400" dirty="0">
                <a:latin typeface="Century Schoolbook"/>
                <a:cs typeface="Century Schoolbook"/>
              </a:rPr>
              <a:t>some </a:t>
            </a:r>
            <a:r>
              <a:rPr sz="2400" spc="-5" dirty="0">
                <a:latin typeface="Century Schoolbook"/>
                <a:cs typeface="Century Schoolbook"/>
              </a:rPr>
              <a:t>person </a:t>
            </a:r>
            <a:r>
              <a:rPr sz="2400" spc="-10" dirty="0">
                <a:latin typeface="Century Schoolbook"/>
                <a:cs typeface="Century Schoolbook"/>
              </a:rPr>
              <a:t>or </a:t>
            </a:r>
            <a:r>
              <a:rPr sz="2400" spc="-5" dirty="0">
                <a:latin typeface="Century Schoolbook"/>
                <a:cs typeface="Century Schoolbook"/>
              </a:rPr>
              <a:t>body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persons whose  commands receive </a:t>
            </a:r>
            <a:r>
              <a:rPr sz="2400" spc="-10" dirty="0">
                <a:latin typeface="Century Schoolbook"/>
                <a:cs typeface="Century Schoolbook"/>
              </a:rPr>
              <a:t>obedience </a:t>
            </a:r>
            <a:r>
              <a:rPr sz="2400" dirty="0">
                <a:latin typeface="Century Schoolbook"/>
                <a:cs typeface="Century Schoolbook"/>
              </a:rPr>
              <a:t>who can, if </a:t>
            </a:r>
            <a:r>
              <a:rPr sz="2400" spc="-5" dirty="0">
                <a:latin typeface="Century Schoolbook"/>
                <a:cs typeface="Century Schoolbook"/>
              </a:rPr>
              <a:t>necessary,  execute those </a:t>
            </a:r>
            <a:r>
              <a:rPr sz="2400" dirty="0">
                <a:latin typeface="Century Schoolbook"/>
                <a:cs typeface="Century Schoolbook"/>
              </a:rPr>
              <a:t>commands </a:t>
            </a:r>
            <a:r>
              <a:rPr sz="2400" spc="-5" dirty="0">
                <a:latin typeface="Century Schoolbook"/>
                <a:cs typeface="Century Schoolbook"/>
              </a:rPr>
              <a:t>by means of</a:t>
            </a:r>
            <a:r>
              <a:rPr sz="2400" spc="-4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force.</a:t>
            </a:r>
            <a:endParaRPr sz="2400">
              <a:latin typeface="Century Schoolbook"/>
              <a:cs typeface="Century Schoolbook"/>
            </a:endParaRPr>
          </a:p>
          <a:p>
            <a:pPr marL="285115" marR="698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Such </a:t>
            </a:r>
            <a:r>
              <a:rPr sz="2400" spc="-5" dirty="0">
                <a:latin typeface="Century Schoolbook"/>
                <a:cs typeface="Century Schoolbook"/>
              </a:rPr>
              <a:t>person </a:t>
            </a:r>
            <a:r>
              <a:rPr sz="2400" spc="-10" dirty="0">
                <a:latin typeface="Century Schoolbook"/>
                <a:cs typeface="Century Schoolbook"/>
              </a:rPr>
              <a:t>or body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person exercise</a:t>
            </a:r>
            <a:r>
              <a:rPr sz="2400" spc="5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sovereignty  and </a:t>
            </a:r>
            <a:r>
              <a:rPr sz="2400" dirty="0">
                <a:latin typeface="Century Schoolbook"/>
                <a:cs typeface="Century Schoolbook"/>
              </a:rPr>
              <a:t>such </a:t>
            </a:r>
            <a:r>
              <a:rPr sz="2400" spc="-5" dirty="0">
                <a:latin typeface="Century Schoolbook"/>
                <a:cs typeface="Century Schoolbook"/>
              </a:rPr>
              <a:t>commands are </a:t>
            </a:r>
            <a:r>
              <a:rPr sz="2400" dirty="0">
                <a:latin typeface="Century Schoolbook"/>
                <a:cs typeface="Century Schoolbook"/>
              </a:rPr>
              <a:t>called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laws.</a:t>
            </a:r>
            <a:endParaRPr sz="2400">
              <a:latin typeface="Century Schoolbook"/>
              <a:cs typeface="Century Schoolbook"/>
            </a:endParaRPr>
          </a:p>
          <a:p>
            <a:pPr marL="2851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Evidently there </a:t>
            </a:r>
            <a:r>
              <a:rPr sz="2400" dirty="0">
                <a:latin typeface="Century Schoolbook"/>
                <a:cs typeface="Century Schoolbook"/>
              </a:rPr>
              <a:t>can </a:t>
            </a:r>
            <a:r>
              <a:rPr sz="2400" spc="-5" dirty="0">
                <a:latin typeface="Century Schoolbook"/>
                <a:cs typeface="Century Schoolbook"/>
              </a:rPr>
              <a:t>no </a:t>
            </a:r>
            <a:r>
              <a:rPr sz="2400" dirty="0">
                <a:latin typeface="Century Schoolbook"/>
                <a:cs typeface="Century Schoolbook"/>
              </a:rPr>
              <a:t>limit to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sovereignty.</a:t>
            </a:r>
            <a:endParaRPr sz="2400">
              <a:latin typeface="Century Schoolbook"/>
              <a:cs typeface="Century Schoolbook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state </a:t>
            </a:r>
            <a:r>
              <a:rPr sz="2400" spc="-1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legal sovereign, there </a:t>
            </a:r>
            <a:r>
              <a:rPr sz="2400" dirty="0">
                <a:latin typeface="Century Schoolbook"/>
                <a:cs typeface="Century Schoolbook"/>
              </a:rPr>
              <a:t>can </a:t>
            </a:r>
            <a:r>
              <a:rPr sz="2400" spc="-5" dirty="0">
                <a:latin typeface="Century Schoolbook"/>
                <a:cs typeface="Century Schoolbook"/>
              </a:rPr>
              <a:t>be </a:t>
            </a:r>
            <a:r>
              <a:rPr sz="2400" spc="-10" dirty="0">
                <a:latin typeface="Century Schoolbook"/>
                <a:cs typeface="Century Schoolbook"/>
              </a:rPr>
              <a:t>no </a:t>
            </a:r>
            <a:r>
              <a:rPr sz="2400" spc="-5" dirty="0">
                <a:latin typeface="Century Schoolbook"/>
                <a:cs typeface="Century Schoolbook"/>
              </a:rPr>
              <a:t>legal limit  </a:t>
            </a:r>
            <a:r>
              <a:rPr sz="2400" dirty="0">
                <a:latin typeface="Century Schoolbook"/>
                <a:cs typeface="Century Schoolbook"/>
              </a:rPr>
              <a:t>to lawmaking </a:t>
            </a:r>
            <a:r>
              <a:rPr sz="2400" spc="-10" dirty="0">
                <a:latin typeface="Century Schoolbook"/>
                <a:cs typeface="Century Schoolbook"/>
              </a:rPr>
              <a:t>power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supreme </a:t>
            </a:r>
            <a:r>
              <a:rPr sz="2400" spc="-10" dirty="0">
                <a:latin typeface="Century Schoolbook"/>
                <a:cs typeface="Century Schoolbook"/>
              </a:rPr>
              <a:t>law </a:t>
            </a:r>
            <a:r>
              <a:rPr sz="2400" spc="-5" dirty="0">
                <a:latin typeface="Century Schoolbook"/>
                <a:cs typeface="Century Schoolbook"/>
              </a:rPr>
              <a:t>making  associations.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123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</a:t>
            </a:r>
            <a:r>
              <a:rPr sz="2400" spc="-5" dirty="0"/>
              <a:t>HARACTERISTICS </a:t>
            </a:r>
            <a:r>
              <a:rPr sz="2400" dirty="0"/>
              <a:t>OF</a:t>
            </a:r>
            <a:r>
              <a:rPr sz="2400" spc="325" dirty="0"/>
              <a:t> </a:t>
            </a:r>
            <a:r>
              <a:rPr sz="2400" spc="-5" dirty="0"/>
              <a:t>SOVEREIGNTY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3540" y="1474978"/>
            <a:ext cx="7997825" cy="537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6350" indent="-457200" algn="just">
              <a:lnSpc>
                <a:spcPct val="100299"/>
              </a:lnSpc>
              <a:spcBef>
                <a:spcPts val="90"/>
              </a:spcBef>
              <a:buClr>
                <a:srgbClr val="FD8537"/>
              </a:buClr>
              <a:buSzPct val="68750"/>
              <a:buAutoNum type="arabicParenBoth"/>
              <a:tabLst>
                <a:tab pos="469900" algn="l"/>
              </a:tabLst>
            </a:pPr>
            <a:r>
              <a:rPr sz="2400" b="1" dirty="0">
                <a:latin typeface="Century Schoolbook"/>
                <a:cs typeface="Century Schoolbook"/>
              </a:rPr>
              <a:t>Absoluteness</a:t>
            </a:r>
            <a:r>
              <a:rPr sz="2400" dirty="0">
                <a:latin typeface="Century Schoolbook"/>
                <a:cs typeface="Century Schoolbook"/>
              </a:rPr>
              <a:t>: </a:t>
            </a:r>
            <a:r>
              <a:rPr sz="2400" spc="-5" dirty="0">
                <a:latin typeface="Century Schoolbook"/>
                <a:cs typeface="Century Schoolbook"/>
              </a:rPr>
              <a:t>there </a:t>
            </a:r>
            <a:r>
              <a:rPr sz="2400" dirty="0">
                <a:latin typeface="Century Schoolbook"/>
                <a:cs typeface="Century Schoolbook"/>
              </a:rPr>
              <a:t>can </a:t>
            </a:r>
            <a:r>
              <a:rPr sz="2400" spc="-5" dirty="0">
                <a:latin typeface="Century Schoolbook"/>
                <a:cs typeface="Century Schoolbook"/>
              </a:rPr>
              <a:t>be no legal power within  the state </a:t>
            </a:r>
            <a:r>
              <a:rPr sz="2400" dirty="0">
                <a:latin typeface="Century Schoolbook"/>
                <a:cs typeface="Century Schoolbook"/>
              </a:rPr>
              <a:t>superior </a:t>
            </a:r>
            <a:r>
              <a:rPr sz="2400" spc="-5" dirty="0">
                <a:latin typeface="Century Schoolbook"/>
                <a:cs typeface="Century Schoolbook"/>
              </a:rPr>
              <a:t>to it, and there </a:t>
            </a:r>
            <a:r>
              <a:rPr sz="2400" dirty="0">
                <a:latin typeface="Century Schoolbook"/>
                <a:cs typeface="Century Schoolbook"/>
              </a:rPr>
              <a:t>can </a:t>
            </a:r>
            <a:r>
              <a:rPr sz="2400" spc="-5" dirty="0">
                <a:latin typeface="Century Schoolbook"/>
                <a:cs typeface="Century Schoolbook"/>
              </a:rPr>
              <a:t>be no legal  </a:t>
            </a:r>
            <a:r>
              <a:rPr sz="2400" dirty="0">
                <a:latin typeface="Century Schoolbook"/>
                <a:cs typeface="Century Schoolbook"/>
              </a:rPr>
              <a:t>limit to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supreme </a:t>
            </a:r>
            <a:r>
              <a:rPr sz="2400" spc="-5" dirty="0">
                <a:latin typeface="Century Schoolbook"/>
                <a:cs typeface="Century Schoolbook"/>
              </a:rPr>
              <a:t>law-making power of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state.</a:t>
            </a:r>
            <a:endParaRPr sz="2400">
              <a:latin typeface="Century Schoolbook"/>
              <a:cs typeface="Century Schoolbook"/>
            </a:endParaRPr>
          </a:p>
          <a:p>
            <a:pPr marL="469900" marR="6985" indent="-457200" algn="just">
              <a:lnSpc>
                <a:spcPct val="100200"/>
              </a:lnSpc>
              <a:spcBef>
                <a:spcPts val="580"/>
              </a:spcBef>
              <a:buClr>
                <a:srgbClr val="FD8537"/>
              </a:buClr>
              <a:buSzPct val="68750"/>
              <a:buAutoNum type="arabicParenBoth"/>
              <a:tabLst>
                <a:tab pos="46990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Universality</a:t>
            </a:r>
            <a:r>
              <a:rPr sz="2400" spc="-5" dirty="0">
                <a:latin typeface="Century Schoolbook"/>
                <a:cs typeface="Century Schoolbook"/>
              </a:rPr>
              <a:t>: the sovereignty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state </a:t>
            </a:r>
            <a:r>
              <a:rPr sz="2400" dirty="0">
                <a:latin typeface="Century Schoolbook"/>
                <a:cs typeface="Century Schoolbook"/>
              </a:rPr>
              <a:t>extends  over </a:t>
            </a:r>
            <a:r>
              <a:rPr sz="2400" spc="-5" dirty="0">
                <a:latin typeface="Century Schoolbook"/>
                <a:cs typeface="Century Schoolbook"/>
              </a:rPr>
              <a:t>every person </a:t>
            </a:r>
            <a:r>
              <a:rPr sz="2400" spc="-10" dirty="0">
                <a:latin typeface="Century Schoolbook"/>
                <a:cs typeface="Century Schoolbook"/>
              </a:rPr>
              <a:t>and </a:t>
            </a:r>
            <a:r>
              <a:rPr sz="2400" dirty="0">
                <a:latin typeface="Century Schoolbook"/>
                <a:cs typeface="Century Schoolbook"/>
              </a:rPr>
              <a:t>every </a:t>
            </a:r>
            <a:r>
              <a:rPr sz="2400" spc="-5" dirty="0">
                <a:latin typeface="Century Schoolbook"/>
                <a:cs typeface="Century Schoolbook"/>
              </a:rPr>
              <a:t>association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persons </a:t>
            </a:r>
            <a:r>
              <a:rPr sz="2400" spc="-15" dirty="0">
                <a:latin typeface="Century Schoolbook"/>
                <a:cs typeface="Century Schoolbook"/>
              </a:rPr>
              <a:t>in  </a:t>
            </a:r>
            <a:r>
              <a:rPr sz="2400" spc="-5" dirty="0">
                <a:latin typeface="Century Schoolbook"/>
                <a:cs typeface="Century Schoolbook"/>
              </a:rPr>
              <a:t>the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state.</a:t>
            </a:r>
            <a:endParaRPr sz="2400">
              <a:latin typeface="Century Schoolbook"/>
              <a:cs typeface="Century Schoolbook"/>
            </a:endParaRPr>
          </a:p>
          <a:p>
            <a:pPr marL="469900" marR="5080" indent="-457200" algn="just">
              <a:lnSpc>
                <a:spcPct val="100200"/>
              </a:lnSpc>
              <a:spcBef>
                <a:spcPts val="585"/>
              </a:spcBef>
              <a:buClr>
                <a:srgbClr val="FD8537"/>
              </a:buClr>
              <a:buSzPct val="68750"/>
              <a:buAutoNum type="arabicParenBoth"/>
              <a:tabLst>
                <a:tab pos="46990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Permanence</a:t>
            </a:r>
            <a:r>
              <a:rPr sz="2400" spc="-5" dirty="0">
                <a:latin typeface="Century Schoolbook"/>
                <a:cs typeface="Century Schoolbook"/>
              </a:rPr>
              <a:t>: the sovereignty of the state continues  as </a:t>
            </a:r>
            <a:r>
              <a:rPr sz="2400" dirty="0">
                <a:latin typeface="Century Schoolbook"/>
                <a:cs typeface="Century Schoolbook"/>
              </a:rPr>
              <a:t>long </a:t>
            </a:r>
            <a:r>
              <a:rPr sz="2400" spc="-5" dirty="0">
                <a:latin typeface="Century Schoolbook"/>
                <a:cs typeface="Century Schoolbook"/>
              </a:rPr>
              <a:t>as the state </a:t>
            </a:r>
            <a:r>
              <a:rPr sz="2400" dirty="0">
                <a:latin typeface="Century Schoolbook"/>
                <a:cs typeface="Century Schoolbook"/>
              </a:rPr>
              <a:t>itself exists. </a:t>
            </a:r>
            <a:r>
              <a:rPr sz="2400" spc="-5" dirty="0">
                <a:latin typeface="Century Schoolbook"/>
                <a:cs typeface="Century Schoolbook"/>
              </a:rPr>
              <a:t>Only by the  destruction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the state </a:t>
            </a:r>
            <a:r>
              <a:rPr sz="2400" dirty="0">
                <a:latin typeface="Century Schoolbook"/>
                <a:cs typeface="Century Schoolbook"/>
              </a:rPr>
              <a:t>sovereignty </a:t>
            </a:r>
            <a:r>
              <a:rPr sz="2400" spc="-5" dirty="0">
                <a:latin typeface="Century Schoolbook"/>
                <a:cs typeface="Century Schoolbook"/>
              </a:rPr>
              <a:t>be</a:t>
            </a:r>
            <a:r>
              <a:rPr sz="2400" spc="-6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destroyed.</a:t>
            </a:r>
            <a:endParaRPr sz="2400">
              <a:latin typeface="Century Schoolbook"/>
              <a:cs typeface="Century Schoolbook"/>
            </a:endParaRPr>
          </a:p>
          <a:p>
            <a:pPr marL="469900" marR="5080" indent="-457200" algn="just">
              <a:lnSpc>
                <a:spcPct val="100099"/>
              </a:lnSpc>
              <a:spcBef>
                <a:spcPts val="585"/>
              </a:spcBef>
              <a:buClr>
                <a:srgbClr val="FD8537"/>
              </a:buClr>
              <a:buSzPct val="68750"/>
              <a:buAutoNum type="arabicParenBoth"/>
              <a:tabLst>
                <a:tab pos="46990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Indivisibility</a:t>
            </a:r>
            <a:r>
              <a:rPr sz="2400" spc="-5" dirty="0">
                <a:latin typeface="Century Schoolbook"/>
                <a:cs typeface="Century Schoolbook"/>
              </a:rPr>
              <a:t>: there </a:t>
            </a:r>
            <a:r>
              <a:rPr sz="2400" dirty="0">
                <a:latin typeface="Century Schoolbook"/>
                <a:cs typeface="Century Schoolbook"/>
              </a:rPr>
              <a:t>can </a:t>
            </a:r>
            <a:r>
              <a:rPr sz="2400" spc="-5" dirty="0">
                <a:latin typeface="Century Schoolbook"/>
                <a:cs typeface="Century Schoolbook"/>
              </a:rPr>
              <a:t>be one sovereignty </a:t>
            </a:r>
            <a:r>
              <a:rPr sz="2400" spc="-10" dirty="0">
                <a:latin typeface="Century Schoolbook"/>
                <a:cs typeface="Century Schoolbook"/>
              </a:rPr>
              <a:t>in </a:t>
            </a:r>
            <a:r>
              <a:rPr sz="2400" spc="-5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state. </a:t>
            </a:r>
            <a:r>
              <a:rPr sz="2400" spc="-5" dirty="0">
                <a:latin typeface="Century Schoolbook"/>
                <a:cs typeface="Century Schoolbook"/>
              </a:rPr>
              <a:t>To </a:t>
            </a:r>
            <a:r>
              <a:rPr sz="2400" spc="-10" dirty="0">
                <a:latin typeface="Century Schoolbook"/>
                <a:cs typeface="Century Schoolbook"/>
              </a:rPr>
              <a:t>divide </a:t>
            </a:r>
            <a:r>
              <a:rPr sz="2400" spc="-5" dirty="0">
                <a:latin typeface="Century Schoolbook"/>
                <a:cs typeface="Century Schoolbook"/>
              </a:rPr>
              <a:t>sovereignty </a:t>
            </a:r>
            <a:r>
              <a:rPr sz="2400" spc="-10" dirty="0">
                <a:latin typeface="Century Schoolbook"/>
                <a:cs typeface="Century Schoolbook"/>
              </a:rPr>
              <a:t>is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destroy it. </a:t>
            </a:r>
            <a:r>
              <a:rPr sz="2400" spc="-10" dirty="0">
                <a:latin typeface="Century Schoolbook"/>
                <a:cs typeface="Century Schoolbook"/>
              </a:rPr>
              <a:t>The  </a:t>
            </a:r>
            <a:r>
              <a:rPr sz="2400" dirty="0">
                <a:latin typeface="Century Schoolbook"/>
                <a:cs typeface="Century Schoolbook"/>
              </a:rPr>
              <a:t>exercise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dirty="0">
                <a:latin typeface="Century Schoolbook"/>
                <a:cs typeface="Century Schoolbook"/>
              </a:rPr>
              <a:t>its </a:t>
            </a:r>
            <a:r>
              <a:rPr sz="2400" spc="-5" dirty="0">
                <a:latin typeface="Century Schoolbook"/>
                <a:cs typeface="Century Schoolbook"/>
              </a:rPr>
              <a:t>power may be distributed </a:t>
            </a:r>
            <a:r>
              <a:rPr sz="2400" spc="-10" dirty="0">
                <a:latin typeface="Century Schoolbook"/>
                <a:cs typeface="Century Schoolbook"/>
              </a:rPr>
              <a:t>among  </a:t>
            </a:r>
            <a:r>
              <a:rPr sz="2400" spc="-5" dirty="0">
                <a:latin typeface="Century Schoolbook"/>
                <a:cs typeface="Century Schoolbook"/>
              </a:rPr>
              <a:t>various </a:t>
            </a:r>
            <a:r>
              <a:rPr sz="2400" spc="-10" dirty="0">
                <a:latin typeface="Century Schoolbook"/>
                <a:cs typeface="Century Schoolbook"/>
              </a:rPr>
              <a:t>governmental </a:t>
            </a:r>
            <a:r>
              <a:rPr sz="2400" spc="-5" dirty="0">
                <a:latin typeface="Century Schoolbook"/>
                <a:cs typeface="Century Schoolbook"/>
              </a:rPr>
              <a:t>organs but the sovereignty </a:t>
            </a:r>
            <a:r>
              <a:rPr sz="2400" spc="-10" dirty="0">
                <a:latin typeface="Century Schoolbook"/>
                <a:cs typeface="Century Schoolbook"/>
              </a:rPr>
              <a:t>is </a:t>
            </a:r>
            <a:r>
              <a:rPr sz="2400" dirty="0">
                <a:latin typeface="Century Schoolbook"/>
                <a:cs typeface="Century Schoolbook"/>
              </a:rPr>
              <a:t>a  unit, just </a:t>
            </a:r>
            <a:r>
              <a:rPr sz="2400" spc="-5" dirty="0">
                <a:latin typeface="Century Schoolbook"/>
                <a:cs typeface="Century Schoolbook"/>
              </a:rPr>
              <a:t>as the state </a:t>
            </a:r>
            <a:r>
              <a:rPr sz="2400" dirty="0">
                <a:latin typeface="Century Schoolbook"/>
                <a:cs typeface="Century Schoolbook"/>
              </a:rPr>
              <a:t>is a</a:t>
            </a:r>
            <a:r>
              <a:rPr sz="2400" spc="-5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unit.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468" y="1051305"/>
            <a:ext cx="7915909" cy="341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Aristotle </a:t>
            </a:r>
            <a:r>
              <a:rPr sz="2700" spc="-5" dirty="0">
                <a:latin typeface="Lucida Sans Unicode"/>
                <a:cs typeface="Lucida Sans Unicode"/>
              </a:rPr>
              <a:t>believed that </a:t>
            </a:r>
            <a:r>
              <a:rPr sz="2700" dirty="0">
                <a:latin typeface="Lucida Sans Unicode"/>
                <a:cs typeface="Lucida Sans Unicode"/>
              </a:rPr>
              <a:t>state </a:t>
            </a:r>
            <a:r>
              <a:rPr sz="2700" spc="-5" dirty="0">
                <a:latin typeface="Lucida Sans Unicode"/>
                <a:cs typeface="Lucida Sans Unicode"/>
              </a:rPr>
              <a:t>came into  existence </a:t>
            </a:r>
            <a:r>
              <a:rPr sz="2700" dirty="0">
                <a:latin typeface="Lucida Sans Unicode"/>
                <a:cs typeface="Lucida Sans Unicode"/>
              </a:rPr>
              <a:t>for </a:t>
            </a:r>
            <a:r>
              <a:rPr sz="2700" spc="-5" dirty="0">
                <a:latin typeface="Lucida Sans Unicode"/>
                <a:cs typeface="Lucida Sans Unicode"/>
              </a:rPr>
              <a:t>the bare </a:t>
            </a:r>
            <a:r>
              <a:rPr sz="2700" dirty="0">
                <a:latin typeface="Lucida Sans Unicode"/>
                <a:cs typeface="Lucida Sans Unicode"/>
              </a:rPr>
              <a:t>needs </a:t>
            </a:r>
            <a:r>
              <a:rPr sz="2700" spc="-5" dirty="0">
                <a:latin typeface="Lucida Sans Unicode"/>
                <a:cs typeface="Lucida Sans Unicode"/>
              </a:rPr>
              <a:t>of </a:t>
            </a:r>
            <a:r>
              <a:rPr sz="2700" dirty="0">
                <a:latin typeface="Lucida Sans Unicode"/>
                <a:cs typeface="Lucida Sans Unicode"/>
              </a:rPr>
              <a:t>man’s </a:t>
            </a:r>
            <a:r>
              <a:rPr sz="2700" spc="-5" dirty="0">
                <a:latin typeface="Lucida Sans Unicode"/>
                <a:cs typeface="Lucida Sans Unicode"/>
              </a:rPr>
              <a:t>life</a:t>
            </a:r>
            <a:r>
              <a:rPr sz="2700" spc="-19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  continued to exist </a:t>
            </a:r>
            <a:r>
              <a:rPr sz="2700" dirty="0">
                <a:latin typeface="Lucida Sans Unicode"/>
                <a:cs typeface="Lucida Sans Unicode"/>
              </a:rPr>
              <a:t>for his </a:t>
            </a:r>
            <a:r>
              <a:rPr sz="2700" spc="-5" dirty="0">
                <a:latin typeface="Lucida Sans Unicode"/>
                <a:cs typeface="Lucida Sans Unicode"/>
              </a:rPr>
              <a:t>good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life</a:t>
            </a:r>
            <a:endParaRPr sz="2700">
              <a:latin typeface="Lucida Sans Unicode"/>
              <a:cs typeface="Lucida Sans Unicode"/>
            </a:endParaRPr>
          </a:p>
          <a:p>
            <a:pPr marL="268605" marR="187642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State is result of </a:t>
            </a:r>
            <a:r>
              <a:rPr sz="2700" dirty="0">
                <a:latin typeface="Lucida Sans Unicode"/>
                <a:cs typeface="Lucida Sans Unicode"/>
              </a:rPr>
              <a:t>a slow </a:t>
            </a:r>
            <a:r>
              <a:rPr sz="2700" spc="-5" dirty="0">
                <a:latin typeface="Lucida Sans Unicode"/>
                <a:cs typeface="Lucida Sans Unicode"/>
              </a:rPr>
              <a:t>and</a:t>
            </a:r>
            <a:r>
              <a:rPr sz="2700" spc="-1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steady  </a:t>
            </a:r>
            <a:r>
              <a:rPr sz="2700" spc="-5" dirty="0">
                <a:latin typeface="Lucida Sans Unicode"/>
                <a:cs typeface="Lucida Sans Unicode"/>
              </a:rPr>
              <a:t>development of </a:t>
            </a:r>
            <a:r>
              <a:rPr sz="2700" dirty="0">
                <a:latin typeface="Lucida Sans Unicode"/>
                <a:cs typeface="Lucida Sans Unicode"/>
              </a:rPr>
              <a:t>human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society</a:t>
            </a:r>
            <a:endParaRPr sz="2700">
              <a:latin typeface="Lucida Sans Unicode"/>
              <a:cs typeface="Lucida Sans Unicode"/>
            </a:endParaRPr>
          </a:p>
          <a:p>
            <a:pPr marL="268605" marR="18478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Verges pointed out that to trace origin of  State to one factor is wrong, but it is gradual  realization of </a:t>
            </a:r>
            <a:r>
              <a:rPr sz="2700" dirty="0">
                <a:latin typeface="Lucida Sans Unicode"/>
                <a:cs typeface="Lucida Sans Unicode"/>
              </a:rPr>
              <a:t>human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nature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394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E</a:t>
            </a:r>
            <a:r>
              <a:rPr sz="2400" spc="-5" dirty="0"/>
              <a:t>LEMENTS </a:t>
            </a:r>
            <a:r>
              <a:rPr sz="2400" dirty="0"/>
              <a:t>OF THE</a:t>
            </a:r>
            <a:r>
              <a:rPr sz="2400" spc="450" dirty="0"/>
              <a:t> </a:t>
            </a:r>
            <a:r>
              <a:rPr sz="3000" spc="-10" dirty="0"/>
              <a:t>S</a:t>
            </a:r>
            <a:r>
              <a:rPr sz="2400" spc="-10" dirty="0"/>
              <a:t>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877314"/>
            <a:ext cx="2296795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AutoNum type="arabicParenBoth"/>
              <a:tabLst>
                <a:tab pos="527685" algn="l"/>
                <a:tab pos="5283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Population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Century Schoolbook"/>
              <a:buAutoNum type="arabicParenBoth"/>
            </a:pP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FD8537"/>
              </a:buClr>
              <a:buSzPct val="68750"/>
              <a:buAutoNum type="arabicParenBoth"/>
              <a:tabLst>
                <a:tab pos="527685" algn="l"/>
                <a:tab pos="528320" algn="l"/>
              </a:tabLst>
            </a:pPr>
            <a:r>
              <a:rPr sz="2400" dirty="0">
                <a:latin typeface="Century Schoolbook"/>
                <a:cs typeface="Century Schoolbook"/>
              </a:rPr>
              <a:t>Territory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Century Schoolbook"/>
              <a:buAutoNum type="arabicParenBoth"/>
            </a:pP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FD8537"/>
              </a:buClr>
              <a:buSzPct val="68750"/>
              <a:buAutoNum type="arabicParenBoth"/>
              <a:tabLst>
                <a:tab pos="527685" algn="l"/>
                <a:tab pos="528320" algn="l"/>
              </a:tabLst>
            </a:pPr>
            <a:r>
              <a:rPr sz="2400" dirty="0">
                <a:latin typeface="Century Schoolbook"/>
                <a:cs typeface="Century Schoolbook"/>
              </a:rPr>
              <a:t>Government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Century Schoolbook"/>
              <a:buAutoNum type="arabicParenBoth"/>
            </a:pP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FD8537"/>
              </a:buClr>
              <a:buSzPct val="68750"/>
              <a:buAutoNum type="arabicParenBoth"/>
              <a:tabLst>
                <a:tab pos="527685" algn="l"/>
                <a:tab pos="5283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Sovereignty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394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E</a:t>
            </a:r>
            <a:r>
              <a:rPr sz="2400" spc="-5" dirty="0"/>
              <a:t>LEMENTS </a:t>
            </a:r>
            <a:r>
              <a:rPr sz="2400" dirty="0"/>
              <a:t>OF THE</a:t>
            </a:r>
            <a:r>
              <a:rPr sz="2400" spc="450" dirty="0"/>
              <a:t> </a:t>
            </a:r>
            <a:r>
              <a:rPr sz="3000" spc="-10" dirty="0"/>
              <a:t>S</a:t>
            </a:r>
            <a:r>
              <a:rPr sz="2400" spc="-10" dirty="0"/>
              <a:t>TATE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1" y="1478025"/>
            <a:ext cx="7388860" cy="49648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Century Schoolbook"/>
                <a:cs typeface="Century Schoolbook"/>
              </a:rPr>
              <a:t>Population </a:t>
            </a:r>
            <a:r>
              <a:rPr sz="2200" spc="-5" dirty="0">
                <a:latin typeface="Century Schoolbook"/>
                <a:cs typeface="Century Schoolbook"/>
              </a:rPr>
              <a:t>: A considerable </a:t>
            </a:r>
            <a:r>
              <a:rPr sz="2200" spc="-10" dirty="0">
                <a:latin typeface="Century Schoolbook"/>
                <a:cs typeface="Century Schoolbook"/>
              </a:rPr>
              <a:t>group </a:t>
            </a:r>
            <a:r>
              <a:rPr sz="2200" dirty="0">
                <a:latin typeface="Century Schoolbook"/>
                <a:cs typeface="Century Schoolbook"/>
              </a:rPr>
              <a:t>of </a:t>
            </a:r>
            <a:r>
              <a:rPr sz="2200" spc="-5" dirty="0">
                <a:latin typeface="Century Schoolbook"/>
                <a:cs typeface="Century Schoolbook"/>
              </a:rPr>
              <a:t>human</a:t>
            </a:r>
            <a:r>
              <a:rPr sz="2200" spc="9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beings;</a:t>
            </a:r>
            <a:endParaRPr sz="2200" dirty="0">
              <a:latin typeface="Century Schoolbook"/>
              <a:cs typeface="Century Schoolbook"/>
            </a:endParaRPr>
          </a:p>
          <a:p>
            <a:pPr marL="286385" marR="8255" indent="-274320" algn="just">
              <a:lnSpc>
                <a:spcPct val="17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10" dirty="0">
                <a:latin typeface="Century Schoolbook"/>
                <a:cs typeface="Century Schoolbook"/>
              </a:rPr>
              <a:t>T</a:t>
            </a:r>
            <a:r>
              <a:rPr sz="2200" b="1" spc="-10" dirty="0">
                <a:latin typeface="Century Schoolbook"/>
                <a:cs typeface="Century Schoolbook"/>
              </a:rPr>
              <a:t>erritory </a:t>
            </a:r>
            <a:r>
              <a:rPr sz="2200" spc="-5" dirty="0">
                <a:latin typeface="Century Schoolbook"/>
                <a:cs typeface="Century Schoolbook"/>
              </a:rPr>
              <a:t>: A definite </a:t>
            </a:r>
            <a:r>
              <a:rPr sz="2200" spc="-10" dirty="0">
                <a:latin typeface="Century Schoolbook"/>
                <a:cs typeface="Century Schoolbook"/>
              </a:rPr>
              <a:t>area </a:t>
            </a:r>
            <a:r>
              <a:rPr sz="2200" dirty="0">
                <a:latin typeface="Century Schoolbook"/>
                <a:cs typeface="Century Schoolbook"/>
              </a:rPr>
              <a:t>of </a:t>
            </a:r>
            <a:r>
              <a:rPr sz="2200" spc="-5" dirty="0">
                <a:latin typeface="Century Schoolbook"/>
                <a:cs typeface="Century Schoolbook"/>
              </a:rPr>
              <a:t>earth’s </a:t>
            </a:r>
            <a:r>
              <a:rPr sz="2200" dirty="0">
                <a:latin typeface="Century Schoolbook"/>
                <a:cs typeface="Century Schoolbook"/>
              </a:rPr>
              <a:t>surface </a:t>
            </a:r>
            <a:r>
              <a:rPr sz="2200" spc="-5" dirty="0">
                <a:latin typeface="Century Schoolbook"/>
                <a:cs typeface="Century Schoolbook"/>
              </a:rPr>
              <a:t>upon which 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population permanently</a:t>
            </a:r>
            <a:r>
              <a:rPr sz="2200" spc="2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resides</a:t>
            </a:r>
            <a:endParaRPr sz="2200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Wingdings"/>
              <a:buChar char=""/>
            </a:pPr>
            <a:endParaRPr sz="2100" dirty="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2332355" algn="l"/>
                <a:tab pos="2692400" algn="l"/>
                <a:tab pos="3888740" algn="l"/>
                <a:tab pos="5670550" algn="l"/>
                <a:tab pos="6863715" algn="l"/>
                <a:tab pos="7792084" algn="l"/>
              </a:tabLst>
            </a:pPr>
            <a:r>
              <a:rPr sz="2200" b="1" spc="-5" dirty="0">
                <a:latin typeface="Century Schoolbook"/>
                <a:cs typeface="Century Schoolbook"/>
              </a:rPr>
              <a:t>Gove</a:t>
            </a:r>
            <a:r>
              <a:rPr sz="2200" b="1" spc="5" dirty="0">
                <a:latin typeface="Century Schoolbook"/>
                <a:cs typeface="Century Schoolbook"/>
              </a:rPr>
              <a:t>r</a:t>
            </a:r>
            <a:r>
              <a:rPr sz="2200" b="1" spc="-10" dirty="0">
                <a:latin typeface="Century Schoolbook"/>
                <a:cs typeface="Century Schoolbook"/>
              </a:rPr>
              <a:t>n</a:t>
            </a:r>
            <a:r>
              <a:rPr sz="2200" b="1" spc="-15" dirty="0">
                <a:latin typeface="Century Schoolbook"/>
                <a:cs typeface="Century Schoolbook"/>
              </a:rPr>
              <a:t>m</a:t>
            </a:r>
            <a:r>
              <a:rPr sz="2200" b="1" dirty="0">
                <a:latin typeface="Century Schoolbook"/>
                <a:cs typeface="Century Schoolbook"/>
              </a:rPr>
              <a:t>e</a:t>
            </a:r>
            <a:r>
              <a:rPr sz="2200" b="1" spc="-10" dirty="0">
                <a:latin typeface="Century Schoolbook"/>
                <a:cs typeface="Century Schoolbook"/>
              </a:rPr>
              <a:t>n</a:t>
            </a:r>
            <a:r>
              <a:rPr sz="2200" b="1" dirty="0">
                <a:latin typeface="Century Schoolbook"/>
                <a:cs typeface="Century Schoolbook"/>
              </a:rPr>
              <a:t>t</a:t>
            </a:r>
            <a:r>
              <a:rPr sz="2200" spc="-5" dirty="0">
                <a:latin typeface="Century Schoolbook"/>
                <a:cs typeface="Century Schoolbook"/>
              </a:rPr>
              <a:t>:</a:t>
            </a:r>
            <a:r>
              <a:rPr sz="2200" dirty="0">
                <a:latin typeface="Century Schoolbook"/>
                <a:cs typeface="Century Schoolbook"/>
              </a:rPr>
              <a:t>	</a:t>
            </a:r>
            <a:r>
              <a:rPr sz="2200" spc="-5" dirty="0">
                <a:latin typeface="Century Schoolbook"/>
                <a:cs typeface="Century Schoolbook"/>
              </a:rPr>
              <a:t>A</a:t>
            </a:r>
            <a:r>
              <a:rPr sz="2200" dirty="0">
                <a:latin typeface="Century Schoolbook"/>
                <a:cs typeface="Century Schoolbook"/>
              </a:rPr>
              <a:t>	</a:t>
            </a:r>
            <a:r>
              <a:rPr sz="2200" spc="-10" dirty="0">
                <a:latin typeface="Century Schoolbook"/>
                <a:cs typeface="Century Schoolbook"/>
              </a:rPr>
              <a:t>po</a:t>
            </a:r>
            <a:r>
              <a:rPr sz="2200" dirty="0">
                <a:latin typeface="Century Schoolbook"/>
                <a:cs typeface="Century Schoolbook"/>
              </a:rPr>
              <a:t>l</a:t>
            </a:r>
            <a:r>
              <a:rPr sz="2200" spc="-5" dirty="0">
                <a:latin typeface="Century Schoolbook"/>
                <a:cs typeface="Century Schoolbook"/>
              </a:rPr>
              <a:t>i</a:t>
            </a:r>
            <a:r>
              <a:rPr sz="2200" spc="-20" dirty="0">
                <a:latin typeface="Century Schoolbook"/>
                <a:cs typeface="Century Schoolbook"/>
              </a:rPr>
              <a:t>t</a:t>
            </a:r>
            <a:r>
              <a:rPr sz="2200" spc="-5" dirty="0">
                <a:latin typeface="Century Schoolbook"/>
                <a:cs typeface="Century Schoolbook"/>
              </a:rPr>
              <a:t>ical</a:t>
            </a:r>
            <a:r>
              <a:rPr sz="2200" dirty="0">
                <a:latin typeface="Century Schoolbook"/>
                <a:cs typeface="Century Schoolbook"/>
              </a:rPr>
              <a:t>	</a:t>
            </a:r>
            <a:r>
              <a:rPr sz="2200" spc="-5" dirty="0">
                <a:latin typeface="Century Schoolbook"/>
                <a:cs typeface="Century Schoolbook"/>
              </a:rPr>
              <a:t>organ</a:t>
            </a:r>
            <a:r>
              <a:rPr sz="2200" dirty="0">
                <a:latin typeface="Century Schoolbook"/>
                <a:cs typeface="Century Schoolbook"/>
              </a:rPr>
              <a:t>i</a:t>
            </a:r>
            <a:r>
              <a:rPr sz="2200" spc="-5" dirty="0">
                <a:latin typeface="Century Schoolbook"/>
                <a:cs typeface="Century Schoolbook"/>
              </a:rPr>
              <a:t>zati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5" dirty="0">
                <a:latin typeface="Century Schoolbook"/>
                <a:cs typeface="Century Schoolbook"/>
              </a:rPr>
              <a:t>n</a:t>
            </a:r>
            <a:r>
              <a:rPr sz="2200" dirty="0">
                <a:latin typeface="Century Schoolbook"/>
                <a:cs typeface="Century Schoolbook"/>
              </a:rPr>
              <a:t>	</a:t>
            </a:r>
            <a:r>
              <a:rPr sz="2200" spc="-10" dirty="0">
                <a:latin typeface="Century Schoolbook"/>
                <a:cs typeface="Century Schoolbook"/>
              </a:rPr>
              <a:t>throu</a:t>
            </a:r>
            <a:r>
              <a:rPr sz="2200" spc="5" dirty="0">
                <a:latin typeface="Century Schoolbook"/>
                <a:cs typeface="Century Schoolbook"/>
              </a:rPr>
              <a:t>g</a:t>
            </a:r>
            <a:r>
              <a:rPr sz="2200" spc="-5" dirty="0">
                <a:latin typeface="Century Schoolbook"/>
                <a:cs typeface="Century Schoolbook"/>
              </a:rPr>
              <a:t>h</a:t>
            </a:r>
            <a:r>
              <a:rPr sz="2200" dirty="0">
                <a:latin typeface="Century Schoolbook"/>
                <a:cs typeface="Century Schoolbook"/>
              </a:rPr>
              <a:t>	</a:t>
            </a:r>
            <a:r>
              <a:rPr sz="2200" spc="-5" dirty="0">
                <a:latin typeface="Century Schoolbook"/>
                <a:cs typeface="Century Schoolbook"/>
              </a:rPr>
              <a:t>which</a:t>
            </a:r>
            <a:r>
              <a:rPr sz="2200" dirty="0">
                <a:latin typeface="Century Schoolbook"/>
                <a:cs typeface="Century Schoolbook"/>
              </a:rPr>
              <a:t>	</a:t>
            </a:r>
            <a:r>
              <a:rPr sz="2200" spc="-10" dirty="0">
                <a:latin typeface="Century Schoolbook"/>
                <a:cs typeface="Century Schoolbook"/>
              </a:rPr>
              <a:t>the</a:t>
            </a:r>
            <a:endParaRPr sz="2200" dirty="0">
              <a:latin typeface="Century Schoolbook"/>
              <a:cs typeface="Century Schoolbook"/>
            </a:endParaRPr>
          </a:p>
          <a:p>
            <a:pPr marL="286385" algn="just">
              <a:lnSpc>
                <a:spcPct val="100000"/>
              </a:lnSpc>
              <a:spcBef>
                <a:spcPts val="1850"/>
              </a:spcBef>
            </a:pPr>
            <a:r>
              <a:rPr sz="2200" spc="-5" dirty="0">
                <a:latin typeface="Century Schoolbook"/>
                <a:cs typeface="Century Schoolbook"/>
              </a:rPr>
              <a:t>will or law of the state is expressed and</a:t>
            </a:r>
            <a:r>
              <a:rPr sz="2200" spc="1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administrated.</a:t>
            </a:r>
            <a:endParaRPr sz="2200" dirty="0">
              <a:latin typeface="Century Schoolbook"/>
              <a:cs typeface="Century Schoolbook"/>
            </a:endParaRPr>
          </a:p>
          <a:p>
            <a:pPr marL="286385" marR="5080" indent="-274320" algn="just">
              <a:lnSpc>
                <a:spcPct val="17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Century Schoolbook"/>
                <a:cs typeface="Century Schoolbook"/>
              </a:rPr>
              <a:t>Sovereignty </a:t>
            </a:r>
            <a:r>
              <a:rPr sz="2200" spc="-5" dirty="0">
                <a:latin typeface="Century Schoolbook"/>
                <a:cs typeface="Century Schoolbook"/>
              </a:rPr>
              <a:t>: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supremacy </a:t>
            </a:r>
            <a:r>
              <a:rPr sz="2200" dirty="0">
                <a:latin typeface="Century Schoolbook"/>
                <a:cs typeface="Century Schoolbook"/>
              </a:rPr>
              <a:t>of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state over all  individuals and associations </a:t>
            </a:r>
            <a:r>
              <a:rPr sz="2200" spc="-10" dirty="0">
                <a:latin typeface="Century Schoolbook"/>
                <a:cs typeface="Century Schoolbook"/>
              </a:rPr>
              <a:t>within </a:t>
            </a:r>
            <a:r>
              <a:rPr sz="2200" spc="-5" dirty="0">
                <a:latin typeface="Century Schoolbook"/>
                <a:cs typeface="Century Schoolbook"/>
              </a:rPr>
              <a:t>it and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independence  </a:t>
            </a:r>
            <a:r>
              <a:rPr sz="2200" dirty="0">
                <a:latin typeface="Century Schoolbook"/>
                <a:cs typeface="Century Schoolbook"/>
              </a:rPr>
              <a:t>of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state from external</a:t>
            </a:r>
            <a:r>
              <a:rPr sz="2200" spc="20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control.</a:t>
            </a:r>
            <a:endParaRPr sz="2200" dirty="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40" y="403412"/>
            <a:ext cx="403170" cy="604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751" y="403412"/>
            <a:ext cx="272935" cy="604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8470" y="156621"/>
            <a:ext cx="4484832" cy="1211258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11394">
              <a:spcBef>
                <a:spcPts val="85"/>
              </a:spcBef>
            </a:pPr>
            <a:r>
              <a:rPr sz="3900" spc="-4" dirty="0">
                <a:solidFill>
                  <a:srgbClr val="6500CC"/>
                </a:solidFill>
                <a:latin typeface="Arial"/>
                <a:cs typeface="Arial"/>
              </a:rPr>
              <a:t>the theory of</a:t>
            </a:r>
            <a:r>
              <a:rPr sz="3900" spc="-27" dirty="0">
                <a:solidFill>
                  <a:srgbClr val="6500CC"/>
                </a:solidFill>
                <a:latin typeface="Arial"/>
                <a:cs typeface="Arial"/>
              </a:rPr>
              <a:t> </a:t>
            </a:r>
            <a:r>
              <a:rPr sz="3900" spc="-4" dirty="0">
                <a:solidFill>
                  <a:srgbClr val="6500CC"/>
                </a:solidFill>
                <a:latin typeface="Arial"/>
                <a:cs typeface="Arial"/>
              </a:rPr>
              <a:t>force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459" y="1431662"/>
            <a:ext cx="6612541" cy="2939937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364617" marR="4559" indent="-353794" algn="just">
              <a:spcBef>
                <a:spcPts val="85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9" dirty="0">
                <a:latin typeface="Arial"/>
                <a:cs typeface="Arial"/>
              </a:rPr>
              <a:t>Emphasizes </a:t>
            </a: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origin </a:t>
            </a:r>
            <a:r>
              <a:rPr sz="2900" spc="-4" dirty="0">
                <a:latin typeface="Arial"/>
                <a:cs typeface="Arial"/>
              </a:rPr>
              <a:t>of the State </a:t>
            </a:r>
            <a:r>
              <a:rPr sz="2900" spc="-9" dirty="0">
                <a:latin typeface="Arial"/>
                <a:cs typeface="Arial"/>
              </a:rPr>
              <a:t>in  </a:t>
            </a: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9" dirty="0">
                <a:latin typeface="Arial"/>
                <a:cs typeface="Arial"/>
              </a:rPr>
              <a:t>subordination </a:t>
            </a:r>
            <a:r>
              <a:rPr sz="2900" spc="-4" dirty="0">
                <a:latin typeface="Arial"/>
                <a:cs typeface="Arial"/>
              </a:rPr>
              <a:t>of the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weak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to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the  strong.</a:t>
            </a:r>
            <a:endParaRPr sz="2900" dirty="0">
              <a:latin typeface="Arial"/>
              <a:cs typeface="Arial"/>
            </a:endParaRPr>
          </a:p>
          <a:p>
            <a:pPr marL="364617" marR="4559" indent="-353794" algn="just">
              <a:spcBef>
                <a:spcPts val="682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4" dirty="0">
                <a:latin typeface="Arial"/>
                <a:cs typeface="Arial"/>
              </a:rPr>
              <a:t>A </a:t>
            </a:r>
            <a:r>
              <a:rPr sz="2900" spc="-9" dirty="0">
                <a:latin typeface="Arial"/>
                <a:cs typeface="Arial"/>
              </a:rPr>
              <a:t>person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physically stronger</a:t>
            </a:r>
            <a:r>
              <a:rPr lang="en-US" sz="2900" spc="-9" dirty="0">
                <a:solidFill>
                  <a:srgbClr val="FF3300"/>
                </a:solidFill>
                <a:latin typeface="Arial"/>
                <a:cs typeface="Arial"/>
              </a:rPr>
              <a:t> use </a:t>
            </a:r>
            <a:r>
              <a:rPr sz="2900" spc="-13" dirty="0">
                <a:latin typeface="Arial"/>
                <a:cs typeface="Arial"/>
              </a:rPr>
              <a:t> </a:t>
            </a:r>
            <a:r>
              <a:rPr sz="2900" spc="-1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lang="en-US" sz="2900" spc="-13" dirty="0">
                <a:solidFill>
                  <a:srgbClr val="FF3300"/>
                </a:solidFill>
                <a:latin typeface="Arial"/>
                <a:cs typeface="Arial"/>
              </a:rPr>
              <a:t>to </a:t>
            </a:r>
            <a:r>
              <a:rPr sz="2900" spc="-9" dirty="0">
                <a:solidFill>
                  <a:srgbClr val="FF3300"/>
                </a:solidFill>
                <a:latin typeface="Arial"/>
                <a:cs typeface="Arial"/>
              </a:rPr>
              <a:t>captured </a:t>
            </a:r>
            <a:r>
              <a:rPr sz="2900" spc="-4" dirty="0">
                <a:latin typeface="Arial"/>
                <a:cs typeface="Arial"/>
              </a:rPr>
              <a:t>and </a:t>
            </a:r>
            <a:r>
              <a:rPr sz="2900" spc="-9" dirty="0">
                <a:latin typeface="Arial"/>
                <a:cs typeface="Arial"/>
              </a:rPr>
              <a:t>enslaved </a:t>
            </a:r>
            <a:r>
              <a:rPr sz="2900" spc="-4" dirty="0">
                <a:latin typeface="Arial"/>
                <a:cs typeface="Arial"/>
              </a:rPr>
              <a:t>the </a:t>
            </a:r>
            <a:r>
              <a:rPr sz="2900" spc="-4" dirty="0">
                <a:solidFill>
                  <a:srgbClr val="FF3300"/>
                </a:solidFill>
                <a:latin typeface="Arial"/>
                <a:cs typeface="Arial"/>
              </a:rPr>
              <a:t>weak</a:t>
            </a:r>
            <a:r>
              <a:rPr sz="2900" spc="-4" dirty="0">
                <a:latin typeface="Arial"/>
                <a:cs typeface="Arial"/>
              </a:rPr>
              <a:t>.</a:t>
            </a:r>
            <a:endParaRPr sz="2900" dirty="0">
              <a:latin typeface="Arial"/>
              <a:cs typeface="Arial"/>
            </a:endParaRPr>
          </a:p>
          <a:p>
            <a:pPr marL="364617" indent="-353794" algn="just">
              <a:spcBef>
                <a:spcPts val="678"/>
              </a:spcBef>
              <a:buClr>
                <a:srgbClr val="009ACC"/>
              </a:buClr>
              <a:buSzPct val="81250"/>
              <a:buFont typeface="Wingdings"/>
              <a:buChar char=""/>
              <a:tabLst>
                <a:tab pos="365186" algn="l"/>
              </a:tabLst>
            </a:pPr>
            <a:r>
              <a:rPr sz="2900" spc="-9" dirty="0">
                <a:latin typeface="Arial"/>
                <a:cs typeface="Arial"/>
              </a:rPr>
              <a:t>Having</a:t>
            </a:r>
            <a:r>
              <a:rPr sz="2900" spc="247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increased</a:t>
            </a:r>
            <a:r>
              <a:rPr sz="2900" spc="247" dirty="0">
                <a:latin typeface="Arial"/>
                <a:cs typeface="Arial"/>
              </a:rPr>
              <a:t> </a:t>
            </a:r>
            <a:r>
              <a:rPr sz="2900" spc="-4" dirty="0">
                <a:latin typeface="Arial"/>
                <a:cs typeface="Arial"/>
              </a:rPr>
              <a:t>the</a:t>
            </a:r>
            <a:r>
              <a:rPr sz="2900" spc="242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number</a:t>
            </a:r>
            <a:r>
              <a:rPr sz="2900" spc="251" dirty="0">
                <a:latin typeface="Arial"/>
                <a:cs typeface="Arial"/>
              </a:rPr>
              <a:t> </a:t>
            </a:r>
            <a:r>
              <a:rPr sz="2900" spc="-4" dirty="0">
                <a:latin typeface="Arial"/>
                <a:cs typeface="Arial"/>
              </a:rPr>
              <a:t>of</a:t>
            </a:r>
            <a:r>
              <a:rPr sz="2900" spc="242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his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9514" y="4182950"/>
            <a:ext cx="2030268" cy="903482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254093" marR="4559" indent="-243270">
              <a:spcBef>
                <a:spcPts val="85"/>
              </a:spcBef>
              <a:tabLst>
                <a:tab pos="1020362" algn="l"/>
              </a:tabLst>
            </a:pPr>
            <a:r>
              <a:rPr sz="2900" spc="-9" dirty="0">
                <a:latin typeface="Arial"/>
                <a:cs typeface="Arial"/>
              </a:rPr>
              <a:t>ove</a:t>
            </a:r>
            <a:r>
              <a:rPr sz="2900" spc="-4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	</a:t>
            </a:r>
            <a:r>
              <a:rPr sz="2900" spc="-9" dirty="0">
                <a:latin typeface="Arial"/>
                <a:cs typeface="Arial"/>
              </a:rPr>
              <a:t>whom  authority,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7648" y="4182950"/>
            <a:ext cx="2562514" cy="903482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11394" marR="4559" indent="240989">
              <a:spcBef>
                <a:spcPts val="85"/>
              </a:spcBef>
              <a:tabLst>
                <a:tab pos="717842" algn="l"/>
                <a:tab pos="958262" algn="l"/>
                <a:tab pos="2314186" algn="l"/>
              </a:tabLst>
            </a:pPr>
            <a:r>
              <a:rPr sz="2900" spc="-9" dirty="0">
                <a:latin typeface="Arial"/>
                <a:cs typeface="Arial"/>
              </a:rPr>
              <a:t>h</a:t>
            </a:r>
            <a:r>
              <a:rPr sz="2900" spc="-4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		</a:t>
            </a:r>
            <a:r>
              <a:rPr sz="2900" spc="-9" dirty="0">
                <a:latin typeface="Arial"/>
                <a:cs typeface="Arial"/>
              </a:rPr>
              <a:t>exercised  h</a:t>
            </a:r>
            <a:r>
              <a:rPr sz="2900" spc="-4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	</a:t>
            </a:r>
            <a:r>
              <a:rPr sz="2900" spc="-9" dirty="0">
                <a:latin typeface="Arial"/>
                <a:cs typeface="Arial"/>
              </a:rPr>
              <a:t>becam</a:t>
            </a:r>
            <a:r>
              <a:rPr sz="2900" spc="-4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	</a:t>
            </a:r>
            <a:r>
              <a:rPr sz="2900" spc="-4" dirty="0">
                <a:latin typeface="Arial"/>
                <a:cs typeface="Arial"/>
              </a:rPr>
              <a:t>a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6400" y="4182952"/>
            <a:ext cx="1896688" cy="1349758"/>
          </a:xfrm>
          <a:prstGeom prst="rect">
            <a:avLst/>
          </a:prstGeom>
        </p:spPr>
        <p:txBody>
          <a:bodyPr vert="horz" wrap="square" lIns="0" tIns="10824" rIns="0" bIns="0" rtlCol="0">
            <a:spAutoFit/>
          </a:bodyPr>
          <a:lstStyle/>
          <a:p>
            <a:pPr marL="11394" marR="4559">
              <a:spcBef>
                <a:spcPts val="85"/>
              </a:spcBef>
            </a:pPr>
            <a:r>
              <a:rPr sz="2900" spc="-9" dirty="0">
                <a:latin typeface="Arial"/>
                <a:cs typeface="Arial"/>
              </a:rPr>
              <a:t>followers,  undisputed  tribal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-9" dirty="0">
                <a:latin typeface="Arial"/>
                <a:cs typeface="Arial"/>
              </a:rPr>
              <a:t>chief.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Tanushree Sanwal, Assistant Professor, Krishna Engineering College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129</TotalTime>
  <Words>3261</Words>
  <Application>Microsoft Office PowerPoint</Application>
  <PresentationFormat>On-screen Show (4:3)</PresentationFormat>
  <Paragraphs>265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Century</vt:lpstr>
      <vt:lpstr>Century Schoolbook</vt:lpstr>
      <vt:lpstr>Courier New</vt:lpstr>
      <vt:lpstr>Lucida Sans Unicode</vt:lpstr>
      <vt:lpstr>Times New Roman</vt:lpstr>
      <vt:lpstr>Trebuchet MS</vt:lpstr>
      <vt:lpstr>Wingdings</vt:lpstr>
      <vt:lpstr>Wingdings 2</vt:lpstr>
      <vt:lpstr>Wingdings 3</vt:lpstr>
      <vt:lpstr>Opulent</vt:lpstr>
      <vt:lpstr>ORIGIN, NATURE &amp;  FUNCTIONS OF THE STATE</vt:lpstr>
      <vt:lpstr>STATE</vt:lpstr>
      <vt:lpstr>DEFINITION OF ‘STATE’</vt:lpstr>
      <vt:lpstr>PowerPoint Presentation</vt:lpstr>
      <vt:lpstr>PowerPoint Presentation</vt:lpstr>
      <vt:lpstr>ELEMENTS OF THE STATE</vt:lpstr>
      <vt:lpstr>ELEMENTS OF THE STATE</vt:lpstr>
      <vt:lpstr>PowerPoint Presentation</vt:lpstr>
      <vt:lpstr>the theory of force</vt:lpstr>
      <vt:lpstr>PowerPoint Presentation</vt:lpstr>
      <vt:lpstr>THE FORCE THEORY</vt:lpstr>
      <vt:lpstr>THE DIVINE THEORY</vt:lpstr>
      <vt:lpstr>PowerPoint Presentation</vt:lpstr>
      <vt:lpstr>Theory of Mystical Origin </vt:lpstr>
      <vt:lpstr>SOCIAL CONTRACT THEORY</vt:lpstr>
      <vt:lpstr>Thomas Hobbes</vt:lpstr>
      <vt:lpstr>John Locke</vt:lpstr>
      <vt:lpstr>PowerPoint Presentation</vt:lpstr>
      <vt:lpstr>Jean Jacques Rousseau</vt:lpstr>
      <vt:lpstr>PowerPoint Presentation</vt:lpstr>
      <vt:lpstr>SOCIAL CONTRACT THEORY</vt:lpstr>
      <vt:lpstr>SOCIAL CONTRACT</vt:lpstr>
      <vt:lpstr>partriarchal Vs. matriarchal theory</vt:lpstr>
      <vt:lpstr>PowerPoint Presentation</vt:lpstr>
      <vt:lpstr>The Matriarchal Theory</vt:lpstr>
      <vt:lpstr>PowerPoint Presentation</vt:lpstr>
      <vt:lpstr>the historical or  evolutionary theory</vt:lpstr>
      <vt:lpstr>PowerPoint Presentation</vt:lpstr>
      <vt:lpstr>PowerPoint Presentation</vt:lpstr>
      <vt:lpstr>NATURE &amp; ROLE OF THE STATE</vt:lpstr>
      <vt:lpstr>NATURE &amp; ROLE OF THE STATE</vt:lpstr>
      <vt:lpstr>IDEALIST THEORY OF POLITICS</vt:lpstr>
      <vt:lpstr>MAJOR EXPONENTS</vt:lpstr>
      <vt:lpstr>FEATURES OF IDEALISM</vt:lpstr>
      <vt:lpstr>FEATURES</vt:lpstr>
      <vt:lpstr>MARXIST THEORY OF THE STATE</vt:lpstr>
      <vt:lpstr>MARXIST/ STATE</vt:lpstr>
      <vt:lpstr>NEO-MARXIST THEORIES OF STATE</vt:lpstr>
      <vt:lpstr>NEO-MARXIST/ STATE</vt:lpstr>
      <vt:lpstr>NEO-MARXIST/ STATE</vt:lpstr>
      <vt:lpstr>LIBERAL THEORY OF STATE</vt:lpstr>
      <vt:lpstr>FEATURES OF THE LIBERAL STATE</vt:lpstr>
      <vt:lpstr>QUESTIONS</vt:lpstr>
      <vt:lpstr>QUESTIONS</vt:lpstr>
      <vt:lpstr>PowerPoint Presentation</vt:lpstr>
      <vt:lpstr>CHARACTERISTICS OF SOVEREIGNTY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Origin, Nature &amp;  Functions of the State </dc:title>
  <dc:creator>baz</dc:creator>
  <cp:lastModifiedBy>tanushree sanwal</cp:lastModifiedBy>
  <cp:revision>35</cp:revision>
  <dcterms:created xsi:type="dcterms:W3CDTF">2020-08-08T08:15:04Z</dcterms:created>
  <dcterms:modified xsi:type="dcterms:W3CDTF">2023-02-17T04:59:12Z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2020-08-08T00:00:00Z</vt:filetime>
  </property>
</Properties>
</file>