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23188" y="687323"/>
            <a:ext cx="6908292" cy="1147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41044" y="1996567"/>
            <a:ext cx="746191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509" y="1798472"/>
            <a:ext cx="7583805" cy="964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6509" y="2733095"/>
            <a:ext cx="8023225" cy="3917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image" Target="../media/image46.jpeg"/><Relationship Id="rId7" Type="http://schemas.openxmlformats.org/officeDocument/2006/relationships/image" Target="../media/image50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6216" y="329184"/>
            <a:ext cx="7397496" cy="2228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4400" y="2590800"/>
            <a:ext cx="18053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/>
              <a:t>–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14600" y="2895600"/>
            <a:ext cx="6227445" cy="3690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 algn="ctr">
              <a:lnSpc>
                <a:spcPct val="110000"/>
              </a:lnSpc>
              <a:spcBef>
                <a:spcPts val="100"/>
              </a:spcBef>
            </a:pPr>
            <a:r>
              <a:rPr lang="en-US" sz="2200" spc="-10" dirty="0">
                <a:solidFill>
                  <a:srgbClr val="FFFFFF"/>
                </a:solidFill>
                <a:latin typeface="Book Antiqua"/>
                <a:cs typeface="Book Antiqua"/>
              </a:rPr>
              <a:t>Tanushree Sanwal, Assistant Professor, KIET</a:t>
            </a:r>
            <a:endParaRPr sz="2200" dirty="0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94276" y="3275075"/>
            <a:ext cx="4422648" cy="3582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657599"/>
            <a:ext cx="4572000" cy="32003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44" y="1996567"/>
            <a:ext cx="491871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The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most important symbol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in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Buddhism</a:t>
            </a:r>
            <a:r>
              <a:rPr sz="2000" spc="-9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is 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the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Wheel of Life which depicts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the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cycle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of  birth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and</a:t>
            </a:r>
            <a:r>
              <a:rPr sz="2000" spc="-2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life.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044" y="3825621"/>
            <a:ext cx="46653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The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eight spokes symbolize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the Eightfold  Path.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044" y="6082690"/>
            <a:ext cx="48615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Book Antiqua"/>
                <a:cs typeface="Book Antiqua"/>
              </a:rPr>
              <a:t>Buddhist </a:t>
            </a:r>
            <a:r>
              <a:rPr sz="1800" spc="-5" dirty="0">
                <a:solidFill>
                  <a:srgbClr val="FFFFFF"/>
                </a:solidFill>
                <a:latin typeface="Book Antiqua"/>
                <a:cs typeface="Book Antiqua"/>
              </a:rPr>
              <a:t>teachings </a:t>
            </a:r>
            <a:r>
              <a:rPr sz="1800" dirty="0">
                <a:solidFill>
                  <a:srgbClr val="FFFFFF"/>
                </a:solidFill>
                <a:latin typeface="Book Antiqua"/>
                <a:cs typeface="Book Antiqua"/>
              </a:rPr>
              <a:t>&amp; beliefs </a:t>
            </a:r>
            <a:r>
              <a:rPr sz="1800" spc="-5" dirty="0">
                <a:solidFill>
                  <a:srgbClr val="FFFFFF"/>
                </a:solidFill>
                <a:latin typeface="Book Antiqua"/>
                <a:cs typeface="Book Antiqua"/>
              </a:rPr>
              <a:t>were recorded </a:t>
            </a:r>
            <a:r>
              <a:rPr sz="1800" dirty="0">
                <a:solidFill>
                  <a:srgbClr val="FFFFFF"/>
                </a:solidFill>
                <a:latin typeface="Book Antiqua"/>
                <a:cs typeface="Book Antiqua"/>
              </a:rPr>
              <a:t>in</a:t>
            </a:r>
            <a:r>
              <a:rPr sz="1800" spc="-5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800" dirty="0">
                <a:solidFill>
                  <a:srgbClr val="FFFFFF"/>
                </a:solidFill>
                <a:latin typeface="Book Antiqua"/>
                <a:cs typeface="Book Antiqua"/>
              </a:rPr>
              <a:t>a</a:t>
            </a:r>
            <a:endParaRPr sz="18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Book Antiqua"/>
                <a:cs typeface="Book Antiqua"/>
              </a:rPr>
              <a:t>collection called </a:t>
            </a:r>
            <a:r>
              <a:rPr sz="1800" spc="-5" dirty="0">
                <a:solidFill>
                  <a:srgbClr val="FFFFFF"/>
                </a:solidFill>
                <a:latin typeface="Book Antiqua"/>
                <a:cs typeface="Book Antiqua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Book Antiqua"/>
                <a:cs typeface="Book Antiqua"/>
              </a:rPr>
              <a:t>Tripitaka.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81800" y="1219200"/>
            <a:ext cx="2057400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0" y="2895600"/>
            <a:ext cx="1714500" cy="171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0" y="4780787"/>
            <a:ext cx="2057400" cy="2077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1227" y="658368"/>
            <a:ext cx="4674108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1651457"/>
            <a:ext cx="31007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00"/>
                </a:solidFill>
                <a:latin typeface="Book Antiqua"/>
                <a:cs typeface="Book Antiqua"/>
              </a:rPr>
              <a:t>Pali </a:t>
            </a:r>
            <a:r>
              <a:rPr sz="2400" b="1" spc="-5" dirty="0">
                <a:solidFill>
                  <a:srgbClr val="FFFF00"/>
                </a:solidFill>
                <a:latin typeface="Book Antiqua"/>
                <a:cs typeface="Book Antiqua"/>
              </a:rPr>
              <a:t>Canon</a:t>
            </a:r>
            <a:r>
              <a:rPr sz="2400" b="1" spc="-85" dirty="0">
                <a:solidFill>
                  <a:srgbClr val="FFFF00"/>
                </a:solidFill>
                <a:latin typeface="Book Antiqua"/>
                <a:cs typeface="Book Antiqua"/>
              </a:rPr>
              <a:t> </a:t>
            </a:r>
            <a:r>
              <a:rPr sz="2400" b="1" dirty="0">
                <a:solidFill>
                  <a:srgbClr val="FFFF00"/>
                </a:solidFill>
                <a:latin typeface="Book Antiqua"/>
                <a:cs typeface="Book Antiqua"/>
              </a:rPr>
              <a:t>(Tipitaka):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1990470"/>
            <a:ext cx="4394200" cy="40074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622300" marR="58419" indent="-38100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DDDDDD"/>
                </a:solidFill>
                <a:latin typeface="Book Antiqua"/>
                <a:cs typeface="Book Antiqua"/>
              </a:rPr>
              <a:t>Vinaya </a:t>
            </a:r>
            <a:r>
              <a:rPr sz="2000" dirty="0">
                <a:solidFill>
                  <a:srgbClr val="DDDDDD"/>
                </a:solidFill>
                <a:latin typeface="Book Antiqua"/>
                <a:cs typeface="Book Antiqua"/>
              </a:rPr>
              <a:t>Pitaka: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dealing with</a:t>
            </a:r>
            <a:r>
              <a:rPr sz="2000" spc="-9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rules  for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monks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and</a:t>
            </a:r>
            <a:r>
              <a:rPr sz="2000" spc="-3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nuns</a:t>
            </a:r>
            <a:endParaRPr sz="2000">
              <a:latin typeface="Book Antiqua"/>
              <a:cs typeface="Book Antiqua"/>
            </a:endParaRPr>
          </a:p>
          <a:p>
            <a:pPr marL="622300" marR="5080" indent="25400">
              <a:lnSpc>
                <a:spcPts val="2160"/>
              </a:lnSpc>
            </a:pPr>
            <a:r>
              <a:rPr sz="2000" spc="-5" dirty="0">
                <a:solidFill>
                  <a:srgbClr val="DDDDDD"/>
                </a:solidFill>
                <a:latin typeface="Book Antiqua"/>
                <a:cs typeface="Book Antiqua"/>
              </a:rPr>
              <a:t>Sutta </a:t>
            </a:r>
            <a:r>
              <a:rPr sz="2000" dirty="0">
                <a:solidFill>
                  <a:srgbClr val="DDDDDD"/>
                </a:solidFill>
                <a:latin typeface="Book Antiqua"/>
                <a:cs typeface="Book Antiqua"/>
              </a:rPr>
              <a:t>Pitaka: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discourses, mostly  ascribed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to the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Buddha,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but</a:t>
            </a:r>
            <a:r>
              <a:rPr sz="2000" spc="-7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some 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disciples</a:t>
            </a:r>
            <a:endParaRPr sz="2000">
              <a:latin typeface="Book Antiqua"/>
              <a:cs typeface="Book Antiqua"/>
            </a:endParaRPr>
          </a:p>
          <a:p>
            <a:pPr marL="1003300" marR="263525" indent="-407034">
              <a:lnSpc>
                <a:spcPts val="2160"/>
              </a:lnSpc>
            </a:pPr>
            <a:r>
              <a:rPr sz="2000" dirty="0">
                <a:solidFill>
                  <a:srgbClr val="DDDDDD"/>
                </a:solidFill>
                <a:latin typeface="Book Antiqua"/>
                <a:cs typeface="Book Antiqua"/>
              </a:rPr>
              <a:t>Abhidhamma Pitaka:</a:t>
            </a:r>
            <a:r>
              <a:rPr sz="2000" spc="-90" dirty="0">
                <a:solidFill>
                  <a:srgbClr val="DDDDDD"/>
                </a:solidFill>
                <a:latin typeface="Book Antiqua"/>
                <a:cs typeface="Book Antiqua"/>
              </a:rPr>
              <a:t>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variously  described as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philosophy,  psychology,</a:t>
            </a:r>
            <a:r>
              <a:rPr sz="2000" spc="-4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metaphysics.</a:t>
            </a:r>
            <a:endParaRPr sz="2000">
              <a:latin typeface="Book Antiqua"/>
              <a:cs typeface="Book Antiqua"/>
            </a:endParaRPr>
          </a:p>
          <a:p>
            <a:pPr marL="12700">
              <a:lnSpc>
                <a:spcPts val="2425"/>
              </a:lnSpc>
            </a:pPr>
            <a:r>
              <a:rPr sz="2400" dirty="0">
                <a:solidFill>
                  <a:srgbClr val="FFFF00"/>
                </a:solidFill>
                <a:latin typeface="Book Antiqua"/>
                <a:cs typeface="Book Antiqua"/>
              </a:rPr>
              <a:t>Pali Canon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is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the scripture</a:t>
            </a:r>
            <a:r>
              <a:rPr sz="2000" spc="-6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collection</a:t>
            </a:r>
            <a:endParaRPr sz="2000">
              <a:latin typeface="Book Antiqua"/>
              <a:cs typeface="Book Antiqua"/>
            </a:endParaRPr>
          </a:p>
          <a:p>
            <a:pPr marL="622300">
              <a:lnSpc>
                <a:spcPts val="2175"/>
              </a:lnSpc>
            </a:pP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the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Theraveda</a:t>
            </a:r>
            <a:r>
              <a:rPr sz="2000" spc="-5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Buddhist</a:t>
            </a:r>
            <a:endParaRPr sz="2000">
              <a:latin typeface="Book Antiqua"/>
              <a:cs typeface="Book Antiqua"/>
            </a:endParaRPr>
          </a:p>
          <a:p>
            <a:pPr marL="622300">
              <a:lnSpc>
                <a:spcPts val="2125"/>
              </a:lnSpc>
            </a:pP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tradition.</a:t>
            </a:r>
            <a:endParaRPr sz="2000">
              <a:latin typeface="Book Antiqua"/>
              <a:cs typeface="Book Antiqua"/>
            </a:endParaRPr>
          </a:p>
          <a:p>
            <a:pPr marL="12700">
              <a:lnSpc>
                <a:spcPts val="2615"/>
              </a:lnSpc>
            </a:pPr>
            <a:r>
              <a:rPr sz="2400" spc="-5" dirty="0">
                <a:solidFill>
                  <a:srgbClr val="FFFF00"/>
                </a:solidFill>
                <a:latin typeface="Book Antiqua"/>
                <a:cs typeface="Book Antiqua"/>
              </a:rPr>
              <a:t>In </a:t>
            </a:r>
            <a:r>
              <a:rPr sz="2400" dirty="0">
                <a:solidFill>
                  <a:srgbClr val="FFFF00"/>
                </a:solidFill>
                <a:latin typeface="Book Antiqua"/>
                <a:cs typeface="Book Antiqua"/>
              </a:rPr>
              <a:t>Pali</a:t>
            </a:r>
            <a:r>
              <a:rPr sz="2400" spc="5" dirty="0">
                <a:solidFill>
                  <a:srgbClr val="FFFF00"/>
                </a:solidFill>
                <a:latin typeface="Book Antiqua"/>
                <a:cs typeface="Book Antiqua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Book Antiqua"/>
                <a:cs typeface="Book Antiqua"/>
              </a:rPr>
              <a:t>language-</a:t>
            </a:r>
            <a:endParaRPr sz="2400">
              <a:latin typeface="Book Antiqua"/>
              <a:cs typeface="Book Antiqua"/>
            </a:endParaRPr>
          </a:p>
          <a:p>
            <a:pPr marL="469900">
              <a:lnSpc>
                <a:spcPts val="2175"/>
              </a:lnSpc>
            </a:pPr>
            <a:r>
              <a:rPr sz="2000" i="1" dirty="0">
                <a:solidFill>
                  <a:srgbClr val="FFFFFF"/>
                </a:solidFill>
                <a:latin typeface="Book Antiqua"/>
                <a:cs typeface="Book Antiqua"/>
              </a:rPr>
              <a:t>Pitaka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means</a:t>
            </a:r>
            <a:r>
              <a:rPr sz="2000" spc="-4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basket</a:t>
            </a:r>
            <a:endParaRPr sz="2000">
              <a:latin typeface="Book Antiqua"/>
              <a:cs typeface="Book Antiqua"/>
            </a:endParaRPr>
          </a:p>
          <a:p>
            <a:pPr marL="927100">
              <a:lnSpc>
                <a:spcPts val="2280"/>
              </a:lnSpc>
            </a:pPr>
            <a:r>
              <a:rPr sz="2000" i="1" dirty="0">
                <a:solidFill>
                  <a:srgbClr val="FFFFFF"/>
                </a:solidFill>
                <a:latin typeface="Book Antiqua"/>
                <a:cs typeface="Book Antiqua"/>
              </a:rPr>
              <a:t>tipitaka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means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three</a:t>
            </a:r>
            <a:r>
              <a:rPr sz="2000" spc="-5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basket.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62600" y="1600200"/>
            <a:ext cx="2814828" cy="45293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0619" y="92964"/>
            <a:ext cx="6929628" cy="1153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66800"/>
            <a:ext cx="9144000" cy="5791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7383" y="627887"/>
            <a:ext cx="6903720" cy="649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469134"/>
            <a:ext cx="5105400" cy="53888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4000" y="2438400"/>
            <a:ext cx="3810000" cy="41864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29428" y="6629400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572" y="0"/>
                </a:lnTo>
              </a:path>
            </a:pathLst>
          </a:custGeom>
          <a:ln w="914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29428" y="2433827"/>
            <a:ext cx="3815079" cy="4196080"/>
          </a:xfrm>
          <a:custGeom>
            <a:avLst/>
            <a:gdLst/>
            <a:ahLst/>
            <a:cxnLst/>
            <a:rect l="l" t="t" r="r" b="b"/>
            <a:pathLst>
              <a:path w="3815079" h="4196080">
                <a:moveTo>
                  <a:pt x="3814572" y="0"/>
                </a:moveTo>
                <a:lnTo>
                  <a:pt x="0" y="0"/>
                </a:lnTo>
                <a:lnTo>
                  <a:pt x="0" y="4195572"/>
                </a:lnTo>
              </a:path>
            </a:pathLst>
          </a:custGeom>
          <a:ln w="914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408" y="152400"/>
            <a:ext cx="7315200" cy="1659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5275" y="1674876"/>
            <a:ext cx="6822948" cy="4802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4227" y="627887"/>
            <a:ext cx="5590032" cy="649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3100" y="1547825"/>
            <a:ext cx="7797800" cy="448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595"/>
              </a:lnSpc>
              <a:spcBef>
                <a:spcPts val="100"/>
              </a:spcBef>
            </a:pPr>
            <a:r>
              <a:rPr sz="1550" spc="5" dirty="0">
                <a:solidFill>
                  <a:srgbClr val="F8F8F8"/>
                </a:solidFill>
                <a:latin typeface="Wingdings 2"/>
                <a:cs typeface="Wingdings 2"/>
              </a:rPr>
              <a:t></a:t>
            </a:r>
            <a:r>
              <a:rPr sz="1550" spc="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Jainism is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a way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of life and one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the oldest</a:t>
            </a:r>
            <a:r>
              <a:rPr sz="2400" spc="-2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religions</a:t>
            </a:r>
            <a:endParaRPr sz="2400">
              <a:latin typeface="Book Antiqua"/>
              <a:cs typeface="Book Antiqua"/>
            </a:endParaRPr>
          </a:p>
          <a:p>
            <a:pPr marL="424180" algn="just">
              <a:lnSpc>
                <a:spcPts val="2595"/>
              </a:lnSpc>
            </a:pP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the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 world.</a:t>
            </a:r>
            <a:endParaRPr sz="2400">
              <a:latin typeface="Book Antiqua"/>
              <a:cs typeface="Book Antiqua"/>
            </a:endParaRPr>
          </a:p>
          <a:p>
            <a:pPr marL="424180" marR="1402715" indent="-412115" algn="just">
              <a:lnSpc>
                <a:spcPts val="2300"/>
              </a:lnSpc>
              <a:spcBef>
                <a:spcPts val="560"/>
              </a:spcBef>
            </a:pPr>
            <a:r>
              <a:rPr sz="1550" spc="5" dirty="0">
                <a:solidFill>
                  <a:srgbClr val="F8F8F8"/>
                </a:solidFill>
                <a:latin typeface="Wingdings 2"/>
                <a:cs typeface="Wingdings 2"/>
              </a:rPr>
              <a:t></a:t>
            </a:r>
            <a:r>
              <a:rPr sz="1550" spc="5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It believes in a cyclical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nature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universe.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It  discourages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superstition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blind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faith and  encourages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free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rational</a:t>
            </a:r>
            <a:r>
              <a:rPr sz="2400" spc="2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Book Antiqua"/>
                <a:cs typeface="Book Antiqua"/>
              </a:rPr>
              <a:t>thinking.</a:t>
            </a:r>
            <a:endParaRPr sz="2400">
              <a:latin typeface="Book Antiqua"/>
              <a:cs typeface="Book Antiqua"/>
            </a:endParaRPr>
          </a:p>
          <a:p>
            <a:pPr marL="12700" algn="just">
              <a:lnSpc>
                <a:spcPts val="2595"/>
              </a:lnSpc>
              <a:spcBef>
                <a:spcPts val="30"/>
              </a:spcBef>
            </a:pPr>
            <a:r>
              <a:rPr sz="1550" spc="10" dirty="0">
                <a:solidFill>
                  <a:srgbClr val="F8F8F8"/>
                </a:solidFill>
                <a:latin typeface="Wingdings 2"/>
                <a:cs typeface="Wingdings 2"/>
              </a:rPr>
              <a:t></a:t>
            </a:r>
            <a:r>
              <a:rPr sz="1550" spc="1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Jainism lays heavy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emphasis on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non-violence</a:t>
            </a:r>
            <a:r>
              <a:rPr sz="2400" spc="-114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(ahimsa)</a:t>
            </a:r>
            <a:endParaRPr sz="2400">
              <a:latin typeface="Book Antiqua"/>
              <a:cs typeface="Book Antiqua"/>
            </a:endParaRPr>
          </a:p>
          <a:p>
            <a:pPr marL="424180" algn="just">
              <a:lnSpc>
                <a:spcPts val="2595"/>
              </a:lnSpc>
            </a:pP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 discipline.</a:t>
            </a:r>
            <a:endParaRPr sz="2400">
              <a:latin typeface="Book Antiqua"/>
              <a:cs typeface="Book Antiqua"/>
            </a:endParaRPr>
          </a:p>
          <a:p>
            <a:pPr marL="424180" marR="5080" indent="-412115">
              <a:lnSpc>
                <a:spcPts val="2300"/>
              </a:lnSpc>
              <a:spcBef>
                <a:spcPts val="560"/>
              </a:spcBef>
              <a:tabLst>
                <a:tab pos="424180" algn="l"/>
              </a:tabLst>
            </a:pPr>
            <a:r>
              <a:rPr sz="1550" spc="5" dirty="0">
                <a:solidFill>
                  <a:srgbClr val="F8F8F8"/>
                </a:solidFill>
                <a:latin typeface="Wingdings 2"/>
                <a:cs typeface="Wingdings 2"/>
              </a:rPr>
              <a:t></a:t>
            </a:r>
            <a:r>
              <a:rPr sz="1550" spc="5" dirty="0">
                <a:solidFill>
                  <a:srgbClr val="F8F8F8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According to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Jain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philosophy,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all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Tirthankaras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were 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born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human beings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but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they have attained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a state of 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perfection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or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enlightenment through meditation</a:t>
            </a:r>
            <a:r>
              <a:rPr sz="2400" spc="8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and</a:t>
            </a:r>
            <a:endParaRPr sz="2400">
              <a:latin typeface="Book Antiqua"/>
              <a:cs typeface="Book Antiqua"/>
            </a:endParaRPr>
          </a:p>
          <a:p>
            <a:pPr marL="424180">
              <a:lnSpc>
                <a:spcPts val="2330"/>
              </a:lnSpc>
              <a:tabLst>
                <a:tab pos="2629535" algn="l"/>
              </a:tabLst>
            </a:pP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self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realization.	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They are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the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“Gods”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of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 Jains.</a:t>
            </a:r>
            <a:endParaRPr sz="2400">
              <a:latin typeface="Book Antiqua"/>
              <a:cs typeface="Book Antiqua"/>
            </a:endParaRPr>
          </a:p>
          <a:p>
            <a:pPr marL="424180" marR="1751964" indent="-412115">
              <a:lnSpc>
                <a:spcPct val="80000"/>
              </a:lnSpc>
              <a:spcBef>
                <a:spcPts val="580"/>
              </a:spcBef>
              <a:tabLst>
                <a:tab pos="424180" algn="l"/>
              </a:tabLst>
            </a:pPr>
            <a:r>
              <a:rPr sz="1550" spc="5" dirty="0">
                <a:solidFill>
                  <a:srgbClr val="F8F8F8"/>
                </a:solidFill>
                <a:latin typeface="Wingdings 2"/>
                <a:cs typeface="Wingdings 2"/>
              </a:rPr>
              <a:t></a:t>
            </a:r>
            <a:r>
              <a:rPr sz="1550" spc="5" dirty="0">
                <a:solidFill>
                  <a:srgbClr val="F8F8F8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Jains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have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always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practiced non-violence,  vegetarianism, meditation, yoga,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and 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environmentalism.</a:t>
            </a:r>
            <a:endParaRPr sz="2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1560" y="289559"/>
            <a:ext cx="6166103" cy="635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27732" y="1292352"/>
            <a:ext cx="6716267" cy="1277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90827"/>
            <a:ext cx="2822448" cy="137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4980" y="1479549"/>
            <a:ext cx="1513205" cy="5816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8920" marR="5080" indent="-236220">
              <a:lnSpc>
                <a:spcPts val="2100"/>
              </a:lnSpc>
              <a:spcBef>
                <a:spcPts val="315"/>
              </a:spcBef>
            </a:pPr>
            <a:r>
              <a:rPr sz="1900" b="1" spc="-5" dirty="0">
                <a:solidFill>
                  <a:srgbClr val="FFFFFF"/>
                </a:solidFill>
                <a:latin typeface="Book Antiqua"/>
                <a:cs typeface="Book Antiqua"/>
              </a:rPr>
              <a:t>No</a:t>
            </a:r>
            <a:r>
              <a:rPr sz="1900" b="1" dirty="0">
                <a:solidFill>
                  <a:srgbClr val="FFFFFF"/>
                </a:solidFill>
                <a:latin typeface="Book Antiqua"/>
                <a:cs typeface="Book Antiqua"/>
              </a:rPr>
              <a:t>n</a:t>
            </a:r>
            <a:r>
              <a:rPr sz="1900" b="1" spc="-5" dirty="0">
                <a:solidFill>
                  <a:srgbClr val="FFFFFF"/>
                </a:solidFill>
                <a:latin typeface="Book Antiqua"/>
                <a:cs typeface="Book Antiqua"/>
              </a:rPr>
              <a:t>-</a:t>
            </a:r>
            <a:r>
              <a:rPr sz="1900" b="1" spc="-10" dirty="0">
                <a:solidFill>
                  <a:srgbClr val="FFFFFF"/>
                </a:solidFill>
                <a:latin typeface="Book Antiqua"/>
                <a:cs typeface="Book Antiqua"/>
              </a:rPr>
              <a:t>v</a:t>
            </a:r>
            <a:r>
              <a:rPr sz="1900" b="1" spc="-5" dirty="0">
                <a:solidFill>
                  <a:srgbClr val="FFFFFF"/>
                </a:solidFill>
                <a:latin typeface="Book Antiqua"/>
                <a:cs typeface="Book Antiqua"/>
              </a:rPr>
              <a:t>i</a:t>
            </a:r>
            <a:r>
              <a:rPr sz="1900" b="1" spc="-10" dirty="0">
                <a:solidFill>
                  <a:srgbClr val="FFFFFF"/>
                </a:solidFill>
                <a:latin typeface="Book Antiqua"/>
                <a:cs typeface="Book Antiqua"/>
              </a:rPr>
              <a:t>o</a:t>
            </a:r>
            <a:r>
              <a:rPr sz="1900" b="1" spc="-5" dirty="0">
                <a:solidFill>
                  <a:srgbClr val="FFFFFF"/>
                </a:solidFill>
                <a:latin typeface="Book Antiqua"/>
                <a:cs typeface="Book Antiqua"/>
              </a:rPr>
              <a:t>lence  (Ahimsa)</a:t>
            </a:r>
            <a:endParaRPr sz="1900">
              <a:latin typeface="Book Antiqu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7732" y="2449067"/>
            <a:ext cx="6716267" cy="1181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02432" y="1221104"/>
            <a:ext cx="6072505" cy="19735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84785" marR="646430" indent="-172720">
              <a:lnSpc>
                <a:spcPts val="2020"/>
              </a:lnSpc>
              <a:spcBef>
                <a:spcPts val="280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Book Antiqua"/>
                <a:cs typeface="Book Antiqua"/>
              </a:rPr>
              <a:t>Not to </a:t>
            </a:r>
            <a:r>
              <a:rPr sz="1800" dirty="0">
                <a:latin typeface="Book Antiqua"/>
                <a:cs typeface="Book Antiqua"/>
              </a:rPr>
              <a:t>cause </a:t>
            </a:r>
            <a:r>
              <a:rPr sz="1800" spc="-5" dirty="0">
                <a:latin typeface="Book Antiqua"/>
                <a:cs typeface="Book Antiqua"/>
              </a:rPr>
              <a:t>harm to any living beings by thoughts,  </a:t>
            </a:r>
            <a:r>
              <a:rPr sz="1800" dirty="0">
                <a:latin typeface="Book Antiqua"/>
                <a:cs typeface="Book Antiqua"/>
              </a:rPr>
              <a:t>speech or</a:t>
            </a:r>
            <a:r>
              <a:rPr sz="1800" spc="-20" dirty="0">
                <a:latin typeface="Book Antiqua"/>
                <a:cs typeface="Book Antiqua"/>
              </a:rPr>
              <a:t> </a:t>
            </a:r>
            <a:r>
              <a:rPr sz="1800" spc="-5" dirty="0">
                <a:latin typeface="Book Antiqua"/>
                <a:cs typeface="Book Antiqua"/>
              </a:rPr>
              <a:t>body</a:t>
            </a:r>
            <a:endParaRPr sz="1800">
              <a:latin typeface="Book Antiqua"/>
              <a:cs typeface="Book Antiqua"/>
            </a:endParaRPr>
          </a:p>
          <a:p>
            <a:pPr marL="184785" indent="-172720">
              <a:lnSpc>
                <a:spcPts val="2090"/>
              </a:lnSpc>
              <a:spcBef>
                <a:spcPts val="135"/>
              </a:spcBef>
              <a:buChar char="•"/>
              <a:tabLst>
                <a:tab pos="185420" algn="l"/>
              </a:tabLst>
            </a:pPr>
            <a:r>
              <a:rPr sz="1800" spc="-5" dirty="0">
                <a:latin typeface="Book Antiqua"/>
                <a:cs typeface="Book Antiqua"/>
              </a:rPr>
              <a:t>Non-violence towards </a:t>
            </a:r>
            <a:r>
              <a:rPr sz="1800" dirty="0">
                <a:latin typeface="Book Antiqua"/>
                <a:cs typeface="Book Antiqua"/>
              </a:rPr>
              <a:t>all living creatures, </a:t>
            </a:r>
            <a:r>
              <a:rPr sz="1800" spc="-5" dirty="0">
                <a:latin typeface="Book Antiqua"/>
                <a:cs typeface="Book Antiqua"/>
              </a:rPr>
              <a:t>in both</a:t>
            </a:r>
            <a:r>
              <a:rPr sz="1800" spc="-25" dirty="0">
                <a:latin typeface="Book Antiqua"/>
                <a:cs typeface="Book Antiqua"/>
              </a:rPr>
              <a:t> </a:t>
            </a:r>
            <a:r>
              <a:rPr sz="1800" spc="-10" dirty="0">
                <a:latin typeface="Book Antiqua"/>
                <a:cs typeface="Book Antiqua"/>
              </a:rPr>
              <a:t>thought</a:t>
            </a:r>
            <a:endParaRPr sz="1800">
              <a:latin typeface="Book Antiqua"/>
              <a:cs typeface="Book Antiqua"/>
            </a:endParaRPr>
          </a:p>
          <a:p>
            <a:pPr marL="184785">
              <a:lnSpc>
                <a:spcPts val="2090"/>
              </a:lnSpc>
            </a:pPr>
            <a:r>
              <a:rPr sz="1800" dirty="0">
                <a:latin typeface="Book Antiqua"/>
                <a:cs typeface="Book Antiqua"/>
              </a:rPr>
              <a:t>and</a:t>
            </a:r>
            <a:r>
              <a:rPr sz="1800" spc="-15" dirty="0">
                <a:latin typeface="Book Antiqua"/>
                <a:cs typeface="Book Antiqua"/>
              </a:rPr>
              <a:t> </a:t>
            </a:r>
            <a:r>
              <a:rPr sz="1800" dirty="0">
                <a:latin typeface="Book Antiqua"/>
                <a:cs typeface="Book Antiqua"/>
              </a:rPr>
              <a:t>action</a:t>
            </a:r>
            <a:endParaRPr sz="1800">
              <a:latin typeface="Book Antiqua"/>
              <a:cs typeface="Book Antiqua"/>
            </a:endParaRPr>
          </a:p>
          <a:p>
            <a:pPr marL="241300" marR="824230" indent="-228600">
              <a:lnSpc>
                <a:spcPts val="2690"/>
              </a:lnSpc>
              <a:spcBef>
                <a:spcPts val="1480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Book Antiqua"/>
                <a:cs typeface="Book Antiqua"/>
              </a:rPr>
              <a:t>Strengthens </a:t>
            </a:r>
            <a:r>
              <a:rPr sz="2400" dirty="0">
                <a:latin typeface="Book Antiqua"/>
                <a:cs typeface="Book Antiqua"/>
              </a:rPr>
              <a:t>autonomy of </a:t>
            </a:r>
            <a:r>
              <a:rPr sz="2400" spc="-5" dirty="0">
                <a:latin typeface="Book Antiqua"/>
                <a:cs typeface="Book Antiqua"/>
              </a:rPr>
              <a:t>thoughts </a:t>
            </a:r>
            <a:r>
              <a:rPr sz="2400" dirty="0">
                <a:latin typeface="Book Antiqua"/>
                <a:cs typeface="Book Antiqua"/>
              </a:rPr>
              <a:t>&amp;  speech, </a:t>
            </a:r>
            <a:r>
              <a:rPr sz="2400" spc="-5" dirty="0">
                <a:latin typeface="Book Antiqua"/>
                <a:cs typeface="Book Antiqua"/>
              </a:rPr>
              <a:t>and</a:t>
            </a:r>
            <a:r>
              <a:rPr sz="2400" spc="-25" dirty="0">
                <a:latin typeface="Book Antiqua"/>
                <a:cs typeface="Book Antiqua"/>
              </a:rPr>
              <a:t> </a:t>
            </a:r>
            <a:r>
              <a:rPr sz="2400" spc="-5" dirty="0">
                <a:latin typeface="Book Antiqua"/>
                <a:cs typeface="Book Antiqua"/>
              </a:rPr>
              <a:t>non-possessiveness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354579"/>
            <a:ext cx="2823972" cy="13700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27732" y="3509771"/>
            <a:ext cx="6716267" cy="1181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02432" y="3522726"/>
            <a:ext cx="5264785" cy="73279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8600">
              <a:lnSpc>
                <a:spcPts val="2690"/>
              </a:lnSpc>
              <a:spcBef>
                <a:spcPts val="34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Book Antiqua"/>
                <a:cs typeface="Book Antiqua"/>
              </a:rPr>
              <a:t>A </a:t>
            </a:r>
            <a:r>
              <a:rPr sz="2400" spc="-5" dirty="0">
                <a:latin typeface="Book Antiqua"/>
                <a:cs typeface="Book Antiqua"/>
              </a:rPr>
              <a:t>complete </a:t>
            </a:r>
            <a:r>
              <a:rPr sz="2400" dirty="0">
                <a:latin typeface="Book Antiqua"/>
                <a:cs typeface="Book Antiqua"/>
              </a:rPr>
              <a:t>detachment </a:t>
            </a:r>
            <a:r>
              <a:rPr sz="2400" spc="-5" dirty="0">
                <a:latin typeface="Book Antiqua"/>
                <a:cs typeface="Book Antiqua"/>
              </a:rPr>
              <a:t>from</a:t>
            </a:r>
            <a:r>
              <a:rPr sz="2400" spc="-75" dirty="0">
                <a:latin typeface="Book Antiqua"/>
                <a:cs typeface="Book Antiqua"/>
              </a:rPr>
              <a:t> </a:t>
            </a:r>
            <a:r>
              <a:rPr sz="2400" spc="-5" dirty="0">
                <a:latin typeface="Book Antiqua"/>
                <a:cs typeface="Book Antiqua"/>
              </a:rPr>
              <a:t>people,  places, </a:t>
            </a:r>
            <a:r>
              <a:rPr sz="2400" dirty="0">
                <a:latin typeface="Book Antiqua"/>
                <a:cs typeface="Book Antiqua"/>
              </a:rPr>
              <a:t>and material</a:t>
            </a:r>
            <a:r>
              <a:rPr sz="2400" spc="-25" dirty="0">
                <a:latin typeface="Book Antiqua"/>
                <a:cs typeface="Book Antiqua"/>
              </a:rPr>
              <a:t> </a:t>
            </a:r>
            <a:r>
              <a:rPr sz="2400" spc="-5" dirty="0">
                <a:latin typeface="Book Antiqua"/>
                <a:cs typeface="Book Antiqua"/>
              </a:rPr>
              <a:t>things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415284"/>
            <a:ext cx="2823972" cy="13700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6230" y="2411983"/>
            <a:ext cx="2235200" cy="1904364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03530" marR="295910" algn="ctr">
              <a:lnSpc>
                <a:spcPct val="91300"/>
              </a:lnSpc>
              <a:spcBef>
                <a:spcPts val="295"/>
              </a:spcBef>
            </a:pPr>
            <a:r>
              <a:rPr sz="1900" b="1" spc="-5" dirty="0">
                <a:solidFill>
                  <a:srgbClr val="FFFFFF"/>
                </a:solidFill>
                <a:latin typeface="Book Antiqua"/>
                <a:cs typeface="Book Antiqua"/>
              </a:rPr>
              <a:t>Multiplicity</a:t>
            </a:r>
            <a:r>
              <a:rPr sz="1900" b="1" spc="-5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Book Antiqua"/>
                <a:cs typeface="Book Antiqua"/>
              </a:rPr>
              <a:t>of  </a:t>
            </a:r>
            <a:r>
              <a:rPr sz="1900" b="1" spc="-5" dirty="0">
                <a:solidFill>
                  <a:srgbClr val="FFFFFF"/>
                </a:solidFill>
                <a:latin typeface="Book Antiqua"/>
                <a:cs typeface="Book Antiqua"/>
              </a:rPr>
              <a:t>Views  (Anekäntväd)</a:t>
            </a:r>
            <a:endParaRPr sz="1900">
              <a:latin typeface="Book Antiqua"/>
              <a:cs typeface="Book Antiqua"/>
            </a:endParaRPr>
          </a:p>
          <a:p>
            <a:pPr algn="ctr">
              <a:lnSpc>
                <a:spcPts val="2170"/>
              </a:lnSpc>
              <a:spcBef>
                <a:spcPts val="1910"/>
              </a:spcBef>
            </a:pPr>
            <a:r>
              <a:rPr sz="1900" b="1" spc="-5" dirty="0">
                <a:solidFill>
                  <a:srgbClr val="FFFFFF"/>
                </a:solidFill>
                <a:latin typeface="Book Antiqua"/>
                <a:cs typeface="Book Antiqua"/>
              </a:rPr>
              <a:t>Non-Possessiveness</a:t>
            </a:r>
            <a:endParaRPr sz="1900">
              <a:latin typeface="Book Antiqua"/>
              <a:cs typeface="Book Antiqua"/>
            </a:endParaRPr>
          </a:p>
          <a:p>
            <a:pPr marL="126364" marR="119380" algn="ctr">
              <a:lnSpc>
                <a:spcPts val="2100"/>
              </a:lnSpc>
              <a:spcBef>
                <a:spcPts val="110"/>
              </a:spcBef>
            </a:pPr>
            <a:r>
              <a:rPr sz="1900" b="1" spc="-5" dirty="0">
                <a:solidFill>
                  <a:srgbClr val="FFFFFF"/>
                </a:solidFill>
                <a:latin typeface="Book Antiqua"/>
                <a:cs typeface="Book Antiqua"/>
              </a:rPr>
              <a:t>/</a:t>
            </a:r>
            <a:r>
              <a:rPr sz="1900" b="1" spc="-5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Book Antiqua"/>
                <a:cs typeface="Book Antiqua"/>
              </a:rPr>
              <a:t>Non-Attachment  (Aparigraha)</a:t>
            </a:r>
            <a:endParaRPr sz="1900">
              <a:latin typeface="Book Antiqua"/>
              <a:cs typeface="Book Antiqu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27732" y="4570476"/>
            <a:ext cx="6716267" cy="1181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02432" y="4753813"/>
            <a:ext cx="46863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Book Antiqua"/>
                <a:cs typeface="Book Antiqua"/>
              </a:rPr>
              <a:t>To speak </a:t>
            </a:r>
            <a:r>
              <a:rPr sz="2400" spc="-5" dirty="0">
                <a:latin typeface="Book Antiqua"/>
                <a:cs typeface="Book Antiqua"/>
              </a:rPr>
              <a:t>the harmless truth</a:t>
            </a:r>
            <a:r>
              <a:rPr sz="2400" spc="-45" dirty="0">
                <a:latin typeface="Book Antiqua"/>
                <a:cs typeface="Book Antiqua"/>
              </a:rPr>
              <a:t> </a:t>
            </a:r>
            <a:r>
              <a:rPr sz="2400" spc="-5" dirty="0">
                <a:latin typeface="Book Antiqua"/>
                <a:cs typeface="Book Antiqua"/>
              </a:rPr>
              <a:t>only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4475988"/>
            <a:ext cx="2823972" cy="13700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5155" y="4664709"/>
            <a:ext cx="1457960" cy="58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190"/>
              </a:lnSpc>
              <a:spcBef>
                <a:spcPts val="95"/>
              </a:spcBef>
            </a:pPr>
            <a:r>
              <a:rPr sz="1900" b="1" spc="-5" dirty="0">
                <a:solidFill>
                  <a:srgbClr val="FFFFFF"/>
                </a:solidFill>
                <a:latin typeface="Book Antiqua"/>
                <a:cs typeface="Book Antiqua"/>
              </a:rPr>
              <a:t>Truthfulness</a:t>
            </a:r>
            <a:endParaRPr sz="1900">
              <a:latin typeface="Book Antiqua"/>
              <a:cs typeface="Book Antiqua"/>
            </a:endParaRPr>
          </a:p>
          <a:p>
            <a:pPr algn="ctr">
              <a:lnSpc>
                <a:spcPts val="2190"/>
              </a:lnSpc>
            </a:pPr>
            <a:r>
              <a:rPr sz="1900" b="1" dirty="0">
                <a:solidFill>
                  <a:srgbClr val="FFFFFF"/>
                </a:solidFill>
                <a:latin typeface="Book Antiqua"/>
                <a:cs typeface="Book Antiqua"/>
              </a:rPr>
              <a:t>(Satya)</a:t>
            </a:r>
            <a:endParaRPr sz="1900">
              <a:latin typeface="Book Antiqua"/>
              <a:cs typeface="Book Antiqu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27732" y="5631178"/>
            <a:ext cx="6716267" cy="1181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702432" y="5644692"/>
            <a:ext cx="5716905" cy="73279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8600">
              <a:lnSpc>
                <a:spcPts val="2690"/>
              </a:lnSpc>
              <a:spcBef>
                <a:spcPts val="345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Book Antiqua"/>
                <a:cs typeface="Book Antiqua"/>
              </a:rPr>
              <a:t>Not to take anything that is not properly  given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5536691"/>
            <a:ext cx="2823972" cy="13213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0919" y="5725769"/>
            <a:ext cx="2185670" cy="5816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340995">
              <a:lnSpc>
                <a:spcPts val="2100"/>
              </a:lnSpc>
              <a:spcBef>
                <a:spcPts val="315"/>
              </a:spcBef>
            </a:pPr>
            <a:r>
              <a:rPr sz="1900" b="1" spc="-5" dirty="0">
                <a:solidFill>
                  <a:srgbClr val="FFFFFF"/>
                </a:solidFill>
                <a:latin typeface="Book Antiqua"/>
                <a:cs typeface="Book Antiqua"/>
              </a:rPr>
              <a:t>Non-Stealing  (Asteya /</a:t>
            </a:r>
            <a:r>
              <a:rPr sz="1900" b="1" spc="-6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Book Antiqua"/>
                <a:cs typeface="Book Antiqua"/>
              </a:rPr>
              <a:t>Achaurya)</a:t>
            </a:r>
            <a:endParaRPr sz="19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6967" y="633983"/>
            <a:ext cx="7463028" cy="632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2709" y="1574114"/>
            <a:ext cx="8408035" cy="515048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424180" marR="5080" indent="-412115">
              <a:lnSpc>
                <a:spcPct val="90000"/>
              </a:lnSpc>
              <a:spcBef>
                <a:spcPts val="395"/>
              </a:spcBef>
              <a:tabLst>
                <a:tab pos="424180" algn="l"/>
                <a:tab pos="3162935" algn="l"/>
              </a:tabLst>
            </a:pPr>
            <a:r>
              <a:rPr sz="1600" spc="20" dirty="0">
                <a:solidFill>
                  <a:srgbClr val="F8F8F8"/>
                </a:solidFill>
                <a:latin typeface="Wingdings 2"/>
                <a:cs typeface="Wingdings 2"/>
              </a:rPr>
              <a:t></a:t>
            </a:r>
            <a:r>
              <a:rPr sz="1600" spc="20" dirty="0">
                <a:solidFill>
                  <a:srgbClr val="F8F8F8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solidFill>
                  <a:srgbClr val="FFFFFF"/>
                </a:solidFill>
                <a:latin typeface="Book Antiqua"/>
                <a:cs typeface="Book Antiqua"/>
              </a:rPr>
              <a:t>Jainism believes in Godhood </a:t>
            </a:r>
            <a:r>
              <a:rPr sz="2500" spc="-10" dirty="0">
                <a:solidFill>
                  <a:srgbClr val="FFFFFF"/>
                </a:solidFill>
                <a:latin typeface="Book Antiqua"/>
                <a:cs typeface="Book Antiqua"/>
              </a:rPr>
              <a:t>but </a:t>
            </a:r>
            <a:r>
              <a:rPr sz="2500" spc="-5" dirty="0">
                <a:solidFill>
                  <a:srgbClr val="FFFFFF"/>
                </a:solidFill>
                <a:latin typeface="Book Antiqua"/>
                <a:cs typeface="Book Antiqua"/>
              </a:rPr>
              <a:t>does not believe God </a:t>
            </a:r>
            <a:r>
              <a:rPr sz="2500" spc="-10" dirty="0">
                <a:solidFill>
                  <a:srgbClr val="FFFFFF"/>
                </a:solidFill>
                <a:latin typeface="Book Antiqua"/>
                <a:cs typeface="Book Antiqua"/>
              </a:rPr>
              <a:t>to  </a:t>
            </a:r>
            <a:r>
              <a:rPr sz="2500" spc="-5" dirty="0">
                <a:solidFill>
                  <a:srgbClr val="FFFFFF"/>
                </a:solidFill>
                <a:latin typeface="Book Antiqua"/>
                <a:cs typeface="Book Antiqua"/>
              </a:rPr>
              <a:t>be </a:t>
            </a:r>
            <a:r>
              <a:rPr sz="2500" spc="-10" dirty="0">
                <a:solidFill>
                  <a:srgbClr val="FFFFFF"/>
                </a:solidFill>
                <a:latin typeface="Book Antiqua"/>
                <a:cs typeface="Book Antiqua"/>
              </a:rPr>
              <a:t>the</a:t>
            </a:r>
            <a:r>
              <a:rPr sz="2500" spc="2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Book Antiqua"/>
                <a:cs typeface="Book Antiqua"/>
              </a:rPr>
              <a:t>First</a:t>
            </a:r>
            <a:r>
              <a:rPr sz="2500" spc="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Book Antiqua"/>
                <a:cs typeface="Book Antiqua"/>
              </a:rPr>
              <a:t>Cause.	God is </a:t>
            </a:r>
            <a:r>
              <a:rPr sz="2500" spc="-10" dirty="0">
                <a:solidFill>
                  <a:srgbClr val="FFFFFF"/>
                </a:solidFill>
                <a:latin typeface="Book Antiqua"/>
                <a:cs typeface="Book Antiqua"/>
              </a:rPr>
              <a:t>not </a:t>
            </a:r>
            <a:r>
              <a:rPr sz="2500" spc="-5" dirty="0">
                <a:solidFill>
                  <a:srgbClr val="FFFFFF"/>
                </a:solidFill>
                <a:latin typeface="Book Antiqua"/>
                <a:cs typeface="Book Antiqua"/>
              </a:rPr>
              <a:t>a Creator, Preserver or  Destroyer of </a:t>
            </a:r>
            <a:r>
              <a:rPr sz="2500" spc="-10" dirty="0">
                <a:solidFill>
                  <a:srgbClr val="FFFFFF"/>
                </a:solidFill>
                <a:latin typeface="Book Antiqua"/>
                <a:cs typeface="Book Antiqua"/>
              </a:rPr>
              <a:t>the</a:t>
            </a:r>
            <a:r>
              <a:rPr sz="2500" spc="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Book Antiqua"/>
                <a:cs typeface="Book Antiqua"/>
              </a:rPr>
              <a:t>universe.</a:t>
            </a:r>
            <a:endParaRPr sz="2500">
              <a:latin typeface="Book Antiqua"/>
              <a:cs typeface="Book Antiqua"/>
            </a:endParaRPr>
          </a:p>
          <a:p>
            <a:pPr marL="12700">
              <a:lnSpc>
                <a:spcPts val="2695"/>
              </a:lnSpc>
              <a:tabLst>
                <a:tab pos="424180" algn="l"/>
              </a:tabLst>
            </a:pPr>
            <a:r>
              <a:rPr sz="1600" spc="15" dirty="0">
                <a:solidFill>
                  <a:srgbClr val="F8F8F8"/>
                </a:solidFill>
                <a:latin typeface="Wingdings 2"/>
                <a:cs typeface="Wingdings 2"/>
              </a:rPr>
              <a:t></a:t>
            </a:r>
            <a:r>
              <a:rPr sz="1600" spc="15" dirty="0">
                <a:solidFill>
                  <a:srgbClr val="F8F8F8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solidFill>
                  <a:srgbClr val="FFFFFF"/>
                </a:solidFill>
                <a:latin typeface="Book Antiqua"/>
                <a:cs typeface="Book Antiqua"/>
              </a:rPr>
              <a:t>“God” does </a:t>
            </a:r>
            <a:r>
              <a:rPr sz="2500" spc="-10" dirty="0">
                <a:solidFill>
                  <a:srgbClr val="FFFFFF"/>
                </a:solidFill>
                <a:latin typeface="Book Antiqua"/>
                <a:cs typeface="Book Antiqua"/>
              </a:rPr>
              <a:t>not </a:t>
            </a:r>
            <a:r>
              <a:rPr sz="2500" spc="-5" dirty="0">
                <a:solidFill>
                  <a:srgbClr val="FFFFFF"/>
                </a:solidFill>
                <a:latin typeface="Book Antiqua"/>
                <a:cs typeface="Book Antiqua"/>
              </a:rPr>
              <a:t>Punish or</a:t>
            </a:r>
            <a:r>
              <a:rPr sz="2500" spc="1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Book Antiqua"/>
                <a:cs typeface="Book Antiqua"/>
              </a:rPr>
              <a:t>Reward</a:t>
            </a:r>
            <a:endParaRPr sz="2500">
              <a:latin typeface="Book Antiqua"/>
              <a:cs typeface="Book Antiqua"/>
            </a:endParaRPr>
          </a:p>
          <a:p>
            <a:pPr marL="744220" marR="121920" indent="-283845">
              <a:lnSpc>
                <a:spcPct val="70100"/>
              </a:lnSpc>
              <a:spcBef>
                <a:spcPts val="750"/>
              </a:spcBef>
              <a:buSzPct val="80000"/>
              <a:buFont typeface="Wingdings 2"/>
              <a:buChar char=""/>
              <a:tabLst>
                <a:tab pos="744220" algn="l"/>
                <a:tab pos="744855" algn="l"/>
              </a:tabLst>
            </a:pPr>
            <a:r>
              <a:rPr sz="2500" spc="-5" dirty="0">
                <a:solidFill>
                  <a:srgbClr val="FFFFFF"/>
                </a:solidFill>
                <a:latin typeface="Book Antiqua"/>
                <a:cs typeface="Book Antiqua"/>
              </a:rPr>
              <a:t>Each person is responsible for improving </a:t>
            </a:r>
            <a:r>
              <a:rPr sz="2500" dirty="0">
                <a:solidFill>
                  <a:srgbClr val="FFFFFF"/>
                </a:solidFill>
                <a:latin typeface="Book Antiqua"/>
                <a:cs typeface="Book Antiqua"/>
              </a:rPr>
              <a:t>life </a:t>
            </a:r>
            <a:r>
              <a:rPr sz="2500" spc="-5" dirty="0">
                <a:solidFill>
                  <a:srgbClr val="FFFFFF"/>
                </a:solidFill>
                <a:latin typeface="Book Antiqua"/>
                <a:cs typeface="Book Antiqua"/>
              </a:rPr>
              <a:t>by one’s  self-endeavor</a:t>
            </a:r>
            <a:endParaRPr sz="2500">
              <a:latin typeface="Book Antiqua"/>
              <a:cs typeface="Book Antiqua"/>
            </a:endParaRPr>
          </a:p>
          <a:p>
            <a:pPr marL="744220" indent="-283845">
              <a:lnSpc>
                <a:spcPts val="2550"/>
              </a:lnSpc>
              <a:buSzPct val="80000"/>
              <a:buFont typeface="Wingdings 2"/>
              <a:buChar char=""/>
              <a:tabLst>
                <a:tab pos="744220" algn="l"/>
                <a:tab pos="744855" algn="l"/>
              </a:tabLst>
            </a:pPr>
            <a:r>
              <a:rPr sz="2500" spc="-5" dirty="0">
                <a:solidFill>
                  <a:srgbClr val="FFFFFF"/>
                </a:solidFill>
                <a:latin typeface="Book Antiqua"/>
                <a:cs typeface="Book Antiqua"/>
              </a:rPr>
              <a:t>Each person is capable of achieving</a:t>
            </a:r>
            <a:r>
              <a:rPr sz="2500" spc="2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Book Antiqua"/>
                <a:cs typeface="Book Antiqua"/>
              </a:rPr>
              <a:t>Godhood</a:t>
            </a:r>
            <a:endParaRPr sz="2500">
              <a:latin typeface="Book Antiqua"/>
              <a:cs typeface="Book Antiqua"/>
            </a:endParaRPr>
          </a:p>
          <a:p>
            <a:pPr marL="12700">
              <a:lnSpc>
                <a:spcPts val="2700"/>
              </a:lnSpc>
              <a:tabLst>
                <a:tab pos="424180" algn="l"/>
              </a:tabLst>
            </a:pPr>
            <a:r>
              <a:rPr sz="1600" spc="15" dirty="0">
                <a:solidFill>
                  <a:srgbClr val="F8F8F8"/>
                </a:solidFill>
                <a:latin typeface="Wingdings 2"/>
                <a:cs typeface="Wingdings 2"/>
              </a:rPr>
              <a:t></a:t>
            </a:r>
            <a:r>
              <a:rPr sz="1600" spc="15" dirty="0">
                <a:solidFill>
                  <a:srgbClr val="F8F8F8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solidFill>
                  <a:srgbClr val="FFFFFF"/>
                </a:solidFill>
                <a:latin typeface="Book Antiqua"/>
                <a:cs typeface="Book Antiqua"/>
              </a:rPr>
              <a:t>All Living Beings </a:t>
            </a:r>
            <a:r>
              <a:rPr sz="2500" spc="-10" dirty="0">
                <a:solidFill>
                  <a:srgbClr val="FFFFFF"/>
                </a:solidFill>
                <a:latin typeface="Book Antiqua"/>
                <a:cs typeface="Book Antiqua"/>
              </a:rPr>
              <a:t>have </a:t>
            </a:r>
            <a:r>
              <a:rPr sz="2500" spc="-5" dirty="0">
                <a:solidFill>
                  <a:srgbClr val="FFFFFF"/>
                </a:solidFill>
                <a:latin typeface="Book Antiqua"/>
                <a:cs typeface="Book Antiqua"/>
              </a:rPr>
              <a:t>Souls &amp; are</a:t>
            </a:r>
            <a:r>
              <a:rPr sz="2500" spc="1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Book Antiqua"/>
                <a:cs typeface="Book Antiqua"/>
              </a:rPr>
              <a:t>Equal</a:t>
            </a:r>
            <a:endParaRPr sz="2500">
              <a:latin typeface="Book Antiqua"/>
              <a:cs typeface="Book Antiqua"/>
            </a:endParaRPr>
          </a:p>
          <a:p>
            <a:pPr marL="744220" indent="-283845">
              <a:lnSpc>
                <a:spcPts val="2700"/>
              </a:lnSpc>
              <a:buSzPct val="80000"/>
              <a:buFont typeface="Wingdings 2"/>
              <a:buChar char=""/>
              <a:tabLst>
                <a:tab pos="744220" algn="l"/>
                <a:tab pos="744855" algn="l"/>
              </a:tabLst>
            </a:pPr>
            <a:r>
              <a:rPr sz="2500" spc="-5" dirty="0">
                <a:solidFill>
                  <a:srgbClr val="FFFFFF"/>
                </a:solidFill>
                <a:latin typeface="Book Antiqua"/>
                <a:cs typeface="Book Antiqua"/>
              </a:rPr>
              <a:t>All </a:t>
            </a:r>
            <a:r>
              <a:rPr sz="2500" spc="-10" dirty="0">
                <a:solidFill>
                  <a:srgbClr val="FFFFFF"/>
                </a:solidFill>
                <a:latin typeface="Book Antiqua"/>
                <a:cs typeface="Book Antiqua"/>
              </a:rPr>
              <a:t>life </a:t>
            </a:r>
            <a:r>
              <a:rPr sz="2500" dirty="0">
                <a:solidFill>
                  <a:srgbClr val="FFFFFF"/>
                </a:solidFill>
                <a:latin typeface="Book Antiqua"/>
                <a:cs typeface="Book Antiqua"/>
              </a:rPr>
              <a:t>is</a:t>
            </a:r>
            <a:r>
              <a:rPr sz="2500" spc="-5" dirty="0">
                <a:solidFill>
                  <a:srgbClr val="FFFFFF"/>
                </a:solidFill>
                <a:latin typeface="Book Antiqua"/>
                <a:cs typeface="Book Antiqua"/>
              </a:rPr>
              <a:t> sacred</a:t>
            </a:r>
            <a:endParaRPr sz="2500">
              <a:latin typeface="Book Antiqua"/>
              <a:cs typeface="Book Antiqua"/>
            </a:endParaRPr>
          </a:p>
          <a:p>
            <a:pPr marL="744220" indent="-283845">
              <a:lnSpc>
                <a:spcPts val="2700"/>
              </a:lnSpc>
              <a:buSzPct val="80000"/>
              <a:buFont typeface="Wingdings 2"/>
              <a:buChar char=""/>
              <a:tabLst>
                <a:tab pos="744220" algn="l"/>
                <a:tab pos="744855" algn="l"/>
              </a:tabLst>
            </a:pPr>
            <a:r>
              <a:rPr sz="2500" spc="-10" dirty="0">
                <a:solidFill>
                  <a:srgbClr val="FFFFFF"/>
                </a:solidFill>
                <a:latin typeface="Book Antiqua"/>
                <a:cs typeface="Book Antiqua"/>
              </a:rPr>
              <a:t>Therefore, </a:t>
            </a:r>
            <a:r>
              <a:rPr sz="2500" dirty="0">
                <a:solidFill>
                  <a:srgbClr val="FFFFFF"/>
                </a:solidFill>
                <a:latin typeface="Book Antiqua"/>
                <a:cs typeface="Book Antiqua"/>
              </a:rPr>
              <a:t>living </a:t>
            </a:r>
            <a:r>
              <a:rPr sz="2500" spc="-5" dirty="0">
                <a:solidFill>
                  <a:srgbClr val="FFFFFF"/>
                </a:solidFill>
                <a:latin typeface="Book Antiqua"/>
                <a:cs typeface="Book Antiqua"/>
              </a:rPr>
              <a:t>in peace &amp; </a:t>
            </a:r>
            <a:r>
              <a:rPr sz="2500" spc="-10" dirty="0">
                <a:solidFill>
                  <a:srgbClr val="FFFFFF"/>
                </a:solidFill>
                <a:latin typeface="Book Antiqua"/>
                <a:cs typeface="Book Antiqua"/>
              </a:rPr>
              <a:t>harmony </a:t>
            </a:r>
            <a:r>
              <a:rPr sz="2500" spc="-5" dirty="0">
                <a:solidFill>
                  <a:srgbClr val="FFFFFF"/>
                </a:solidFill>
                <a:latin typeface="Book Antiqua"/>
                <a:cs typeface="Book Antiqua"/>
              </a:rPr>
              <a:t>is</a:t>
            </a:r>
            <a:r>
              <a:rPr sz="2500" spc="1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Book Antiqua"/>
                <a:cs typeface="Book Antiqua"/>
              </a:rPr>
              <a:t>essential</a:t>
            </a:r>
            <a:endParaRPr sz="2500">
              <a:latin typeface="Book Antiqua"/>
              <a:cs typeface="Book Antiqua"/>
            </a:endParaRPr>
          </a:p>
          <a:p>
            <a:pPr marL="424180" marR="805180" indent="-412115">
              <a:lnSpc>
                <a:spcPts val="2700"/>
              </a:lnSpc>
              <a:spcBef>
                <a:spcPts val="190"/>
              </a:spcBef>
              <a:tabLst>
                <a:tab pos="424180" algn="l"/>
              </a:tabLst>
            </a:pPr>
            <a:r>
              <a:rPr sz="1600" spc="15" dirty="0">
                <a:solidFill>
                  <a:srgbClr val="F8F8F8"/>
                </a:solidFill>
                <a:latin typeface="Wingdings 2"/>
                <a:cs typeface="Wingdings 2"/>
              </a:rPr>
              <a:t></a:t>
            </a:r>
            <a:r>
              <a:rPr sz="1600" spc="15" dirty="0">
                <a:solidFill>
                  <a:srgbClr val="F8F8F8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solidFill>
                  <a:srgbClr val="FFFFFF"/>
                </a:solidFill>
                <a:latin typeface="Book Antiqua"/>
                <a:cs typeface="Book Antiqua"/>
              </a:rPr>
              <a:t>Elimination of our </a:t>
            </a:r>
            <a:r>
              <a:rPr sz="2500" spc="-10" dirty="0">
                <a:solidFill>
                  <a:srgbClr val="FFFFFF"/>
                </a:solidFill>
                <a:latin typeface="Book Antiqua"/>
                <a:cs typeface="Book Antiqua"/>
              </a:rPr>
              <a:t>Karmas </a:t>
            </a:r>
            <a:r>
              <a:rPr sz="2500" spc="-5" dirty="0">
                <a:solidFill>
                  <a:srgbClr val="FFFFFF"/>
                </a:solidFill>
                <a:latin typeface="Book Antiqua"/>
                <a:cs typeface="Book Antiqua"/>
              </a:rPr>
              <a:t>is </a:t>
            </a:r>
            <a:r>
              <a:rPr sz="2500" spc="-10" dirty="0">
                <a:solidFill>
                  <a:srgbClr val="FFFFFF"/>
                </a:solidFill>
                <a:latin typeface="Book Antiqua"/>
                <a:cs typeface="Book Antiqua"/>
              </a:rPr>
              <a:t>the </a:t>
            </a:r>
            <a:r>
              <a:rPr sz="2500" spc="-5" dirty="0">
                <a:solidFill>
                  <a:srgbClr val="FFFFFF"/>
                </a:solidFill>
                <a:latin typeface="Book Antiqua"/>
                <a:cs typeface="Book Antiqua"/>
              </a:rPr>
              <a:t>Path to Liberation  &amp; Achievement </a:t>
            </a:r>
            <a:r>
              <a:rPr sz="2500" dirty="0">
                <a:solidFill>
                  <a:srgbClr val="FFFFFF"/>
                </a:solidFill>
                <a:latin typeface="Book Antiqua"/>
                <a:cs typeface="Book Antiqua"/>
              </a:rPr>
              <a:t>of</a:t>
            </a:r>
            <a:r>
              <a:rPr sz="2500" spc="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Book Antiqua"/>
                <a:cs typeface="Book Antiqua"/>
              </a:rPr>
              <a:t>Godhood</a:t>
            </a:r>
            <a:endParaRPr sz="2500">
              <a:latin typeface="Book Antiqua"/>
              <a:cs typeface="Book Antiqua"/>
            </a:endParaRPr>
          </a:p>
          <a:p>
            <a:pPr marL="744220" indent="-283845">
              <a:lnSpc>
                <a:spcPts val="2510"/>
              </a:lnSpc>
              <a:buSzPct val="80000"/>
              <a:buFont typeface="Wingdings 2"/>
              <a:buChar char=""/>
              <a:tabLst>
                <a:tab pos="744220" algn="l"/>
                <a:tab pos="744855" algn="l"/>
              </a:tabLst>
            </a:pPr>
            <a:r>
              <a:rPr sz="2500" spc="-5" dirty="0">
                <a:solidFill>
                  <a:srgbClr val="FFFFFF"/>
                </a:solidFill>
                <a:latin typeface="Book Antiqua"/>
                <a:cs typeface="Book Antiqua"/>
              </a:rPr>
              <a:t>It </a:t>
            </a:r>
            <a:r>
              <a:rPr sz="2500" spc="-10" dirty="0">
                <a:solidFill>
                  <a:srgbClr val="FFFFFF"/>
                </a:solidFill>
                <a:latin typeface="Book Antiqua"/>
                <a:cs typeface="Book Antiqua"/>
              </a:rPr>
              <a:t>requires </a:t>
            </a:r>
            <a:r>
              <a:rPr sz="2500" spc="-5" dirty="0">
                <a:solidFill>
                  <a:srgbClr val="FFFFFF"/>
                </a:solidFill>
                <a:latin typeface="Book Antiqua"/>
                <a:cs typeface="Book Antiqua"/>
              </a:rPr>
              <a:t>multiple</a:t>
            </a:r>
            <a:r>
              <a:rPr sz="2500" spc="1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Book Antiqua"/>
                <a:cs typeface="Book Antiqua"/>
              </a:rPr>
              <a:t>re-births</a:t>
            </a:r>
            <a:endParaRPr sz="2500">
              <a:latin typeface="Book Antiqua"/>
              <a:cs typeface="Book Antiqua"/>
            </a:endParaRPr>
          </a:p>
          <a:p>
            <a:pPr marL="12700">
              <a:lnSpc>
                <a:spcPts val="2700"/>
              </a:lnSpc>
              <a:tabLst>
                <a:tab pos="424180" algn="l"/>
              </a:tabLst>
            </a:pPr>
            <a:r>
              <a:rPr sz="1600" spc="20" dirty="0">
                <a:solidFill>
                  <a:srgbClr val="F8F8F8"/>
                </a:solidFill>
                <a:latin typeface="Wingdings 2"/>
                <a:cs typeface="Wingdings 2"/>
              </a:rPr>
              <a:t></a:t>
            </a:r>
            <a:r>
              <a:rPr sz="1600" spc="20" dirty="0">
                <a:solidFill>
                  <a:srgbClr val="F8F8F8"/>
                </a:solidFill>
                <a:latin typeface="Times New Roman"/>
                <a:cs typeface="Times New Roman"/>
              </a:rPr>
              <a:t>	</a:t>
            </a:r>
            <a:r>
              <a:rPr sz="2500" dirty="0">
                <a:solidFill>
                  <a:srgbClr val="FFFFFF"/>
                </a:solidFill>
                <a:latin typeface="Book Antiqua"/>
                <a:cs typeface="Book Antiqua"/>
              </a:rPr>
              <a:t>Ultimate </a:t>
            </a:r>
            <a:r>
              <a:rPr sz="2500" spc="-5" dirty="0">
                <a:solidFill>
                  <a:srgbClr val="FFFFFF"/>
                </a:solidFill>
                <a:latin typeface="Book Antiqua"/>
                <a:cs typeface="Book Antiqua"/>
              </a:rPr>
              <a:t>Goal of Life</a:t>
            </a:r>
            <a:endParaRPr sz="2500">
              <a:latin typeface="Book Antiqua"/>
              <a:cs typeface="Book Antiqua"/>
            </a:endParaRPr>
          </a:p>
          <a:p>
            <a:pPr marL="744220" indent="-283845">
              <a:lnSpc>
                <a:spcPts val="2850"/>
              </a:lnSpc>
              <a:buSzPct val="80000"/>
              <a:buFont typeface="Wingdings 2"/>
              <a:buChar char=""/>
              <a:tabLst>
                <a:tab pos="744220" algn="l"/>
                <a:tab pos="744855" algn="l"/>
              </a:tabLst>
            </a:pPr>
            <a:r>
              <a:rPr sz="2500" spc="-5" dirty="0">
                <a:solidFill>
                  <a:srgbClr val="FFFFFF"/>
                </a:solidFill>
                <a:latin typeface="Book Antiqua"/>
                <a:cs typeface="Book Antiqua"/>
              </a:rPr>
              <a:t>To be free from all</a:t>
            </a:r>
            <a:r>
              <a:rPr sz="2500" spc="4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Book Antiqua"/>
                <a:cs typeface="Book Antiqua"/>
              </a:rPr>
              <a:t>karma</a:t>
            </a:r>
            <a:endParaRPr sz="25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9379" y="621791"/>
            <a:ext cx="3925824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509" y="1531442"/>
            <a:ext cx="88874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5080" indent="-411480">
              <a:lnSpc>
                <a:spcPct val="100000"/>
              </a:lnSpc>
              <a:spcBef>
                <a:spcPts val="95"/>
              </a:spcBef>
              <a:tabLst>
                <a:tab pos="423545" algn="l"/>
              </a:tabLst>
            </a:pPr>
            <a:r>
              <a:rPr sz="1800" spc="20" dirty="0">
                <a:solidFill>
                  <a:srgbClr val="F8F8F8"/>
                </a:solidFill>
                <a:latin typeface="Wingdings 2"/>
                <a:cs typeface="Wingdings 2"/>
              </a:rPr>
              <a:t></a:t>
            </a:r>
            <a:r>
              <a:rPr sz="1800" spc="20" dirty="0">
                <a:solidFill>
                  <a:srgbClr val="F8F8F8"/>
                </a:solidFill>
                <a:latin typeface="Times New Roman"/>
                <a:cs typeface="Times New Roman"/>
              </a:rPr>
              <a:t>	</a:t>
            </a:r>
            <a:r>
              <a:rPr dirty="0"/>
              <a:t>The </a:t>
            </a:r>
            <a:r>
              <a:rPr spc="-5" dirty="0"/>
              <a:t>principles </a:t>
            </a:r>
            <a:r>
              <a:rPr dirty="0"/>
              <a:t>governing </a:t>
            </a:r>
            <a:r>
              <a:rPr spc="-5" dirty="0"/>
              <a:t>the successions of </a:t>
            </a:r>
            <a:r>
              <a:rPr dirty="0"/>
              <a:t>life </a:t>
            </a:r>
            <a:r>
              <a:rPr spc="-5" dirty="0"/>
              <a:t>cycles  (birth, </a:t>
            </a:r>
            <a:r>
              <a:rPr dirty="0"/>
              <a:t>life, </a:t>
            </a:r>
            <a:r>
              <a:rPr spc="-5" dirty="0"/>
              <a:t>and death) is Karma.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870" y="2478404"/>
            <a:ext cx="8395335" cy="346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5080" indent="-283845">
              <a:lnSpc>
                <a:spcPct val="100000"/>
              </a:lnSpc>
              <a:spcBef>
                <a:spcPts val="100"/>
              </a:spcBef>
              <a:buSzPct val="79166"/>
              <a:buFont typeface="Wingdings 2"/>
              <a:buChar char=""/>
              <a:tabLst>
                <a:tab pos="295910" algn="l"/>
                <a:tab pos="296545" algn="l"/>
              </a:tabLst>
            </a:pP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Theory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Karma is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founded on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the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simple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law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of cause  and effect. What we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experience now is the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result of our own 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past action and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our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future is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function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of our own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choice 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 making.</a:t>
            </a:r>
            <a:endParaRPr sz="2400">
              <a:latin typeface="Book Antiqua"/>
              <a:cs typeface="Book Antiqua"/>
            </a:endParaRPr>
          </a:p>
          <a:p>
            <a:pPr marL="295910" marR="668655" indent="-283845">
              <a:lnSpc>
                <a:spcPct val="100000"/>
              </a:lnSpc>
              <a:spcBef>
                <a:spcPts val="880"/>
              </a:spcBef>
              <a:buSzPct val="79166"/>
              <a:buFont typeface="Wingdings 2"/>
              <a:buChar char=""/>
              <a:tabLst>
                <a:tab pos="295910" algn="l"/>
                <a:tab pos="296545" algn="l"/>
              </a:tabLst>
            </a:pP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Explains the role that karmas play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in our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lives, how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we 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accumulate karmas, and how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we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get rid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of</a:t>
            </a:r>
            <a:r>
              <a:rPr sz="2400" spc="3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them.</a:t>
            </a:r>
            <a:endParaRPr sz="2400">
              <a:latin typeface="Book Antiqua"/>
              <a:cs typeface="Book Antiqua"/>
            </a:endParaRPr>
          </a:p>
          <a:p>
            <a:pPr marL="295910" marR="97155" indent="-283845">
              <a:lnSpc>
                <a:spcPct val="100000"/>
              </a:lnSpc>
              <a:spcBef>
                <a:spcPts val="300"/>
              </a:spcBef>
              <a:buSzPct val="79166"/>
              <a:buFont typeface="Wingdings 2"/>
              <a:buChar char=""/>
              <a:tabLst>
                <a:tab pos="295910" algn="l"/>
                <a:tab pos="296545" algn="l"/>
              </a:tabLst>
            </a:pP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Actions of mind,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speech,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body bind us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with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karma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and  our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intentions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the passions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determine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the duration, 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strength and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the results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the</a:t>
            </a:r>
            <a:r>
              <a:rPr sz="2400" spc="2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bondage.</a:t>
            </a:r>
            <a:endParaRPr sz="2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2823" y="621791"/>
            <a:ext cx="3683508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1109" y="1454061"/>
            <a:ext cx="8509635" cy="509905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76200" algn="just">
              <a:lnSpc>
                <a:spcPct val="100000"/>
              </a:lnSpc>
              <a:spcBef>
                <a:spcPts val="725"/>
              </a:spcBef>
            </a:pPr>
            <a:r>
              <a:rPr sz="1700" spc="-10" dirty="0">
                <a:solidFill>
                  <a:srgbClr val="F8F8F8"/>
                </a:solidFill>
                <a:latin typeface="Wingdings 2"/>
                <a:cs typeface="Wingdings 2"/>
              </a:rPr>
              <a:t></a:t>
            </a:r>
            <a:r>
              <a:rPr sz="1700" spc="-1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Book Antiqua"/>
                <a:cs typeface="Book Antiqua"/>
              </a:rPr>
              <a:t>Lord Mahavir - </a:t>
            </a:r>
            <a:r>
              <a:rPr sz="2600" spc="5" dirty="0">
                <a:solidFill>
                  <a:srgbClr val="FFFFFF"/>
                </a:solidFill>
                <a:latin typeface="Book Antiqua"/>
                <a:cs typeface="Book Antiqua"/>
              </a:rPr>
              <a:t>24</a:t>
            </a:r>
            <a:r>
              <a:rPr sz="2550" spc="7" baseline="26143" dirty="0">
                <a:solidFill>
                  <a:srgbClr val="FFFFFF"/>
                </a:solidFill>
                <a:latin typeface="Book Antiqua"/>
                <a:cs typeface="Book Antiqua"/>
              </a:rPr>
              <a:t>th </a:t>
            </a:r>
            <a:r>
              <a:rPr sz="2600" dirty="0">
                <a:solidFill>
                  <a:srgbClr val="FFFFFF"/>
                </a:solidFill>
                <a:latin typeface="Book Antiqua"/>
                <a:cs typeface="Book Antiqua"/>
              </a:rPr>
              <a:t>(and final)</a:t>
            </a:r>
            <a:r>
              <a:rPr sz="2600" spc="-21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Book Antiqua"/>
                <a:cs typeface="Book Antiqua"/>
              </a:rPr>
              <a:t>Tirthankara</a:t>
            </a:r>
            <a:endParaRPr sz="2600" dirty="0">
              <a:latin typeface="Book Antiqua"/>
              <a:cs typeface="Book Antiqua"/>
            </a:endParaRPr>
          </a:p>
          <a:p>
            <a:pPr marL="487680" marR="81280" indent="-412115" algn="just">
              <a:lnSpc>
                <a:spcPct val="100000"/>
              </a:lnSpc>
              <a:spcBef>
                <a:spcPts val="625"/>
              </a:spcBef>
            </a:pPr>
            <a:r>
              <a:rPr sz="1700" spc="-10" dirty="0">
                <a:solidFill>
                  <a:srgbClr val="F8F8F8"/>
                </a:solidFill>
                <a:latin typeface="Wingdings 2"/>
                <a:cs typeface="Wingdings 2"/>
              </a:rPr>
              <a:t></a:t>
            </a:r>
            <a:r>
              <a:rPr sz="1700" spc="-10" dirty="0">
                <a:solidFill>
                  <a:srgbClr val="F8F8F8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Book Antiqua"/>
                <a:cs typeface="Book Antiqua"/>
              </a:rPr>
              <a:t>Born </a:t>
            </a:r>
            <a:r>
              <a:rPr sz="2600" spc="-10" dirty="0">
                <a:solidFill>
                  <a:srgbClr val="FFFFFF"/>
                </a:solidFill>
                <a:latin typeface="Book Antiqua"/>
                <a:cs typeface="Book Antiqua"/>
              </a:rPr>
              <a:t>on </a:t>
            </a:r>
            <a:r>
              <a:rPr sz="2600" dirty="0">
                <a:solidFill>
                  <a:srgbClr val="FFFFFF"/>
                </a:solidFill>
                <a:latin typeface="Book Antiqua"/>
                <a:cs typeface="Book Antiqua"/>
              </a:rPr>
              <a:t>March </a:t>
            </a:r>
            <a:r>
              <a:rPr sz="2600" spc="5" dirty="0">
                <a:solidFill>
                  <a:srgbClr val="FFFFFF"/>
                </a:solidFill>
                <a:latin typeface="Book Antiqua"/>
                <a:cs typeface="Book Antiqua"/>
              </a:rPr>
              <a:t>30, 599 </a:t>
            </a:r>
            <a:r>
              <a:rPr sz="2600" dirty="0">
                <a:solidFill>
                  <a:srgbClr val="FFFFFF"/>
                </a:solidFill>
                <a:latin typeface="Book Antiqua"/>
                <a:cs typeface="Book Antiqua"/>
              </a:rPr>
              <a:t>B.C. (about 2600 </a:t>
            </a:r>
            <a:r>
              <a:rPr sz="2600" spc="-5" dirty="0">
                <a:solidFill>
                  <a:srgbClr val="FFFFFF"/>
                </a:solidFill>
                <a:latin typeface="Book Antiqua"/>
                <a:cs typeface="Book Antiqua"/>
              </a:rPr>
              <a:t>years </a:t>
            </a:r>
            <a:r>
              <a:rPr sz="2600" dirty="0">
                <a:solidFill>
                  <a:srgbClr val="FFFFFF"/>
                </a:solidFill>
                <a:latin typeface="Book Antiqua"/>
                <a:cs typeface="Book Antiqua"/>
              </a:rPr>
              <a:t>ago) as a  </a:t>
            </a:r>
            <a:r>
              <a:rPr sz="2600" spc="-5" dirty="0">
                <a:solidFill>
                  <a:srgbClr val="FFFFFF"/>
                </a:solidFill>
                <a:latin typeface="Book Antiqua"/>
                <a:cs typeface="Book Antiqua"/>
              </a:rPr>
              <a:t>prince in </a:t>
            </a:r>
            <a:r>
              <a:rPr sz="2600" dirty="0">
                <a:solidFill>
                  <a:srgbClr val="FFFFFF"/>
                </a:solidFill>
                <a:latin typeface="Book Antiqua"/>
                <a:cs typeface="Book Antiqua"/>
              </a:rPr>
              <a:t>Bihar, India. He </a:t>
            </a:r>
            <a:r>
              <a:rPr sz="2600" spc="-5" dirty="0">
                <a:solidFill>
                  <a:srgbClr val="FFFFFF"/>
                </a:solidFill>
                <a:latin typeface="Book Antiqua"/>
                <a:cs typeface="Book Antiqua"/>
              </a:rPr>
              <a:t>attained nirvana in the </a:t>
            </a:r>
            <a:r>
              <a:rPr sz="2600" dirty="0">
                <a:solidFill>
                  <a:srgbClr val="FFFFFF"/>
                </a:solidFill>
                <a:latin typeface="Book Antiqua"/>
                <a:cs typeface="Book Antiqua"/>
              </a:rPr>
              <a:t>year  </a:t>
            </a:r>
            <a:r>
              <a:rPr sz="2600" spc="5" dirty="0">
                <a:solidFill>
                  <a:srgbClr val="FFFFFF"/>
                </a:solidFill>
                <a:latin typeface="Book Antiqua"/>
                <a:cs typeface="Book Antiqua"/>
              </a:rPr>
              <a:t>527 </a:t>
            </a:r>
            <a:r>
              <a:rPr sz="2600" dirty="0">
                <a:solidFill>
                  <a:srgbClr val="FFFFFF"/>
                </a:solidFill>
                <a:latin typeface="Book Antiqua"/>
                <a:cs typeface="Book Antiqua"/>
              </a:rPr>
              <a:t>B.C. at </a:t>
            </a:r>
            <a:r>
              <a:rPr sz="2600" spc="-5" dirty="0">
                <a:solidFill>
                  <a:srgbClr val="FFFFFF"/>
                </a:solidFill>
                <a:latin typeface="Book Antiqua"/>
                <a:cs typeface="Book Antiqua"/>
              </a:rPr>
              <a:t>the </a:t>
            </a:r>
            <a:r>
              <a:rPr sz="2600" dirty="0">
                <a:solidFill>
                  <a:srgbClr val="FFFFFF"/>
                </a:solidFill>
                <a:latin typeface="Book Antiqua"/>
                <a:cs typeface="Book Antiqua"/>
              </a:rPr>
              <a:t>age of</a:t>
            </a:r>
            <a:r>
              <a:rPr sz="2600" spc="-7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Book Antiqua"/>
                <a:cs typeface="Book Antiqua"/>
              </a:rPr>
              <a:t>72.</a:t>
            </a:r>
            <a:endParaRPr sz="2600" dirty="0">
              <a:latin typeface="Book Antiqua"/>
              <a:cs typeface="Book Antiqua"/>
            </a:endParaRPr>
          </a:p>
          <a:p>
            <a:pPr marL="487680" marR="314325" indent="-412115">
              <a:lnSpc>
                <a:spcPct val="100000"/>
              </a:lnSpc>
              <a:spcBef>
                <a:spcPts val="630"/>
              </a:spcBef>
              <a:tabLst>
                <a:tab pos="487680" algn="l"/>
              </a:tabLst>
            </a:pPr>
            <a:r>
              <a:rPr sz="1700" spc="-10" dirty="0">
                <a:solidFill>
                  <a:srgbClr val="F8F8F8"/>
                </a:solidFill>
                <a:latin typeface="Wingdings 2"/>
                <a:cs typeface="Wingdings 2"/>
              </a:rPr>
              <a:t></a:t>
            </a:r>
            <a:r>
              <a:rPr sz="1700" spc="-10" dirty="0">
                <a:solidFill>
                  <a:srgbClr val="F8F8F8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FFFFFF"/>
                </a:solidFill>
                <a:latin typeface="Book Antiqua"/>
                <a:cs typeface="Book Antiqua"/>
              </a:rPr>
              <a:t>The </a:t>
            </a:r>
            <a:r>
              <a:rPr sz="2600" spc="-5" dirty="0">
                <a:solidFill>
                  <a:srgbClr val="FFFFFF"/>
                </a:solidFill>
                <a:latin typeface="Book Antiqua"/>
                <a:cs typeface="Book Antiqua"/>
              </a:rPr>
              <a:t>ultimate </a:t>
            </a:r>
            <a:r>
              <a:rPr sz="2600" dirty="0">
                <a:solidFill>
                  <a:srgbClr val="FFFFFF"/>
                </a:solidFill>
                <a:latin typeface="Book Antiqua"/>
                <a:cs typeface="Book Antiqua"/>
              </a:rPr>
              <a:t>objective of </a:t>
            </a:r>
            <a:r>
              <a:rPr sz="2600" spc="-5" dirty="0">
                <a:solidFill>
                  <a:srgbClr val="FFFFFF"/>
                </a:solidFill>
                <a:latin typeface="Book Antiqua"/>
                <a:cs typeface="Book Antiqua"/>
              </a:rPr>
              <a:t>his teaching is how one </a:t>
            </a:r>
            <a:r>
              <a:rPr sz="2600" dirty="0">
                <a:solidFill>
                  <a:srgbClr val="FFFFFF"/>
                </a:solidFill>
                <a:latin typeface="Book Antiqua"/>
                <a:cs typeface="Book Antiqua"/>
              </a:rPr>
              <a:t>can  attain </a:t>
            </a:r>
            <a:r>
              <a:rPr sz="2600" spc="-5" dirty="0">
                <a:solidFill>
                  <a:srgbClr val="FFFFFF"/>
                </a:solidFill>
                <a:latin typeface="Book Antiqua"/>
                <a:cs typeface="Book Antiqua"/>
              </a:rPr>
              <a:t>the total </a:t>
            </a:r>
            <a:r>
              <a:rPr sz="2600" dirty="0">
                <a:solidFill>
                  <a:srgbClr val="FFFFFF"/>
                </a:solidFill>
                <a:latin typeface="Book Antiqua"/>
                <a:cs typeface="Book Antiqua"/>
              </a:rPr>
              <a:t>freedom from </a:t>
            </a:r>
            <a:r>
              <a:rPr sz="2600" spc="-5" dirty="0">
                <a:solidFill>
                  <a:srgbClr val="FFFFFF"/>
                </a:solidFill>
                <a:latin typeface="Book Antiqua"/>
                <a:cs typeface="Book Antiqua"/>
              </a:rPr>
              <a:t>the cycle </a:t>
            </a:r>
            <a:r>
              <a:rPr sz="2600" dirty="0">
                <a:solidFill>
                  <a:srgbClr val="FFFFFF"/>
                </a:solidFill>
                <a:latin typeface="Book Antiqua"/>
                <a:cs typeface="Book Antiqua"/>
              </a:rPr>
              <a:t>of </a:t>
            </a:r>
            <a:r>
              <a:rPr sz="2600" spc="-5" dirty="0">
                <a:solidFill>
                  <a:srgbClr val="FFFFFF"/>
                </a:solidFill>
                <a:latin typeface="Book Antiqua"/>
                <a:cs typeface="Book Antiqua"/>
              </a:rPr>
              <a:t>birth, </a:t>
            </a:r>
            <a:r>
              <a:rPr sz="2600" dirty="0">
                <a:solidFill>
                  <a:srgbClr val="FFFFFF"/>
                </a:solidFill>
                <a:latin typeface="Book Antiqua"/>
                <a:cs typeface="Book Antiqua"/>
              </a:rPr>
              <a:t>life,  and death, and </a:t>
            </a:r>
            <a:r>
              <a:rPr sz="2600" spc="-5" dirty="0">
                <a:solidFill>
                  <a:srgbClr val="FFFFFF"/>
                </a:solidFill>
                <a:latin typeface="Book Antiqua"/>
                <a:cs typeface="Book Antiqua"/>
              </a:rPr>
              <a:t>achieve the permanent blissful </a:t>
            </a:r>
            <a:r>
              <a:rPr sz="2600" dirty="0">
                <a:solidFill>
                  <a:srgbClr val="FFFFFF"/>
                </a:solidFill>
                <a:latin typeface="Book Antiqua"/>
                <a:cs typeface="Book Antiqua"/>
              </a:rPr>
              <a:t>state  (known as liberation, </a:t>
            </a:r>
            <a:r>
              <a:rPr sz="2600" spc="-5" dirty="0">
                <a:solidFill>
                  <a:srgbClr val="FFFFFF"/>
                </a:solidFill>
                <a:latin typeface="Book Antiqua"/>
                <a:cs typeface="Book Antiqua"/>
              </a:rPr>
              <a:t>nirvana, </a:t>
            </a:r>
            <a:r>
              <a:rPr sz="2600" dirty="0">
                <a:solidFill>
                  <a:srgbClr val="FFFFFF"/>
                </a:solidFill>
                <a:latin typeface="Book Antiqua"/>
                <a:cs typeface="Book Antiqua"/>
              </a:rPr>
              <a:t>absolute freedom, or  </a:t>
            </a:r>
            <a:r>
              <a:rPr sz="2600" spc="-5" dirty="0">
                <a:solidFill>
                  <a:srgbClr val="FFFFFF"/>
                </a:solidFill>
                <a:latin typeface="Book Antiqua"/>
                <a:cs typeface="Book Antiqua"/>
              </a:rPr>
              <a:t>Moksha.)</a:t>
            </a:r>
            <a:endParaRPr sz="2600" dirty="0">
              <a:latin typeface="Book Antiqua"/>
              <a:cs typeface="Book Antiqua"/>
            </a:endParaRPr>
          </a:p>
          <a:p>
            <a:pPr marL="487680" marR="93980" indent="-412115">
              <a:lnSpc>
                <a:spcPct val="100000"/>
              </a:lnSpc>
              <a:spcBef>
                <a:spcPts val="625"/>
              </a:spcBef>
              <a:tabLst>
                <a:tab pos="487680" algn="l"/>
                <a:tab pos="6358890" algn="l"/>
              </a:tabLst>
            </a:pPr>
            <a:r>
              <a:rPr sz="1700" spc="-10" dirty="0">
                <a:solidFill>
                  <a:srgbClr val="F8F8F8"/>
                </a:solidFill>
                <a:latin typeface="Wingdings 2"/>
                <a:cs typeface="Wingdings 2"/>
              </a:rPr>
              <a:t></a:t>
            </a:r>
            <a:r>
              <a:rPr sz="1700" spc="-10" dirty="0">
                <a:solidFill>
                  <a:srgbClr val="F8F8F8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FFFFFF"/>
                </a:solidFill>
                <a:latin typeface="Book Antiqua"/>
                <a:cs typeface="Book Antiqua"/>
              </a:rPr>
              <a:t>He shaped </a:t>
            </a:r>
            <a:r>
              <a:rPr sz="2600" spc="-5" dirty="0">
                <a:solidFill>
                  <a:srgbClr val="FFFFFF"/>
                </a:solidFill>
                <a:latin typeface="Book Antiqua"/>
                <a:cs typeface="Book Antiqua"/>
              </a:rPr>
              <a:t>the present form</a:t>
            </a:r>
            <a:r>
              <a:rPr sz="2600" spc="4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Book Antiqua"/>
                <a:cs typeface="Book Antiqua"/>
              </a:rPr>
              <a:t>of</a:t>
            </a:r>
            <a:r>
              <a:rPr sz="2600" spc="1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Book Antiqua"/>
                <a:cs typeface="Book Antiqua"/>
              </a:rPr>
              <a:t>Jainism.	</a:t>
            </a:r>
            <a:r>
              <a:rPr sz="2600" dirty="0">
                <a:solidFill>
                  <a:srgbClr val="FFFFFF"/>
                </a:solidFill>
                <a:latin typeface="Book Antiqua"/>
                <a:cs typeface="Book Antiqua"/>
              </a:rPr>
              <a:t>Lord</a:t>
            </a:r>
            <a:r>
              <a:rPr sz="2600" spc="-8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600" dirty="0">
                <a:solidFill>
                  <a:srgbClr val="FFFFFF"/>
                </a:solidFill>
                <a:latin typeface="Book Antiqua"/>
                <a:cs typeface="Book Antiqua"/>
              </a:rPr>
              <a:t>Mahavir  envisioned men and women to be </a:t>
            </a:r>
            <a:r>
              <a:rPr sz="2600" spc="-5" dirty="0">
                <a:solidFill>
                  <a:srgbClr val="FFFFFF"/>
                </a:solidFill>
                <a:latin typeface="Book Antiqua"/>
                <a:cs typeface="Book Antiqua"/>
              </a:rPr>
              <a:t>on </a:t>
            </a:r>
            <a:r>
              <a:rPr sz="2600" spc="5" dirty="0">
                <a:solidFill>
                  <a:srgbClr val="FFFFFF"/>
                </a:solidFill>
                <a:latin typeface="Book Antiqua"/>
                <a:cs typeface="Book Antiqua"/>
              </a:rPr>
              <a:t>equal </a:t>
            </a:r>
            <a:r>
              <a:rPr sz="2600" spc="-5" dirty="0">
                <a:solidFill>
                  <a:srgbClr val="FFFFFF"/>
                </a:solidFill>
                <a:latin typeface="Book Antiqua"/>
                <a:cs typeface="Book Antiqua"/>
              </a:rPr>
              <a:t>footing in  the </a:t>
            </a:r>
            <a:r>
              <a:rPr sz="2600" dirty="0">
                <a:solidFill>
                  <a:srgbClr val="FFFFFF"/>
                </a:solidFill>
                <a:latin typeface="Book Antiqua"/>
                <a:cs typeface="Book Antiqua"/>
              </a:rPr>
              <a:t>matters of spiritual</a:t>
            </a:r>
            <a:r>
              <a:rPr sz="2600" spc="-3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600" dirty="0">
                <a:solidFill>
                  <a:srgbClr val="FFFFFF"/>
                </a:solidFill>
                <a:latin typeface="Book Antiqua"/>
                <a:cs typeface="Book Antiqua"/>
              </a:rPr>
              <a:t>advancement.</a:t>
            </a:r>
            <a:endParaRPr sz="2600" dirty="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359838"/>
            <a:ext cx="6046470" cy="1226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95"/>
              </a:lnSpc>
            </a:pPr>
            <a:r>
              <a:rPr sz="8000" b="1" spc="5" dirty="0">
                <a:solidFill>
                  <a:srgbClr val="FFFFFF"/>
                </a:solidFill>
                <a:latin typeface="Book Antiqua"/>
                <a:cs typeface="Book Antiqua"/>
              </a:rPr>
              <a:t>BUDDH</a:t>
            </a:r>
            <a:r>
              <a:rPr sz="8000" b="1" spc="15" dirty="0">
                <a:solidFill>
                  <a:srgbClr val="FFFFFF"/>
                </a:solidFill>
                <a:latin typeface="Book Antiqua"/>
                <a:cs typeface="Book Antiqua"/>
              </a:rPr>
              <a:t>I</a:t>
            </a:r>
            <a:r>
              <a:rPr sz="8000" b="1" spc="5" dirty="0">
                <a:solidFill>
                  <a:srgbClr val="FFFFFF"/>
                </a:solidFill>
                <a:latin typeface="Book Antiqua"/>
                <a:cs typeface="Book Antiqua"/>
              </a:rPr>
              <a:t>SM</a:t>
            </a:r>
            <a:endParaRPr sz="8000">
              <a:latin typeface="Book Antiqua"/>
              <a:cs typeface="Book Antiq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3999" cy="6781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8794" y="2022170"/>
            <a:ext cx="607187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5" dirty="0">
                <a:solidFill>
                  <a:srgbClr val="252525"/>
                </a:solidFill>
                <a:latin typeface="Book Antiqua"/>
                <a:cs typeface="Book Antiqua"/>
              </a:rPr>
              <a:t>BUDDH</a:t>
            </a:r>
            <a:r>
              <a:rPr sz="8000" b="1" spc="15" dirty="0">
                <a:solidFill>
                  <a:srgbClr val="252525"/>
                </a:solidFill>
                <a:latin typeface="Book Antiqua"/>
                <a:cs typeface="Book Antiqua"/>
              </a:rPr>
              <a:t>I</a:t>
            </a:r>
            <a:r>
              <a:rPr sz="8000" b="1" spc="5" dirty="0">
                <a:solidFill>
                  <a:srgbClr val="252525"/>
                </a:solidFill>
                <a:latin typeface="Book Antiqua"/>
                <a:cs typeface="Book Antiqua"/>
              </a:rPr>
              <a:t>SM</a:t>
            </a:r>
            <a:endParaRPr sz="80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37104" y="263652"/>
            <a:ext cx="3770376" cy="691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295400"/>
            <a:ext cx="1752600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15000" y="1219200"/>
            <a:ext cx="2286000" cy="2590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7840" y="3974972"/>
            <a:ext cx="3980815" cy="263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Book Antiqua"/>
                <a:cs typeface="Book Antiqua"/>
              </a:rPr>
              <a:t>Palm</a:t>
            </a:r>
            <a:r>
              <a:rPr sz="2400" b="1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dirty="0">
                <a:solidFill>
                  <a:srgbClr val="0D0D0D"/>
                </a:solidFill>
                <a:latin typeface="Book Antiqua"/>
                <a:cs typeface="Book Antiqua"/>
              </a:rPr>
              <a:t>– </a:t>
            </a:r>
            <a:r>
              <a:rPr sz="2400" spc="-5" dirty="0">
                <a:solidFill>
                  <a:srgbClr val="0D0D0D"/>
                </a:solidFill>
                <a:latin typeface="Book Antiqua"/>
                <a:cs typeface="Book Antiqua"/>
              </a:rPr>
              <a:t>signifies assurance; to  have </a:t>
            </a:r>
            <a:r>
              <a:rPr sz="2400" dirty="0">
                <a:solidFill>
                  <a:srgbClr val="0D0D0D"/>
                </a:solidFill>
                <a:latin typeface="Book Antiqua"/>
                <a:cs typeface="Book Antiqua"/>
              </a:rPr>
              <a:t>faith and </a:t>
            </a:r>
            <a:r>
              <a:rPr sz="2400" spc="-5" dirty="0">
                <a:solidFill>
                  <a:srgbClr val="0D0D0D"/>
                </a:solidFill>
                <a:latin typeface="Book Antiqua"/>
                <a:cs typeface="Book Antiqua"/>
              </a:rPr>
              <a:t>change the  path </a:t>
            </a:r>
            <a:r>
              <a:rPr sz="2400" dirty="0">
                <a:solidFill>
                  <a:srgbClr val="0D0D0D"/>
                </a:solidFill>
                <a:latin typeface="Book Antiqua"/>
                <a:cs typeface="Book Antiqua"/>
              </a:rPr>
              <a:t>of</a:t>
            </a:r>
            <a:r>
              <a:rPr sz="2400" spc="-5" dirty="0">
                <a:solidFill>
                  <a:srgbClr val="0D0D0D"/>
                </a:solidFill>
                <a:latin typeface="Book Antiqua"/>
                <a:cs typeface="Book Antiqua"/>
              </a:rPr>
              <a:t> righteousness.</a:t>
            </a:r>
            <a:endParaRPr sz="2400">
              <a:latin typeface="Book Antiqua"/>
              <a:cs typeface="Book Antiqua"/>
            </a:endParaRPr>
          </a:p>
          <a:p>
            <a:pPr marL="12700" marR="339090">
              <a:lnSpc>
                <a:spcPct val="100000"/>
              </a:lnSpc>
              <a:spcBef>
                <a:spcPts val="395"/>
              </a:spcBef>
              <a:tabLst>
                <a:tab pos="1968500" algn="l"/>
              </a:tabLst>
            </a:pPr>
            <a:r>
              <a:rPr sz="2400" b="1" u="heavy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Book Antiqua"/>
                <a:cs typeface="Book Antiqua"/>
              </a:rPr>
              <a:t>Wheel </a:t>
            </a:r>
            <a:r>
              <a:rPr sz="2400" b="1" u="heavy" spc="-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Book Antiqua"/>
                <a:cs typeface="Book Antiqua"/>
              </a:rPr>
              <a:t>of </a:t>
            </a:r>
            <a:r>
              <a:rPr sz="2400" b="1" u="heavy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Book Antiqua"/>
                <a:cs typeface="Book Antiqua"/>
              </a:rPr>
              <a:t>Dharma</a:t>
            </a:r>
            <a:r>
              <a:rPr sz="2400" b="1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dirty="0">
                <a:solidFill>
                  <a:srgbClr val="0D0D0D"/>
                </a:solidFill>
                <a:latin typeface="Book Antiqua"/>
                <a:cs typeface="Book Antiqua"/>
              </a:rPr>
              <a:t>– 24  spokes </a:t>
            </a:r>
            <a:r>
              <a:rPr sz="2400" spc="-5" dirty="0">
                <a:solidFill>
                  <a:srgbClr val="0D0D0D"/>
                </a:solidFill>
                <a:latin typeface="Book Antiqua"/>
                <a:cs typeface="Book Antiqua"/>
              </a:rPr>
              <a:t>represent the </a:t>
            </a:r>
            <a:r>
              <a:rPr sz="2400" dirty="0">
                <a:solidFill>
                  <a:srgbClr val="0D0D0D"/>
                </a:solidFill>
                <a:latin typeface="Book Antiqua"/>
                <a:cs typeface="Book Antiqua"/>
              </a:rPr>
              <a:t>24  </a:t>
            </a:r>
            <a:r>
              <a:rPr sz="2400" spc="-5" dirty="0">
                <a:solidFill>
                  <a:srgbClr val="0D0D0D"/>
                </a:solidFill>
                <a:latin typeface="Book Antiqua"/>
                <a:cs typeface="Book Antiqua"/>
              </a:rPr>
              <a:t>Tirthankaras.	</a:t>
            </a:r>
            <a:r>
              <a:rPr sz="2400" dirty="0">
                <a:solidFill>
                  <a:srgbClr val="0D0D0D"/>
                </a:solidFill>
                <a:latin typeface="Book Antiqua"/>
                <a:cs typeface="Book Antiqua"/>
              </a:rPr>
              <a:t>The word  </a:t>
            </a:r>
            <a:r>
              <a:rPr sz="2400" spc="-5" dirty="0">
                <a:solidFill>
                  <a:srgbClr val="0D0D0D"/>
                </a:solidFill>
                <a:latin typeface="Book Antiqua"/>
                <a:cs typeface="Book Antiqua"/>
              </a:rPr>
              <a:t>inside the </a:t>
            </a:r>
            <a:r>
              <a:rPr sz="2400" dirty="0">
                <a:solidFill>
                  <a:srgbClr val="0D0D0D"/>
                </a:solidFill>
                <a:latin typeface="Book Antiqua"/>
                <a:cs typeface="Book Antiqua"/>
              </a:rPr>
              <a:t>wheel </a:t>
            </a:r>
            <a:r>
              <a:rPr sz="2400" spc="-5" dirty="0">
                <a:solidFill>
                  <a:srgbClr val="0D0D0D"/>
                </a:solidFill>
                <a:latin typeface="Book Antiqua"/>
                <a:cs typeface="Book Antiqua"/>
              </a:rPr>
              <a:t>is</a:t>
            </a:r>
            <a:r>
              <a:rPr sz="2400" spc="-5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400" dirty="0">
                <a:solidFill>
                  <a:srgbClr val="0D0D0D"/>
                </a:solidFill>
                <a:latin typeface="Book Antiqua"/>
                <a:cs typeface="Book Antiqua"/>
              </a:rPr>
              <a:t>ahimsa.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4528" y="3749421"/>
            <a:ext cx="3677920" cy="287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73100">
              <a:lnSpc>
                <a:spcPct val="100000"/>
              </a:lnSpc>
              <a:spcBef>
                <a:spcPts val="100"/>
              </a:spcBef>
            </a:pPr>
            <a:r>
              <a:rPr sz="2000" b="1" u="heavy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Book Antiqua"/>
                <a:cs typeface="Book Antiqua"/>
              </a:rPr>
              <a:t>Digit </a:t>
            </a:r>
            <a:r>
              <a:rPr sz="2000" b="1" u="heavy" spc="-5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Book Antiqua"/>
                <a:cs typeface="Book Antiqua"/>
              </a:rPr>
              <a:t>of moon</a:t>
            </a:r>
            <a:r>
              <a:rPr sz="2000" b="1" spc="-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000" dirty="0">
                <a:solidFill>
                  <a:srgbClr val="0D0D0D"/>
                </a:solidFill>
                <a:latin typeface="Book Antiqua"/>
                <a:cs typeface="Book Antiqua"/>
              </a:rPr>
              <a:t>– (region</a:t>
            </a:r>
            <a:r>
              <a:rPr sz="2000" spc="-13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000" dirty="0">
                <a:solidFill>
                  <a:srgbClr val="0D0D0D"/>
                </a:solidFill>
                <a:latin typeface="Book Antiqua"/>
                <a:cs typeface="Book Antiqua"/>
              </a:rPr>
              <a:t>of  </a:t>
            </a:r>
            <a:r>
              <a:rPr sz="2000" spc="-5" dirty="0">
                <a:solidFill>
                  <a:srgbClr val="0D0D0D"/>
                </a:solidFill>
                <a:latin typeface="Book Antiqua"/>
                <a:cs typeface="Book Antiqua"/>
              </a:rPr>
              <a:t>liberated </a:t>
            </a:r>
            <a:r>
              <a:rPr sz="2000" dirty="0">
                <a:solidFill>
                  <a:srgbClr val="0D0D0D"/>
                </a:solidFill>
                <a:latin typeface="Book Antiqua"/>
                <a:cs typeface="Book Antiqua"/>
              </a:rPr>
              <a:t>souls)</a:t>
            </a:r>
            <a:endParaRPr sz="2000">
              <a:latin typeface="Book Antiqua"/>
              <a:cs typeface="Book Antiqua"/>
            </a:endParaRPr>
          </a:p>
          <a:p>
            <a:pPr marL="12700" marR="5080">
              <a:lnSpc>
                <a:spcPct val="100000"/>
              </a:lnSpc>
              <a:spcBef>
                <a:spcPts val="400"/>
              </a:spcBef>
            </a:pPr>
            <a:r>
              <a:rPr sz="2000" b="1" u="heavy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Book Antiqua"/>
                <a:cs typeface="Book Antiqua"/>
              </a:rPr>
              <a:t>Three dots</a:t>
            </a:r>
            <a:r>
              <a:rPr sz="2000" b="1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000" dirty="0">
                <a:solidFill>
                  <a:srgbClr val="0D0D0D"/>
                </a:solidFill>
                <a:latin typeface="Book Antiqua"/>
                <a:cs typeface="Book Antiqua"/>
              </a:rPr>
              <a:t>– (Right  </a:t>
            </a:r>
            <a:r>
              <a:rPr sz="2000" spc="-5" dirty="0">
                <a:solidFill>
                  <a:srgbClr val="0D0D0D"/>
                </a:solidFill>
                <a:latin typeface="Book Antiqua"/>
                <a:cs typeface="Book Antiqua"/>
              </a:rPr>
              <a:t>Perception/Faith, </a:t>
            </a:r>
            <a:r>
              <a:rPr sz="2000" dirty="0">
                <a:solidFill>
                  <a:srgbClr val="0D0D0D"/>
                </a:solidFill>
                <a:latin typeface="Book Antiqua"/>
                <a:cs typeface="Book Antiqua"/>
              </a:rPr>
              <a:t>Right  Knowledge, and Right</a:t>
            </a:r>
            <a:r>
              <a:rPr sz="2000" spc="-105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Book Antiqua"/>
                <a:cs typeface="Book Antiqua"/>
              </a:rPr>
              <a:t>Conduct)</a:t>
            </a:r>
            <a:endParaRPr sz="2000">
              <a:latin typeface="Book Antiqua"/>
              <a:cs typeface="Book Antiqua"/>
            </a:endParaRPr>
          </a:p>
          <a:p>
            <a:pPr marL="12700" marR="257175">
              <a:lnSpc>
                <a:spcPct val="100000"/>
              </a:lnSpc>
              <a:spcBef>
                <a:spcPts val="395"/>
              </a:spcBef>
            </a:pPr>
            <a:r>
              <a:rPr sz="2000" b="1" u="heavy" dirty="0">
                <a:solidFill>
                  <a:srgbClr val="0D0D0D"/>
                </a:solidFill>
                <a:uFill>
                  <a:solidFill>
                    <a:srgbClr val="0D0D0D"/>
                  </a:solidFill>
                </a:uFill>
                <a:latin typeface="Book Antiqua"/>
                <a:cs typeface="Book Antiqua"/>
              </a:rPr>
              <a:t>Overall meaning</a:t>
            </a:r>
            <a:r>
              <a:rPr sz="2000" b="1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000" dirty="0">
                <a:solidFill>
                  <a:srgbClr val="0D0D0D"/>
                </a:solidFill>
                <a:latin typeface="Book Antiqua"/>
                <a:cs typeface="Book Antiqua"/>
              </a:rPr>
              <a:t>– After  removing all </a:t>
            </a:r>
            <a:r>
              <a:rPr sz="2000" spc="-5" dirty="0">
                <a:solidFill>
                  <a:srgbClr val="0D0D0D"/>
                </a:solidFill>
                <a:latin typeface="Book Antiqua"/>
                <a:cs typeface="Book Antiqua"/>
              </a:rPr>
              <a:t>of their karmas,  </a:t>
            </a:r>
            <a:r>
              <a:rPr sz="2000" dirty="0">
                <a:solidFill>
                  <a:srgbClr val="0D0D0D"/>
                </a:solidFill>
                <a:latin typeface="Book Antiqua"/>
                <a:cs typeface="Book Antiqua"/>
              </a:rPr>
              <a:t>living </a:t>
            </a:r>
            <a:r>
              <a:rPr sz="2000" spc="-5" dirty="0">
                <a:solidFill>
                  <a:srgbClr val="0D0D0D"/>
                </a:solidFill>
                <a:latin typeface="Book Antiqua"/>
                <a:cs typeface="Book Antiqua"/>
              </a:rPr>
              <a:t>beings </a:t>
            </a:r>
            <a:r>
              <a:rPr sz="2000" dirty="0">
                <a:solidFill>
                  <a:srgbClr val="0D0D0D"/>
                </a:solidFill>
                <a:latin typeface="Book Antiqua"/>
                <a:cs typeface="Book Antiqua"/>
              </a:rPr>
              <a:t>will reside </a:t>
            </a:r>
            <a:r>
              <a:rPr sz="2000" spc="5" dirty="0">
                <a:solidFill>
                  <a:srgbClr val="0D0D0D"/>
                </a:solidFill>
                <a:latin typeface="Book Antiqua"/>
                <a:cs typeface="Book Antiqua"/>
              </a:rPr>
              <a:t>in</a:t>
            </a:r>
            <a:r>
              <a:rPr sz="2000" spc="-6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Book Antiqua"/>
                <a:cs typeface="Book Antiqua"/>
              </a:rPr>
              <a:t>the  </a:t>
            </a:r>
            <a:r>
              <a:rPr sz="2000" dirty="0">
                <a:solidFill>
                  <a:srgbClr val="0D0D0D"/>
                </a:solidFill>
                <a:latin typeface="Book Antiqua"/>
                <a:cs typeface="Book Antiqua"/>
              </a:rPr>
              <a:t>world of </a:t>
            </a:r>
            <a:r>
              <a:rPr sz="2000" spc="-5" dirty="0">
                <a:solidFill>
                  <a:srgbClr val="0D0D0D"/>
                </a:solidFill>
                <a:latin typeface="Book Antiqua"/>
                <a:cs typeface="Book Antiqua"/>
              </a:rPr>
              <a:t>liberated</a:t>
            </a:r>
            <a:r>
              <a:rPr sz="2000" spc="-40" dirty="0">
                <a:solidFill>
                  <a:srgbClr val="0D0D0D"/>
                </a:solidFill>
                <a:latin typeface="Book Antiqua"/>
                <a:cs typeface="Book Antiqua"/>
              </a:rPr>
              <a:t> </a:t>
            </a:r>
            <a:r>
              <a:rPr sz="2000" dirty="0">
                <a:solidFill>
                  <a:srgbClr val="0D0D0D"/>
                </a:solidFill>
                <a:latin typeface="Book Antiqua"/>
                <a:cs typeface="Book Antiqua"/>
              </a:rPr>
              <a:t>souls.</a:t>
            </a:r>
            <a:endParaRPr sz="20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3563" y="633983"/>
            <a:ext cx="7069836" cy="643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3100" y="1553921"/>
            <a:ext cx="7876540" cy="445262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424180" marR="833119" indent="-412115">
              <a:lnSpc>
                <a:spcPts val="3570"/>
              </a:lnSpc>
              <a:spcBef>
                <a:spcPts val="545"/>
              </a:spcBef>
              <a:tabLst>
                <a:tab pos="424180" algn="l"/>
              </a:tabLst>
            </a:pPr>
            <a:r>
              <a:rPr sz="2150" dirty="0">
                <a:solidFill>
                  <a:srgbClr val="F8F8F8"/>
                </a:solidFill>
                <a:latin typeface="Wingdings 2"/>
                <a:cs typeface="Wingdings 2"/>
              </a:rPr>
              <a:t></a:t>
            </a:r>
            <a:r>
              <a:rPr sz="2150" dirty="0">
                <a:solidFill>
                  <a:srgbClr val="F8F8F8"/>
                </a:solidFill>
                <a:latin typeface="Times New Roman"/>
                <a:cs typeface="Times New Roman"/>
              </a:rPr>
              <a:t>	</a:t>
            </a:r>
            <a:r>
              <a:rPr sz="3300" dirty="0">
                <a:solidFill>
                  <a:srgbClr val="FFFFFF"/>
                </a:solidFill>
                <a:latin typeface="Book Antiqua"/>
                <a:cs typeface="Book Antiqua"/>
              </a:rPr>
              <a:t>Mahavir </a:t>
            </a:r>
            <a:r>
              <a:rPr sz="3300" spc="-5" dirty="0">
                <a:solidFill>
                  <a:srgbClr val="FFFFFF"/>
                </a:solidFill>
                <a:latin typeface="Book Antiqua"/>
                <a:cs typeface="Book Antiqua"/>
              </a:rPr>
              <a:t>Jayanti </a:t>
            </a:r>
            <a:r>
              <a:rPr sz="3300" dirty="0">
                <a:solidFill>
                  <a:srgbClr val="FFFFFF"/>
                </a:solidFill>
                <a:latin typeface="Book Antiqua"/>
                <a:cs typeface="Book Antiqua"/>
              </a:rPr>
              <a:t>– celebration of</a:t>
            </a:r>
            <a:r>
              <a:rPr sz="3300" spc="-11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Book Antiqua"/>
                <a:cs typeface="Book Antiqua"/>
              </a:rPr>
              <a:t>the  birth </a:t>
            </a:r>
            <a:r>
              <a:rPr sz="3300" dirty="0">
                <a:solidFill>
                  <a:srgbClr val="FFFFFF"/>
                </a:solidFill>
                <a:latin typeface="Book Antiqua"/>
                <a:cs typeface="Book Antiqua"/>
              </a:rPr>
              <a:t>of Lord</a:t>
            </a:r>
            <a:r>
              <a:rPr sz="3300" spc="-3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3300" dirty="0">
                <a:solidFill>
                  <a:srgbClr val="FFFFFF"/>
                </a:solidFill>
                <a:latin typeface="Book Antiqua"/>
                <a:cs typeface="Book Antiqua"/>
              </a:rPr>
              <a:t>Mahavir</a:t>
            </a:r>
            <a:endParaRPr sz="3300">
              <a:latin typeface="Book Antiqua"/>
              <a:cs typeface="Book Antiqua"/>
            </a:endParaRPr>
          </a:p>
          <a:p>
            <a:pPr marL="424180" marR="2040889" indent="-412115">
              <a:lnSpc>
                <a:spcPts val="3560"/>
              </a:lnSpc>
              <a:spcBef>
                <a:spcPts val="790"/>
              </a:spcBef>
              <a:tabLst>
                <a:tab pos="424180" algn="l"/>
              </a:tabLst>
            </a:pPr>
            <a:r>
              <a:rPr sz="2150" spc="-5" dirty="0">
                <a:solidFill>
                  <a:srgbClr val="F8F8F8"/>
                </a:solidFill>
                <a:latin typeface="Wingdings 2"/>
                <a:cs typeface="Wingdings 2"/>
              </a:rPr>
              <a:t></a:t>
            </a:r>
            <a:r>
              <a:rPr sz="2150" spc="-5" dirty="0">
                <a:solidFill>
                  <a:srgbClr val="F8F8F8"/>
                </a:solidFill>
                <a:latin typeface="Times New Roman"/>
                <a:cs typeface="Times New Roman"/>
              </a:rPr>
              <a:t>	</a:t>
            </a:r>
            <a:r>
              <a:rPr sz="3300" spc="-5" dirty="0">
                <a:solidFill>
                  <a:srgbClr val="FFFFFF"/>
                </a:solidFill>
                <a:latin typeface="Book Antiqua"/>
                <a:cs typeface="Book Antiqua"/>
              </a:rPr>
              <a:t>Paryushan </a:t>
            </a:r>
            <a:r>
              <a:rPr sz="3300" dirty="0">
                <a:solidFill>
                  <a:srgbClr val="FFFFFF"/>
                </a:solidFill>
                <a:latin typeface="Book Antiqua"/>
                <a:cs typeface="Book Antiqua"/>
              </a:rPr>
              <a:t>Parva – </a:t>
            </a:r>
            <a:r>
              <a:rPr sz="3300" spc="-5" dirty="0">
                <a:solidFill>
                  <a:srgbClr val="FFFFFF"/>
                </a:solidFill>
                <a:latin typeface="Book Antiqua"/>
                <a:cs typeface="Book Antiqua"/>
              </a:rPr>
              <a:t>festival</a:t>
            </a:r>
            <a:r>
              <a:rPr sz="3300" spc="-8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3300" dirty="0">
                <a:solidFill>
                  <a:srgbClr val="FFFFFF"/>
                </a:solidFill>
                <a:latin typeface="Book Antiqua"/>
                <a:cs typeface="Book Antiqua"/>
              </a:rPr>
              <a:t>of  forgiveness</a:t>
            </a:r>
            <a:endParaRPr sz="3300">
              <a:latin typeface="Book Antiqua"/>
              <a:cs typeface="Book Antiqua"/>
            </a:endParaRPr>
          </a:p>
          <a:p>
            <a:pPr marL="424180" marR="5080" indent="-412115">
              <a:lnSpc>
                <a:spcPts val="3560"/>
              </a:lnSpc>
              <a:spcBef>
                <a:spcPts val="805"/>
              </a:spcBef>
              <a:tabLst>
                <a:tab pos="424180" algn="l"/>
              </a:tabLst>
            </a:pPr>
            <a:r>
              <a:rPr sz="2150" spc="-5" dirty="0">
                <a:solidFill>
                  <a:srgbClr val="F8F8F8"/>
                </a:solidFill>
                <a:latin typeface="Wingdings 2"/>
                <a:cs typeface="Wingdings 2"/>
              </a:rPr>
              <a:t></a:t>
            </a:r>
            <a:r>
              <a:rPr sz="2150" spc="-5" dirty="0">
                <a:solidFill>
                  <a:srgbClr val="F8F8F8"/>
                </a:solidFill>
                <a:latin typeface="Times New Roman"/>
                <a:cs typeface="Times New Roman"/>
              </a:rPr>
              <a:t>	</a:t>
            </a:r>
            <a:r>
              <a:rPr sz="3300" dirty="0">
                <a:solidFill>
                  <a:srgbClr val="FFFFFF"/>
                </a:solidFill>
                <a:latin typeface="Book Antiqua"/>
                <a:cs typeface="Book Antiqua"/>
              </a:rPr>
              <a:t>Samvatsari </a:t>
            </a:r>
            <a:r>
              <a:rPr sz="3300" spc="-5" dirty="0">
                <a:solidFill>
                  <a:srgbClr val="FFFFFF"/>
                </a:solidFill>
                <a:latin typeface="Book Antiqua"/>
                <a:cs typeface="Book Antiqua"/>
              </a:rPr>
              <a:t>Pratikraman </a:t>
            </a:r>
            <a:r>
              <a:rPr sz="3300" dirty="0">
                <a:solidFill>
                  <a:srgbClr val="FFFFFF"/>
                </a:solidFill>
                <a:latin typeface="Book Antiqua"/>
                <a:cs typeface="Book Antiqua"/>
              </a:rPr>
              <a:t>– 3 </a:t>
            </a:r>
            <a:r>
              <a:rPr sz="3300" spc="-5" dirty="0">
                <a:solidFill>
                  <a:srgbClr val="FFFFFF"/>
                </a:solidFill>
                <a:latin typeface="Book Antiqua"/>
                <a:cs typeface="Book Antiqua"/>
              </a:rPr>
              <a:t>hour prayer  to </a:t>
            </a:r>
            <a:r>
              <a:rPr sz="3300" dirty="0">
                <a:solidFill>
                  <a:srgbClr val="FFFFFF"/>
                </a:solidFill>
                <a:latin typeface="Book Antiqua"/>
                <a:cs typeface="Book Antiqua"/>
              </a:rPr>
              <a:t>ask </a:t>
            </a:r>
            <a:r>
              <a:rPr sz="3300" spc="-5" dirty="0">
                <a:solidFill>
                  <a:srgbClr val="FFFFFF"/>
                </a:solidFill>
                <a:latin typeface="Book Antiqua"/>
                <a:cs typeface="Book Antiqua"/>
              </a:rPr>
              <a:t>for</a:t>
            </a:r>
            <a:r>
              <a:rPr sz="3300" spc="-1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3300" dirty="0">
                <a:solidFill>
                  <a:srgbClr val="FFFFFF"/>
                </a:solidFill>
                <a:latin typeface="Book Antiqua"/>
                <a:cs typeface="Book Antiqua"/>
              </a:rPr>
              <a:t>forgiveness</a:t>
            </a:r>
            <a:endParaRPr sz="3300">
              <a:latin typeface="Book Antiqua"/>
              <a:cs typeface="Book Antiqua"/>
            </a:endParaRPr>
          </a:p>
          <a:p>
            <a:pPr marL="424180" marR="1283970" indent="-412115">
              <a:lnSpc>
                <a:spcPct val="90000"/>
              </a:lnSpc>
              <a:spcBef>
                <a:spcPts val="740"/>
              </a:spcBef>
              <a:tabLst>
                <a:tab pos="424180" algn="l"/>
              </a:tabLst>
            </a:pPr>
            <a:r>
              <a:rPr sz="2150" dirty="0">
                <a:solidFill>
                  <a:srgbClr val="F8F8F8"/>
                </a:solidFill>
                <a:latin typeface="Wingdings 2"/>
                <a:cs typeface="Wingdings 2"/>
              </a:rPr>
              <a:t></a:t>
            </a:r>
            <a:r>
              <a:rPr sz="2150" dirty="0">
                <a:solidFill>
                  <a:srgbClr val="F8F8F8"/>
                </a:solidFill>
                <a:latin typeface="Times New Roman"/>
                <a:cs typeface="Times New Roman"/>
              </a:rPr>
              <a:t>	</a:t>
            </a:r>
            <a:r>
              <a:rPr sz="3300" dirty="0">
                <a:solidFill>
                  <a:srgbClr val="FFFFFF"/>
                </a:solidFill>
                <a:latin typeface="Book Antiqua"/>
                <a:cs typeface="Book Antiqua"/>
              </a:rPr>
              <a:t>Mahavir </a:t>
            </a:r>
            <a:r>
              <a:rPr sz="3300" spc="-5" dirty="0">
                <a:solidFill>
                  <a:srgbClr val="FFFFFF"/>
                </a:solidFill>
                <a:latin typeface="Book Antiqua"/>
                <a:cs typeface="Book Antiqua"/>
              </a:rPr>
              <a:t>Nirvan </a:t>
            </a:r>
            <a:r>
              <a:rPr sz="3300" dirty="0">
                <a:solidFill>
                  <a:srgbClr val="FFFFFF"/>
                </a:solidFill>
                <a:latin typeface="Book Antiqua"/>
                <a:cs typeface="Book Antiqua"/>
              </a:rPr>
              <a:t>– celebration at  Diwali/New Year’s </a:t>
            </a:r>
            <a:r>
              <a:rPr sz="3300" spc="-5" dirty="0">
                <a:solidFill>
                  <a:srgbClr val="FFFFFF"/>
                </a:solidFill>
                <a:latin typeface="Book Antiqua"/>
                <a:cs typeface="Book Antiqua"/>
              </a:rPr>
              <a:t>per the</a:t>
            </a:r>
            <a:r>
              <a:rPr sz="3300" spc="-12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Book Antiqua"/>
                <a:cs typeface="Book Antiqua"/>
              </a:rPr>
              <a:t>lunar  </a:t>
            </a:r>
            <a:r>
              <a:rPr sz="3300" dirty="0">
                <a:solidFill>
                  <a:srgbClr val="FFFFFF"/>
                </a:solidFill>
                <a:latin typeface="Book Antiqua"/>
                <a:cs typeface="Book Antiqua"/>
              </a:rPr>
              <a:t>calendar</a:t>
            </a:r>
            <a:endParaRPr sz="33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8920" y="269747"/>
            <a:ext cx="3666744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77000" y="1143000"/>
            <a:ext cx="2133600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1066800"/>
            <a:ext cx="2144268" cy="2078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3429000"/>
            <a:ext cx="2819400" cy="2057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24600" y="3429000"/>
            <a:ext cx="2819399" cy="2057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2800" y="1143000"/>
            <a:ext cx="2819400" cy="2057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52800" y="3429000"/>
            <a:ext cx="2819400" cy="2057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" y="5657087"/>
            <a:ext cx="8915400" cy="1201420"/>
          </a:xfrm>
          <a:custGeom>
            <a:avLst/>
            <a:gdLst/>
            <a:ahLst/>
            <a:cxnLst/>
            <a:rect l="l" t="t" r="r" b="b"/>
            <a:pathLst>
              <a:path w="8915400" h="1201420">
                <a:moveTo>
                  <a:pt x="0" y="1200911"/>
                </a:moveTo>
                <a:lnTo>
                  <a:pt x="8915400" y="1200911"/>
                </a:lnTo>
                <a:lnTo>
                  <a:pt x="8915400" y="0"/>
                </a:lnTo>
                <a:lnTo>
                  <a:pt x="0" y="0"/>
                </a:lnTo>
                <a:lnTo>
                  <a:pt x="0" y="1200911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6737" y="5676696"/>
            <a:ext cx="83375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Book Antiqua"/>
                <a:cs typeface="Book Antiqua"/>
              </a:rPr>
              <a:t>The idols </a:t>
            </a:r>
            <a:r>
              <a:rPr sz="1800" b="1" spc="-5" dirty="0">
                <a:solidFill>
                  <a:srgbClr val="FFFFFF"/>
                </a:solidFill>
                <a:latin typeface="Book Antiqua"/>
                <a:cs typeface="Book Antiqua"/>
              </a:rPr>
              <a:t>of </a:t>
            </a:r>
            <a:r>
              <a:rPr sz="1800" b="1" dirty="0">
                <a:solidFill>
                  <a:srgbClr val="FFFFFF"/>
                </a:solidFill>
                <a:latin typeface="Book Antiqua"/>
                <a:cs typeface="Book Antiqua"/>
              </a:rPr>
              <a:t>the 24 Tirthankaras are the same because they </a:t>
            </a:r>
            <a:r>
              <a:rPr sz="1800" b="1" spc="-5" dirty="0">
                <a:solidFill>
                  <a:srgbClr val="FFFFFF"/>
                </a:solidFill>
                <a:latin typeface="Book Antiqua"/>
                <a:cs typeface="Book Antiqua"/>
              </a:rPr>
              <a:t>represent </a:t>
            </a:r>
            <a:r>
              <a:rPr sz="1800" b="1" dirty="0">
                <a:solidFill>
                  <a:srgbClr val="FFFFFF"/>
                </a:solidFill>
                <a:latin typeface="Book Antiqua"/>
                <a:cs typeface="Book Antiqua"/>
              </a:rPr>
              <a:t>the</a:t>
            </a:r>
            <a:r>
              <a:rPr sz="1800" b="1" spc="-114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Book Antiqua"/>
                <a:cs typeface="Book Antiqua"/>
              </a:rPr>
              <a:t>quality  and </a:t>
            </a:r>
            <a:r>
              <a:rPr sz="1800" b="1" spc="-5" dirty="0">
                <a:solidFill>
                  <a:srgbClr val="FFFFFF"/>
                </a:solidFill>
                <a:latin typeface="Book Antiqua"/>
                <a:cs typeface="Book Antiqua"/>
              </a:rPr>
              <a:t>virtues of </a:t>
            </a:r>
            <a:r>
              <a:rPr sz="1800" b="1" dirty="0">
                <a:solidFill>
                  <a:srgbClr val="FFFFFF"/>
                </a:solidFill>
                <a:latin typeface="Book Antiqua"/>
                <a:cs typeface="Book Antiqua"/>
              </a:rPr>
              <a:t>the Tirthankaras, not the physical </a:t>
            </a:r>
            <a:r>
              <a:rPr sz="1800" b="1" spc="-5" dirty="0">
                <a:solidFill>
                  <a:srgbClr val="FFFFFF"/>
                </a:solidFill>
                <a:latin typeface="Book Antiqua"/>
                <a:cs typeface="Book Antiqua"/>
              </a:rPr>
              <a:t>body. </a:t>
            </a:r>
            <a:r>
              <a:rPr sz="1800" b="1" dirty="0">
                <a:solidFill>
                  <a:srgbClr val="FFFFFF"/>
                </a:solidFill>
                <a:latin typeface="Book Antiqua"/>
                <a:cs typeface="Book Antiqua"/>
              </a:rPr>
              <a:t>A unique </a:t>
            </a:r>
            <a:r>
              <a:rPr sz="1800" b="1" spc="-5" dirty="0">
                <a:solidFill>
                  <a:srgbClr val="FFFFFF"/>
                </a:solidFill>
                <a:latin typeface="Book Antiqua"/>
                <a:cs typeface="Book Antiqua"/>
              </a:rPr>
              <a:t>symbol </a:t>
            </a:r>
            <a:r>
              <a:rPr sz="1800" b="1" dirty="0">
                <a:solidFill>
                  <a:srgbClr val="FFFFFF"/>
                </a:solidFill>
                <a:latin typeface="Book Antiqua"/>
                <a:cs typeface="Book Antiqua"/>
              </a:rPr>
              <a:t>at the  </a:t>
            </a:r>
            <a:r>
              <a:rPr sz="1800" b="1" spc="-5" dirty="0">
                <a:solidFill>
                  <a:srgbClr val="FFFFFF"/>
                </a:solidFill>
                <a:latin typeface="Book Antiqua"/>
                <a:cs typeface="Book Antiqua"/>
              </a:rPr>
              <a:t>bottom of </a:t>
            </a:r>
            <a:r>
              <a:rPr sz="1800" b="1" dirty="0">
                <a:solidFill>
                  <a:srgbClr val="FFFFFF"/>
                </a:solidFill>
                <a:latin typeface="Book Antiqua"/>
                <a:cs typeface="Book Antiqua"/>
              </a:rPr>
              <a:t>each </a:t>
            </a:r>
            <a:r>
              <a:rPr sz="1800" b="1" spc="-5" dirty="0">
                <a:solidFill>
                  <a:srgbClr val="FFFFFF"/>
                </a:solidFill>
                <a:latin typeface="Book Antiqua"/>
                <a:cs typeface="Book Antiqua"/>
              </a:rPr>
              <a:t>idol differentiates them.</a:t>
            </a:r>
            <a:endParaRPr sz="18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5516" y="477012"/>
            <a:ext cx="3273552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443227"/>
            <a:ext cx="9144000" cy="1098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95676" y="1530222"/>
            <a:ext cx="31515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All </a:t>
            </a:r>
            <a:r>
              <a:rPr sz="3000" spc="-5" dirty="0"/>
              <a:t>souls </a:t>
            </a:r>
            <a:r>
              <a:rPr sz="3000" dirty="0"/>
              <a:t>are</a:t>
            </a:r>
            <a:r>
              <a:rPr sz="3000" spc="-85" dirty="0"/>
              <a:t> </a:t>
            </a:r>
            <a:r>
              <a:rPr sz="3000" dirty="0"/>
              <a:t>equal</a:t>
            </a:r>
            <a:endParaRPr sz="3000"/>
          </a:p>
        </p:txBody>
      </p:sp>
      <p:sp>
        <p:nvSpPr>
          <p:cNvPr id="5" name="object 5"/>
          <p:cNvSpPr/>
          <p:nvPr/>
        </p:nvSpPr>
        <p:spPr>
          <a:xfrm>
            <a:off x="0" y="2316479"/>
            <a:ext cx="9144000" cy="1097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151632"/>
            <a:ext cx="9144000" cy="1097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963923"/>
            <a:ext cx="9144000" cy="1097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786884"/>
            <a:ext cx="9144000" cy="1097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611367"/>
            <a:ext cx="9144000" cy="10972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9714" y="2421762"/>
            <a:ext cx="8030209" cy="3722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Book Antiqua"/>
                <a:cs typeface="Book Antiqua"/>
              </a:rPr>
              <a:t>Non-Violence</a:t>
            </a:r>
            <a:endParaRPr sz="2800">
              <a:latin typeface="Book Antiqua"/>
              <a:cs typeface="Book Antiqua"/>
            </a:endParaRPr>
          </a:p>
          <a:p>
            <a:pPr marL="2370455" marR="2367915" algn="ctr">
              <a:lnSpc>
                <a:spcPct val="191700"/>
              </a:lnSpc>
              <a:spcBef>
                <a:spcPts val="130"/>
              </a:spcBef>
            </a:pPr>
            <a:r>
              <a:rPr sz="2800" spc="-5" dirty="0">
                <a:solidFill>
                  <a:srgbClr val="FFFFFF"/>
                </a:solidFill>
                <a:latin typeface="Book Antiqua"/>
                <a:cs typeface="Book Antiqua"/>
              </a:rPr>
              <a:t>Multiplicity of views  Non-possessiveness  </a:t>
            </a:r>
            <a:r>
              <a:rPr sz="2800" spc="-10" dirty="0">
                <a:solidFill>
                  <a:srgbClr val="FFFFFF"/>
                </a:solidFill>
                <a:latin typeface="Book Antiqua"/>
                <a:cs typeface="Book Antiqua"/>
              </a:rPr>
              <a:t>Karma</a:t>
            </a:r>
            <a:endParaRPr sz="28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Three jewels: Right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Knowledge,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Right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Faith,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Right</a:t>
            </a:r>
            <a:r>
              <a:rPr sz="2400" spc="-5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Conduct</a:t>
            </a:r>
            <a:endParaRPr sz="2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3307" y="614172"/>
            <a:ext cx="5076444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423545" algn="l"/>
              </a:tabLst>
            </a:pPr>
            <a:r>
              <a:rPr sz="1800" spc="20" dirty="0">
                <a:solidFill>
                  <a:srgbClr val="F8F8F8"/>
                </a:solidFill>
                <a:latin typeface="Wingdings 2"/>
                <a:cs typeface="Wingdings 2"/>
              </a:rPr>
              <a:t></a:t>
            </a:r>
            <a:r>
              <a:rPr sz="1800" spc="20" dirty="0">
                <a:solidFill>
                  <a:srgbClr val="F8F8F8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Code of Conduct for Monks &amp; Nuns</a:t>
            </a:r>
            <a:r>
              <a:rPr spc="85" dirty="0"/>
              <a:t> </a:t>
            </a:r>
            <a:r>
              <a:rPr spc="-5" dirty="0"/>
              <a:t>(stricter)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423545" algn="l"/>
              </a:tabLst>
            </a:pPr>
            <a:r>
              <a:rPr sz="1800" spc="20" dirty="0">
                <a:solidFill>
                  <a:srgbClr val="F8F8F8"/>
                </a:solidFill>
                <a:latin typeface="Wingdings 2"/>
                <a:cs typeface="Wingdings 2"/>
              </a:rPr>
              <a:t></a:t>
            </a:r>
            <a:r>
              <a:rPr sz="1800" spc="20" dirty="0">
                <a:solidFill>
                  <a:srgbClr val="F8F8F8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Code for </a:t>
            </a:r>
            <a:r>
              <a:rPr dirty="0"/>
              <a:t>Laymen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Laywomen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423545" algn="l"/>
              </a:tabLst>
            </a:pPr>
            <a:r>
              <a:rPr sz="1800" spc="20" dirty="0">
                <a:solidFill>
                  <a:srgbClr val="F8F8F8"/>
                </a:solidFill>
                <a:latin typeface="Wingdings 2"/>
                <a:cs typeface="Wingdings 2"/>
              </a:rPr>
              <a:t></a:t>
            </a:r>
            <a:r>
              <a:rPr sz="1800" spc="20" dirty="0">
                <a:solidFill>
                  <a:srgbClr val="F8F8F8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Vegetarianism &amp; Non-Violent</a:t>
            </a:r>
            <a:r>
              <a:rPr spc="-35" dirty="0"/>
              <a:t> </a:t>
            </a:r>
            <a:r>
              <a:rPr spc="-5" dirty="0"/>
              <a:t>Practices</a:t>
            </a:r>
            <a:endParaRPr sz="1800">
              <a:latin typeface="Times New Roman"/>
              <a:cs typeface="Times New Roman"/>
            </a:endParaRPr>
          </a:p>
          <a:p>
            <a:pPr marL="744220" indent="-283845">
              <a:lnSpc>
                <a:spcPct val="100000"/>
              </a:lnSpc>
              <a:spcBef>
                <a:spcPts val="315"/>
              </a:spcBef>
              <a:buSzPct val="79166"/>
              <a:buFont typeface="Wingdings 2"/>
              <a:buChar char=""/>
              <a:tabLst>
                <a:tab pos="744220" algn="l"/>
                <a:tab pos="744855" algn="l"/>
              </a:tabLst>
            </a:pPr>
            <a:r>
              <a:rPr sz="2400" spc="-5" dirty="0"/>
              <a:t>No Silk, Leather, </a:t>
            </a:r>
            <a:r>
              <a:rPr sz="2400" dirty="0"/>
              <a:t>Animal</a:t>
            </a:r>
            <a:r>
              <a:rPr sz="2400" spc="30" dirty="0"/>
              <a:t> </a:t>
            </a:r>
            <a:r>
              <a:rPr sz="2400" dirty="0"/>
              <a:t>Products</a:t>
            </a:r>
            <a:endParaRPr sz="2400"/>
          </a:p>
          <a:p>
            <a:pPr marL="744220" indent="-283845">
              <a:lnSpc>
                <a:spcPct val="100000"/>
              </a:lnSpc>
              <a:spcBef>
                <a:spcPts val="290"/>
              </a:spcBef>
              <a:buSzPct val="79166"/>
              <a:buFont typeface="Wingdings 2"/>
              <a:buChar char=""/>
              <a:tabLst>
                <a:tab pos="744220" algn="l"/>
                <a:tab pos="744855" algn="l"/>
              </a:tabLst>
            </a:pPr>
            <a:r>
              <a:rPr sz="2400" spc="-5" dirty="0"/>
              <a:t>Simplicity </a:t>
            </a:r>
            <a:r>
              <a:rPr sz="2400" dirty="0"/>
              <a:t>of Lifestyle,</a:t>
            </a:r>
            <a:r>
              <a:rPr sz="2400" spc="15" dirty="0"/>
              <a:t> </a:t>
            </a:r>
            <a:r>
              <a:rPr sz="2400" spc="-5" dirty="0"/>
              <a:t>Non-Materialism</a:t>
            </a:r>
            <a:endParaRPr sz="2400"/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423545" algn="l"/>
              </a:tabLst>
            </a:pPr>
            <a:r>
              <a:rPr sz="1800" spc="20" dirty="0">
                <a:solidFill>
                  <a:srgbClr val="F8F8F8"/>
                </a:solidFill>
                <a:latin typeface="Wingdings 2"/>
                <a:cs typeface="Wingdings 2"/>
              </a:rPr>
              <a:t></a:t>
            </a:r>
            <a:r>
              <a:rPr sz="1800" spc="20" dirty="0">
                <a:solidFill>
                  <a:srgbClr val="F8F8F8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Meditation </a:t>
            </a:r>
            <a:r>
              <a:rPr dirty="0"/>
              <a:t>and </a:t>
            </a:r>
            <a:r>
              <a:rPr spc="-5" dirty="0"/>
              <a:t>Introspection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23545" algn="l"/>
              </a:tabLst>
            </a:pPr>
            <a:r>
              <a:rPr sz="1800" spc="20" dirty="0">
                <a:solidFill>
                  <a:srgbClr val="F8F8F8"/>
                </a:solidFill>
                <a:latin typeface="Wingdings 2"/>
                <a:cs typeface="Wingdings 2"/>
              </a:rPr>
              <a:t></a:t>
            </a:r>
            <a:r>
              <a:rPr sz="1800" spc="20" dirty="0">
                <a:solidFill>
                  <a:srgbClr val="F8F8F8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Forgiveness is a Moral</a:t>
            </a:r>
            <a:r>
              <a:rPr spc="10" dirty="0"/>
              <a:t> </a:t>
            </a:r>
            <a:r>
              <a:rPr spc="-5" dirty="0"/>
              <a:t>Doctrine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423545" algn="l"/>
              </a:tabLst>
            </a:pPr>
            <a:r>
              <a:rPr sz="1800" spc="20" dirty="0">
                <a:solidFill>
                  <a:srgbClr val="F8F8F8"/>
                </a:solidFill>
                <a:latin typeface="Wingdings 2"/>
                <a:cs typeface="Wingdings 2"/>
              </a:rPr>
              <a:t></a:t>
            </a:r>
            <a:r>
              <a:rPr sz="1800" spc="20" dirty="0">
                <a:solidFill>
                  <a:srgbClr val="F8F8F8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Compassion, Charity &amp; Community</a:t>
            </a:r>
            <a:r>
              <a:rPr spc="45" dirty="0"/>
              <a:t> </a:t>
            </a:r>
            <a:r>
              <a:rPr spc="-5" dirty="0"/>
              <a:t>Service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423545" algn="l"/>
              </a:tabLst>
            </a:pPr>
            <a:r>
              <a:rPr sz="1800" spc="20" dirty="0">
                <a:solidFill>
                  <a:srgbClr val="F8F8F8"/>
                </a:solidFill>
                <a:latin typeface="Wingdings 2"/>
                <a:cs typeface="Wingdings 2"/>
              </a:rPr>
              <a:t></a:t>
            </a:r>
            <a:r>
              <a:rPr sz="1800" spc="20" dirty="0">
                <a:solidFill>
                  <a:srgbClr val="F8F8F8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Preservation of the</a:t>
            </a:r>
            <a:r>
              <a:rPr spc="-15" dirty="0"/>
              <a:t> </a:t>
            </a:r>
            <a:r>
              <a:rPr spc="-5" dirty="0"/>
              <a:t>Environment</a:t>
            </a:r>
            <a:endParaRPr sz="1800">
              <a:latin typeface="Times New Roman"/>
              <a:cs typeface="Times New Roman"/>
            </a:endParaRPr>
          </a:p>
          <a:p>
            <a:pPr marL="744220" indent="-283845">
              <a:lnSpc>
                <a:spcPts val="2735"/>
              </a:lnSpc>
              <a:spcBef>
                <a:spcPts val="320"/>
              </a:spcBef>
              <a:buSzPct val="79166"/>
              <a:buFont typeface="Wingdings 2"/>
              <a:buChar char=""/>
              <a:tabLst>
                <a:tab pos="744220" algn="l"/>
                <a:tab pos="744855" algn="l"/>
              </a:tabLst>
            </a:pPr>
            <a:r>
              <a:rPr sz="2400" spc="-5" dirty="0"/>
              <a:t>Jainism is the World’s Only Religion Emphasizing</a:t>
            </a:r>
            <a:r>
              <a:rPr sz="2400" spc="120" dirty="0"/>
              <a:t> </a:t>
            </a:r>
            <a:r>
              <a:rPr sz="2400" spc="-5" dirty="0"/>
              <a:t>the</a:t>
            </a:r>
            <a:endParaRPr sz="2400"/>
          </a:p>
          <a:p>
            <a:pPr marL="744220">
              <a:lnSpc>
                <a:spcPts val="2735"/>
              </a:lnSpc>
            </a:pPr>
            <a:r>
              <a:rPr sz="2400" spc="-5" dirty="0"/>
              <a:t>Environment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7776" y="627887"/>
            <a:ext cx="5201412" cy="649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585" y="1443227"/>
            <a:ext cx="9043414" cy="5390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19955" y="2200655"/>
            <a:ext cx="4924043" cy="1077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2434" y="2368042"/>
            <a:ext cx="391985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00"/>
                </a:solidFill>
              </a:rPr>
              <a:t>Control </a:t>
            </a:r>
            <a:r>
              <a:rPr sz="2000" dirty="0">
                <a:solidFill>
                  <a:srgbClr val="000000"/>
                </a:solidFill>
              </a:rPr>
              <a:t>anger </a:t>
            </a:r>
            <a:r>
              <a:rPr sz="2000" spc="-5" dirty="0">
                <a:solidFill>
                  <a:srgbClr val="000000"/>
                </a:solidFill>
              </a:rPr>
              <a:t>through</a:t>
            </a:r>
            <a:r>
              <a:rPr sz="2000" spc="-6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forgiveness</a:t>
            </a:r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4219955" y="2996183"/>
            <a:ext cx="4924043" cy="10896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9955" y="3802379"/>
            <a:ext cx="4924043" cy="10896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19955" y="4608576"/>
            <a:ext cx="4924043" cy="10896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19955" y="5416296"/>
            <a:ext cx="4924043" cy="10896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10480" y="3169157"/>
            <a:ext cx="4183379" cy="2893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Book Antiqua"/>
                <a:cs typeface="Book Antiqua"/>
              </a:rPr>
              <a:t>Arrogance </a:t>
            </a:r>
            <a:r>
              <a:rPr sz="2000" spc="-5" dirty="0">
                <a:latin typeface="Book Antiqua"/>
                <a:cs typeface="Book Antiqua"/>
              </a:rPr>
              <a:t>through</a:t>
            </a:r>
            <a:r>
              <a:rPr sz="2000" spc="-45" dirty="0">
                <a:latin typeface="Book Antiqua"/>
                <a:cs typeface="Book Antiqua"/>
              </a:rPr>
              <a:t> </a:t>
            </a:r>
            <a:r>
              <a:rPr sz="2000" spc="-5" dirty="0">
                <a:latin typeface="Book Antiqua"/>
                <a:cs typeface="Book Antiqua"/>
              </a:rPr>
              <a:t>humility</a:t>
            </a:r>
            <a:endParaRPr sz="2000">
              <a:latin typeface="Book Antiqua"/>
              <a:cs typeface="Book Antiqua"/>
            </a:endParaRPr>
          </a:p>
          <a:p>
            <a:pPr marL="521334" marR="511809" indent="-2540" algn="ctr">
              <a:lnSpc>
                <a:spcPct val="264700"/>
              </a:lnSpc>
            </a:pPr>
            <a:r>
              <a:rPr sz="2000" spc="-5" dirty="0">
                <a:latin typeface="Book Antiqua"/>
                <a:cs typeface="Book Antiqua"/>
              </a:rPr>
              <a:t>Deception through honesty  Greed through</a:t>
            </a:r>
            <a:r>
              <a:rPr sz="2000" spc="-65" dirty="0">
                <a:latin typeface="Book Antiqua"/>
                <a:cs typeface="Book Antiqua"/>
              </a:rPr>
              <a:t> </a:t>
            </a:r>
            <a:r>
              <a:rPr sz="2000" spc="-5" dirty="0">
                <a:latin typeface="Book Antiqua"/>
                <a:cs typeface="Book Antiqua"/>
              </a:rPr>
              <a:t>contentment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Times New Roman"/>
              <a:cs typeface="Times New Roman"/>
            </a:endParaRPr>
          </a:p>
          <a:p>
            <a:pPr algn="ctr">
              <a:lnSpc>
                <a:spcPts val="2315"/>
              </a:lnSpc>
            </a:pPr>
            <a:r>
              <a:rPr sz="2000" dirty="0">
                <a:latin typeface="Book Antiqua"/>
                <a:cs typeface="Book Antiqua"/>
              </a:rPr>
              <a:t>Major </a:t>
            </a:r>
            <a:r>
              <a:rPr sz="2000" spc="-5" dirty="0">
                <a:latin typeface="Book Antiqua"/>
                <a:cs typeface="Book Antiqua"/>
              </a:rPr>
              <a:t>emphasis in </a:t>
            </a:r>
            <a:r>
              <a:rPr sz="2000" dirty="0">
                <a:latin typeface="Book Antiqua"/>
                <a:cs typeface="Book Antiqua"/>
              </a:rPr>
              <a:t>Jainism is on</a:t>
            </a:r>
            <a:r>
              <a:rPr sz="2000" spc="-114" dirty="0">
                <a:latin typeface="Book Antiqua"/>
                <a:cs typeface="Book Antiqua"/>
              </a:rPr>
              <a:t> </a:t>
            </a:r>
            <a:r>
              <a:rPr sz="2000" dirty="0">
                <a:latin typeface="Book Antiqua"/>
                <a:cs typeface="Book Antiqua"/>
              </a:rPr>
              <a:t>non-</a:t>
            </a:r>
            <a:endParaRPr sz="2000">
              <a:latin typeface="Book Antiqua"/>
              <a:cs typeface="Book Antiqua"/>
            </a:endParaRPr>
          </a:p>
          <a:p>
            <a:pPr algn="ctr">
              <a:lnSpc>
                <a:spcPts val="2315"/>
              </a:lnSpc>
            </a:pPr>
            <a:r>
              <a:rPr sz="2000" dirty="0">
                <a:latin typeface="Book Antiqua"/>
                <a:cs typeface="Book Antiqua"/>
              </a:rPr>
              <a:t>violence</a:t>
            </a:r>
            <a:r>
              <a:rPr sz="2000" spc="-30" dirty="0">
                <a:latin typeface="Book Antiqua"/>
                <a:cs typeface="Book Antiqua"/>
              </a:rPr>
              <a:t> </a:t>
            </a:r>
            <a:r>
              <a:rPr sz="2000" dirty="0">
                <a:latin typeface="Book Antiqua"/>
                <a:cs typeface="Book Antiqua"/>
              </a:rPr>
              <a:t>(Ahimsa)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2284476"/>
            <a:ext cx="4320540" cy="396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2293620"/>
            <a:ext cx="7391400" cy="1627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40182"/>
            <a:ext cx="23069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Origins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5181600" y="1219200"/>
            <a:ext cx="3572255" cy="4832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464309"/>
            <a:ext cx="4259580" cy="337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Book Antiqua"/>
                <a:cs typeface="Book Antiqua"/>
              </a:rPr>
              <a:t>Around </a:t>
            </a:r>
            <a:r>
              <a:rPr sz="1800" dirty="0">
                <a:solidFill>
                  <a:srgbClr val="FFFFFF"/>
                </a:solidFill>
                <a:latin typeface="Book Antiqua"/>
                <a:cs typeface="Book Antiqua"/>
              </a:rPr>
              <a:t>530 BC a </a:t>
            </a:r>
            <a:r>
              <a:rPr sz="1800" spc="-5" dirty="0">
                <a:solidFill>
                  <a:srgbClr val="FFFFFF"/>
                </a:solidFill>
                <a:latin typeface="Book Antiqua"/>
                <a:cs typeface="Book Antiqua"/>
              </a:rPr>
              <a:t>young prince named  Siddhartha Gautama </a:t>
            </a:r>
            <a:r>
              <a:rPr sz="1800" dirty="0">
                <a:solidFill>
                  <a:srgbClr val="FFFFFF"/>
                </a:solidFill>
                <a:latin typeface="Book Antiqua"/>
                <a:cs typeface="Book Antiqua"/>
              </a:rPr>
              <a:t>challenged </a:t>
            </a:r>
            <a:r>
              <a:rPr sz="1800" spc="-5" dirty="0">
                <a:solidFill>
                  <a:srgbClr val="FFFFFF"/>
                </a:solidFill>
                <a:latin typeface="Book Antiqua"/>
                <a:cs typeface="Book Antiqua"/>
              </a:rPr>
              <a:t>the </a:t>
            </a:r>
            <a:r>
              <a:rPr sz="1800" dirty="0">
                <a:solidFill>
                  <a:srgbClr val="FFFFFF"/>
                </a:solidFill>
                <a:latin typeface="Book Antiqua"/>
                <a:cs typeface="Book Antiqua"/>
              </a:rPr>
              <a:t>ideas  of </a:t>
            </a:r>
            <a:r>
              <a:rPr sz="1800" spc="-5" dirty="0">
                <a:solidFill>
                  <a:srgbClr val="FFFFFF"/>
                </a:solidFill>
                <a:latin typeface="Book Antiqua"/>
                <a:cs typeface="Book Antiqua"/>
              </a:rPr>
              <a:t>the Brahmin priests </a:t>
            </a:r>
            <a:r>
              <a:rPr sz="1800" dirty="0">
                <a:solidFill>
                  <a:srgbClr val="FFFFFF"/>
                </a:solidFill>
                <a:latin typeface="Book Antiqua"/>
                <a:cs typeface="Book Antiqua"/>
              </a:rPr>
              <a:t>and created a </a:t>
            </a:r>
            <a:r>
              <a:rPr sz="1800" spc="-5" dirty="0">
                <a:solidFill>
                  <a:srgbClr val="FFFFFF"/>
                </a:solidFill>
                <a:latin typeface="Book Antiqua"/>
                <a:cs typeface="Book Antiqua"/>
              </a:rPr>
              <a:t>new  </a:t>
            </a:r>
            <a:r>
              <a:rPr sz="1800" dirty="0">
                <a:solidFill>
                  <a:srgbClr val="FFFFFF"/>
                </a:solidFill>
                <a:latin typeface="Book Antiqua"/>
                <a:cs typeface="Book Antiqua"/>
              </a:rPr>
              <a:t>world </a:t>
            </a:r>
            <a:r>
              <a:rPr sz="1800" spc="-5" dirty="0">
                <a:solidFill>
                  <a:srgbClr val="FFFFFF"/>
                </a:solidFill>
                <a:latin typeface="Book Antiqua"/>
                <a:cs typeface="Book Antiqua"/>
              </a:rPr>
              <a:t>religion </a:t>
            </a:r>
            <a:r>
              <a:rPr sz="1800" dirty="0">
                <a:solidFill>
                  <a:srgbClr val="FFFFFF"/>
                </a:solidFill>
                <a:latin typeface="Book Antiqua"/>
                <a:cs typeface="Book Antiqua"/>
              </a:rPr>
              <a:t>.</a:t>
            </a:r>
            <a:endParaRPr sz="18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Born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in </a:t>
            </a:r>
            <a:r>
              <a:rPr sz="2000" spc="5" dirty="0">
                <a:solidFill>
                  <a:srgbClr val="FFFFFF"/>
                </a:solidFill>
                <a:latin typeface="Book Antiqua"/>
                <a:cs typeface="Book Antiqua"/>
              </a:rPr>
              <a:t>563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BC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into the</a:t>
            </a:r>
            <a:r>
              <a:rPr sz="2000" spc="-6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warrior</a:t>
            </a:r>
            <a:endParaRPr sz="2000">
              <a:latin typeface="Book Antiqua"/>
              <a:cs typeface="Book Antiqua"/>
            </a:endParaRPr>
          </a:p>
          <a:p>
            <a:pPr marL="889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caste</a:t>
            </a:r>
            <a:endParaRPr sz="2000">
              <a:latin typeface="Book Antiqua"/>
              <a:cs typeface="Book Antiqua"/>
            </a:endParaRPr>
          </a:p>
          <a:p>
            <a:pPr marL="546100" marR="36449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FFFFFF"/>
                </a:solidFill>
                <a:latin typeface="Book Antiqua"/>
                <a:cs typeface="Book Antiqua"/>
              </a:rPr>
              <a:t>He </a:t>
            </a:r>
            <a:r>
              <a:rPr sz="1800" dirty="0">
                <a:solidFill>
                  <a:srgbClr val="FFFFFF"/>
                </a:solidFill>
                <a:latin typeface="Book Antiqua"/>
                <a:cs typeface="Book Antiqua"/>
              </a:rPr>
              <a:t>lived </a:t>
            </a:r>
            <a:r>
              <a:rPr sz="1800" spc="-5" dirty="0">
                <a:solidFill>
                  <a:srgbClr val="FFFFFF"/>
                </a:solidFill>
                <a:latin typeface="Book Antiqua"/>
                <a:cs typeface="Book Antiqua"/>
              </a:rPr>
              <a:t>in luxury in his </a:t>
            </a:r>
            <a:r>
              <a:rPr sz="1800" dirty="0">
                <a:solidFill>
                  <a:srgbClr val="FFFFFF"/>
                </a:solidFill>
                <a:latin typeface="Book Antiqua"/>
                <a:cs typeface="Book Antiqua"/>
              </a:rPr>
              <a:t>family’s  </a:t>
            </a:r>
            <a:r>
              <a:rPr sz="1800" spc="-5" dirty="0">
                <a:solidFill>
                  <a:srgbClr val="FFFFFF"/>
                </a:solidFill>
                <a:latin typeface="Book Antiqua"/>
                <a:cs typeface="Book Antiqua"/>
              </a:rPr>
              <a:t>palaces </a:t>
            </a:r>
            <a:r>
              <a:rPr sz="1800" dirty="0">
                <a:solidFill>
                  <a:srgbClr val="FFFFFF"/>
                </a:solidFill>
                <a:latin typeface="Book Antiqua"/>
                <a:cs typeface="Book Antiqua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Book Antiqua"/>
                <a:cs typeface="Book Antiqua"/>
              </a:rPr>
              <a:t>never experienced  pain, </a:t>
            </a:r>
            <a:r>
              <a:rPr sz="1800" dirty="0">
                <a:solidFill>
                  <a:srgbClr val="FFFFFF"/>
                </a:solidFill>
                <a:latin typeface="Book Antiqua"/>
                <a:cs typeface="Book Antiqua"/>
              </a:rPr>
              <a:t>suffering, or death</a:t>
            </a:r>
            <a:endParaRPr sz="1800">
              <a:latin typeface="Book Antiqua"/>
              <a:cs typeface="Book Antiqua"/>
            </a:endParaRPr>
          </a:p>
          <a:p>
            <a:pPr marL="5461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Book Antiqua"/>
                <a:cs typeface="Book Antiqua"/>
              </a:rPr>
              <a:t>He married </a:t>
            </a:r>
            <a:r>
              <a:rPr sz="1800" dirty="0">
                <a:solidFill>
                  <a:srgbClr val="FFFFFF"/>
                </a:solidFill>
                <a:latin typeface="Book Antiqua"/>
                <a:cs typeface="Book Antiqua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Book Antiqua"/>
                <a:cs typeface="Book Antiqua"/>
              </a:rPr>
              <a:t>beautiful</a:t>
            </a:r>
            <a:r>
              <a:rPr sz="1800" spc="-1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Book Antiqua"/>
                <a:cs typeface="Book Antiqua"/>
              </a:rPr>
              <a:t>woman</a:t>
            </a:r>
            <a:endParaRPr sz="1800">
              <a:latin typeface="Book Antiqua"/>
              <a:cs typeface="Book Antiqua"/>
            </a:endParaRPr>
          </a:p>
          <a:p>
            <a:pPr marL="5461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Book Antiqua"/>
                <a:cs typeface="Book Antiqua"/>
              </a:rPr>
              <a:t>and they had </a:t>
            </a:r>
            <a:r>
              <a:rPr sz="1800" dirty="0">
                <a:solidFill>
                  <a:srgbClr val="FFFFFF"/>
                </a:solidFill>
                <a:latin typeface="Book Antiqua"/>
                <a:cs typeface="Book Antiqua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800" dirty="0">
                <a:solidFill>
                  <a:srgbClr val="FFFFFF"/>
                </a:solidFill>
                <a:latin typeface="Book Antiqua"/>
                <a:cs typeface="Book Antiqua"/>
              </a:rPr>
              <a:t>son.</a:t>
            </a:r>
            <a:endParaRPr sz="18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828798"/>
            <a:ext cx="9144000" cy="5029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9303"/>
            <a:ext cx="6395720" cy="1838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6019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Book Antiqua"/>
                <a:cs typeface="Book Antiqua"/>
              </a:rPr>
              <a:t>One day while riding in his chariot outside </a:t>
            </a:r>
            <a:r>
              <a:rPr sz="1600" spc="-10" dirty="0">
                <a:solidFill>
                  <a:srgbClr val="FFFFFF"/>
                </a:solidFill>
                <a:latin typeface="Book Antiqua"/>
                <a:cs typeface="Book Antiqua"/>
              </a:rPr>
              <a:t>the </a:t>
            </a:r>
            <a:r>
              <a:rPr sz="1600" spc="-5" dirty="0">
                <a:solidFill>
                  <a:srgbClr val="FFFFFF"/>
                </a:solidFill>
                <a:latin typeface="Book Antiqua"/>
                <a:cs typeface="Book Antiqua"/>
              </a:rPr>
              <a:t>palace  walls, Gautama saw a sick man, an old man, and a  dead</a:t>
            </a:r>
            <a:r>
              <a:rPr sz="1600" spc="-1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Book Antiqua"/>
                <a:cs typeface="Book Antiqua"/>
              </a:rPr>
              <a:t>man.</a:t>
            </a:r>
            <a:endParaRPr sz="1600">
              <a:latin typeface="Book Antiqua"/>
              <a:cs typeface="Book Antiqua"/>
            </a:endParaRPr>
          </a:p>
          <a:p>
            <a:pPr marL="12700" marR="5080">
              <a:lnSpc>
                <a:spcPct val="100000"/>
              </a:lnSpc>
              <a:spcBef>
                <a:spcPts val="840"/>
              </a:spcBef>
            </a:pPr>
            <a:r>
              <a:rPr sz="1600" spc="-5" dirty="0">
                <a:solidFill>
                  <a:srgbClr val="FFFFFF"/>
                </a:solidFill>
                <a:latin typeface="Book Antiqua"/>
                <a:cs typeface="Book Antiqua"/>
              </a:rPr>
              <a:t>He realized </a:t>
            </a:r>
            <a:r>
              <a:rPr sz="1600" spc="-10" dirty="0">
                <a:solidFill>
                  <a:srgbClr val="FFFFFF"/>
                </a:solidFill>
                <a:latin typeface="Book Antiqua"/>
                <a:cs typeface="Book Antiqua"/>
              </a:rPr>
              <a:t>that </a:t>
            </a:r>
            <a:r>
              <a:rPr sz="1600" spc="-5" dirty="0">
                <a:solidFill>
                  <a:srgbClr val="FFFFFF"/>
                </a:solidFill>
                <a:latin typeface="Book Antiqua"/>
                <a:cs typeface="Book Antiqua"/>
              </a:rPr>
              <a:t>life was an endless cycle of pain and </a:t>
            </a:r>
            <a:r>
              <a:rPr sz="1600" spc="-10" dirty="0">
                <a:solidFill>
                  <a:srgbClr val="FFFFFF"/>
                </a:solidFill>
                <a:latin typeface="Book Antiqua"/>
                <a:cs typeface="Book Antiqua"/>
              </a:rPr>
              <a:t>that the </a:t>
            </a:r>
            <a:r>
              <a:rPr sz="1600" spc="-5" dirty="0">
                <a:solidFill>
                  <a:srgbClr val="FFFFFF"/>
                </a:solidFill>
                <a:latin typeface="Book Antiqua"/>
                <a:cs typeface="Book Antiqua"/>
              </a:rPr>
              <a:t>only way  to escape </a:t>
            </a:r>
            <a:r>
              <a:rPr sz="1600" spc="-10" dirty="0">
                <a:solidFill>
                  <a:srgbClr val="FFFFFF"/>
                </a:solidFill>
                <a:latin typeface="Book Antiqua"/>
                <a:cs typeface="Book Antiqua"/>
              </a:rPr>
              <a:t>that </a:t>
            </a:r>
            <a:r>
              <a:rPr sz="1600" spc="-5" dirty="0">
                <a:solidFill>
                  <a:srgbClr val="FFFFFF"/>
                </a:solidFill>
                <a:latin typeface="Book Antiqua"/>
                <a:cs typeface="Book Antiqua"/>
              </a:rPr>
              <a:t>cycle was </a:t>
            </a:r>
            <a:r>
              <a:rPr sz="1600" spc="-10" dirty="0">
                <a:solidFill>
                  <a:srgbClr val="FFFFFF"/>
                </a:solidFill>
                <a:latin typeface="Book Antiqua"/>
                <a:cs typeface="Book Antiqua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Book Antiqua"/>
                <a:cs typeface="Book Antiqua"/>
              </a:rPr>
              <a:t>seek</a:t>
            </a:r>
            <a:r>
              <a:rPr sz="1600" spc="6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Book Antiqua"/>
                <a:cs typeface="Book Antiqua"/>
              </a:rPr>
              <a:t>wisdom</a:t>
            </a:r>
            <a:endParaRPr sz="1600">
              <a:latin typeface="Book Antiqua"/>
              <a:cs typeface="Book Antiqua"/>
            </a:endParaRPr>
          </a:p>
          <a:p>
            <a:pPr marL="12700" marR="61722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Book Antiqua"/>
                <a:cs typeface="Book Antiqua"/>
              </a:rPr>
              <a:t>He left his family when he was about 29 and became a homeless  wanderer with five other men who were also seeking</a:t>
            </a:r>
            <a:r>
              <a:rPr sz="1600" spc="12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Book Antiqua"/>
                <a:cs typeface="Book Antiqua"/>
              </a:rPr>
              <a:t>wisdom.</a:t>
            </a:r>
            <a:endParaRPr sz="16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0"/>
            <a:ext cx="7967980" cy="200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Gautama tried to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find wisdom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through physical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suffering</a:t>
            </a:r>
            <a:r>
              <a:rPr sz="2000" spc="-13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and</a:t>
            </a:r>
            <a:endParaRPr sz="20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harsh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discipline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but instead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he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gained only</a:t>
            </a:r>
            <a:r>
              <a:rPr sz="2000" spc="-4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pain.</a:t>
            </a:r>
            <a:endParaRPr sz="2000">
              <a:latin typeface="Book Antiqua"/>
              <a:cs typeface="Book Antiqua"/>
            </a:endParaRPr>
          </a:p>
          <a:p>
            <a:pPr marL="12700" marR="508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At last, after days of meditating deeply in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the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shade of a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tree, Gautama 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felt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that the truth had come to</a:t>
            </a:r>
            <a:r>
              <a:rPr sz="2000" spc="-4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him</a:t>
            </a:r>
            <a:endParaRPr sz="20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At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this point, he became to known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as “The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Enlightened One,”</a:t>
            </a:r>
            <a:r>
              <a:rPr sz="2000" spc="-2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or</a:t>
            </a:r>
            <a:endParaRPr sz="20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Buddha.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981198"/>
            <a:ext cx="91440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296926"/>
            <a:ext cx="46367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spc="-5" dirty="0">
                <a:uFill>
                  <a:solidFill>
                    <a:srgbClr val="FFFFFF"/>
                  </a:solidFill>
                </a:uFill>
              </a:rPr>
              <a:t>Four Noble</a:t>
            </a:r>
            <a:r>
              <a:rPr sz="4400" u="heavy" spc="-4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FFFFFF"/>
                  </a:solidFill>
                </a:uFill>
              </a:rPr>
              <a:t>Truths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074166"/>
            <a:ext cx="5675630" cy="480504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31495">
              <a:lnSpc>
                <a:spcPct val="102000"/>
              </a:lnSpc>
              <a:spcBef>
                <a:spcPts val="25"/>
              </a:spcBef>
            </a:pPr>
            <a:r>
              <a:rPr sz="2800" spc="-5" dirty="0">
                <a:solidFill>
                  <a:srgbClr val="FFFFFF"/>
                </a:solidFill>
                <a:latin typeface="Book Antiqua"/>
                <a:cs typeface="Book Antiqua"/>
              </a:rPr>
              <a:t>First </a:t>
            </a:r>
            <a:r>
              <a:rPr sz="2800" spc="-10" dirty="0">
                <a:solidFill>
                  <a:srgbClr val="FFFFFF"/>
                </a:solidFill>
                <a:latin typeface="Book Antiqua"/>
                <a:cs typeface="Book Antiqua"/>
              </a:rPr>
              <a:t>Noble </a:t>
            </a:r>
            <a:r>
              <a:rPr sz="2800" spc="-5" dirty="0">
                <a:solidFill>
                  <a:srgbClr val="FFFFFF"/>
                </a:solidFill>
                <a:latin typeface="Book Antiqua"/>
                <a:cs typeface="Book Antiqua"/>
              </a:rPr>
              <a:t>Truth: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Everything in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life is  suffering and</a:t>
            </a:r>
            <a:r>
              <a:rPr sz="2000" spc="-5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sorrow.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 marR="5080">
              <a:lnSpc>
                <a:spcPct val="100299"/>
              </a:lnSpc>
            </a:pP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Second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Noble Truth: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The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cause of all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this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pain  is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people’s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self-centered cravings and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desires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--- 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people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seek pleasure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that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cannot last and </a:t>
            </a:r>
            <a:r>
              <a:rPr sz="2000" spc="-10" dirty="0">
                <a:solidFill>
                  <a:srgbClr val="FFFFFF"/>
                </a:solidFill>
                <a:latin typeface="Book Antiqua"/>
                <a:cs typeface="Book Antiqua"/>
              </a:rPr>
              <a:t>that 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leads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only to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rebirth and more</a:t>
            </a:r>
            <a:r>
              <a:rPr sz="2000" spc="-5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suffering.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 marR="347980">
              <a:lnSpc>
                <a:spcPct val="101000"/>
              </a:lnSpc>
            </a:pP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Third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Noble Truth: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The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way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to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end all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pain 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is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to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end all</a:t>
            </a:r>
            <a:r>
              <a:rPr sz="2000" spc="-1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desires.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12700" marR="455930">
              <a:lnSpc>
                <a:spcPct val="100499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Fourth Noble Truth: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People can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overcome  their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desires and attain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enlightenment by  following the Eightfold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Path</a:t>
            </a:r>
            <a:r>
              <a:rPr sz="2000" spc="-26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100" dirty="0">
                <a:solidFill>
                  <a:srgbClr val="FFFFFF"/>
                </a:solidFill>
                <a:latin typeface="Book Antiqua"/>
                <a:cs typeface="Book Antiqua"/>
              </a:rPr>
              <a:t>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5184" y="1142998"/>
            <a:ext cx="2718816" cy="5714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11098"/>
            <a:ext cx="4779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10" dirty="0">
                <a:uFill>
                  <a:solidFill>
                    <a:srgbClr val="FFFFFF"/>
                  </a:solidFill>
                </a:uFill>
              </a:rPr>
              <a:t>Noble </a:t>
            </a:r>
            <a:r>
              <a:rPr sz="4000" u="heavy" spc="-5" dirty="0">
                <a:uFill>
                  <a:solidFill>
                    <a:srgbClr val="FFFFFF"/>
                  </a:solidFill>
                </a:uFill>
              </a:rPr>
              <a:t>Eightfold</a:t>
            </a:r>
            <a:r>
              <a:rPr sz="4000" u="heavy" spc="-3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4000" u="heavy" dirty="0">
                <a:uFill>
                  <a:solidFill>
                    <a:srgbClr val="FFFFFF"/>
                  </a:solidFill>
                </a:uFill>
              </a:rPr>
              <a:t>Path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83540" y="11683"/>
            <a:ext cx="78994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He gave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an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Eightfold path. According to him the eightfold  path is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a way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to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end</a:t>
            </a:r>
            <a:r>
              <a:rPr sz="2400" spc="-2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suffering.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11833"/>
            <a:ext cx="3642360" cy="454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18135" algn="l"/>
              </a:tabLst>
            </a:pP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Right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view</a:t>
            </a:r>
            <a:endParaRPr sz="2400">
              <a:latin typeface="Book Antiqua"/>
              <a:cs typeface="Book Antiqua"/>
            </a:endParaRPr>
          </a:p>
          <a:p>
            <a:pPr marL="317500" indent="-3048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17500" algn="l"/>
              </a:tabLst>
            </a:pP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Right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 intention</a:t>
            </a:r>
            <a:endParaRPr sz="2400">
              <a:latin typeface="Book Antiqua"/>
              <a:cs typeface="Book Antiqua"/>
            </a:endParaRPr>
          </a:p>
          <a:p>
            <a:pPr marL="317500" indent="-304800">
              <a:lnSpc>
                <a:spcPct val="100000"/>
              </a:lnSpc>
              <a:buAutoNum type="arabicPeriod"/>
              <a:tabLst>
                <a:tab pos="317500" algn="l"/>
              </a:tabLst>
            </a:pP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Right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 speech</a:t>
            </a:r>
            <a:endParaRPr sz="2400">
              <a:latin typeface="Book Antiqua"/>
              <a:cs typeface="Book Antiqua"/>
            </a:endParaRPr>
          </a:p>
          <a:p>
            <a:pPr marL="317500" indent="-304800">
              <a:lnSpc>
                <a:spcPct val="100000"/>
              </a:lnSpc>
              <a:buAutoNum type="arabicPeriod"/>
              <a:tabLst>
                <a:tab pos="317500" algn="l"/>
              </a:tabLst>
            </a:pP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Right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 action</a:t>
            </a:r>
            <a:endParaRPr sz="2400">
              <a:latin typeface="Book Antiqua"/>
              <a:cs typeface="Book Antiqua"/>
            </a:endParaRPr>
          </a:p>
          <a:p>
            <a:pPr marL="317500" indent="-305435">
              <a:lnSpc>
                <a:spcPct val="100000"/>
              </a:lnSpc>
              <a:buAutoNum type="arabicPeriod"/>
              <a:tabLst>
                <a:tab pos="318135" algn="l"/>
              </a:tabLst>
            </a:pP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Right livelihood</a:t>
            </a:r>
            <a:endParaRPr sz="2400">
              <a:latin typeface="Book Antiqua"/>
              <a:cs typeface="Book Antiqua"/>
            </a:endParaRPr>
          </a:p>
          <a:p>
            <a:pPr marL="317500" indent="-304800">
              <a:lnSpc>
                <a:spcPct val="100000"/>
              </a:lnSpc>
              <a:buAutoNum type="arabicPeriod"/>
              <a:tabLst>
                <a:tab pos="317500" algn="l"/>
              </a:tabLst>
            </a:pP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Right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effort</a:t>
            </a:r>
            <a:endParaRPr sz="2400">
              <a:latin typeface="Book Antiqua"/>
              <a:cs typeface="Book Antiqua"/>
            </a:endParaRPr>
          </a:p>
          <a:p>
            <a:pPr marL="317500" indent="-304800">
              <a:lnSpc>
                <a:spcPct val="100000"/>
              </a:lnSpc>
              <a:buAutoNum type="arabicPeriod"/>
              <a:tabLst>
                <a:tab pos="317500" algn="l"/>
              </a:tabLst>
            </a:pP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Right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 mindfulness</a:t>
            </a:r>
            <a:endParaRPr sz="2400">
              <a:latin typeface="Book Antiqua"/>
              <a:cs typeface="Book Antiqua"/>
            </a:endParaRPr>
          </a:p>
          <a:p>
            <a:pPr marL="12700" marR="661670">
              <a:lnSpc>
                <a:spcPct val="100000"/>
              </a:lnSpc>
              <a:buAutoNum type="arabicPeriod"/>
              <a:tabLst>
                <a:tab pos="317500" algn="l"/>
              </a:tabLst>
            </a:pP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Right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meditation</a:t>
            </a:r>
            <a:r>
              <a:rPr sz="2400" spc="-3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or 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concentration</a:t>
            </a:r>
            <a:endParaRPr sz="2400">
              <a:latin typeface="Book Antiqua"/>
              <a:cs typeface="Book Antiqua"/>
            </a:endParaRPr>
          </a:p>
          <a:p>
            <a:pPr marL="12700" marR="5080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By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following the Eightfold Path, 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anyone could attain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nirvana-- 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which was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the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release from all  </a:t>
            </a:r>
            <a:r>
              <a:rPr sz="2000" spc="-5" dirty="0">
                <a:solidFill>
                  <a:srgbClr val="FFFFFF"/>
                </a:solidFill>
                <a:latin typeface="Book Antiqua"/>
                <a:cs typeface="Book Antiqua"/>
              </a:rPr>
              <a:t>pain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000" dirty="0">
                <a:solidFill>
                  <a:srgbClr val="FFFFFF"/>
                </a:solidFill>
                <a:latin typeface="Book Antiqua"/>
                <a:cs typeface="Book Antiqua"/>
              </a:rPr>
              <a:t>suffering.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91000" y="3124199"/>
            <a:ext cx="4952999" cy="3733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91200" y="914400"/>
            <a:ext cx="1714500" cy="171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697738"/>
            <a:ext cx="4325620" cy="543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Buddha taught his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followers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to  treat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all living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things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(humans, 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animals,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and even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insects)</a:t>
            </a:r>
            <a:r>
              <a:rPr sz="2400" spc="-2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with 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kindness and</a:t>
            </a:r>
            <a:r>
              <a:rPr sz="2400" spc="1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love.</a:t>
            </a:r>
            <a:endParaRPr sz="2400">
              <a:latin typeface="Book Antiqua"/>
              <a:cs typeface="Book Antiqua"/>
            </a:endParaRPr>
          </a:p>
          <a:p>
            <a:pPr marL="12700" marR="384810">
              <a:lnSpc>
                <a:spcPct val="100000"/>
              </a:lnSpc>
              <a:spcBef>
                <a:spcPts val="2280"/>
              </a:spcBef>
            </a:pP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Buddha eliminated the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caste  system,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the rituals</a:t>
            </a:r>
            <a:r>
              <a:rPr sz="2400" spc="-7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associated  with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Hinduism, and the  ancient language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(Sanskrit)  of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the Vedas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and 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Upanishads.</a:t>
            </a:r>
            <a:endParaRPr sz="2400">
              <a:latin typeface="Book Antiqua"/>
              <a:cs typeface="Book Antiqua"/>
            </a:endParaRPr>
          </a:p>
          <a:p>
            <a:pPr marL="12700" marR="454659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Concerned with all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human  beings---women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as well as  men, and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lowborn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Book Antiqua"/>
                <a:cs typeface="Book Antiqua"/>
              </a:rPr>
              <a:t>well</a:t>
            </a:r>
            <a:r>
              <a:rPr sz="2400" spc="-9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400" dirty="0">
                <a:solidFill>
                  <a:srgbClr val="FFFFFF"/>
                </a:solidFill>
                <a:latin typeface="Book Antiqua"/>
                <a:cs typeface="Book Antiqua"/>
              </a:rPr>
              <a:t>as  </a:t>
            </a:r>
            <a:r>
              <a:rPr sz="2400" spc="-10" dirty="0">
                <a:solidFill>
                  <a:srgbClr val="FFFFFF"/>
                </a:solidFill>
                <a:latin typeface="Book Antiqua"/>
                <a:cs typeface="Book Antiqua"/>
              </a:rPr>
              <a:t>highborn</a:t>
            </a:r>
            <a:r>
              <a:rPr sz="2400" spc="-27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1200" dirty="0">
                <a:solidFill>
                  <a:srgbClr val="FFFFFF"/>
                </a:solidFill>
                <a:latin typeface="Book Antiqua"/>
                <a:cs typeface="Book Antiqua"/>
              </a:rPr>
              <a:t>.</a:t>
            </a:r>
            <a:endParaRPr sz="1200">
              <a:latin typeface="Book Antiqua"/>
              <a:cs typeface="Book Antiq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4400" y="1143000"/>
            <a:ext cx="4267200" cy="4782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615442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i="1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Book Antiqua"/>
                <a:cs typeface="Book Antiqua"/>
              </a:rPr>
              <a:t>Refuge </a:t>
            </a:r>
            <a:r>
              <a:rPr b="1" i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Book Antiqua"/>
                <a:cs typeface="Book Antiqua"/>
              </a:rPr>
              <a:t>in the Three</a:t>
            </a:r>
            <a:r>
              <a:rPr b="1" i="1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Book Antiqua"/>
                <a:cs typeface="Book Antiqua"/>
              </a:rPr>
              <a:t> Jewels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64998" y="3674489"/>
            <a:ext cx="201930" cy="27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0"/>
              </a:lnSpc>
            </a:pPr>
            <a:r>
              <a:rPr sz="1800" dirty="0">
                <a:solidFill>
                  <a:srgbClr val="FFFF00"/>
                </a:solidFill>
                <a:latin typeface="Book Antiqua"/>
                <a:cs typeface="Book Antiqua"/>
              </a:rPr>
              <a:t>m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479550"/>
            <a:ext cx="415417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</a:pPr>
            <a:r>
              <a:rPr sz="1800" spc="-5" dirty="0">
                <a:solidFill>
                  <a:srgbClr val="FFFF00"/>
                </a:solidFill>
                <a:latin typeface="Book Antiqua"/>
                <a:cs typeface="Book Antiqua"/>
              </a:rPr>
              <a:t>Three things that </a:t>
            </a:r>
            <a:r>
              <a:rPr sz="1800" dirty="0">
                <a:solidFill>
                  <a:srgbClr val="FFFF00"/>
                </a:solidFill>
                <a:latin typeface="Book Antiqua"/>
                <a:cs typeface="Book Antiqua"/>
              </a:rPr>
              <a:t>Buddhists </a:t>
            </a:r>
            <a:r>
              <a:rPr sz="1800" spc="-5" dirty="0">
                <a:solidFill>
                  <a:srgbClr val="FFFF00"/>
                </a:solidFill>
                <a:latin typeface="Book Antiqua"/>
                <a:cs typeface="Book Antiqua"/>
              </a:rPr>
              <a:t>give  themselves to, and in return look toward  </a:t>
            </a:r>
            <a:r>
              <a:rPr sz="1800" dirty="0">
                <a:solidFill>
                  <a:srgbClr val="FFFF00"/>
                </a:solidFill>
                <a:latin typeface="Book Antiqua"/>
                <a:cs typeface="Book Antiqua"/>
              </a:rPr>
              <a:t>for </a:t>
            </a:r>
            <a:r>
              <a:rPr sz="1800" spc="-5" dirty="0">
                <a:solidFill>
                  <a:srgbClr val="FFFF00"/>
                </a:solidFill>
                <a:latin typeface="Book Antiqua"/>
                <a:cs typeface="Book Antiqua"/>
              </a:rPr>
              <a:t>guidance, in the process known </a:t>
            </a:r>
            <a:r>
              <a:rPr sz="1800" dirty="0">
                <a:solidFill>
                  <a:srgbClr val="FFFF00"/>
                </a:solidFill>
                <a:latin typeface="Book Antiqua"/>
                <a:cs typeface="Book Antiqua"/>
              </a:rPr>
              <a:t>as  </a:t>
            </a:r>
            <a:r>
              <a:rPr sz="1800" i="1" dirty="0">
                <a:solidFill>
                  <a:srgbClr val="FFFF00"/>
                </a:solidFill>
                <a:latin typeface="Book Antiqua"/>
                <a:cs typeface="Book Antiqua"/>
              </a:rPr>
              <a:t>taking</a:t>
            </a:r>
            <a:r>
              <a:rPr sz="1800" i="1" spc="-15" dirty="0">
                <a:solidFill>
                  <a:srgbClr val="FFFF00"/>
                </a:solidFill>
                <a:latin typeface="Book Antiqua"/>
                <a:cs typeface="Book Antiqua"/>
              </a:rPr>
              <a:t> </a:t>
            </a:r>
            <a:r>
              <a:rPr sz="1800" i="1" spc="-5" dirty="0">
                <a:solidFill>
                  <a:srgbClr val="FFFF00"/>
                </a:solidFill>
                <a:latin typeface="Book Antiqua"/>
                <a:cs typeface="Book Antiqua"/>
              </a:rPr>
              <a:t>refuge.</a:t>
            </a:r>
            <a:endParaRPr sz="1800">
              <a:latin typeface="Book Antiqua"/>
              <a:cs typeface="Book Antiqua"/>
            </a:endParaRPr>
          </a:p>
          <a:p>
            <a:pPr marL="12700" marR="547370">
              <a:lnSpc>
                <a:spcPts val="2960"/>
              </a:lnSpc>
              <a:spcBef>
                <a:spcPts val="380"/>
              </a:spcBef>
            </a:pPr>
            <a:r>
              <a:rPr sz="2800" b="1" spc="-10" dirty="0">
                <a:solidFill>
                  <a:srgbClr val="FFFF00"/>
                </a:solidFill>
                <a:latin typeface="Book Antiqua"/>
                <a:cs typeface="Book Antiqua"/>
              </a:rPr>
              <a:t>Buddha </a:t>
            </a:r>
            <a:r>
              <a:rPr sz="2800" spc="-5" dirty="0">
                <a:solidFill>
                  <a:srgbClr val="FFFF00"/>
                </a:solidFill>
                <a:latin typeface="Book Antiqua"/>
                <a:cs typeface="Book Antiqua"/>
              </a:rPr>
              <a:t>– </a:t>
            </a:r>
            <a:r>
              <a:rPr sz="1800" spc="-5" dirty="0">
                <a:solidFill>
                  <a:srgbClr val="FFFF00"/>
                </a:solidFill>
                <a:latin typeface="Book Antiqua"/>
                <a:cs typeface="Book Antiqua"/>
              </a:rPr>
              <a:t>example </a:t>
            </a:r>
            <a:r>
              <a:rPr sz="1800" dirty="0">
                <a:solidFill>
                  <a:srgbClr val="FFFF00"/>
                </a:solidFill>
                <a:latin typeface="Book Antiqua"/>
                <a:cs typeface="Book Antiqua"/>
              </a:rPr>
              <a:t>of</a:t>
            </a:r>
            <a:r>
              <a:rPr sz="1800" spc="-225" dirty="0">
                <a:solidFill>
                  <a:srgbClr val="FFFF00"/>
                </a:solidFill>
                <a:latin typeface="Book Antiqua"/>
                <a:cs typeface="Book Antiqua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Book Antiqua"/>
                <a:cs typeface="Book Antiqua"/>
              </a:rPr>
              <a:t>Buddha  Or </a:t>
            </a:r>
            <a:r>
              <a:rPr sz="1800" dirty="0">
                <a:solidFill>
                  <a:srgbClr val="FFFF00"/>
                </a:solidFill>
                <a:latin typeface="Book Antiqua"/>
                <a:cs typeface="Book Antiqua"/>
              </a:rPr>
              <a:t>more loosely, </a:t>
            </a:r>
            <a:r>
              <a:rPr sz="1800" spc="-5" dirty="0">
                <a:solidFill>
                  <a:srgbClr val="FFFF00"/>
                </a:solidFill>
                <a:latin typeface="Book Antiqua"/>
                <a:cs typeface="Book Antiqua"/>
              </a:rPr>
              <a:t>the </a:t>
            </a:r>
            <a:r>
              <a:rPr sz="2400" i="1" spc="-5" dirty="0">
                <a:solidFill>
                  <a:srgbClr val="FFFF00"/>
                </a:solidFill>
                <a:latin typeface="Book Antiqua"/>
                <a:cs typeface="Book Antiqua"/>
              </a:rPr>
              <a:t>wisdom</a:t>
            </a:r>
            <a:r>
              <a:rPr sz="2400" i="1" spc="-215" dirty="0">
                <a:solidFill>
                  <a:srgbClr val="FFFF00"/>
                </a:solidFill>
                <a:latin typeface="Book Antiqua"/>
                <a:cs typeface="Book Antiqua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Book Antiqua"/>
                <a:cs typeface="Book Antiqua"/>
              </a:rPr>
              <a:t>that</a:t>
            </a:r>
            <a:endParaRPr sz="1800">
              <a:latin typeface="Book Antiqua"/>
              <a:cs typeface="Book Antiqua"/>
            </a:endParaRPr>
          </a:p>
          <a:p>
            <a:pPr marL="12700" marR="41275" algn="just">
              <a:lnSpc>
                <a:spcPts val="2160"/>
              </a:lnSpc>
              <a:spcBef>
                <a:spcPts val="25"/>
              </a:spcBef>
            </a:pPr>
            <a:r>
              <a:rPr sz="1800" spc="-5" dirty="0">
                <a:solidFill>
                  <a:srgbClr val="FFFF00"/>
                </a:solidFill>
                <a:latin typeface="Book Antiqua"/>
                <a:cs typeface="Book Antiqua"/>
              </a:rPr>
              <a:t>understands Dharma, </a:t>
            </a:r>
            <a:r>
              <a:rPr sz="1800" dirty="0">
                <a:solidFill>
                  <a:srgbClr val="FFFF00"/>
                </a:solidFill>
                <a:latin typeface="Book Antiqua"/>
                <a:cs typeface="Book Antiqua"/>
              </a:rPr>
              <a:t>and </a:t>
            </a:r>
            <a:r>
              <a:rPr sz="1800" spc="-5" dirty="0">
                <a:solidFill>
                  <a:srgbClr val="FFFF00"/>
                </a:solidFill>
                <a:latin typeface="Book Antiqua"/>
                <a:cs typeface="Book Antiqua"/>
              </a:rPr>
              <a:t>in this regard  the Buddha represents the perfect </a:t>
            </a:r>
            <a:r>
              <a:rPr sz="1800" dirty="0">
                <a:solidFill>
                  <a:srgbClr val="FFFF00"/>
                </a:solidFill>
                <a:latin typeface="Book Antiqua"/>
                <a:cs typeface="Book Antiqua"/>
              </a:rPr>
              <a:t>wisdo  </a:t>
            </a:r>
            <a:r>
              <a:rPr sz="1800" spc="-5" dirty="0">
                <a:solidFill>
                  <a:srgbClr val="FFFF00"/>
                </a:solidFill>
                <a:latin typeface="Book Antiqua"/>
                <a:cs typeface="Book Antiqua"/>
              </a:rPr>
              <a:t>that </a:t>
            </a:r>
            <a:r>
              <a:rPr sz="1800" dirty="0">
                <a:solidFill>
                  <a:srgbClr val="FFFF00"/>
                </a:solidFill>
                <a:latin typeface="Book Antiqua"/>
                <a:cs typeface="Book Antiqua"/>
              </a:rPr>
              <a:t>sees reality in its </a:t>
            </a:r>
            <a:r>
              <a:rPr sz="1800" spc="-5" dirty="0">
                <a:solidFill>
                  <a:srgbClr val="FFFF00"/>
                </a:solidFill>
                <a:latin typeface="Book Antiqua"/>
                <a:cs typeface="Book Antiqua"/>
              </a:rPr>
              <a:t>true</a:t>
            </a:r>
            <a:r>
              <a:rPr sz="1800" spc="-45" dirty="0">
                <a:solidFill>
                  <a:srgbClr val="FFFF00"/>
                </a:solidFill>
                <a:latin typeface="Book Antiqua"/>
                <a:cs typeface="Book Antiqua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Book Antiqua"/>
                <a:cs typeface="Book Antiqua"/>
              </a:rPr>
              <a:t>form.</a:t>
            </a:r>
            <a:endParaRPr sz="1800">
              <a:latin typeface="Book Antiqua"/>
              <a:cs typeface="Book Antiqua"/>
            </a:endParaRPr>
          </a:p>
          <a:p>
            <a:pPr marL="12700">
              <a:lnSpc>
                <a:spcPts val="3225"/>
              </a:lnSpc>
            </a:pPr>
            <a:r>
              <a:rPr sz="2800" b="1" spc="-5" dirty="0">
                <a:solidFill>
                  <a:srgbClr val="FFFF00"/>
                </a:solidFill>
                <a:latin typeface="Book Antiqua"/>
                <a:cs typeface="Book Antiqua"/>
              </a:rPr>
              <a:t>Dharma </a:t>
            </a:r>
            <a:r>
              <a:rPr sz="2800" spc="-5" dirty="0">
                <a:solidFill>
                  <a:srgbClr val="FFFF00"/>
                </a:solidFill>
                <a:latin typeface="Book Antiqua"/>
                <a:cs typeface="Book Antiqua"/>
              </a:rPr>
              <a:t>– </a:t>
            </a:r>
            <a:r>
              <a:rPr sz="1800" spc="-5" dirty="0">
                <a:solidFill>
                  <a:srgbClr val="FFFF00"/>
                </a:solidFill>
                <a:latin typeface="Book Antiqua"/>
                <a:cs typeface="Book Antiqua"/>
              </a:rPr>
              <a:t>teachings/laws</a:t>
            </a:r>
            <a:r>
              <a:rPr sz="1800" spc="-240" dirty="0">
                <a:solidFill>
                  <a:srgbClr val="FFFF00"/>
                </a:solidFill>
                <a:latin typeface="Book Antiqua"/>
                <a:cs typeface="Book Antiqua"/>
              </a:rPr>
              <a:t> </a:t>
            </a:r>
            <a:r>
              <a:rPr sz="1800" dirty="0">
                <a:solidFill>
                  <a:srgbClr val="FFFF00"/>
                </a:solidFill>
                <a:latin typeface="Book Antiqua"/>
                <a:cs typeface="Book Antiqua"/>
              </a:rPr>
              <a:t>as</a:t>
            </a:r>
            <a:endParaRPr sz="1800">
              <a:latin typeface="Book Antiqua"/>
              <a:cs typeface="Book Antiqua"/>
            </a:endParaRPr>
          </a:p>
          <a:p>
            <a:pPr marL="12700" algn="just">
              <a:lnSpc>
                <a:spcPts val="2130"/>
              </a:lnSpc>
              <a:spcBef>
                <a:spcPts val="65"/>
              </a:spcBef>
            </a:pPr>
            <a:r>
              <a:rPr sz="1800" spc="-5" dirty="0">
                <a:solidFill>
                  <a:srgbClr val="FFFF00"/>
                </a:solidFill>
                <a:latin typeface="Book Antiqua"/>
                <a:cs typeface="Book Antiqua"/>
              </a:rPr>
              <a:t>expounded by</a:t>
            </a:r>
            <a:r>
              <a:rPr sz="1800" spc="5" dirty="0">
                <a:solidFill>
                  <a:srgbClr val="FFFF00"/>
                </a:solidFill>
                <a:latin typeface="Book Antiqua"/>
                <a:cs typeface="Book Antiqua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Book Antiqua"/>
                <a:cs typeface="Book Antiqua"/>
              </a:rPr>
              <a:t>Buddha</a:t>
            </a:r>
            <a:endParaRPr sz="1800">
              <a:latin typeface="Book Antiqua"/>
              <a:cs typeface="Book Antiqua"/>
            </a:endParaRPr>
          </a:p>
          <a:p>
            <a:pPr marL="12700">
              <a:lnSpc>
                <a:spcPts val="3329"/>
              </a:lnSpc>
            </a:pPr>
            <a:r>
              <a:rPr sz="2800" b="1" spc="-5" dirty="0">
                <a:solidFill>
                  <a:srgbClr val="FFFF00"/>
                </a:solidFill>
                <a:latin typeface="Book Antiqua"/>
                <a:cs typeface="Book Antiqua"/>
              </a:rPr>
              <a:t>Sangha </a:t>
            </a:r>
            <a:r>
              <a:rPr sz="2800" spc="-5" dirty="0">
                <a:solidFill>
                  <a:srgbClr val="FFFF00"/>
                </a:solidFill>
                <a:latin typeface="Book Antiqua"/>
                <a:cs typeface="Book Antiqua"/>
              </a:rPr>
              <a:t>– </a:t>
            </a:r>
            <a:r>
              <a:rPr sz="1800" spc="-5" dirty="0">
                <a:solidFill>
                  <a:srgbClr val="FFFF00"/>
                </a:solidFill>
                <a:latin typeface="Book Antiqua"/>
                <a:cs typeface="Book Antiqua"/>
              </a:rPr>
              <a:t>community </a:t>
            </a:r>
            <a:r>
              <a:rPr sz="1800" dirty="0">
                <a:solidFill>
                  <a:srgbClr val="FFFF00"/>
                </a:solidFill>
                <a:latin typeface="Book Antiqua"/>
                <a:cs typeface="Book Antiqua"/>
              </a:rPr>
              <a:t>of </a:t>
            </a:r>
            <a:r>
              <a:rPr sz="1800" spc="-5" dirty="0">
                <a:solidFill>
                  <a:srgbClr val="FFFF00"/>
                </a:solidFill>
                <a:latin typeface="Book Antiqua"/>
                <a:cs typeface="Book Antiqua"/>
              </a:rPr>
              <a:t>those</a:t>
            </a:r>
            <a:r>
              <a:rPr sz="1800" spc="5" dirty="0">
                <a:solidFill>
                  <a:srgbClr val="FFFF00"/>
                </a:solidFill>
                <a:latin typeface="Book Antiqua"/>
                <a:cs typeface="Book Antiqua"/>
              </a:rPr>
              <a:t> </a:t>
            </a:r>
            <a:r>
              <a:rPr sz="1800" dirty="0">
                <a:solidFill>
                  <a:srgbClr val="FFFF00"/>
                </a:solidFill>
                <a:latin typeface="Book Antiqua"/>
                <a:cs typeface="Book Antiqua"/>
              </a:rPr>
              <a:t>who</a:t>
            </a:r>
            <a:endParaRPr sz="18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800" dirty="0">
                <a:solidFill>
                  <a:srgbClr val="FFFF00"/>
                </a:solidFill>
                <a:latin typeface="Book Antiqua"/>
                <a:cs typeface="Book Antiqua"/>
              </a:rPr>
              <a:t>will </a:t>
            </a:r>
            <a:r>
              <a:rPr sz="1800" spc="-5" dirty="0">
                <a:solidFill>
                  <a:srgbClr val="FFFF00"/>
                </a:solidFill>
                <a:latin typeface="Book Antiqua"/>
                <a:cs typeface="Book Antiqua"/>
              </a:rPr>
              <a:t>help others </a:t>
            </a:r>
            <a:r>
              <a:rPr sz="1800" dirty="0">
                <a:solidFill>
                  <a:srgbClr val="FFFF00"/>
                </a:solidFill>
                <a:latin typeface="Book Antiqua"/>
                <a:cs typeface="Book Antiqua"/>
              </a:rPr>
              <a:t>attain</a:t>
            </a:r>
            <a:r>
              <a:rPr sz="1800" spc="5" dirty="0">
                <a:solidFill>
                  <a:srgbClr val="FFFF00"/>
                </a:solidFill>
                <a:latin typeface="Book Antiqua"/>
                <a:cs typeface="Book Antiqua"/>
              </a:rPr>
              <a:t> </a:t>
            </a:r>
            <a:r>
              <a:rPr sz="1800" i="1" spc="-5" dirty="0">
                <a:solidFill>
                  <a:srgbClr val="FFFF00"/>
                </a:solidFill>
                <a:latin typeface="Book Antiqua"/>
                <a:cs typeface="Book Antiqua"/>
              </a:rPr>
              <a:t>bodhi</a:t>
            </a:r>
            <a:endParaRPr sz="18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FFFF00"/>
                </a:solidFill>
                <a:latin typeface="Book Antiqua"/>
                <a:cs typeface="Book Antiqua"/>
              </a:rPr>
              <a:t>(enlightenment).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24400" y="2209800"/>
            <a:ext cx="4267200" cy="2676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1437</Words>
  <Application>Microsoft Office PowerPoint</Application>
  <PresentationFormat>On-screen Show (4:3)</PresentationFormat>
  <Paragraphs>139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Book Antiqua</vt:lpstr>
      <vt:lpstr>Calibri</vt:lpstr>
      <vt:lpstr>Times New Roman</vt:lpstr>
      <vt:lpstr>Wingdings 2</vt:lpstr>
      <vt:lpstr>Office Theme</vt:lpstr>
      <vt:lpstr>–</vt:lpstr>
      <vt:lpstr>BUDDHISM</vt:lpstr>
      <vt:lpstr>Origins</vt:lpstr>
      <vt:lpstr>PowerPoint Presentation</vt:lpstr>
      <vt:lpstr>PowerPoint Presentation</vt:lpstr>
      <vt:lpstr>Four Noble Truths</vt:lpstr>
      <vt:lpstr>Noble Eightfold Path</vt:lpstr>
      <vt:lpstr>PowerPoint Presentation</vt:lpstr>
      <vt:lpstr>Refuge in the Three Jewels</vt:lpstr>
      <vt:lpstr>PowerPoint Presentation</vt:lpstr>
      <vt:lpstr>Pali Canon (Tipitaka):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 The principles governing the successions of life cycles  (birth, life, and death) is Karma.</vt:lpstr>
      <vt:lpstr>PowerPoint Presentation</vt:lpstr>
      <vt:lpstr>PowerPoint Presentation</vt:lpstr>
      <vt:lpstr>PowerPoint Presentation</vt:lpstr>
      <vt:lpstr>PowerPoint Presentation</vt:lpstr>
      <vt:lpstr>All souls are equal</vt:lpstr>
      <vt:lpstr> Code of Conduct for Monks &amp; Nuns (stricter)  Code for Laymen and Laywomen</vt:lpstr>
      <vt:lpstr>Control anger through forgiveness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MADE BY –</dc:title>
  <dc:creator>Tanushree</dc:creator>
  <cp:lastModifiedBy>Tanushree</cp:lastModifiedBy>
  <cp:revision>4</cp:revision>
  <dcterms:created xsi:type="dcterms:W3CDTF">2020-09-27T06:34:53Z</dcterms:created>
  <dcterms:modified xsi:type="dcterms:W3CDTF">2022-04-06T07:28:18Z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2020-09-27T00:00:00Z</vt:filetime>
  </property>
</Properties>
</file>