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7" r:id="rId8"/>
    <p:sldId id="268"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29FDF-ADAD-4E76-A698-D69639BB2AAC}" type="datetimeFigureOut">
              <a:rPr lang="en-US" smtClean="0"/>
              <a:t>4/4/2022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5CB1E9-357A-44AC-B701-B796607711F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5CB1E9-357A-44AC-B701-B796607711F8}"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4/4/2022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4/4/2022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4/4/2022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wikiwand.com/en/Jainism" TargetMode="External"/><Relationship Id="rId2" Type="http://schemas.openxmlformats.org/officeDocument/2006/relationships/hyperlink" Target="https://www.wikiwand.com/en/%C5%9Arama%E1%B9%87a" TargetMode="External"/><Relationship Id="rId1" Type="http://schemas.openxmlformats.org/officeDocument/2006/relationships/slideLayout" Target="../slideLayouts/slideLayout2.xml"/><Relationship Id="rId6" Type="http://schemas.openxmlformats.org/officeDocument/2006/relationships/hyperlink" Target="https://www.wikiwand.com/en/%C4%80j%C4%ABvika" TargetMode="External"/><Relationship Id="rId5" Type="http://schemas.openxmlformats.org/officeDocument/2006/relationships/hyperlink" Target="https://www.wikiwand.com/en/Aj%C3%B1ana" TargetMode="External"/><Relationship Id="rId4" Type="http://schemas.openxmlformats.org/officeDocument/2006/relationships/hyperlink" Target="https://www.wikiwand.com/en/Pre-sectarian_Buddhis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ikiwand.com/en/%C5%9Arama%E1%B9%87a" TargetMode="External"/><Relationship Id="rId2" Type="http://schemas.openxmlformats.org/officeDocument/2006/relationships/hyperlink" Target="https://www.wikiwand.com/en/Makkhali_Gosala" TargetMode="External"/><Relationship Id="rId1" Type="http://schemas.openxmlformats.org/officeDocument/2006/relationships/slideLayout" Target="../slideLayouts/slideLayout2.xml"/><Relationship Id="rId5" Type="http://schemas.openxmlformats.org/officeDocument/2006/relationships/hyperlink" Target="https://www.wikiwand.com/en/Jainism" TargetMode="External"/><Relationship Id="rId4" Type="http://schemas.openxmlformats.org/officeDocument/2006/relationships/hyperlink" Target="https://www.wikiwand.com/en/Early_Buddhis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wikiwand.com/en/Vedas" TargetMode="External"/><Relationship Id="rId2" Type="http://schemas.openxmlformats.org/officeDocument/2006/relationships/hyperlink" Target="https://www.wikiwand.com/en/Karma" TargetMode="External"/><Relationship Id="rId1" Type="http://schemas.openxmlformats.org/officeDocument/2006/relationships/slideLayout" Target="../slideLayouts/slideLayout2.xml"/><Relationship Id="rId4" Type="http://schemas.openxmlformats.org/officeDocument/2006/relationships/hyperlink" Target="https://www.wikiwand.com/en/%C4%80tman_(Hinduis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wikiwand.com/en/Merit_(Buddhism)" TargetMode="External"/><Relationship Id="rId3" Type="http://schemas.openxmlformats.org/officeDocument/2006/relationships/hyperlink" Target="https://www.wikiwand.com/en/Philosophical_skepticism" TargetMode="External"/><Relationship Id="rId7" Type="http://schemas.openxmlformats.org/officeDocument/2006/relationships/hyperlink" Target="https://www.wikiwand.com/en/Reincarna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wikiwand.com/en/Nirvana" TargetMode="External"/><Relationship Id="rId5" Type="http://schemas.openxmlformats.org/officeDocument/2006/relationships/hyperlink" Target="https://www.wikiwand.com/en/Mauryan" TargetMode="External"/><Relationship Id="rId4" Type="http://schemas.openxmlformats.org/officeDocument/2006/relationships/hyperlink" Target="https://www.wikiwand.com/en/Materialism" TargetMode="External"/><Relationship Id="rId9" Type="http://schemas.openxmlformats.org/officeDocument/2006/relationships/hyperlink" Target="https://www.wikiwand.com/en/Indian_philosoph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0" dirty="0"/>
              <a:t>Heterodox (</a:t>
            </a:r>
            <a:r>
              <a:rPr lang="en-US" b="0" dirty="0" err="1"/>
              <a:t>Śramaṇic</a:t>
            </a:r>
            <a:r>
              <a:rPr lang="en-US" b="0" dirty="0"/>
              <a:t> schools)</a:t>
            </a:r>
            <a:br>
              <a:rPr lang="en-US" b="0" dirty="0"/>
            </a:br>
            <a:endParaRPr lang="en-US" dirty="0"/>
          </a:p>
        </p:txBody>
      </p:sp>
      <p:sp>
        <p:nvSpPr>
          <p:cNvPr id="3" name="Subtitle 2"/>
          <p:cNvSpPr>
            <a:spLocks noGrp="1"/>
          </p:cNvSpPr>
          <p:nvPr>
            <p:ph type="subTitle" idx="1"/>
          </p:nvPr>
        </p:nvSpPr>
        <p:spPr/>
        <p:txBody>
          <a:bodyPr/>
          <a:lstStyle/>
          <a:p>
            <a:r>
              <a:rPr lang="en-US" dirty="0"/>
              <a:t>Tanushree Sanwal</a:t>
            </a:r>
          </a:p>
          <a:p>
            <a:r>
              <a:rPr lang="en-US" dirty="0"/>
              <a:t>KIET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4294967295"/>
          </p:nvPr>
        </p:nvPicPr>
        <p:blipFill>
          <a:blip r:embed="rId2" cstate="print"/>
          <a:srcRect/>
          <a:stretch>
            <a:fillRect/>
          </a:stretch>
        </p:blipFill>
        <p:spPr bwMode="auto">
          <a:xfrm>
            <a:off x="838200" y="685800"/>
            <a:ext cx="7762875" cy="5638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a:t>The  </a:t>
            </a:r>
            <a:r>
              <a:rPr lang="en-US" dirty="0" err="1"/>
              <a:t>Śramaṇa</a:t>
            </a:r>
            <a:r>
              <a:rPr lang="en-US" dirty="0"/>
              <a:t> movement  gave rise to diverse range of heterodox beliefs, ranging from accepting or denying the concept of soul, atomism, antinomian ethics, materialism, atheism, agnosticism, fatalism to free will, idealization of extreme asceticism to that of family life, strict ahimsa (non-violence) and vegetarianism to permissibility of violence and meat-eating. Notable philosophies that arose from </a:t>
            </a:r>
            <a:r>
              <a:rPr lang="en-US" dirty="0" err="1">
                <a:hlinkClick r:id="rId2" tooltip="Śramaṇa"/>
              </a:rPr>
              <a:t>Śramaṇic</a:t>
            </a:r>
            <a:r>
              <a:rPr lang="en-US" dirty="0"/>
              <a:t> movement were </a:t>
            </a:r>
            <a:r>
              <a:rPr lang="en-US" dirty="0">
                <a:hlinkClick r:id="rId3"/>
              </a:rPr>
              <a:t>Jainism</a:t>
            </a:r>
            <a:r>
              <a:rPr lang="en-US" dirty="0"/>
              <a:t>, </a:t>
            </a:r>
            <a:r>
              <a:rPr lang="en-US" dirty="0">
                <a:hlinkClick r:id="rId4"/>
              </a:rPr>
              <a:t>early Buddhism</a:t>
            </a:r>
            <a:r>
              <a:rPr lang="en-US" dirty="0"/>
              <a:t>, </a:t>
            </a:r>
            <a:r>
              <a:rPr lang="en-US" dirty="0" err="1"/>
              <a:t>Charvaka</a:t>
            </a:r>
            <a:r>
              <a:rPr lang="en-US" dirty="0"/>
              <a:t>, </a:t>
            </a:r>
            <a:r>
              <a:rPr lang="en-US" dirty="0" err="1">
                <a:hlinkClick r:id="rId5"/>
              </a:rPr>
              <a:t>Ajñana</a:t>
            </a:r>
            <a:r>
              <a:rPr lang="en-US" dirty="0"/>
              <a:t> and </a:t>
            </a:r>
            <a:r>
              <a:rPr lang="en-US" dirty="0" err="1">
                <a:hlinkClick r:id="rId6" tooltip="Ājīvika"/>
              </a:rPr>
              <a:t>Ājīvika</a:t>
            </a:r>
            <a:r>
              <a:rPr lang="en-US" dirty="0"/>
              <a:t>.</a:t>
            </a:r>
          </a:p>
        </p:txBody>
      </p:sp>
      <p:sp>
        <p:nvSpPr>
          <p:cNvPr id="3" name="Title 2"/>
          <p:cNvSpPr>
            <a:spLocks noGrp="1"/>
          </p:cNvSpPr>
          <p:nvPr>
            <p:ph type="title"/>
          </p:nvPr>
        </p:nvSpPr>
        <p:spPr/>
        <p:txBody>
          <a:bodyPr/>
          <a:lstStyle/>
          <a:p>
            <a:r>
              <a:rPr lang="en-US" dirty="0" err="1"/>
              <a:t>Śramaṇa</a:t>
            </a:r>
            <a:r>
              <a:rPr lang="en-US" dirty="0"/>
              <a:t> movement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err="1"/>
              <a:t>Ajñana</a:t>
            </a:r>
            <a:r>
              <a:rPr lang="en-US" dirty="0"/>
              <a:t> was one of the </a:t>
            </a:r>
            <a:r>
              <a:rPr lang="en-US" dirty="0" err="1"/>
              <a:t>nāstika</a:t>
            </a:r>
            <a:r>
              <a:rPr lang="en-US" dirty="0"/>
              <a:t> or "heterodox" schools of ancient Indian philosophy, and the ancient school of radical Indian skepticism. </a:t>
            </a:r>
          </a:p>
          <a:p>
            <a:r>
              <a:rPr lang="en-US" dirty="0"/>
              <a:t>It was a </a:t>
            </a:r>
            <a:r>
              <a:rPr lang="en-US" dirty="0" err="1"/>
              <a:t>Śramaṇa</a:t>
            </a:r>
            <a:r>
              <a:rPr lang="en-US" dirty="0"/>
              <a:t> movement and a major rival of early Buddhism and Jainism. They have been recorded in Buddhist and Jain texts. They held that it was impossible to obtain knowledge of metaphysical nature or ascertain the truth value of philosophical propositions; and even if knowledge was possible, it was useless and disadvantageous for final salvation. They were sophists who </a:t>
            </a:r>
            <a:r>
              <a:rPr lang="en-US" dirty="0" err="1"/>
              <a:t>specialised</a:t>
            </a:r>
            <a:r>
              <a:rPr lang="en-US" dirty="0"/>
              <a:t> in refutation without propagating any positive doctrine of their own.</a:t>
            </a:r>
          </a:p>
        </p:txBody>
      </p:sp>
      <p:sp>
        <p:nvSpPr>
          <p:cNvPr id="3" name="Title 2"/>
          <p:cNvSpPr>
            <a:spLocks noGrp="1"/>
          </p:cNvSpPr>
          <p:nvPr>
            <p:ph type="title"/>
          </p:nvPr>
        </p:nvSpPr>
        <p:spPr/>
        <p:txBody>
          <a:bodyPr>
            <a:normAutofit fontScale="90000"/>
          </a:bodyPr>
          <a:lstStyle/>
          <a:p>
            <a:r>
              <a:rPr lang="en-US" b="0" dirty="0" err="1"/>
              <a:t>Ajñana</a:t>
            </a:r>
            <a:r>
              <a:rPr lang="en-US" b="0" dirty="0"/>
              <a:t> philosophy</a:t>
            </a:r>
            <a:br>
              <a:rPr lang="en-US" b="0"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philosophy of </a:t>
            </a:r>
            <a:r>
              <a:rPr lang="en-US" dirty="0" err="1"/>
              <a:t>Ājīvika</a:t>
            </a:r>
            <a:r>
              <a:rPr lang="en-US" dirty="0"/>
              <a:t> was founded by </a:t>
            </a:r>
            <a:r>
              <a:rPr lang="en-US" dirty="0" err="1">
                <a:hlinkClick r:id="rId2" tooltip="Makkhali Gosala"/>
              </a:rPr>
              <a:t>Makkhali</a:t>
            </a:r>
            <a:r>
              <a:rPr lang="en-US" dirty="0">
                <a:hlinkClick r:id="rId2" tooltip="Makkhali Gosala"/>
              </a:rPr>
              <a:t> </a:t>
            </a:r>
            <a:r>
              <a:rPr lang="en-US" dirty="0" err="1">
                <a:hlinkClick r:id="rId2" tooltip="Makkhali Gosala"/>
              </a:rPr>
              <a:t>Gosala</a:t>
            </a:r>
            <a:r>
              <a:rPr lang="en-US" dirty="0"/>
              <a:t>, it was a </a:t>
            </a:r>
            <a:r>
              <a:rPr lang="en-US" dirty="0" err="1">
                <a:hlinkClick r:id="rId3"/>
              </a:rPr>
              <a:t>Śramaṇa</a:t>
            </a:r>
            <a:r>
              <a:rPr lang="en-US" dirty="0">
                <a:hlinkClick r:id="rId3"/>
              </a:rPr>
              <a:t> movement</a:t>
            </a:r>
            <a:r>
              <a:rPr lang="en-US" dirty="0"/>
              <a:t> and a major rival of </a:t>
            </a:r>
            <a:r>
              <a:rPr lang="en-US" dirty="0">
                <a:hlinkClick r:id="rId4" tooltip="Early Buddhism"/>
              </a:rPr>
              <a:t>early Buddhism</a:t>
            </a:r>
            <a:r>
              <a:rPr lang="en-US" dirty="0"/>
              <a:t> and </a:t>
            </a:r>
            <a:r>
              <a:rPr lang="en-US" dirty="0">
                <a:hlinkClick r:id="rId5"/>
              </a:rPr>
              <a:t>Jainism</a:t>
            </a:r>
            <a:r>
              <a:rPr lang="en-US" dirty="0"/>
              <a:t>.</a:t>
            </a:r>
            <a:endParaRPr lang="en-US" baseline="30000" dirty="0"/>
          </a:p>
          <a:p>
            <a:r>
              <a:rPr lang="en-US" dirty="0" err="1"/>
              <a:t>Ājīvikas</a:t>
            </a:r>
            <a:r>
              <a:rPr lang="en-US" dirty="0"/>
              <a:t> were </a:t>
            </a:r>
            <a:r>
              <a:rPr lang="en-US" dirty="0" err="1"/>
              <a:t>organised</a:t>
            </a:r>
            <a:r>
              <a:rPr lang="en-US" dirty="0"/>
              <a:t> </a:t>
            </a:r>
            <a:r>
              <a:rPr lang="en-US" dirty="0" err="1"/>
              <a:t>renunciates</a:t>
            </a:r>
            <a:r>
              <a:rPr lang="en-US" dirty="0"/>
              <a:t> who formed discrete monastic communities prone to an ascetic and simple lifestyle.</a:t>
            </a:r>
          </a:p>
        </p:txBody>
      </p:sp>
      <p:sp>
        <p:nvSpPr>
          <p:cNvPr id="3" name="Title 2"/>
          <p:cNvSpPr>
            <a:spLocks noGrp="1"/>
          </p:cNvSpPr>
          <p:nvPr>
            <p:ph type="title"/>
          </p:nvPr>
        </p:nvSpPr>
        <p:spPr/>
        <p:txBody>
          <a:bodyPr>
            <a:normAutofit fontScale="90000"/>
          </a:bodyPr>
          <a:lstStyle/>
          <a:p>
            <a:r>
              <a:rPr lang="en-US" b="0" dirty="0" err="1"/>
              <a:t>Ājīvika</a:t>
            </a:r>
            <a:r>
              <a:rPr lang="en-US" b="0" dirty="0"/>
              <a:t> philosophy</a:t>
            </a:r>
            <a:br>
              <a:rPr lang="en-US" b="0"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Original scriptures of the </a:t>
            </a:r>
            <a:r>
              <a:rPr lang="en-US" dirty="0" err="1"/>
              <a:t>Ājīvika</a:t>
            </a:r>
            <a:r>
              <a:rPr lang="en-US" dirty="0"/>
              <a:t> school of philosophy may once have existed, but these are currently unavailable and probably lost. Their theories are extracted from mentions of </a:t>
            </a:r>
            <a:r>
              <a:rPr lang="en-US" dirty="0" err="1"/>
              <a:t>Ajivikas</a:t>
            </a:r>
            <a:r>
              <a:rPr lang="en-US" dirty="0"/>
              <a:t> in the secondary sources of ancient Indian literature, particularly those of Jainism and Buddhism which polemically criticized the </a:t>
            </a:r>
            <a:r>
              <a:rPr lang="en-US" dirty="0" err="1"/>
              <a:t>Ajivikas</a:t>
            </a:r>
            <a:r>
              <a:rPr lang="en-US" dirty="0"/>
              <a:t>.</a:t>
            </a:r>
            <a:endParaRPr lang="en-US" baseline="30000" dirty="0"/>
          </a:p>
          <a:p>
            <a:r>
              <a:rPr lang="en-US" dirty="0"/>
              <a:t> The </a:t>
            </a:r>
            <a:r>
              <a:rPr lang="en-US" dirty="0" err="1"/>
              <a:t>Ājīvika</a:t>
            </a:r>
            <a:r>
              <a:rPr lang="en-US" dirty="0"/>
              <a:t> school is known for its </a:t>
            </a:r>
            <a:r>
              <a:rPr lang="en-US" i="1" dirty="0" err="1"/>
              <a:t>Niyati</a:t>
            </a:r>
            <a:r>
              <a:rPr lang="en-US" dirty="0"/>
              <a:t> doctrine of absolute determinism (fate), the premise that there is no free will, that everything that has happened, is happening and will happen is entirely preordained and a function of cosmic principles.</a:t>
            </a:r>
            <a:endParaRPr lang="en-US" baseline="30000" dirty="0"/>
          </a:p>
          <a:p>
            <a:r>
              <a:rPr lang="en-US" dirty="0"/>
              <a:t> </a:t>
            </a:r>
            <a:r>
              <a:rPr lang="en-US" dirty="0" err="1"/>
              <a:t>Ājīvika</a:t>
            </a:r>
            <a:r>
              <a:rPr lang="en-US" dirty="0"/>
              <a:t> considered the </a:t>
            </a:r>
            <a:r>
              <a:rPr lang="en-US" dirty="0">
                <a:hlinkClick r:id="rId2" tooltip="Karma"/>
              </a:rPr>
              <a:t>karma</a:t>
            </a:r>
            <a:r>
              <a:rPr lang="en-US" dirty="0"/>
              <a:t> doctrine as a fallacy.</a:t>
            </a:r>
            <a:endParaRPr lang="en-US" baseline="30000" dirty="0"/>
          </a:p>
          <a:p>
            <a:r>
              <a:rPr lang="en-US" dirty="0"/>
              <a:t> </a:t>
            </a:r>
            <a:r>
              <a:rPr lang="en-US" dirty="0" err="1"/>
              <a:t>Ājīvikas</a:t>
            </a:r>
            <a:r>
              <a:rPr lang="en-US" dirty="0"/>
              <a:t> were atheists and rejected the authority of the </a:t>
            </a:r>
            <a:r>
              <a:rPr lang="en-US" dirty="0">
                <a:hlinkClick r:id="rId3" tooltip="Vedas"/>
              </a:rPr>
              <a:t>Vedas</a:t>
            </a:r>
            <a:r>
              <a:rPr lang="en-US" dirty="0"/>
              <a:t>, but they believed that in every living being is an </a:t>
            </a:r>
            <a:r>
              <a:rPr lang="en-US" i="1" dirty="0" err="1">
                <a:hlinkClick r:id="rId4" tooltip="Ātman (Hinduism)"/>
              </a:rPr>
              <a:t>ātman</a:t>
            </a:r>
            <a:r>
              <a:rPr lang="en-US" dirty="0"/>
              <a:t> – a central premise of Hinduism and Jainism</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err="1"/>
              <a:t>Charvaka</a:t>
            </a:r>
            <a:r>
              <a:rPr lang="en-US" dirty="0"/>
              <a:t> or </a:t>
            </a:r>
            <a:r>
              <a:rPr lang="en-US" dirty="0" err="1"/>
              <a:t>Lokāyata</a:t>
            </a:r>
            <a:r>
              <a:rPr lang="en-US" dirty="0"/>
              <a:t> (</a:t>
            </a:r>
            <a:r>
              <a:rPr lang="hi-IN" dirty="0"/>
              <a:t>लोकयता</a:t>
            </a:r>
            <a:r>
              <a:rPr lang="en-US" dirty="0"/>
              <a:t>) was a philosophy of </a:t>
            </a:r>
            <a:r>
              <a:rPr lang="en-US" dirty="0" err="1">
                <a:hlinkClick r:id="rId3" tooltip="Philosophical skepticism"/>
              </a:rPr>
              <a:t>scepticism</a:t>
            </a:r>
            <a:r>
              <a:rPr lang="en-US" dirty="0"/>
              <a:t> and </a:t>
            </a:r>
            <a:r>
              <a:rPr lang="en-US" dirty="0">
                <a:hlinkClick r:id="rId4" tooltip="Materialism"/>
              </a:rPr>
              <a:t>materialism</a:t>
            </a:r>
            <a:r>
              <a:rPr lang="en-US" dirty="0"/>
              <a:t>, founded in the </a:t>
            </a:r>
            <a:r>
              <a:rPr lang="en-US" dirty="0" err="1">
                <a:hlinkClick r:id="rId5" tooltip="Mauryan"/>
              </a:rPr>
              <a:t>Mauryan</a:t>
            </a:r>
            <a:r>
              <a:rPr lang="en-US" dirty="0"/>
              <a:t> period. They were extremely critical of other schools of philosophy of the time. </a:t>
            </a:r>
            <a:r>
              <a:rPr lang="en-US" dirty="0" err="1"/>
              <a:t>Charvaka</a:t>
            </a:r>
            <a:r>
              <a:rPr lang="en-US" dirty="0"/>
              <a:t> deemed Vedas to be tainted by the three faults of untruth, self-contradiction, and tautology. Likewise they faulted Buddhists and </a:t>
            </a:r>
            <a:r>
              <a:rPr lang="en-US" dirty="0" err="1"/>
              <a:t>Jains</a:t>
            </a:r>
            <a:r>
              <a:rPr lang="en-US" dirty="0"/>
              <a:t>, mocking the concept of </a:t>
            </a:r>
            <a:r>
              <a:rPr lang="en-US" dirty="0">
                <a:hlinkClick r:id="rId6"/>
              </a:rPr>
              <a:t>liberation</a:t>
            </a:r>
            <a:r>
              <a:rPr lang="en-US" dirty="0"/>
              <a:t>, </a:t>
            </a:r>
            <a:r>
              <a:rPr lang="en-US" dirty="0">
                <a:hlinkClick r:id="rId7" tooltip="Reincarnation"/>
              </a:rPr>
              <a:t>reincarnation</a:t>
            </a:r>
            <a:r>
              <a:rPr lang="en-US" dirty="0"/>
              <a:t> and accumulation of </a:t>
            </a:r>
            <a:r>
              <a:rPr lang="en-US" dirty="0">
                <a:hlinkClick r:id="rId8" tooltip="Merit (Buddhism)"/>
              </a:rPr>
              <a:t>merit</a:t>
            </a:r>
            <a:r>
              <a:rPr lang="en-US" dirty="0"/>
              <a:t> or demerit through karma.</a:t>
            </a:r>
            <a:r>
              <a:rPr lang="en-US" baseline="30000" dirty="0">
                <a:hlinkClick r:id="rId9"/>
              </a:rPr>
              <a:t>[55]</a:t>
            </a:r>
            <a:r>
              <a:rPr lang="en-US" dirty="0"/>
              <a:t> They believed that, the viewpoint of relinquishing pleasure to avoid pain was the "reasoning of fools</a:t>
            </a:r>
          </a:p>
        </p:txBody>
      </p:sp>
      <p:sp>
        <p:nvSpPr>
          <p:cNvPr id="3" name="Title 2"/>
          <p:cNvSpPr>
            <a:spLocks noGrp="1"/>
          </p:cNvSpPr>
          <p:nvPr>
            <p:ph type="title"/>
          </p:nvPr>
        </p:nvSpPr>
        <p:spPr/>
        <p:txBody>
          <a:bodyPr>
            <a:normAutofit fontScale="90000"/>
          </a:bodyPr>
          <a:lstStyle/>
          <a:p>
            <a:r>
              <a:rPr lang="en-US" b="0" dirty="0" err="1"/>
              <a:t>Charvaka</a:t>
            </a:r>
            <a:r>
              <a:rPr lang="en-US" b="0" dirty="0"/>
              <a:t> philosophy</a:t>
            </a:r>
            <a:br>
              <a:rPr lang="en-US" b="0"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 </a:t>
            </a:r>
            <a:r>
              <a:rPr lang="en-US" dirty="0" err="1"/>
              <a:t>Charvaka</a:t>
            </a:r>
            <a:r>
              <a:rPr lang="en-US" dirty="0"/>
              <a:t> School was the main </a:t>
            </a:r>
            <a:r>
              <a:rPr lang="en-US" dirty="0" err="1"/>
              <a:t>propounder</a:t>
            </a:r>
            <a:r>
              <a:rPr lang="en-US" dirty="0"/>
              <a:t> of the materialistic view to achieve salvation. As it was geared towards the common people, the philosophy was soon dubbed as </a:t>
            </a:r>
            <a:r>
              <a:rPr lang="en-US" dirty="0" err="1"/>
              <a:t>Lokayata</a:t>
            </a:r>
            <a:r>
              <a:rPr lang="en-US" dirty="0"/>
              <a:t> or something derived from the common people. The word ‘</a:t>
            </a:r>
            <a:r>
              <a:rPr lang="en-US" dirty="0" err="1"/>
              <a:t>Lokayata</a:t>
            </a:r>
            <a:r>
              <a:rPr lang="en-US" dirty="0"/>
              <a:t>’ also meant a keen attachment to the physical and material world (</a:t>
            </a:r>
            <a:r>
              <a:rPr lang="en-US" dirty="0" err="1"/>
              <a:t>loka</a:t>
            </a:r>
            <a:r>
              <a:rPr lang="en-US" dirty="0"/>
              <a:t>). They argued for a complete disregard of any world beyond this world that was inhabited by a person. They denied the existence of any supernatural or divine agent who could regulate our conduct on earth</a:t>
            </a:r>
          </a:p>
        </p:txBody>
      </p:sp>
      <p:sp>
        <p:nvSpPr>
          <p:cNvPr id="3" name="Title 2"/>
          <p:cNvSpPr>
            <a:spLocks noGrp="1"/>
          </p:cNvSpPr>
          <p:nvPr>
            <p:ph type="title"/>
          </p:nvPr>
        </p:nvSpPr>
        <p:spPr/>
        <p:txBody>
          <a:bodyPr/>
          <a:lstStyle/>
          <a:p>
            <a:r>
              <a:rPr lang="en-US" dirty="0" err="1"/>
              <a:t>Charvaka</a:t>
            </a:r>
            <a:r>
              <a:rPr lang="en-US" dirty="0"/>
              <a:t> School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Main Teachings of </a:t>
            </a:r>
            <a:r>
              <a:rPr lang="en-US" dirty="0" err="1"/>
              <a:t>Charvaka</a:t>
            </a:r>
            <a:r>
              <a:rPr lang="en-US" dirty="0"/>
              <a:t> School </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0" y="1447800"/>
            <a:ext cx="8763000" cy="5410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304800"/>
            <a:ext cx="8915399" cy="61722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TotalTime>
  <Words>580</Words>
  <Application>Microsoft Office PowerPoint</Application>
  <PresentationFormat>On-screen Show (4:3)</PresentationFormat>
  <Paragraphs>21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Lucida Sans Unicode</vt:lpstr>
      <vt:lpstr>Verdana</vt:lpstr>
      <vt:lpstr>Wingdings 2</vt:lpstr>
      <vt:lpstr>Wingdings 3</vt:lpstr>
      <vt:lpstr>Concourse</vt:lpstr>
      <vt:lpstr>Heterodox (Śramaṇic schools) </vt:lpstr>
      <vt:lpstr>Śramaṇa movement</vt:lpstr>
      <vt:lpstr>Ajñana philosophy </vt:lpstr>
      <vt:lpstr>Ājīvika philosophy </vt:lpstr>
      <vt:lpstr>PowerPoint Presentation</vt:lpstr>
      <vt:lpstr>Charvaka philosophy </vt:lpstr>
      <vt:lpstr>Charvaka School</vt:lpstr>
      <vt:lpstr>Main Teachings of Charvaka School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Heterodox (Śramaṇic schools) </dc:title>
  <dc:creator>Tanushree</dc:creator>
  <cp:lastModifiedBy>Tanushree</cp:lastModifiedBy>
  <cp:revision>16</cp:revision>
  <dcterms:created xsi:type="dcterms:W3CDTF">2006-08-16T00:00:00Z</dcterms:created>
  <dcterms:modified xsi:type="dcterms:W3CDTF">2022-04-04T15:51:17Z</dcterms:modified>
</cp:coreProperties>
</file>