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7" r:id="rId3"/>
    <p:sldId id="258" r:id="rId4"/>
    <p:sldId id="259" r:id="rId5"/>
    <p:sldId id="283" r:id="rId6"/>
    <p:sldId id="300" r:id="rId7"/>
    <p:sldId id="260" r:id="rId8"/>
    <p:sldId id="271" r:id="rId9"/>
    <p:sldId id="272" r:id="rId10"/>
    <p:sldId id="273" r:id="rId11"/>
    <p:sldId id="274" r:id="rId12"/>
    <p:sldId id="275" r:id="rId13"/>
    <p:sldId id="301" r:id="rId14"/>
    <p:sldId id="261" r:id="rId15"/>
    <p:sldId id="284" r:id="rId16"/>
    <p:sldId id="302" r:id="rId17"/>
    <p:sldId id="303" r:id="rId18"/>
    <p:sldId id="285" r:id="rId19"/>
    <p:sldId id="286" r:id="rId20"/>
    <p:sldId id="287" r:id="rId21"/>
    <p:sldId id="288" r:id="rId22"/>
    <p:sldId id="291" r:id="rId23"/>
    <p:sldId id="289" r:id="rId24"/>
    <p:sldId id="290" r:id="rId25"/>
    <p:sldId id="262" r:id="rId26"/>
    <p:sldId id="263" r:id="rId27"/>
    <p:sldId id="292" r:id="rId28"/>
    <p:sldId id="293" r:id="rId29"/>
    <p:sldId id="294" r:id="rId30"/>
    <p:sldId id="295" r:id="rId31"/>
    <p:sldId id="296" r:id="rId32"/>
    <p:sldId id="297" r:id="rId33"/>
    <p:sldId id="304" r:id="rId34"/>
    <p:sldId id="264" r:id="rId35"/>
    <p:sldId id="305" r:id="rId36"/>
    <p:sldId id="265" r:id="rId37"/>
    <p:sldId id="299" r:id="rId38"/>
    <p:sldId id="306" r:id="rId39"/>
    <p:sldId id="266" r:id="rId40"/>
    <p:sldId id="267" r:id="rId41"/>
    <p:sldId id="268" r:id="rId42"/>
    <p:sldId id="269" r:id="rId43"/>
    <p:sldId id="270" r:id="rId4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ushree sanwal" userId="7704d17d92f849e6" providerId="LiveId" clId="{DDB35147-9330-4839-8ABD-398850242AAB}"/>
    <pc:docChg chg="custSel modSld">
      <pc:chgData name="tanushree sanwal" userId="7704d17d92f849e6" providerId="LiveId" clId="{DDB35147-9330-4839-8ABD-398850242AAB}" dt="2023-02-15T05:56:06.335" v="3" actId="20577"/>
      <pc:docMkLst>
        <pc:docMk/>
      </pc:docMkLst>
      <pc:sldChg chg="modSp mod">
        <pc:chgData name="tanushree sanwal" userId="7704d17d92f849e6" providerId="LiveId" clId="{DDB35147-9330-4839-8ABD-398850242AAB}" dt="2023-02-15T05:56:06.335" v="3" actId="20577"/>
        <pc:sldMkLst>
          <pc:docMk/>
          <pc:sldMk cId="0" sldId="256"/>
        </pc:sldMkLst>
        <pc:spChg chg="mod">
          <ac:chgData name="tanushree sanwal" userId="7704d17d92f849e6" providerId="LiveId" clId="{DDB35147-9330-4839-8ABD-398850242AAB}" dt="2023-02-15T05:56:06.335" v="3" actId="20577"/>
          <ac:spMkLst>
            <pc:docMk/>
            <pc:sldMk cId="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5078A82A-2E93-4B2A-B13C-ED1C22DF3D1A}" type="datetimeFigureOut">
              <a:rPr lang="en-US" smtClean="0"/>
              <a:pPr/>
              <a:t>2/15/2023</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8D5917D5-F31D-411C-80F0-62DAD6DA55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0"/>
            <a:ext cx="2851404" cy="6859522"/>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0" y="0"/>
            <a:ext cx="12192000" cy="6858000"/>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ln w="15240">
            <a:solidFill>
              <a:srgbClr val="781F09"/>
            </a:solidFill>
          </a:ln>
        </p:spPr>
        <p:txBody>
          <a:bodyPr wrap="square" lIns="0" tIns="0" rIns="0" bIns="0" rtlCol="0"/>
          <a:lstStyle/>
          <a:p>
            <a:endParaRPr/>
          </a:p>
        </p:txBody>
      </p:sp>
      <p:sp>
        <p:nvSpPr>
          <p:cNvPr id="2" name="Holder 2"/>
          <p:cNvSpPr>
            <a:spLocks noGrp="1"/>
          </p:cNvSpPr>
          <p:nvPr>
            <p:ph type="ctrTitle"/>
          </p:nvPr>
        </p:nvSpPr>
        <p:spPr>
          <a:xfrm>
            <a:off x="1565528" y="2401951"/>
            <a:ext cx="9060942" cy="6965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905886" y="3743325"/>
            <a:ext cx="6380226" cy="696595"/>
          </a:xfrm>
          <a:prstGeom prst="rect">
            <a:avLst/>
          </a:prstGeom>
        </p:spPr>
        <p:txBody>
          <a:bodyPr wrap="square" lIns="0" tIns="0" rIns="0" bIns="0">
            <a:spAutoFit/>
          </a:bodyPr>
          <a:lstStyle>
            <a:lvl1pPr>
              <a:defRPr sz="4400" b="1"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Tanushree Sanwal, Assistant Professor, Krishna Engineering College, Gzb</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FF91788-847A-469C-8CB2-5B18AD4AEABE}" type="datetime1">
              <a:rPr lang="en-US" smtClean="0"/>
              <a:pPr/>
              <a:t>2/15/2023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1" i="0">
                <a:solidFill>
                  <a:srgbClr val="40404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Tanushree Sanwal, Assistant Professor, Krishna Engineering College, Gzb</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A445209-F2C9-4708-9FF8-932290EDE85E}" type="datetime1">
              <a:rPr lang="en-US" smtClean="0"/>
              <a:pPr/>
              <a:t>2/15/2023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Tanushree Sanwal, Assistant Professor, Krishna Engineering College, Gzb</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A2361335-CA61-4174-88FA-51AA1E2BD1DC}" type="datetime1">
              <a:rPr lang="en-US" smtClean="0"/>
              <a:pPr/>
              <a:t>2/15/2023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Tanushree Sanwal, Assistant Professor, Krishna Engineering College, Gzb</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9166454-61CD-4FDC-9494-9F948B767F5B}" type="datetime1">
              <a:rPr lang="en-US" smtClean="0"/>
              <a:pPr/>
              <a:t>2/15/2023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Tanushree Sanwal, Assistant Professor, Krishna Engineering College, Gzb</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91E245C-EE3A-4A9F-AA18-94BC206D188B}" type="datetime1">
              <a:rPr lang="en-US" smtClean="0"/>
              <a:pPr/>
              <a:t>2/15/2023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0"/>
            <a:ext cx="2851404" cy="6859522"/>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19" name="bg object 19"/>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sp>
        <p:nvSpPr>
          <p:cNvPr id="2" name="Holder 2"/>
          <p:cNvSpPr>
            <a:spLocks noGrp="1"/>
          </p:cNvSpPr>
          <p:nvPr>
            <p:ph type="title"/>
          </p:nvPr>
        </p:nvSpPr>
        <p:spPr>
          <a:xfrm>
            <a:off x="1909317" y="527430"/>
            <a:ext cx="4476115" cy="574040"/>
          </a:xfrm>
          <a:prstGeom prst="rect">
            <a:avLst/>
          </a:prstGeom>
        </p:spPr>
        <p:txBody>
          <a:bodyPr wrap="square" lIns="0" tIns="0" rIns="0" bIns="0">
            <a:spAutoFit/>
          </a:bodyPr>
          <a:lstStyle>
            <a:lvl1pPr>
              <a:defRPr sz="3600" b="0" i="0">
                <a:solidFill>
                  <a:srgbClr val="FF0000"/>
                </a:solidFill>
                <a:latin typeface="Arial"/>
                <a:cs typeface="Arial"/>
              </a:defRPr>
            </a:lvl1pPr>
          </a:lstStyle>
          <a:p>
            <a:endParaRPr/>
          </a:p>
        </p:txBody>
      </p:sp>
      <p:sp>
        <p:nvSpPr>
          <p:cNvPr id="3" name="Holder 3"/>
          <p:cNvSpPr>
            <a:spLocks noGrp="1"/>
          </p:cNvSpPr>
          <p:nvPr>
            <p:ph type="body" idx="1"/>
          </p:nvPr>
        </p:nvSpPr>
        <p:spPr>
          <a:xfrm>
            <a:off x="1620647" y="2725674"/>
            <a:ext cx="9010650" cy="1634489"/>
          </a:xfrm>
          <a:prstGeom prst="rect">
            <a:avLst/>
          </a:prstGeom>
        </p:spPr>
        <p:txBody>
          <a:bodyPr wrap="square" lIns="0" tIns="0" rIns="0" bIns="0">
            <a:spAutoFit/>
          </a:bodyPr>
          <a:lstStyle>
            <a:lvl1pPr>
              <a:defRPr sz="1800" b="1" i="0">
                <a:solidFill>
                  <a:srgbClr val="404040"/>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r>
              <a:rPr lang="en-US"/>
              <a:t>Tanushree Sanwal, Assistant Professor, Krishna Engineering College, Gzb</a:t>
            </a:r>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CEF28ACF-691E-451B-A6C3-5DA81728E086}" type="datetime1">
              <a:rPr lang="en-US" smtClean="0"/>
              <a:pPr/>
              <a:t>2/15/2023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imple.m.wikipedia.org/w/index.php?title=Brhadaranyaka_Upanishad&amp;action=edit&amp;redlink=1" TargetMode="External"/><Relationship Id="rId2" Type="http://schemas.openxmlformats.org/officeDocument/2006/relationships/hyperlink" Target="https://simple.m.wikipedia.org/wiki/Hindu" TargetMode="External"/><Relationship Id="rId1" Type="http://schemas.openxmlformats.org/officeDocument/2006/relationships/slideLayout" Target="../slideLayouts/slideLayout2.xml"/><Relationship Id="rId4" Type="http://schemas.openxmlformats.org/officeDocument/2006/relationships/hyperlink" Target="https://simple.m.wikipedia.org/w/index.php?title=Chandogya_Upanishad&amp;action=edit&amp;redlink=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Deva_(Hinduis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en.m.wikipedia.org/wiki/%C4%80tman_(Hinduism)" TargetMode="External"/><Relationship Id="rId3" Type="http://schemas.openxmlformats.org/officeDocument/2006/relationships/hyperlink" Target="https://en.m.wikipedia.org/wiki/Upanishads" TargetMode="External"/><Relationship Id="rId7" Type="http://schemas.openxmlformats.org/officeDocument/2006/relationships/hyperlink" Target="https://en.m.wikipedia.org/wiki/Yama" TargetMode="External"/><Relationship Id="rId2" Type="http://schemas.openxmlformats.org/officeDocument/2006/relationships/hyperlink" Target="https://en.m.wikipedia.org/wiki/Mukhya" TargetMode="External"/><Relationship Id="rId1" Type="http://schemas.openxmlformats.org/officeDocument/2006/relationships/slideLayout" Target="../slideLayouts/slideLayout2.xml"/><Relationship Id="rId6" Type="http://schemas.openxmlformats.org/officeDocument/2006/relationships/hyperlink" Target="https://en.m.wikipedia.org/wiki/Nachiketa" TargetMode="External"/><Relationship Id="rId5" Type="http://schemas.openxmlformats.org/officeDocument/2006/relationships/hyperlink" Target="https://en.m.wikipedia.org/wiki/Muktika" TargetMode="External"/><Relationship Id="rId4" Type="http://schemas.openxmlformats.org/officeDocument/2006/relationships/hyperlink" Target="https://en.m.wikipedia.org/wiki/Krishna_Yajurveda" TargetMode="External"/><Relationship Id="rId9" Type="http://schemas.openxmlformats.org/officeDocument/2006/relationships/hyperlink" Target="https://en.m.wikipedia.org/wiki/Moksh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65528" y="2401951"/>
            <a:ext cx="9057005" cy="696595"/>
          </a:xfrm>
          <a:prstGeom prst="rect">
            <a:avLst/>
          </a:prstGeom>
        </p:spPr>
        <p:txBody>
          <a:bodyPr vert="horz" wrap="square" lIns="0" tIns="13335" rIns="0" bIns="0" rtlCol="0">
            <a:spAutoFit/>
          </a:bodyPr>
          <a:lstStyle/>
          <a:p>
            <a:pPr marL="12700">
              <a:lnSpc>
                <a:spcPct val="100000"/>
              </a:lnSpc>
              <a:spcBef>
                <a:spcPts val="105"/>
              </a:spcBef>
            </a:pPr>
            <a:r>
              <a:rPr sz="4400" b="1" spc="-85" dirty="0">
                <a:latin typeface="Georgia"/>
                <a:cs typeface="Georgia"/>
              </a:rPr>
              <a:t>ANCIENT </a:t>
            </a:r>
            <a:r>
              <a:rPr sz="4400" b="1" spc="-160" dirty="0">
                <a:latin typeface="Georgia"/>
                <a:cs typeface="Georgia"/>
              </a:rPr>
              <a:t>INDIAN</a:t>
            </a:r>
            <a:r>
              <a:rPr sz="4400" b="1" spc="204" dirty="0">
                <a:latin typeface="Georgia"/>
                <a:cs typeface="Georgia"/>
              </a:rPr>
              <a:t> </a:t>
            </a:r>
            <a:r>
              <a:rPr sz="4400" b="1" spc="-155" dirty="0">
                <a:latin typeface="Georgia"/>
                <a:cs typeface="Georgia"/>
              </a:rPr>
              <a:t>LITERATURE</a:t>
            </a:r>
            <a:endParaRPr sz="4400">
              <a:latin typeface="Georgia"/>
              <a:cs typeface="Georgia"/>
            </a:endParaRPr>
          </a:p>
        </p:txBody>
      </p:sp>
      <p:sp>
        <p:nvSpPr>
          <p:cNvPr id="3" name="object 3"/>
          <p:cNvSpPr txBox="1">
            <a:spLocks noGrp="1"/>
          </p:cNvSpPr>
          <p:nvPr>
            <p:ph type="subTitle" idx="4"/>
          </p:nvPr>
        </p:nvSpPr>
        <p:spPr>
          <a:prstGeom prst="rect">
            <a:avLst/>
          </a:prstGeom>
        </p:spPr>
        <p:txBody>
          <a:bodyPr vert="horz" wrap="square" lIns="0" tIns="12700" rIns="0" bIns="0" rtlCol="0">
            <a:spAutoFit/>
          </a:bodyPr>
          <a:lstStyle/>
          <a:p>
            <a:pPr marL="14604">
              <a:lnSpc>
                <a:spcPct val="100000"/>
              </a:lnSpc>
              <a:spcBef>
                <a:spcPts val="100"/>
              </a:spcBef>
            </a:pPr>
            <a:r>
              <a:rPr spc="-130" dirty="0"/>
              <a:t>SACRED</a:t>
            </a:r>
            <a:r>
              <a:rPr spc="-5" dirty="0"/>
              <a:t> </a:t>
            </a:r>
            <a:r>
              <a:rPr spc="-150" dirty="0"/>
              <a:t>LITERATURE</a:t>
            </a:r>
          </a:p>
        </p:txBody>
      </p:sp>
      <p:sp>
        <p:nvSpPr>
          <p:cNvPr id="4" name="Footer Placeholder 3"/>
          <p:cNvSpPr>
            <a:spLocks noGrp="1"/>
          </p:cNvSpPr>
          <p:nvPr>
            <p:ph type="ftr" sz="quarter" idx="5"/>
          </p:nvPr>
        </p:nvSpPr>
        <p:spPr>
          <a:xfrm>
            <a:off x="4267200" y="5867400"/>
            <a:ext cx="3901440" cy="553998"/>
          </a:xfrm>
        </p:spPr>
        <p:txBody>
          <a:bodyPr/>
          <a:lstStyle/>
          <a:p>
            <a:r>
              <a:rPr lang="en-US" dirty="0">
                <a:solidFill>
                  <a:schemeClr val="accent2">
                    <a:lumMod val="75000"/>
                  </a:schemeClr>
                </a:solidFill>
              </a:rPr>
              <a:t>Tanushree Sanwal, Assistant Professor, KSOM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413A-B2BD-3946-BE5A-3CB8FCFB3F62}"/>
              </a:ext>
            </a:extLst>
          </p:cNvPr>
          <p:cNvSpPr>
            <a:spLocks noGrp="1"/>
          </p:cNvSpPr>
          <p:nvPr>
            <p:ph type="title"/>
          </p:nvPr>
        </p:nvSpPr>
        <p:spPr/>
        <p:txBody>
          <a:bodyPr/>
          <a:lstStyle/>
          <a:p>
            <a:r>
              <a:rPr lang="en-GB"/>
              <a:t>SAMVEDA</a:t>
            </a:r>
            <a:endParaRPr lang="en-US"/>
          </a:p>
        </p:txBody>
      </p:sp>
      <p:sp>
        <p:nvSpPr>
          <p:cNvPr id="3" name="Content Placeholder 2">
            <a:extLst>
              <a:ext uri="{FF2B5EF4-FFF2-40B4-BE49-F238E27FC236}">
                <a16:creationId xmlns:a16="http://schemas.microsoft.com/office/drawing/2014/main" id="{75816C21-F6DC-4940-B410-DFCD04AC91F8}"/>
              </a:ext>
            </a:extLst>
          </p:cNvPr>
          <p:cNvSpPr>
            <a:spLocks noGrp="1"/>
          </p:cNvSpPr>
          <p:nvPr>
            <p:ph idx="1"/>
          </p:nvPr>
        </p:nvSpPr>
        <p:spPr>
          <a:xfrm>
            <a:off x="1328136" y="1600200"/>
            <a:ext cx="8825659" cy="4772611"/>
          </a:xfrm>
        </p:spPr>
        <p:txBody>
          <a:bodyPr/>
          <a:lstStyle/>
          <a:p>
            <a:r>
              <a:rPr lang="en-GB" dirty="0"/>
              <a:t>It is known as the ‘Book of Music ‘.</a:t>
            </a:r>
          </a:p>
          <a:p>
            <a:r>
              <a:rPr lang="en-GB" dirty="0"/>
              <a:t>Prayers converted into music/ rhymes in this book.</a:t>
            </a:r>
          </a:p>
          <a:p>
            <a:r>
              <a:rPr lang="en-GB" dirty="0"/>
              <a:t>It is the first music book of the world and contained </a:t>
            </a:r>
            <a:r>
              <a:rPr lang="en-GB" dirty="0" err="1"/>
              <a:t>rythms</a:t>
            </a:r>
            <a:r>
              <a:rPr lang="en-GB" dirty="0"/>
              <a:t> and nodes converted from prayers.</a:t>
            </a:r>
          </a:p>
          <a:p>
            <a:r>
              <a:rPr lang="en-GB" dirty="0"/>
              <a:t>Person who speaks hymns of </a:t>
            </a:r>
            <a:r>
              <a:rPr lang="en-GB" dirty="0" err="1"/>
              <a:t>Samveda</a:t>
            </a:r>
            <a:r>
              <a:rPr lang="en-GB" dirty="0"/>
              <a:t> is called UDGATA.</a:t>
            </a:r>
            <a:r>
              <a:rPr lang="en-US" dirty="0"/>
              <a:t> </a:t>
            </a:r>
          </a:p>
          <a:p>
            <a:r>
              <a:rPr lang="en-US" dirty="0" err="1"/>
              <a:t>Sama</a:t>
            </a:r>
            <a:r>
              <a:rPr lang="en-US" dirty="0"/>
              <a:t> Veda has been named after ‘</a:t>
            </a:r>
            <a:r>
              <a:rPr lang="en-US" dirty="0" err="1"/>
              <a:t>Saman</a:t>
            </a:r>
            <a:r>
              <a:rPr lang="en-US" dirty="0"/>
              <a:t>’ (melody) and it concentrates on melody or songs. While the entire text has 1875 hymns, historians argue that 75 are original and the rest have been taken from the </a:t>
            </a:r>
            <a:r>
              <a:rPr lang="en-US" dirty="0" err="1"/>
              <a:t>Sakala</a:t>
            </a:r>
            <a:r>
              <a:rPr lang="en-US" dirty="0"/>
              <a:t> branch of the Rig Veda. It consists of hymns, detached verses and 16,000 raga (musical notes) and </a:t>
            </a:r>
            <a:r>
              <a:rPr lang="en-US" dirty="0" err="1"/>
              <a:t>raginis</a:t>
            </a:r>
            <a:r>
              <a:rPr lang="en-US" dirty="0"/>
              <a:t>. It is because of the lyrical nature of the text that it has also been called the ‘book of chants’. It also shows us how Indian music has developed in the Vedic period.</a:t>
            </a:r>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extLst>
      <p:ext uri="{BB962C8B-B14F-4D97-AF65-F5344CB8AC3E}">
        <p14:creationId xmlns:p14="http://schemas.microsoft.com/office/powerpoint/2010/main" val="1169087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EC20-740C-014C-AA6E-67F8FD8E3B66}"/>
              </a:ext>
            </a:extLst>
          </p:cNvPr>
          <p:cNvSpPr>
            <a:spLocks noGrp="1"/>
          </p:cNvSpPr>
          <p:nvPr>
            <p:ph type="title"/>
          </p:nvPr>
        </p:nvSpPr>
        <p:spPr/>
        <p:txBody>
          <a:bodyPr/>
          <a:lstStyle/>
          <a:p>
            <a:r>
              <a:rPr lang="en-GB"/>
              <a:t>YAJURVEDA </a:t>
            </a:r>
            <a:endParaRPr lang="en-US"/>
          </a:p>
        </p:txBody>
      </p:sp>
      <p:sp>
        <p:nvSpPr>
          <p:cNvPr id="3" name="Content Placeholder 2">
            <a:extLst>
              <a:ext uri="{FF2B5EF4-FFF2-40B4-BE49-F238E27FC236}">
                <a16:creationId xmlns:a16="http://schemas.microsoft.com/office/drawing/2014/main" id="{D0F0FDEA-7A0B-F748-BC0A-7D27ECD22D23}"/>
              </a:ext>
            </a:extLst>
          </p:cNvPr>
          <p:cNvSpPr>
            <a:spLocks noGrp="1"/>
          </p:cNvSpPr>
          <p:nvPr>
            <p:ph idx="1"/>
          </p:nvPr>
        </p:nvSpPr>
        <p:spPr>
          <a:xfrm>
            <a:off x="1620647" y="2725674"/>
            <a:ext cx="9010650" cy="3046988"/>
          </a:xfrm>
        </p:spPr>
        <p:txBody>
          <a:bodyPr/>
          <a:lstStyle/>
          <a:p>
            <a:r>
              <a:rPr lang="en-GB" dirty="0"/>
              <a:t>It describes different shapes and angles of fire pits related to different </a:t>
            </a:r>
            <a:r>
              <a:rPr lang="en-GB" dirty="0" err="1"/>
              <a:t>yagnas</a:t>
            </a:r>
            <a:r>
              <a:rPr lang="en-GB" dirty="0"/>
              <a:t>.</a:t>
            </a:r>
          </a:p>
          <a:p>
            <a:r>
              <a:rPr lang="en-GB" dirty="0"/>
              <a:t>Person who speaks hymns of </a:t>
            </a:r>
            <a:r>
              <a:rPr lang="en-GB" dirty="0" err="1"/>
              <a:t>Yajurveda</a:t>
            </a:r>
            <a:r>
              <a:rPr lang="en-GB" dirty="0"/>
              <a:t> is called ADHVARYU.</a:t>
            </a:r>
          </a:p>
          <a:p>
            <a:r>
              <a:rPr lang="en-GB" dirty="0"/>
              <a:t>It defines sitting arrangement between priests and men. Therefore called as ‘ Book of Geometry’.</a:t>
            </a:r>
          </a:p>
          <a:p>
            <a:r>
              <a:rPr lang="en-US" dirty="0" err="1"/>
              <a:t>Sama</a:t>
            </a:r>
            <a:r>
              <a:rPr lang="en-US" dirty="0"/>
              <a:t> Veda has been named after ‘</a:t>
            </a:r>
            <a:r>
              <a:rPr lang="en-US" dirty="0" err="1"/>
              <a:t>Saman</a:t>
            </a:r>
            <a:r>
              <a:rPr lang="en-US" dirty="0"/>
              <a:t>’ (melody) and it concentrates on melody or songs. While the entire text has 1875 hymns, historians argue that 75 are original and the rest have been taken from the </a:t>
            </a:r>
            <a:r>
              <a:rPr lang="en-US" dirty="0" err="1"/>
              <a:t>Sakala</a:t>
            </a:r>
            <a:r>
              <a:rPr lang="en-US" dirty="0"/>
              <a:t> branch of the Rig Veda. It consists of hymns, detached verses and 16,000 raga (musical notes) and </a:t>
            </a:r>
            <a:r>
              <a:rPr lang="en-US" dirty="0" err="1"/>
              <a:t>raginis</a:t>
            </a:r>
            <a:r>
              <a:rPr lang="en-US" dirty="0"/>
              <a:t>. It is because of the lyrical nature of the text that it has also been called the ‘book of chants’. It also shows us how Indian music has developed in the Vedic period.</a:t>
            </a:r>
            <a:endParaRPr lang="en-GB" dirty="0"/>
          </a:p>
          <a:p>
            <a:endParaRPr lang="en-US" dirty="0"/>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extLst>
      <p:ext uri="{BB962C8B-B14F-4D97-AF65-F5344CB8AC3E}">
        <p14:creationId xmlns:p14="http://schemas.microsoft.com/office/powerpoint/2010/main" val="4262348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EAEB-D7A0-F040-9150-14B80427E800}"/>
              </a:ext>
            </a:extLst>
          </p:cNvPr>
          <p:cNvSpPr>
            <a:spLocks noGrp="1"/>
          </p:cNvSpPr>
          <p:nvPr>
            <p:ph type="title"/>
          </p:nvPr>
        </p:nvSpPr>
        <p:spPr/>
        <p:txBody>
          <a:bodyPr/>
          <a:lstStyle/>
          <a:p>
            <a:r>
              <a:rPr lang="en-GB" dirty="0"/>
              <a:t>ATHARVA VEDA</a:t>
            </a:r>
            <a:endParaRPr lang="en-US" dirty="0"/>
          </a:p>
        </p:txBody>
      </p:sp>
      <p:sp>
        <p:nvSpPr>
          <p:cNvPr id="3" name="Content Placeholder 2">
            <a:extLst>
              <a:ext uri="{FF2B5EF4-FFF2-40B4-BE49-F238E27FC236}">
                <a16:creationId xmlns:a16="http://schemas.microsoft.com/office/drawing/2014/main" id="{FA3246FE-A847-C047-8124-9AEC1042A483}"/>
              </a:ext>
            </a:extLst>
          </p:cNvPr>
          <p:cNvSpPr>
            <a:spLocks noGrp="1"/>
          </p:cNvSpPr>
          <p:nvPr>
            <p:ph idx="1"/>
          </p:nvPr>
        </p:nvSpPr>
        <p:spPr>
          <a:xfrm>
            <a:off x="1620647" y="2725674"/>
            <a:ext cx="9010650" cy="2492990"/>
          </a:xfrm>
        </p:spPr>
        <p:txBody>
          <a:bodyPr/>
          <a:lstStyle/>
          <a:p>
            <a:r>
              <a:rPr lang="en-GB" dirty="0"/>
              <a:t>This book is known as 'Basket of Superstitions’.</a:t>
            </a:r>
          </a:p>
          <a:p>
            <a:r>
              <a:rPr lang="en-GB" dirty="0"/>
              <a:t>A person who chants hymns of </a:t>
            </a:r>
            <a:r>
              <a:rPr lang="en-GB" dirty="0" err="1"/>
              <a:t>Atharva</a:t>
            </a:r>
            <a:r>
              <a:rPr lang="en-GB" dirty="0"/>
              <a:t> </a:t>
            </a:r>
            <a:r>
              <a:rPr lang="en-GB" dirty="0" err="1"/>
              <a:t>veda</a:t>
            </a:r>
            <a:r>
              <a:rPr lang="en-GB" dirty="0"/>
              <a:t> is called 'BRAHMAN’.</a:t>
            </a:r>
          </a:p>
          <a:p>
            <a:r>
              <a:rPr lang="en-GB" dirty="0"/>
              <a:t>Aryans who came from central </a:t>
            </a:r>
            <a:r>
              <a:rPr lang="en-GB" dirty="0" err="1"/>
              <a:t>asia</a:t>
            </a:r>
            <a:r>
              <a:rPr lang="en-GB" dirty="0"/>
              <a:t> were realistic while non- </a:t>
            </a:r>
            <a:r>
              <a:rPr lang="en-GB" dirty="0" err="1"/>
              <a:t>aryans</a:t>
            </a:r>
            <a:r>
              <a:rPr lang="en-GB" dirty="0"/>
              <a:t> were superstitious people. But Aryans  also got influenced by the non- Aryans and became superstitious.</a:t>
            </a:r>
          </a:p>
          <a:p>
            <a:r>
              <a:rPr lang="en-GB" dirty="0"/>
              <a:t>Several  other books were written after the </a:t>
            </a:r>
            <a:r>
              <a:rPr lang="en-GB" dirty="0" err="1"/>
              <a:t>vedas</a:t>
            </a:r>
            <a:r>
              <a:rPr lang="en-GB" dirty="0"/>
              <a:t> . Some of them are the commentaries on the Vedas while the other explained the rituals of Vedas and yet others are work of philosophy of religion. They are called </a:t>
            </a:r>
            <a:r>
              <a:rPr lang="en-GB" dirty="0" err="1"/>
              <a:t>Brahamanas</a:t>
            </a:r>
            <a:r>
              <a:rPr lang="en-GB" dirty="0"/>
              <a:t> , </a:t>
            </a:r>
            <a:r>
              <a:rPr lang="en-GB" dirty="0" err="1"/>
              <a:t>Aranyaks</a:t>
            </a:r>
            <a:r>
              <a:rPr lang="en-GB" dirty="0"/>
              <a:t> , Upanishads and Sutras.</a:t>
            </a:r>
            <a:endParaRPr lang="en-US" dirty="0"/>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extLst>
      <p:ext uri="{BB962C8B-B14F-4D97-AF65-F5344CB8AC3E}">
        <p14:creationId xmlns:p14="http://schemas.microsoft.com/office/powerpoint/2010/main" val="3972117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ATHARVA VEDA</a:t>
            </a:r>
            <a:endParaRPr lang="en-US" dirty="0"/>
          </a:p>
        </p:txBody>
      </p:sp>
      <p:sp>
        <p:nvSpPr>
          <p:cNvPr id="3" name="Text Placeholder 2"/>
          <p:cNvSpPr>
            <a:spLocks noGrp="1"/>
          </p:cNvSpPr>
          <p:nvPr>
            <p:ph type="body" idx="1"/>
          </p:nvPr>
        </p:nvSpPr>
        <p:spPr>
          <a:xfrm>
            <a:off x="1828799" y="1752600"/>
            <a:ext cx="8802497" cy="3600986"/>
          </a:xfrm>
        </p:spPr>
        <p:txBody>
          <a:bodyPr/>
          <a:lstStyle/>
          <a:p>
            <a:r>
              <a:rPr lang="en-US" dirty="0"/>
              <a:t>This Veda is also known as Brahma Veda and has been attributed to two </a:t>
            </a:r>
            <a:r>
              <a:rPr lang="en-US" dirty="0" err="1"/>
              <a:t>rishis</a:t>
            </a:r>
            <a:r>
              <a:rPr lang="en-US" dirty="0"/>
              <a:t> called </a:t>
            </a:r>
            <a:r>
              <a:rPr lang="en-US" dirty="0" err="1"/>
              <a:t>Atharvah</a:t>
            </a:r>
            <a:r>
              <a:rPr lang="en-US" dirty="0"/>
              <a:t> and </a:t>
            </a:r>
            <a:r>
              <a:rPr lang="en-US" dirty="0" err="1"/>
              <a:t>Angira</a:t>
            </a:r>
            <a:r>
              <a:rPr lang="en-US" dirty="0"/>
              <a:t>, respectively. Because of its association with the two </a:t>
            </a:r>
            <a:r>
              <a:rPr lang="en-US" dirty="0" err="1"/>
              <a:t>rishis</a:t>
            </a:r>
            <a:r>
              <a:rPr lang="en-US" dirty="0"/>
              <a:t>, in the olden times it was also called </a:t>
            </a:r>
            <a:r>
              <a:rPr lang="en-US" dirty="0" err="1"/>
              <a:t>Atharvangirasa</a:t>
            </a:r>
            <a:r>
              <a:rPr lang="en-US" dirty="0"/>
              <a:t>. </a:t>
            </a:r>
          </a:p>
          <a:p>
            <a:endParaRPr lang="en-US" dirty="0"/>
          </a:p>
          <a:p>
            <a:r>
              <a:rPr lang="en-US" dirty="0"/>
              <a:t>While it is mostly concerned with peace and prosperity of the human society and covers all aspects of a man’s daily life, it specifically focuses on treatment of several ailments. </a:t>
            </a:r>
          </a:p>
          <a:p>
            <a:endParaRPr lang="en-US" dirty="0"/>
          </a:p>
          <a:p>
            <a:r>
              <a:rPr lang="en-US" dirty="0"/>
              <a:t>The book is known to prescribe treatment for almost 99 diseases. There are two major </a:t>
            </a:r>
            <a:r>
              <a:rPr lang="en-US" dirty="0" err="1"/>
              <a:t>recensions</a:t>
            </a:r>
            <a:r>
              <a:rPr lang="en-US" dirty="0"/>
              <a:t> (</a:t>
            </a:r>
            <a:r>
              <a:rPr lang="en-US" dirty="0" err="1"/>
              <a:t>sakhas</a:t>
            </a:r>
            <a:r>
              <a:rPr lang="en-US" dirty="0"/>
              <a:t>) of the text called the </a:t>
            </a:r>
            <a:r>
              <a:rPr lang="en-US" dirty="0" err="1"/>
              <a:t>Paippalada</a:t>
            </a:r>
            <a:r>
              <a:rPr lang="en-US" dirty="0"/>
              <a:t> and </a:t>
            </a:r>
            <a:r>
              <a:rPr lang="en-US" dirty="0" err="1"/>
              <a:t>Saunakiya</a:t>
            </a:r>
            <a:r>
              <a:rPr lang="en-US" dirty="0"/>
              <a:t>. Most of the text deals with healing and black and white magic; speculation on the changes in the universe; and even touches upon issues of the everyday problems in a householder’s life.</a:t>
            </a:r>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5" y="1031824"/>
            <a:ext cx="2585085" cy="514350"/>
          </a:xfrm>
          <a:prstGeom prst="rect">
            <a:avLst/>
          </a:prstGeom>
        </p:spPr>
        <p:txBody>
          <a:bodyPr vert="horz" wrap="square" lIns="0" tIns="13335" rIns="0" bIns="0" rtlCol="0">
            <a:spAutoFit/>
          </a:bodyPr>
          <a:lstStyle/>
          <a:p>
            <a:pPr marL="12700">
              <a:lnSpc>
                <a:spcPct val="100000"/>
              </a:lnSpc>
              <a:spcBef>
                <a:spcPts val="105"/>
              </a:spcBef>
            </a:pPr>
            <a:r>
              <a:rPr sz="3200" spc="-100" dirty="0">
                <a:solidFill>
                  <a:srgbClr val="92AA4B"/>
                </a:solidFill>
              </a:rPr>
              <a:t>Parts </a:t>
            </a:r>
            <a:r>
              <a:rPr sz="3200" spc="105" dirty="0">
                <a:solidFill>
                  <a:srgbClr val="92AA4B"/>
                </a:solidFill>
              </a:rPr>
              <a:t>of</a:t>
            </a:r>
            <a:r>
              <a:rPr sz="3200" spc="-40" dirty="0">
                <a:solidFill>
                  <a:srgbClr val="92AA4B"/>
                </a:solidFill>
              </a:rPr>
              <a:t> </a:t>
            </a:r>
            <a:r>
              <a:rPr sz="3200" spc="-110" dirty="0">
                <a:solidFill>
                  <a:srgbClr val="92AA4B"/>
                </a:solidFill>
              </a:rPr>
              <a:t>Vedas</a:t>
            </a:r>
            <a:endParaRPr sz="3200"/>
          </a:p>
        </p:txBody>
      </p:sp>
      <p:sp>
        <p:nvSpPr>
          <p:cNvPr id="3" name="object 3"/>
          <p:cNvSpPr txBox="1"/>
          <p:nvPr/>
        </p:nvSpPr>
        <p:spPr>
          <a:xfrm>
            <a:off x="1031239" y="2026157"/>
            <a:ext cx="9612630" cy="452120"/>
          </a:xfrm>
          <a:prstGeom prst="rect">
            <a:avLst/>
          </a:prstGeom>
        </p:spPr>
        <p:txBody>
          <a:bodyPr vert="horz" wrap="square" lIns="0" tIns="12065" rIns="0" bIns="0" rtlCol="0">
            <a:spAutoFit/>
          </a:bodyPr>
          <a:lstStyle/>
          <a:p>
            <a:pPr marL="12700">
              <a:lnSpc>
                <a:spcPct val="100000"/>
              </a:lnSpc>
              <a:spcBef>
                <a:spcPts val="95"/>
              </a:spcBef>
              <a:tabLst>
                <a:tab pos="2590165" algn="l"/>
                <a:tab pos="5772150" algn="l"/>
                <a:tab pos="7785734" algn="l"/>
              </a:tabLst>
            </a:pPr>
            <a:r>
              <a:rPr sz="2800" spc="-70" dirty="0">
                <a:solidFill>
                  <a:srgbClr val="92AA4B"/>
                </a:solidFill>
                <a:latin typeface="Arial"/>
                <a:cs typeface="Arial"/>
              </a:rPr>
              <a:t>Samhitas	</a:t>
            </a:r>
            <a:r>
              <a:rPr sz="2800" spc="-85" dirty="0">
                <a:solidFill>
                  <a:srgbClr val="92AA4B"/>
                </a:solidFill>
                <a:latin typeface="Arial"/>
                <a:cs typeface="Arial"/>
              </a:rPr>
              <a:t>Brahmanas	</a:t>
            </a:r>
            <a:r>
              <a:rPr sz="2800" spc="-75" dirty="0">
                <a:solidFill>
                  <a:srgbClr val="92AA4B"/>
                </a:solidFill>
                <a:latin typeface="Arial"/>
                <a:cs typeface="Arial"/>
              </a:rPr>
              <a:t>Aryankas	</a:t>
            </a:r>
            <a:r>
              <a:rPr sz="2800" spc="-55" dirty="0">
                <a:solidFill>
                  <a:srgbClr val="92AA4B"/>
                </a:solidFill>
                <a:latin typeface="Arial"/>
                <a:cs typeface="Arial"/>
              </a:rPr>
              <a:t>Upanishads</a:t>
            </a:r>
            <a:endParaRPr sz="2800">
              <a:latin typeface="Arial"/>
              <a:cs typeface="Arial"/>
            </a:endParaRPr>
          </a:p>
        </p:txBody>
      </p:sp>
      <p:sp>
        <p:nvSpPr>
          <p:cNvPr id="4" name="object 4"/>
          <p:cNvSpPr txBox="1"/>
          <p:nvPr/>
        </p:nvSpPr>
        <p:spPr>
          <a:xfrm>
            <a:off x="1359153" y="2991821"/>
            <a:ext cx="9642475" cy="314960"/>
          </a:xfrm>
          <a:prstGeom prst="rect">
            <a:avLst/>
          </a:prstGeom>
        </p:spPr>
        <p:txBody>
          <a:bodyPr vert="horz" wrap="square" lIns="0" tIns="12065" rIns="0" bIns="0" rtlCol="0">
            <a:spAutoFit/>
          </a:bodyPr>
          <a:lstStyle/>
          <a:p>
            <a:pPr marL="12700">
              <a:lnSpc>
                <a:spcPct val="100000"/>
              </a:lnSpc>
              <a:spcBef>
                <a:spcPts val="95"/>
              </a:spcBef>
            </a:pPr>
            <a:r>
              <a:rPr sz="1900" b="1" i="1" spc="-100" dirty="0">
                <a:solidFill>
                  <a:srgbClr val="C00000"/>
                </a:solidFill>
                <a:latin typeface="Arial"/>
                <a:cs typeface="Arial"/>
              </a:rPr>
              <a:t>Samhitas </a:t>
            </a:r>
            <a:r>
              <a:rPr sz="1800" b="1" spc="-15" dirty="0">
                <a:solidFill>
                  <a:srgbClr val="404040"/>
                </a:solidFill>
                <a:latin typeface="Arial"/>
                <a:cs typeface="Arial"/>
              </a:rPr>
              <a:t>are </a:t>
            </a:r>
            <a:r>
              <a:rPr sz="1800" b="1" spc="10" dirty="0">
                <a:solidFill>
                  <a:srgbClr val="404040"/>
                </a:solidFill>
                <a:latin typeface="Arial"/>
                <a:cs typeface="Arial"/>
              </a:rPr>
              <a:t>the </a:t>
            </a:r>
            <a:r>
              <a:rPr sz="1800" b="1" spc="-40" dirty="0">
                <a:solidFill>
                  <a:srgbClr val="404040"/>
                </a:solidFill>
                <a:latin typeface="Arial"/>
                <a:cs typeface="Arial"/>
              </a:rPr>
              <a:t>core </a:t>
            </a:r>
            <a:r>
              <a:rPr sz="1800" b="1" spc="-20" dirty="0">
                <a:solidFill>
                  <a:srgbClr val="404040"/>
                </a:solidFill>
                <a:latin typeface="Arial"/>
                <a:cs typeface="Arial"/>
              </a:rPr>
              <a:t>collection </a:t>
            </a:r>
            <a:r>
              <a:rPr sz="1800" b="1" spc="40" dirty="0">
                <a:solidFill>
                  <a:srgbClr val="404040"/>
                </a:solidFill>
                <a:latin typeface="Arial"/>
                <a:cs typeface="Arial"/>
              </a:rPr>
              <a:t>of </a:t>
            </a:r>
            <a:r>
              <a:rPr sz="1800" b="1" spc="-45" dirty="0">
                <a:solidFill>
                  <a:srgbClr val="404040"/>
                </a:solidFill>
                <a:latin typeface="Arial"/>
                <a:cs typeface="Arial"/>
              </a:rPr>
              <a:t>hymns, </a:t>
            </a:r>
            <a:r>
              <a:rPr sz="1800" b="1" spc="-40" dirty="0">
                <a:solidFill>
                  <a:srgbClr val="404040"/>
                </a:solidFill>
                <a:latin typeface="Arial"/>
                <a:cs typeface="Arial"/>
              </a:rPr>
              <a:t>prayers </a:t>
            </a:r>
            <a:r>
              <a:rPr sz="1800" b="1" spc="-10" dirty="0">
                <a:solidFill>
                  <a:srgbClr val="404040"/>
                </a:solidFill>
                <a:latin typeface="Arial"/>
                <a:cs typeface="Arial"/>
              </a:rPr>
              <a:t>and </a:t>
            </a:r>
            <a:r>
              <a:rPr sz="1800" b="1" spc="-70" dirty="0">
                <a:solidFill>
                  <a:srgbClr val="404040"/>
                </a:solidFill>
                <a:latin typeface="Arial"/>
                <a:cs typeface="Arial"/>
              </a:rPr>
              <a:t>spells </a:t>
            </a:r>
            <a:r>
              <a:rPr sz="1800" b="1" spc="40" dirty="0">
                <a:solidFill>
                  <a:srgbClr val="404040"/>
                </a:solidFill>
                <a:latin typeface="Arial"/>
                <a:cs typeface="Arial"/>
              </a:rPr>
              <a:t>of </a:t>
            </a:r>
            <a:r>
              <a:rPr sz="1800" b="1" spc="10" dirty="0">
                <a:solidFill>
                  <a:srgbClr val="404040"/>
                </a:solidFill>
                <a:latin typeface="Arial"/>
                <a:cs typeface="Arial"/>
              </a:rPr>
              <a:t>the </a:t>
            </a:r>
            <a:r>
              <a:rPr sz="1800" b="1" spc="-45" dirty="0">
                <a:solidFill>
                  <a:srgbClr val="404040"/>
                </a:solidFill>
                <a:latin typeface="Arial"/>
                <a:cs typeface="Arial"/>
              </a:rPr>
              <a:t>Vedas. </a:t>
            </a:r>
            <a:r>
              <a:rPr sz="1800" b="1" spc="-35" dirty="0">
                <a:solidFill>
                  <a:srgbClr val="404040"/>
                </a:solidFill>
                <a:latin typeface="Arial"/>
                <a:cs typeface="Arial"/>
              </a:rPr>
              <a:t>They </a:t>
            </a:r>
            <a:r>
              <a:rPr sz="1800" b="1" spc="-20" dirty="0">
                <a:solidFill>
                  <a:srgbClr val="404040"/>
                </a:solidFill>
                <a:latin typeface="Arial"/>
                <a:cs typeface="Arial"/>
              </a:rPr>
              <a:t>are</a:t>
            </a:r>
            <a:r>
              <a:rPr sz="1800" b="1" spc="175" dirty="0">
                <a:solidFill>
                  <a:srgbClr val="404040"/>
                </a:solidFill>
                <a:latin typeface="Arial"/>
                <a:cs typeface="Arial"/>
              </a:rPr>
              <a:t> </a:t>
            </a:r>
            <a:r>
              <a:rPr sz="1800" b="1" spc="25" dirty="0">
                <a:solidFill>
                  <a:srgbClr val="404040"/>
                </a:solidFill>
                <a:latin typeface="Arial"/>
                <a:cs typeface="Arial"/>
              </a:rPr>
              <a:t>often</a:t>
            </a:r>
            <a:endParaRPr sz="1800">
              <a:latin typeface="Arial"/>
              <a:cs typeface="Arial"/>
            </a:endParaRPr>
          </a:p>
        </p:txBody>
      </p:sp>
      <p:sp>
        <p:nvSpPr>
          <p:cNvPr id="5" name="object 5"/>
          <p:cNvSpPr txBox="1"/>
          <p:nvPr/>
        </p:nvSpPr>
        <p:spPr>
          <a:xfrm>
            <a:off x="1359153" y="3152012"/>
            <a:ext cx="9211310" cy="1276632"/>
          </a:xfrm>
          <a:prstGeom prst="rect">
            <a:avLst/>
          </a:prstGeom>
        </p:spPr>
        <p:txBody>
          <a:bodyPr vert="horz" wrap="square" lIns="0" tIns="139065" rIns="0" bIns="0" rtlCol="0">
            <a:spAutoFit/>
          </a:bodyPr>
          <a:lstStyle/>
          <a:p>
            <a:pPr marL="12700">
              <a:lnSpc>
                <a:spcPct val="100000"/>
              </a:lnSpc>
              <a:spcBef>
                <a:spcPts val="1095"/>
              </a:spcBef>
            </a:pPr>
            <a:r>
              <a:rPr sz="1800" b="1" spc="-15" dirty="0">
                <a:solidFill>
                  <a:srgbClr val="404040"/>
                </a:solidFill>
                <a:latin typeface="Arial"/>
                <a:cs typeface="Arial"/>
              </a:rPr>
              <a:t>mistakenly </a:t>
            </a:r>
            <a:r>
              <a:rPr sz="1800" b="1" spc="5" dirty="0">
                <a:solidFill>
                  <a:srgbClr val="404040"/>
                </a:solidFill>
                <a:latin typeface="Arial"/>
                <a:cs typeface="Arial"/>
              </a:rPr>
              <a:t>referred </a:t>
            </a:r>
            <a:r>
              <a:rPr sz="1800" b="1" spc="45" dirty="0">
                <a:solidFill>
                  <a:srgbClr val="404040"/>
                </a:solidFill>
                <a:latin typeface="Arial"/>
                <a:cs typeface="Arial"/>
              </a:rPr>
              <a:t>to </a:t>
            </a:r>
            <a:r>
              <a:rPr sz="1800" b="1" spc="-125" dirty="0">
                <a:solidFill>
                  <a:srgbClr val="404040"/>
                </a:solidFill>
                <a:latin typeface="Arial"/>
                <a:cs typeface="Arial"/>
              </a:rPr>
              <a:t>as </a:t>
            </a:r>
            <a:r>
              <a:rPr sz="1800" b="1" spc="10" dirty="0">
                <a:solidFill>
                  <a:srgbClr val="404040"/>
                </a:solidFill>
                <a:latin typeface="Arial"/>
                <a:cs typeface="Arial"/>
              </a:rPr>
              <a:t>the</a:t>
            </a:r>
            <a:r>
              <a:rPr sz="1800" b="1" spc="45" dirty="0">
                <a:solidFill>
                  <a:srgbClr val="404040"/>
                </a:solidFill>
                <a:latin typeface="Arial"/>
                <a:cs typeface="Arial"/>
              </a:rPr>
              <a:t> </a:t>
            </a:r>
            <a:r>
              <a:rPr sz="1800" b="1" spc="-45" dirty="0">
                <a:solidFill>
                  <a:srgbClr val="404040"/>
                </a:solidFill>
                <a:latin typeface="Arial"/>
                <a:cs typeface="Arial"/>
              </a:rPr>
              <a:t>Vedas.</a:t>
            </a:r>
            <a:endParaRPr sz="1800">
              <a:latin typeface="Arial"/>
              <a:cs typeface="Arial"/>
            </a:endParaRPr>
          </a:p>
          <a:p>
            <a:pPr marL="12700" marR="5080">
              <a:lnSpc>
                <a:spcPts val="3170"/>
              </a:lnSpc>
              <a:spcBef>
                <a:spcPts val="260"/>
              </a:spcBef>
            </a:pPr>
            <a:r>
              <a:rPr sz="1800" b="1" spc="-50" dirty="0">
                <a:solidFill>
                  <a:srgbClr val="C00000"/>
                </a:solidFill>
                <a:latin typeface="Arial"/>
                <a:cs typeface="Arial"/>
              </a:rPr>
              <a:t>Brahmanas </a:t>
            </a:r>
            <a:r>
              <a:rPr sz="1800" b="1" spc="-15" dirty="0">
                <a:solidFill>
                  <a:srgbClr val="404040"/>
                </a:solidFill>
                <a:latin typeface="Arial"/>
                <a:cs typeface="Arial"/>
              </a:rPr>
              <a:t>are </a:t>
            </a:r>
            <a:r>
              <a:rPr sz="1800" b="1" spc="-20" dirty="0">
                <a:solidFill>
                  <a:srgbClr val="404040"/>
                </a:solidFill>
                <a:latin typeface="Arial"/>
                <a:cs typeface="Arial"/>
              </a:rPr>
              <a:t>explanations </a:t>
            </a:r>
            <a:r>
              <a:rPr sz="1800" b="1" spc="40" dirty="0">
                <a:solidFill>
                  <a:srgbClr val="404040"/>
                </a:solidFill>
                <a:latin typeface="Arial"/>
                <a:cs typeface="Arial"/>
              </a:rPr>
              <a:t>of </a:t>
            </a:r>
            <a:r>
              <a:rPr sz="1800" b="1" spc="10" dirty="0">
                <a:solidFill>
                  <a:srgbClr val="404040"/>
                </a:solidFill>
                <a:latin typeface="Arial"/>
                <a:cs typeface="Arial"/>
              </a:rPr>
              <a:t>the </a:t>
            </a:r>
            <a:r>
              <a:rPr sz="1800" b="1" spc="-45" dirty="0">
                <a:solidFill>
                  <a:srgbClr val="404040"/>
                </a:solidFill>
                <a:latin typeface="Arial"/>
                <a:cs typeface="Arial"/>
              </a:rPr>
              <a:t>Samhitas </a:t>
            </a:r>
            <a:r>
              <a:rPr sz="1800" b="1" spc="-10" dirty="0">
                <a:solidFill>
                  <a:srgbClr val="404040"/>
                </a:solidFill>
                <a:latin typeface="Arial"/>
                <a:cs typeface="Arial"/>
              </a:rPr>
              <a:t>and give </a:t>
            </a:r>
            <a:r>
              <a:rPr sz="1800" b="1" spc="-25" dirty="0">
                <a:solidFill>
                  <a:srgbClr val="404040"/>
                </a:solidFill>
                <a:latin typeface="Arial"/>
                <a:cs typeface="Arial"/>
              </a:rPr>
              <a:t>details </a:t>
            </a:r>
            <a:r>
              <a:rPr sz="1800" b="1" spc="40" dirty="0">
                <a:solidFill>
                  <a:srgbClr val="404040"/>
                </a:solidFill>
                <a:latin typeface="Arial"/>
                <a:cs typeface="Arial"/>
              </a:rPr>
              <a:t>of </a:t>
            </a:r>
            <a:r>
              <a:rPr sz="1800" b="1" spc="-20" dirty="0">
                <a:solidFill>
                  <a:srgbClr val="404040"/>
                </a:solidFill>
                <a:latin typeface="Arial"/>
                <a:cs typeface="Arial"/>
              </a:rPr>
              <a:t>rituals </a:t>
            </a:r>
            <a:r>
              <a:rPr sz="1800" b="1" spc="-10" dirty="0">
                <a:solidFill>
                  <a:srgbClr val="404040"/>
                </a:solidFill>
                <a:latin typeface="Arial"/>
                <a:cs typeface="Arial"/>
              </a:rPr>
              <a:t>and </a:t>
            </a:r>
            <a:r>
              <a:rPr sz="1800" b="1" spc="-30">
                <a:solidFill>
                  <a:srgbClr val="404040"/>
                </a:solidFill>
                <a:latin typeface="Arial"/>
                <a:cs typeface="Arial"/>
              </a:rPr>
              <a:t>outcomes.  </a:t>
            </a:r>
            <a:r>
              <a:rPr sz="1800" b="1" spc="-45" dirty="0">
                <a:solidFill>
                  <a:srgbClr val="C00000"/>
                </a:solidFill>
                <a:latin typeface="Arial"/>
                <a:cs typeface="Arial"/>
              </a:rPr>
              <a:t>Aryankas </a:t>
            </a:r>
            <a:r>
              <a:rPr sz="1800" b="1" dirty="0">
                <a:solidFill>
                  <a:srgbClr val="404040"/>
                </a:solidFill>
                <a:latin typeface="Arial"/>
                <a:cs typeface="Arial"/>
              </a:rPr>
              <a:t>(forest </a:t>
            </a:r>
            <a:r>
              <a:rPr sz="1800" b="1" spc="-25" dirty="0">
                <a:solidFill>
                  <a:srgbClr val="404040"/>
                </a:solidFill>
                <a:latin typeface="Arial"/>
                <a:cs typeface="Arial"/>
              </a:rPr>
              <a:t>books) </a:t>
            </a:r>
            <a:r>
              <a:rPr sz="1800" b="1" spc="-10" dirty="0">
                <a:solidFill>
                  <a:srgbClr val="404040"/>
                </a:solidFill>
                <a:latin typeface="Arial"/>
                <a:cs typeface="Arial"/>
              </a:rPr>
              <a:t>give </a:t>
            </a:r>
            <a:r>
              <a:rPr sz="1800" b="1" spc="-30" dirty="0">
                <a:solidFill>
                  <a:srgbClr val="404040"/>
                </a:solidFill>
                <a:latin typeface="Arial"/>
                <a:cs typeface="Arial"/>
              </a:rPr>
              <a:t>philosophical </a:t>
            </a:r>
            <a:r>
              <a:rPr sz="1800" b="1" dirty="0">
                <a:solidFill>
                  <a:srgbClr val="404040"/>
                </a:solidFill>
                <a:latin typeface="Arial"/>
                <a:cs typeface="Arial"/>
              </a:rPr>
              <a:t>interpretations </a:t>
            </a:r>
            <a:r>
              <a:rPr sz="1800" b="1" spc="40" dirty="0">
                <a:solidFill>
                  <a:srgbClr val="404040"/>
                </a:solidFill>
                <a:latin typeface="Arial"/>
                <a:cs typeface="Arial"/>
              </a:rPr>
              <a:t>of </a:t>
            </a:r>
            <a:r>
              <a:rPr sz="1800" b="1" spc="10" dirty="0">
                <a:solidFill>
                  <a:srgbClr val="404040"/>
                </a:solidFill>
                <a:latin typeface="Arial"/>
                <a:cs typeface="Arial"/>
              </a:rPr>
              <a:t>the</a:t>
            </a:r>
            <a:r>
              <a:rPr sz="1800" b="1" spc="-55" dirty="0">
                <a:solidFill>
                  <a:srgbClr val="404040"/>
                </a:solidFill>
                <a:latin typeface="Arial"/>
                <a:cs typeface="Arial"/>
              </a:rPr>
              <a:t> </a:t>
            </a:r>
            <a:r>
              <a:rPr sz="1800" b="1" spc="-15" dirty="0">
                <a:solidFill>
                  <a:srgbClr val="404040"/>
                </a:solidFill>
                <a:latin typeface="Arial"/>
                <a:cs typeface="Arial"/>
              </a:rPr>
              <a:t>rituals.</a:t>
            </a:r>
            <a:endParaRPr sz="1800">
              <a:latin typeface="Arial"/>
              <a:cs typeface="Arial"/>
            </a:endParaRPr>
          </a:p>
        </p:txBody>
      </p:sp>
      <p:sp>
        <p:nvSpPr>
          <p:cNvPr id="6" name="object 6"/>
          <p:cNvSpPr txBox="1"/>
          <p:nvPr/>
        </p:nvSpPr>
        <p:spPr>
          <a:xfrm>
            <a:off x="1359153" y="4482160"/>
            <a:ext cx="10331450" cy="575310"/>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rgbClr val="C00000"/>
                </a:solidFill>
                <a:latin typeface="Arial"/>
                <a:cs typeface="Arial"/>
              </a:rPr>
              <a:t>Upanishads</a:t>
            </a:r>
            <a:r>
              <a:rPr sz="1800" b="1" spc="-50" dirty="0">
                <a:solidFill>
                  <a:srgbClr val="404040"/>
                </a:solidFill>
                <a:latin typeface="Arial"/>
                <a:cs typeface="Arial"/>
              </a:rPr>
              <a:t>, </a:t>
            </a:r>
            <a:r>
              <a:rPr sz="1800" b="1" spc="-60" dirty="0">
                <a:solidFill>
                  <a:srgbClr val="404040"/>
                </a:solidFill>
                <a:latin typeface="Arial"/>
                <a:cs typeface="Arial"/>
              </a:rPr>
              <a:t>also </a:t>
            </a:r>
            <a:r>
              <a:rPr sz="1800" b="1" spc="-25" dirty="0">
                <a:solidFill>
                  <a:srgbClr val="404040"/>
                </a:solidFill>
                <a:latin typeface="Arial"/>
                <a:cs typeface="Arial"/>
              </a:rPr>
              <a:t>called Vedantas, </a:t>
            </a:r>
            <a:r>
              <a:rPr sz="1800" b="1" spc="-15" dirty="0">
                <a:solidFill>
                  <a:srgbClr val="404040"/>
                </a:solidFill>
                <a:latin typeface="Arial"/>
                <a:cs typeface="Arial"/>
              </a:rPr>
              <a:t>deal </a:t>
            </a:r>
            <a:r>
              <a:rPr sz="1800" b="1" spc="-20" dirty="0">
                <a:solidFill>
                  <a:srgbClr val="404040"/>
                </a:solidFill>
                <a:latin typeface="Arial"/>
                <a:cs typeface="Arial"/>
              </a:rPr>
              <a:t>mostly </a:t>
            </a:r>
            <a:r>
              <a:rPr sz="1800" b="1" spc="30" dirty="0">
                <a:solidFill>
                  <a:srgbClr val="404040"/>
                </a:solidFill>
                <a:latin typeface="Arial"/>
                <a:cs typeface="Arial"/>
              </a:rPr>
              <a:t>with </a:t>
            </a:r>
            <a:r>
              <a:rPr sz="1800" b="1" spc="15" dirty="0">
                <a:solidFill>
                  <a:srgbClr val="404040"/>
                </a:solidFill>
                <a:latin typeface="Arial"/>
                <a:cs typeface="Arial"/>
              </a:rPr>
              <a:t>the </a:t>
            </a:r>
            <a:r>
              <a:rPr sz="1800" b="1" spc="-25" dirty="0">
                <a:solidFill>
                  <a:srgbClr val="404040"/>
                </a:solidFill>
                <a:latin typeface="Arial"/>
                <a:cs typeface="Arial"/>
              </a:rPr>
              <a:t>philosophy </a:t>
            </a:r>
            <a:r>
              <a:rPr sz="1800" b="1" spc="40" dirty="0">
                <a:solidFill>
                  <a:srgbClr val="404040"/>
                </a:solidFill>
                <a:latin typeface="Arial"/>
                <a:cs typeface="Arial"/>
              </a:rPr>
              <a:t>of </a:t>
            </a:r>
            <a:r>
              <a:rPr sz="1800" b="1" spc="10" dirty="0">
                <a:solidFill>
                  <a:srgbClr val="404040"/>
                </a:solidFill>
                <a:latin typeface="Arial"/>
                <a:cs typeface="Arial"/>
              </a:rPr>
              <a:t>atman </a:t>
            </a:r>
            <a:r>
              <a:rPr sz="1800" b="1" spc="-20" dirty="0">
                <a:solidFill>
                  <a:srgbClr val="404040"/>
                </a:solidFill>
                <a:latin typeface="Arial"/>
                <a:cs typeface="Arial"/>
              </a:rPr>
              <a:t>(soul) </a:t>
            </a:r>
            <a:r>
              <a:rPr sz="1800" b="1" spc="-15" dirty="0">
                <a:solidFill>
                  <a:srgbClr val="404040"/>
                </a:solidFill>
                <a:latin typeface="Arial"/>
                <a:cs typeface="Arial"/>
              </a:rPr>
              <a:t>and</a:t>
            </a:r>
            <a:r>
              <a:rPr sz="1800" b="1" spc="65" dirty="0">
                <a:solidFill>
                  <a:srgbClr val="404040"/>
                </a:solidFill>
                <a:latin typeface="Arial"/>
                <a:cs typeface="Arial"/>
              </a:rPr>
              <a:t> </a:t>
            </a:r>
            <a:r>
              <a:rPr sz="1800" b="1" spc="-10" dirty="0">
                <a:solidFill>
                  <a:srgbClr val="404040"/>
                </a:solidFill>
                <a:latin typeface="Arial"/>
                <a:cs typeface="Arial"/>
              </a:rPr>
              <a:t>brahman</a:t>
            </a:r>
            <a:endParaRPr sz="1800">
              <a:latin typeface="Arial"/>
              <a:cs typeface="Arial"/>
            </a:endParaRPr>
          </a:p>
          <a:p>
            <a:pPr marL="12700">
              <a:lnSpc>
                <a:spcPct val="100000"/>
              </a:lnSpc>
              <a:spcBef>
                <a:spcPts val="5"/>
              </a:spcBef>
            </a:pPr>
            <a:r>
              <a:rPr sz="1800" b="1" spc="25" dirty="0">
                <a:solidFill>
                  <a:srgbClr val="404040"/>
                </a:solidFill>
                <a:latin typeface="Arial"/>
                <a:cs typeface="Arial"/>
              </a:rPr>
              <a:t>(ultimate </a:t>
            </a:r>
            <a:r>
              <a:rPr sz="1800" b="1" spc="-10" dirty="0">
                <a:solidFill>
                  <a:srgbClr val="404040"/>
                </a:solidFill>
                <a:latin typeface="Arial"/>
                <a:cs typeface="Arial"/>
              </a:rPr>
              <a:t>spiritual </a:t>
            </a:r>
            <a:r>
              <a:rPr sz="1800" b="1" spc="5" dirty="0">
                <a:solidFill>
                  <a:srgbClr val="404040"/>
                </a:solidFill>
                <a:latin typeface="Arial"/>
                <a:cs typeface="Arial"/>
              </a:rPr>
              <a:t>reality </a:t>
            </a:r>
            <a:r>
              <a:rPr sz="1800" b="1" spc="40" dirty="0">
                <a:solidFill>
                  <a:srgbClr val="404040"/>
                </a:solidFill>
                <a:latin typeface="Arial"/>
                <a:cs typeface="Arial"/>
              </a:rPr>
              <a:t>of </a:t>
            </a:r>
            <a:r>
              <a:rPr sz="1800" b="1" spc="10" dirty="0">
                <a:solidFill>
                  <a:srgbClr val="404040"/>
                </a:solidFill>
                <a:latin typeface="Arial"/>
                <a:cs typeface="Arial"/>
              </a:rPr>
              <a:t>the</a:t>
            </a:r>
            <a:r>
              <a:rPr sz="1800" b="1" spc="-140" dirty="0">
                <a:solidFill>
                  <a:srgbClr val="404040"/>
                </a:solidFill>
                <a:latin typeface="Arial"/>
                <a:cs typeface="Arial"/>
              </a:rPr>
              <a:t> </a:t>
            </a:r>
            <a:r>
              <a:rPr sz="1800" b="1" spc="-30" dirty="0">
                <a:solidFill>
                  <a:srgbClr val="404040"/>
                </a:solidFill>
                <a:latin typeface="Arial"/>
                <a:cs typeface="Arial"/>
              </a:rPr>
              <a:t>universe).</a:t>
            </a:r>
            <a:endParaRPr sz="1800">
              <a:latin typeface="Arial"/>
              <a:cs typeface="Arial"/>
            </a:endParaRPr>
          </a:p>
        </p:txBody>
      </p:sp>
      <p:sp>
        <p:nvSpPr>
          <p:cNvPr id="7" name="object 7"/>
          <p:cNvSpPr/>
          <p:nvPr/>
        </p:nvSpPr>
        <p:spPr>
          <a:xfrm>
            <a:off x="6096000" y="871727"/>
            <a:ext cx="0" cy="0"/>
          </a:xfrm>
          <a:custGeom>
            <a:avLst/>
            <a:gdLst/>
            <a:ahLst/>
            <a:cxnLst/>
            <a:rect l="l" t="t" r="r" b="b"/>
            <a:pathLst>
              <a:path>
                <a:moveTo>
                  <a:pt x="0" y="0"/>
                </a:moveTo>
                <a:lnTo>
                  <a:pt x="0" y="0"/>
                </a:lnTo>
              </a:path>
            </a:pathLst>
          </a:custGeom>
          <a:ln w="9144">
            <a:solidFill>
              <a:srgbClr val="9D2C0E"/>
            </a:solidFill>
          </a:ln>
        </p:spPr>
        <p:txBody>
          <a:bodyPr wrap="square" lIns="0" tIns="0" rIns="0" bIns="0" rtlCol="0"/>
          <a:lstStyle/>
          <a:p>
            <a:endParaRPr/>
          </a:p>
        </p:txBody>
      </p:sp>
      <p:sp>
        <p:nvSpPr>
          <p:cNvPr id="8" name="object 8"/>
          <p:cNvSpPr/>
          <p:nvPr/>
        </p:nvSpPr>
        <p:spPr>
          <a:xfrm>
            <a:off x="5725667" y="871727"/>
            <a:ext cx="0" cy="0"/>
          </a:xfrm>
          <a:custGeom>
            <a:avLst/>
            <a:gdLst/>
            <a:ahLst/>
            <a:cxnLst/>
            <a:rect l="l" t="t" r="r" b="b"/>
            <a:pathLst>
              <a:path>
                <a:moveTo>
                  <a:pt x="0" y="0"/>
                </a:moveTo>
                <a:lnTo>
                  <a:pt x="0" y="0"/>
                </a:lnTo>
              </a:path>
            </a:pathLst>
          </a:custGeom>
          <a:ln w="9144">
            <a:solidFill>
              <a:srgbClr val="9D2C0E"/>
            </a:solidFill>
          </a:ln>
        </p:spPr>
        <p:txBody>
          <a:bodyPr wrap="square" lIns="0" tIns="0" rIns="0" bIns="0" rtlCol="0"/>
          <a:lstStyle/>
          <a:p>
            <a:endParaRPr/>
          </a:p>
        </p:txBody>
      </p:sp>
      <p:grpSp>
        <p:nvGrpSpPr>
          <p:cNvPr id="9" name="object 9"/>
          <p:cNvGrpSpPr/>
          <p:nvPr/>
        </p:nvGrpSpPr>
        <p:grpSpPr>
          <a:xfrm>
            <a:off x="1729739" y="1648967"/>
            <a:ext cx="8592820" cy="605155"/>
            <a:chOff x="1729739" y="1648967"/>
            <a:chExt cx="8592820" cy="605155"/>
          </a:xfrm>
        </p:grpSpPr>
        <p:sp>
          <p:nvSpPr>
            <p:cNvPr id="10" name="object 10"/>
            <p:cNvSpPr/>
            <p:nvPr/>
          </p:nvSpPr>
          <p:spPr>
            <a:xfrm>
              <a:off x="1729740" y="1769109"/>
              <a:ext cx="8592820" cy="485140"/>
            </a:xfrm>
            <a:custGeom>
              <a:avLst/>
              <a:gdLst/>
              <a:ahLst/>
              <a:cxnLst/>
              <a:rect l="l" t="t" r="r" b="b"/>
              <a:pathLst>
                <a:path w="8592820" h="485139">
                  <a:moveTo>
                    <a:pt x="8592820" y="405257"/>
                  </a:moveTo>
                  <a:lnTo>
                    <a:pt x="8562416" y="408063"/>
                  </a:lnTo>
                  <a:lnTo>
                    <a:pt x="8561222" y="12700"/>
                  </a:lnTo>
                  <a:lnTo>
                    <a:pt x="8561197" y="6350"/>
                  </a:lnTo>
                  <a:lnTo>
                    <a:pt x="8561197" y="2794"/>
                  </a:lnTo>
                  <a:lnTo>
                    <a:pt x="8558403" y="0"/>
                  </a:lnTo>
                  <a:lnTo>
                    <a:pt x="6066790" y="0"/>
                  </a:lnTo>
                  <a:lnTo>
                    <a:pt x="5139944" y="0"/>
                  </a:lnTo>
                  <a:lnTo>
                    <a:pt x="36322" y="0"/>
                  </a:lnTo>
                  <a:lnTo>
                    <a:pt x="34671" y="635"/>
                  </a:lnTo>
                  <a:lnTo>
                    <a:pt x="33528" y="1905"/>
                  </a:lnTo>
                  <a:lnTo>
                    <a:pt x="32258" y="3048"/>
                  </a:lnTo>
                  <a:lnTo>
                    <a:pt x="31623" y="4699"/>
                  </a:lnTo>
                  <a:lnTo>
                    <a:pt x="32359" y="408978"/>
                  </a:lnTo>
                  <a:lnTo>
                    <a:pt x="0" y="410972"/>
                  </a:lnTo>
                  <a:lnTo>
                    <a:pt x="42672" y="484632"/>
                  </a:lnTo>
                  <a:lnTo>
                    <a:pt x="66967" y="427609"/>
                  </a:lnTo>
                  <a:lnTo>
                    <a:pt x="76073" y="406273"/>
                  </a:lnTo>
                  <a:lnTo>
                    <a:pt x="45046" y="408190"/>
                  </a:lnTo>
                  <a:lnTo>
                    <a:pt x="44323" y="12700"/>
                  </a:lnTo>
                  <a:lnTo>
                    <a:pt x="2789809" y="12700"/>
                  </a:lnTo>
                  <a:lnTo>
                    <a:pt x="2789809" y="408533"/>
                  </a:lnTo>
                  <a:lnTo>
                    <a:pt x="2758059" y="408686"/>
                  </a:lnTo>
                  <a:lnTo>
                    <a:pt x="2796540" y="484632"/>
                  </a:lnTo>
                  <a:lnTo>
                    <a:pt x="2824772" y="427482"/>
                  </a:lnTo>
                  <a:lnTo>
                    <a:pt x="2834259" y="408305"/>
                  </a:lnTo>
                  <a:lnTo>
                    <a:pt x="2802509" y="408470"/>
                  </a:lnTo>
                  <a:lnTo>
                    <a:pt x="2802509" y="12700"/>
                  </a:lnTo>
                  <a:lnTo>
                    <a:pt x="4369689" y="12700"/>
                  </a:lnTo>
                  <a:lnTo>
                    <a:pt x="4929632" y="12700"/>
                  </a:lnTo>
                  <a:lnTo>
                    <a:pt x="4937125" y="12700"/>
                  </a:lnTo>
                  <a:lnTo>
                    <a:pt x="5139944" y="12700"/>
                  </a:lnTo>
                  <a:lnTo>
                    <a:pt x="6056896" y="12700"/>
                  </a:lnTo>
                  <a:lnTo>
                    <a:pt x="6057735" y="408978"/>
                  </a:lnTo>
                  <a:lnTo>
                    <a:pt x="6025261" y="410972"/>
                  </a:lnTo>
                  <a:lnTo>
                    <a:pt x="6067933" y="484632"/>
                  </a:lnTo>
                  <a:lnTo>
                    <a:pt x="6092228" y="427609"/>
                  </a:lnTo>
                  <a:lnTo>
                    <a:pt x="6101334" y="406273"/>
                  </a:lnTo>
                  <a:lnTo>
                    <a:pt x="6070435" y="408190"/>
                  </a:lnTo>
                  <a:lnTo>
                    <a:pt x="6069596" y="12700"/>
                  </a:lnTo>
                  <a:lnTo>
                    <a:pt x="8548510" y="12700"/>
                  </a:lnTo>
                  <a:lnTo>
                    <a:pt x="8549716" y="409232"/>
                  </a:lnTo>
                  <a:lnTo>
                    <a:pt x="8517001" y="412242"/>
                  </a:lnTo>
                  <a:lnTo>
                    <a:pt x="8561959" y="484632"/>
                  </a:lnTo>
                  <a:lnTo>
                    <a:pt x="8584070" y="427736"/>
                  </a:lnTo>
                  <a:lnTo>
                    <a:pt x="8592820" y="405257"/>
                  </a:lnTo>
                  <a:close/>
                </a:path>
              </a:pathLst>
            </a:custGeom>
            <a:solidFill>
              <a:srgbClr val="9D2C0E"/>
            </a:solidFill>
          </p:spPr>
          <p:txBody>
            <a:bodyPr wrap="square" lIns="0" tIns="0" rIns="0" bIns="0" rtlCol="0"/>
            <a:lstStyle/>
            <a:p>
              <a:endParaRPr/>
            </a:p>
          </p:txBody>
        </p:sp>
        <p:sp>
          <p:nvSpPr>
            <p:cNvPr id="11" name="object 11"/>
            <p:cNvSpPr/>
            <p:nvPr/>
          </p:nvSpPr>
          <p:spPr>
            <a:xfrm>
              <a:off x="6041136" y="1648967"/>
              <a:ext cx="0" cy="127000"/>
            </a:xfrm>
            <a:custGeom>
              <a:avLst/>
              <a:gdLst/>
              <a:ahLst/>
              <a:cxnLst/>
              <a:rect l="l" t="t" r="r" b="b"/>
              <a:pathLst>
                <a:path h="127000">
                  <a:moveTo>
                    <a:pt x="0" y="126619"/>
                  </a:moveTo>
                  <a:lnTo>
                    <a:pt x="0" y="0"/>
                  </a:lnTo>
                </a:path>
              </a:pathLst>
            </a:custGeom>
            <a:ln w="9144">
              <a:solidFill>
                <a:srgbClr val="9D2C0E"/>
              </a:solidFill>
            </a:ln>
          </p:spPr>
          <p:txBody>
            <a:bodyPr wrap="square" lIns="0" tIns="0" rIns="0" bIns="0" rtlCol="0"/>
            <a:lstStyle/>
            <a:p>
              <a:endParaRPr/>
            </a:p>
          </p:txBody>
        </p:sp>
      </p:grpSp>
      <p:sp>
        <p:nvSpPr>
          <p:cNvPr id="12" name="Footer Placeholder 11"/>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5F34-9A4E-5245-9A87-7386D13F498E}"/>
              </a:ext>
            </a:extLst>
          </p:cNvPr>
          <p:cNvSpPr>
            <a:spLocks noGrp="1"/>
          </p:cNvSpPr>
          <p:nvPr>
            <p:ph type="title"/>
          </p:nvPr>
        </p:nvSpPr>
        <p:spPr/>
        <p:txBody>
          <a:bodyPr/>
          <a:lstStyle/>
          <a:p>
            <a:r>
              <a:rPr lang="en-GB"/>
              <a:t>THE UPANISHADS</a:t>
            </a:r>
            <a:endParaRPr lang="en-US"/>
          </a:p>
        </p:txBody>
      </p:sp>
      <p:sp>
        <p:nvSpPr>
          <p:cNvPr id="3" name="Subtitle 2">
            <a:extLst>
              <a:ext uri="{FF2B5EF4-FFF2-40B4-BE49-F238E27FC236}">
                <a16:creationId xmlns:a16="http://schemas.microsoft.com/office/drawing/2014/main" id="{781C637B-03B5-B24B-8D08-B296B2D2D266}"/>
              </a:ext>
            </a:extLst>
          </p:cNvPr>
          <p:cNvSpPr>
            <a:spLocks noGrp="1"/>
          </p:cNvSpPr>
          <p:nvPr>
            <p:ph idx="1"/>
          </p:nvPr>
        </p:nvSpPr>
        <p:spPr>
          <a:xfrm>
            <a:off x="1154954" y="1600200"/>
            <a:ext cx="10046446" cy="4419600"/>
          </a:xfrm>
        </p:spPr>
        <p:txBody>
          <a:bodyPr>
            <a:noAutofit/>
          </a:bodyPr>
          <a:lstStyle/>
          <a:p>
            <a:r>
              <a:rPr lang="en-GB" i="0" dirty="0">
                <a:solidFill>
                  <a:srgbClr val="202122"/>
                </a:solidFill>
                <a:effectLst/>
                <a:latin typeface="-apple-system"/>
              </a:rPr>
              <a:t>The Upanishads are some of the sacred books of the </a:t>
            </a:r>
            <a:r>
              <a:rPr lang="en-GB" i="0" u="none" strike="noStrike" dirty="0">
                <a:solidFill>
                  <a:srgbClr val="6B4BA1"/>
                </a:solidFill>
                <a:effectLst/>
                <a:latin typeface="-apple-system"/>
                <a:hlinkClick r:id="rId2" tooltip="Hindu"/>
              </a:rPr>
              <a:t>Hindu</a:t>
            </a:r>
            <a:r>
              <a:rPr lang="en-GB" i="0" dirty="0">
                <a:solidFill>
                  <a:srgbClr val="202122"/>
                </a:solidFill>
                <a:effectLst/>
                <a:latin typeface="-apple-system"/>
              </a:rPr>
              <a:t> people. The Upanishads are part of a large collection of sacred books of Hindu people, called the Vedas.</a:t>
            </a:r>
          </a:p>
          <a:p>
            <a:r>
              <a:rPr lang="en-GB" i="0" dirty="0">
                <a:solidFill>
                  <a:srgbClr val="202122"/>
                </a:solidFill>
                <a:effectLst/>
                <a:latin typeface="-apple-system"/>
              </a:rPr>
              <a:t>They are placed at the end of the Vedas and they primarily deal with knowledge or wisdom. Because they deal with knowledge portion of the Vedas, they are called </a:t>
            </a:r>
            <a:r>
              <a:rPr lang="en-GB" i="0" dirty="0" err="1">
                <a:solidFill>
                  <a:srgbClr val="202122"/>
                </a:solidFill>
                <a:effectLst/>
                <a:latin typeface="-apple-system"/>
              </a:rPr>
              <a:t>Jnana</a:t>
            </a:r>
            <a:r>
              <a:rPr lang="en-GB" i="0" dirty="0">
                <a:solidFill>
                  <a:srgbClr val="202122"/>
                </a:solidFill>
                <a:effectLst/>
                <a:latin typeface="-apple-system"/>
              </a:rPr>
              <a:t>-Kanda (</a:t>
            </a:r>
            <a:r>
              <a:rPr lang="en-GB" i="0" dirty="0" err="1">
                <a:solidFill>
                  <a:srgbClr val="202122"/>
                </a:solidFill>
                <a:effectLst/>
                <a:latin typeface="-apple-system"/>
              </a:rPr>
              <a:t>Jnana</a:t>
            </a:r>
            <a:r>
              <a:rPr lang="en-GB" i="0" dirty="0">
                <a:solidFill>
                  <a:srgbClr val="202122"/>
                </a:solidFill>
                <a:effectLst/>
                <a:latin typeface="-apple-system"/>
              </a:rPr>
              <a:t> means knowledge).</a:t>
            </a:r>
          </a:p>
          <a:p>
            <a:r>
              <a:rPr lang="en-GB" i="0" dirty="0">
                <a:solidFill>
                  <a:srgbClr val="202122"/>
                </a:solidFill>
                <a:effectLst/>
                <a:latin typeface="-apple-system"/>
              </a:rPr>
              <a:t>Also because they come at the end portion of the Vedas they are often called texts of </a:t>
            </a:r>
            <a:r>
              <a:rPr lang="en-GB" i="1" dirty="0">
                <a:solidFill>
                  <a:srgbClr val="202122"/>
                </a:solidFill>
                <a:effectLst/>
                <a:latin typeface="-apple-system"/>
              </a:rPr>
              <a:t>Vedanta</a:t>
            </a:r>
            <a:r>
              <a:rPr lang="en-GB" i="0" dirty="0">
                <a:solidFill>
                  <a:srgbClr val="202122"/>
                </a:solidFill>
                <a:effectLst/>
                <a:latin typeface="-apple-system"/>
              </a:rPr>
              <a:t> .</a:t>
            </a:r>
          </a:p>
          <a:p>
            <a:r>
              <a:rPr lang="en-GB" i="0" dirty="0">
                <a:solidFill>
                  <a:srgbClr val="202122"/>
                </a:solidFill>
                <a:effectLst/>
                <a:latin typeface="-apple-system"/>
              </a:rPr>
              <a:t>Many scholars believe that originally Upanishads are rebellion against Vedas and it has added to Vedas by its unique spiritual quest. Upanishad means "sit down with" master to learn about the Atman(soul).</a:t>
            </a:r>
          </a:p>
          <a:p>
            <a:r>
              <a:rPr lang="en-GB" i="0" dirty="0">
                <a:solidFill>
                  <a:srgbClr val="202122"/>
                </a:solidFill>
                <a:effectLst/>
                <a:latin typeface="-apple-system"/>
              </a:rPr>
              <a:t>The oldest, such as the </a:t>
            </a:r>
            <a:r>
              <a:rPr lang="en-GB" i="0" u="none" strike="noStrike" dirty="0" err="1">
                <a:solidFill>
                  <a:srgbClr val="DD3333"/>
                </a:solidFill>
                <a:effectLst/>
                <a:latin typeface="-apple-system"/>
                <a:hlinkClick r:id="rId3" tooltip="Brhadaranyaka Upanishad (not yet started)"/>
              </a:rPr>
              <a:t>Brhadaranyaka</a:t>
            </a:r>
            <a:r>
              <a:rPr lang="en-GB" i="0" u="none" strike="noStrike" dirty="0">
                <a:solidFill>
                  <a:srgbClr val="DD3333"/>
                </a:solidFill>
                <a:effectLst/>
                <a:latin typeface="-apple-system"/>
                <a:hlinkClick r:id="rId3" tooltip="Brhadaranyaka Upanishad (not yet started)"/>
              </a:rPr>
              <a:t> Upanishad</a:t>
            </a:r>
            <a:r>
              <a:rPr lang="en-GB" i="0" dirty="0">
                <a:solidFill>
                  <a:srgbClr val="202122"/>
                </a:solidFill>
                <a:effectLst/>
                <a:latin typeface="-apple-system"/>
              </a:rPr>
              <a:t> and </a:t>
            </a:r>
            <a:r>
              <a:rPr lang="en-GB" i="0" u="none" strike="noStrike" dirty="0" err="1">
                <a:solidFill>
                  <a:srgbClr val="DD3333"/>
                </a:solidFill>
                <a:effectLst/>
                <a:latin typeface="-apple-system"/>
                <a:hlinkClick r:id="rId4" tooltip="Chandogya Upanishad (not yet started)"/>
              </a:rPr>
              <a:t>Chandogya</a:t>
            </a:r>
            <a:r>
              <a:rPr lang="en-GB" i="0" u="none" strike="noStrike" dirty="0">
                <a:solidFill>
                  <a:srgbClr val="DD3333"/>
                </a:solidFill>
                <a:effectLst/>
                <a:latin typeface="-apple-system"/>
                <a:hlinkClick r:id="rId4" tooltip="Chandogya Upanishad (not yet started)"/>
              </a:rPr>
              <a:t> Upanishad</a:t>
            </a:r>
            <a:r>
              <a:rPr lang="en-GB" i="0" dirty="0">
                <a:solidFill>
                  <a:srgbClr val="202122"/>
                </a:solidFill>
                <a:effectLst/>
                <a:latin typeface="-apple-system"/>
              </a:rPr>
              <a:t>, may be as old as 8th century BC, while the youngest, depending on the specific Upanishad, may date to the medieval or early modern period. More than 300 text about Upanishad have been found but we have 108 Upanishad in written.</a:t>
            </a:r>
            <a:endParaRPr lang="en-US" dirty="0"/>
          </a:p>
        </p:txBody>
      </p:sp>
    </p:spTree>
    <p:extLst>
      <p:ext uri="{BB962C8B-B14F-4D97-AF65-F5344CB8AC3E}">
        <p14:creationId xmlns:p14="http://schemas.microsoft.com/office/powerpoint/2010/main" val="1539250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Upanishad </a:t>
            </a:r>
          </a:p>
        </p:txBody>
      </p:sp>
      <p:sp>
        <p:nvSpPr>
          <p:cNvPr id="3" name="Text Placeholder 2"/>
          <p:cNvSpPr>
            <a:spLocks noGrp="1"/>
          </p:cNvSpPr>
          <p:nvPr>
            <p:ph type="body" idx="1"/>
          </p:nvPr>
        </p:nvSpPr>
        <p:spPr>
          <a:xfrm>
            <a:off x="1752599" y="1600200"/>
            <a:ext cx="8878697" cy="4114800"/>
          </a:xfrm>
        </p:spPr>
        <p:txBody>
          <a:bodyPr/>
          <a:lstStyle/>
          <a:p>
            <a:r>
              <a:rPr lang="en-US" dirty="0"/>
              <a:t>Interestingly, the term Upanishad or u (at), pa (foot), </a:t>
            </a:r>
            <a:r>
              <a:rPr lang="en-US" dirty="0" err="1"/>
              <a:t>ni</a:t>
            </a:r>
            <a:r>
              <a:rPr lang="en-US" dirty="0"/>
              <a:t> (down) and s(h)ad (to sit), i.e. to sit down near (the teacher), describes the text completely. </a:t>
            </a:r>
          </a:p>
          <a:p>
            <a:endParaRPr lang="en-US" dirty="0"/>
          </a:p>
          <a:p>
            <a:r>
              <a:rPr lang="en-US" dirty="0"/>
              <a:t>We have more than 200 known Upanishads and the teacher usually passed them down verbally to his students in the forest while they sat in front of him. This tradition was part of the guru-</a:t>
            </a:r>
            <a:r>
              <a:rPr lang="en-US" dirty="0" err="1"/>
              <a:t>shishya</a:t>
            </a:r>
            <a:r>
              <a:rPr lang="en-US" dirty="0"/>
              <a:t> </a:t>
            </a:r>
            <a:r>
              <a:rPr lang="en-US" dirty="0" err="1"/>
              <a:t>parampara</a:t>
            </a:r>
            <a:r>
              <a:rPr lang="en-US" dirty="0"/>
              <a:t>. </a:t>
            </a:r>
          </a:p>
          <a:p>
            <a:endParaRPr lang="en-US" dirty="0"/>
          </a:p>
          <a:p>
            <a:endParaRPr lang="en-US" dirty="0"/>
          </a:p>
          <a:p>
            <a:r>
              <a:rPr lang="en-US" dirty="0"/>
              <a:t>These are treatises written in Sanskrit and give an account of the Vedas in predominantly monastic and mystical terms. As they are generally the last part of the Vedas, they are also known as Vedanta or ‘end (anta) of the Veda’. </a:t>
            </a:r>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620647" y="1295400"/>
            <a:ext cx="9010650" cy="3877985"/>
          </a:xfrm>
        </p:spPr>
        <p:txBody>
          <a:bodyPr/>
          <a:lstStyle/>
          <a:p>
            <a:r>
              <a:rPr lang="en-US" dirty="0"/>
              <a:t>The Upanishads are said to have the ‘truth’ about human life and show the way towards human salvation or </a:t>
            </a:r>
            <a:r>
              <a:rPr lang="en-US" dirty="0" err="1"/>
              <a:t>moksha</a:t>
            </a:r>
            <a:r>
              <a:rPr lang="en-US" dirty="0"/>
              <a:t>. </a:t>
            </a:r>
          </a:p>
          <a:p>
            <a:endParaRPr lang="en-US" dirty="0"/>
          </a:p>
          <a:p>
            <a:r>
              <a:rPr lang="en-US" dirty="0"/>
              <a:t>They continue to talk about the abstract and philosophical problems faced by mankind, especially about the origin of this universe, supposed origin of the mankind, life and death cycle and the material and spiritual quests of man. </a:t>
            </a:r>
          </a:p>
          <a:p>
            <a:endParaRPr lang="en-US" dirty="0"/>
          </a:p>
          <a:p>
            <a:endParaRPr lang="en-US" dirty="0"/>
          </a:p>
          <a:p>
            <a:r>
              <a:rPr lang="en-US" dirty="0"/>
              <a:t>Out of the above-mentioned 200 Upanishads, a set of 108 Upanishads has been called the </a:t>
            </a:r>
            <a:r>
              <a:rPr lang="en-US" dirty="0" err="1"/>
              <a:t>Muktika</a:t>
            </a:r>
            <a:r>
              <a:rPr lang="en-US" dirty="0"/>
              <a:t> Canon. This is supposed to be an important canon as the number 108 is equivalent to the number of beads on a Hindu rosary or mala. </a:t>
            </a:r>
          </a:p>
          <a:p>
            <a:endParaRPr lang="en-US" dirty="0"/>
          </a:p>
          <a:p>
            <a:r>
              <a:rPr lang="en-US" dirty="0"/>
              <a:t>The teachings propounded in the Upanishads have been part of the founding rituals of Hinduism</a:t>
            </a:r>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BC5F-C2F6-D142-B55A-DEA2EE2D3783}"/>
              </a:ext>
            </a:extLst>
          </p:cNvPr>
          <p:cNvSpPr>
            <a:spLocks noGrp="1"/>
          </p:cNvSpPr>
          <p:nvPr>
            <p:ph type="title"/>
          </p:nvPr>
        </p:nvSpPr>
        <p:spPr/>
        <p:txBody>
          <a:bodyPr/>
          <a:lstStyle/>
          <a:p>
            <a:r>
              <a:rPr lang="en-GB"/>
              <a:t>Concept of UPANISHADS</a:t>
            </a:r>
            <a:endParaRPr lang="en-US"/>
          </a:p>
        </p:txBody>
      </p:sp>
      <p:sp>
        <p:nvSpPr>
          <p:cNvPr id="3" name="Content Placeholder 2">
            <a:extLst>
              <a:ext uri="{FF2B5EF4-FFF2-40B4-BE49-F238E27FC236}">
                <a16:creationId xmlns:a16="http://schemas.microsoft.com/office/drawing/2014/main" id="{474A6F63-5ADB-8C45-BA54-645123C15C5E}"/>
              </a:ext>
            </a:extLst>
          </p:cNvPr>
          <p:cNvSpPr>
            <a:spLocks noGrp="1"/>
          </p:cNvSpPr>
          <p:nvPr>
            <p:ph idx="1"/>
          </p:nvPr>
        </p:nvSpPr>
        <p:spPr>
          <a:xfrm>
            <a:off x="1154954" y="2189513"/>
            <a:ext cx="10200825" cy="3046988"/>
          </a:xfrm>
        </p:spPr>
        <p:txBody>
          <a:bodyPr/>
          <a:lstStyle/>
          <a:p>
            <a:r>
              <a:rPr lang="en-GB" dirty="0"/>
              <a:t>Many of the </a:t>
            </a:r>
            <a:r>
              <a:rPr lang="en-GB" dirty="0" err="1"/>
              <a:t>upanishads</a:t>
            </a:r>
            <a:r>
              <a:rPr lang="en-GB" dirty="0"/>
              <a:t> are present in the form of a dialogue between a Guru (teacher) and </a:t>
            </a:r>
            <a:r>
              <a:rPr lang="en-GB" dirty="0" err="1"/>
              <a:t>Shishya</a:t>
            </a:r>
            <a:r>
              <a:rPr lang="en-GB" dirty="0"/>
              <a:t>(student).</a:t>
            </a:r>
          </a:p>
          <a:p>
            <a:r>
              <a:rPr lang="en-GB" dirty="0"/>
              <a:t>It deals with three concepts:-</a:t>
            </a:r>
          </a:p>
          <a:p>
            <a:pPr lvl="1">
              <a:buFont typeface="+mj-lt"/>
              <a:buAutoNum type="arabicPeriod"/>
            </a:pPr>
            <a:r>
              <a:rPr lang="en-GB" sz="2400" b="1" dirty="0" err="1">
                <a:solidFill>
                  <a:srgbClr val="C00000"/>
                </a:solidFill>
              </a:rPr>
              <a:t>Jiva</a:t>
            </a:r>
            <a:r>
              <a:rPr lang="en-GB" sz="2400" b="1" dirty="0">
                <a:solidFill>
                  <a:srgbClr val="C00000"/>
                </a:solidFill>
              </a:rPr>
              <a:t>- the individual soul</a:t>
            </a:r>
          </a:p>
          <a:p>
            <a:pPr lvl="1">
              <a:buFont typeface="+mj-lt"/>
              <a:buAutoNum type="arabicPeriod"/>
            </a:pPr>
            <a:r>
              <a:rPr lang="en-GB" sz="2400" b="1" dirty="0" err="1">
                <a:solidFill>
                  <a:srgbClr val="C00000"/>
                </a:solidFill>
              </a:rPr>
              <a:t>Jagat</a:t>
            </a:r>
            <a:r>
              <a:rPr lang="en-GB" sz="2400" b="1" dirty="0">
                <a:solidFill>
                  <a:srgbClr val="C00000"/>
                </a:solidFill>
              </a:rPr>
              <a:t> – The universe or cosmos</a:t>
            </a:r>
          </a:p>
          <a:p>
            <a:pPr lvl="1">
              <a:buFont typeface="+mj-lt"/>
              <a:buAutoNum type="arabicPeriod"/>
            </a:pPr>
            <a:r>
              <a:rPr lang="en-GB" sz="2400" b="1" dirty="0">
                <a:solidFill>
                  <a:srgbClr val="C00000"/>
                </a:solidFill>
              </a:rPr>
              <a:t>Brahman- The supreme soul/God</a:t>
            </a:r>
          </a:p>
          <a:p>
            <a:r>
              <a:rPr lang="en-GB" dirty="0"/>
              <a:t>They contain discussion about </a:t>
            </a:r>
            <a:r>
              <a:rPr lang="en-GB" dirty="0" err="1"/>
              <a:t>jiva</a:t>
            </a:r>
            <a:r>
              <a:rPr lang="en-GB" dirty="0"/>
              <a:t>, </a:t>
            </a:r>
            <a:r>
              <a:rPr lang="en-GB" dirty="0" err="1"/>
              <a:t>jagat</a:t>
            </a:r>
            <a:r>
              <a:rPr lang="en-GB" dirty="0"/>
              <a:t> and </a:t>
            </a:r>
            <a:r>
              <a:rPr lang="en-GB" dirty="0" err="1"/>
              <a:t>brahman</a:t>
            </a:r>
            <a:r>
              <a:rPr lang="en-GB" dirty="0"/>
              <a:t> And the relationship between the three.</a:t>
            </a:r>
          </a:p>
          <a:p>
            <a:r>
              <a:rPr lang="en-GB" dirty="0"/>
              <a:t>The Upanishads form the Foundational texts of one of the Most popular schools of Vedic philosophy – </a:t>
            </a:r>
            <a:r>
              <a:rPr lang="en-GB" b="1" i="1" dirty="0" err="1"/>
              <a:t>vedanta</a:t>
            </a:r>
            <a:r>
              <a:rPr lang="en-GB" b="1" i="1" dirty="0"/>
              <a:t> </a:t>
            </a:r>
            <a:r>
              <a:rPr lang="en-GB" b="1" i="1" dirty="0" err="1"/>
              <a:t>darshana</a:t>
            </a:r>
            <a:endParaRPr lang="en-US" dirty="0"/>
          </a:p>
        </p:txBody>
      </p:sp>
    </p:spTree>
    <p:extLst>
      <p:ext uri="{BB962C8B-B14F-4D97-AF65-F5344CB8AC3E}">
        <p14:creationId xmlns:p14="http://schemas.microsoft.com/office/powerpoint/2010/main" val="725061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B253-9950-AD43-BBB9-2D0C8141B3E4}"/>
              </a:ext>
            </a:extLst>
          </p:cNvPr>
          <p:cNvSpPr>
            <a:spLocks noGrp="1"/>
          </p:cNvSpPr>
          <p:nvPr>
            <p:ph type="title"/>
          </p:nvPr>
        </p:nvSpPr>
        <p:spPr/>
        <p:txBody>
          <a:bodyPr/>
          <a:lstStyle/>
          <a:p>
            <a:r>
              <a:rPr lang="en-GB"/>
              <a:t>ISHA UPANISHADS</a:t>
            </a:r>
            <a:endParaRPr lang="en-US"/>
          </a:p>
        </p:txBody>
      </p:sp>
      <p:sp>
        <p:nvSpPr>
          <p:cNvPr id="3" name="Content Placeholder 2">
            <a:extLst>
              <a:ext uri="{FF2B5EF4-FFF2-40B4-BE49-F238E27FC236}">
                <a16:creationId xmlns:a16="http://schemas.microsoft.com/office/drawing/2014/main" id="{B364B03D-19ED-764E-A2A0-03F2928B2EF7}"/>
              </a:ext>
            </a:extLst>
          </p:cNvPr>
          <p:cNvSpPr>
            <a:spLocks noGrp="1"/>
          </p:cNvSpPr>
          <p:nvPr>
            <p:ph idx="1"/>
          </p:nvPr>
        </p:nvSpPr>
        <p:spPr>
          <a:xfrm>
            <a:off x="914400" y="1828800"/>
            <a:ext cx="9916312" cy="4062651"/>
          </a:xfrm>
        </p:spPr>
        <p:txBody>
          <a:bodyPr/>
          <a:lstStyle/>
          <a:p>
            <a:r>
              <a:rPr lang="en-GB" sz="2400" dirty="0"/>
              <a:t>It is  the second shortest </a:t>
            </a:r>
            <a:r>
              <a:rPr lang="en-GB" sz="2400" b="0" i="0" dirty="0" err="1">
                <a:solidFill>
                  <a:srgbClr val="202122"/>
                </a:solidFill>
                <a:effectLst/>
                <a:latin typeface="-apple-system"/>
              </a:rPr>
              <a:t>Mukhya</a:t>
            </a:r>
            <a:r>
              <a:rPr lang="en-GB" sz="2400" b="0" i="0" dirty="0">
                <a:solidFill>
                  <a:srgbClr val="202122"/>
                </a:solidFill>
                <a:effectLst/>
                <a:latin typeface="-apple-system"/>
              </a:rPr>
              <a:t>(primary, principal) Upanishad With just 18 </a:t>
            </a:r>
            <a:r>
              <a:rPr lang="en-GB" sz="2400" b="0" i="0" dirty="0" err="1">
                <a:solidFill>
                  <a:srgbClr val="202122"/>
                </a:solidFill>
                <a:effectLst/>
                <a:latin typeface="-apple-system"/>
              </a:rPr>
              <a:t>shlokas</a:t>
            </a:r>
            <a:r>
              <a:rPr lang="en-GB" sz="2400" b="0" i="0" dirty="0">
                <a:solidFill>
                  <a:srgbClr val="202122"/>
                </a:solidFill>
                <a:effectLst/>
                <a:latin typeface="-apple-system"/>
              </a:rPr>
              <a:t>.</a:t>
            </a:r>
          </a:p>
          <a:p>
            <a:r>
              <a:rPr lang="en-GB" sz="2400" dirty="0"/>
              <a:t>It gets It’s name from the starting of the first </a:t>
            </a:r>
            <a:r>
              <a:rPr lang="en-GB" sz="2400" dirty="0" err="1"/>
              <a:t>shloka</a:t>
            </a:r>
            <a:r>
              <a:rPr lang="en-GB" sz="2400" dirty="0"/>
              <a:t>- “</a:t>
            </a:r>
            <a:r>
              <a:rPr lang="en-GB" sz="2400" dirty="0" err="1"/>
              <a:t>isha</a:t>
            </a:r>
            <a:r>
              <a:rPr lang="en-GB" sz="2400" dirty="0"/>
              <a:t> </a:t>
            </a:r>
            <a:r>
              <a:rPr lang="en-GB" sz="2400" dirty="0" err="1"/>
              <a:t>Vasyam</a:t>
            </a:r>
            <a:r>
              <a:rPr lang="en-GB" sz="2400" dirty="0"/>
              <a:t> </a:t>
            </a:r>
            <a:r>
              <a:rPr lang="en-GB" sz="2400" dirty="0" err="1"/>
              <a:t>idam</a:t>
            </a:r>
            <a:r>
              <a:rPr lang="en-GB" sz="2400" dirty="0"/>
              <a:t> </a:t>
            </a:r>
            <a:r>
              <a:rPr lang="en-GB" sz="2400" dirty="0" err="1"/>
              <a:t>Sarvam</a:t>
            </a:r>
            <a:r>
              <a:rPr lang="en-GB" sz="2400" dirty="0"/>
              <a:t>....”</a:t>
            </a:r>
          </a:p>
          <a:p>
            <a:r>
              <a:rPr lang="en-GB" sz="2400" dirty="0"/>
              <a:t>It deals with the concepts of </a:t>
            </a:r>
            <a:r>
              <a:rPr lang="en-GB" sz="2400" b="1" dirty="0" err="1"/>
              <a:t>Vidya</a:t>
            </a:r>
            <a:r>
              <a:rPr lang="en-GB" sz="2400" b="1" dirty="0"/>
              <a:t> </a:t>
            </a:r>
            <a:r>
              <a:rPr lang="en-GB" sz="2400" dirty="0"/>
              <a:t>and </a:t>
            </a:r>
            <a:r>
              <a:rPr lang="en-GB" sz="2400" b="1" dirty="0" err="1"/>
              <a:t>Avidya</a:t>
            </a:r>
            <a:r>
              <a:rPr lang="en-GB" sz="2400" b="1" dirty="0"/>
              <a:t> </a:t>
            </a:r>
            <a:r>
              <a:rPr lang="en-GB" sz="2400" dirty="0"/>
              <a:t>(knowledge and ignorance), the paths of </a:t>
            </a:r>
            <a:r>
              <a:rPr lang="en-GB" sz="2400" b="1" dirty="0" err="1"/>
              <a:t>Sannyasa</a:t>
            </a:r>
            <a:r>
              <a:rPr lang="en-GB" sz="2400" b="1" dirty="0"/>
              <a:t> </a:t>
            </a:r>
            <a:r>
              <a:rPr lang="en-GB" sz="2400" dirty="0"/>
              <a:t>and </a:t>
            </a:r>
            <a:r>
              <a:rPr lang="en-GB" sz="2400" b="1" dirty="0"/>
              <a:t>Karma </a:t>
            </a:r>
            <a:r>
              <a:rPr lang="en-GB" sz="2400" dirty="0"/>
              <a:t>(Renunciation and action) and  The </a:t>
            </a:r>
            <a:r>
              <a:rPr lang="en-GB" sz="2400" b="1" dirty="0"/>
              <a:t>Nature of the Self</a:t>
            </a:r>
            <a:r>
              <a:rPr lang="en-GB" sz="2400" dirty="0"/>
              <a:t>.</a:t>
            </a:r>
          </a:p>
          <a:p>
            <a:r>
              <a:rPr lang="en-GB" sz="2400" dirty="0"/>
              <a:t>It also contain the famous </a:t>
            </a:r>
            <a:r>
              <a:rPr lang="en-GB" sz="2400" dirty="0" err="1"/>
              <a:t>shloka</a:t>
            </a:r>
            <a:r>
              <a:rPr lang="en-GB" sz="2400" dirty="0"/>
              <a:t> – ‘</a:t>
            </a:r>
            <a:r>
              <a:rPr lang="en-US" sz="2400" b="0" dirty="0" err="1"/>
              <a:t>Hiranmayena</a:t>
            </a:r>
            <a:r>
              <a:rPr lang="en-US" sz="2400" b="0" dirty="0"/>
              <a:t> </a:t>
            </a:r>
            <a:r>
              <a:rPr lang="en-US" sz="2400" b="0" dirty="0" err="1"/>
              <a:t>patrena</a:t>
            </a:r>
            <a:r>
              <a:rPr lang="en-US" sz="2400" b="0" dirty="0"/>
              <a:t> </a:t>
            </a:r>
            <a:r>
              <a:rPr lang="en-US" sz="2400" b="0" dirty="0" err="1"/>
              <a:t>satya-syapi-hitam</a:t>
            </a:r>
            <a:r>
              <a:rPr lang="en-US" sz="2400" b="0" dirty="0"/>
              <a:t> </a:t>
            </a:r>
            <a:r>
              <a:rPr lang="en-US" sz="2400" b="0" dirty="0" err="1"/>
              <a:t>mukham</a:t>
            </a:r>
            <a:r>
              <a:rPr lang="en-US" sz="2400" b="0" dirty="0"/>
              <a:t>, </a:t>
            </a:r>
            <a:r>
              <a:rPr lang="en-US" sz="2400" b="0" dirty="0" err="1"/>
              <a:t>tattvam</a:t>
            </a:r>
            <a:r>
              <a:rPr lang="en-US" sz="2400" b="0" dirty="0"/>
              <a:t> </a:t>
            </a:r>
            <a:r>
              <a:rPr lang="en-US" sz="2400" b="0" dirty="0" err="1"/>
              <a:t>pusanna-pavrnu</a:t>
            </a:r>
            <a:r>
              <a:rPr lang="en-US" sz="2400" b="0" dirty="0"/>
              <a:t> </a:t>
            </a:r>
            <a:r>
              <a:rPr lang="en-US" sz="2400" b="0" dirty="0" err="1"/>
              <a:t>satya</a:t>
            </a:r>
            <a:r>
              <a:rPr lang="en-US" sz="2400" b="0" dirty="0"/>
              <a:t> –</a:t>
            </a:r>
            <a:r>
              <a:rPr lang="en-US" sz="2400" b="0" dirty="0" err="1"/>
              <a:t>dharmaya</a:t>
            </a:r>
            <a:r>
              <a:rPr lang="en-US" sz="2400" b="0" dirty="0"/>
              <a:t> </a:t>
            </a:r>
            <a:r>
              <a:rPr lang="en-US" sz="2400" b="0" dirty="0" err="1"/>
              <a:t>drstave</a:t>
            </a:r>
            <a:r>
              <a:rPr lang="en-US" sz="2400" b="0" dirty="0"/>
              <a:t>’. (Ishopanishad.15)</a:t>
            </a:r>
            <a:r>
              <a:rPr lang="en-GB" sz="2400" dirty="0"/>
              <a:t> which is traditionally chanted before The practice of </a:t>
            </a:r>
            <a:r>
              <a:rPr lang="en-GB" sz="2400" dirty="0" err="1"/>
              <a:t>surya</a:t>
            </a:r>
            <a:r>
              <a:rPr lang="en-GB" sz="2400" dirty="0"/>
              <a:t> </a:t>
            </a:r>
            <a:r>
              <a:rPr lang="en-GB" sz="2400" dirty="0" err="1"/>
              <a:t>namaskara</a:t>
            </a:r>
            <a:r>
              <a:rPr lang="en-GB" sz="2400" dirty="0"/>
              <a:t>.</a:t>
            </a:r>
            <a:endParaRPr lang="en-US" sz="2400" dirty="0"/>
          </a:p>
        </p:txBody>
      </p:sp>
    </p:spTree>
    <p:extLst>
      <p:ext uri="{BB962C8B-B14F-4D97-AF65-F5344CB8AC3E}">
        <p14:creationId xmlns:p14="http://schemas.microsoft.com/office/powerpoint/2010/main" val="396944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45" dirty="0"/>
              <a:t>SACRED</a:t>
            </a:r>
            <a:r>
              <a:rPr spc="-90" dirty="0"/>
              <a:t> </a:t>
            </a:r>
            <a:r>
              <a:rPr spc="-340" dirty="0"/>
              <a:t>LITERATURES</a:t>
            </a:r>
          </a:p>
        </p:txBody>
      </p:sp>
      <p:sp>
        <p:nvSpPr>
          <p:cNvPr id="3" name="object 3"/>
          <p:cNvSpPr txBox="1"/>
          <p:nvPr/>
        </p:nvSpPr>
        <p:spPr>
          <a:xfrm>
            <a:off x="1909317" y="1076071"/>
            <a:ext cx="8987155" cy="2313305"/>
          </a:xfrm>
          <a:prstGeom prst="rect">
            <a:avLst/>
          </a:prstGeom>
        </p:spPr>
        <p:txBody>
          <a:bodyPr vert="horz" wrap="square" lIns="0" tIns="12700" rIns="0" bIns="0" rtlCol="0">
            <a:spAutoFit/>
          </a:bodyPr>
          <a:lstStyle/>
          <a:p>
            <a:pPr marL="12700">
              <a:lnSpc>
                <a:spcPct val="100000"/>
              </a:lnSpc>
              <a:spcBef>
                <a:spcPts val="100"/>
              </a:spcBef>
            </a:pPr>
            <a:r>
              <a:rPr sz="3600" spc="-280" dirty="0">
                <a:solidFill>
                  <a:srgbClr val="7B230C"/>
                </a:solidFill>
                <a:latin typeface="Arial"/>
                <a:cs typeface="Arial"/>
              </a:rPr>
              <a:t>RELIGIOUS </a:t>
            </a:r>
            <a:r>
              <a:rPr sz="3600" spc="475" dirty="0">
                <a:solidFill>
                  <a:srgbClr val="7B230C"/>
                </a:solidFill>
                <a:latin typeface="Arial"/>
                <a:cs typeface="Arial"/>
              </a:rPr>
              <a:t>&amp; </a:t>
            </a:r>
            <a:r>
              <a:rPr sz="3600" spc="-180" dirty="0">
                <a:solidFill>
                  <a:srgbClr val="7B230C"/>
                </a:solidFill>
                <a:latin typeface="Arial"/>
                <a:cs typeface="Arial"/>
              </a:rPr>
              <a:t>MYTHOLOGICAL</a:t>
            </a:r>
            <a:r>
              <a:rPr sz="3600" spc="-265" dirty="0">
                <a:solidFill>
                  <a:srgbClr val="7B230C"/>
                </a:solidFill>
                <a:latin typeface="Arial"/>
                <a:cs typeface="Arial"/>
              </a:rPr>
              <a:t> </a:t>
            </a:r>
            <a:r>
              <a:rPr sz="3600" spc="-340" dirty="0">
                <a:solidFill>
                  <a:srgbClr val="7B230C"/>
                </a:solidFill>
                <a:latin typeface="Arial"/>
                <a:cs typeface="Arial"/>
              </a:rPr>
              <a:t>LITERATURES</a:t>
            </a:r>
            <a:endParaRPr sz="3600">
              <a:latin typeface="Arial"/>
              <a:cs typeface="Arial"/>
            </a:endParaRPr>
          </a:p>
          <a:p>
            <a:pPr marL="601980" indent="-343535">
              <a:lnSpc>
                <a:spcPct val="100000"/>
              </a:lnSpc>
              <a:spcBef>
                <a:spcPts val="4485"/>
              </a:spcBef>
              <a:buClr>
                <a:srgbClr val="A42F0F"/>
              </a:buClr>
              <a:buFont typeface="Arial"/>
              <a:buChar char=""/>
              <a:tabLst>
                <a:tab pos="602615" algn="l"/>
              </a:tabLst>
            </a:pPr>
            <a:r>
              <a:rPr sz="2000" b="1" spc="15" dirty="0">
                <a:solidFill>
                  <a:srgbClr val="404040"/>
                </a:solidFill>
                <a:latin typeface="Arial"/>
                <a:cs typeface="Arial"/>
              </a:rPr>
              <a:t>Hindu</a:t>
            </a:r>
            <a:r>
              <a:rPr sz="2000" b="1" spc="-10" dirty="0">
                <a:solidFill>
                  <a:srgbClr val="404040"/>
                </a:solidFill>
                <a:latin typeface="Arial"/>
                <a:cs typeface="Arial"/>
              </a:rPr>
              <a:t> Literature</a:t>
            </a:r>
            <a:endParaRPr sz="2000">
              <a:latin typeface="Arial"/>
              <a:cs typeface="Arial"/>
            </a:endParaRPr>
          </a:p>
          <a:p>
            <a:pPr marL="601980" indent="-343535">
              <a:lnSpc>
                <a:spcPct val="100000"/>
              </a:lnSpc>
              <a:spcBef>
                <a:spcPts val="1010"/>
              </a:spcBef>
              <a:buClr>
                <a:srgbClr val="A42F0F"/>
              </a:buClr>
              <a:buFont typeface="Arial"/>
              <a:buChar char=""/>
              <a:tabLst>
                <a:tab pos="602615" algn="l"/>
              </a:tabLst>
            </a:pPr>
            <a:r>
              <a:rPr sz="2000" b="1" spc="-40" dirty="0">
                <a:solidFill>
                  <a:srgbClr val="404040"/>
                </a:solidFill>
                <a:latin typeface="Arial"/>
                <a:cs typeface="Arial"/>
              </a:rPr>
              <a:t>Buddhist</a:t>
            </a:r>
            <a:r>
              <a:rPr sz="2000" b="1" spc="-25" dirty="0">
                <a:solidFill>
                  <a:srgbClr val="404040"/>
                </a:solidFill>
                <a:latin typeface="Arial"/>
                <a:cs typeface="Arial"/>
              </a:rPr>
              <a:t> </a:t>
            </a:r>
            <a:r>
              <a:rPr sz="2000" b="1" spc="-10" dirty="0">
                <a:solidFill>
                  <a:srgbClr val="404040"/>
                </a:solidFill>
                <a:latin typeface="Arial"/>
                <a:cs typeface="Arial"/>
              </a:rPr>
              <a:t>Literature</a:t>
            </a:r>
            <a:endParaRPr sz="2000">
              <a:latin typeface="Arial"/>
              <a:cs typeface="Arial"/>
            </a:endParaRPr>
          </a:p>
          <a:p>
            <a:pPr marL="601980" indent="-343535">
              <a:lnSpc>
                <a:spcPct val="100000"/>
              </a:lnSpc>
              <a:spcBef>
                <a:spcPts val="994"/>
              </a:spcBef>
              <a:buClr>
                <a:srgbClr val="A42F0F"/>
              </a:buClr>
              <a:buFont typeface="Arial"/>
              <a:buChar char=""/>
              <a:tabLst>
                <a:tab pos="602615" algn="l"/>
              </a:tabLst>
            </a:pPr>
            <a:r>
              <a:rPr sz="2000" b="1" spc="-70" dirty="0">
                <a:solidFill>
                  <a:srgbClr val="404040"/>
                </a:solidFill>
                <a:latin typeface="Arial"/>
                <a:cs typeface="Arial"/>
              </a:rPr>
              <a:t>Jain</a:t>
            </a:r>
            <a:r>
              <a:rPr sz="2000" b="1" spc="-25" dirty="0">
                <a:solidFill>
                  <a:srgbClr val="404040"/>
                </a:solidFill>
                <a:latin typeface="Arial"/>
                <a:cs typeface="Arial"/>
              </a:rPr>
              <a:t> </a:t>
            </a:r>
            <a:r>
              <a:rPr sz="2000" b="1" spc="-10" dirty="0">
                <a:solidFill>
                  <a:srgbClr val="404040"/>
                </a:solidFill>
                <a:latin typeface="Arial"/>
                <a:cs typeface="Arial"/>
              </a:rPr>
              <a:t>Literature</a:t>
            </a:r>
            <a:endParaRPr sz="2000">
              <a:latin typeface="Arial"/>
              <a:cs typeface="Arial"/>
            </a:endParaRPr>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9AE1-5E4A-2944-8700-B6E5D12B716B}"/>
              </a:ext>
            </a:extLst>
          </p:cNvPr>
          <p:cNvSpPr>
            <a:spLocks noGrp="1"/>
          </p:cNvSpPr>
          <p:nvPr>
            <p:ph type="title"/>
          </p:nvPr>
        </p:nvSpPr>
        <p:spPr/>
        <p:txBody>
          <a:bodyPr/>
          <a:lstStyle/>
          <a:p>
            <a:r>
              <a:rPr lang="en-GB"/>
              <a:t>Concept of Vidya and Avidya</a:t>
            </a:r>
            <a:endParaRPr lang="en-US"/>
          </a:p>
        </p:txBody>
      </p:sp>
      <p:sp>
        <p:nvSpPr>
          <p:cNvPr id="3" name="Content Placeholder 2">
            <a:extLst>
              <a:ext uri="{FF2B5EF4-FFF2-40B4-BE49-F238E27FC236}">
                <a16:creationId xmlns:a16="http://schemas.microsoft.com/office/drawing/2014/main" id="{94AFA723-CE59-9D4A-833D-9FC18D1D87B7}"/>
              </a:ext>
            </a:extLst>
          </p:cNvPr>
          <p:cNvSpPr>
            <a:spLocks noGrp="1"/>
          </p:cNvSpPr>
          <p:nvPr>
            <p:ph idx="1"/>
          </p:nvPr>
        </p:nvSpPr>
        <p:spPr/>
        <p:txBody>
          <a:bodyPr/>
          <a:lstStyle/>
          <a:p>
            <a:r>
              <a:rPr lang="en-GB"/>
              <a:t>The isha Upanishads Prescribes combining vidya and avidya (knowledge and actions)</a:t>
            </a:r>
          </a:p>
          <a:p>
            <a:r>
              <a:rPr lang="en-GB"/>
              <a:t>It says that those who worship vidya alone  Or avidya alone enter into darkness.</a:t>
            </a:r>
          </a:p>
          <a:p>
            <a:r>
              <a:rPr lang="en-GB"/>
              <a:t>Vidya and avidya lead to different results , therefore he who knows this and combines both crosses  Over death and attains immortality.</a:t>
            </a:r>
            <a:endParaRPr lang="en-US"/>
          </a:p>
        </p:txBody>
      </p:sp>
    </p:spTree>
    <p:extLst>
      <p:ext uri="{BB962C8B-B14F-4D97-AF65-F5344CB8AC3E}">
        <p14:creationId xmlns:p14="http://schemas.microsoft.com/office/powerpoint/2010/main" val="116876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3B53-F2C9-F74F-B8C3-71548D5ABBD9}"/>
              </a:ext>
            </a:extLst>
          </p:cNvPr>
          <p:cNvSpPr>
            <a:spLocks noGrp="1"/>
          </p:cNvSpPr>
          <p:nvPr>
            <p:ph type="title"/>
          </p:nvPr>
        </p:nvSpPr>
        <p:spPr/>
        <p:txBody>
          <a:bodyPr/>
          <a:lstStyle/>
          <a:p>
            <a:r>
              <a:rPr lang="en-GB"/>
              <a:t>KENA UPANISHAD</a:t>
            </a:r>
            <a:endParaRPr lang="en-US"/>
          </a:p>
        </p:txBody>
      </p:sp>
      <p:sp>
        <p:nvSpPr>
          <p:cNvPr id="3" name="Content Placeholder 2">
            <a:extLst>
              <a:ext uri="{FF2B5EF4-FFF2-40B4-BE49-F238E27FC236}">
                <a16:creationId xmlns:a16="http://schemas.microsoft.com/office/drawing/2014/main" id="{DC2E9C1B-55D8-9041-8653-88FC7B9DF386}"/>
              </a:ext>
            </a:extLst>
          </p:cNvPr>
          <p:cNvSpPr>
            <a:spLocks noGrp="1"/>
          </p:cNvSpPr>
          <p:nvPr>
            <p:ph idx="1"/>
          </p:nvPr>
        </p:nvSpPr>
        <p:spPr>
          <a:xfrm>
            <a:off x="533400" y="1295400"/>
            <a:ext cx="10668000" cy="5262979"/>
          </a:xfrm>
        </p:spPr>
        <p:txBody>
          <a:bodyPr/>
          <a:lstStyle/>
          <a:p>
            <a:r>
              <a:rPr lang="en-GB" dirty="0"/>
              <a:t>The </a:t>
            </a:r>
            <a:r>
              <a:rPr lang="en-GB" dirty="0" err="1"/>
              <a:t>kena</a:t>
            </a:r>
            <a:r>
              <a:rPr lang="en-GB" dirty="0"/>
              <a:t> </a:t>
            </a:r>
            <a:r>
              <a:rPr lang="en-GB" dirty="0" err="1"/>
              <a:t>upanishad</a:t>
            </a:r>
            <a:r>
              <a:rPr lang="en-GB" dirty="0"/>
              <a:t> is also known as </a:t>
            </a:r>
            <a:r>
              <a:rPr lang="en-GB" dirty="0" err="1"/>
              <a:t>Talavakara</a:t>
            </a:r>
            <a:r>
              <a:rPr lang="en-GB" dirty="0"/>
              <a:t> </a:t>
            </a:r>
            <a:r>
              <a:rPr lang="en-GB" dirty="0" err="1"/>
              <a:t>upanishad</a:t>
            </a:r>
            <a:endParaRPr lang="en-GB" dirty="0"/>
          </a:p>
          <a:p>
            <a:r>
              <a:rPr lang="en-GB" dirty="0"/>
              <a:t>It starts with the </a:t>
            </a:r>
            <a:r>
              <a:rPr lang="en-GB" dirty="0" err="1"/>
              <a:t>shloka</a:t>
            </a:r>
            <a:r>
              <a:rPr lang="en-GB" dirty="0"/>
              <a:t> “ </a:t>
            </a:r>
            <a:r>
              <a:rPr lang="en-GB" dirty="0" err="1"/>
              <a:t>keneshitam</a:t>
            </a:r>
            <a:r>
              <a:rPr lang="en-GB" dirty="0"/>
              <a:t> </a:t>
            </a:r>
            <a:r>
              <a:rPr lang="en-GB" dirty="0" err="1"/>
              <a:t>patati</a:t>
            </a:r>
            <a:r>
              <a:rPr lang="en-GB" dirty="0"/>
              <a:t>......” And is therefore called </a:t>
            </a:r>
            <a:r>
              <a:rPr lang="en-GB" dirty="0" err="1"/>
              <a:t>kena</a:t>
            </a:r>
            <a:r>
              <a:rPr lang="en-GB" dirty="0"/>
              <a:t> </a:t>
            </a:r>
            <a:r>
              <a:rPr lang="en-GB" dirty="0" err="1"/>
              <a:t>upanishad</a:t>
            </a:r>
            <a:r>
              <a:rPr lang="en-GB" dirty="0"/>
              <a:t>.</a:t>
            </a:r>
          </a:p>
          <a:p>
            <a:r>
              <a:rPr lang="en-GB" dirty="0"/>
              <a:t>It is present in the form of the dialogue Between a </a:t>
            </a:r>
            <a:r>
              <a:rPr lang="en-GB" dirty="0" err="1"/>
              <a:t>shisya</a:t>
            </a:r>
            <a:r>
              <a:rPr lang="en-GB" dirty="0"/>
              <a:t> and the guru , who are both unnamed.</a:t>
            </a:r>
          </a:p>
          <a:p>
            <a:r>
              <a:rPr lang="en-GB" dirty="0"/>
              <a:t>It deals primarily with the nature of the self, the way to it’s realization And the result of Brahma- </a:t>
            </a:r>
            <a:r>
              <a:rPr lang="en-GB" dirty="0" err="1"/>
              <a:t>jnana</a:t>
            </a:r>
            <a:r>
              <a:rPr lang="en-GB" dirty="0"/>
              <a:t> (knowledge of Brahman)</a:t>
            </a:r>
          </a:p>
          <a:p>
            <a:endParaRPr lang="en-GB" dirty="0"/>
          </a:p>
          <a:p>
            <a:r>
              <a:rPr lang="en-US" i="1" dirty="0"/>
              <a:t> </a:t>
            </a:r>
            <a:r>
              <a:rPr lang="en-US" i="1" dirty="0" err="1"/>
              <a:t>Kena</a:t>
            </a:r>
            <a:r>
              <a:rPr lang="en-US" dirty="0"/>
              <a:t> (Sanskrit: </a:t>
            </a:r>
            <a:r>
              <a:rPr lang="en-US" dirty="0" err="1"/>
              <a:t>केन</a:t>
            </a:r>
            <a:r>
              <a:rPr lang="en-US" dirty="0"/>
              <a:t>) literally means, depending on the object-subject context, "by what, by whom, when, how, why, from what </a:t>
            </a:r>
            <a:r>
              <a:rPr lang="en-US" dirty="0" err="1"/>
              <a:t>cause".This</a:t>
            </a:r>
            <a:r>
              <a:rPr lang="en-US" dirty="0"/>
              <a:t> root of </a:t>
            </a:r>
            <a:r>
              <a:rPr lang="en-US" i="1" dirty="0" err="1"/>
              <a:t>Kena</a:t>
            </a:r>
            <a:r>
              <a:rPr lang="en-US" dirty="0"/>
              <a:t>, in the sense of "by whom" or "from what cause", is found the inquisitive first verse of the </a:t>
            </a:r>
            <a:r>
              <a:rPr lang="en-US" dirty="0" err="1"/>
              <a:t>Kena</a:t>
            </a:r>
            <a:r>
              <a:rPr lang="en-US" dirty="0"/>
              <a:t> Upanishad as follows,</a:t>
            </a:r>
          </a:p>
          <a:p>
            <a:endParaRPr lang="en-US" dirty="0"/>
          </a:p>
          <a:p>
            <a:r>
              <a:rPr lang="en-US" dirty="0" err="1"/>
              <a:t>केनेषितं</a:t>
            </a:r>
            <a:r>
              <a:rPr lang="en-US" dirty="0"/>
              <a:t> </a:t>
            </a:r>
            <a:r>
              <a:rPr lang="en-US" dirty="0" err="1"/>
              <a:t>पतति</a:t>
            </a:r>
            <a:r>
              <a:rPr lang="en-US" dirty="0"/>
              <a:t> </a:t>
            </a:r>
            <a:r>
              <a:rPr lang="en-US" dirty="0" err="1"/>
              <a:t>प्रेषितं</a:t>
            </a:r>
            <a:r>
              <a:rPr lang="en-US" dirty="0"/>
              <a:t> </a:t>
            </a:r>
            <a:r>
              <a:rPr lang="en-US" dirty="0" err="1"/>
              <a:t>मनः</a:t>
            </a:r>
            <a:br>
              <a:rPr lang="en-US" dirty="0"/>
            </a:br>
            <a:r>
              <a:rPr lang="en-US" dirty="0" err="1"/>
              <a:t>केन</a:t>
            </a:r>
            <a:r>
              <a:rPr lang="en-US" dirty="0"/>
              <a:t> </a:t>
            </a:r>
            <a:r>
              <a:rPr lang="en-US" dirty="0" err="1"/>
              <a:t>प्राणः</a:t>
            </a:r>
            <a:r>
              <a:rPr lang="en-US" dirty="0"/>
              <a:t> </a:t>
            </a:r>
            <a:r>
              <a:rPr lang="en-US" dirty="0" err="1"/>
              <a:t>प्रथमः</a:t>
            </a:r>
            <a:r>
              <a:rPr lang="en-US" dirty="0"/>
              <a:t> </a:t>
            </a:r>
            <a:r>
              <a:rPr lang="en-US" dirty="0" err="1"/>
              <a:t>प्रैति</a:t>
            </a:r>
            <a:r>
              <a:rPr lang="en-US" dirty="0"/>
              <a:t> </a:t>
            </a:r>
            <a:r>
              <a:rPr lang="en-US" dirty="0" err="1"/>
              <a:t>युक्तः</a:t>
            </a:r>
            <a:r>
              <a:rPr lang="en-US" dirty="0"/>
              <a:t> ।</a:t>
            </a:r>
            <a:br>
              <a:rPr lang="en-US" dirty="0"/>
            </a:br>
            <a:r>
              <a:rPr lang="en-US" dirty="0" err="1"/>
              <a:t>केनेषितां</a:t>
            </a:r>
            <a:r>
              <a:rPr lang="en-US" dirty="0"/>
              <a:t> </a:t>
            </a:r>
            <a:r>
              <a:rPr lang="en-US" dirty="0" err="1"/>
              <a:t>वाचमिमां</a:t>
            </a:r>
            <a:r>
              <a:rPr lang="en-US" dirty="0"/>
              <a:t> </a:t>
            </a:r>
            <a:r>
              <a:rPr lang="en-US" dirty="0" err="1"/>
              <a:t>वदन्ति</a:t>
            </a:r>
            <a:br>
              <a:rPr lang="en-US" dirty="0"/>
            </a:br>
            <a:r>
              <a:rPr lang="en-US" dirty="0" err="1"/>
              <a:t>चक्षुः</a:t>
            </a:r>
            <a:r>
              <a:rPr lang="en-US" dirty="0"/>
              <a:t> </a:t>
            </a:r>
            <a:r>
              <a:rPr lang="en-US" dirty="0" err="1"/>
              <a:t>श्रोत्रं</a:t>
            </a:r>
            <a:r>
              <a:rPr lang="en-US" dirty="0"/>
              <a:t> क उ </a:t>
            </a:r>
            <a:r>
              <a:rPr lang="en-US" dirty="0" err="1"/>
              <a:t>देवो</a:t>
            </a:r>
            <a:r>
              <a:rPr lang="en-US" dirty="0"/>
              <a:t> </a:t>
            </a:r>
            <a:r>
              <a:rPr lang="en-US" dirty="0" err="1"/>
              <a:t>युनक्ति</a:t>
            </a:r>
            <a:r>
              <a:rPr lang="en-US" dirty="0"/>
              <a:t> ॥ १ ॥</a:t>
            </a:r>
          </a:p>
          <a:p>
            <a:r>
              <a:rPr lang="en-US" dirty="0"/>
              <a:t>Sent by whom, flies out thither the mind?</a:t>
            </a:r>
            <a:br>
              <a:rPr lang="en-US" dirty="0"/>
            </a:br>
            <a:r>
              <a:rPr lang="en-US" dirty="0"/>
              <a:t>Harnessed by whom, roves thither the first breath?</a:t>
            </a:r>
            <a:br>
              <a:rPr lang="en-US" dirty="0"/>
            </a:br>
            <a:r>
              <a:rPr lang="en-US" dirty="0"/>
              <a:t>Who sends out the speech which we speak?</a:t>
            </a:r>
            <a:br>
              <a:rPr lang="en-US" dirty="0"/>
            </a:br>
            <a:r>
              <a:rPr lang="en-US" dirty="0"/>
              <a:t>Who is the </a:t>
            </a:r>
            <a:r>
              <a:rPr lang="en-US" dirty="0" err="1">
                <a:hlinkClick r:id="rId2" tooltip="Deva (Hinduism)"/>
              </a:rPr>
              <a:t>Deva</a:t>
            </a:r>
            <a:r>
              <a:rPr lang="en-US" dirty="0"/>
              <a:t> (deity, god) that harnesses the ears and eyes?</a:t>
            </a:r>
          </a:p>
          <a:p>
            <a:endParaRPr lang="en-US" dirty="0"/>
          </a:p>
        </p:txBody>
      </p:sp>
    </p:spTree>
    <p:extLst>
      <p:ext uri="{BB962C8B-B14F-4D97-AF65-F5344CB8AC3E}">
        <p14:creationId xmlns:p14="http://schemas.microsoft.com/office/powerpoint/2010/main" val="1895048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600200" y="1600200"/>
            <a:ext cx="9620250" cy="4985980"/>
          </a:xfrm>
        </p:spPr>
        <p:txBody>
          <a:bodyPr/>
          <a:lstStyle/>
          <a:p>
            <a:r>
              <a:rPr lang="en-US" dirty="0"/>
              <a:t>The </a:t>
            </a:r>
            <a:r>
              <a:rPr lang="en-US" dirty="0" err="1"/>
              <a:t>Kena</a:t>
            </a:r>
            <a:r>
              <a:rPr lang="en-US" dirty="0"/>
              <a:t> Upanishad opens by questioning the nature of man, the origins, the essence and the relationship of him with knowledge and sensory perception. It then asserts that knowledge is of two types - empirical and conceptual. </a:t>
            </a:r>
          </a:p>
          <a:p>
            <a:endParaRPr lang="en-US" dirty="0"/>
          </a:p>
          <a:p>
            <a:endParaRPr lang="en-US" dirty="0"/>
          </a:p>
          <a:p>
            <a:r>
              <a:rPr lang="en-US" dirty="0"/>
              <a:t>Empirical knowledge can be taught, described and discussed. Conceptual  knowledge cannot, states </a:t>
            </a:r>
            <a:r>
              <a:rPr lang="en-US" dirty="0" err="1"/>
              <a:t>Kena</a:t>
            </a:r>
            <a:r>
              <a:rPr lang="en-US" dirty="0"/>
              <a:t> Upanishad. Pure, abstract concepts are learnt and realized instead wherein it mentions that the highest reality is Brahman.</a:t>
            </a:r>
          </a:p>
          <a:p>
            <a:endParaRPr lang="en-US" dirty="0"/>
          </a:p>
          <a:p>
            <a:endParaRPr lang="en-US" dirty="0"/>
          </a:p>
          <a:p>
            <a:r>
              <a:rPr lang="en-US" dirty="0"/>
              <a:t>In verse 4, </a:t>
            </a:r>
            <a:r>
              <a:rPr lang="en-US" dirty="0" err="1"/>
              <a:t>Kena</a:t>
            </a:r>
            <a:r>
              <a:rPr lang="en-US" dirty="0"/>
              <a:t> Upanishad asserts that Brahman cannot be worshipped, because it has no attributes and is unthinkable, indescribable, eternal, all present reality. That what man worships is neither Atman-Brahman nor the path to Atman-Brahman. Rather, Brahman is that which cannot be perceived as empirical reality. It is that which "hears" the sound in ears, "sees" the view in eyes, "speaks" the words of speech, "smells" the aroma in breath, "comprehends" the meaning in thought. The Atman-Brahman is in man, not that which one worships outside.</a:t>
            </a:r>
          </a:p>
          <a:p>
            <a:endParaRPr lang="en-US" dirty="0"/>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92F7C-486B-EC45-AF2D-DE89B14E697A}"/>
              </a:ext>
            </a:extLst>
          </p:cNvPr>
          <p:cNvSpPr>
            <a:spLocks noGrp="1"/>
          </p:cNvSpPr>
          <p:nvPr>
            <p:ph type="title"/>
          </p:nvPr>
        </p:nvSpPr>
        <p:spPr/>
        <p:txBody>
          <a:bodyPr/>
          <a:lstStyle/>
          <a:p>
            <a:r>
              <a:rPr lang="en-GB"/>
              <a:t>Parts of KENA UPANISHAD</a:t>
            </a:r>
            <a:endParaRPr lang="en-US"/>
          </a:p>
        </p:txBody>
      </p:sp>
      <p:sp>
        <p:nvSpPr>
          <p:cNvPr id="3" name="Content Placeholder 2">
            <a:extLst>
              <a:ext uri="{FF2B5EF4-FFF2-40B4-BE49-F238E27FC236}">
                <a16:creationId xmlns:a16="http://schemas.microsoft.com/office/drawing/2014/main" id="{D7BC4511-250C-5B41-BDF4-AFECC31B72B8}"/>
              </a:ext>
            </a:extLst>
          </p:cNvPr>
          <p:cNvSpPr>
            <a:spLocks noGrp="1"/>
          </p:cNvSpPr>
          <p:nvPr>
            <p:ph idx="1"/>
          </p:nvPr>
        </p:nvSpPr>
        <p:spPr>
          <a:xfrm>
            <a:off x="1073727" y="2671948"/>
            <a:ext cx="10044546" cy="2492990"/>
          </a:xfrm>
        </p:spPr>
        <p:txBody>
          <a:bodyPr/>
          <a:lstStyle/>
          <a:p>
            <a:r>
              <a:rPr lang="en-GB" dirty="0"/>
              <a:t>Self and Mind- The </a:t>
            </a:r>
            <a:r>
              <a:rPr lang="en-GB" dirty="0" err="1"/>
              <a:t>kena</a:t>
            </a:r>
            <a:r>
              <a:rPr lang="en-GB" dirty="0"/>
              <a:t> </a:t>
            </a:r>
            <a:r>
              <a:rPr lang="en-GB" dirty="0" err="1"/>
              <a:t>upanishad</a:t>
            </a:r>
            <a:r>
              <a:rPr lang="en-GB" dirty="0"/>
              <a:t> begins with the self and mind.</a:t>
            </a:r>
          </a:p>
          <a:p>
            <a:endParaRPr lang="en-GB" dirty="0"/>
          </a:p>
          <a:p>
            <a:r>
              <a:rPr lang="en-GB" dirty="0"/>
              <a:t>Realization of the truth - After explaining about the nature of Brahman, the guru warns the </a:t>
            </a:r>
            <a:r>
              <a:rPr lang="en-GB" dirty="0" err="1"/>
              <a:t>shishya</a:t>
            </a:r>
            <a:r>
              <a:rPr lang="en-GB" dirty="0"/>
              <a:t> Against thinking That he knows Brahman Sufficiently well. The guru Says that the one who thinks Brahman well doesn’t know it in reality.</a:t>
            </a:r>
          </a:p>
          <a:p>
            <a:endParaRPr lang="en-GB" dirty="0"/>
          </a:p>
          <a:p>
            <a:r>
              <a:rPr lang="en-GB" dirty="0" err="1"/>
              <a:t>Yaksha</a:t>
            </a:r>
            <a:r>
              <a:rPr lang="en-GB" dirty="0"/>
              <a:t> </a:t>
            </a:r>
            <a:r>
              <a:rPr lang="en-GB" dirty="0" err="1"/>
              <a:t>upakhyana</a:t>
            </a:r>
            <a:r>
              <a:rPr lang="en-GB" dirty="0"/>
              <a:t>- The third part of the </a:t>
            </a:r>
            <a:r>
              <a:rPr lang="en-GB" dirty="0" err="1"/>
              <a:t>kena</a:t>
            </a:r>
            <a:r>
              <a:rPr lang="en-GB" dirty="0"/>
              <a:t> </a:t>
            </a:r>
            <a:r>
              <a:rPr lang="en-GB" dirty="0" err="1"/>
              <a:t>upanishad</a:t>
            </a:r>
            <a:r>
              <a:rPr lang="en-GB" dirty="0"/>
              <a:t> Begins with a story About a war between The </a:t>
            </a:r>
            <a:r>
              <a:rPr lang="en-GB" b="1" dirty="0" err="1"/>
              <a:t>devas</a:t>
            </a:r>
            <a:r>
              <a:rPr lang="en-GB" b="1" dirty="0"/>
              <a:t> </a:t>
            </a:r>
            <a:r>
              <a:rPr lang="en-GB" dirty="0"/>
              <a:t>and </a:t>
            </a:r>
            <a:r>
              <a:rPr lang="en-GB" b="1" dirty="0" err="1"/>
              <a:t>asuras</a:t>
            </a:r>
            <a:r>
              <a:rPr lang="en-GB" b="1" dirty="0"/>
              <a:t>. </a:t>
            </a:r>
            <a:r>
              <a:rPr lang="en-GB" dirty="0"/>
              <a:t>The </a:t>
            </a:r>
            <a:r>
              <a:rPr lang="en-GB" dirty="0" err="1"/>
              <a:t>devas</a:t>
            </a:r>
            <a:r>
              <a:rPr lang="en-GB" dirty="0"/>
              <a:t> emerge Victorious in the battle and become elated thinking that the victory and glory was theirs.</a:t>
            </a:r>
            <a:endParaRPr lang="en-GB" b="1" dirty="0"/>
          </a:p>
        </p:txBody>
      </p:sp>
    </p:spTree>
    <p:extLst>
      <p:ext uri="{BB962C8B-B14F-4D97-AF65-F5344CB8AC3E}">
        <p14:creationId xmlns:p14="http://schemas.microsoft.com/office/powerpoint/2010/main" val="1777055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18C6-068B-6D4B-9489-329FA9225C25}"/>
              </a:ext>
            </a:extLst>
          </p:cNvPr>
          <p:cNvSpPr>
            <a:spLocks noGrp="1"/>
          </p:cNvSpPr>
          <p:nvPr>
            <p:ph type="title"/>
          </p:nvPr>
        </p:nvSpPr>
        <p:spPr/>
        <p:txBody>
          <a:bodyPr/>
          <a:lstStyle/>
          <a:p>
            <a:r>
              <a:rPr lang="en-GB"/>
              <a:t>KATHA UPANISHAD</a:t>
            </a:r>
            <a:endParaRPr lang="en-US"/>
          </a:p>
        </p:txBody>
      </p:sp>
      <p:sp>
        <p:nvSpPr>
          <p:cNvPr id="3" name="Content Placeholder 2">
            <a:extLst>
              <a:ext uri="{FF2B5EF4-FFF2-40B4-BE49-F238E27FC236}">
                <a16:creationId xmlns:a16="http://schemas.microsoft.com/office/drawing/2014/main" id="{682FF938-6C78-1A4C-947B-BB9A4424B559}"/>
              </a:ext>
            </a:extLst>
          </p:cNvPr>
          <p:cNvSpPr>
            <a:spLocks noGrp="1"/>
          </p:cNvSpPr>
          <p:nvPr>
            <p:ph idx="1"/>
          </p:nvPr>
        </p:nvSpPr>
        <p:spPr>
          <a:xfrm>
            <a:off x="1154954" y="1524000"/>
            <a:ext cx="8825659" cy="4471060"/>
          </a:xfrm>
        </p:spPr>
        <p:txBody>
          <a:bodyPr>
            <a:normAutofit/>
          </a:bodyPr>
          <a:lstStyle/>
          <a:p>
            <a:r>
              <a:rPr lang="en-GB" i="0" dirty="0">
                <a:solidFill>
                  <a:schemeClr val="tx1"/>
                </a:solidFill>
                <a:effectLst/>
                <a:latin typeface="-apple-system"/>
              </a:rPr>
              <a:t>The </a:t>
            </a:r>
            <a:r>
              <a:rPr lang="en-GB" i="1" dirty="0" err="1">
                <a:solidFill>
                  <a:schemeClr val="tx1"/>
                </a:solidFill>
                <a:effectLst/>
                <a:latin typeface="inherit"/>
              </a:rPr>
              <a:t>Katha</a:t>
            </a:r>
            <a:r>
              <a:rPr lang="en-GB" i="1" dirty="0">
                <a:solidFill>
                  <a:schemeClr val="tx1"/>
                </a:solidFill>
                <a:effectLst/>
                <a:latin typeface="inherit"/>
              </a:rPr>
              <a:t> Upanishad</a:t>
            </a:r>
            <a:r>
              <a:rPr lang="en-GB" i="0" dirty="0">
                <a:solidFill>
                  <a:schemeClr val="tx1"/>
                </a:solidFill>
                <a:effectLst/>
                <a:latin typeface="-apple-system"/>
              </a:rPr>
              <a:t>  is one of the </a:t>
            </a:r>
            <a:r>
              <a:rPr lang="en-GB" i="1" u="none" strike="noStrike" dirty="0" err="1">
                <a:solidFill>
                  <a:schemeClr val="tx1"/>
                </a:solidFill>
                <a:effectLst/>
                <a:latin typeface="inherit"/>
                <a:hlinkClick r:id="rId2" tooltip="Mukhya"/>
              </a:rPr>
              <a:t>mukhya</a:t>
            </a:r>
            <a:r>
              <a:rPr lang="en-GB" i="0" dirty="0">
                <a:solidFill>
                  <a:schemeClr val="tx1"/>
                </a:solidFill>
                <a:effectLst/>
                <a:latin typeface="-apple-system"/>
              </a:rPr>
              <a:t> (primary) </a:t>
            </a:r>
            <a:r>
              <a:rPr lang="en-GB" i="0" u="none" strike="noStrike" dirty="0">
                <a:solidFill>
                  <a:schemeClr val="tx1"/>
                </a:solidFill>
                <a:effectLst/>
                <a:latin typeface="-apple-system"/>
                <a:hlinkClick r:id="rId3" tooltip="Upanishads"/>
              </a:rPr>
              <a:t>Upanishads</a:t>
            </a:r>
            <a:r>
              <a:rPr lang="en-GB" i="0" dirty="0">
                <a:solidFill>
                  <a:schemeClr val="tx1"/>
                </a:solidFill>
                <a:effectLst/>
                <a:latin typeface="-apple-system"/>
              </a:rPr>
              <a:t>, embedded in the last short eight sections of the </a:t>
            </a:r>
            <a:r>
              <a:rPr lang="en-GB" i="1" dirty="0" err="1">
                <a:solidFill>
                  <a:schemeClr val="tx1"/>
                </a:solidFill>
                <a:effectLst/>
                <a:latin typeface="inherit"/>
              </a:rPr>
              <a:t>Kaṭha</a:t>
            </a:r>
            <a:r>
              <a:rPr lang="en-GB" i="0" dirty="0">
                <a:solidFill>
                  <a:schemeClr val="tx1"/>
                </a:solidFill>
                <a:effectLst/>
                <a:latin typeface="-apple-system"/>
              </a:rPr>
              <a:t> school of the </a:t>
            </a:r>
            <a:r>
              <a:rPr lang="en-GB" i="0" u="none" strike="noStrike" dirty="0">
                <a:solidFill>
                  <a:schemeClr val="tx1"/>
                </a:solidFill>
                <a:effectLst/>
                <a:latin typeface="-apple-system"/>
                <a:hlinkClick r:id="rId4" tooltip="Krishna Yajurveda"/>
              </a:rPr>
              <a:t>Krishna </a:t>
            </a:r>
            <a:r>
              <a:rPr lang="en-GB" i="0" u="none" strike="noStrike" dirty="0" err="1">
                <a:solidFill>
                  <a:schemeClr val="tx1"/>
                </a:solidFill>
                <a:effectLst/>
                <a:latin typeface="-apple-system"/>
                <a:hlinkClick r:id="rId4" tooltip="Krishna Yajurveda"/>
              </a:rPr>
              <a:t>Yajurveda</a:t>
            </a:r>
            <a:r>
              <a:rPr lang="en-GB" i="0" dirty="0">
                <a:solidFill>
                  <a:schemeClr val="tx1"/>
                </a:solidFill>
                <a:effectLst/>
                <a:latin typeface="-apple-system"/>
              </a:rPr>
              <a:t>. It is also known as </a:t>
            </a:r>
            <a:r>
              <a:rPr lang="en-GB" i="1" dirty="0" err="1">
                <a:solidFill>
                  <a:schemeClr val="tx1"/>
                </a:solidFill>
                <a:effectLst/>
                <a:latin typeface="inherit"/>
              </a:rPr>
              <a:t>Kāṭhaka</a:t>
            </a:r>
            <a:r>
              <a:rPr lang="en-GB" i="0" dirty="0">
                <a:solidFill>
                  <a:schemeClr val="tx1"/>
                </a:solidFill>
                <a:effectLst/>
                <a:latin typeface="-apple-system"/>
              </a:rPr>
              <a:t> Upanishad, and is listed as number 3 in the </a:t>
            </a:r>
            <a:r>
              <a:rPr lang="en-GB" i="0" u="none" strike="noStrike" dirty="0" err="1">
                <a:solidFill>
                  <a:schemeClr val="tx1"/>
                </a:solidFill>
                <a:effectLst/>
                <a:latin typeface="-apple-system"/>
                <a:hlinkClick r:id="rId5" tooltip="Muktika"/>
              </a:rPr>
              <a:t>Muktika</a:t>
            </a:r>
            <a:r>
              <a:rPr lang="en-GB" i="0" dirty="0">
                <a:solidFill>
                  <a:schemeClr val="tx1"/>
                </a:solidFill>
                <a:effectLst/>
                <a:latin typeface="-apple-system"/>
              </a:rPr>
              <a:t> canon of 108 Upanishads.</a:t>
            </a:r>
          </a:p>
          <a:p>
            <a:r>
              <a:rPr lang="en-GB" i="0" dirty="0">
                <a:solidFill>
                  <a:schemeClr val="tx1"/>
                </a:solidFill>
                <a:effectLst/>
                <a:latin typeface="-apple-system"/>
              </a:rPr>
              <a:t>The </a:t>
            </a:r>
            <a:r>
              <a:rPr lang="en-GB" i="0" dirty="0" err="1">
                <a:solidFill>
                  <a:schemeClr val="tx1"/>
                </a:solidFill>
                <a:effectLst/>
                <a:latin typeface="-apple-system"/>
              </a:rPr>
              <a:t>Katha</a:t>
            </a:r>
            <a:r>
              <a:rPr lang="en-GB" i="0" dirty="0">
                <a:solidFill>
                  <a:schemeClr val="tx1"/>
                </a:solidFill>
                <a:effectLst/>
                <a:latin typeface="-apple-system"/>
              </a:rPr>
              <a:t> Upanishad consists of two chapters (</a:t>
            </a:r>
            <a:r>
              <a:rPr lang="en-GB" i="1" dirty="0" err="1">
                <a:solidFill>
                  <a:schemeClr val="tx1"/>
                </a:solidFill>
                <a:effectLst/>
                <a:latin typeface="-apple-system"/>
              </a:rPr>
              <a:t>Adhyāyas</a:t>
            </a:r>
            <a:r>
              <a:rPr lang="en-GB" i="0" dirty="0">
                <a:solidFill>
                  <a:schemeClr val="tx1"/>
                </a:solidFill>
                <a:effectLst/>
                <a:latin typeface="-apple-system"/>
              </a:rPr>
              <a:t>), each divided into three sections (</a:t>
            </a:r>
            <a:r>
              <a:rPr lang="en-GB" i="1" dirty="0" err="1">
                <a:solidFill>
                  <a:schemeClr val="tx1"/>
                </a:solidFill>
                <a:effectLst/>
                <a:latin typeface="-apple-system"/>
              </a:rPr>
              <a:t>Vallis</a:t>
            </a:r>
            <a:r>
              <a:rPr lang="en-GB" i="0" dirty="0">
                <a:solidFill>
                  <a:schemeClr val="tx1"/>
                </a:solidFill>
                <a:effectLst/>
                <a:latin typeface="-apple-system"/>
              </a:rPr>
              <a:t>).</a:t>
            </a:r>
          </a:p>
          <a:p>
            <a:r>
              <a:rPr lang="en-GB" i="0" dirty="0">
                <a:solidFill>
                  <a:schemeClr val="tx1"/>
                </a:solidFill>
                <a:effectLst/>
                <a:latin typeface="-apple-system"/>
              </a:rPr>
              <a:t>The first </a:t>
            </a:r>
            <a:r>
              <a:rPr lang="en-GB" i="1" dirty="0" err="1">
                <a:solidFill>
                  <a:schemeClr val="tx1"/>
                </a:solidFill>
                <a:effectLst/>
                <a:latin typeface="-apple-system"/>
              </a:rPr>
              <a:t>Adhyaya</a:t>
            </a:r>
            <a:r>
              <a:rPr lang="en-GB" i="0" dirty="0">
                <a:solidFill>
                  <a:schemeClr val="tx1"/>
                </a:solidFill>
                <a:effectLst/>
                <a:latin typeface="-apple-system"/>
              </a:rPr>
              <a:t> is considered to be of older origin than the second. The Upanishad is the legendary story of a little boy, </a:t>
            </a:r>
            <a:r>
              <a:rPr lang="en-GB" i="0" u="none" strike="noStrike" dirty="0" err="1">
                <a:solidFill>
                  <a:schemeClr val="tx1"/>
                </a:solidFill>
                <a:effectLst/>
                <a:latin typeface="-apple-system"/>
                <a:hlinkClick r:id="rId6" tooltip="Nachiketa"/>
              </a:rPr>
              <a:t>Nachiketa</a:t>
            </a:r>
            <a:r>
              <a:rPr lang="en-GB" i="0" dirty="0">
                <a:solidFill>
                  <a:schemeClr val="tx1"/>
                </a:solidFill>
                <a:effectLst/>
                <a:latin typeface="-apple-system"/>
              </a:rPr>
              <a:t> – the son of Sage </a:t>
            </a:r>
            <a:r>
              <a:rPr lang="en-GB" i="0" dirty="0" err="1">
                <a:solidFill>
                  <a:schemeClr val="tx1"/>
                </a:solidFill>
                <a:effectLst/>
                <a:latin typeface="-apple-system"/>
              </a:rPr>
              <a:t>Vajasravasa</a:t>
            </a:r>
            <a:r>
              <a:rPr lang="en-GB" i="0" dirty="0">
                <a:solidFill>
                  <a:schemeClr val="tx1"/>
                </a:solidFill>
                <a:effectLst/>
                <a:latin typeface="-apple-system"/>
              </a:rPr>
              <a:t>, who meets </a:t>
            </a:r>
            <a:r>
              <a:rPr lang="en-GB" i="0" u="none" strike="noStrike" dirty="0" err="1">
                <a:solidFill>
                  <a:schemeClr val="tx1"/>
                </a:solidFill>
                <a:effectLst/>
                <a:latin typeface="-apple-system"/>
                <a:hlinkClick r:id="rId7" tooltip="Yama"/>
              </a:rPr>
              <a:t>Yama</a:t>
            </a:r>
            <a:r>
              <a:rPr lang="en-GB" i="0" dirty="0">
                <a:solidFill>
                  <a:schemeClr val="tx1"/>
                </a:solidFill>
                <a:effectLst/>
                <a:latin typeface="-apple-system"/>
              </a:rPr>
              <a:t> (the Hindu deity of death)</a:t>
            </a:r>
          </a:p>
          <a:p>
            <a:r>
              <a:rPr lang="en-GB" i="0" dirty="0">
                <a:solidFill>
                  <a:schemeClr val="tx1"/>
                </a:solidFill>
                <a:effectLst/>
                <a:latin typeface="-apple-system"/>
              </a:rPr>
              <a:t>Their conversation evolves to a discussion of the nature of man, knowledge, </a:t>
            </a:r>
            <a:r>
              <a:rPr lang="en-GB" i="0" u="none" strike="noStrike" dirty="0">
                <a:solidFill>
                  <a:schemeClr val="tx1"/>
                </a:solidFill>
                <a:effectLst/>
                <a:latin typeface="-apple-system"/>
                <a:hlinkClick r:id="rId8" tooltip="Ātman (Hinduism)"/>
              </a:rPr>
              <a:t>Atman</a:t>
            </a:r>
            <a:r>
              <a:rPr lang="en-GB" i="0" dirty="0">
                <a:solidFill>
                  <a:schemeClr val="tx1"/>
                </a:solidFill>
                <a:effectLst/>
                <a:latin typeface="-apple-system"/>
              </a:rPr>
              <a:t> (Soul, Self) and </a:t>
            </a:r>
            <a:r>
              <a:rPr lang="en-GB" i="0" u="none" strike="noStrike" dirty="0" err="1">
                <a:solidFill>
                  <a:schemeClr val="tx1"/>
                </a:solidFill>
                <a:effectLst/>
                <a:latin typeface="-apple-system"/>
                <a:hlinkClick r:id="rId9" tooltip="Moksha"/>
              </a:rPr>
              <a:t>moksha</a:t>
            </a:r>
            <a:r>
              <a:rPr lang="en-GB" i="0" dirty="0">
                <a:solidFill>
                  <a:schemeClr val="tx1"/>
                </a:solidFill>
                <a:effectLst/>
                <a:latin typeface="-apple-system"/>
              </a:rPr>
              <a:t> (liberation).</a:t>
            </a:r>
            <a:endParaRPr lang="en-US" dirty="0">
              <a:solidFill>
                <a:schemeClr val="tx1"/>
              </a:solidFill>
            </a:endParaRPr>
          </a:p>
        </p:txBody>
      </p:sp>
    </p:spTree>
    <p:extLst>
      <p:ext uri="{BB962C8B-B14F-4D97-AF65-F5344CB8AC3E}">
        <p14:creationId xmlns:p14="http://schemas.microsoft.com/office/powerpoint/2010/main" val="1057766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1952" y="504520"/>
            <a:ext cx="1162050" cy="574675"/>
          </a:xfrm>
          <a:prstGeom prst="rect">
            <a:avLst/>
          </a:prstGeom>
        </p:spPr>
        <p:txBody>
          <a:bodyPr vert="horz" wrap="square" lIns="0" tIns="12700" rIns="0" bIns="0" rtlCol="0">
            <a:spAutoFit/>
          </a:bodyPr>
          <a:lstStyle/>
          <a:p>
            <a:pPr marL="12700">
              <a:lnSpc>
                <a:spcPct val="100000"/>
              </a:lnSpc>
              <a:spcBef>
                <a:spcPts val="100"/>
              </a:spcBef>
            </a:pPr>
            <a:r>
              <a:rPr spc="-375" dirty="0">
                <a:solidFill>
                  <a:srgbClr val="252525"/>
                </a:solidFill>
              </a:rPr>
              <a:t>EPICS</a:t>
            </a:r>
          </a:p>
        </p:txBody>
      </p:sp>
      <p:sp>
        <p:nvSpPr>
          <p:cNvPr id="3" name="object 3"/>
          <p:cNvSpPr txBox="1"/>
          <p:nvPr/>
        </p:nvSpPr>
        <p:spPr>
          <a:xfrm>
            <a:off x="2295017" y="1599691"/>
            <a:ext cx="8942705" cy="1550670"/>
          </a:xfrm>
          <a:prstGeom prst="rect">
            <a:avLst/>
          </a:prstGeom>
        </p:spPr>
        <p:txBody>
          <a:bodyPr vert="horz" wrap="square" lIns="0" tIns="23495" rIns="0" bIns="0" rtlCol="0">
            <a:spAutoFit/>
          </a:bodyPr>
          <a:lstStyle/>
          <a:p>
            <a:pPr marL="63500" marR="55880">
              <a:lnSpc>
                <a:spcPts val="2400"/>
              </a:lnSpc>
              <a:spcBef>
                <a:spcPts val="185"/>
              </a:spcBef>
              <a:tabLst>
                <a:tab pos="581660" algn="l"/>
              </a:tabLst>
            </a:pPr>
            <a:r>
              <a:rPr sz="3000" b="1" spc="-15" baseline="-66666" dirty="0">
                <a:solidFill>
                  <a:srgbClr val="404040"/>
                </a:solidFill>
                <a:latin typeface="Arial"/>
                <a:cs typeface="Arial"/>
              </a:rPr>
              <a:t>and</a:t>
            </a:r>
            <a:r>
              <a:rPr sz="2000" b="1" spc="-10" dirty="0">
                <a:solidFill>
                  <a:srgbClr val="404040"/>
                </a:solidFill>
                <a:latin typeface="Arial"/>
                <a:cs typeface="Arial"/>
              </a:rPr>
              <a:t>The </a:t>
            </a:r>
            <a:r>
              <a:rPr sz="2000" b="1" spc="-35" dirty="0">
                <a:solidFill>
                  <a:srgbClr val="6C7E39"/>
                </a:solidFill>
                <a:latin typeface="Arial"/>
                <a:cs typeface="Arial"/>
              </a:rPr>
              <a:t>Ramayana </a:t>
            </a:r>
            <a:r>
              <a:rPr sz="2000" b="1" spc="-30" dirty="0">
                <a:solidFill>
                  <a:srgbClr val="404040"/>
                </a:solidFill>
                <a:latin typeface="Arial"/>
                <a:cs typeface="Arial"/>
              </a:rPr>
              <a:t>(composed </a:t>
            </a:r>
            <a:r>
              <a:rPr sz="2000" b="1" spc="40" dirty="0">
                <a:solidFill>
                  <a:srgbClr val="404040"/>
                </a:solidFill>
                <a:latin typeface="Arial"/>
                <a:cs typeface="Arial"/>
              </a:rPr>
              <a:t>5</a:t>
            </a:r>
            <a:r>
              <a:rPr sz="1950" b="1" spc="60" baseline="25641" dirty="0">
                <a:solidFill>
                  <a:srgbClr val="404040"/>
                </a:solidFill>
                <a:latin typeface="Arial"/>
                <a:cs typeface="Arial"/>
              </a:rPr>
              <a:t>th </a:t>
            </a:r>
            <a:r>
              <a:rPr sz="2000" b="1" spc="-20" dirty="0">
                <a:solidFill>
                  <a:srgbClr val="404040"/>
                </a:solidFill>
                <a:latin typeface="Arial"/>
                <a:cs typeface="Arial"/>
              </a:rPr>
              <a:t>century </a:t>
            </a:r>
            <a:r>
              <a:rPr sz="2000" b="1" spc="-180" dirty="0">
                <a:solidFill>
                  <a:srgbClr val="404040"/>
                </a:solidFill>
                <a:latin typeface="Arial"/>
                <a:cs typeface="Arial"/>
              </a:rPr>
              <a:t>BC </a:t>
            </a:r>
            <a:r>
              <a:rPr sz="2000" b="1" spc="140" dirty="0">
                <a:solidFill>
                  <a:srgbClr val="404040"/>
                </a:solidFill>
                <a:latin typeface="Arial"/>
                <a:cs typeface="Arial"/>
              </a:rPr>
              <a:t>- </a:t>
            </a:r>
            <a:r>
              <a:rPr sz="2000" b="1" spc="-5" dirty="0">
                <a:solidFill>
                  <a:srgbClr val="404040"/>
                </a:solidFill>
                <a:latin typeface="Arial"/>
                <a:cs typeface="Arial"/>
              </a:rPr>
              <a:t>3</a:t>
            </a:r>
            <a:r>
              <a:rPr sz="1950" b="1" spc="-7" baseline="25641" dirty="0">
                <a:solidFill>
                  <a:srgbClr val="404040"/>
                </a:solidFill>
                <a:latin typeface="Arial"/>
                <a:cs typeface="Arial"/>
              </a:rPr>
              <a:t>rd</a:t>
            </a:r>
            <a:r>
              <a:rPr sz="2000" b="1" spc="-5" dirty="0">
                <a:solidFill>
                  <a:srgbClr val="404040"/>
                </a:solidFill>
                <a:latin typeface="Arial"/>
                <a:cs typeface="Arial"/>
              </a:rPr>
              <a:t>century </a:t>
            </a:r>
            <a:r>
              <a:rPr sz="2000" b="1" spc="-10" dirty="0">
                <a:solidFill>
                  <a:srgbClr val="404040"/>
                </a:solidFill>
                <a:latin typeface="Arial"/>
                <a:cs typeface="Arial"/>
              </a:rPr>
              <a:t>AD by </a:t>
            </a:r>
            <a:r>
              <a:rPr sz="2000" b="1" spc="10" dirty="0">
                <a:solidFill>
                  <a:srgbClr val="404040"/>
                </a:solidFill>
                <a:latin typeface="Arial"/>
                <a:cs typeface="Arial"/>
              </a:rPr>
              <a:t>Valmiki)  </a:t>
            </a:r>
            <a:r>
              <a:rPr sz="3000" b="1" spc="22" baseline="-66666" dirty="0">
                <a:solidFill>
                  <a:srgbClr val="404040"/>
                </a:solidFill>
                <a:latin typeface="Arial"/>
                <a:cs typeface="Arial"/>
              </a:rPr>
              <a:t>gr	</a:t>
            </a:r>
            <a:r>
              <a:rPr sz="2000" b="1" spc="20" dirty="0">
                <a:solidFill>
                  <a:srgbClr val="404040"/>
                </a:solidFill>
                <a:latin typeface="Arial"/>
                <a:cs typeface="Arial"/>
              </a:rPr>
              <a:t>the </a:t>
            </a:r>
            <a:r>
              <a:rPr sz="2000" b="1" spc="-10" dirty="0">
                <a:solidFill>
                  <a:srgbClr val="6C7E39"/>
                </a:solidFill>
                <a:latin typeface="Arial"/>
                <a:cs typeface="Arial"/>
              </a:rPr>
              <a:t>Mahabharata</a:t>
            </a:r>
            <a:r>
              <a:rPr sz="2000" b="1" spc="-10" dirty="0">
                <a:solidFill>
                  <a:srgbClr val="404040"/>
                </a:solidFill>
                <a:latin typeface="Arial"/>
                <a:cs typeface="Arial"/>
              </a:rPr>
              <a:t>(composed </a:t>
            </a:r>
            <a:r>
              <a:rPr sz="2100" b="1" i="1" spc="-130" dirty="0">
                <a:solidFill>
                  <a:srgbClr val="404040"/>
                </a:solidFill>
                <a:latin typeface="Arial"/>
                <a:cs typeface="Arial"/>
              </a:rPr>
              <a:t>c. </a:t>
            </a:r>
            <a:r>
              <a:rPr sz="2000" b="1" spc="35" dirty="0">
                <a:solidFill>
                  <a:srgbClr val="404040"/>
                </a:solidFill>
                <a:latin typeface="Arial"/>
                <a:cs typeface="Arial"/>
              </a:rPr>
              <a:t>400 </a:t>
            </a:r>
            <a:r>
              <a:rPr sz="2000" b="1" spc="-180" dirty="0">
                <a:solidFill>
                  <a:srgbClr val="404040"/>
                </a:solidFill>
                <a:latin typeface="Arial"/>
                <a:cs typeface="Arial"/>
              </a:rPr>
              <a:t>BC </a:t>
            </a:r>
            <a:r>
              <a:rPr sz="2000" b="1" spc="140" dirty="0">
                <a:solidFill>
                  <a:srgbClr val="404040"/>
                </a:solidFill>
                <a:latin typeface="Arial"/>
                <a:cs typeface="Arial"/>
              </a:rPr>
              <a:t>- </a:t>
            </a:r>
            <a:r>
              <a:rPr sz="2000" b="1" spc="35" dirty="0">
                <a:solidFill>
                  <a:srgbClr val="404040"/>
                </a:solidFill>
                <a:latin typeface="Arial"/>
                <a:cs typeface="Arial"/>
              </a:rPr>
              <a:t>400 </a:t>
            </a:r>
            <a:r>
              <a:rPr sz="2000" b="1" spc="-5" dirty="0">
                <a:solidFill>
                  <a:srgbClr val="404040"/>
                </a:solidFill>
                <a:latin typeface="Arial"/>
                <a:cs typeface="Arial"/>
              </a:rPr>
              <a:t>AD by </a:t>
            </a:r>
            <a:r>
              <a:rPr sz="2000" b="1" spc="-45" dirty="0" err="1">
                <a:solidFill>
                  <a:srgbClr val="404040"/>
                </a:solidFill>
                <a:latin typeface="Arial"/>
                <a:cs typeface="Arial"/>
              </a:rPr>
              <a:t>Vyasa</a:t>
            </a:r>
            <a:r>
              <a:rPr sz="2000" b="1" spc="-45" dirty="0">
                <a:solidFill>
                  <a:srgbClr val="404040"/>
                </a:solidFill>
                <a:latin typeface="Arial"/>
                <a:cs typeface="Arial"/>
              </a:rPr>
              <a:t>) </a:t>
            </a:r>
            <a:r>
              <a:rPr sz="2000" b="1" spc="-20" dirty="0">
                <a:solidFill>
                  <a:srgbClr val="404040"/>
                </a:solidFill>
                <a:latin typeface="Arial"/>
                <a:cs typeface="Arial"/>
              </a:rPr>
              <a:t>are </a:t>
            </a:r>
            <a:r>
              <a:rPr sz="2000" b="1" spc="20" dirty="0">
                <a:solidFill>
                  <a:srgbClr val="404040"/>
                </a:solidFill>
                <a:latin typeface="Arial"/>
                <a:cs typeface="Arial"/>
              </a:rPr>
              <a:t>the</a:t>
            </a:r>
            <a:r>
              <a:rPr sz="2000" b="1" spc="-35" dirty="0">
                <a:solidFill>
                  <a:srgbClr val="404040"/>
                </a:solidFill>
                <a:latin typeface="Arial"/>
                <a:cs typeface="Arial"/>
              </a:rPr>
              <a:t> </a:t>
            </a:r>
            <a:r>
              <a:rPr sz="2000" b="1" spc="45" dirty="0">
                <a:solidFill>
                  <a:srgbClr val="404040"/>
                </a:solidFill>
                <a:latin typeface="Arial"/>
                <a:cs typeface="Arial"/>
              </a:rPr>
              <a:t>two</a:t>
            </a:r>
            <a:endParaRPr sz="2000" dirty="0">
              <a:latin typeface="Arial"/>
              <a:cs typeface="Arial"/>
            </a:endParaRPr>
          </a:p>
          <a:p>
            <a:pPr marL="63500" marR="654685" indent="257175" algn="just">
              <a:lnSpc>
                <a:spcPts val="2400"/>
              </a:lnSpc>
            </a:pPr>
            <a:r>
              <a:rPr sz="2000" b="1" spc="10" dirty="0">
                <a:solidFill>
                  <a:srgbClr val="404040"/>
                </a:solidFill>
                <a:latin typeface="Arial"/>
                <a:cs typeface="Arial"/>
              </a:rPr>
              <a:t>eat </a:t>
            </a:r>
            <a:r>
              <a:rPr sz="2000" b="1" spc="-45" dirty="0">
                <a:solidFill>
                  <a:srgbClr val="404040"/>
                </a:solidFill>
                <a:latin typeface="Arial"/>
                <a:cs typeface="Arial"/>
              </a:rPr>
              <a:t>Sanskrit </a:t>
            </a:r>
            <a:r>
              <a:rPr sz="2000" b="1" spc="-75" dirty="0">
                <a:solidFill>
                  <a:srgbClr val="404040"/>
                </a:solidFill>
                <a:latin typeface="Arial"/>
                <a:cs typeface="Arial"/>
              </a:rPr>
              <a:t>epics </a:t>
            </a:r>
            <a:r>
              <a:rPr sz="2000" b="1" spc="50" dirty="0">
                <a:solidFill>
                  <a:srgbClr val="404040"/>
                </a:solidFill>
                <a:latin typeface="Arial"/>
                <a:cs typeface="Arial"/>
              </a:rPr>
              <a:t>of </a:t>
            </a:r>
            <a:r>
              <a:rPr sz="2000" b="1" spc="-20" dirty="0">
                <a:solidFill>
                  <a:srgbClr val="404040"/>
                </a:solidFill>
                <a:latin typeface="Arial"/>
                <a:cs typeface="Arial"/>
              </a:rPr>
              <a:t>ancient </a:t>
            </a:r>
            <a:r>
              <a:rPr sz="2000" b="1" spc="10" dirty="0">
                <a:solidFill>
                  <a:srgbClr val="404040"/>
                </a:solidFill>
                <a:latin typeface="Arial"/>
                <a:cs typeface="Arial"/>
              </a:rPr>
              <a:t>India </a:t>
            </a:r>
            <a:r>
              <a:rPr sz="2000" b="1" spc="-30" dirty="0">
                <a:solidFill>
                  <a:srgbClr val="404040"/>
                </a:solidFill>
                <a:latin typeface="Arial"/>
                <a:cs typeface="Arial"/>
              </a:rPr>
              <a:t>which, </a:t>
            </a:r>
            <a:r>
              <a:rPr sz="2000" b="1" spc="-15" dirty="0">
                <a:solidFill>
                  <a:srgbClr val="404040"/>
                </a:solidFill>
                <a:latin typeface="Arial"/>
                <a:cs typeface="Arial"/>
              </a:rPr>
              <a:t>straddling </a:t>
            </a:r>
            <a:r>
              <a:rPr sz="2000" b="1" spc="20" dirty="0">
                <a:solidFill>
                  <a:srgbClr val="404040"/>
                </a:solidFill>
                <a:latin typeface="Arial"/>
                <a:cs typeface="Arial"/>
              </a:rPr>
              <a:t>the </a:t>
            </a:r>
            <a:r>
              <a:rPr sz="2000" b="1" spc="-50" dirty="0">
                <a:solidFill>
                  <a:srgbClr val="404040"/>
                </a:solidFill>
                <a:latin typeface="Arial"/>
                <a:cs typeface="Arial"/>
              </a:rPr>
              <a:t>expanse </a:t>
            </a:r>
            <a:r>
              <a:rPr sz="2000" b="1" spc="45" dirty="0">
                <a:solidFill>
                  <a:srgbClr val="404040"/>
                </a:solidFill>
                <a:latin typeface="Arial"/>
                <a:cs typeface="Arial"/>
              </a:rPr>
              <a:t>of  </a:t>
            </a:r>
            <a:r>
              <a:rPr sz="2000" b="1" spc="-40" dirty="0">
                <a:solidFill>
                  <a:srgbClr val="404040"/>
                </a:solidFill>
                <a:latin typeface="Arial"/>
                <a:cs typeface="Arial"/>
              </a:rPr>
              <a:t>centuries, </a:t>
            </a:r>
            <a:r>
              <a:rPr sz="2000" b="1" spc="-20" dirty="0">
                <a:solidFill>
                  <a:srgbClr val="404040"/>
                </a:solidFill>
                <a:latin typeface="Arial"/>
                <a:cs typeface="Arial"/>
              </a:rPr>
              <a:t>still </a:t>
            </a:r>
            <a:r>
              <a:rPr sz="2000" b="1" spc="-30" dirty="0">
                <a:solidFill>
                  <a:srgbClr val="404040"/>
                </a:solidFill>
                <a:latin typeface="Arial"/>
                <a:cs typeface="Arial"/>
              </a:rPr>
              <a:t>have </a:t>
            </a:r>
            <a:r>
              <a:rPr sz="2000" b="1" spc="-35" dirty="0">
                <a:solidFill>
                  <a:srgbClr val="404040"/>
                </a:solidFill>
                <a:latin typeface="Arial"/>
                <a:cs typeface="Arial"/>
              </a:rPr>
              <a:t>a </a:t>
            </a:r>
            <a:r>
              <a:rPr sz="2000" b="1" spc="-40" dirty="0">
                <a:solidFill>
                  <a:srgbClr val="404040"/>
                </a:solidFill>
                <a:latin typeface="Arial"/>
                <a:cs typeface="Arial"/>
              </a:rPr>
              <a:t>pervasive </a:t>
            </a:r>
            <a:r>
              <a:rPr sz="2000" b="1" spc="-20" dirty="0">
                <a:solidFill>
                  <a:srgbClr val="404040"/>
                </a:solidFill>
                <a:latin typeface="Arial"/>
                <a:cs typeface="Arial"/>
              </a:rPr>
              <a:t>influence </a:t>
            </a:r>
            <a:r>
              <a:rPr sz="2000" b="1" spc="-10" dirty="0">
                <a:solidFill>
                  <a:srgbClr val="404040"/>
                </a:solidFill>
                <a:latin typeface="Arial"/>
                <a:cs typeface="Arial"/>
              </a:rPr>
              <a:t>on </a:t>
            </a:r>
            <a:r>
              <a:rPr sz="2000" b="1" spc="20" dirty="0">
                <a:solidFill>
                  <a:srgbClr val="404040"/>
                </a:solidFill>
                <a:latin typeface="Arial"/>
                <a:cs typeface="Arial"/>
              </a:rPr>
              <a:t>the </a:t>
            </a:r>
            <a:r>
              <a:rPr sz="2000" b="1" spc="-35" dirty="0">
                <a:solidFill>
                  <a:srgbClr val="404040"/>
                </a:solidFill>
                <a:latin typeface="Arial"/>
                <a:cs typeface="Arial"/>
              </a:rPr>
              <a:t>minds </a:t>
            </a:r>
            <a:r>
              <a:rPr sz="2000" b="1" spc="50" dirty="0">
                <a:solidFill>
                  <a:srgbClr val="404040"/>
                </a:solidFill>
                <a:latin typeface="Arial"/>
                <a:cs typeface="Arial"/>
              </a:rPr>
              <a:t>of </a:t>
            </a:r>
            <a:r>
              <a:rPr sz="2000" b="1" spc="-25" dirty="0">
                <a:solidFill>
                  <a:srgbClr val="404040"/>
                </a:solidFill>
                <a:latin typeface="Arial"/>
                <a:cs typeface="Arial"/>
              </a:rPr>
              <a:t>millions </a:t>
            </a:r>
            <a:r>
              <a:rPr sz="2000" b="1" spc="45" dirty="0">
                <a:solidFill>
                  <a:srgbClr val="404040"/>
                </a:solidFill>
                <a:latin typeface="Arial"/>
                <a:cs typeface="Arial"/>
              </a:rPr>
              <a:t>of  </a:t>
            </a:r>
            <a:r>
              <a:rPr sz="2000" b="1" spc="-30" dirty="0">
                <a:solidFill>
                  <a:srgbClr val="404040"/>
                </a:solidFill>
                <a:latin typeface="Arial"/>
                <a:cs typeface="Arial"/>
              </a:rPr>
              <a:t>Indians.</a:t>
            </a:r>
            <a:endParaRPr sz="2000" dirty="0">
              <a:latin typeface="Arial"/>
              <a:cs typeface="Arial"/>
            </a:endParaRPr>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1294" y="523747"/>
            <a:ext cx="2483485" cy="574040"/>
          </a:xfrm>
          <a:prstGeom prst="rect">
            <a:avLst/>
          </a:prstGeom>
        </p:spPr>
        <p:txBody>
          <a:bodyPr vert="horz" wrap="square" lIns="0" tIns="12700" rIns="0" bIns="0" rtlCol="0">
            <a:spAutoFit/>
          </a:bodyPr>
          <a:lstStyle/>
          <a:p>
            <a:pPr marL="12700">
              <a:lnSpc>
                <a:spcPct val="100000"/>
              </a:lnSpc>
              <a:spcBef>
                <a:spcPts val="100"/>
              </a:spcBef>
            </a:pPr>
            <a:r>
              <a:rPr spc="-114" dirty="0">
                <a:solidFill>
                  <a:srgbClr val="252525"/>
                </a:solidFill>
              </a:rPr>
              <a:t>RAMAYANA</a:t>
            </a:r>
          </a:p>
        </p:txBody>
      </p:sp>
      <p:sp>
        <p:nvSpPr>
          <p:cNvPr id="3" name="object 3"/>
          <p:cNvSpPr txBox="1"/>
          <p:nvPr/>
        </p:nvSpPr>
        <p:spPr>
          <a:xfrm>
            <a:off x="1045870" y="1461591"/>
            <a:ext cx="7727950" cy="300355"/>
          </a:xfrm>
          <a:prstGeom prst="rect">
            <a:avLst/>
          </a:prstGeom>
        </p:spPr>
        <p:txBody>
          <a:bodyPr vert="horz" wrap="square" lIns="0" tIns="12700" rIns="0" bIns="0" rtlCol="0">
            <a:spAutoFit/>
          </a:bodyPr>
          <a:lstStyle/>
          <a:p>
            <a:pPr marL="354965" indent="-342900">
              <a:lnSpc>
                <a:spcPct val="100000"/>
              </a:lnSpc>
              <a:spcBef>
                <a:spcPts val="100"/>
              </a:spcBef>
              <a:buClr>
                <a:srgbClr val="A42F0F"/>
              </a:buClr>
              <a:buFont typeface="Wingdings"/>
              <a:buChar char=""/>
              <a:tabLst>
                <a:tab pos="354965" algn="l"/>
                <a:tab pos="355600" algn="l"/>
              </a:tabLst>
            </a:pPr>
            <a:r>
              <a:rPr sz="1800" spc="-65" dirty="0">
                <a:solidFill>
                  <a:srgbClr val="404040"/>
                </a:solidFill>
                <a:latin typeface="Arial"/>
                <a:cs typeface="Arial"/>
              </a:rPr>
              <a:t>The </a:t>
            </a:r>
            <a:r>
              <a:rPr sz="1800" spc="-70" dirty="0">
                <a:solidFill>
                  <a:srgbClr val="404040"/>
                </a:solidFill>
                <a:latin typeface="Arial"/>
                <a:cs typeface="Arial"/>
              </a:rPr>
              <a:t>Ramayana </a:t>
            </a:r>
            <a:r>
              <a:rPr sz="1800" dirty="0">
                <a:solidFill>
                  <a:srgbClr val="404040"/>
                </a:solidFill>
                <a:latin typeface="Arial"/>
                <a:cs typeface="Arial"/>
              </a:rPr>
              <a:t>("March </a:t>
            </a:r>
            <a:r>
              <a:rPr sz="1800" spc="55" dirty="0">
                <a:solidFill>
                  <a:srgbClr val="404040"/>
                </a:solidFill>
                <a:latin typeface="Arial"/>
                <a:cs typeface="Arial"/>
              </a:rPr>
              <a:t>of </a:t>
            </a:r>
            <a:r>
              <a:rPr sz="1800" spc="-60" dirty="0">
                <a:solidFill>
                  <a:srgbClr val="404040"/>
                </a:solidFill>
                <a:latin typeface="Arial"/>
                <a:cs typeface="Arial"/>
              </a:rPr>
              <a:t>Rama") </a:t>
            </a:r>
            <a:r>
              <a:rPr sz="1800" spc="-80" dirty="0">
                <a:solidFill>
                  <a:srgbClr val="404040"/>
                </a:solidFill>
                <a:latin typeface="Arial"/>
                <a:cs typeface="Arial"/>
              </a:rPr>
              <a:t>was </a:t>
            </a:r>
            <a:r>
              <a:rPr sz="1800" dirty="0">
                <a:solidFill>
                  <a:srgbClr val="404040"/>
                </a:solidFill>
                <a:latin typeface="Arial"/>
                <a:cs typeface="Arial"/>
              </a:rPr>
              <a:t>composed </a:t>
            </a:r>
            <a:r>
              <a:rPr sz="1800" spc="10" dirty="0">
                <a:solidFill>
                  <a:srgbClr val="404040"/>
                </a:solidFill>
                <a:latin typeface="Arial"/>
                <a:cs typeface="Arial"/>
              </a:rPr>
              <a:t>around </a:t>
            </a:r>
            <a:r>
              <a:rPr sz="1800" spc="20" dirty="0">
                <a:solidFill>
                  <a:srgbClr val="404040"/>
                </a:solidFill>
                <a:latin typeface="Arial"/>
                <a:cs typeface="Arial"/>
              </a:rPr>
              <a:t>the </a:t>
            </a:r>
            <a:r>
              <a:rPr sz="1800" spc="10" dirty="0">
                <a:solidFill>
                  <a:srgbClr val="404040"/>
                </a:solidFill>
                <a:latin typeface="Arial"/>
                <a:cs typeface="Arial"/>
              </a:rPr>
              <a:t>2nd</a:t>
            </a:r>
            <a:r>
              <a:rPr sz="1800" spc="-80" dirty="0">
                <a:solidFill>
                  <a:srgbClr val="404040"/>
                </a:solidFill>
                <a:latin typeface="Arial"/>
                <a:cs typeface="Arial"/>
              </a:rPr>
              <a:t> </a:t>
            </a:r>
            <a:r>
              <a:rPr sz="1800" dirty="0">
                <a:solidFill>
                  <a:srgbClr val="404040"/>
                </a:solidFill>
                <a:latin typeface="Arial"/>
                <a:cs typeface="Arial"/>
              </a:rPr>
              <a:t>century</a:t>
            </a:r>
            <a:endParaRPr sz="1800">
              <a:latin typeface="Arial"/>
              <a:cs typeface="Arial"/>
            </a:endParaRPr>
          </a:p>
        </p:txBody>
      </p:sp>
      <p:sp>
        <p:nvSpPr>
          <p:cNvPr id="4" name="object 4"/>
          <p:cNvSpPr txBox="1"/>
          <p:nvPr/>
        </p:nvSpPr>
        <p:spPr>
          <a:xfrm>
            <a:off x="9306814" y="1461591"/>
            <a:ext cx="2000250" cy="300355"/>
          </a:xfrm>
          <a:prstGeom prst="rect">
            <a:avLst/>
          </a:prstGeom>
        </p:spPr>
        <p:txBody>
          <a:bodyPr vert="horz" wrap="square" lIns="0" tIns="12700" rIns="0" bIns="0" rtlCol="0">
            <a:spAutoFit/>
          </a:bodyPr>
          <a:lstStyle/>
          <a:p>
            <a:pPr marL="12700">
              <a:lnSpc>
                <a:spcPct val="100000"/>
              </a:lnSpc>
              <a:spcBef>
                <a:spcPts val="100"/>
              </a:spcBef>
            </a:pPr>
            <a:r>
              <a:rPr sz="1800" spc="-190" dirty="0">
                <a:solidFill>
                  <a:srgbClr val="404040"/>
                </a:solidFill>
                <a:latin typeface="Arial"/>
                <a:cs typeface="Arial"/>
              </a:rPr>
              <a:t>BCE, </a:t>
            </a:r>
            <a:r>
              <a:rPr sz="1800" spc="60" dirty="0">
                <a:solidFill>
                  <a:srgbClr val="404040"/>
                </a:solidFill>
                <a:latin typeface="Arial"/>
                <a:cs typeface="Arial"/>
              </a:rPr>
              <a:t>but </a:t>
            </a:r>
            <a:r>
              <a:rPr sz="1800" spc="-5" dirty="0">
                <a:solidFill>
                  <a:srgbClr val="404040"/>
                </a:solidFill>
                <a:latin typeface="Arial"/>
                <a:cs typeface="Arial"/>
              </a:rPr>
              <a:t>likely</a:t>
            </a:r>
            <a:r>
              <a:rPr sz="1800" spc="-265" dirty="0">
                <a:solidFill>
                  <a:srgbClr val="404040"/>
                </a:solidFill>
                <a:latin typeface="Arial"/>
                <a:cs typeface="Arial"/>
              </a:rPr>
              <a:t> </a:t>
            </a:r>
            <a:r>
              <a:rPr sz="1800" dirty="0">
                <a:solidFill>
                  <a:srgbClr val="404040"/>
                </a:solidFill>
                <a:latin typeface="Arial"/>
                <a:cs typeface="Arial"/>
              </a:rPr>
              <a:t>drew</a:t>
            </a:r>
            <a:endParaRPr sz="1800">
              <a:latin typeface="Arial"/>
              <a:cs typeface="Arial"/>
            </a:endParaRPr>
          </a:p>
        </p:txBody>
      </p:sp>
      <p:sp>
        <p:nvSpPr>
          <p:cNvPr id="5" name="object 5"/>
          <p:cNvSpPr txBox="1"/>
          <p:nvPr/>
        </p:nvSpPr>
        <p:spPr>
          <a:xfrm>
            <a:off x="1045870" y="1608581"/>
            <a:ext cx="7378700" cy="2593659"/>
          </a:xfrm>
          <a:prstGeom prst="rect">
            <a:avLst/>
          </a:prstGeom>
        </p:spPr>
        <p:txBody>
          <a:bodyPr vert="horz" wrap="square" lIns="0" tIns="140335" rIns="0" bIns="0" rtlCol="0">
            <a:spAutoFit/>
          </a:bodyPr>
          <a:lstStyle/>
          <a:p>
            <a:pPr marL="354965">
              <a:lnSpc>
                <a:spcPct val="100000"/>
              </a:lnSpc>
              <a:spcBef>
                <a:spcPts val="1105"/>
              </a:spcBef>
            </a:pPr>
            <a:r>
              <a:rPr sz="1800" b="1" spc="35" dirty="0">
                <a:solidFill>
                  <a:srgbClr val="404040"/>
                </a:solidFill>
                <a:latin typeface="Arial"/>
                <a:cs typeface="Arial"/>
              </a:rPr>
              <a:t>on </a:t>
            </a:r>
            <a:r>
              <a:rPr sz="1800" b="1" spc="-5" dirty="0">
                <a:solidFill>
                  <a:srgbClr val="404040"/>
                </a:solidFill>
                <a:latin typeface="Arial"/>
                <a:cs typeface="Arial"/>
              </a:rPr>
              <a:t>preexisting </a:t>
            </a:r>
            <a:r>
              <a:rPr sz="1800" b="1" spc="5" dirty="0">
                <a:solidFill>
                  <a:srgbClr val="404040"/>
                </a:solidFill>
                <a:latin typeface="Arial"/>
                <a:cs typeface="Arial"/>
              </a:rPr>
              <a:t>oral</a:t>
            </a:r>
            <a:r>
              <a:rPr sz="1800" b="1" spc="-80" dirty="0">
                <a:solidFill>
                  <a:srgbClr val="404040"/>
                </a:solidFill>
                <a:latin typeface="Arial"/>
                <a:cs typeface="Arial"/>
              </a:rPr>
              <a:t> </a:t>
            </a:r>
            <a:r>
              <a:rPr sz="1800" b="1" spc="20" dirty="0">
                <a:solidFill>
                  <a:srgbClr val="404040"/>
                </a:solidFill>
                <a:latin typeface="Arial"/>
                <a:cs typeface="Arial"/>
              </a:rPr>
              <a:t>tradition.</a:t>
            </a:r>
            <a:endParaRPr sz="1800" b="1" dirty="0">
              <a:latin typeface="Arial"/>
              <a:cs typeface="Arial"/>
            </a:endParaRPr>
          </a:p>
          <a:p>
            <a:pPr marL="417830" indent="-405765">
              <a:lnSpc>
                <a:spcPct val="100000"/>
              </a:lnSpc>
              <a:spcBef>
                <a:spcPts val="1010"/>
              </a:spcBef>
              <a:buClr>
                <a:srgbClr val="A42F0F"/>
              </a:buClr>
              <a:buFont typeface="Wingdings"/>
              <a:buChar char=""/>
              <a:tabLst>
                <a:tab pos="417830" algn="l"/>
                <a:tab pos="418465" algn="l"/>
              </a:tabLst>
            </a:pPr>
            <a:r>
              <a:rPr sz="1800" b="1" spc="40" dirty="0">
                <a:solidFill>
                  <a:srgbClr val="404040"/>
                </a:solidFill>
                <a:latin typeface="Arial"/>
                <a:cs typeface="Arial"/>
              </a:rPr>
              <a:t>It </a:t>
            </a:r>
            <a:r>
              <a:rPr sz="1800" b="1" spc="-10" dirty="0">
                <a:solidFill>
                  <a:srgbClr val="404040"/>
                </a:solidFill>
                <a:latin typeface="Arial"/>
                <a:cs typeface="Arial"/>
              </a:rPr>
              <a:t>tells </a:t>
            </a:r>
            <a:r>
              <a:rPr sz="1800" b="1" spc="20" dirty="0">
                <a:solidFill>
                  <a:srgbClr val="404040"/>
                </a:solidFill>
                <a:latin typeface="Arial"/>
                <a:cs typeface="Arial"/>
              </a:rPr>
              <a:t>the </a:t>
            </a:r>
            <a:r>
              <a:rPr sz="1800" b="1" spc="-15" dirty="0">
                <a:solidFill>
                  <a:srgbClr val="404040"/>
                </a:solidFill>
                <a:latin typeface="Arial"/>
                <a:cs typeface="Arial"/>
              </a:rPr>
              <a:t>epic </a:t>
            </a:r>
            <a:r>
              <a:rPr sz="1800" b="1" dirty="0">
                <a:solidFill>
                  <a:srgbClr val="404040"/>
                </a:solidFill>
                <a:latin typeface="Arial"/>
                <a:cs typeface="Arial"/>
              </a:rPr>
              <a:t>story </a:t>
            </a:r>
            <a:r>
              <a:rPr sz="1800" b="1" spc="55" dirty="0">
                <a:solidFill>
                  <a:srgbClr val="404040"/>
                </a:solidFill>
                <a:latin typeface="Arial"/>
                <a:cs typeface="Arial"/>
              </a:rPr>
              <a:t>of </a:t>
            </a:r>
            <a:r>
              <a:rPr sz="1800" b="1" spc="-100" dirty="0">
                <a:solidFill>
                  <a:srgbClr val="404040"/>
                </a:solidFill>
                <a:latin typeface="Arial"/>
                <a:cs typeface="Arial"/>
              </a:rPr>
              <a:t>Rama, </a:t>
            </a:r>
            <a:r>
              <a:rPr sz="1800" b="1" spc="20" dirty="0">
                <a:solidFill>
                  <a:srgbClr val="404040"/>
                </a:solidFill>
                <a:latin typeface="Arial"/>
                <a:cs typeface="Arial"/>
              </a:rPr>
              <a:t>the </a:t>
            </a:r>
            <a:r>
              <a:rPr sz="1800" b="1" spc="25" dirty="0">
                <a:solidFill>
                  <a:srgbClr val="404040"/>
                </a:solidFill>
                <a:latin typeface="Arial"/>
                <a:cs typeface="Arial"/>
              </a:rPr>
              <a:t>7th </a:t>
            </a:r>
            <a:r>
              <a:rPr sz="1800" b="1" dirty="0">
                <a:solidFill>
                  <a:srgbClr val="404040"/>
                </a:solidFill>
                <a:latin typeface="Arial"/>
                <a:cs typeface="Arial"/>
              </a:rPr>
              <a:t>incarnation </a:t>
            </a:r>
            <a:r>
              <a:rPr sz="1800" b="1" spc="55" dirty="0">
                <a:solidFill>
                  <a:srgbClr val="404040"/>
                </a:solidFill>
                <a:latin typeface="Arial"/>
                <a:cs typeface="Arial"/>
              </a:rPr>
              <a:t>of </a:t>
            </a:r>
            <a:r>
              <a:rPr sz="1800" b="1" spc="20" dirty="0">
                <a:solidFill>
                  <a:srgbClr val="404040"/>
                </a:solidFill>
                <a:latin typeface="Arial"/>
                <a:cs typeface="Arial"/>
              </a:rPr>
              <a:t>the </a:t>
            </a:r>
            <a:r>
              <a:rPr sz="1800" b="1" spc="15" dirty="0">
                <a:solidFill>
                  <a:srgbClr val="404040"/>
                </a:solidFill>
                <a:latin typeface="Arial"/>
                <a:cs typeface="Arial"/>
              </a:rPr>
              <a:t>deity</a:t>
            </a:r>
            <a:r>
              <a:rPr sz="1800" b="1" spc="-235" dirty="0">
                <a:solidFill>
                  <a:srgbClr val="404040"/>
                </a:solidFill>
                <a:latin typeface="Arial"/>
                <a:cs typeface="Arial"/>
              </a:rPr>
              <a:t> </a:t>
            </a:r>
            <a:r>
              <a:rPr sz="1800" b="1" spc="-40" dirty="0">
                <a:solidFill>
                  <a:srgbClr val="404040"/>
                </a:solidFill>
                <a:latin typeface="Arial"/>
                <a:cs typeface="Arial"/>
              </a:rPr>
              <a:t>Vishnu.</a:t>
            </a:r>
            <a:endParaRPr sz="1800" b="1" dirty="0">
              <a:latin typeface="Arial"/>
              <a:cs typeface="Arial"/>
            </a:endParaRPr>
          </a:p>
          <a:p>
            <a:pPr marL="354965" indent="-342900">
              <a:lnSpc>
                <a:spcPct val="100000"/>
              </a:lnSpc>
              <a:spcBef>
                <a:spcPts val="994"/>
              </a:spcBef>
              <a:buClr>
                <a:srgbClr val="A42F0F"/>
              </a:buClr>
              <a:buFont typeface="Wingdings"/>
              <a:buChar char=""/>
              <a:tabLst>
                <a:tab pos="354965" algn="l"/>
                <a:tab pos="355600" algn="l"/>
              </a:tabLst>
            </a:pPr>
            <a:r>
              <a:rPr sz="1800" b="1" spc="25" dirty="0">
                <a:solidFill>
                  <a:srgbClr val="404040"/>
                </a:solidFill>
                <a:latin typeface="Arial"/>
                <a:cs typeface="Arial"/>
              </a:rPr>
              <a:t>Written </a:t>
            </a:r>
            <a:r>
              <a:rPr sz="1800" b="1" spc="20" dirty="0">
                <a:solidFill>
                  <a:srgbClr val="404040"/>
                </a:solidFill>
                <a:latin typeface="Arial"/>
                <a:cs typeface="Arial"/>
              </a:rPr>
              <a:t>in </a:t>
            </a:r>
            <a:r>
              <a:rPr sz="1800" b="1" spc="30" dirty="0">
                <a:solidFill>
                  <a:srgbClr val="404040"/>
                </a:solidFill>
                <a:latin typeface="Arial"/>
                <a:cs typeface="Arial"/>
              </a:rPr>
              <a:t>high </a:t>
            </a:r>
            <a:r>
              <a:rPr sz="1800" b="1" spc="-40" dirty="0">
                <a:solidFill>
                  <a:srgbClr val="404040"/>
                </a:solidFill>
                <a:latin typeface="Arial"/>
                <a:cs typeface="Arial"/>
              </a:rPr>
              <a:t>Sanskrit </a:t>
            </a:r>
            <a:r>
              <a:rPr sz="1800" b="1" spc="20" dirty="0">
                <a:solidFill>
                  <a:srgbClr val="404040"/>
                </a:solidFill>
                <a:latin typeface="Arial"/>
                <a:cs typeface="Arial"/>
              </a:rPr>
              <a:t>in the </a:t>
            </a:r>
            <a:r>
              <a:rPr sz="1800" b="1" spc="45" dirty="0">
                <a:solidFill>
                  <a:srgbClr val="404040"/>
                </a:solidFill>
                <a:latin typeface="Arial"/>
                <a:cs typeface="Arial"/>
              </a:rPr>
              <a:t>form </a:t>
            </a:r>
            <a:r>
              <a:rPr sz="1800" b="1" spc="55" dirty="0">
                <a:solidFill>
                  <a:srgbClr val="404040"/>
                </a:solidFill>
                <a:latin typeface="Arial"/>
                <a:cs typeface="Arial"/>
              </a:rPr>
              <a:t>of </a:t>
            </a:r>
            <a:r>
              <a:rPr sz="1800" b="1" spc="25" dirty="0">
                <a:solidFill>
                  <a:srgbClr val="404040"/>
                </a:solidFill>
                <a:latin typeface="Arial"/>
                <a:cs typeface="Arial"/>
              </a:rPr>
              <a:t>rhyming</a:t>
            </a:r>
            <a:r>
              <a:rPr sz="1800" b="1" spc="-340" dirty="0">
                <a:solidFill>
                  <a:srgbClr val="404040"/>
                </a:solidFill>
                <a:latin typeface="Arial"/>
                <a:cs typeface="Arial"/>
              </a:rPr>
              <a:t> </a:t>
            </a:r>
            <a:r>
              <a:rPr sz="1800" b="1" spc="-15">
                <a:solidFill>
                  <a:srgbClr val="404040"/>
                </a:solidFill>
                <a:latin typeface="Arial"/>
                <a:cs typeface="Arial"/>
              </a:rPr>
              <a:t>couplets.</a:t>
            </a:r>
            <a:endParaRPr lang="en-US" sz="1800" b="1" spc="-15" dirty="0">
              <a:solidFill>
                <a:srgbClr val="404040"/>
              </a:solidFill>
              <a:latin typeface="Arial"/>
              <a:cs typeface="Arial"/>
            </a:endParaRPr>
          </a:p>
          <a:p>
            <a:pPr marL="354965" indent="-342900">
              <a:lnSpc>
                <a:spcPct val="100000"/>
              </a:lnSpc>
              <a:spcBef>
                <a:spcPts val="994"/>
              </a:spcBef>
              <a:buClr>
                <a:srgbClr val="A42F0F"/>
              </a:buClr>
              <a:buFont typeface="Wingdings"/>
              <a:buChar char=""/>
              <a:tabLst>
                <a:tab pos="354965" algn="l"/>
                <a:tab pos="355600" algn="l"/>
              </a:tabLst>
            </a:pPr>
            <a:r>
              <a:rPr lang="en-US" b="1" dirty="0"/>
              <a:t>The Ramayana consists of 24,000 verses and is divided into seven books, called </a:t>
            </a:r>
            <a:r>
              <a:rPr lang="en-US" b="1" dirty="0" err="1"/>
              <a:t>Khandas</a:t>
            </a:r>
            <a:r>
              <a:rPr lang="en-US" b="1" dirty="0"/>
              <a:t>:</a:t>
            </a:r>
          </a:p>
          <a:p>
            <a:pPr marL="354965" indent="-342900">
              <a:lnSpc>
                <a:spcPct val="100000"/>
              </a:lnSpc>
              <a:spcBef>
                <a:spcPts val="994"/>
              </a:spcBef>
              <a:buClr>
                <a:srgbClr val="A42F0F"/>
              </a:buClr>
              <a:buFont typeface="Wingdings"/>
              <a:buChar char=""/>
              <a:tabLst>
                <a:tab pos="354965" algn="l"/>
                <a:tab pos="355600" algn="l"/>
              </a:tabLst>
            </a:pPr>
            <a:endParaRPr sz="1800" b="1" dirty="0">
              <a:latin typeface="Arial"/>
              <a:cs typeface="Arial"/>
            </a:endParaRPr>
          </a:p>
        </p:txBody>
      </p:sp>
      <p:sp>
        <p:nvSpPr>
          <p:cNvPr id="6" name="object 6"/>
          <p:cNvSpPr txBox="1"/>
          <p:nvPr/>
        </p:nvSpPr>
        <p:spPr>
          <a:xfrm>
            <a:off x="1045870" y="3190174"/>
            <a:ext cx="9295130" cy="3306674"/>
          </a:xfrm>
          <a:prstGeom prst="rect">
            <a:avLst/>
          </a:prstGeom>
        </p:spPr>
        <p:txBody>
          <a:bodyPr vert="horz" wrap="square" lIns="0" tIns="165735" rIns="0" bIns="0" rtlCol="0">
            <a:spAutoFit/>
          </a:bodyPr>
          <a:lstStyle/>
          <a:p>
            <a:pPr marL="286385" marR="5960745" indent="-286385" algn="r">
              <a:lnSpc>
                <a:spcPct val="100000"/>
              </a:lnSpc>
              <a:spcBef>
                <a:spcPts val="1060"/>
              </a:spcBef>
              <a:buClr>
                <a:srgbClr val="A42F0F"/>
              </a:buClr>
              <a:buFont typeface="Wingdings"/>
              <a:buChar char=""/>
              <a:tabLst>
                <a:tab pos="286385" algn="l"/>
                <a:tab pos="287020" algn="l"/>
              </a:tabLst>
            </a:pPr>
            <a:endParaRPr lang="en-US" sz="1600" b="1" spc="-70" dirty="0">
              <a:latin typeface="Arial"/>
              <a:cs typeface="Arial"/>
            </a:endParaRPr>
          </a:p>
          <a:p>
            <a:pPr marL="286385" marR="5960745" indent="-286385" algn="r">
              <a:lnSpc>
                <a:spcPct val="100000"/>
              </a:lnSpc>
              <a:spcBef>
                <a:spcPts val="1060"/>
              </a:spcBef>
              <a:buClr>
                <a:srgbClr val="A42F0F"/>
              </a:buClr>
              <a:buFont typeface="Wingdings"/>
              <a:buChar char=""/>
              <a:tabLst>
                <a:tab pos="286385" algn="l"/>
                <a:tab pos="287020" algn="l"/>
              </a:tabLst>
            </a:pPr>
            <a:endParaRPr lang="en-US" sz="1600" b="1" spc="-70" dirty="0">
              <a:latin typeface="Arial"/>
              <a:cs typeface="Arial"/>
            </a:endParaRPr>
          </a:p>
          <a:p>
            <a:pPr marL="286385" marR="5960745" indent="-286385" algn="r">
              <a:lnSpc>
                <a:spcPct val="100000"/>
              </a:lnSpc>
              <a:spcBef>
                <a:spcPts val="1060"/>
              </a:spcBef>
              <a:buClr>
                <a:srgbClr val="A42F0F"/>
              </a:buClr>
              <a:buFont typeface="Wingdings"/>
              <a:buChar char=""/>
              <a:tabLst>
                <a:tab pos="286385" algn="l"/>
                <a:tab pos="287020" algn="l"/>
              </a:tabLst>
            </a:pPr>
            <a:r>
              <a:rPr sz="1600" b="1" spc="-70">
                <a:latin typeface="Arial"/>
                <a:cs typeface="Arial"/>
              </a:rPr>
              <a:t>Bal </a:t>
            </a:r>
            <a:r>
              <a:rPr sz="1600" b="1" spc="-55" dirty="0">
                <a:latin typeface="Arial"/>
                <a:cs typeface="Arial"/>
              </a:rPr>
              <a:t>Kanda </a:t>
            </a:r>
            <a:r>
              <a:rPr sz="1600" b="1" spc="105" dirty="0">
                <a:latin typeface="Arial"/>
                <a:cs typeface="Arial"/>
              </a:rPr>
              <a:t>- </a:t>
            </a:r>
            <a:r>
              <a:rPr sz="1600" b="1" spc="-65" dirty="0">
                <a:latin typeface="Arial"/>
                <a:cs typeface="Arial"/>
              </a:rPr>
              <a:t>Rama's</a:t>
            </a:r>
            <a:r>
              <a:rPr sz="1600" b="1" spc="-95" dirty="0">
                <a:latin typeface="Arial"/>
                <a:cs typeface="Arial"/>
              </a:rPr>
              <a:t> </a:t>
            </a:r>
            <a:r>
              <a:rPr sz="1600" b="1" spc="30" dirty="0">
                <a:latin typeface="Arial"/>
                <a:cs typeface="Arial"/>
              </a:rPr>
              <a:t>boyhood</a:t>
            </a:r>
            <a:endParaRPr sz="1600" b="1" dirty="0">
              <a:latin typeface="Arial"/>
              <a:cs typeface="Arial"/>
            </a:endParaRPr>
          </a:p>
          <a:p>
            <a:pPr marL="756285" indent="-287655">
              <a:lnSpc>
                <a:spcPct val="100000"/>
              </a:lnSpc>
              <a:spcBef>
                <a:spcPts val="1000"/>
              </a:spcBef>
              <a:buClr>
                <a:srgbClr val="A42F0F"/>
              </a:buClr>
              <a:buFont typeface="Wingdings"/>
              <a:buChar char=""/>
              <a:tabLst>
                <a:tab pos="756285" algn="l"/>
                <a:tab pos="756920" algn="l"/>
              </a:tabLst>
            </a:pPr>
            <a:r>
              <a:rPr sz="1600" b="1" spc="-15" dirty="0">
                <a:latin typeface="Arial"/>
                <a:cs typeface="Arial"/>
              </a:rPr>
              <a:t>Ayodhya </a:t>
            </a:r>
            <a:r>
              <a:rPr sz="1600" b="1" spc="-55" dirty="0">
                <a:latin typeface="Arial"/>
                <a:cs typeface="Arial"/>
              </a:rPr>
              <a:t>Kanda </a:t>
            </a:r>
            <a:r>
              <a:rPr sz="1600" b="1" spc="105" dirty="0">
                <a:latin typeface="Arial"/>
                <a:cs typeface="Arial"/>
              </a:rPr>
              <a:t>- </a:t>
            </a:r>
            <a:r>
              <a:rPr sz="1600" b="1" spc="-65" dirty="0">
                <a:latin typeface="Arial"/>
                <a:cs typeface="Arial"/>
              </a:rPr>
              <a:t>Rama's </a:t>
            </a:r>
            <a:r>
              <a:rPr sz="1600" b="1" spc="10" dirty="0">
                <a:latin typeface="Arial"/>
                <a:cs typeface="Arial"/>
              </a:rPr>
              <a:t>life </a:t>
            </a:r>
            <a:r>
              <a:rPr sz="1600" b="1" spc="15" dirty="0">
                <a:latin typeface="Arial"/>
                <a:cs typeface="Arial"/>
              </a:rPr>
              <a:t>in </a:t>
            </a:r>
            <a:r>
              <a:rPr sz="1600" b="1" spc="-15" dirty="0">
                <a:latin typeface="Arial"/>
                <a:cs typeface="Arial"/>
              </a:rPr>
              <a:t>Ayodhya </a:t>
            </a:r>
            <a:r>
              <a:rPr sz="1600" b="1" spc="35" dirty="0">
                <a:latin typeface="Arial"/>
                <a:cs typeface="Arial"/>
              </a:rPr>
              <a:t>until </a:t>
            </a:r>
            <a:r>
              <a:rPr sz="1600" b="1" spc="-30" dirty="0">
                <a:latin typeface="Arial"/>
                <a:cs typeface="Arial"/>
              </a:rPr>
              <a:t>his</a:t>
            </a:r>
            <a:r>
              <a:rPr sz="1600" b="1" spc="-55" dirty="0">
                <a:latin typeface="Arial"/>
                <a:cs typeface="Arial"/>
              </a:rPr>
              <a:t> </a:t>
            </a:r>
            <a:r>
              <a:rPr sz="1600" b="1" spc="-5" dirty="0">
                <a:latin typeface="Arial"/>
                <a:cs typeface="Arial"/>
              </a:rPr>
              <a:t>banishment</a:t>
            </a:r>
            <a:endParaRPr sz="1600" b="1" dirty="0">
              <a:latin typeface="Arial"/>
              <a:cs typeface="Arial"/>
            </a:endParaRPr>
          </a:p>
          <a:p>
            <a:pPr marL="756285" indent="-287655">
              <a:lnSpc>
                <a:spcPct val="100000"/>
              </a:lnSpc>
              <a:spcBef>
                <a:spcPts val="994"/>
              </a:spcBef>
              <a:buClr>
                <a:srgbClr val="A42F0F"/>
              </a:buClr>
              <a:buFont typeface="Wingdings"/>
              <a:buChar char=""/>
              <a:tabLst>
                <a:tab pos="756285" algn="l"/>
                <a:tab pos="756920" algn="l"/>
              </a:tabLst>
            </a:pPr>
            <a:r>
              <a:rPr sz="1600" b="1" spc="-35" dirty="0">
                <a:latin typeface="Arial"/>
                <a:cs typeface="Arial"/>
              </a:rPr>
              <a:t>Aranya </a:t>
            </a:r>
            <a:r>
              <a:rPr sz="1600" b="1" spc="105" dirty="0">
                <a:latin typeface="Arial"/>
                <a:cs typeface="Arial"/>
              </a:rPr>
              <a:t>- </a:t>
            </a:r>
            <a:r>
              <a:rPr sz="1600" b="1" spc="-65" dirty="0">
                <a:latin typeface="Arial"/>
                <a:cs typeface="Arial"/>
              </a:rPr>
              <a:t>Rama's </a:t>
            </a:r>
            <a:r>
              <a:rPr sz="1600" b="1" spc="10" dirty="0">
                <a:latin typeface="Arial"/>
                <a:cs typeface="Arial"/>
              </a:rPr>
              <a:t>life </a:t>
            </a:r>
            <a:r>
              <a:rPr sz="1600" b="1" spc="15" dirty="0">
                <a:latin typeface="Arial"/>
                <a:cs typeface="Arial"/>
              </a:rPr>
              <a:t>in the </a:t>
            </a:r>
            <a:r>
              <a:rPr sz="1600" b="1" spc="5" dirty="0">
                <a:latin typeface="Arial"/>
                <a:cs typeface="Arial"/>
              </a:rPr>
              <a:t>forest </a:t>
            </a:r>
            <a:r>
              <a:rPr sz="1600" b="1" spc="-5" dirty="0">
                <a:latin typeface="Arial"/>
                <a:cs typeface="Arial"/>
              </a:rPr>
              <a:t>and </a:t>
            </a:r>
            <a:r>
              <a:rPr sz="1600" b="1" spc="-30" dirty="0">
                <a:latin typeface="Arial"/>
                <a:cs typeface="Arial"/>
              </a:rPr>
              <a:t>his </a:t>
            </a:r>
            <a:r>
              <a:rPr sz="1600" b="1" spc="15" dirty="0">
                <a:latin typeface="Arial"/>
                <a:cs typeface="Arial"/>
              </a:rPr>
              <a:t>abduction </a:t>
            </a:r>
            <a:r>
              <a:rPr sz="1600" b="1" spc="10" dirty="0">
                <a:latin typeface="Arial"/>
                <a:cs typeface="Arial"/>
              </a:rPr>
              <a:t>by</a:t>
            </a:r>
            <a:r>
              <a:rPr sz="1600" b="1" spc="-130" dirty="0">
                <a:latin typeface="Arial"/>
                <a:cs typeface="Arial"/>
              </a:rPr>
              <a:t> </a:t>
            </a:r>
            <a:r>
              <a:rPr sz="1600" b="1" spc="-80" dirty="0">
                <a:latin typeface="Arial"/>
                <a:cs typeface="Arial"/>
              </a:rPr>
              <a:t>Ravana</a:t>
            </a:r>
            <a:endParaRPr sz="1600" b="1" dirty="0">
              <a:latin typeface="Arial"/>
              <a:cs typeface="Arial"/>
            </a:endParaRPr>
          </a:p>
          <a:p>
            <a:pPr marL="756285" indent="-287655">
              <a:lnSpc>
                <a:spcPct val="100000"/>
              </a:lnSpc>
              <a:spcBef>
                <a:spcPts val="1010"/>
              </a:spcBef>
              <a:buClr>
                <a:srgbClr val="A42F0F"/>
              </a:buClr>
              <a:buFont typeface="Wingdings"/>
              <a:buChar char=""/>
              <a:tabLst>
                <a:tab pos="756285" algn="l"/>
                <a:tab pos="756920" algn="l"/>
              </a:tabLst>
            </a:pPr>
            <a:r>
              <a:rPr sz="1600" b="1" spc="-30" dirty="0">
                <a:latin typeface="Arial"/>
                <a:cs typeface="Arial"/>
              </a:rPr>
              <a:t>Kishkinda </a:t>
            </a:r>
            <a:r>
              <a:rPr sz="1600" b="1" spc="105" dirty="0">
                <a:latin typeface="Arial"/>
                <a:cs typeface="Arial"/>
              </a:rPr>
              <a:t>- </a:t>
            </a:r>
            <a:r>
              <a:rPr sz="1600" b="1" spc="-65" dirty="0">
                <a:latin typeface="Arial"/>
                <a:cs typeface="Arial"/>
              </a:rPr>
              <a:t>Rama's </a:t>
            </a:r>
            <a:r>
              <a:rPr sz="1600" b="1" spc="-40" dirty="0">
                <a:latin typeface="Arial"/>
                <a:cs typeface="Arial"/>
              </a:rPr>
              <a:t>stay </a:t>
            </a:r>
            <a:r>
              <a:rPr sz="1600" b="1" spc="5" dirty="0">
                <a:latin typeface="Arial"/>
                <a:cs typeface="Arial"/>
              </a:rPr>
              <a:t>at </a:t>
            </a:r>
            <a:r>
              <a:rPr sz="1600" b="1" spc="-35" dirty="0">
                <a:latin typeface="Arial"/>
                <a:cs typeface="Arial"/>
              </a:rPr>
              <a:t>Kishkinda, </a:t>
            </a:r>
            <a:r>
              <a:rPr sz="1600" b="1" spc="15" dirty="0">
                <a:latin typeface="Arial"/>
                <a:cs typeface="Arial"/>
              </a:rPr>
              <a:t>the </a:t>
            </a:r>
            <a:r>
              <a:rPr sz="1600" b="1" spc="-5" dirty="0">
                <a:latin typeface="Arial"/>
                <a:cs typeface="Arial"/>
              </a:rPr>
              <a:t>capital </a:t>
            </a:r>
            <a:r>
              <a:rPr sz="1600" b="1" spc="50" dirty="0">
                <a:latin typeface="Arial"/>
                <a:cs typeface="Arial"/>
              </a:rPr>
              <a:t>of </a:t>
            </a:r>
            <a:r>
              <a:rPr sz="1600" b="1" spc="-30" dirty="0">
                <a:latin typeface="Arial"/>
                <a:cs typeface="Arial"/>
              </a:rPr>
              <a:t>his </a:t>
            </a:r>
            <a:r>
              <a:rPr sz="1600" b="1" dirty="0">
                <a:latin typeface="Arial"/>
                <a:cs typeface="Arial"/>
              </a:rPr>
              <a:t>monkey </a:t>
            </a:r>
            <a:r>
              <a:rPr sz="1600" b="1" spc="-15" dirty="0">
                <a:latin typeface="Arial"/>
                <a:cs typeface="Arial"/>
              </a:rPr>
              <a:t>ally</a:t>
            </a:r>
            <a:r>
              <a:rPr sz="1600" b="1" spc="-35" dirty="0">
                <a:latin typeface="Arial"/>
                <a:cs typeface="Arial"/>
              </a:rPr>
              <a:t> </a:t>
            </a:r>
            <a:r>
              <a:rPr sz="1600" b="1" spc="-40" dirty="0">
                <a:latin typeface="Arial"/>
                <a:cs typeface="Arial"/>
              </a:rPr>
              <a:t>Sugriva</a:t>
            </a:r>
            <a:endParaRPr sz="1600" b="1" dirty="0">
              <a:latin typeface="Arial"/>
              <a:cs typeface="Arial"/>
            </a:endParaRPr>
          </a:p>
          <a:p>
            <a:pPr marL="756285" indent="-287655">
              <a:lnSpc>
                <a:spcPct val="100000"/>
              </a:lnSpc>
              <a:spcBef>
                <a:spcPts val="994"/>
              </a:spcBef>
              <a:buClr>
                <a:srgbClr val="A42F0F"/>
              </a:buClr>
              <a:buFont typeface="Wingdings"/>
              <a:buChar char=""/>
              <a:tabLst>
                <a:tab pos="756285" algn="l"/>
                <a:tab pos="756920" algn="l"/>
              </a:tabLst>
            </a:pPr>
            <a:r>
              <a:rPr sz="1600" b="1" spc="-45" dirty="0">
                <a:latin typeface="Arial"/>
                <a:cs typeface="Arial"/>
              </a:rPr>
              <a:t>Sundara </a:t>
            </a:r>
            <a:r>
              <a:rPr sz="1600" b="1" spc="105" dirty="0">
                <a:latin typeface="Arial"/>
                <a:cs typeface="Arial"/>
              </a:rPr>
              <a:t>- </a:t>
            </a:r>
            <a:r>
              <a:rPr sz="1600" b="1" spc="-65" dirty="0">
                <a:latin typeface="Arial"/>
                <a:cs typeface="Arial"/>
              </a:rPr>
              <a:t>Rama's </a:t>
            </a:r>
            <a:r>
              <a:rPr sz="1600" b="1" dirty="0">
                <a:latin typeface="Arial"/>
                <a:cs typeface="Arial"/>
              </a:rPr>
              <a:t>journey </a:t>
            </a:r>
            <a:r>
              <a:rPr sz="1600" b="1" spc="70" dirty="0">
                <a:latin typeface="Arial"/>
                <a:cs typeface="Arial"/>
              </a:rPr>
              <a:t>to </a:t>
            </a:r>
            <a:r>
              <a:rPr sz="1600" b="1" spc="-60" dirty="0">
                <a:latin typeface="Arial"/>
                <a:cs typeface="Arial"/>
              </a:rPr>
              <a:t>Sri</a:t>
            </a:r>
            <a:r>
              <a:rPr sz="1600" b="1" spc="-120" dirty="0">
                <a:latin typeface="Arial"/>
                <a:cs typeface="Arial"/>
              </a:rPr>
              <a:t> </a:t>
            </a:r>
            <a:r>
              <a:rPr sz="1600" b="1" spc="-60" dirty="0">
                <a:latin typeface="Arial"/>
                <a:cs typeface="Arial"/>
              </a:rPr>
              <a:t>Lanka</a:t>
            </a:r>
            <a:endParaRPr sz="1600" b="1" dirty="0">
              <a:latin typeface="Arial"/>
              <a:cs typeface="Arial"/>
            </a:endParaRPr>
          </a:p>
          <a:p>
            <a:pPr marL="756285" indent="-287655">
              <a:lnSpc>
                <a:spcPct val="100000"/>
              </a:lnSpc>
              <a:spcBef>
                <a:spcPts val="994"/>
              </a:spcBef>
              <a:buClr>
                <a:srgbClr val="A42F0F"/>
              </a:buClr>
              <a:buFont typeface="Wingdings"/>
              <a:buChar char=""/>
              <a:tabLst>
                <a:tab pos="756285" algn="l"/>
                <a:tab pos="756920" algn="l"/>
              </a:tabLst>
            </a:pPr>
            <a:r>
              <a:rPr sz="1600" b="1" spc="-30" dirty="0">
                <a:latin typeface="Arial"/>
                <a:cs typeface="Arial"/>
              </a:rPr>
              <a:t>Yuddha </a:t>
            </a:r>
            <a:r>
              <a:rPr sz="1600" b="1" spc="5" dirty="0">
                <a:latin typeface="Arial"/>
                <a:cs typeface="Arial"/>
              </a:rPr>
              <a:t>(or </a:t>
            </a:r>
            <a:r>
              <a:rPr sz="1600" b="1" spc="-60" dirty="0">
                <a:latin typeface="Arial"/>
                <a:cs typeface="Arial"/>
              </a:rPr>
              <a:t>Lanka) </a:t>
            </a:r>
            <a:r>
              <a:rPr sz="1600" b="1" spc="105" dirty="0">
                <a:latin typeface="Arial"/>
                <a:cs typeface="Arial"/>
              </a:rPr>
              <a:t>- </a:t>
            </a:r>
            <a:r>
              <a:rPr sz="1600" b="1" spc="-65" dirty="0">
                <a:latin typeface="Arial"/>
                <a:cs typeface="Arial"/>
              </a:rPr>
              <a:t>Rama's </a:t>
            </a:r>
            <a:r>
              <a:rPr sz="1600" b="1" spc="20" dirty="0">
                <a:latin typeface="Arial"/>
                <a:cs typeface="Arial"/>
              </a:rPr>
              <a:t>battle </a:t>
            </a:r>
            <a:r>
              <a:rPr sz="1600" b="1" spc="30" dirty="0">
                <a:latin typeface="Arial"/>
                <a:cs typeface="Arial"/>
              </a:rPr>
              <a:t>with </a:t>
            </a:r>
            <a:r>
              <a:rPr sz="1600" b="1" spc="-80" dirty="0">
                <a:latin typeface="Arial"/>
                <a:cs typeface="Arial"/>
              </a:rPr>
              <a:t>Ravana, </a:t>
            </a:r>
            <a:r>
              <a:rPr sz="1600" b="1" spc="10" dirty="0">
                <a:latin typeface="Arial"/>
                <a:cs typeface="Arial"/>
              </a:rPr>
              <a:t>the </a:t>
            </a:r>
            <a:r>
              <a:rPr sz="1600" b="1" spc="-20" dirty="0">
                <a:latin typeface="Arial"/>
                <a:cs typeface="Arial"/>
              </a:rPr>
              <a:t>recovery </a:t>
            </a:r>
            <a:r>
              <a:rPr sz="1600" b="1" spc="50" dirty="0">
                <a:latin typeface="Arial"/>
                <a:cs typeface="Arial"/>
              </a:rPr>
              <a:t>of </a:t>
            </a:r>
            <a:r>
              <a:rPr sz="1600" b="1" spc="-50" dirty="0">
                <a:latin typeface="Arial"/>
                <a:cs typeface="Arial"/>
              </a:rPr>
              <a:t>Sita </a:t>
            </a:r>
            <a:r>
              <a:rPr sz="1600" b="1" spc="-5" dirty="0">
                <a:latin typeface="Arial"/>
                <a:cs typeface="Arial"/>
              </a:rPr>
              <a:t>and </a:t>
            </a:r>
            <a:r>
              <a:rPr sz="1600" b="1" spc="20" dirty="0">
                <a:latin typeface="Arial"/>
                <a:cs typeface="Arial"/>
              </a:rPr>
              <a:t>their </a:t>
            </a:r>
            <a:r>
              <a:rPr sz="1600" b="1" spc="15" dirty="0">
                <a:latin typeface="Arial"/>
                <a:cs typeface="Arial"/>
              </a:rPr>
              <a:t>return </a:t>
            </a:r>
            <a:r>
              <a:rPr sz="1600" b="1" spc="70" dirty="0">
                <a:latin typeface="Arial"/>
                <a:cs typeface="Arial"/>
              </a:rPr>
              <a:t>to</a:t>
            </a:r>
            <a:r>
              <a:rPr sz="1600" b="1" spc="40" dirty="0">
                <a:latin typeface="Arial"/>
                <a:cs typeface="Arial"/>
              </a:rPr>
              <a:t> </a:t>
            </a:r>
            <a:r>
              <a:rPr sz="1600" b="1" spc="-15" dirty="0">
                <a:latin typeface="Arial"/>
                <a:cs typeface="Arial"/>
              </a:rPr>
              <a:t>Ayodhya</a:t>
            </a:r>
            <a:endParaRPr sz="1600" b="1" dirty="0">
              <a:latin typeface="Arial"/>
              <a:cs typeface="Arial"/>
            </a:endParaRPr>
          </a:p>
        </p:txBody>
      </p:sp>
      <p:sp>
        <p:nvSpPr>
          <p:cNvPr id="7" name="Footer Placeholder 6"/>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506172"/>
            <a:ext cx="12196247" cy="535182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r>
              <a:rPr dirty="0"/>
              <a:t>Scanned by</a:t>
            </a:r>
            <a:r>
              <a:rPr spc="-36" dirty="0"/>
              <a:t> </a:t>
            </a:r>
            <a:r>
              <a:rPr dirty="0"/>
              <a:t>TapScanner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506172"/>
            <a:ext cx="12196247" cy="504702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r>
              <a:rPr dirty="0"/>
              <a:t>Scanned by</a:t>
            </a:r>
            <a:r>
              <a:rPr spc="-36" dirty="0"/>
              <a:t> </a:t>
            </a:r>
            <a:r>
              <a:rPr dirty="0"/>
              <a:t>TapScanner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535480"/>
            <a:ext cx="12196247" cy="532252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r>
              <a:rPr dirty="0"/>
              <a:t>Scanned by</a:t>
            </a:r>
            <a:r>
              <a:rPr spc="-36" dirty="0"/>
              <a:t> </a:t>
            </a:r>
            <a:r>
              <a:rPr dirty="0"/>
              <a:t>TapScanner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1952" y="504520"/>
            <a:ext cx="5702935" cy="574675"/>
          </a:xfrm>
          <a:prstGeom prst="rect">
            <a:avLst/>
          </a:prstGeom>
        </p:spPr>
        <p:txBody>
          <a:bodyPr vert="horz" wrap="square" lIns="0" tIns="12700" rIns="0" bIns="0" rtlCol="0">
            <a:spAutoFit/>
          </a:bodyPr>
          <a:lstStyle/>
          <a:p>
            <a:pPr marL="12700">
              <a:lnSpc>
                <a:spcPct val="100000"/>
              </a:lnSpc>
              <a:spcBef>
                <a:spcPts val="100"/>
              </a:spcBef>
            </a:pPr>
            <a:r>
              <a:rPr spc="-140" dirty="0">
                <a:solidFill>
                  <a:srgbClr val="252525"/>
                </a:solidFill>
              </a:rPr>
              <a:t>BRAHMANICAL</a:t>
            </a:r>
            <a:r>
              <a:rPr spc="-40" dirty="0">
                <a:solidFill>
                  <a:srgbClr val="252525"/>
                </a:solidFill>
              </a:rPr>
              <a:t> </a:t>
            </a:r>
            <a:r>
              <a:rPr spc="-330" dirty="0">
                <a:solidFill>
                  <a:srgbClr val="252525"/>
                </a:solidFill>
              </a:rPr>
              <a:t>LITERATURE</a:t>
            </a:r>
          </a:p>
        </p:txBody>
      </p:sp>
      <p:sp>
        <p:nvSpPr>
          <p:cNvPr id="3" name="object 3"/>
          <p:cNvSpPr txBox="1"/>
          <p:nvPr/>
        </p:nvSpPr>
        <p:spPr>
          <a:xfrm>
            <a:off x="840739" y="1524853"/>
            <a:ext cx="10215245" cy="4320413"/>
          </a:xfrm>
          <a:prstGeom prst="rect">
            <a:avLst/>
          </a:prstGeom>
        </p:spPr>
        <p:txBody>
          <a:bodyPr vert="horz" wrap="square" lIns="0" tIns="138430" rIns="0" bIns="0" rtlCol="0">
            <a:spAutoFit/>
          </a:bodyPr>
          <a:lstStyle/>
          <a:p>
            <a:pPr marL="431800" indent="-343535">
              <a:lnSpc>
                <a:spcPct val="100000"/>
              </a:lnSpc>
              <a:spcBef>
                <a:spcPts val="1090"/>
              </a:spcBef>
              <a:buClr>
                <a:srgbClr val="A42F0F"/>
              </a:buClr>
              <a:buFont typeface="Arial"/>
              <a:buChar char=""/>
              <a:tabLst>
                <a:tab pos="431800" algn="l"/>
                <a:tab pos="432434" algn="l"/>
              </a:tabLst>
            </a:pPr>
            <a:r>
              <a:rPr sz="2000" b="1" spc="-70" dirty="0">
                <a:solidFill>
                  <a:srgbClr val="404040"/>
                </a:solidFill>
                <a:latin typeface="Arial"/>
                <a:cs typeface="Arial"/>
              </a:rPr>
              <a:t>Conveys </a:t>
            </a:r>
            <a:r>
              <a:rPr sz="2000" b="1" spc="-20" dirty="0">
                <a:solidFill>
                  <a:srgbClr val="404040"/>
                </a:solidFill>
                <a:latin typeface="Arial"/>
                <a:cs typeface="Arial"/>
              </a:rPr>
              <a:t>religious </a:t>
            </a:r>
            <a:r>
              <a:rPr sz="2000" b="1" spc="-25" dirty="0">
                <a:solidFill>
                  <a:srgbClr val="404040"/>
                </a:solidFill>
                <a:latin typeface="Arial"/>
                <a:cs typeface="Arial"/>
              </a:rPr>
              <a:t>beliefs </a:t>
            </a:r>
            <a:r>
              <a:rPr sz="2000" b="1" spc="225" dirty="0">
                <a:solidFill>
                  <a:srgbClr val="404040"/>
                </a:solidFill>
                <a:latin typeface="Arial"/>
                <a:cs typeface="Arial"/>
              </a:rPr>
              <a:t>&amp; </a:t>
            </a:r>
            <a:r>
              <a:rPr sz="2000" b="1" spc="-45" dirty="0">
                <a:solidFill>
                  <a:srgbClr val="404040"/>
                </a:solidFill>
                <a:latin typeface="Arial"/>
                <a:cs typeface="Arial"/>
              </a:rPr>
              <a:t>practices </a:t>
            </a:r>
            <a:r>
              <a:rPr sz="2000" b="1" spc="40" dirty="0">
                <a:solidFill>
                  <a:srgbClr val="404040"/>
                </a:solidFill>
                <a:latin typeface="Arial"/>
                <a:cs typeface="Arial"/>
              </a:rPr>
              <a:t>of</a:t>
            </a:r>
            <a:r>
              <a:rPr sz="2000" b="1" spc="-185" dirty="0">
                <a:solidFill>
                  <a:srgbClr val="404040"/>
                </a:solidFill>
                <a:latin typeface="Arial"/>
                <a:cs typeface="Arial"/>
              </a:rPr>
              <a:t> </a:t>
            </a:r>
            <a:r>
              <a:rPr sz="2000" b="1" spc="-50" dirty="0">
                <a:solidFill>
                  <a:srgbClr val="404040"/>
                </a:solidFill>
                <a:latin typeface="Arial"/>
                <a:cs typeface="Arial"/>
              </a:rPr>
              <a:t>Brahmins</a:t>
            </a:r>
            <a:endParaRPr sz="2000" dirty="0">
              <a:latin typeface="Arial"/>
              <a:cs typeface="Arial"/>
            </a:endParaRPr>
          </a:p>
          <a:p>
            <a:pPr marL="431800" indent="-343535">
              <a:lnSpc>
                <a:spcPct val="100000"/>
              </a:lnSpc>
              <a:spcBef>
                <a:spcPts val="994"/>
              </a:spcBef>
              <a:buClr>
                <a:srgbClr val="A42F0F"/>
              </a:buClr>
              <a:buFont typeface="Arial"/>
              <a:buChar char=""/>
              <a:tabLst>
                <a:tab pos="431800" algn="l"/>
                <a:tab pos="432434" algn="l"/>
              </a:tabLst>
            </a:pPr>
            <a:r>
              <a:rPr sz="2000" b="1" spc="-45" dirty="0">
                <a:solidFill>
                  <a:srgbClr val="404040"/>
                </a:solidFill>
                <a:latin typeface="Arial"/>
                <a:cs typeface="Arial"/>
              </a:rPr>
              <a:t>Provides </a:t>
            </a:r>
            <a:r>
              <a:rPr sz="2000" b="1" spc="15" dirty="0">
                <a:solidFill>
                  <a:srgbClr val="404040"/>
                </a:solidFill>
                <a:latin typeface="Arial"/>
                <a:cs typeface="Arial"/>
              </a:rPr>
              <a:t>information </a:t>
            </a:r>
            <a:r>
              <a:rPr sz="2000" b="1" spc="10" dirty="0">
                <a:solidFill>
                  <a:srgbClr val="404040"/>
                </a:solidFill>
                <a:latin typeface="Arial"/>
                <a:cs typeface="Arial"/>
              </a:rPr>
              <a:t>about the </a:t>
            </a:r>
            <a:r>
              <a:rPr sz="2000" b="1" spc="5" dirty="0">
                <a:solidFill>
                  <a:srgbClr val="404040"/>
                </a:solidFill>
                <a:latin typeface="Arial"/>
                <a:cs typeface="Arial"/>
              </a:rPr>
              <a:t>northern </a:t>
            </a:r>
            <a:r>
              <a:rPr sz="2000" b="1" spc="229" dirty="0">
                <a:solidFill>
                  <a:srgbClr val="404040"/>
                </a:solidFill>
                <a:latin typeface="Arial"/>
                <a:cs typeface="Arial"/>
              </a:rPr>
              <a:t>&amp; </a:t>
            </a:r>
            <a:r>
              <a:rPr sz="2000" b="1" spc="5" dirty="0">
                <a:solidFill>
                  <a:srgbClr val="404040"/>
                </a:solidFill>
                <a:latin typeface="Arial"/>
                <a:cs typeface="Arial"/>
              </a:rPr>
              <a:t>north-western </a:t>
            </a:r>
            <a:r>
              <a:rPr sz="2000" b="1" spc="-25" dirty="0">
                <a:solidFill>
                  <a:srgbClr val="404040"/>
                </a:solidFill>
                <a:latin typeface="Arial"/>
                <a:cs typeface="Arial"/>
              </a:rPr>
              <a:t>parts </a:t>
            </a:r>
            <a:r>
              <a:rPr sz="2000" b="1" spc="40" dirty="0">
                <a:solidFill>
                  <a:srgbClr val="404040"/>
                </a:solidFill>
                <a:latin typeface="Arial"/>
                <a:cs typeface="Arial"/>
              </a:rPr>
              <a:t>of </a:t>
            </a:r>
            <a:r>
              <a:rPr sz="2000" b="1" spc="5" dirty="0">
                <a:solidFill>
                  <a:srgbClr val="404040"/>
                </a:solidFill>
                <a:latin typeface="Arial"/>
                <a:cs typeface="Arial"/>
              </a:rPr>
              <a:t>India during </a:t>
            </a:r>
            <a:r>
              <a:rPr sz="2000" b="1" spc="15" dirty="0">
                <a:solidFill>
                  <a:srgbClr val="404040"/>
                </a:solidFill>
                <a:latin typeface="Arial"/>
                <a:cs typeface="Arial"/>
              </a:rPr>
              <a:t>2</a:t>
            </a:r>
            <a:r>
              <a:rPr sz="2000" b="1" spc="22" baseline="25462" dirty="0">
                <a:solidFill>
                  <a:srgbClr val="404040"/>
                </a:solidFill>
                <a:latin typeface="Arial"/>
                <a:cs typeface="Arial"/>
              </a:rPr>
              <a:t>nd </a:t>
            </a:r>
            <a:r>
              <a:rPr sz="2000" b="1" spc="-15" dirty="0">
                <a:solidFill>
                  <a:srgbClr val="404040"/>
                </a:solidFill>
                <a:latin typeface="Arial"/>
                <a:cs typeface="Arial"/>
              </a:rPr>
              <a:t>and</a:t>
            </a:r>
            <a:r>
              <a:rPr sz="2000" b="1" spc="-250" dirty="0">
                <a:solidFill>
                  <a:srgbClr val="404040"/>
                </a:solidFill>
                <a:latin typeface="Arial"/>
                <a:cs typeface="Arial"/>
              </a:rPr>
              <a:t> </a:t>
            </a:r>
            <a:r>
              <a:rPr sz="2000" b="1" spc="-15" dirty="0">
                <a:solidFill>
                  <a:srgbClr val="404040"/>
                </a:solidFill>
                <a:latin typeface="Arial"/>
                <a:cs typeface="Arial"/>
              </a:rPr>
              <a:t>1</a:t>
            </a:r>
            <a:r>
              <a:rPr sz="2000" b="1" spc="-22" baseline="25462" dirty="0">
                <a:solidFill>
                  <a:srgbClr val="404040"/>
                </a:solidFill>
                <a:latin typeface="Arial"/>
                <a:cs typeface="Arial"/>
              </a:rPr>
              <a:t>st</a:t>
            </a:r>
            <a:endParaRPr sz="2000" baseline="25462" dirty="0">
              <a:latin typeface="Arial"/>
              <a:cs typeface="Arial"/>
            </a:endParaRPr>
          </a:p>
          <a:p>
            <a:pPr marL="431800">
              <a:lnSpc>
                <a:spcPct val="100000"/>
              </a:lnSpc>
              <a:spcBef>
                <a:spcPts val="5"/>
              </a:spcBef>
            </a:pPr>
            <a:r>
              <a:rPr sz="2000" b="1" spc="5" dirty="0">
                <a:solidFill>
                  <a:srgbClr val="404040"/>
                </a:solidFill>
                <a:latin typeface="Arial"/>
                <a:cs typeface="Arial"/>
              </a:rPr>
              <a:t>millennium</a:t>
            </a:r>
            <a:r>
              <a:rPr sz="2000" b="1" spc="-20" dirty="0">
                <a:solidFill>
                  <a:srgbClr val="404040"/>
                </a:solidFill>
                <a:latin typeface="Arial"/>
                <a:cs typeface="Arial"/>
              </a:rPr>
              <a:t> </a:t>
            </a:r>
            <a:r>
              <a:rPr sz="2000" b="1" spc="-90" dirty="0">
                <a:solidFill>
                  <a:srgbClr val="404040"/>
                </a:solidFill>
                <a:latin typeface="Arial"/>
                <a:cs typeface="Arial"/>
              </a:rPr>
              <a:t>B.C.</a:t>
            </a:r>
            <a:endParaRPr sz="2000" dirty="0">
              <a:latin typeface="Arial"/>
              <a:cs typeface="Arial"/>
            </a:endParaRPr>
          </a:p>
          <a:p>
            <a:pPr>
              <a:lnSpc>
                <a:spcPct val="100000"/>
              </a:lnSpc>
              <a:spcBef>
                <a:spcPts val="25"/>
              </a:spcBef>
            </a:pPr>
            <a:endParaRPr sz="2000" dirty="0">
              <a:latin typeface="Arial"/>
              <a:cs typeface="Arial"/>
            </a:endParaRPr>
          </a:p>
          <a:p>
            <a:pPr marL="546100">
              <a:lnSpc>
                <a:spcPct val="100000"/>
              </a:lnSpc>
            </a:pPr>
            <a:r>
              <a:rPr sz="2000" b="1" spc="-90" dirty="0">
                <a:solidFill>
                  <a:srgbClr val="404040"/>
                </a:solidFill>
                <a:latin typeface="Arial"/>
                <a:cs typeface="Arial"/>
              </a:rPr>
              <a:t>Consists</a:t>
            </a:r>
            <a:r>
              <a:rPr sz="2000" b="1" spc="-30" dirty="0">
                <a:solidFill>
                  <a:srgbClr val="404040"/>
                </a:solidFill>
                <a:latin typeface="Arial"/>
                <a:cs typeface="Arial"/>
              </a:rPr>
              <a:t> </a:t>
            </a:r>
            <a:r>
              <a:rPr sz="2000" b="1" spc="-10" dirty="0">
                <a:solidFill>
                  <a:srgbClr val="404040"/>
                </a:solidFill>
                <a:latin typeface="Arial"/>
                <a:cs typeface="Arial"/>
              </a:rPr>
              <a:t>of:</a:t>
            </a:r>
            <a:endParaRPr sz="2000" dirty="0">
              <a:latin typeface="Arial"/>
              <a:cs typeface="Arial"/>
            </a:endParaRPr>
          </a:p>
          <a:p>
            <a:pPr marL="2146300" lvl="1" indent="-229235">
              <a:lnSpc>
                <a:spcPct val="100000"/>
              </a:lnSpc>
              <a:spcBef>
                <a:spcPts val="1185"/>
              </a:spcBef>
              <a:buClr>
                <a:srgbClr val="A42F0F"/>
              </a:buClr>
              <a:buFont typeface="Wingdings"/>
              <a:buChar char=""/>
              <a:tabLst>
                <a:tab pos="2146935" algn="l"/>
              </a:tabLst>
            </a:pPr>
            <a:r>
              <a:rPr sz="2000" b="1" spc="-35" dirty="0">
                <a:solidFill>
                  <a:srgbClr val="404040"/>
                </a:solidFill>
                <a:latin typeface="Arial"/>
                <a:cs typeface="Arial"/>
              </a:rPr>
              <a:t>Vedas</a:t>
            </a:r>
            <a:endParaRPr sz="2000" dirty="0">
              <a:latin typeface="Arial"/>
              <a:cs typeface="Arial"/>
            </a:endParaRPr>
          </a:p>
          <a:p>
            <a:pPr marL="2146300" lvl="1" indent="-229235">
              <a:lnSpc>
                <a:spcPct val="100000"/>
              </a:lnSpc>
              <a:spcBef>
                <a:spcPts val="1010"/>
              </a:spcBef>
              <a:buClr>
                <a:srgbClr val="A42F0F"/>
              </a:buClr>
              <a:buFont typeface="Wingdings"/>
              <a:buChar char=""/>
              <a:tabLst>
                <a:tab pos="2146935" algn="l"/>
              </a:tabLst>
            </a:pPr>
            <a:r>
              <a:rPr sz="2000" b="1" spc="-80" dirty="0">
                <a:solidFill>
                  <a:srgbClr val="404040"/>
                </a:solidFill>
                <a:latin typeface="Arial"/>
                <a:cs typeface="Arial"/>
              </a:rPr>
              <a:t>Epics</a:t>
            </a:r>
            <a:endParaRPr sz="2000" dirty="0">
              <a:latin typeface="Arial"/>
              <a:cs typeface="Arial"/>
            </a:endParaRPr>
          </a:p>
          <a:p>
            <a:pPr marL="2146300" lvl="1" indent="-229235">
              <a:lnSpc>
                <a:spcPct val="100000"/>
              </a:lnSpc>
              <a:spcBef>
                <a:spcPts val="1000"/>
              </a:spcBef>
              <a:buClr>
                <a:srgbClr val="A42F0F"/>
              </a:buClr>
              <a:buFont typeface="Wingdings"/>
              <a:buChar char=""/>
              <a:tabLst>
                <a:tab pos="2146935" algn="l"/>
              </a:tabLst>
            </a:pPr>
            <a:r>
              <a:rPr sz="2000" b="1" spc="-40" dirty="0">
                <a:solidFill>
                  <a:srgbClr val="404040"/>
                </a:solidFill>
                <a:latin typeface="Arial"/>
                <a:cs typeface="Arial"/>
              </a:rPr>
              <a:t>Puranas</a:t>
            </a:r>
            <a:endParaRPr sz="2000" dirty="0">
              <a:latin typeface="Arial"/>
              <a:cs typeface="Arial"/>
            </a:endParaRPr>
          </a:p>
          <a:p>
            <a:pPr marL="2146300" lvl="1" indent="-229235">
              <a:lnSpc>
                <a:spcPct val="100000"/>
              </a:lnSpc>
              <a:spcBef>
                <a:spcPts val="994"/>
              </a:spcBef>
              <a:buClr>
                <a:srgbClr val="A42F0F"/>
              </a:buClr>
              <a:buFont typeface="Wingdings"/>
              <a:buChar char=""/>
              <a:tabLst>
                <a:tab pos="2146935" algn="l"/>
              </a:tabLst>
            </a:pPr>
            <a:r>
              <a:rPr sz="2000" b="1" spc="-25" dirty="0">
                <a:solidFill>
                  <a:srgbClr val="404040"/>
                </a:solidFill>
                <a:latin typeface="Arial"/>
                <a:cs typeface="Arial"/>
              </a:rPr>
              <a:t>Vedangas</a:t>
            </a:r>
            <a:endParaRPr sz="2000" dirty="0">
              <a:latin typeface="Arial"/>
              <a:cs typeface="Arial"/>
            </a:endParaRPr>
          </a:p>
          <a:p>
            <a:pPr marL="2146300" lvl="1" indent="-229235">
              <a:lnSpc>
                <a:spcPct val="100000"/>
              </a:lnSpc>
              <a:spcBef>
                <a:spcPts val="1005"/>
              </a:spcBef>
              <a:buClr>
                <a:srgbClr val="A42F0F"/>
              </a:buClr>
              <a:buFont typeface="Wingdings"/>
              <a:buChar char=""/>
              <a:tabLst>
                <a:tab pos="2146935" algn="l"/>
              </a:tabLst>
            </a:pPr>
            <a:r>
              <a:rPr sz="2000" b="1" spc="-25" dirty="0">
                <a:solidFill>
                  <a:srgbClr val="404040"/>
                </a:solidFill>
                <a:latin typeface="Arial"/>
                <a:cs typeface="Arial"/>
              </a:rPr>
              <a:t>Dharmasutras</a:t>
            </a:r>
            <a:endParaRPr sz="2000" dirty="0">
              <a:latin typeface="Arial"/>
              <a:cs typeface="Arial"/>
            </a:endParaRPr>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558000"/>
            <a:ext cx="12196247" cy="49189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r>
              <a:rPr dirty="0"/>
              <a:t>Scanned by</a:t>
            </a:r>
            <a:r>
              <a:rPr spc="-36" dirty="0"/>
              <a:t> </a:t>
            </a:r>
            <a:r>
              <a:rPr dirty="0"/>
              <a:t>TapScanner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489507"/>
            <a:ext cx="12196247" cy="536849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r>
              <a:rPr dirty="0"/>
              <a:t>Scanned by</a:t>
            </a:r>
            <a:r>
              <a:rPr spc="-36" dirty="0"/>
              <a:t> </a:t>
            </a:r>
            <a:r>
              <a:rPr dirty="0"/>
              <a:t>TapScanner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662031"/>
            <a:ext cx="12196247" cy="458636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r>
              <a:rPr dirty="0"/>
              <a:t>Scanned by</a:t>
            </a:r>
            <a:r>
              <a:rPr spc="-36" dirty="0"/>
              <a:t> </a:t>
            </a:r>
            <a:r>
              <a:rPr dirty="0"/>
              <a:t>TapScanner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idx="1"/>
          </p:nvPr>
        </p:nvSpPr>
        <p:spPr>
          <a:xfrm>
            <a:off x="1620647" y="1828800"/>
            <a:ext cx="9010650" cy="3323987"/>
          </a:xfrm>
        </p:spPr>
        <p:txBody>
          <a:bodyPr/>
          <a:lstStyle/>
          <a:p>
            <a:r>
              <a:rPr lang="en-US" dirty="0"/>
              <a:t>In this epic, through the story of Rama who is projected as the ideal man, we are instructed on how to achieve the four-fold objectives </a:t>
            </a:r>
          </a:p>
          <a:p>
            <a:endParaRPr lang="en-US" dirty="0"/>
          </a:p>
          <a:p>
            <a:r>
              <a:rPr lang="en-US" dirty="0"/>
              <a:t>(</a:t>
            </a:r>
            <a:r>
              <a:rPr lang="en-US" dirty="0" err="1"/>
              <a:t>Purushartha</a:t>
            </a:r>
            <a:r>
              <a:rPr lang="en-US" dirty="0"/>
              <a:t>) of mankind:</a:t>
            </a:r>
          </a:p>
          <a:p>
            <a:endParaRPr lang="en-US" dirty="0"/>
          </a:p>
          <a:p>
            <a:r>
              <a:rPr lang="en-US" dirty="0"/>
              <a:t> Dharma Religion or righteousness</a:t>
            </a:r>
          </a:p>
          <a:p>
            <a:endParaRPr lang="en-US" dirty="0"/>
          </a:p>
          <a:p>
            <a:r>
              <a:rPr lang="en-US" dirty="0"/>
              <a:t> </a:t>
            </a:r>
            <a:r>
              <a:rPr lang="en-US" dirty="0" err="1"/>
              <a:t>Artha</a:t>
            </a:r>
            <a:r>
              <a:rPr lang="en-US" dirty="0"/>
              <a:t> (monetary) Achievements in the worldly sphere</a:t>
            </a:r>
          </a:p>
          <a:p>
            <a:endParaRPr lang="en-US" dirty="0"/>
          </a:p>
          <a:p>
            <a:r>
              <a:rPr lang="en-US" dirty="0"/>
              <a:t> Kama Fulfilling worldly desires </a:t>
            </a:r>
          </a:p>
          <a:p>
            <a:endParaRPr lang="en-US" dirty="0"/>
          </a:p>
          <a:p>
            <a:r>
              <a:rPr lang="en-US" dirty="0" err="1"/>
              <a:t>Moksha</a:t>
            </a:r>
            <a:r>
              <a:rPr lang="en-US" dirty="0"/>
              <a:t> Liberation from these desires</a:t>
            </a:r>
          </a:p>
        </p:txBody>
      </p:sp>
      <p:sp>
        <p:nvSpPr>
          <p:cNvPr id="2" name="Footer Placeholder 1"/>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6373" y="543559"/>
            <a:ext cx="3336290" cy="574040"/>
          </a:xfrm>
          <a:prstGeom prst="rect">
            <a:avLst/>
          </a:prstGeom>
        </p:spPr>
        <p:txBody>
          <a:bodyPr vert="horz" wrap="square" lIns="0" tIns="12700" rIns="0" bIns="0" rtlCol="0">
            <a:spAutoFit/>
          </a:bodyPr>
          <a:lstStyle/>
          <a:p>
            <a:pPr marL="12700">
              <a:lnSpc>
                <a:spcPct val="100000"/>
              </a:lnSpc>
              <a:spcBef>
                <a:spcPts val="100"/>
              </a:spcBef>
            </a:pPr>
            <a:r>
              <a:rPr spc="-65" dirty="0">
                <a:solidFill>
                  <a:srgbClr val="252525"/>
                </a:solidFill>
              </a:rPr>
              <a:t>MAHABH</a:t>
            </a:r>
            <a:r>
              <a:rPr spc="-50" dirty="0">
                <a:solidFill>
                  <a:srgbClr val="252525"/>
                </a:solidFill>
              </a:rPr>
              <a:t>A</a:t>
            </a:r>
            <a:r>
              <a:rPr spc="-235" dirty="0">
                <a:solidFill>
                  <a:srgbClr val="252525"/>
                </a:solidFill>
              </a:rPr>
              <a:t>RATA</a:t>
            </a:r>
          </a:p>
        </p:txBody>
      </p:sp>
      <p:sp>
        <p:nvSpPr>
          <p:cNvPr id="3" name="object 3"/>
          <p:cNvSpPr txBox="1"/>
          <p:nvPr/>
        </p:nvSpPr>
        <p:spPr>
          <a:xfrm>
            <a:off x="840739" y="1638509"/>
            <a:ext cx="10484485" cy="3368871"/>
          </a:xfrm>
          <a:prstGeom prst="rect">
            <a:avLst/>
          </a:prstGeom>
        </p:spPr>
        <p:txBody>
          <a:bodyPr vert="horz" wrap="square" lIns="0" tIns="34290" rIns="0" bIns="0" rtlCol="0">
            <a:spAutoFit/>
          </a:bodyPr>
          <a:lstStyle/>
          <a:p>
            <a:pPr marL="431800" marR="55880" indent="-343535">
              <a:lnSpc>
                <a:spcPts val="2160"/>
              </a:lnSpc>
              <a:spcBef>
                <a:spcPts val="270"/>
              </a:spcBef>
              <a:buClr>
                <a:srgbClr val="A42F0F"/>
              </a:buClr>
              <a:buFont typeface="Arial"/>
              <a:buChar char=""/>
              <a:tabLst>
                <a:tab pos="431800" algn="l"/>
                <a:tab pos="432434" algn="l"/>
              </a:tabLst>
            </a:pPr>
            <a:r>
              <a:rPr lang="en-US" sz="2400" b="1" dirty="0"/>
              <a:t>The Mahabharata has several versions, but the most popular one is penned by </a:t>
            </a:r>
            <a:r>
              <a:rPr lang="en-US" sz="2400" b="1" dirty="0" err="1"/>
              <a:t>Ved</a:t>
            </a:r>
            <a:r>
              <a:rPr lang="en-US" sz="2400" b="1" dirty="0"/>
              <a:t> </a:t>
            </a:r>
            <a:r>
              <a:rPr lang="en-US" sz="2400" b="1" dirty="0" err="1"/>
              <a:t>Vyas</a:t>
            </a:r>
            <a:r>
              <a:rPr lang="en-US" sz="2400" b="1" dirty="0"/>
              <a:t>.</a:t>
            </a:r>
          </a:p>
          <a:p>
            <a:pPr marL="431800" marR="55880" indent="-343535">
              <a:lnSpc>
                <a:spcPts val="2160"/>
              </a:lnSpc>
              <a:spcBef>
                <a:spcPts val="270"/>
              </a:spcBef>
              <a:buClr>
                <a:srgbClr val="A42F0F"/>
              </a:buClr>
              <a:buFont typeface="Arial"/>
              <a:buChar char=""/>
              <a:tabLst>
                <a:tab pos="431800" algn="l"/>
                <a:tab pos="432434" algn="l"/>
              </a:tabLst>
            </a:pPr>
            <a:endParaRPr lang="en-US" sz="2400" b="1" dirty="0"/>
          </a:p>
          <a:p>
            <a:pPr marL="431800" marR="55880" indent="-343535">
              <a:lnSpc>
                <a:spcPts val="2160"/>
              </a:lnSpc>
              <a:spcBef>
                <a:spcPts val="270"/>
              </a:spcBef>
              <a:buClr>
                <a:srgbClr val="A42F0F"/>
              </a:buClr>
              <a:buFont typeface="Arial"/>
              <a:buChar char=""/>
              <a:tabLst>
                <a:tab pos="431800" algn="l"/>
                <a:tab pos="432434" algn="l"/>
              </a:tabLst>
            </a:pPr>
            <a:r>
              <a:rPr lang="en-US" sz="2400" b="1" dirty="0"/>
              <a:t> It was written in Sanskrit and initially had 8,800 verses. This version was called ‘Jaya’ or the story of ‘victory’. After that several stories were complied and added to this collection.</a:t>
            </a:r>
          </a:p>
          <a:p>
            <a:pPr marL="431800" marR="55880" indent="-343535">
              <a:lnSpc>
                <a:spcPts val="2160"/>
              </a:lnSpc>
              <a:spcBef>
                <a:spcPts val="270"/>
              </a:spcBef>
              <a:buClr>
                <a:srgbClr val="A42F0F"/>
              </a:buClr>
              <a:buFont typeface="Arial"/>
              <a:buChar char=""/>
              <a:tabLst>
                <a:tab pos="431800" algn="l"/>
                <a:tab pos="432434" algn="l"/>
              </a:tabLst>
            </a:pPr>
            <a:endParaRPr lang="en-US" sz="2400" b="1" dirty="0"/>
          </a:p>
          <a:p>
            <a:pPr marL="431800" marR="55880" indent="-343535">
              <a:lnSpc>
                <a:spcPts val="2160"/>
              </a:lnSpc>
              <a:spcBef>
                <a:spcPts val="270"/>
              </a:spcBef>
              <a:buClr>
                <a:srgbClr val="A42F0F"/>
              </a:buClr>
              <a:buFont typeface="Arial"/>
              <a:buChar char=""/>
              <a:tabLst>
                <a:tab pos="431800" algn="l"/>
                <a:tab pos="432434" algn="l"/>
              </a:tabLst>
            </a:pPr>
            <a:r>
              <a:rPr lang="en-US" sz="2400" b="1" dirty="0"/>
              <a:t> The number of verses increased to 24,000 and it was renamed as ‘</a:t>
            </a:r>
            <a:r>
              <a:rPr lang="en-US" sz="2400" b="1" dirty="0" err="1"/>
              <a:t>Bharata</a:t>
            </a:r>
            <a:r>
              <a:rPr lang="en-US" sz="2400" b="1" dirty="0"/>
              <a:t>’ after the earliest Vedic tribes. </a:t>
            </a:r>
          </a:p>
          <a:p>
            <a:pPr marL="431800" marR="55880" indent="-343535">
              <a:lnSpc>
                <a:spcPts val="2160"/>
              </a:lnSpc>
              <a:spcBef>
                <a:spcPts val="270"/>
              </a:spcBef>
              <a:buClr>
                <a:srgbClr val="A42F0F"/>
              </a:buClr>
              <a:buFont typeface="Arial"/>
              <a:buChar char=""/>
              <a:tabLst>
                <a:tab pos="431800" algn="l"/>
                <a:tab pos="432434" algn="l"/>
              </a:tabLst>
            </a:pPr>
            <a:endParaRPr lang="en-US" sz="2400" b="1" dirty="0"/>
          </a:p>
          <a:p>
            <a:pPr marL="431800" marR="55880" indent="-343535">
              <a:lnSpc>
                <a:spcPts val="2160"/>
              </a:lnSpc>
              <a:spcBef>
                <a:spcPts val="270"/>
              </a:spcBef>
              <a:buClr>
                <a:srgbClr val="A42F0F"/>
              </a:buClr>
              <a:buFont typeface="Arial"/>
              <a:buChar char=""/>
              <a:tabLst>
                <a:tab pos="431800" algn="l"/>
                <a:tab pos="432434" algn="l"/>
              </a:tabLst>
            </a:pPr>
            <a:r>
              <a:rPr lang="en-US" sz="2400" b="1" dirty="0"/>
              <a:t>The current form consists of 1,00,000 verses and is divided into 10 </a:t>
            </a:r>
            <a:r>
              <a:rPr lang="en-US" sz="2400" b="1" dirty="0" err="1"/>
              <a:t>parvas</a:t>
            </a:r>
            <a:endParaRPr sz="2400" b="1">
              <a:latin typeface="Arial"/>
              <a:cs typeface="Arial"/>
            </a:endParaRPr>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600200" y="1295400"/>
            <a:ext cx="9010650" cy="4431983"/>
          </a:xfrm>
        </p:spPr>
        <p:txBody>
          <a:bodyPr/>
          <a:lstStyle/>
          <a:p>
            <a:pPr algn="just"/>
            <a:r>
              <a:rPr lang="en-US" dirty="0"/>
              <a:t>The story is based on the conflict between the </a:t>
            </a:r>
            <a:r>
              <a:rPr lang="en-US" dirty="0" err="1"/>
              <a:t>Kauravas</a:t>
            </a:r>
            <a:r>
              <a:rPr lang="en-US" dirty="0"/>
              <a:t> and the </a:t>
            </a:r>
            <a:r>
              <a:rPr lang="en-US" dirty="0" err="1"/>
              <a:t>Pandavas</a:t>
            </a:r>
            <a:r>
              <a:rPr lang="en-US" dirty="0"/>
              <a:t> over the right to claim the throne of </a:t>
            </a:r>
            <a:r>
              <a:rPr lang="en-US" dirty="0" err="1"/>
              <a:t>Hastinapur</a:t>
            </a:r>
            <a:r>
              <a:rPr lang="en-US" dirty="0"/>
              <a:t>. The </a:t>
            </a:r>
            <a:r>
              <a:rPr lang="en-US" dirty="0" err="1"/>
              <a:t>sutradhar</a:t>
            </a:r>
            <a:r>
              <a:rPr lang="en-US" dirty="0"/>
              <a:t> of the story is Lord Krishna. The Mahabharata also consists of an important didactical text of Hindus, i.e., the </a:t>
            </a:r>
            <a:r>
              <a:rPr lang="en-US" dirty="0" err="1"/>
              <a:t>Bhagwata</a:t>
            </a:r>
            <a:r>
              <a:rPr lang="en-US" dirty="0"/>
              <a:t> </a:t>
            </a:r>
            <a:r>
              <a:rPr lang="en-US" dirty="0" err="1"/>
              <a:t>Gita</a:t>
            </a:r>
            <a:r>
              <a:rPr lang="en-US" dirty="0"/>
              <a:t>. This text is like a concise guide to Hindu religions’ philosophical dilemmas and even acts like a guide to mankind on how to live a righteous life. Most of the text is a dialogue between Lord Krishna and the </a:t>
            </a:r>
            <a:r>
              <a:rPr lang="en-US" dirty="0" err="1"/>
              <a:t>Pandava</a:t>
            </a:r>
            <a:r>
              <a:rPr lang="en-US" dirty="0"/>
              <a:t> prince </a:t>
            </a:r>
            <a:r>
              <a:rPr lang="en-US" dirty="0" err="1"/>
              <a:t>Arjuna</a:t>
            </a:r>
            <a:r>
              <a:rPr lang="en-US" dirty="0"/>
              <a:t> about the duties of a man, warrior and prince. He also elaborates on the problem of violence versus non-violence; action versus non-action and in the end about the Dharma. He even makes distinction between various kinds of Dharma and prefers that </a:t>
            </a:r>
            <a:r>
              <a:rPr lang="en-US" dirty="0" err="1"/>
              <a:t>Arjuna</a:t>
            </a:r>
            <a:r>
              <a:rPr lang="en-US" dirty="0"/>
              <a:t> and mankind should follow </a:t>
            </a:r>
            <a:r>
              <a:rPr lang="en-US" dirty="0" err="1"/>
              <a:t>Nishkama</a:t>
            </a:r>
            <a:r>
              <a:rPr lang="en-US" dirty="0"/>
              <a:t> Karma, i.e. to perform one’s duty to the family and the world in a selfless way. Both the above-mentioned epics have been retold in several Indian and foreign languages. It has been </a:t>
            </a:r>
            <a:r>
              <a:rPr lang="en-US" dirty="0" err="1"/>
              <a:t>dramatised</a:t>
            </a:r>
            <a:r>
              <a:rPr lang="en-US" dirty="0"/>
              <a:t> by theatres as well as by television. It is not only because both the stories have a universal appeal, but because they show the right way of human existence and of the necessity of </a:t>
            </a:r>
            <a:r>
              <a:rPr lang="en-US" dirty="0" err="1"/>
              <a:t>positiveness</a:t>
            </a:r>
            <a:r>
              <a:rPr lang="en-US" dirty="0"/>
              <a:t> of human actions.</a:t>
            </a:r>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6529" y="582295"/>
            <a:ext cx="8732520" cy="574040"/>
          </a:xfrm>
          <a:prstGeom prst="rect">
            <a:avLst/>
          </a:prstGeom>
        </p:spPr>
        <p:txBody>
          <a:bodyPr vert="horz" wrap="square" lIns="0" tIns="12700" rIns="0" bIns="0" rtlCol="0">
            <a:spAutoFit/>
          </a:bodyPr>
          <a:lstStyle/>
          <a:p>
            <a:pPr marL="12700">
              <a:lnSpc>
                <a:spcPct val="100000"/>
              </a:lnSpc>
              <a:spcBef>
                <a:spcPts val="100"/>
              </a:spcBef>
            </a:pPr>
            <a:r>
              <a:rPr spc="-220" dirty="0">
                <a:solidFill>
                  <a:srgbClr val="252525"/>
                </a:solidFill>
              </a:rPr>
              <a:t>VEDANGAS, </a:t>
            </a:r>
            <a:r>
              <a:rPr spc="-225" dirty="0">
                <a:solidFill>
                  <a:srgbClr val="252525"/>
                </a:solidFill>
              </a:rPr>
              <a:t>PURANAS </a:t>
            </a:r>
            <a:r>
              <a:rPr spc="475" dirty="0">
                <a:solidFill>
                  <a:srgbClr val="252525"/>
                </a:solidFill>
              </a:rPr>
              <a:t>&amp;</a:t>
            </a:r>
            <a:r>
              <a:rPr spc="365" dirty="0">
                <a:solidFill>
                  <a:srgbClr val="252525"/>
                </a:solidFill>
              </a:rPr>
              <a:t> </a:t>
            </a:r>
            <a:r>
              <a:rPr spc="-210" dirty="0">
                <a:solidFill>
                  <a:srgbClr val="252525"/>
                </a:solidFill>
              </a:rPr>
              <a:t>DHARMASUTRAS</a:t>
            </a:r>
          </a:p>
        </p:txBody>
      </p:sp>
      <p:sp>
        <p:nvSpPr>
          <p:cNvPr id="3" name="object 3"/>
          <p:cNvSpPr txBox="1"/>
          <p:nvPr/>
        </p:nvSpPr>
        <p:spPr>
          <a:xfrm>
            <a:off x="1637792" y="1930228"/>
            <a:ext cx="9311005" cy="1262380"/>
          </a:xfrm>
          <a:prstGeom prst="rect">
            <a:avLst/>
          </a:prstGeom>
        </p:spPr>
        <p:txBody>
          <a:bodyPr vert="horz" wrap="square" lIns="0" tIns="34290" rIns="0" bIns="0" rtlCol="0">
            <a:spAutoFit/>
          </a:bodyPr>
          <a:lstStyle/>
          <a:p>
            <a:pPr marL="355600" marR="863600" indent="-342900">
              <a:lnSpc>
                <a:spcPts val="2160"/>
              </a:lnSpc>
              <a:spcBef>
                <a:spcPts val="270"/>
              </a:spcBef>
              <a:buClr>
                <a:srgbClr val="A42F0F"/>
              </a:buClr>
              <a:buFont typeface="Arial"/>
              <a:buChar char=""/>
              <a:tabLst>
                <a:tab pos="354965" algn="l"/>
                <a:tab pos="355600" algn="l"/>
              </a:tabLst>
            </a:pPr>
            <a:r>
              <a:rPr sz="1800" b="1" spc="-30" dirty="0">
                <a:solidFill>
                  <a:srgbClr val="404040"/>
                </a:solidFill>
                <a:latin typeface="Arial"/>
                <a:cs typeface="Arial"/>
              </a:rPr>
              <a:t>The </a:t>
            </a:r>
            <a:r>
              <a:rPr sz="1800" b="1" spc="-40" dirty="0">
                <a:solidFill>
                  <a:srgbClr val="404040"/>
                </a:solidFill>
                <a:latin typeface="Arial"/>
                <a:cs typeface="Arial"/>
              </a:rPr>
              <a:t>Vedangas </a:t>
            </a:r>
            <a:r>
              <a:rPr sz="1800" b="1" spc="5" dirty="0">
                <a:solidFill>
                  <a:srgbClr val="404040"/>
                </a:solidFill>
                <a:latin typeface="Arial"/>
                <a:cs typeface="Arial"/>
              </a:rPr>
              <a:t>(meaning </a:t>
            </a:r>
            <a:r>
              <a:rPr sz="1800" b="1" spc="-10" dirty="0">
                <a:solidFill>
                  <a:srgbClr val="404040"/>
                </a:solidFill>
                <a:latin typeface="Arial"/>
                <a:cs typeface="Arial"/>
              </a:rPr>
              <a:t>'limbs </a:t>
            </a:r>
            <a:r>
              <a:rPr sz="1800" b="1" spc="40" dirty="0">
                <a:solidFill>
                  <a:srgbClr val="404040"/>
                </a:solidFill>
                <a:latin typeface="Arial"/>
                <a:cs typeface="Arial"/>
              </a:rPr>
              <a:t>of </a:t>
            </a:r>
            <a:r>
              <a:rPr sz="1800" b="1" spc="10" dirty="0">
                <a:solidFill>
                  <a:srgbClr val="404040"/>
                </a:solidFill>
                <a:latin typeface="Arial"/>
                <a:cs typeface="Arial"/>
              </a:rPr>
              <a:t>the </a:t>
            </a:r>
            <a:r>
              <a:rPr sz="1800" b="1" spc="-15" dirty="0">
                <a:solidFill>
                  <a:srgbClr val="404040"/>
                </a:solidFill>
                <a:latin typeface="Arial"/>
                <a:cs typeface="Arial"/>
              </a:rPr>
              <a:t>Vedas'), </a:t>
            </a:r>
            <a:r>
              <a:rPr sz="1800" b="1" spc="-40" dirty="0">
                <a:solidFill>
                  <a:srgbClr val="404040"/>
                </a:solidFill>
                <a:latin typeface="Arial"/>
                <a:cs typeface="Arial"/>
              </a:rPr>
              <a:t>composed </a:t>
            </a:r>
            <a:r>
              <a:rPr sz="1900" b="1" i="1" spc="-120" dirty="0">
                <a:solidFill>
                  <a:srgbClr val="404040"/>
                </a:solidFill>
                <a:latin typeface="Arial"/>
                <a:cs typeface="Arial"/>
              </a:rPr>
              <a:t>c. </a:t>
            </a:r>
            <a:r>
              <a:rPr sz="1800" b="1" spc="40" dirty="0">
                <a:solidFill>
                  <a:srgbClr val="404040"/>
                </a:solidFill>
                <a:latin typeface="Arial"/>
                <a:cs typeface="Arial"/>
              </a:rPr>
              <a:t>600-200 </a:t>
            </a:r>
            <a:r>
              <a:rPr sz="1800" b="1" spc="-114" dirty="0">
                <a:solidFill>
                  <a:srgbClr val="404040"/>
                </a:solidFill>
                <a:latin typeface="Arial"/>
                <a:cs typeface="Arial"/>
              </a:rPr>
              <a:t>BC, </a:t>
            </a:r>
            <a:r>
              <a:rPr sz="1800" b="1" spc="-20" dirty="0">
                <a:solidFill>
                  <a:srgbClr val="404040"/>
                </a:solidFill>
                <a:latin typeface="Arial"/>
                <a:cs typeface="Arial"/>
              </a:rPr>
              <a:t>are  </a:t>
            </a:r>
            <a:r>
              <a:rPr sz="1800" b="1" spc="-15" dirty="0">
                <a:solidFill>
                  <a:srgbClr val="404040"/>
                </a:solidFill>
                <a:latin typeface="Arial"/>
                <a:cs typeface="Arial"/>
              </a:rPr>
              <a:t>supplementary texts </a:t>
            </a:r>
            <a:r>
              <a:rPr sz="1800" b="1" spc="35" dirty="0">
                <a:solidFill>
                  <a:srgbClr val="404040"/>
                </a:solidFill>
                <a:latin typeface="Arial"/>
                <a:cs typeface="Arial"/>
              </a:rPr>
              <a:t>for </a:t>
            </a:r>
            <a:r>
              <a:rPr sz="1800" b="1" dirty="0">
                <a:solidFill>
                  <a:srgbClr val="404040"/>
                </a:solidFill>
                <a:latin typeface="Arial"/>
                <a:cs typeface="Arial"/>
              </a:rPr>
              <a:t>proper </a:t>
            </a:r>
            <a:r>
              <a:rPr sz="1800" b="1" spc="-15" dirty="0">
                <a:solidFill>
                  <a:srgbClr val="404040"/>
                </a:solidFill>
                <a:latin typeface="Arial"/>
                <a:cs typeface="Arial"/>
              </a:rPr>
              <a:t>understanding and </a:t>
            </a:r>
            <a:r>
              <a:rPr sz="1800" b="1" dirty="0">
                <a:solidFill>
                  <a:srgbClr val="404040"/>
                </a:solidFill>
                <a:latin typeface="Arial"/>
                <a:cs typeface="Arial"/>
              </a:rPr>
              <a:t>recitation </a:t>
            </a:r>
            <a:r>
              <a:rPr sz="1800" b="1" spc="40" dirty="0">
                <a:solidFill>
                  <a:srgbClr val="404040"/>
                </a:solidFill>
                <a:latin typeface="Arial"/>
                <a:cs typeface="Arial"/>
              </a:rPr>
              <a:t>of </a:t>
            </a:r>
            <a:r>
              <a:rPr sz="1800" b="1" spc="10" dirty="0">
                <a:solidFill>
                  <a:srgbClr val="404040"/>
                </a:solidFill>
                <a:latin typeface="Arial"/>
                <a:cs typeface="Arial"/>
              </a:rPr>
              <a:t>the</a:t>
            </a:r>
            <a:r>
              <a:rPr sz="1800" b="1" spc="-95" dirty="0">
                <a:solidFill>
                  <a:srgbClr val="404040"/>
                </a:solidFill>
                <a:latin typeface="Arial"/>
                <a:cs typeface="Arial"/>
              </a:rPr>
              <a:t> </a:t>
            </a:r>
            <a:r>
              <a:rPr sz="1800" b="1" spc="-45" dirty="0">
                <a:solidFill>
                  <a:srgbClr val="404040"/>
                </a:solidFill>
                <a:latin typeface="Arial"/>
                <a:cs typeface="Arial"/>
              </a:rPr>
              <a:t>Vedas.</a:t>
            </a:r>
            <a:endParaRPr sz="1800">
              <a:latin typeface="Arial"/>
              <a:cs typeface="Arial"/>
            </a:endParaRPr>
          </a:p>
          <a:p>
            <a:pPr marL="355600" indent="-342900">
              <a:lnSpc>
                <a:spcPct val="100000"/>
              </a:lnSpc>
              <a:spcBef>
                <a:spcPts val="919"/>
              </a:spcBef>
              <a:buClr>
                <a:srgbClr val="A42F0F"/>
              </a:buClr>
              <a:buFont typeface="Arial"/>
              <a:buChar char=""/>
              <a:tabLst>
                <a:tab pos="354965" algn="l"/>
                <a:tab pos="355600" algn="l"/>
              </a:tabLst>
            </a:pPr>
            <a:r>
              <a:rPr sz="1800" b="1" spc="-35" dirty="0">
                <a:solidFill>
                  <a:srgbClr val="404040"/>
                </a:solidFill>
                <a:latin typeface="Arial"/>
                <a:cs typeface="Arial"/>
              </a:rPr>
              <a:t>A </a:t>
            </a:r>
            <a:r>
              <a:rPr sz="1800" b="1" spc="5" dirty="0">
                <a:solidFill>
                  <a:srgbClr val="404040"/>
                </a:solidFill>
                <a:latin typeface="Arial"/>
                <a:cs typeface="Arial"/>
              </a:rPr>
              <a:t>group </a:t>
            </a:r>
            <a:r>
              <a:rPr sz="1800" b="1" spc="40" dirty="0">
                <a:solidFill>
                  <a:srgbClr val="404040"/>
                </a:solidFill>
                <a:latin typeface="Arial"/>
                <a:cs typeface="Arial"/>
              </a:rPr>
              <a:t>of </a:t>
            </a:r>
            <a:r>
              <a:rPr sz="1800" b="1" spc="-10" dirty="0">
                <a:solidFill>
                  <a:srgbClr val="404040"/>
                </a:solidFill>
                <a:latin typeface="Arial"/>
                <a:cs typeface="Arial"/>
              </a:rPr>
              <a:t>Vedanga </a:t>
            </a:r>
            <a:r>
              <a:rPr sz="1800" b="1" spc="-15" dirty="0">
                <a:solidFill>
                  <a:srgbClr val="404040"/>
                </a:solidFill>
                <a:latin typeface="Arial"/>
                <a:cs typeface="Arial"/>
              </a:rPr>
              <a:t>texts </a:t>
            </a:r>
            <a:r>
              <a:rPr sz="1800" b="1" spc="-30" dirty="0">
                <a:solidFill>
                  <a:srgbClr val="404040"/>
                </a:solidFill>
                <a:latin typeface="Arial"/>
                <a:cs typeface="Arial"/>
              </a:rPr>
              <a:t>called </a:t>
            </a:r>
            <a:r>
              <a:rPr sz="1800" b="1" spc="-35" dirty="0">
                <a:solidFill>
                  <a:srgbClr val="404040"/>
                </a:solidFill>
                <a:latin typeface="Arial"/>
                <a:cs typeface="Arial"/>
              </a:rPr>
              <a:t>Dharmasutras </a:t>
            </a:r>
            <a:r>
              <a:rPr sz="1800" b="1" spc="-15" dirty="0">
                <a:solidFill>
                  <a:srgbClr val="404040"/>
                </a:solidFill>
                <a:latin typeface="Arial"/>
                <a:cs typeface="Arial"/>
              </a:rPr>
              <a:t>deal </a:t>
            </a:r>
            <a:r>
              <a:rPr sz="1800" b="1" spc="30" dirty="0">
                <a:solidFill>
                  <a:srgbClr val="404040"/>
                </a:solidFill>
                <a:latin typeface="Arial"/>
                <a:cs typeface="Arial"/>
              </a:rPr>
              <a:t>with </a:t>
            </a:r>
            <a:r>
              <a:rPr sz="1800" b="1" spc="-5" dirty="0">
                <a:solidFill>
                  <a:srgbClr val="404040"/>
                </a:solidFill>
                <a:latin typeface="Arial"/>
                <a:cs typeface="Arial"/>
              </a:rPr>
              <a:t>dharma </a:t>
            </a:r>
            <a:r>
              <a:rPr sz="1800" b="1" spc="-15" dirty="0">
                <a:solidFill>
                  <a:srgbClr val="404040"/>
                </a:solidFill>
                <a:latin typeface="Arial"/>
                <a:cs typeface="Arial"/>
              </a:rPr>
              <a:t>and </a:t>
            </a:r>
            <a:r>
              <a:rPr sz="1800" b="1" spc="5" dirty="0">
                <a:solidFill>
                  <a:srgbClr val="404040"/>
                </a:solidFill>
                <a:latin typeface="Arial"/>
                <a:cs typeface="Arial"/>
              </a:rPr>
              <a:t>how </a:t>
            </a:r>
            <a:r>
              <a:rPr sz="1800" b="1" spc="50" dirty="0">
                <a:solidFill>
                  <a:srgbClr val="404040"/>
                </a:solidFill>
                <a:latin typeface="Arial"/>
                <a:cs typeface="Arial"/>
              </a:rPr>
              <a:t>it</a:t>
            </a:r>
            <a:r>
              <a:rPr sz="1800" b="1" spc="-5" dirty="0">
                <a:solidFill>
                  <a:srgbClr val="404040"/>
                </a:solidFill>
                <a:latin typeface="Arial"/>
                <a:cs typeface="Arial"/>
              </a:rPr>
              <a:t> </a:t>
            </a:r>
            <a:r>
              <a:rPr sz="1800" b="1" spc="-40" dirty="0">
                <a:solidFill>
                  <a:srgbClr val="404040"/>
                </a:solidFill>
                <a:latin typeface="Arial"/>
                <a:cs typeface="Arial"/>
              </a:rPr>
              <a:t>should</a:t>
            </a:r>
            <a:endParaRPr sz="1800">
              <a:latin typeface="Arial"/>
              <a:cs typeface="Arial"/>
            </a:endParaRPr>
          </a:p>
          <a:p>
            <a:pPr marL="355600">
              <a:lnSpc>
                <a:spcPct val="100000"/>
              </a:lnSpc>
              <a:spcBef>
                <a:spcPts val="5"/>
              </a:spcBef>
            </a:pPr>
            <a:r>
              <a:rPr sz="1800" b="1" spc="-10" dirty="0">
                <a:solidFill>
                  <a:srgbClr val="404040"/>
                </a:solidFill>
                <a:latin typeface="Arial"/>
                <a:cs typeface="Arial"/>
              </a:rPr>
              <a:t>drive </a:t>
            </a:r>
            <a:r>
              <a:rPr sz="1800" b="1" spc="-60" dirty="0">
                <a:solidFill>
                  <a:srgbClr val="404040"/>
                </a:solidFill>
                <a:latin typeface="Arial"/>
                <a:cs typeface="Arial"/>
              </a:rPr>
              <a:t>social </a:t>
            </a:r>
            <a:r>
              <a:rPr sz="1800" b="1" spc="-30" dirty="0">
                <a:solidFill>
                  <a:srgbClr val="404040"/>
                </a:solidFill>
                <a:latin typeface="Arial"/>
                <a:cs typeface="Arial"/>
              </a:rPr>
              <a:t>norms, </a:t>
            </a:r>
            <a:r>
              <a:rPr sz="1800" b="1" dirty="0">
                <a:solidFill>
                  <a:srgbClr val="404040"/>
                </a:solidFill>
                <a:latin typeface="Arial"/>
                <a:cs typeface="Arial"/>
              </a:rPr>
              <a:t>giving </a:t>
            </a:r>
            <a:r>
              <a:rPr sz="1800" b="1" spc="-50" dirty="0">
                <a:solidFill>
                  <a:srgbClr val="404040"/>
                </a:solidFill>
                <a:latin typeface="Arial"/>
                <a:cs typeface="Arial"/>
              </a:rPr>
              <a:t>glimpses </a:t>
            </a:r>
            <a:r>
              <a:rPr sz="1800" b="1" spc="20" dirty="0">
                <a:solidFill>
                  <a:srgbClr val="404040"/>
                </a:solidFill>
                <a:latin typeface="Arial"/>
                <a:cs typeface="Arial"/>
              </a:rPr>
              <a:t>into </a:t>
            </a:r>
            <a:r>
              <a:rPr sz="1800" b="1" spc="10" dirty="0">
                <a:solidFill>
                  <a:srgbClr val="404040"/>
                </a:solidFill>
                <a:latin typeface="Arial"/>
                <a:cs typeface="Arial"/>
              </a:rPr>
              <a:t>the </a:t>
            </a:r>
            <a:r>
              <a:rPr sz="1800" b="1" spc="-5" dirty="0">
                <a:solidFill>
                  <a:srgbClr val="404040"/>
                </a:solidFill>
                <a:latin typeface="Arial"/>
                <a:cs typeface="Arial"/>
              </a:rPr>
              <a:t>prevailing </a:t>
            </a:r>
            <a:r>
              <a:rPr sz="1800" b="1" spc="-60" dirty="0">
                <a:solidFill>
                  <a:srgbClr val="404040"/>
                </a:solidFill>
                <a:latin typeface="Arial"/>
                <a:cs typeface="Arial"/>
              </a:rPr>
              <a:t>social</a:t>
            </a:r>
            <a:r>
              <a:rPr sz="1800" b="1" spc="15" dirty="0">
                <a:solidFill>
                  <a:srgbClr val="404040"/>
                </a:solidFill>
                <a:latin typeface="Arial"/>
                <a:cs typeface="Arial"/>
              </a:rPr>
              <a:t> </a:t>
            </a:r>
            <a:r>
              <a:rPr sz="1800" b="1" spc="-45" dirty="0">
                <a:solidFill>
                  <a:srgbClr val="404040"/>
                </a:solidFill>
                <a:latin typeface="Arial"/>
                <a:cs typeface="Arial"/>
              </a:rPr>
              <a:t>practices.</a:t>
            </a:r>
            <a:endParaRPr sz="1800">
              <a:latin typeface="Arial"/>
              <a:cs typeface="Arial"/>
            </a:endParaRPr>
          </a:p>
        </p:txBody>
      </p:sp>
      <p:sp>
        <p:nvSpPr>
          <p:cNvPr id="4" name="object 4"/>
          <p:cNvSpPr txBox="1"/>
          <p:nvPr/>
        </p:nvSpPr>
        <p:spPr>
          <a:xfrm>
            <a:off x="1637792" y="3294634"/>
            <a:ext cx="923290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335" dirty="0">
                <a:solidFill>
                  <a:srgbClr val="A42F0F"/>
                </a:solidFill>
                <a:latin typeface="Arial"/>
                <a:cs typeface="Arial"/>
              </a:rPr>
              <a:t>	</a:t>
            </a:r>
            <a:r>
              <a:rPr sz="1800" b="1" spc="-30" dirty="0">
                <a:solidFill>
                  <a:srgbClr val="404040"/>
                </a:solidFill>
                <a:latin typeface="Arial"/>
                <a:cs typeface="Arial"/>
              </a:rPr>
              <a:t>The </a:t>
            </a:r>
            <a:r>
              <a:rPr sz="1800" b="1" spc="-55" dirty="0">
                <a:solidFill>
                  <a:srgbClr val="404040"/>
                </a:solidFill>
                <a:latin typeface="Arial"/>
                <a:cs typeface="Arial"/>
              </a:rPr>
              <a:t>Puranas </a:t>
            </a:r>
            <a:r>
              <a:rPr sz="1800" b="1" spc="5" dirty="0">
                <a:solidFill>
                  <a:srgbClr val="404040"/>
                </a:solidFill>
                <a:latin typeface="Arial"/>
                <a:cs typeface="Arial"/>
              </a:rPr>
              <a:t>(meaning </a:t>
            </a:r>
            <a:r>
              <a:rPr sz="1800" b="1" spc="45" dirty="0">
                <a:solidFill>
                  <a:srgbClr val="404040"/>
                </a:solidFill>
                <a:latin typeface="Arial"/>
                <a:cs typeface="Arial"/>
              </a:rPr>
              <a:t>'old') </a:t>
            </a:r>
            <a:r>
              <a:rPr sz="1800" b="1" spc="-15" dirty="0">
                <a:solidFill>
                  <a:srgbClr val="404040"/>
                </a:solidFill>
                <a:latin typeface="Arial"/>
                <a:cs typeface="Arial"/>
              </a:rPr>
              <a:t>deal </a:t>
            </a:r>
            <a:r>
              <a:rPr sz="1800" b="1" spc="30" dirty="0">
                <a:solidFill>
                  <a:srgbClr val="404040"/>
                </a:solidFill>
                <a:latin typeface="Arial"/>
                <a:cs typeface="Arial"/>
              </a:rPr>
              <a:t>with </a:t>
            </a:r>
            <a:r>
              <a:rPr sz="1800" b="1" spc="10" dirty="0">
                <a:solidFill>
                  <a:srgbClr val="404040"/>
                </a:solidFill>
                <a:latin typeface="Arial"/>
                <a:cs typeface="Arial"/>
              </a:rPr>
              <a:t>world </a:t>
            </a:r>
            <a:r>
              <a:rPr sz="1800" b="1" spc="-15" dirty="0">
                <a:solidFill>
                  <a:srgbClr val="404040"/>
                </a:solidFill>
                <a:latin typeface="Arial"/>
                <a:cs typeface="Arial"/>
              </a:rPr>
              <a:t>creation, </a:t>
            </a:r>
            <a:r>
              <a:rPr sz="1800" b="1" spc="10" dirty="0">
                <a:solidFill>
                  <a:srgbClr val="404040"/>
                </a:solidFill>
                <a:latin typeface="Arial"/>
                <a:cs typeface="Arial"/>
              </a:rPr>
              <a:t>the </a:t>
            </a:r>
            <a:r>
              <a:rPr sz="1800" b="1" spc="-30" dirty="0">
                <a:solidFill>
                  <a:srgbClr val="404040"/>
                </a:solidFill>
                <a:latin typeface="Arial"/>
                <a:cs typeface="Arial"/>
              </a:rPr>
              <a:t>genealogies </a:t>
            </a:r>
            <a:r>
              <a:rPr sz="1800" b="1" spc="40" dirty="0">
                <a:solidFill>
                  <a:srgbClr val="404040"/>
                </a:solidFill>
                <a:latin typeface="Arial"/>
                <a:cs typeface="Arial"/>
              </a:rPr>
              <a:t>of </a:t>
            </a:r>
            <a:r>
              <a:rPr sz="1800" b="1" spc="-50" dirty="0">
                <a:solidFill>
                  <a:srgbClr val="404040"/>
                </a:solidFill>
                <a:latin typeface="Arial"/>
                <a:cs typeface="Arial"/>
              </a:rPr>
              <a:t>gods</a:t>
            </a:r>
            <a:r>
              <a:rPr sz="1800" b="1" spc="-125" dirty="0">
                <a:solidFill>
                  <a:srgbClr val="404040"/>
                </a:solidFill>
                <a:latin typeface="Arial"/>
                <a:cs typeface="Arial"/>
              </a:rPr>
              <a:t> </a:t>
            </a:r>
            <a:r>
              <a:rPr sz="1800" b="1" spc="-10" dirty="0">
                <a:solidFill>
                  <a:srgbClr val="404040"/>
                </a:solidFill>
                <a:latin typeface="Arial"/>
                <a:cs typeface="Arial"/>
              </a:rPr>
              <a:t>and</a:t>
            </a:r>
            <a:endParaRPr sz="1800">
              <a:latin typeface="Arial"/>
              <a:cs typeface="Arial"/>
            </a:endParaRPr>
          </a:p>
        </p:txBody>
      </p:sp>
      <p:sp>
        <p:nvSpPr>
          <p:cNvPr id="5" name="object 5"/>
          <p:cNvSpPr txBox="1"/>
          <p:nvPr/>
        </p:nvSpPr>
        <p:spPr>
          <a:xfrm>
            <a:off x="2133600" y="3505200"/>
            <a:ext cx="8722995" cy="424475"/>
          </a:xfrm>
          <a:prstGeom prst="rect">
            <a:avLst/>
          </a:prstGeom>
        </p:spPr>
        <p:txBody>
          <a:bodyPr vert="horz" wrap="square" lIns="0" tIns="146050" rIns="0" bIns="0" rtlCol="0">
            <a:spAutoFit/>
          </a:bodyPr>
          <a:lstStyle/>
          <a:p>
            <a:pPr marL="12700">
              <a:lnSpc>
                <a:spcPct val="100000"/>
              </a:lnSpc>
              <a:spcBef>
                <a:spcPts val="1150"/>
              </a:spcBef>
            </a:pPr>
            <a:r>
              <a:rPr sz="1800" b="1" spc="-60" dirty="0">
                <a:solidFill>
                  <a:srgbClr val="404040"/>
                </a:solidFill>
                <a:latin typeface="Arial"/>
                <a:cs typeface="Arial"/>
              </a:rPr>
              <a:t>rishis, </a:t>
            </a:r>
            <a:r>
              <a:rPr sz="1800" b="1" spc="-10" dirty="0">
                <a:solidFill>
                  <a:srgbClr val="404040"/>
                </a:solidFill>
                <a:latin typeface="Arial"/>
                <a:cs typeface="Arial"/>
              </a:rPr>
              <a:t>and </a:t>
            </a:r>
            <a:r>
              <a:rPr sz="1800" b="1" spc="10" dirty="0">
                <a:solidFill>
                  <a:srgbClr val="404040"/>
                </a:solidFill>
                <a:latin typeface="Arial"/>
                <a:cs typeface="Arial"/>
              </a:rPr>
              <a:t>the </a:t>
            </a:r>
            <a:r>
              <a:rPr sz="1800" b="1" spc="-10" dirty="0">
                <a:solidFill>
                  <a:srgbClr val="404040"/>
                </a:solidFill>
                <a:latin typeface="Arial"/>
                <a:cs typeface="Arial"/>
              </a:rPr>
              <a:t>royal</a:t>
            </a:r>
            <a:r>
              <a:rPr sz="1800" b="1" spc="-5" dirty="0">
                <a:solidFill>
                  <a:srgbClr val="404040"/>
                </a:solidFill>
                <a:latin typeface="Arial"/>
                <a:cs typeface="Arial"/>
              </a:rPr>
              <a:t> </a:t>
            </a:r>
            <a:r>
              <a:rPr sz="1800" b="1" spc="-45" dirty="0">
                <a:solidFill>
                  <a:srgbClr val="404040"/>
                </a:solidFill>
                <a:latin typeface="Arial"/>
                <a:cs typeface="Arial"/>
              </a:rPr>
              <a:t>dynast</a:t>
            </a:r>
            <a:r>
              <a:rPr lang="en-US" sz="1800" b="1" spc="-45" dirty="0">
                <a:solidFill>
                  <a:srgbClr val="404040"/>
                </a:solidFill>
                <a:latin typeface="Arial"/>
                <a:cs typeface="Arial"/>
              </a:rPr>
              <a:t>y</a:t>
            </a:r>
            <a:r>
              <a:rPr sz="1600" b="1" spc="-55" dirty="0">
                <a:solidFill>
                  <a:srgbClr val="404040"/>
                </a:solidFill>
                <a:latin typeface="Arial"/>
                <a:cs typeface="Arial"/>
              </a:rPr>
              <a:t>.</a:t>
            </a:r>
            <a:endParaRPr sz="1600" dirty="0">
              <a:latin typeface="Arial"/>
              <a:cs typeface="Arial"/>
            </a:endParaRPr>
          </a:p>
        </p:txBody>
      </p:sp>
      <p:sp>
        <p:nvSpPr>
          <p:cNvPr id="8" name="Footer Placeholder 7"/>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0" dirty="0" err="1"/>
              <a:t>Puranas</a:t>
            </a:r>
            <a:endParaRPr lang="en-US" dirty="0"/>
          </a:p>
        </p:txBody>
      </p:sp>
      <p:sp>
        <p:nvSpPr>
          <p:cNvPr id="3" name="Text Placeholder 2"/>
          <p:cNvSpPr>
            <a:spLocks noGrp="1"/>
          </p:cNvSpPr>
          <p:nvPr>
            <p:ph type="body" idx="1"/>
          </p:nvPr>
        </p:nvSpPr>
        <p:spPr>
          <a:xfrm>
            <a:off x="1371600" y="1143000"/>
            <a:ext cx="9010650" cy="6178614"/>
          </a:xfrm>
        </p:spPr>
        <p:txBody>
          <a:bodyPr/>
          <a:lstStyle/>
          <a:p>
            <a:r>
              <a:rPr lang="en-US" sz="2400" dirty="0"/>
              <a:t>These are ancient Indian mythological texts, which consist of the narrative stories about the creation of the universe and illustrate its history till the supposed destruction of the universe.</a:t>
            </a:r>
          </a:p>
          <a:p>
            <a:r>
              <a:rPr lang="en-US" sz="2400" dirty="0"/>
              <a:t> It contains the stories of the kings, heroes, sages, and </a:t>
            </a:r>
            <a:r>
              <a:rPr lang="en-US" sz="2400" dirty="0" err="1"/>
              <a:t>demiGods</a:t>
            </a:r>
            <a:r>
              <a:rPr lang="en-US" sz="2400" dirty="0"/>
              <a:t>, but it focuses on the divine Hindu </a:t>
            </a:r>
            <a:r>
              <a:rPr lang="en-US" sz="2400" dirty="0" err="1"/>
              <a:t>trimurti</a:t>
            </a:r>
            <a:r>
              <a:rPr lang="en-US" sz="2400" dirty="0"/>
              <a:t> or trinity/ three Gods: Brahma, Vishnu and Mahesh. </a:t>
            </a:r>
          </a:p>
          <a:p>
            <a:endParaRPr lang="en-US" sz="2400" spc="-20" dirty="0"/>
          </a:p>
          <a:p>
            <a:r>
              <a:rPr lang="en-US" sz="2400" spc="-20" dirty="0"/>
              <a:t>There </a:t>
            </a:r>
            <a:r>
              <a:rPr lang="en-US" sz="2400" spc="-15" dirty="0"/>
              <a:t>are </a:t>
            </a:r>
            <a:r>
              <a:rPr lang="en-US" sz="2400" spc="25" dirty="0"/>
              <a:t>18 </a:t>
            </a:r>
            <a:r>
              <a:rPr lang="en-US" sz="2400" dirty="0"/>
              <a:t>main </a:t>
            </a:r>
            <a:r>
              <a:rPr lang="en-US" sz="2400" spc="-50" dirty="0" err="1"/>
              <a:t>Puranas</a:t>
            </a:r>
            <a:r>
              <a:rPr lang="en-US" sz="2400" spc="-50" dirty="0"/>
              <a:t>, </a:t>
            </a:r>
            <a:r>
              <a:rPr lang="en-US" sz="2400" spc="-20" dirty="0"/>
              <a:t>including </a:t>
            </a:r>
            <a:r>
              <a:rPr lang="en-US" sz="2400" spc="10" dirty="0"/>
              <a:t>the </a:t>
            </a:r>
            <a:r>
              <a:rPr lang="en-US" sz="2400" i="1" spc="-60" dirty="0"/>
              <a:t>Vishnu</a:t>
            </a:r>
            <a:r>
              <a:rPr lang="en-US" sz="2400" spc="-60" dirty="0"/>
              <a:t>, </a:t>
            </a:r>
            <a:r>
              <a:rPr lang="en-US" sz="2400" i="1" spc="-45" dirty="0" err="1"/>
              <a:t>Vayu</a:t>
            </a:r>
            <a:r>
              <a:rPr lang="en-US" sz="2400" spc="-45" dirty="0"/>
              <a:t>, </a:t>
            </a:r>
            <a:r>
              <a:rPr lang="en-US" sz="2400" i="1" spc="-25" dirty="0" err="1"/>
              <a:t>Matsya</a:t>
            </a:r>
            <a:r>
              <a:rPr lang="en-US" sz="2400" spc="-25" dirty="0"/>
              <a:t>, </a:t>
            </a:r>
            <a:r>
              <a:rPr lang="en-US" sz="2400" i="1" spc="-55" dirty="0" err="1"/>
              <a:t>Bhagvat</a:t>
            </a:r>
            <a:r>
              <a:rPr lang="en-US" sz="2400" i="1" spc="-55" dirty="0"/>
              <a:t> </a:t>
            </a:r>
            <a:r>
              <a:rPr lang="en-US" sz="2400" spc="-15" dirty="0"/>
              <a:t>and </a:t>
            </a:r>
            <a:r>
              <a:rPr lang="en-US" sz="2400" i="1" spc="-40" dirty="0"/>
              <a:t>Agni</a:t>
            </a:r>
            <a:r>
              <a:rPr lang="en-US" sz="2400" i="1" spc="175" dirty="0"/>
              <a:t> </a:t>
            </a:r>
            <a:r>
              <a:rPr lang="en-US" sz="2400" i="1" spc="-55" dirty="0" err="1"/>
              <a:t>Purana</a:t>
            </a:r>
            <a:endParaRPr lang="en-US" sz="2400" i="1" spc="-55" dirty="0"/>
          </a:p>
          <a:p>
            <a:pPr marL="12700">
              <a:lnSpc>
                <a:spcPct val="100000"/>
              </a:lnSpc>
              <a:spcBef>
                <a:spcPts val="1095"/>
              </a:spcBef>
            </a:pPr>
            <a:r>
              <a:rPr lang="en-US" sz="2400" spc="-20" dirty="0"/>
              <a:t>Provide </a:t>
            </a:r>
            <a:r>
              <a:rPr lang="en-US" sz="2400" spc="-25" dirty="0"/>
              <a:t>details </a:t>
            </a:r>
            <a:r>
              <a:rPr lang="en-US" sz="2400" spc="-10" dirty="0"/>
              <a:t>on </a:t>
            </a:r>
            <a:r>
              <a:rPr lang="en-US" sz="2400" spc="10" dirty="0"/>
              <a:t>the </a:t>
            </a:r>
            <a:r>
              <a:rPr lang="en-US" sz="2400" spc="-20" dirty="0"/>
              <a:t>ancient </a:t>
            </a:r>
            <a:r>
              <a:rPr lang="en-US" sz="2400" spc="-10" dirty="0"/>
              <a:t>political </a:t>
            </a:r>
            <a:r>
              <a:rPr lang="en-US" sz="2400" spc="-25" dirty="0"/>
              <a:t>history, </a:t>
            </a:r>
            <a:r>
              <a:rPr lang="en-US" sz="2400" spc="5" dirty="0"/>
              <a:t>referring </a:t>
            </a:r>
            <a:r>
              <a:rPr lang="en-US" sz="2400" spc="40" dirty="0"/>
              <a:t>to </a:t>
            </a:r>
            <a:r>
              <a:rPr lang="en-US" sz="2400" spc="-15" dirty="0"/>
              <a:t>early </a:t>
            </a:r>
            <a:r>
              <a:rPr lang="en-US" sz="2400" spc="-45" dirty="0"/>
              <a:t>dynasties </a:t>
            </a:r>
            <a:r>
              <a:rPr lang="en-US" sz="2400" spc="-5" dirty="0"/>
              <a:t>like </a:t>
            </a:r>
            <a:r>
              <a:rPr lang="en-US" sz="2400" spc="10" dirty="0"/>
              <a:t>the</a:t>
            </a:r>
            <a:r>
              <a:rPr lang="en-US" sz="2400" spc="55" dirty="0"/>
              <a:t> </a:t>
            </a:r>
            <a:r>
              <a:rPr lang="en-US" sz="2400" spc="-25" dirty="0" err="1"/>
              <a:t>Nandas</a:t>
            </a:r>
            <a:r>
              <a:rPr lang="en-US" sz="2400" spc="-25" dirty="0"/>
              <a:t>,</a:t>
            </a:r>
            <a:r>
              <a:rPr lang="en-US" sz="2400" spc="-15" dirty="0"/>
              <a:t> </a:t>
            </a:r>
            <a:r>
              <a:rPr lang="en-US" sz="2400" spc="-15" dirty="0" err="1"/>
              <a:t>Mauryas</a:t>
            </a:r>
            <a:r>
              <a:rPr lang="en-US" sz="2400" spc="-15" dirty="0"/>
              <a:t> and </a:t>
            </a:r>
            <a:r>
              <a:rPr lang="en-US" sz="2400" spc="10" dirty="0"/>
              <a:t>the</a:t>
            </a:r>
            <a:r>
              <a:rPr lang="en-US" sz="2400" spc="15" dirty="0"/>
              <a:t> </a:t>
            </a:r>
            <a:r>
              <a:rPr lang="en-US" sz="2400" spc="-40" dirty="0" err="1"/>
              <a:t>Satavahanas</a:t>
            </a:r>
            <a:r>
              <a:rPr lang="en-US" sz="2400" spc="-40" dirty="0"/>
              <a:t>.</a:t>
            </a:r>
            <a:endParaRPr lang="en-US" sz="2400" dirty="0"/>
          </a:p>
          <a:p>
            <a:pPr marL="12700">
              <a:lnSpc>
                <a:spcPct val="100000"/>
              </a:lnSpc>
              <a:spcBef>
                <a:spcPts val="994"/>
              </a:spcBef>
            </a:pPr>
            <a:r>
              <a:rPr lang="en-US" sz="2400" spc="-45" dirty="0"/>
              <a:t>Provides </a:t>
            </a:r>
            <a:r>
              <a:rPr lang="en-US" sz="2400" spc="10" dirty="0"/>
              <a:t>information </a:t>
            </a:r>
            <a:r>
              <a:rPr lang="en-US" sz="2400" spc="-10" dirty="0"/>
              <a:t>on </a:t>
            </a:r>
            <a:r>
              <a:rPr lang="en-US" sz="2400" spc="10" dirty="0"/>
              <a:t>the </a:t>
            </a:r>
            <a:r>
              <a:rPr lang="en-US" sz="2400" spc="-5" dirty="0"/>
              <a:t>development </a:t>
            </a:r>
            <a:r>
              <a:rPr lang="en-US" sz="2400" spc="35" dirty="0"/>
              <a:t>of </a:t>
            </a:r>
            <a:r>
              <a:rPr lang="en-US" sz="2400" spc="5" dirty="0"/>
              <a:t>Hindu </a:t>
            </a:r>
            <a:r>
              <a:rPr lang="en-US" sz="2400" spc="-25" dirty="0"/>
              <a:t>religious</a:t>
            </a:r>
            <a:r>
              <a:rPr lang="en-US" sz="2400" spc="-40" dirty="0"/>
              <a:t> practices.</a:t>
            </a:r>
            <a:endParaRPr lang="en-US" sz="2400" dirty="0"/>
          </a:p>
          <a:p>
            <a:endParaRPr lang="en-US" sz="2400" dirty="0"/>
          </a:p>
          <a:p>
            <a:endParaRPr lang="en-US" sz="2400" dirty="0"/>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524000" y="1447800"/>
            <a:ext cx="9107297" cy="5816977"/>
          </a:xfrm>
        </p:spPr>
        <p:txBody>
          <a:bodyPr/>
          <a:lstStyle/>
          <a:p>
            <a:r>
              <a:rPr lang="en-US" dirty="0"/>
              <a:t>These contain anecdotes about the social, cultural and religious life of post-Vedic India and provide the historians with critical information about the geography, history and the dynastic genealogies.</a:t>
            </a:r>
          </a:p>
          <a:p>
            <a:endParaRPr lang="en-US" dirty="0"/>
          </a:p>
          <a:p>
            <a:r>
              <a:rPr lang="en-US" dirty="0"/>
              <a:t> These </a:t>
            </a:r>
            <a:r>
              <a:rPr lang="en-US" dirty="0" err="1"/>
              <a:t>Puranas</a:t>
            </a:r>
            <a:r>
              <a:rPr lang="en-US" dirty="0"/>
              <a:t> are written in the form of stories, which combine myths, legends and sermons about the deities and this easy form of story-writing made it very popular amongst the masses who did not always understand the complex Vedas</a:t>
            </a:r>
          </a:p>
          <a:p>
            <a:endParaRPr lang="en-US" dirty="0"/>
          </a:p>
          <a:p>
            <a:r>
              <a:rPr lang="en-US" dirty="0"/>
              <a:t> Hence, the </a:t>
            </a:r>
            <a:r>
              <a:rPr lang="en-US" dirty="0" err="1"/>
              <a:t>Puranas</a:t>
            </a:r>
            <a:r>
              <a:rPr lang="en-US" dirty="0"/>
              <a:t> were translated and distributed in various vernacular languages. The </a:t>
            </a:r>
            <a:r>
              <a:rPr lang="en-US" dirty="0" err="1"/>
              <a:t>Puranas</a:t>
            </a:r>
            <a:r>
              <a:rPr lang="en-US" dirty="0"/>
              <a:t> use parables and fables to spread their message: </a:t>
            </a:r>
          </a:p>
          <a:p>
            <a:endParaRPr lang="en-US" dirty="0"/>
          </a:p>
          <a:p>
            <a:r>
              <a:rPr lang="en-US" dirty="0"/>
              <a:t>Parable Short stories that in prose or verse, illustrates a spiritual, moral or religious lesson. It usually features a human character. </a:t>
            </a:r>
          </a:p>
          <a:p>
            <a:endParaRPr lang="en-US" dirty="0"/>
          </a:p>
          <a:p>
            <a:r>
              <a:rPr lang="en-US" dirty="0"/>
              <a:t>Fable Short stories that in prose or verse, illustrates a ‘moral’ through a pithy maxim or clever story. It features animals, inanimate objects, mythical creatures, plants who are given human like qualities. </a:t>
            </a:r>
          </a:p>
          <a:p>
            <a:endParaRPr lang="en-US" dirty="0"/>
          </a:p>
          <a:p>
            <a:endParaRPr lang="en-US" dirty="0"/>
          </a:p>
          <a:p>
            <a:endParaRPr lang="en-US" dirty="0"/>
          </a:p>
          <a:p>
            <a:endParaRPr lang="en-US" dirty="0"/>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5405" y="556082"/>
            <a:ext cx="4732655" cy="574675"/>
          </a:xfrm>
          <a:prstGeom prst="rect">
            <a:avLst/>
          </a:prstGeom>
        </p:spPr>
        <p:txBody>
          <a:bodyPr vert="horz" wrap="square" lIns="0" tIns="12700" rIns="0" bIns="0" rtlCol="0">
            <a:spAutoFit/>
          </a:bodyPr>
          <a:lstStyle/>
          <a:p>
            <a:pPr marL="12700">
              <a:lnSpc>
                <a:spcPct val="100000"/>
              </a:lnSpc>
              <a:spcBef>
                <a:spcPts val="100"/>
              </a:spcBef>
            </a:pPr>
            <a:r>
              <a:rPr spc="-195" dirty="0">
                <a:solidFill>
                  <a:srgbClr val="252525"/>
                </a:solidFill>
              </a:rPr>
              <a:t>BUDDHIST</a:t>
            </a:r>
            <a:r>
              <a:rPr spc="-35" dirty="0">
                <a:solidFill>
                  <a:srgbClr val="252525"/>
                </a:solidFill>
              </a:rPr>
              <a:t> </a:t>
            </a:r>
            <a:r>
              <a:rPr spc="-330" dirty="0">
                <a:solidFill>
                  <a:srgbClr val="252525"/>
                </a:solidFill>
              </a:rPr>
              <a:t>LITERATURE</a:t>
            </a:r>
          </a:p>
        </p:txBody>
      </p:sp>
      <p:sp>
        <p:nvSpPr>
          <p:cNvPr id="3" name="object 3"/>
          <p:cNvSpPr txBox="1"/>
          <p:nvPr/>
        </p:nvSpPr>
        <p:spPr>
          <a:xfrm>
            <a:off x="2105405" y="2158365"/>
            <a:ext cx="8140065" cy="1249680"/>
          </a:xfrm>
          <a:prstGeom prst="rect">
            <a:avLst/>
          </a:prstGeom>
        </p:spPr>
        <p:txBody>
          <a:bodyPr vert="horz" wrap="square" lIns="0" tIns="12700" rIns="0" bIns="0" rtlCol="0">
            <a:spAutoFit/>
          </a:bodyPr>
          <a:lstStyle/>
          <a:p>
            <a:pPr marL="355600" marR="5080" indent="-342900">
              <a:lnSpc>
                <a:spcPct val="100000"/>
              </a:lnSpc>
              <a:spcBef>
                <a:spcPts val="100"/>
              </a:spcBef>
              <a:buClr>
                <a:srgbClr val="A42F0F"/>
              </a:buClr>
              <a:buFont typeface="Courier New"/>
              <a:buChar char="o"/>
              <a:tabLst>
                <a:tab pos="419100" algn="l"/>
                <a:tab pos="419734" algn="l"/>
              </a:tabLst>
            </a:pPr>
            <a:r>
              <a:rPr dirty="0"/>
              <a:t>	</a:t>
            </a:r>
            <a:r>
              <a:rPr sz="1800" b="1" spc="30" dirty="0">
                <a:solidFill>
                  <a:srgbClr val="404040"/>
                </a:solidFill>
                <a:latin typeface="Arial"/>
                <a:cs typeface="Arial"/>
              </a:rPr>
              <a:t>Important </a:t>
            </a:r>
            <a:r>
              <a:rPr sz="1800" b="1" spc="-85" dirty="0">
                <a:solidFill>
                  <a:srgbClr val="404040"/>
                </a:solidFill>
                <a:latin typeface="Arial"/>
                <a:cs typeface="Arial"/>
              </a:rPr>
              <a:t>sources </a:t>
            </a:r>
            <a:r>
              <a:rPr sz="1800" b="1" spc="30" dirty="0">
                <a:solidFill>
                  <a:srgbClr val="404040"/>
                </a:solidFill>
                <a:latin typeface="Arial"/>
                <a:cs typeface="Arial"/>
              </a:rPr>
              <a:t>for </a:t>
            </a:r>
            <a:r>
              <a:rPr sz="1800" b="1" spc="10" dirty="0">
                <a:solidFill>
                  <a:srgbClr val="404040"/>
                </a:solidFill>
                <a:latin typeface="Arial"/>
                <a:cs typeface="Arial"/>
              </a:rPr>
              <a:t>the </a:t>
            </a:r>
            <a:r>
              <a:rPr sz="1800" b="1" spc="-25" dirty="0">
                <a:solidFill>
                  <a:srgbClr val="404040"/>
                </a:solidFill>
                <a:latin typeface="Arial"/>
                <a:cs typeface="Arial"/>
              </a:rPr>
              <a:t>history </a:t>
            </a:r>
            <a:r>
              <a:rPr sz="1800" b="1" spc="40" dirty="0">
                <a:solidFill>
                  <a:srgbClr val="404040"/>
                </a:solidFill>
                <a:latin typeface="Arial"/>
                <a:cs typeface="Arial"/>
              </a:rPr>
              <a:t>of </a:t>
            </a:r>
            <a:r>
              <a:rPr sz="1800" b="1" spc="-40" dirty="0">
                <a:solidFill>
                  <a:srgbClr val="404040"/>
                </a:solidFill>
                <a:latin typeface="Arial"/>
                <a:cs typeface="Arial"/>
              </a:rPr>
              <a:t>Buddhism </a:t>
            </a:r>
            <a:r>
              <a:rPr sz="1800" b="1" spc="-10" dirty="0">
                <a:solidFill>
                  <a:srgbClr val="404040"/>
                </a:solidFill>
                <a:latin typeface="Arial"/>
                <a:cs typeface="Arial"/>
              </a:rPr>
              <a:t>and </a:t>
            </a:r>
            <a:r>
              <a:rPr sz="1800" b="1" spc="-40" dirty="0">
                <a:solidFill>
                  <a:srgbClr val="404040"/>
                </a:solidFill>
                <a:latin typeface="Arial"/>
                <a:cs typeface="Arial"/>
              </a:rPr>
              <a:t>its </a:t>
            </a:r>
            <a:r>
              <a:rPr sz="1800" b="1" spc="-10" dirty="0">
                <a:solidFill>
                  <a:srgbClr val="404040"/>
                </a:solidFill>
                <a:latin typeface="Arial"/>
                <a:cs typeface="Arial"/>
              </a:rPr>
              <a:t>royal </a:t>
            </a:r>
            <a:r>
              <a:rPr sz="1800" b="1" spc="-20" dirty="0">
                <a:solidFill>
                  <a:srgbClr val="404040"/>
                </a:solidFill>
                <a:latin typeface="Arial"/>
                <a:cs typeface="Arial"/>
              </a:rPr>
              <a:t>patrons </a:t>
            </a:r>
            <a:r>
              <a:rPr sz="1800" b="1" spc="-5" dirty="0">
                <a:solidFill>
                  <a:srgbClr val="404040"/>
                </a:solidFill>
                <a:latin typeface="Arial"/>
                <a:cs typeface="Arial"/>
              </a:rPr>
              <a:t>like  </a:t>
            </a:r>
            <a:r>
              <a:rPr sz="1800" b="1" spc="-45" dirty="0">
                <a:solidFill>
                  <a:srgbClr val="404040"/>
                </a:solidFill>
                <a:latin typeface="Arial"/>
                <a:cs typeface="Arial"/>
              </a:rPr>
              <a:t>Ashoka.</a:t>
            </a:r>
            <a:endParaRPr sz="1800">
              <a:latin typeface="Arial"/>
              <a:cs typeface="Arial"/>
            </a:endParaRPr>
          </a:p>
          <a:p>
            <a:pPr marL="419100" indent="-407034">
              <a:lnSpc>
                <a:spcPct val="100000"/>
              </a:lnSpc>
              <a:spcBef>
                <a:spcPts val="994"/>
              </a:spcBef>
              <a:buClr>
                <a:srgbClr val="A42F0F"/>
              </a:buClr>
              <a:buFont typeface="Courier New"/>
              <a:buChar char="o"/>
              <a:tabLst>
                <a:tab pos="419100" algn="l"/>
                <a:tab pos="419734" algn="l"/>
              </a:tabLst>
            </a:pPr>
            <a:r>
              <a:rPr sz="1800" b="1" spc="-35" dirty="0">
                <a:solidFill>
                  <a:srgbClr val="404040"/>
                </a:solidFill>
                <a:latin typeface="Arial"/>
                <a:cs typeface="Arial"/>
              </a:rPr>
              <a:t>Uncover </a:t>
            </a:r>
            <a:r>
              <a:rPr sz="1800" b="1" spc="10" dirty="0">
                <a:solidFill>
                  <a:srgbClr val="404040"/>
                </a:solidFill>
                <a:latin typeface="Arial"/>
                <a:cs typeface="Arial"/>
              </a:rPr>
              <a:t>the </a:t>
            </a:r>
            <a:r>
              <a:rPr sz="1800" b="1" spc="-80" dirty="0">
                <a:solidFill>
                  <a:srgbClr val="404040"/>
                </a:solidFill>
                <a:latin typeface="Arial"/>
                <a:cs typeface="Arial"/>
              </a:rPr>
              <a:t>aspects </a:t>
            </a:r>
            <a:r>
              <a:rPr sz="1800" b="1" spc="40" dirty="0">
                <a:solidFill>
                  <a:srgbClr val="404040"/>
                </a:solidFill>
                <a:latin typeface="Arial"/>
                <a:cs typeface="Arial"/>
              </a:rPr>
              <a:t>of </a:t>
            </a:r>
            <a:r>
              <a:rPr sz="1800" b="1" spc="-5" dirty="0">
                <a:solidFill>
                  <a:srgbClr val="404040"/>
                </a:solidFill>
                <a:latin typeface="Arial"/>
                <a:cs typeface="Arial"/>
              </a:rPr>
              <a:t>political, </a:t>
            </a:r>
            <a:r>
              <a:rPr sz="1800" b="1" spc="-60" dirty="0">
                <a:solidFill>
                  <a:srgbClr val="404040"/>
                </a:solidFill>
                <a:latin typeface="Arial"/>
                <a:cs typeface="Arial"/>
              </a:rPr>
              <a:t>social </a:t>
            </a:r>
            <a:r>
              <a:rPr sz="1800" b="1" spc="-10" dirty="0">
                <a:solidFill>
                  <a:srgbClr val="404040"/>
                </a:solidFill>
                <a:latin typeface="Arial"/>
                <a:cs typeface="Arial"/>
              </a:rPr>
              <a:t>and </a:t>
            </a:r>
            <a:r>
              <a:rPr sz="1800" b="1" spc="-35" dirty="0">
                <a:solidFill>
                  <a:srgbClr val="404040"/>
                </a:solidFill>
                <a:latin typeface="Arial"/>
                <a:cs typeface="Arial"/>
              </a:rPr>
              <a:t>economic </a:t>
            </a:r>
            <a:r>
              <a:rPr sz="1800" b="1" spc="-25" dirty="0">
                <a:solidFill>
                  <a:srgbClr val="404040"/>
                </a:solidFill>
                <a:latin typeface="Arial"/>
                <a:cs typeface="Arial"/>
              </a:rPr>
              <a:t>conditions </a:t>
            </a:r>
            <a:r>
              <a:rPr sz="1800" b="1" spc="40" dirty="0">
                <a:solidFill>
                  <a:srgbClr val="404040"/>
                </a:solidFill>
                <a:latin typeface="Arial"/>
                <a:cs typeface="Arial"/>
              </a:rPr>
              <a:t>of</a:t>
            </a:r>
            <a:r>
              <a:rPr sz="1800" b="1" spc="110" dirty="0">
                <a:solidFill>
                  <a:srgbClr val="404040"/>
                </a:solidFill>
                <a:latin typeface="Arial"/>
                <a:cs typeface="Arial"/>
              </a:rPr>
              <a:t> </a:t>
            </a:r>
            <a:r>
              <a:rPr sz="1800" b="1" spc="10" dirty="0">
                <a:solidFill>
                  <a:srgbClr val="404040"/>
                </a:solidFill>
                <a:latin typeface="Arial"/>
                <a:cs typeface="Arial"/>
              </a:rPr>
              <a:t>the</a:t>
            </a:r>
            <a:endParaRPr sz="1800">
              <a:latin typeface="Arial"/>
              <a:cs typeface="Arial"/>
            </a:endParaRPr>
          </a:p>
          <a:p>
            <a:pPr marL="355600">
              <a:lnSpc>
                <a:spcPct val="100000"/>
              </a:lnSpc>
            </a:pPr>
            <a:r>
              <a:rPr sz="1800" b="1" spc="-5" dirty="0">
                <a:solidFill>
                  <a:srgbClr val="404040"/>
                </a:solidFill>
                <a:latin typeface="Arial"/>
                <a:cs typeface="Arial"/>
              </a:rPr>
              <a:t>period.</a:t>
            </a:r>
            <a:endParaRPr sz="1800">
              <a:latin typeface="Arial"/>
              <a:cs typeface="Arial"/>
            </a:endParaRPr>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9905"/>
            <a:chOff x="0" y="0"/>
            <a:chExt cx="12192000" cy="6859905"/>
          </a:xfrm>
        </p:grpSpPr>
        <p:sp>
          <p:nvSpPr>
            <p:cNvPr id="3" name="object 3"/>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2851404" cy="6859522"/>
            </a:xfrm>
            <a:prstGeom prst="rect">
              <a:avLst/>
            </a:prstGeom>
            <a:blipFill>
              <a:blip r:embed="rId3" cstate="print"/>
              <a:stretch>
                <a:fillRect/>
              </a:stretch>
            </a:blipFill>
          </p:spPr>
          <p:txBody>
            <a:bodyPr wrap="square" lIns="0" tIns="0" rIns="0" bIns="0" rtlCol="0"/>
            <a:lstStyle/>
            <a:p>
              <a:endParaRPr/>
            </a:p>
          </p:txBody>
        </p:sp>
      </p:grpSp>
      <p:grpSp>
        <p:nvGrpSpPr>
          <p:cNvPr id="5" name="object 5"/>
          <p:cNvGrpSpPr/>
          <p:nvPr/>
        </p:nvGrpSpPr>
        <p:grpSpPr>
          <a:xfrm>
            <a:off x="-7620" y="0"/>
            <a:ext cx="12207240" cy="6873240"/>
            <a:chOff x="-7620" y="0"/>
            <a:chExt cx="12207240" cy="6873240"/>
          </a:xfrm>
        </p:grpSpPr>
        <p:sp>
          <p:nvSpPr>
            <p:cNvPr id="6" name="object 6"/>
            <p:cNvSpPr/>
            <p:nvPr/>
          </p:nvSpPr>
          <p:spPr>
            <a:xfrm>
              <a:off x="0" y="0"/>
              <a:ext cx="12192000" cy="68580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0" y="0"/>
              <a:ext cx="12192000" cy="6858000"/>
            </a:xfrm>
            <a:custGeom>
              <a:avLst/>
              <a:gdLst/>
              <a:ahLst/>
              <a:cxnLst/>
              <a:rect l="l" t="t" r="r" b="b"/>
              <a:pathLst>
                <a:path w="12192000" h="6858000">
                  <a:moveTo>
                    <a:pt x="12192000" y="0"/>
                  </a:moveTo>
                  <a:lnTo>
                    <a:pt x="0" y="0"/>
                  </a:lnTo>
                  <a:lnTo>
                    <a:pt x="0" y="6857998"/>
                  </a:lnTo>
                </a:path>
              </a:pathLst>
            </a:custGeom>
            <a:ln w="15239">
              <a:solidFill>
                <a:srgbClr val="781F09"/>
              </a:solidFill>
            </a:ln>
          </p:spPr>
          <p:txBody>
            <a:bodyPr wrap="square" lIns="0" tIns="0" rIns="0" bIns="0" rtlCol="0"/>
            <a:lstStyle/>
            <a:p>
              <a:endParaRPr/>
            </a:p>
          </p:txBody>
        </p:sp>
      </p:grpSp>
      <p:sp>
        <p:nvSpPr>
          <p:cNvPr id="8" name="object 8"/>
          <p:cNvSpPr txBox="1">
            <a:spLocks noGrp="1"/>
          </p:cNvSpPr>
          <p:nvPr>
            <p:ph type="title"/>
          </p:nvPr>
        </p:nvSpPr>
        <p:spPr>
          <a:xfrm>
            <a:off x="5031104" y="614934"/>
            <a:ext cx="1974850" cy="391160"/>
          </a:xfrm>
          <a:prstGeom prst="rect">
            <a:avLst/>
          </a:prstGeom>
        </p:spPr>
        <p:txBody>
          <a:bodyPr vert="horz" wrap="square" lIns="0" tIns="12700" rIns="0" bIns="0" rtlCol="0">
            <a:spAutoFit/>
          </a:bodyPr>
          <a:lstStyle/>
          <a:p>
            <a:pPr marL="12700">
              <a:lnSpc>
                <a:spcPct val="100000"/>
              </a:lnSpc>
              <a:spcBef>
                <a:spcPts val="100"/>
              </a:spcBef>
            </a:pPr>
            <a:r>
              <a:rPr sz="2400" spc="-130" dirty="0">
                <a:solidFill>
                  <a:srgbClr val="000000"/>
                </a:solidFill>
                <a:latin typeface="Verdana"/>
                <a:cs typeface="Verdana"/>
              </a:rPr>
              <a:t>Religious</a:t>
            </a:r>
            <a:r>
              <a:rPr sz="2400" spc="-215" dirty="0">
                <a:solidFill>
                  <a:srgbClr val="000000"/>
                </a:solidFill>
                <a:latin typeface="Verdana"/>
                <a:cs typeface="Verdana"/>
              </a:rPr>
              <a:t> </a:t>
            </a:r>
            <a:r>
              <a:rPr sz="2400" spc="-204" dirty="0">
                <a:solidFill>
                  <a:srgbClr val="000000"/>
                </a:solidFill>
                <a:latin typeface="Verdana"/>
                <a:cs typeface="Verdana"/>
              </a:rPr>
              <a:t>texts</a:t>
            </a:r>
            <a:endParaRPr sz="2400">
              <a:latin typeface="Verdana"/>
              <a:cs typeface="Verdana"/>
            </a:endParaRPr>
          </a:p>
        </p:txBody>
      </p:sp>
      <p:sp>
        <p:nvSpPr>
          <p:cNvPr id="9" name="object 9"/>
          <p:cNvSpPr txBox="1"/>
          <p:nvPr/>
        </p:nvSpPr>
        <p:spPr>
          <a:xfrm>
            <a:off x="1772539" y="1469516"/>
            <a:ext cx="689610" cy="330835"/>
          </a:xfrm>
          <a:prstGeom prst="rect">
            <a:avLst/>
          </a:prstGeom>
        </p:spPr>
        <p:txBody>
          <a:bodyPr vert="horz" wrap="square" lIns="0" tIns="13335" rIns="0" bIns="0" rtlCol="0">
            <a:spAutoFit/>
          </a:bodyPr>
          <a:lstStyle/>
          <a:p>
            <a:pPr marL="12700">
              <a:lnSpc>
                <a:spcPct val="100000"/>
              </a:lnSpc>
              <a:spcBef>
                <a:spcPts val="105"/>
              </a:spcBef>
            </a:pPr>
            <a:r>
              <a:rPr sz="2000" spc="-285" dirty="0">
                <a:latin typeface="Verdana"/>
                <a:cs typeface="Verdana"/>
              </a:rPr>
              <a:t>S</a:t>
            </a:r>
            <a:r>
              <a:rPr sz="2000" spc="-95" dirty="0">
                <a:latin typeface="Verdana"/>
                <a:cs typeface="Verdana"/>
              </a:rPr>
              <a:t>h</a:t>
            </a:r>
            <a:r>
              <a:rPr sz="2000" spc="-140" dirty="0">
                <a:latin typeface="Verdana"/>
                <a:cs typeface="Verdana"/>
              </a:rPr>
              <a:t>r</a:t>
            </a:r>
            <a:r>
              <a:rPr sz="2000" spc="-125" dirty="0">
                <a:latin typeface="Verdana"/>
                <a:cs typeface="Verdana"/>
              </a:rPr>
              <a:t>uti</a:t>
            </a:r>
            <a:endParaRPr sz="2000">
              <a:latin typeface="Verdana"/>
              <a:cs typeface="Verdana"/>
            </a:endParaRPr>
          </a:p>
        </p:txBody>
      </p:sp>
      <p:sp>
        <p:nvSpPr>
          <p:cNvPr id="10" name="object 10"/>
          <p:cNvSpPr txBox="1"/>
          <p:nvPr/>
        </p:nvSpPr>
        <p:spPr>
          <a:xfrm>
            <a:off x="8767318" y="1469516"/>
            <a:ext cx="675640" cy="330835"/>
          </a:xfrm>
          <a:prstGeom prst="rect">
            <a:avLst/>
          </a:prstGeom>
        </p:spPr>
        <p:txBody>
          <a:bodyPr vert="horz" wrap="square" lIns="0" tIns="13335" rIns="0" bIns="0" rtlCol="0">
            <a:spAutoFit/>
          </a:bodyPr>
          <a:lstStyle/>
          <a:p>
            <a:pPr marL="12700">
              <a:lnSpc>
                <a:spcPct val="100000"/>
              </a:lnSpc>
              <a:spcBef>
                <a:spcPts val="105"/>
              </a:spcBef>
            </a:pPr>
            <a:r>
              <a:rPr sz="2000" spc="-285" dirty="0">
                <a:latin typeface="Verdana"/>
                <a:cs typeface="Verdana"/>
              </a:rPr>
              <a:t>S</a:t>
            </a:r>
            <a:r>
              <a:rPr sz="2000" spc="-165" dirty="0">
                <a:latin typeface="Verdana"/>
                <a:cs typeface="Verdana"/>
              </a:rPr>
              <a:t>m</a:t>
            </a:r>
            <a:r>
              <a:rPr sz="2000" spc="-140" dirty="0">
                <a:latin typeface="Verdana"/>
                <a:cs typeface="Verdana"/>
              </a:rPr>
              <a:t>r</a:t>
            </a:r>
            <a:r>
              <a:rPr sz="2000" spc="-105" dirty="0">
                <a:latin typeface="Verdana"/>
                <a:cs typeface="Verdana"/>
              </a:rPr>
              <a:t>i</a:t>
            </a:r>
            <a:r>
              <a:rPr sz="2000" spc="-160" dirty="0">
                <a:latin typeface="Verdana"/>
                <a:cs typeface="Verdana"/>
              </a:rPr>
              <a:t>t</a:t>
            </a:r>
            <a:r>
              <a:rPr sz="2000" spc="-105" dirty="0">
                <a:latin typeface="Verdana"/>
                <a:cs typeface="Verdana"/>
              </a:rPr>
              <a:t>i</a:t>
            </a:r>
            <a:endParaRPr sz="2000">
              <a:latin typeface="Verdana"/>
              <a:cs typeface="Verdana"/>
            </a:endParaRPr>
          </a:p>
        </p:txBody>
      </p:sp>
      <p:sp>
        <p:nvSpPr>
          <p:cNvPr id="11" name="object 11"/>
          <p:cNvSpPr txBox="1"/>
          <p:nvPr/>
        </p:nvSpPr>
        <p:spPr>
          <a:xfrm>
            <a:off x="1774317" y="2491867"/>
            <a:ext cx="702310" cy="330835"/>
          </a:xfrm>
          <a:prstGeom prst="rect">
            <a:avLst/>
          </a:prstGeom>
        </p:spPr>
        <p:txBody>
          <a:bodyPr vert="horz" wrap="square" lIns="0" tIns="13335" rIns="0" bIns="0" rtlCol="0">
            <a:spAutoFit/>
          </a:bodyPr>
          <a:lstStyle/>
          <a:p>
            <a:pPr marL="12700">
              <a:lnSpc>
                <a:spcPct val="100000"/>
              </a:lnSpc>
              <a:spcBef>
                <a:spcPts val="105"/>
              </a:spcBef>
            </a:pPr>
            <a:r>
              <a:rPr sz="2000" spc="-254" dirty="0">
                <a:latin typeface="Verdana"/>
                <a:cs typeface="Verdana"/>
              </a:rPr>
              <a:t>V</a:t>
            </a:r>
            <a:r>
              <a:rPr sz="2000" spc="-95" dirty="0">
                <a:latin typeface="Verdana"/>
                <a:cs typeface="Verdana"/>
              </a:rPr>
              <a:t>e</a:t>
            </a:r>
            <a:r>
              <a:rPr sz="2000" spc="-85" dirty="0">
                <a:latin typeface="Verdana"/>
                <a:cs typeface="Verdana"/>
              </a:rPr>
              <a:t>d</a:t>
            </a:r>
            <a:r>
              <a:rPr sz="2000" spc="-100" dirty="0">
                <a:latin typeface="Verdana"/>
                <a:cs typeface="Verdana"/>
              </a:rPr>
              <a:t>a</a:t>
            </a:r>
            <a:r>
              <a:rPr sz="2000" spc="-204" dirty="0">
                <a:latin typeface="Verdana"/>
                <a:cs typeface="Verdana"/>
              </a:rPr>
              <a:t>s</a:t>
            </a:r>
            <a:endParaRPr sz="2000">
              <a:latin typeface="Verdana"/>
              <a:cs typeface="Verdana"/>
            </a:endParaRPr>
          </a:p>
        </p:txBody>
      </p:sp>
      <p:sp>
        <p:nvSpPr>
          <p:cNvPr id="12" name="object 12"/>
          <p:cNvSpPr txBox="1"/>
          <p:nvPr/>
        </p:nvSpPr>
        <p:spPr>
          <a:xfrm>
            <a:off x="444500" y="3275202"/>
            <a:ext cx="1054100" cy="330835"/>
          </a:xfrm>
          <a:prstGeom prst="rect">
            <a:avLst/>
          </a:prstGeom>
        </p:spPr>
        <p:txBody>
          <a:bodyPr vert="horz" wrap="square" lIns="0" tIns="13335" rIns="0" bIns="0" rtlCol="0">
            <a:spAutoFit/>
          </a:bodyPr>
          <a:lstStyle/>
          <a:p>
            <a:pPr marL="12700">
              <a:lnSpc>
                <a:spcPct val="100000"/>
              </a:lnSpc>
              <a:spcBef>
                <a:spcPts val="105"/>
              </a:spcBef>
            </a:pPr>
            <a:r>
              <a:rPr sz="2000" spc="-285" dirty="0">
                <a:latin typeface="Verdana"/>
                <a:cs typeface="Verdana"/>
              </a:rPr>
              <a:t>S</a:t>
            </a:r>
            <a:r>
              <a:rPr sz="2000" spc="-130" dirty="0">
                <a:latin typeface="Verdana"/>
                <a:cs typeface="Verdana"/>
              </a:rPr>
              <a:t>amhit</a:t>
            </a:r>
            <a:r>
              <a:rPr sz="2000" spc="-150" dirty="0">
                <a:latin typeface="Verdana"/>
                <a:cs typeface="Verdana"/>
              </a:rPr>
              <a:t>a</a:t>
            </a:r>
            <a:r>
              <a:rPr sz="2000" spc="-204" dirty="0">
                <a:latin typeface="Verdana"/>
                <a:cs typeface="Verdana"/>
              </a:rPr>
              <a:t>s</a:t>
            </a:r>
            <a:endParaRPr sz="2000">
              <a:latin typeface="Verdana"/>
              <a:cs typeface="Verdana"/>
            </a:endParaRPr>
          </a:p>
        </p:txBody>
      </p:sp>
      <p:sp>
        <p:nvSpPr>
          <p:cNvPr id="13" name="object 13"/>
          <p:cNvSpPr txBox="1"/>
          <p:nvPr/>
        </p:nvSpPr>
        <p:spPr>
          <a:xfrm>
            <a:off x="979424" y="4098797"/>
            <a:ext cx="1301750" cy="330835"/>
          </a:xfrm>
          <a:prstGeom prst="rect">
            <a:avLst/>
          </a:prstGeom>
        </p:spPr>
        <p:txBody>
          <a:bodyPr vert="horz" wrap="square" lIns="0" tIns="12700" rIns="0" bIns="0" rtlCol="0">
            <a:spAutoFit/>
          </a:bodyPr>
          <a:lstStyle/>
          <a:p>
            <a:pPr marL="12700">
              <a:lnSpc>
                <a:spcPct val="100000"/>
              </a:lnSpc>
              <a:spcBef>
                <a:spcPts val="100"/>
              </a:spcBef>
            </a:pPr>
            <a:r>
              <a:rPr sz="2000" spc="-150" dirty="0">
                <a:latin typeface="Verdana"/>
                <a:cs typeface="Verdana"/>
              </a:rPr>
              <a:t>Brahmanas</a:t>
            </a:r>
            <a:endParaRPr sz="2000">
              <a:latin typeface="Verdana"/>
              <a:cs typeface="Verdana"/>
            </a:endParaRPr>
          </a:p>
        </p:txBody>
      </p:sp>
      <p:sp>
        <p:nvSpPr>
          <p:cNvPr id="14" name="object 14"/>
          <p:cNvSpPr txBox="1"/>
          <p:nvPr/>
        </p:nvSpPr>
        <p:spPr>
          <a:xfrm>
            <a:off x="1876425" y="4897373"/>
            <a:ext cx="2337435" cy="1129665"/>
          </a:xfrm>
          <a:prstGeom prst="rect">
            <a:avLst/>
          </a:prstGeom>
        </p:spPr>
        <p:txBody>
          <a:bodyPr vert="horz" wrap="square" lIns="0" tIns="12700" rIns="0" bIns="0" rtlCol="0">
            <a:spAutoFit/>
          </a:bodyPr>
          <a:lstStyle/>
          <a:p>
            <a:pPr marL="12700">
              <a:lnSpc>
                <a:spcPct val="100000"/>
              </a:lnSpc>
              <a:spcBef>
                <a:spcPts val="100"/>
              </a:spcBef>
            </a:pPr>
            <a:r>
              <a:rPr sz="2000" spc="-145" dirty="0">
                <a:latin typeface="Verdana"/>
                <a:cs typeface="Verdana"/>
              </a:rPr>
              <a:t>Aranyakas</a:t>
            </a:r>
            <a:endParaRPr sz="2000">
              <a:latin typeface="Verdana"/>
              <a:cs typeface="Verdana"/>
            </a:endParaRPr>
          </a:p>
          <a:p>
            <a:pPr>
              <a:lnSpc>
                <a:spcPct val="100000"/>
              </a:lnSpc>
            </a:pPr>
            <a:endParaRPr sz="3200">
              <a:latin typeface="Verdana"/>
              <a:cs typeface="Verdana"/>
            </a:endParaRPr>
          </a:p>
          <a:p>
            <a:pPr marL="998219">
              <a:lnSpc>
                <a:spcPct val="100000"/>
              </a:lnSpc>
            </a:pPr>
            <a:r>
              <a:rPr sz="2000" spc="-55" dirty="0">
                <a:latin typeface="Verdana"/>
                <a:cs typeface="Verdana"/>
              </a:rPr>
              <a:t>U</a:t>
            </a:r>
            <a:r>
              <a:rPr sz="2000" spc="-25" dirty="0">
                <a:latin typeface="Verdana"/>
                <a:cs typeface="Verdana"/>
              </a:rPr>
              <a:t>p</a:t>
            </a:r>
            <a:r>
              <a:rPr sz="2000" spc="-125" dirty="0">
                <a:latin typeface="Verdana"/>
                <a:cs typeface="Verdana"/>
              </a:rPr>
              <a:t>anis</a:t>
            </a:r>
            <a:r>
              <a:rPr sz="2000" spc="-150" dirty="0">
                <a:latin typeface="Verdana"/>
                <a:cs typeface="Verdana"/>
              </a:rPr>
              <a:t>h</a:t>
            </a:r>
            <a:r>
              <a:rPr sz="2000" spc="-125" dirty="0">
                <a:latin typeface="Verdana"/>
                <a:cs typeface="Verdana"/>
              </a:rPr>
              <a:t>ads</a:t>
            </a:r>
            <a:endParaRPr sz="2000">
              <a:latin typeface="Verdana"/>
              <a:cs typeface="Verdana"/>
            </a:endParaRPr>
          </a:p>
        </p:txBody>
      </p:sp>
      <p:sp>
        <p:nvSpPr>
          <p:cNvPr id="15" name="object 15"/>
          <p:cNvSpPr txBox="1"/>
          <p:nvPr/>
        </p:nvSpPr>
        <p:spPr>
          <a:xfrm>
            <a:off x="4950333" y="2508631"/>
            <a:ext cx="621665" cy="330835"/>
          </a:xfrm>
          <a:prstGeom prst="rect">
            <a:avLst/>
          </a:prstGeom>
        </p:spPr>
        <p:txBody>
          <a:bodyPr vert="horz" wrap="square" lIns="0" tIns="13335" rIns="0" bIns="0" rtlCol="0">
            <a:spAutoFit/>
          </a:bodyPr>
          <a:lstStyle/>
          <a:p>
            <a:pPr marL="12700">
              <a:lnSpc>
                <a:spcPct val="100000"/>
              </a:lnSpc>
              <a:spcBef>
                <a:spcPts val="105"/>
              </a:spcBef>
            </a:pPr>
            <a:r>
              <a:rPr sz="2000" spc="-285" dirty="0">
                <a:latin typeface="Verdana"/>
                <a:cs typeface="Verdana"/>
              </a:rPr>
              <a:t>S</a:t>
            </a:r>
            <a:r>
              <a:rPr sz="2000" spc="-95" dirty="0">
                <a:latin typeface="Verdana"/>
                <a:cs typeface="Verdana"/>
              </a:rPr>
              <a:t>u</a:t>
            </a:r>
            <a:r>
              <a:rPr sz="2000" spc="-140" dirty="0">
                <a:latin typeface="Verdana"/>
                <a:cs typeface="Verdana"/>
              </a:rPr>
              <a:t>tra</a:t>
            </a:r>
            <a:endParaRPr sz="2000">
              <a:latin typeface="Verdana"/>
              <a:cs typeface="Verdana"/>
            </a:endParaRPr>
          </a:p>
        </p:txBody>
      </p:sp>
      <p:sp>
        <p:nvSpPr>
          <p:cNvPr id="16" name="object 16"/>
          <p:cNvSpPr txBox="1"/>
          <p:nvPr/>
        </p:nvSpPr>
        <p:spPr>
          <a:xfrm>
            <a:off x="5860160" y="2508631"/>
            <a:ext cx="1219835" cy="330835"/>
          </a:xfrm>
          <a:prstGeom prst="rect">
            <a:avLst/>
          </a:prstGeom>
        </p:spPr>
        <p:txBody>
          <a:bodyPr vert="horz" wrap="square" lIns="0" tIns="13335" rIns="0" bIns="0" rtlCol="0">
            <a:spAutoFit/>
          </a:bodyPr>
          <a:lstStyle/>
          <a:p>
            <a:pPr marL="12700">
              <a:lnSpc>
                <a:spcPct val="100000"/>
              </a:lnSpc>
              <a:spcBef>
                <a:spcPts val="105"/>
              </a:spcBef>
            </a:pPr>
            <a:r>
              <a:rPr sz="2000" spc="-185" dirty="0">
                <a:latin typeface="Verdana"/>
                <a:cs typeface="Verdana"/>
              </a:rPr>
              <a:t>R</a:t>
            </a:r>
            <a:r>
              <a:rPr sz="2000" spc="-130" dirty="0">
                <a:latin typeface="Verdana"/>
                <a:cs typeface="Verdana"/>
              </a:rPr>
              <a:t>a</a:t>
            </a:r>
            <a:r>
              <a:rPr sz="2000" spc="-185" dirty="0">
                <a:latin typeface="Verdana"/>
                <a:cs typeface="Verdana"/>
              </a:rPr>
              <a:t>ma</a:t>
            </a:r>
            <a:r>
              <a:rPr sz="2000" spc="-155" dirty="0">
                <a:latin typeface="Verdana"/>
                <a:cs typeface="Verdana"/>
              </a:rPr>
              <a:t>y</a:t>
            </a:r>
            <a:r>
              <a:rPr sz="2000" spc="-125" dirty="0">
                <a:latin typeface="Verdana"/>
                <a:cs typeface="Verdana"/>
              </a:rPr>
              <a:t>ana</a:t>
            </a:r>
            <a:endParaRPr sz="2000">
              <a:latin typeface="Verdana"/>
              <a:cs typeface="Verdana"/>
            </a:endParaRPr>
          </a:p>
        </p:txBody>
      </p:sp>
      <p:sp>
        <p:nvSpPr>
          <p:cNvPr id="17" name="object 17"/>
          <p:cNvSpPr txBox="1"/>
          <p:nvPr/>
        </p:nvSpPr>
        <p:spPr>
          <a:xfrm>
            <a:off x="9430893" y="2489403"/>
            <a:ext cx="1304925" cy="331470"/>
          </a:xfrm>
          <a:prstGeom prst="rect">
            <a:avLst/>
          </a:prstGeom>
        </p:spPr>
        <p:txBody>
          <a:bodyPr vert="horz" wrap="square" lIns="0" tIns="13335" rIns="0" bIns="0" rtlCol="0">
            <a:spAutoFit/>
          </a:bodyPr>
          <a:lstStyle/>
          <a:p>
            <a:pPr marL="12700">
              <a:lnSpc>
                <a:spcPct val="100000"/>
              </a:lnSpc>
              <a:spcBef>
                <a:spcPts val="105"/>
              </a:spcBef>
            </a:pPr>
            <a:r>
              <a:rPr sz="2000" spc="120" dirty="0">
                <a:latin typeface="Verdana"/>
                <a:cs typeface="Verdana"/>
              </a:rPr>
              <a:t>M</a:t>
            </a:r>
            <a:r>
              <a:rPr sz="2000" spc="-130" dirty="0">
                <a:latin typeface="Verdana"/>
                <a:cs typeface="Verdana"/>
              </a:rPr>
              <a:t>a</a:t>
            </a:r>
            <a:r>
              <a:rPr sz="2000" spc="-114" dirty="0">
                <a:latin typeface="Verdana"/>
                <a:cs typeface="Verdana"/>
              </a:rPr>
              <a:t>n</a:t>
            </a:r>
            <a:r>
              <a:rPr sz="2000" spc="-105" dirty="0">
                <a:latin typeface="Verdana"/>
                <a:cs typeface="Verdana"/>
              </a:rPr>
              <a:t>u</a:t>
            </a:r>
            <a:r>
              <a:rPr sz="2000" spc="-135" dirty="0">
                <a:latin typeface="Verdana"/>
                <a:cs typeface="Verdana"/>
              </a:rPr>
              <a:t>s</a:t>
            </a:r>
            <a:r>
              <a:rPr sz="2000" spc="-250" dirty="0">
                <a:latin typeface="Verdana"/>
                <a:cs typeface="Verdana"/>
              </a:rPr>
              <a:t>m</a:t>
            </a:r>
            <a:r>
              <a:rPr sz="2000" spc="-150" dirty="0">
                <a:latin typeface="Verdana"/>
                <a:cs typeface="Verdana"/>
              </a:rPr>
              <a:t>r</a:t>
            </a:r>
            <a:r>
              <a:rPr sz="2000" spc="-120" dirty="0">
                <a:latin typeface="Verdana"/>
                <a:cs typeface="Verdana"/>
              </a:rPr>
              <a:t>iti</a:t>
            </a:r>
            <a:endParaRPr sz="2000">
              <a:latin typeface="Verdana"/>
              <a:cs typeface="Verdana"/>
            </a:endParaRPr>
          </a:p>
        </p:txBody>
      </p:sp>
      <p:sp>
        <p:nvSpPr>
          <p:cNvPr id="18" name="object 18"/>
          <p:cNvSpPr txBox="1"/>
          <p:nvPr/>
        </p:nvSpPr>
        <p:spPr>
          <a:xfrm>
            <a:off x="11044173" y="2489403"/>
            <a:ext cx="940435" cy="331470"/>
          </a:xfrm>
          <a:prstGeom prst="rect">
            <a:avLst/>
          </a:prstGeom>
        </p:spPr>
        <p:txBody>
          <a:bodyPr vert="horz" wrap="square" lIns="0" tIns="13335" rIns="0" bIns="0" rtlCol="0">
            <a:spAutoFit/>
          </a:bodyPr>
          <a:lstStyle/>
          <a:p>
            <a:pPr marL="12700">
              <a:lnSpc>
                <a:spcPct val="100000"/>
              </a:lnSpc>
              <a:spcBef>
                <a:spcPts val="105"/>
              </a:spcBef>
            </a:pPr>
            <a:r>
              <a:rPr sz="2000" spc="-125" dirty="0">
                <a:latin typeface="Verdana"/>
                <a:cs typeface="Verdana"/>
              </a:rPr>
              <a:t>Puranas</a:t>
            </a:r>
            <a:endParaRPr sz="2000">
              <a:latin typeface="Verdana"/>
              <a:cs typeface="Verdana"/>
            </a:endParaRPr>
          </a:p>
        </p:txBody>
      </p:sp>
      <p:sp>
        <p:nvSpPr>
          <p:cNvPr id="19" name="object 19"/>
          <p:cNvSpPr txBox="1"/>
          <p:nvPr/>
        </p:nvSpPr>
        <p:spPr>
          <a:xfrm>
            <a:off x="7496936" y="2489403"/>
            <a:ext cx="1553845" cy="331470"/>
          </a:xfrm>
          <a:prstGeom prst="rect">
            <a:avLst/>
          </a:prstGeom>
        </p:spPr>
        <p:txBody>
          <a:bodyPr vert="horz" wrap="square" lIns="0" tIns="13335" rIns="0" bIns="0" rtlCol="0">
            <a:spAutoFit/>
          </a:bodyPr>
          <a:lstStyle/>
          <a:p>
            <a:pPr marL="12700">
              <a:lnSpc>
                <a:spcPct val="100000"/>
              </a:lnSpc>
              <a:spcBef>
                <a:spcPts val="105"/>
              </a:spcBef>
            </a:pPr>
            <a:r>
              <a:rPr sz="2000" spc="-105" dirty="0">
                <a:latin typeface="Verdana"/>
                <a:cs typeface="Verdana"/>
              </a:rPr>
              <a:t>Mahabharata</a:t>
            </a:r>
            <a:endParaRPr sz="2000">
              <a:latin typeface="Verdana"/>
              <a:cs typeface="Verdana"/>
            </a:endParaRPr>
          </a:p>
        </p:txBody>
      </p:sp>
      <p:sp>
        <p:nvSpPr>
          <p:cNvPr id="20" name="object 20"/>
          <p:cNvSpPr txBox="1"/>
          <p:nvPr/>
        </p:nvSpPr>
        <p:spPr>
          <a:xfrm>
            <a:off x="7427721" y="3571713"/>
            <a:ext cx="1746250" cy="689610"/>
          </a:xfrm>
          <a:prstGeom prst="rect">
            <a:avLst/>
          </a:prstGeom>
        </p:spPr>
        <p:txBody>
          <a:bodyPr vert="horz" wrap="square" lIns="0" tIns="77470" rIns="0" bIns="0" rtlCol="0">
            <a:spAutoFit/>
          </a:bodyPr>
          <a:lstStyle/>
          <a:p>
            <a:pPr marL="38100">
              <a:lnSpc>
                <a:spcPct val="100000"/>
              </a:lnSpc>
              <a:spcBef>
                <a:spcPts val="610"/>
              </a:spcBef>
            </a:pPr>
            <a:r>
              <a:rPr sz="2000" spc="-120" dirty="0">
                <a:latin typeface="Verdana"/>
                <a:cs typeface="Verdana"/>
              </a:rPr>
              <a:t>Bhagavad</a:t>
            </a:r>
            <a:r>
              <a:rPr sz="2000" spc="-210" dirty="0">
                <a:latin typeface="Verdana"/>
                <a:cs typeface="Verdana"/>
              </a:rPr>
              <a:t> </a:t>
            </a:r>
            <a:r>
              <a:rPr sz="2000" spc="-120" dirty="0">
                <a:latin typeface="Verdana"/>
                <a:cs typeface="Verdana"/>
              </a:rPr>
              <a:t>Gita</a:t>
            </a:r>
            <a:endParaRPr sz="2000">
              <a:latin typeface="Verdana"/>
              <a:cs typeface="Verdana"/>
            </a:endParaRPr>
          </a:p>
          <a:p>
            <a:pPr marL="338455">
              <a:lnSpc>
                <a:spcPct val="100000"/>
              </a:lnSpc>
              <a:spcBef>
                <a:spcPts val="400"/>
              </a:spcBef>
            </a:pPr>
            <a:r>
              <a:rPr sz="1600" spc="-120" dirty="0">
                <a:latin typeface="Verdana"/>
                <a:cs typeface="Verdana"/>
              </a:rPr>
              <a:t>(6</a:t>
            </a:r>
            <a:r>
              <a:rPr sz="1575" spc="-179" baseline="26455" dirty="0">
                <a:latin typeface="Verdana"/>
                <a:cs typeface="Verdana"/>
              </a:rPr>
              <a:t>th</a:t>
            </a:r>
            <a:r>
              <a:rPr sz="1575" spc="67" baseline="26455" dirty="0">
                <a:latin typeface="Verdana"/>
                <a:cs typeface="Verdana"/>
              </a:rPr>
              <a:t> </a:t>
            </a:r>
            <a:r>
              <a:rPr sz="1600" spc="-85" dirty="0">
                <a:latin typeface="Verdana"/>
                <a:cs typeface="Verdana"/>
              </a:rPr>
              <a:t>book)</a:t>
            </a:r>
            <a:endParaRPr sz="1600">
              <a:latin typeface="Verdana"/>
              <a:cs typeface="Verdana"/>
            </a:endParaRPr>
          </a:p>
        </p:txBody>
      </p:sp>
      <p:sp>
        <p:nvSpPr>
          <p:cNvPr id="21" name="object 21"/>
          <p:cNvSpPr/>
          <p:nvPr/>
        </p:nvSpPr>
        <p:spPr>
          <a:xfrm>
            <a:off x="2058416" y="1046733"/>
            <a:ext cx="9462135" cy="2564765"/>
          </a:xfrm>
          <a:custGeom>
            <a:avLst/>
            <a:gdLst/>
            <a:ahLst/>
            <a:cxnLst/>
            <a:rect l="l" t="t" r="r" b="b"/>
            <a:pathLst>
              <a:path w="9462135" h="2564765">
                <a:moveTo>
                  <a:pt x="80264" y="1341628"/>
                </a:moveTo>
                <a:lnTo>
                  <a:pt x="48514" y="1343545"/>
                </a:lnTo>
                <a:lnTo>
                  <a:pt x="12954" y="745109"/>
                </a:lnTo>
                <a:lnTo>
                  <a:pt x="12700" y="741553"/>
                </a:lnTo>
                <a:lnTo>
                  <a:pt x="9779" y="738886"/>
                </a:lnTo>
                <a:lnTo>
                  <a:pt x="2667" y="739394"/>
                </a:lnTo>
                <a:lnTo>
                  <a:pt x="0" y="742315"/>
                </a:lnTo>
                <a:lnTo>
                  <a:pt x="254" y="745871"/>
                </a:lnTo>
                <a:lnTo>
                  <a:pt x="35941" y="1344295"/>
                </a:lnTo>
                <a:lnTo>
                  <a:pt x="4191" y="1346200"/>
                </a:lnTo>
                <a:lnTo>
                  <a:pt x="46736" y="1419987"/>
                </a:lnTo>
                <a:lnTo>
                  <a:pt x="71018" y="1363218"/>
                </a:lnTo>
                <a:lnTo>
                  <a:pt x="80264" y="1341628"/>
                </a:lnTo>
                <a:close/>
              </a:path>
              <a:path w="9462135" h="2564765">
                <a:moveTo>
                  <a:pt x="6209284" y="2488057"/>
                </a:moveTo>
                <a:lnTo>
                  <a:pt x="6177534" y="2488057"/>
                </a:lnTo>
                <a:lnTo>
                  <a:pt x="6177534" y="1814830"/>
                </a:lnTo>
                <a:lnTo>
                  <a:pt x="6174740" y="1812036"/>
                </a:lnTo>
                <a:lnTo>
                  <a:pt x="6167628" y="1812036"/>
                </a:lnTo>
                <a:lnTo>
                  <a:pt x="6164834" y="1814830"/>
                </a:lnTo>
                <a:lnTo>
                  <a:pt x="6164834" y="2488057"/>
                </a:lnTo>
                <a:lnTo>
                  <a:pt x="6133084" y="2488057"/>
                </a:lnTo>
                <a:lnTo>
                  <a:pt x="6171184" y="2564257"/>
                </a:lnTo>
                <a:lnTo>
                  <a:pt x="6199759" y="2507107"/>
                </a:lnTo>
                <a:lnTo>
                  <a:pt x="6209284" y="2488057"/>
                </a:lnTo>
                <a:close/>
              </a:path>
              <a:path w="9462135" h="2564765">
                <a:moveTo>
                  <a:pt x="7076948" y="323088"/>
                </a:moveTo>
                <a:lnTo>
                  <a:pt x="7045198" y="323088"/>
                </a:lnTo>
                <a:lnTo>
                  <a:pt x="7045198" y="209169"/>
                </a:lnTo>
                <a:lnTo>
                  <a:pt x="7045198" y="199263"/>
                </a:lnTo>
                <a:lnTo>
                  <a:pt x="7042277" y="196469"/>
                </a:lnTo>
                <a:lnTo>
                  <a:pt x="3914902" y="196469"/>
                </a:lnTo>
                <a:lnTo>
                  <a:pt x="3914902" y="2794"/>
                </a:lnTo>
                <a:lnTo>
                  <a:pt x="3912108" y="0"/>
                </a:lnTo>
                <a:lnTo>
                  <a:pt x="3911600" y="0"/>
                </a:lnTo>
                <a:lnTo>
                  <a:pt x="3904996" y="0"/>
                </a:lnTo>
                <a:lnTo>
                  <a:pt x="3904488" y="0"/>
                </a:lnTo>
                <a:lnTo>
                  <a:pt x="3901694" y="2794"/>
                </a:lnTo>
                <a:lnTo>
                  <a:pt x="3901694" y="196469"/>
                </a:lnTo>
                <a:lnTo>
                  <a:pt x="44196" y="196469"/>
                </a:lnTo>
                <a:lnTo>
                  <a:pt x="41402" y="199263"/>
                </a:lnTo>
                <a:lnTo>
                  <a:pt x="41402" y="323088"/>
                </a:lnTo>
                <a:lnTo>
                  <a:pt x="9652" y="323088"/>
                </a:lnTo>
                <a:lnTo>
                  <a:pt x="47752" y="399288"/>
                </a:lnTo>
                <a:lnTo>
                  <a:pt x="76327" y="342138"/>
                </a:lnTo>
                <a:lnTo>
                  <a:pt x="85852" y="323088"/>
                </a:lnTo>
                <a:lnTo>
                  <a:pt x="54102" y="323088"/>
                </a:lnTo>
                <a:lnTo>
                  <a:pt x="54102" y="209169"/>
                </a:lnTo>
                <a:lnTo>
                  <a:pt x="3904488" y="209169"/>
                </a:lnTo>
                <a:lnTo>
                  <a:pt x="3912108" y="209169"/>
                </a:lnTo>
                <a:lnTo>
                  <a:pt x="7032498" y="209169"/>
                </a:lnTo>
                <a:lnTo>
                  <a:pt x="7032498" y="323088"/>
                </a:lnTo>
                <a:lnTo>
                  <a:pt x="7000748" y="323088"/>
                </a:lnTo>
                <a:lnTo>
                  <a:pt x="7038848" y="399288"/>
                </a:lnTo>
                <a:lnTo>
                  <a:pt x="7067423" y="342138"/>
                </a:lnTo>
                <a:lnTo>
                  <a:pt x="7076948" y="323088"/>
                </a:lnTo>
                <a:close/>
              </a:path>
              <a:path w="9462135" h="2564765">
                <a:moveTo>
                  <a:pt x="9462135" y="1342517"/>
                </a:moveTo>
                <a:lnTo>
                  <a:pt x="9430385" y="1342517"/>
                </a:lnTo>
                <a:lnTo>
                  <a:pt x="9430385" y="1115187"/>
                </a:lnTo>
                <a:lnTo>
                  <a:pt x="9430385" y="1105281"/>
                </a:lnTo>
                <a:lnTo>
                  <a:pt x="9427464" y="1102487"/>
                </a:lnTo>
                <a:lnTo>
                  <a:pt x="7963154" y="1102487"/>
                </a:lnTo>
                <a:lnTo>
                  <a:pt x="7045960" y="1102487"/>
                </a:lnTo>
                <a:lnTo>
                  <a:pt x="7045960" y="795274"/>
                </a:lnTo>
                <a:lnTo>
                  <a:pt x="7043166" y="792480"/>
                </a:lnTo>
                <a:lnTo>
                  <a:pt x="7042404" y="792480"/>
                </a:lnTo>
                <a:lnTo>
                  <a:pt x="7042277" y="792480"/>
                </a:lnTo>
                <a:lnTo>
                  <a:pt x="7034784" y="792480"/>
                </a:lnTo>
                <a:lnTo>
                  <a:pt x="7031990" y="795274"/>
                </a:lnTo>
                <a:lnTo>
                  <a:pt x="7031990" y="1102487"/>
                </a:lnTo>
                <a:lnTo>
                  <a:pt x="6167628" y="1102487"/>
                </a:lnTo>
                <a:lnTo>
                  <a:pt x="6164834" y="1105281"/>
                </a:lnTo>
                <a:lnTo>
                  <a:pt x="6164834" y="1111758"/>
                </a:lnTo>
                <a:lnTo>
                  <a:pt x="4366260" y="1111758"/>
                </a:lnTo>
                <a:lnTo>
                  <a:pt x="3182112" y="1111758"/>
                </a:lnTo>
                <a:lnTo>
                  <a:pt x="3179318" y="1114679"/>
                </a:lnTo>
                <a:lnTo>
                  <a:pt x="3179318" y="1361186"/>
                </a:lnTo>
                <a:lnTo>
                  <a:pt x="3147568" y="1361186"/>
                </a:lnTo>
                <a:lnTo>
                  <a:pt x="3185668" y="1437386"/>
                </a:lnTo>
                <a:lnTo>
                  <a:pt x="3214243" y="1380236"/>
                </a:lnTo>
                <a:lnTo>
                  <a:pt x="3223768" y="1361186"/>
                </a:lnTo>
                <a:lnTo>
                  <a:pt x="3192018" y="1361186"/>
                </a:lnTo>
                <a:lnTo>
                  <a:pt x="3192018" y="1124458"/>
                </a:lnTo>
                <a:lnTo>
                  <a:pt x="4363466" y="1124458"/>
                </a:lnTo>
                <a:lnTo>
                  <a:pt x="4363466" y="1361186"/>
                </a:lnTo>
                <a:lnTo>
                  <a:pt x="4331716" y="1361186"/>
                </a:lnTo>
                <a:lnTo>
                  <a:pt x="4369816" y="1437386"/>
                </a:lnTo>
                <a:lnTo>
                  <a:pt x="4398391" y="1380236"/>
                </a:lnTo>
                <a:lnTo>
                  <a:pt x="4407916" y="1361186"/>
                </a:lnTo>
                <a:lnTo>
                  <a:pt x="4376166" y="1361186"/>
                </a:lnTo>
                <a:lnTo>
                  <a:pt x="4376166" y="1124458"/>
                </a:lnTo>
                <a:lnTo>
                  <a:pt x="6164834" y="1124458"/>
                </a:lnTo>
                <a:lnTo>
                  <a:pt x="6164834" y="1342517"/>
                </a:lnTo>
                <a:lnTo>
                  <a:pt x="6133084" y="1342517"/>
                </a:lnTo>
                <a:lnTo>
                  <a:pt x="6171184" y="1418717"/>
                </a:lnTo>
                <a:lnTo>
                  <a:pt x="6199759" y="1361567"/>
                </a:lnTo>
                <a:lnTo>
                  <a:pt x="6209284" y="1342517"/>
                </a:lnTo>
                <a:lnTo>
                  <a:pt x="6177534" y="1342517"/>
                </a:lnTo>
                <a:lnTo>
                  <a:pt x="6177534" y="1124458"/>
                </a:lnTo>
                <a:lnTo>
                  <a:pt x="7042404" y="1124458"/>
                </a:lnTo>
                <a:lnTo>
                  <a:pt x="7043166" y="1124458"/>
                </a:lnTo>
                <a:lnTo>
                  <a:pt x="7045960" y="1121664"/>
                </a:lnTo>
                <a:lnTo>
                  <a:pt x="7045960" y="1115187"/>
                </a:lnTo>
                <a:lnTo>
                  <a:pt x="7953375" y="1115187"/>
                </a:lnTo>
                <a:lnTo>
                  <a:pt x="7953375" y="1342517"/>
                </a:lnTo>
                <a:lnTo>
                  <a:pt x="7921625" y="1342517"/>
                </a:lnTo>
                <a:lnTo>
                  <a:pt x="7959725" y="1418717"/>
                </a:lnTo>
                <a:lnTo>
                  <a:pt x="7988300" y="1361567"/>
                </a:lnTo>
                <a:lnTo>
                  <a:pt x="7997825" y="1342517"/>
                </a:lnTo>
                <a:lnTo>
                  <a:pt x="7966075" y="1342517"/>
                </a:lnTo>
                <a:lnTo>
                  <a:pt x="7966075" y="1115187"/>
                </a:lnTo>
                <a:lnTo>
                  <a:pt x="9417685" y="1115187"/>
                </a:lnTo>
                <a:lnTo>
                  <a:pt x="9417685" y="1342517"/>
                </a:lnTo>
                <a:lnTo>
                  <a:pt x="9385935" y="1342517"/>
                </a:lnTo>
                <a:lnTo>
                  <a:pt x="9424035" y="1418717"/>
                </a:lnTo>
                <a:lnTo>
                  <a:pt x="9452610" y="1361567"/>
                </a:lnTo>
                <a:lnTo>
                  <a:pt x="9462135" y="1342517"/>
                </a:lnTo>
                <a:close/>
              </a:path>
            </a:pathLst>
          </a:custGeom>
          <a:solidFill>
            <a:srgbClr val="9D2C0E"/>
          </a:solidFill>
        </p:spPr>
        <p:txBody>
          <a:bodyPr wrap="square" lIns="0" tIns="0" rIns="0" bIns="0" rtlCol="0"/>
          <a:lstStyle/>
          <a:p>
            <a:endParaRPr/>
          </a:p>
        </p:txBody>
      </p:sp>
      <p:sp>
        <p:nvSpPr>
          <p:cNvPr id="22" name="object 22"/>
          <p:cNvSpPr/>
          <p:nvPr/>
        </p:nvSpPr>
        <p:spPr>
          <a:xfrm>
            <a:off x="906780" y="2861817"/>
            <a:ext cx="2626995" cy="2809875"/>
          </a:xfrm>
          <a:custGeom>
            <a:avLst/>
            <a:gdLst/>
            <a:ahLst/>
            <a:cxnLst/>
            <a:rect l="l" t="t" r="r" b="b"/>
            <a:pathLst>
              <a:path w="2626995" h="2809875">
                <a:moveTo>
                  <a:pt x="2626487" y="2733611"/>
                </a:moveTo>
                <a:lnTo>
                  <a:pt x="2594737" y="2733611"/>
                </a:lnTo>
                <a:lnTo>
                  <a:pt x="2594737" y="204609"/>
                </a:lnTo>
                <a:lnTo>
                  <a:pt x="2594737" y="194691"/>
                </a:lnTo>
                <a:lnTo>
                  <a:pt x="2591943" y="191897"/>
                </a:lnTo>
                <a:lnTo>
                  <a:pt x="1206119" y="191897"/>
                </a:lnTo>
                <a:lnTo>
                  <a:pt x="1206119" y="191516"/>
                </a:lnTo>
                <a:lnTo>
                  <a:pt x="1206119" y="2794"/>
                </a:lnTo>
                <a:lnTo>
                  <a:pt x="1203325" y="0"/>
                </a:lnTo>
                <a:lnTo>
                  <a:pt x="1202944" y="0"/>
                </a:lnTo>
                <a:lnTo>
                  <a:pt x="1202309" y="0"/>
                </a:lnTo>
                <a:lnTo>
                  <a:pt x="1196340" y="0"/>
                </a:lnTo>
                <a:lnTo>
                  <a:pt x="1195832" y="0"/>
                </a:lnTo>
                <a:lnTo>
                  <a:pt x="1195324" y="0"/>
                </a:lnTo>
                <a:lnTo>
                  <a:pt x="1192530" y="2794"/>
                </a:lnTo>
                <a:lnTo>
                  <a:pt x="1192530" y="191516"/>
                </a:lnTo>
                <a:lnTo>
                  <a:pt x="34594" y="191516"/>
                </a:lnTo>
                <a:lnTo>
                  <a:pt x="31750" y="194310"/>
                </a:lnTo>
                <a:lnTo>
                  <a:pt x="31750" y="313182"/>
                </a:lnTo>
                <a:lnTo>
                  <a:pt x="0" y="313182"/>
                </a:lnTo>
                <a:lnTo>
                  <a:pt x="38100" y="389382"/>
                </a:lnTo>
                <a:lnTo>
                  <a:pt x="66675" y="332232"/>
                </a:lnTo>
                <a:lnTo>
                  <a:pt x="76200" y="313182"/>
                </a:lnTo>
                <a:lnTo>
                  <a:pt x="44450" y="313182"/>
                </a:lnTo>
                <a:lnTo>
                  <a:pt x="44450" y="204216"/>
                </a:lnTo>
                <a:lnTo>
                  <a:pt x="677926" y="204216"/>
                </a:lnTo>
                <a:lnTo>
                  <a:pt x="677926" y="1136650"/>
                </a:lnTo>
                <a:lnTo>
                  <a:pt x="646176" y="1136650"/>
                </a:lnTo>
                <a:lnTo>
                  <a:pt x="684276" y="1212850"/>
                </a:lnTo>
                <a:lnTo>
                  <a:pt x="712851" y="1155700"/>
                </a:lnTo>
                <a:lnTo>
                  <a:pt x="722376" y="1136650"/>
                </a:lnTo>
                <a:lnTo>
                  <a:pt x="690626" y="1136650"/>
                </a:lnTo>
                <a:lnTo>
                  <a:pt x="690626" y="208026"/>
                </a:lnTo>
                <a:lnTo>
                  <a:pt x="1193038" y="208026"/>
                </a:lnTo>
                <a:lnTo>
                  <a:pt x="1193038" y="210439"/>
                </a:lnTo>
                <a:lnTo>
                  <a:pt x="1195832" y="213360"/>
                </a:lnTo>
                <a:lnTo>
                  <a:pt x="1524762" y="213360"/>
                </a:lnTo>
                <a:lnTo>
                  <a:pt x="1524762" y="1935099"/>
                </a:lnTo>
                <a:lnTo>
                  <a:pt x="1493012" y="1935099"/>
                </a:lnTo>
                <a:lnTo>
                  <a:pt x="1531112" y="2011299"/>
                </a:lnTo>
                <a:lnTo>
                  <a:pt x="1559687" y="1954149"/>
                </a:lnTo>
                <a:lnTo>
                  <a:pt x="1569212" y="1935099"/>
                </a:lnTo>
                <a:lnTo>
                  <a:pt x="1537462" y="1935099"/>
                </a:lnTo>
                <a:lnTo>
                  <a:pt x="1537462" y="213360"/>
                </a:lnTo>
                <a:lnTo>
                  <a:pt x="1537462" y="204597"/>
                </a:lnTo>
                <a:lnTo>
                  <a:pt x="2582037" y="204597"/>
                </a:lnTo>
                <a:lnTo>
                  <a:pt x="2582037" y="2733611"/>
                </a:lnTo>
                <a:lnTo>
                  <a:pt x="2550287" y="2733611"/>
                </a:lnTo>
                <a:lnTo>
                  <a:pt x="2588387" y="2809811"/>
                </a:lnTo>
                <a:lnTo>
                  <a:pt x="2616962" y="2752661"/>
                </a:lnTo>
                <a:lnTo>
                  <a:pt x="2626487" y="2733611"/>
                </a:lnTo>
                <a:close/>
              </a:path>
            </a:pathLst>
          </a:custGeom>
          <a:solidFill>
            <a:srgbClr val="9D2C0E"/>
          </a:solidFill>
        </p:spPr>
        <p:txBody>
          <a:bodyPr wrap="square" lIns="0" tIns="0" rIns="0" bIns="0" rtlCol="0"/>
          <a:lstStyle/>
          <a:p>
            <a:endParaRPr/>
          </a:p>
        </p:txBody>
      </p:sp>
      <p:sp>
        <p:nvSpPr>
          <p:cNvPr id="23" name="Footer Placeholder 22"/>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9667" y="530733"/>
            <a:ext cx="2376170" cy="574040"/>
          </a:xfrm>
          <a:prstGeom prst="rect">
            <a:avLst/>
          </a:prstGeom>
        </p:spPr>
        <p:txBody>
          <a:bodyPr vert="horz" wrap="square" lIns="0" tIns="12700" rIns="0" bIns="0" rtlCol="0">
            <a:spAutoFit/>
          </a:bodyPr>
          <a:lstStyle/>
          <a:p>
            <a:pPr marL="12700">
              <a:lnSpc>
                <a:spcPct val="100000"/>
              </a:lnSpc>
              <a:spcBef>
                <a:spcPts val="100"/>
              </a:spcBef>
            </a:pPr>
            <a:r>
              <a:rPr spc="-254" dirty="0">
                <a:solidFill>
                  <a:srgbClr val="252525"/>
                </a:solidFill>
              </a:rPr>
              <a:t>TRIPITAKAS</a:t>
            </a:r>
          </a:p>
        </p:txBody>
      </p:sp>
      <p:sp>
        <p:nvSpPr>
          <p:cNvPr id="3" name="object 3"/>
          <p:cNvSpPr txBox="1"/>
          <p:nvPr/>
        </p:nvSpPr>
        <p:spPr>
          <a:xfrm>
            <a:off x="1972817" y="1529587"/>
            <a:ext cx="8675370" cy="3396615"/>
          </a:xfrm>
          <a:prstGeom prst="rect">
            <a:avLst/>
          </a:prstGeom>
        </p:spPr>
        <p:txBody>
          <a:bodyPr vert="horz" wrap="square" lIns="0" tIns="139065" rIns="0" bIns="0" rtlCol="0">
            <a:spAutoFit/>
          </a:bodyPr>
          <a:lstStyle/>
          <a:p>
            <a:pPr marL="355600" indent="-342900">
              <a:lnSpc>
                <a:spcPct val="100000"/>
              </a:lnSpc>
              <a:spcBef>
                <a:spcPts val="1095"/>
              </a:spcBef>
              <a:buClr>
                <a:srgbClr val="A42F0F"/>
              </a:buClr>
              <a:buFont typeface="Arial"/>
              <a:buChar char=""/>
              <a:tabLst>
                <a:tab pos="354965" algn="l"/>
                <a:tab pos="355600" algn="l"/>
              </a:tabLst>
            </a:pPr>
            <a:r>
              <a:rPr sz="1800" b="1" spc="30" dirty="0">
                <a:solidFill>
                  <a:srgbClr val="404040"/>
                </a:solidFill>
                <a:latin typeface="Arial"/>
                <a:cs typeface="Arial"/>
              </a:rPr>
              <a:t>3 </a:t>
            </a:r>
            <a:r>
              <a:rPr sz="1800" b="1" spc="-40" dirty="0">
                <a:solidFill>
                  <a:srgbClr val="404040"/>
                </a:solidFill>
                <a:latin typeface="Arial"/>
                <a:cs typeface="Arial"/>
              </a:rPr>
              <a:t>Pitakas </a:t>
            </a:r>
            <a:r>
              <a:rPr sz="1800" b="1" spc="-105" dirty="0">
                <a:solidFill>
                  <a:srgbClr val="404040"/>
                </a:solidFill>
                <a:latin typeface="Arial"/>
                <a:cs typeface="Arial"/>
              </a:rPr>
              <a:t>– </a:t>
            </a:r>
            <a:r>
              <a:rPr sz="1800" b="1" spc="-30" dirty="0">
                <a:solidFill>
                  <a:srgbClr val="404040"/>
                </a:solidFill>
                <a:latin typeface="Arial"/>
                <a:cs typeface="Arial"/>
              </a:rPr>
              <a:t>The </a:t>
            </a:r>
            <a:r>
              <a:rPr sz="1800" b="1" spc="-20" dirty="0">
                <a:solidFill>
                  <a:srgbClr val="404040"/>
                </a:solidFill>
                <a:latin typeface="Arial"/>
                <a:cs typeface="Arial"/>
              </a:rPr>
              <a:t>Three</a:t>
            </a:r>
            <a:r>
              <a:rPr sz="1800" b="1" spc="105" dirty="0">
                <a:solidFill>
                  <a:srgbClr val="404040"/>
                </a:solidFill>
                <a:latin typeface="Arial"/>
                <a:cs typeface="Arial"/>
              </a:rPr>
              <a:t> </a:t>
            </a:r>
            <a:r>
              <a:rPr sz="1800" b="1" spc="-40" dirty="0">
                <a:solidFill>
                  <a:srgbClr val="404040"/>
                </a:solidFill>
                <a:latin typeface="Arial"/>
                <a:cs typeface="Arial"/>
              </a:rPr>
              <a:t>Baskets/Collections</a:t>
            </a:r>
            <a:endParaRPr sz="1800">
              <a:latin typeface="Arial"/>
              <a:cs typeface="Arial"/>
            </a:endParaRPr>
          </a:p>
          <a:p>
            <a:pPr marL="355600" indent="-342900">
              <a:lnSpc>
                <a:spcPct val="100000"/>
              </a:lnSpc>
              <a:spcBef>
                <a:spcPts val="994"/>
              </a:spcBef>
              <a:buClr>
                <a:srgbClr val="A42F0F"/>
              </a:buClr>
              <a:buFont typeface="Arial"/>
              <a:buChar char=""/>
              <a:tabLst>
                <a:tab pos="354965" algn="l"/>
                <a:tab pos="355600" algn="l"/>
              </a:tabLst>
            </a:pPr>
            <a:r>
              <a:rPr sz="1800" b="1" spc="40" dirty="0">
                <a:solidFill>
                  <a:srgbClr val="404040"/>
                </a:solidFill>
                <a:latin typeface="Arial"/>
                <a:cs typeface="Arial"/>
              </a:rPr>
              <a:t>Written </a:t>
            </a:r>
            <a:r>
              <a:rPr sz="1800" b="1" spc="-5" dirty="0">
                <a:solidFill>
                  <a:srgbClr val="404040"/>
                </a:solidFill>
                <a:latin typeface="Arial"/>
                <a:cs typeface="Arial"/>
              </a:rPr>
              <a:t>in </a:t>
            </a:r>
            <a:r>
              <a:rPr sz="1800" b="1" spc="-30" dirty="0">
                <a:solidFill>
                  <a:srgbClr val="404040"/>
                </a:solidFill>
                <a:latin typeface="Arial"/>
                <a:cs typeface="Arial"/>
              </a:rPr>
              <a:t>Pali</a:t>
            </a:r>
            <a:r>
              <a:rPr sz="1800" b="1" spc="-60" dirty="0">
                <a:solidFill>
                  <a:srgbClr val="404040"/>
                </a:solidFill>
                <a:latin typeface="Arial"/>
                <a:cs typeface="Arial"/>
              </a:rPr>
              <a:t> </a:t>
            </a:r>
            <a:r>
              <a:rPr sz="1800" b="1" spc="35" dirty="0">
                <a:solidFill>
                  <a:srgbClr val="404040"/>
                </a:solidFill>
                <a:latin typeface="Arial"/>
                <a:cs typeface="Arial"/>
              </a:rPr>
              <a:t>text</a:t>
            </a:r>
            <a:endParaRPr sz="1800">
              <a:latin typeface="Arial"/>
              <a:cs typeface="Arial"/>
            </a:endParaRPr>
          </a:p>
          <a:p>
            <a:pPr marL="355600" indent="-342900">
              <a:lnSpc>
                <a:spcPct val="100000"/>
              </a:lnSpc>
              <a:spcBef>
                <a:spcPts val="1010"/>
              </a:spcBef>
              <a:buClr>
                <a:srgbClr val="A42F0F"/>
              </a:buClr>
              <a:buFont typeface="Arial"/>
              <a:buChar char=""/>
              <a:tabLst>
                <a:tab pos="354965" algn="l"/>
                <a:tab pos="355600" algn="l"/>
              </a:tabLst>
            </a:pPr>
            <a:r>
              <a:rPr sz="1800" b="1" spc="-114" dirty="0">
                <a:solidFill>
                  <a:srgbClr val="404040"/>
                </a:solidFill>
                <a:latin typeface="Arial"/>
                <a:cs typeface="Arial"/>
              </a:rPr>
              <a:t>Lays </a:t>
            </a:r>
            <a:r>
              <a:rPr sz="1800" b="1" spc="5" dirty="0">
                <a:solidFill>
                  <a:srgbClr val="404040"/>
                </a:solidFill>
                <a:latin typeface="Arial"/>
                <a:cs typeface="Arial"/>
              </a:rPr>
              <a:t>down </a:t>
            </a:r>
            <a:r>
              <a:rPr sz="1800" b="1" spc="10" dirty="0">
                <a:solidFill>
                  <a:srgbClr val="404040"/>
                </a:solidFill>
                <a:latin typeface="Arial"/>
                <a:cs typeface="Arial"/>
              </a:rPr>
              <a:t>the </a:t>
            </a:r>
            <a:r>
              <a:rPr sz="1800" b="1" spc="-15" dirty="0">
                <a:solidFill>
                  <a:srgbClr val="404040"/>
                </a:solidFill>
                <a:latin typeface="Arial"/>
                <a:cs typeface="Arial"/>
              </a:rPr>
              <a:t>tenets </a:t>
            </a:r>
            <a:r>
              <a:rPr sz="1800" b="1" spc="-10" dirty="0">
                <a:solidFill>
                  <a:srgbClr val="404040"/>
                </a:solidFill>
                <a:latin typeface="Arial"/>
                <a:cs typeface="Arial"/>
              </a:rPr>
              <a:t>and </a:t>
            </a:r>
            <a:r>
              <a:rPr sz="1800" b="1" spc="-35" dirty="0">
                <a:solidFill>
                  <a:srgbClr val="404040"/>
                </a:solidFill>
                <a:latin typeface="Arial"/>
                <a:cs typeface="Arial"/>
              </a:rPr>
              <a:t>principles </a:t>
            </a:r>
            <a:r>
              <a:rPr sz="1800" b="1" spc="40" dirty="0">
                <a:solidFill>
                  <a:srgbClr val="404040"/>
                </a:solidFill>
                <a:latin typeface="Arial"/>
                <a:cs typeface="Arial"/>
              </a:rPr>
              <a:t>of</a:t>
            </a:r>
            <a:r>
              <a:rPr sz="1800" b="1" spc="80" dirty="0">
                <a:solidFill>
                  <a:srgbClr val="404040"/>
                </a:solidFill>
                <a:latin typeface="Arial"/>
                <a:cs typeface="Arial"/>
              </a:rPr>
              <a:t> </a:t>
            </a:r>
            <a:r>
              <a:rPr sz="1800" b="1" spc="-35" dirty="0">
                <a:solidFill>
                  <a:srgbClr val="404040"/>
                </a:solidFill>
                <a:latin typeface="Arial"/>
                <a:cs typeface="Arial"/>
              </a:rPr>
              <a:t>Buddhism.</a:t>
            </a:r>
            <a:endParaRPr sz="1800">
              <a:latin typeface="Arial"/>
              <a:cs typeface="Arial"/>
            </a:endParaRPr>
          </a:p>
          <a:p>
            <a:pPr>
              <a:lnSpc>
                <a:spcPct val="100000"/>
              </a:lnSpc>
              <a:spcBef>
                <a:spcPts val="10"/>
              </a:spcBef>
            </a:pPr>
            <a:endParaRPr sz="3600">
              <a:latin typeface="Arial"/>
              <a:cs typeface="Arial"/>
            </a:endParaRPr>
          </a:p>
          <a:p>
            <a:pPr marL="139065">
              <a:lnSpc>
                <a:spcPct val="100000"/>
              </a:lnSpc>
              <a:spcBef>
                <a:spcPts val="5"/>
              </a:spcBef>
            </a:pPr>
            <a:r>
              <a:rPr sz="1800" b="1" spc="30" dirty="0">
                <a:solidFill>
                  <a:srgbClr val="404040"/>
                </a:solidFill>
                <a:latin typeface="Arial"/>
                <a:cs typeface="Arial"/>
              </a:rPr>
              <a:t>3</a:t>
            </a:r>
            <a:r>
              <a:rPr sz="1800" b="1" spc="-5" dirty="0">
                <a:solidFill>
                  <a:srgbClr val="404040"/>
                </a:solidFill>
                <a:latin typeface="Arial"/>
                <a:cs typeface="Arial"/>
              </a:rPr>
              <a:t> </a:t>
            </a:r>
            <a:r>
              <a:rPr sz="1800" b="1" spc="-50" dirty="0">
                <a:solidFill>
                  <a:srgbClr val="404040"/>
                </a:solidFill>
                <a:latin typeface="Arial"/>
                <a:cs typeface="Arial"/>
              </a:rPr>
              <a:t>Pitakas:</a:t>
            </a:r>
            <a:endParaRPr sz="1800">
              <a:latin typeface="Arial"/>
              <a:cs typeface="Arial"/>
            </a:endParaRPr>
          </a:p>
          <a:p>
            <a:pPr marL="469265">
              <a:lnSpc>
                <a:spcPct val="100000"/>
              </a:lnSpc>
              <a:spcBef>
                <a:spcPts val="1010"/>
              </a:spcBef>
            </a:pPr>
            <a:r>
              <a:rPr sz="1650" b="1" i="1" spc="-35" dirty="0">
                <a:solidFill>
                  <a:srgbClr val="00AF50"/>
                </a:solidFill>
                <a:latin typeface="Arial"/>
                <a:cs typeface="Arial"/>
              </a:rPr>
              <a:t>Sutta Pitaka</a:t>
            </a:r>
            <a:r>
              <a:rPr sz="1600" b="1" spc="-35" dirty="0">
                <a:solidFill>
                  <a:srgbClr val="404040"/>
                </a:solidFill>
                <a:latin typeface="Arial"/>
                <a:cs typeface="Arial"/>
              </a:rPr>
              <a:t>, </a:t>
            </a:r>
            <a:r>
              <a:rPr sz="1600" b="1" spc="-15" dirty="0">
                <a:solidFill>
                  <a:srgbClr val="404040"/>
                </a:solidFill>
                <a:latin typeface="Arial"/>
                <a:cs typeface="Arial"/>
              </a:rPr>
              <a:t>containing </a:t>
            </a:r>
            <a:r>
              <a:rPr sz="1600" b="1" spc="10" dirty="0">
                <a:solidFill>
                  <a:srgbClr val="404040"/>
                </a:solidFill>
                <a:latin typeface="Arial"/>
                <a:cs typeface="Arial"/>
              </a:rPr>
              <a:t>the </a:t>
            </a:r>
            <a:r>
              <a:rPr sz="1600" b="1" spc="-55" dirty="0">
                <a:solidFill>
                  <a:srgbClr val="404040"/>
                </a:solidFill>
                <a:latin typeface="Arial"/>
                <a:cs typeface="Arial"/>
              </a:rPr>
              <a:t>sermons </a:t>
            </a:r>
            <a:r>
              <a:rPr sz="1600" b="1" spc="35" dirty="0">
                <a:solidFill>
                  <a:srgbClr val="404040"/>
                </a:solidFill>
                <a:latin typeface="Arial"/>
                <a:cs typeface="Arial"/>
              </a:rPr>
              <a:t>of </a:t>
            </a:r>
            <a:r>
              <a:rPr sz="1600" b="1" spc="10" dirty="0">
                <a:solidFill>
                  <a:srgbClr val="404040"/>
                </a:solidFill>
                <a:latin typeface="Arial"/>
                <a:cs typeface="Arial"/>
              </a:rPr>
              <a:t>the</a:t>
            </a:r>
            <a:r>
              <a:rPr sz="1600" b="1" spc="45" dirty="0">
                <a:solidFill>
                  <a:srgbClr val="404040"/>
                </a:solidFill>
                <a:latin typeface="Arial"/>
                <a:cs typeface="Arial"/>
              </a:rPr>
              <a:t> </a:t>
            </a:r>
            <a:r>
              <a:rPr sz="1600" b="1" spc="-35" dirty="0">
                <a:solidFill>
                  <a:srgbClr val="404040"/>
                </a:solidFill>
                <a:latin typeface="Arial"/>
                <a:cs typeface="Arial"/>
              </a:rPr>
              <a:t>Buddha</a:t>
            </a:r>
            <a:endParaRPr sz="1600">
              <a:latin typeface="Arial"/>
              <a:cs typeface="Arial"/>
            </a:endParaRPr>
          </a:p>
          <a:p>
            <a:pPr marL="469265">
              <a:lnSpc>
                <a:spcPct val="100000"/>
              </a:lnSpc>
              <a:spcBef>
                <a:spcPts val="950"/>
              </a:spcBef>
            </a:pPr>
            <a:r>
              <a:rPr sz="1650" b="1" i="1" spc="-45" dirty="0">
                <a:solidFill>
                  <a:srgbClr val="00AF50"/>
                </a:solidFill>
                <a:latin typeface="Arial"/>
                <a:cs typeface="Arial"/>
              </a:rPr>
              <a:t>Vinaya </a:t>
            </a:r>
            <a:r>
              <a:rPr sz="1650" b="1" i="1" spc="-35" dirty="0">
                <a:solidFill>
                  <a:srgbClr val="00AF50"/>
                </a:solidFill>
                <a:latin typeface="Arial"/>
                <a:cs typeface="Arial"/>
              </a:rPr>
              <a:t>Pitaka</a:t>
            </a:r>
            <a:r>
              <a:rPr sz="1600" b="1" spc="-35" dirty="0">
                <a:solidFill>
                  <a:srgbClr val="404040"/>
                </a:solidFill>
                <a:latin typeface="Arial"/>
                <a:cs typeface="Arial"/>
              </a:rPr>
              <a:t>, </a:t>
            </a:r>
            <a:r>
              <a:rPr sz="1600" b="1" spc="-30" dirty="0">
                <a:solidFill>
                  <a:srgbClr val="404040"/>
                </a:solidFill>
                <a:latin typeface="Arial"/>
                <a:cs typeface="Arial"/>
              </a:rPr>
              <a:t>which </a:t>
            </a:r>
            <a:r>
              <a:rPr sz="1600" b="1" spc="-85" dirty="0">
                <a:solidFill>
                  <a:srgbClr val="404040"/>
                </a:solidFill>
                <a:latin typeface="Arial"/>
                <a:cs typeface="Arial"/>
              </a:rPr>
              <a:t>has </a:t>
            </a:r>
            <a:r>
              <a:rPr sz="1600" b="1" spc="-45" dirty="0">
                <a:solidFill>
                  <a:srgbClr val="404040"/>
                </a:solidFill>
                <a:latin typeface="Arial"/>
                <a:cs typeface="Arial"/>
              </a:rPr>
              <a:t>rules </a:t>
            </a:r>
            <a:r>
              <a:rPr sz="1600" b="1" spc="25" dirty="0">
                <a:solidFill>
                  <a:srgbClr val="404040"/>
                </a:solidFill>
                <a:latin typeface="Arial"/>
                <a:cs typeface="Arial"/>
              </a:rPr>
              <a:t>for </a:t>
            </a:r>
            <a:r>
              <a:rPr sz="1600" b="1" spc="-35" dirty="0">
                <a:solidFill>
                  <a:srgbClr val="404040"/>
                </a:solidFill>
                <a:latin typeface="Arial"/>
                <a:cs typeface="Arial"/>
              </a:rPr>
              <a:t>Buddhist monks </a:t>
            </a:r>
            <a:r>
              <a:rPr sz="1600" b="1" spc="-15" dirty="0">
                <a:solidFill>
                  <a:srgbClr val="404040"/>
                </a:solidFill>
                <a:latin typeface="Arial"/>
                <a:cs typeface="Arial"/>
              </a:rPr>
              <a:t>and</a:t>
            </a:r>
            <a:r>
              <a:rPr sz="1600" b="1" spc="229" dirty="0">
                <a:solidFill>
                  <a:srgbClr val="404040"/>
                </a:solidFill>
                <a:latin typeface="Arial"/>
                <a:cs typeface="Arial"/>
              </a:rPr>
              <a:t> </a:t>
            </a:r>
            <a:r>
              <a:rPr sz="1600" b="1" spc="-70" dirty="0">
                <a:solidFill>
                  <a:srgbClr val="404040"/>
                </a:solidFill>
                <a:latin typeface="Arial"/>
                <a:cs typeface="Arial"/>
              </a:rPr>
              <a:t>nuns</a:t>
            </a:r>
            <a:endParaRPr sz="1600">
              <a:latin typeface="Arial"/>
              <a:cs typeface="Arial"/>
            </a:endParaRPr>
          </a:p>
          <a:p>
            <a:pPr marL="469265">
              <a:lnSpc>
                <a:spcPts val="1975"/>
              </a:lnSpc>
              <a:spcBef>
                <a:spcPts val="935"/>
              </a:spcBef>
            </a:pPr>
            <a:r>
              <a:rPr sz="1650" b="1" i="1" spc="-40" dirty="0">
                <a:solidFill>
                  <a:srgbClr val="00AF50"/>
                </a:solidFill>
                <a:latin typeface="Arial"/>
                <a:cs typeface="Arial"/>
              </a:rPr>
              <a:t>Abhidhamma </a:t>
            </a:r>
            <a:r>
              <a:rPr sz="1650" b="1" i="1" spc="-35" dirty="0">
                <a:solidFill>
                  <a:srgbClr val="00AF50"/>
                </a:solidFill>
                <a:latin typeface="Arial"/>
                <a:cs typeface="Arial"/>
              </a:rPr>
              <a:t>Pitaka</a:t>
            </a:r>
            <a:r>
              <a:rPr sz="1600" b="1" spc="-35" dirty="0">
                <a:solidFill>
                  <a:srgbClr val="404040"/>
                </a:solidFill>
                <a:latin typeface="Arial"/>
                <a:cs typeface="Arial"/>
              </a:rPr>
              <a:t>, </a:t>
            </a:r>
            <a:r>
              <a:rPr sz="1600" b="1" spc="-30" dirty="0">
                <a:solidFill>
                  <a:srgbClr val="404040"/>
                </a:solidFill>
                <a:latin typeface="Arial"/>
                <a:cs typeface="Arial"/>
              </a:rPr>
              <a:t>which </a:t>
            </a:r>
            <a:r>
              <a:rPr sz="1600" b="1" spc="-40" dirty="0">
                <a:solidFill>
                  <a:srgbClr val="404040"/>
                </a:solidFill>
                <a:latin typeface="Arial"/>
                <a:cs typeface="Arial"/>
              </a:rPr>
              <a:t>contains </a:t>
            </a:r>
            <a:r>
              <a:rPr sz="1600" b="1" spc="-30" dirty="0">
                <a:solidFill>
                  <a:srgbClr val="404040"/>
                </a:solidFill>
                <a:latin typeface="Arial"/>
                <a:cs typeface="Arial"/>
              </a:rPr>
              <a:t>a </a:t>
            </a:r>
            <a:r>
              <a:rPr sz="1600" b="1" spc="-40" dirty="0">
                <a:solidFill>
                  <a:srgbClr val="404040"/>
                </a:solidFill>
                <a:latin typeface="Arial"/>
                <a:cs typeface="Arial"/>
              </a:rPr>
              <a:t>systematic </a:t>
            </a:r>
            <a:r>
              <a:rPr sz="1600" b="1" dirty="0">
                <a:solidFill>
                  <a:srgbClr val="404040"/>
                </a:solidFill>
                <a:latin typeface="Arial"/>
                <a:cs typeface="Arial"/>
              </a:rPr>
              <a:t>arrangement </a:t>
            </a:r>
            <a:r>
              <a:rPr sz="1600" b="1" spc="35" dirty="0">
                <a:solidFill>
                  <a:srgbClr val="404040"/>
                </a:solidFill>
                <a:latin typeface="Arial"/>
                <a:cs typeface="Arial"/>
              </a:rPr>
              <a:t>of </a:t>
            </a:r>
            <a:r>
              <a:rPr sz="1600" b="1" spc="10" dirty="0">
                <a:solidFill>
                  <a:srgbClr val="404040"/>
                </a:solidFill>
                <a:latin typeface="Arial"/>
                <a:cs typeface="Arial"/>
              </a:rPr>
              <a:t>the </a:t>
            </a:r>
            <a:r>
              <a:rPr sz="1600" b="1" spc="-35" dirty="0">
                <a:solidFill>
                  <a:srgbClr val="404040"/>
                </a:solidFill>
                <a:latin typeface="Arial"/>
                <a:cs typeface="Arial"/>
              </a:rPr>
              <a:t>teachings </a:t>
            </a:r>
            <a:r>
              <a:rPr sz="1600" b="1" spc="35" dirty="0">
                <a:solidFill>
                  <a:srgbClr val="404040"/>
                </a:solidFill>
                <a:latin typeface="Arial"/>
                <a:cs typeface="Arial"/>
              </a:rPr>
              <a:t>of</a:t>
            </a:r>
            <a:r>
              <a:rPr sz="1600" b="1" spc="140" dirty="0">
                <a:solidFill>
                  <a:srgbClr val="404040"/>
                </a:solidFill>
                <a:latin typeface="Arial"/>
                <a:cs typeface="Arial"/>
              </a:rPr>
              <a:t> </a:t>
            </a:r>
            <a:r>
              <a:rPr sz="1600" b="1" spc="10" dirty="0">
                <a:solidFill>
                  <a:srgbClr val="404040"/>
                </a:solidFill>
                <a:latin typeface="Arial"/>
                <a:cs typeface="Arial"/>
              </a:rPr>
              <a:t>the</a:t>
            </a:r>
            <a:endParaRPr sz="1600">
              <a:latin typeface="Arial"/>
              <a:cs typeface="Arial"/>
            </a:endParaRPr>
          </a:p>
          <a:p>
            <a:pPr marL="469900">
              <a:lnSpc>
                <a:spcPts val="1914"/>
              </a:lnSpc>
            </a:pPr>
            <a:r>
              <a:rPr sz="1600" b="1" spc="-10" dirty="0">
                <a:solidFill>
                  <a:srgbClr val="404040"/>
                </a:solidFill>
                <a:latin typeface="Arial"/>
                <a:cs typeface="Arial"/>
              </a:rPr>
              <a:t>Sutta</a:t>
            </a:r>
            <a:r>
              <a:rPr sz="1600" b="1" spc="-5" dirty="0">
                <a:solidFill>
                  <a:srgbClr val="404040"/>
                </a:solidFill>
                <a:latin typeface="Arial"/>
                <a:cs typeface="Arial"/>
              </a:rPr>
              <a:t> </a:t>
            </a:r>
            <a:r>
              <a:rPr sz="1600" b="1" spc="-10" dirty="0">
                <a:solidFill>
                  <a:srgbClr val="404040"/>
                </a:solidFill>
                <a:latin typeface="Arial"/>
                <a:cs typeface="Arial"/>
              </a:rPr>
              <a:t>Pitaka.</a:t>
            </a:r>
            <a:endParaRPr sz="1600">
              <a:latin typeface="Arial"/>
              <a:cs typeface="Arial"/>
            </a:endParaRPr>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1752" y="1460372"/>
            <a:ext cx="9755505" cy="574040"/>
          </a:xfrm>
          <a:prstGeom prst="rect">
            <a:avLst/>
          </a:prstGeom>
        </p:spPr>
        <p:txBody>
          <a:bodyPr vert="horz" wrap="square" lIns="0" tIns="12700" rIns="0" bIns="0" rtlCol="0">
            <a:spAutoFit/>
          </a:bodyPr>
          <a:lstStyle/>
          <a:p>
            <a:pPr marL="367665" marR="17780" indent="-342900">
              <a:lnSpc>
                <a:spcPct val="100000"/>
              </a:lnSpc>
              <a:spcBef>
                <a:spcPts val="100"/>
              </a:spcBef>
              <a:tabLst>
                <a:tab pos="367665" algn="l"/>
              </a:tabLst>
            </a:pPr>
            <a:r>
              <a:rPr sz="1800" b="1" spc="335" dirty="0">
                <a:solidFill>
                  <a:srgbClr val="A42F0F"/>
                </a:solidFill>
              </a:rPr>
              <a:t>	</a:t>
            </a:r>
            <a:r>
              <a:rPr sz="1800" b="1" spc="-95" dirty="0">
                <a:solidFill>
                  <a:srgbClr val="404040"/>
                </a:solidFill>
                <a:latin typeface="Verdana"/>
                <a:cs typeface="Verdana"/>
              </a:rPr>
              <a:t>The </a:t>
            </a:r>
            <a:r>
              <a:rPr sz="1800" b="1" spc="-165" dirty="0">
                <a:solidFill>
                  <a:srgbClr val="404040"/>
                </a:solidFill>
                <a:latin typeface="Verdana"/>
                <a:cs typeface="Verdana"/>
              </a:rPr>
              <a:t>Jatakas, </a:t>
            </a:r>
            <a:r>
              <a:rPr sz="1800" b="1" spc="-70" dirty="0">
                <a:solidFill>
                  <a:srgbClr val="404040"/>
                </a:solidFill>
                <a:latin typeface="Verdana"/>
                <a:cs typeface="Verdana"/>
              </a:rPr>
              <a:t>composed </a:t>
            </a:r>
            <a:r>
              <a:rPr sz="1800" b="1" spc="-95" dirty="0">
                <a:solidFill>
                  <a:srgbClr val="404040"/>
                </a:solidFill>
                <a:latin typeface="Verdana"/>
                <a:cs typeface="Verdana"/>
              </a:rPr>
              <a:t>in </a:t>
            </a:r>
            <a:r>
              <a:rPr sz="1800" b="1" spc="-105" dirty="0">
                <a:solidFill>
                  <a:srgbClr val="404040"/>
                </a:solidFill>
                <a:latin typeface="Verdana"/>
                <a:cs typeface="Verdana"/>
              </a:rPr>
              <a:t>the </a:t>
            </a:r>
            <a:r>
              <a:rPr sz="1800" b="1" spc="-85" dirty="0">
                <a:solidFill>
                  <a:srgbClr val="404040"/>
                </a:solidFill>
                <a:latin typeface="Verdana"/>
                <a:cs typeface="Verdana"/>
              </a:rPr>
              <a:t>3</a:t>
            </a:r>
            <a:r>
              <a:rPr sz="1800" b="1" spc="-127" baseline="25462" dirty="0">
                <a:solidFill>
                  <a:srgbClr val="404040"/>
                </a:solidFill>
                <a:latin typeface="Verdana"/>
                <a:cs typeface="Verdana"/>
              </a:rPr>
              <a:t>rd </a:t>
            </a:r>
            <a:r>
              <a:rPr sz="1800" b="1" spc="-100" dirty="0">
                <a:solidFill>
                  <a:srgbClr val="404040"/>
                </a:solidFill>
                <a:latin typeface="Verdana"/>
                <a:cs typeface="Verdana"/>
              </a:rPr>
              <a:t>century </a:t>
            </a:r>
            <a:r>
              <a:rPr sz="1800" b="1" spc="-114" dirty="0">
                <a:solidFill>
                  <a:srgbClr val="404040"/>
                </a:solidFill>
                <a:latin typeface="Verdana"/>
                <a:cs typeface="Verdana"/>
              </a:rPr>
              <a:t>BC </a:t>
            </a:r>
            <a:r>
              <a:rPr sz="1800" b="1" spc="-45" dirty="0">
                <a:solidFill>
                  <a:srgbClr val="404040"/>
                </a:solidFill>
                <a:latin typeface="Verdana"/>
                <a:cs typeface="Verdana"/>
              </a:rPr>
              <a:t>- </a:t>
            </a:r>
            <a:r>
              <a:rPr sz="1800" b="1" spc="-75" dirty="0">
                <a:solidFill>
                  <a:srgbClr val="404040"/>
                </a:solidFill>
                <a:latin typeface="Verdana"/>
                <a:cs typeface="Verdana"/>
              </a:rPr>
              <a:t>2</a:t>
            </a:r>
            <a:r>
              <a:rPr sz="1800" b="1" spc="-112" baseline="25462" dirty="0">
                <a:solidFill>
                  <a:srgbClr val="404040"/>
                </a:solidFill>
                <a:latin typeface="Verdana"/>
                <a:cs typeface="Verdana"/>
              </a:rPr>
              <a:t>nd </a:t>
            </a:r>
            <a:r>
              <a:rPr sz="1800" b="1" spc="-100" dirty="0">
                <a:solidFill>
                  <a:srgbClr val="404040"/>
                </a:solidFill>
                <a:latin typeface="Verdana"/>
                <a:cs typeface="Verdana"/>
              </a:rPr>
              <a:t>century </a:t>
            </a:r>
            <a:r>
              <a:rPr sz="1800" b="1" spc="-165" dirty="0">
                <a:solidFill>
                  <a:srgbClr val="404040"/>
                </a:solidFill>
                <a:latin typeface="Verdana"/>
                <a:cs typeface="Verdana"/>
              </a:rPr>
              <a:t>AD, </a:t>
            </a:r>
            <a:r>
              <a:rPr sz="1800" b="1" spc="-114" dirty="0">
                <a:solidFill>
                  <a:srgbClr val="404040"/>
                </a:solidFill>
                <a:latin typeface="Verdana"/>
                <a:cs typeface="Verdana"/>
              </a:rPr>
              <a:t>relate stories </a:t>
            </a:r>
            <a:r>
              <a:rPr sz="1800" b="1" spc="-70" dirty="0">
                <a:solidFill>
                  <a:srgbClr val="404040"/>
                </a:solidFill>
                <a:latin typeface="Verdana"/>
                <a:cs typeface="Verdana"/>
              </a:rPr>
              <a:t>of </a:t>
            </a:r>
            <a:r>
              <a:rPr sz="1800" b="1" spc="-105" dirty="0">
                <a:solidFill>
                  <a:srgbClr val="404040"/>
                </a:solidFill>
                <a:latin typeface="Verdana"/>
                <a:cs typeface="Verdana"/>
              </a:rPr>
              <a:t>the previous  </a:t>
            </a:r>
            <a:r>
              <a:rPr sz="1800" b="1" spc="-95" dirty="0">
                <a:solidFill>
                  <a:srgbClr val="404040"/>
                </a:solidFill>
                <a:latin typeface="Verdana"/>
                <a:cs typeface="Verdana"/>
              </a:rPr>
              <a:t>births </a:t>
            </a:r>
            <a:r>
              <a:rPr sz="1800" b="1" spc="-70" dirty="0">
                <a:solidFill>
                  <a:srgbClr val="404040"/>
                </a:solidFill>
                <a:latin typeface="Verdana"/>
                <a:cs typeface="Verdana"/>
              </a:rPr>
              <a:t>of </a:t>
            </a:r>
            <a:r>
              <a:rPr sz="1800" b="1" spc="-105" dirty="0">
                <a:solidFill>
                  <a:srgbClr val="404040"/>
                </a:solidFill>
                <a:latin typeface="Verdana"/>
                <a:cs typeface="Verdana"/>
              </a:rPr>
              <a:t>the</a:t>
            </a:r>
            <a:r>
              <a:rPr sz="1800" b="1" spc="-225" dirty="0">
                <a:solidFill>
                  <a:srgbClr val="404040"/>
                </a:solidFill>
                <a:latin typeface="Verdana"/>
                <a:cs typeface="Verdana"/>
              </a:rPr>
              <a:t> </a:t>
            </a:r>
            <a:r>
              <a:rPr sz="1800" b="1" spc="-114" dirty="0">
                <a:solidFill>
                  <a:srgbClr val="404040"/>
                </a:solidFill>
                <a:latin typeface="Verdana"/>
                <a:cs typeface="Verdana"/>
              </a:rPr>
              <a:t>Buddha.</a:t>
            </a:r>
            <a:endParaRPr sz="1800" b="1">
              <a:latin typeface="Verdana"/>
              <a:cs typeface="Verdana"/>
            </a:endParaRPr>
          </a:p>
        </p:txBody>
      </p:sp>
      <p:sp>
        <p:nvSpPr>
          <p:cNvPr id="3" name="object 3"/>
          <p:cNvSpPr txBox="1"/>
          <p:nvPr/>
        </p:nvSpPr>
        <p:spPr>
          <a:xfrm>
            <a:off x="1546352" y="2137410"/>
            <a:ext cx="10009505" cy="1935786"/>
          </a:xfrm>
          <a:prstGeom prst="rect">
            <a:avLst/>
          </a:prstGeom>
        </p:spPr>
        <p:txBody>
          <a:bodyPr vert="horz" wrap="square" lIns="0" tIns="12065" rIns="0" bIns="0" rtlCol="0">
            <a:spAutoFit/>
          </a:bodyPr>
          <a:lstStyle/>
          <a:p>
            <a:pPr marL="507365">
              <a:lnSpc>
                <a:spcPct val="100000"/>
              </a:lnSpc>
              <a:spcBef>
                <a:spcPts val="95"/>
              </a:spcBef>
            </a:pPr>
            <a:r>
              <a:rPr sz="1600" b="1" spc="295" dirty="0">
                <a:solidFill>
                  <a:srgbClr val="A42F0F"/>
                </a:solidFill>
                <a:latin typeface="Arial"/>
                <a:cs typeface="Arial"/>
              </a:rPr>
              <a:t> </a:t>
            </a:r>
            <a:r>
              <a:rPr sz="1600" b="1" spc="-105" dirty="0">
                <a:solidFill>
                  <a:srgbClr val="404040"/>
                </a:solidFill>
                <a:latin typeface="Verdana"/>
                <a:cs typeface="Verdana"/>
              </a:rPr>
              <a:t>They </a:t>
            </a:r>
            <a:r>
              <a:rPr sz="1600" b="1" spc="-110" dirty="0">
                <a:solidFill>
                  <a:srgbClr val="404040"/>
                </a:solidFill>
                <a:latin typeface="Verdana"/>
                <a:cs typeface="Verdana"/>
              </a:rPr>
              <a:t>have </a:t>
            </a:r>
            <a:r>
              <a:rPr sz="1600" b="1" spc="-85" dirty="0">
                <a:solidFill>
                  <a:srgbClr val="404040"/>
                </a:solidFill>
                <a:latin typeface="Verdana"/>
                <a:cs typeface="Verdana"/>
              </a:rPr>
              <a:t>also served </a:t>
            </a:r>
            <a:r>
              <a:rPr sz="1600" b="1" spc="-60" dirty="0">
                <a:solidFill>
                  <a:srgbClr val="404040"/>
                </a:solidFill>
                <a:latin typeface="Verdana"/>
                <a:cs typeface="Verdana"/>
              </a:rPr>
              <a:t>to </a:t>
            </a:r>
            <a:r>
              <a:rPr sz="1600" b="1" spc="-90" dirty="0">
                <a:solidFill>
                  <a:srgbClr val="404040"/>
                </a:solidFill>
                <a:latin typeface="Verdana"/>
                <a:cs typeface="Verdana"/>
              </a:rPr>
              <a:t>give </a:t>
            </a:r>
            <a:r>
              <a:rPr sz="1600" b="1" spc="-110" dirty="0">
                <a:solidFill>
                  <a:srgbClr val="404040"/>
                </a:solidFill>
                <a:latin typeface="Verdana"/>
                <a:cs typeface="Verdana"/>
              </a:rPr>
              <a:t>a </a:t>
            </a:r>
            <a:r>
              <a:rPr sz="1600" b="1" spc="-85" dirty="0">
                <a:solidFill>
                  <a:srgbClr val="404040"/>
                </a:solidFill>
                <a:latin typeface="Verdana"/>
                <a:cs typeface="Verdana"/>
              </a:rPr>
              <a:t>glimpse </a:t>
            </a:r>
            <a:r>
              <a:rPr sz="1600" b="1" spc="-65" dirty="0">
                <a:solidFill>
                  <a:srgbClr val="404040"/>
                </a:solidFill>
                <a:latin typeface="Verdana"/>
                <a:cs typeface="Verdana"/>
              </a:rPr>
              <a:t>of </a:t>
            </a:r>
            <a:r>
              <a:rPr sz="1600" b="1" spc="-95" dirty="0">
                <a:solidFill>
                  <a:srgbClr val="404040"/>
                </a:solidFill>
                <a:latin typeface="Verdana"/>
                <a:cs typeface="Verdana"/>
              </a:rPr>
              <a:t>the </a:t>
            </a:r>
            <a:r>
              <a:rPr sz="1600" b="1" spc="-85" dirty="0">
                <a:solidFill>
                  <a:srgbClr val="404040"/>
                </a:solidFill>
                <a:latin typeface="Verdana"/>
                <a:cs typeface="Verdana"/>
              </a:rPr>
              <a:t>social </a:t>
            </a:r>
            <a:r>
              <a:rPr sz="1600" b="1" spc="-90" dirty="0">
                <a:solidFill>
                  <a:srgbClr val="404040"/>
                </a:solidFill>
                <a:latin typeface="Verdana"/>
                <a:cs typeface="Verdana"/>
              </a:rPr>
              <a:t>history </a:t>
            </a:r>
            <a:r>
              <a:rPr sz="1600" b="1" spc="-65" dirty="0">
                <a:solidFill>
                  <a:srgbClr val="404040"/>
                </a:solidFill>
                <a:latin typeface="Verdana"/>
                <a:cs typeface="Verdana"/>
              </a:rPr>
              <a:t>of </a:t>
            </a:r>
            <a:r>
              <a:rPr sz="1600" b="1" spc="-95" dirty="0">
                <a:solidFill>
                  <a:srgbClr val="404040"/>
                </a:solidFill>
                <a:latin typeface="Verdana"/>
                <a:cs typeface="Verdana"/>
              </a:rPr>
              <a:t>the</a:t>
            </a:r>
            <a:r>
              <a:rPr sz="1600" b="1" spc="-295" dirty="0">
                <a:solidFill>
                  <a:srgbClr val="404040"/>
                </a:solidFill>
                <a:latin typeface="Verdana"/>
                <a:cs typeface="Verdana"/>
              </a:rPr>
              <a:t> </a:t>
            </a:r>
            <a:r>
              <a:rPr sz="1600" b="1" spc="-75" dirty="0">
                <a:solidFill>
                  <a:srgbClr val="404040"/>
                </a:solidFill>
                <a:latin typeface="Verdana"/>
                <a:cs typeface="Verdana"/>
              </a:rPr>
              <a:t>period.</a:t>
            </a:r>
            <a:endParaRPr sz="1600" b="1">
              <a:latin typeface="Verdana"/>
              <a:cs typeface="Verdana"/>
            </a:endParaRPr>
          </a:p>
          <a:p>
            <a:pPr>
              <a:lnSpc>
                <a:spcPct val="100000"/>
              </a:lnSpc>
            </a:pPr>
            <a:endParaRPr sz="2000" b="1">
              <a:latin typeface="Verdana"/>
              <a:cs typeface="Verdana"/>
            </a:endParaRPr>
          </a:p>
          <a:p>
            <a:pPr marL="50800">
              <a:lnSpc>
                <a:spcPct val="100000"/>
              </a:lnSpc>
              <a:spcBef>
                <a:spcPts val="1625"/>
              </a:spcBef>
              <a:tabLst>
                <a:tab pos="393065" algn="l"/>
              </a:tabLst>
            </a:pPr>
            <a:r>
              <a:rPr sz="1800" b="1" spc="335" dirty="0">
                <a:solidFill>
                  <a:srgbClr val="A42F0F"/>
                </a:solidFill>
                <a:latin typeface="Arial"/>
                <a:cs typeface="Arial"/>
              </a:rPr>
              <a:t>	</a:t>
            </a:r>
            <a:r>
              <a:rPr sz="1900" b="1" i="1" spc="-160" dirty="0">
                <a:solidFill>
                  <a:srgbClr val="404040"/>
                </a:solidFill>
                <a:latin typeface="Verdana"/>
                <a:cs typeface="Verdana"/>
              </a:rPr>
              <a:t>Buddhaghosha</a:t>
            </a:r>
            <a:r>
              <a:rPr sz="1800" b="1" spc="-160" dirty="0">
                <a:solidFill>
                  <a:srgbClr val="404040"/>
                </a:solidFill>
                <a:latin typeface="Verdana"/>
                <a:cs typeface="Verdana"/>
              </a:rPr>
              <a:t>, </a:t>
            </a:r>
            <a:r>
              <a:rPr sz="1800" b="1" spc="-95" dirty="0">
                <a:solidFill>
                  <a:srgbClr val="404040"/>
                </a:solidFill>
                <a:latin typeface="Verdana"/>
                <a:cs typeface="Verdana"/>
              </a:rPr>
              <a:t>in </a:t>
            </a:r>
            <a:r>
              <a:rPr sz="1800" b="1" spc="-105" dirty="0">
                <a:solidFill>
                  <a:srgbClr val="404040"/>
                </a:solidFill>
                <a:latin typeface="Verdana"/>
                <a:cs typeface="Verdana"/>
              </a:rPr>
              <a:t>the </a:t>
            </a:r>
            <a:r>
              <a:rPr sz="1800" b="1" spc="-95" dirty="0">
                <a:solidFill>
                  <a:srgbClr val="404040"/>
                </a:solidFill>
                <a:latin typeface="Verdana"/>
                <a:cs typeface="Verdana"/>
              </a:rPr>
              <a:t>5</a:t>
            </a:r>
            <a:r>
              <a:rPr sz="1800" b="1" spc="-142" baseline="25462" dirty="0">
                <a:solidFill>
                  <a:srgbClr val="404040"/>
                </a:solidFill>
                <a:latin typeface="Verdana"/>
                <a:cs typeface="Verdana"/>
              </a:rPr>
              <a:t>th </a:t>
            </a:r>
            <a:r>
              <a:rPr sz="1800" b="1" spc="-100" dirty="0">
                <a:solidFill>
                  <a:srgbClr val="404040"/>
                </a:solidFill>
                <a:latin typeface="Verdana"/>
                <a:cs typeface="Verdana"/>
              </a:rPr>
              <a:t>century </a:t>
            </a:r>
            <a:r>
              <a:rPr sz="1800" b="1" spc="-165" dirty="0">
                <a:solidFill>
                  <a:srgbClr val="404040"/>
                </a:solidFill>
                <a:latin typeface="Verdana"/>
                <a:cs typeface="Verdana"/>
              </a:rPr>
              <a:t>AD, </a:t>
            </a:r>
            <a:r>
              <a:rPr sz="1800" b="1" spc="-110" dirty="0">
                <a:solidFill>
                  <a:srgbClr val="404040"/>
                </a:solidFill>
                <a:latin typeface="Verdana"/>
                <a:cs typeface="Verdana"/>
              </a:rPr>
              <a:t>wrote </a:t>
            </a:r>
            <a:r>
              <a:rPr sz="1800" b="1" spc="-125" dirty="0">
                <a:solidFill>
                  <a:srgbClr val="404040"/>
                </a:solidFill>
                <a:latin typeface="Verdana"/>
                <a:cs typeface="Verdana"/>
              </a:rPr>
              <a:t>a </a:t>
            </a:r>
            <a:r>
              <a:rPr sz="1800" b="1" spc="-105" dirty="0">
                <a:solidFill>
                  <a:srgbClr val="404040"/>
                </a:solidFill>
                <a:latin typeface="Verdana"/>
                <a:cs typeface="Verdana"/>
              </a:rPr>
              <a:t>commentary </a:t>
            </a:r>
            <a:r>
              <a:rPr sz="1800" b="1" spc="-50" dirty="0">
                <a:solidFill>
                  <a:srgbClr val="404040"/>
                </a:solidFill>
                <a:latin typeface="Verdana"/>
                <a:cs typeface="Verdana"/>
              </a:rPr>
              <a:t>on </a:t>
            </a:r>
            <a:r>
              <a:rPr sz="1800" b="1" spc="-105" dirty="0">
                <a:solidFill>
                  <a:srgbClr val="404040"/>
                </a:solidFill>
                <a:latin typeface="Verdana"/>
                <a:cs typeface="Verdana"/>
              </a:rPr>
              <a:t>the</a:t>
            </a:r>
            <a:r>
              <a:rPr sz="1800" b="1" spc="-250" dirty="0">
                <a:solidFill>
                  <a:srgbClr val="404040"/>
                </a:solidFill>
                <a:latin typeface="Verdana"/>
                <a:cs typeface="Verdana"/>
              </a:rPr>
              <a:t> </a:t>
            </a:r>
            <a:r>
              <a:rPr sz="1800" b="1" spc="-125" dirty="0">
                <a:solidFill>
                  <a:srgbClr val="404040"/>
                </a:solidFill>
                <a:latin typeface="Verdana"/>
                <a:cs typeface="Verdana"/>
              </a:rPr>
              <a:t>Tipitaka.</a:t>
            </a:r>
            <a:endParaRPr sz="1800" b="1">
              <a:latin typeface="Verdana"/>
              <a:cs typeface="Verdana"/>
            </a:endParaRPr>
          </a:p>
          <a:p>
            <a:pPr marL="507365">
              <a:lnSpc>
                <a:spcPts val="1975"/>
              </a:lnSpc>
              <a:spcBef>
                <a:spcPts val="935"/>
              </a:spcBef>
            </a:pPr>
            <a:r>
              <a:rPr sz="1600" b="1" spc="295" dirty="0">
                <a:solidFill>
                  <a:srgbClr val="A42F0F"/>
                </a:solidFill>
                <a:latin typeface="Arial"/>
                <a:cs typeface="Arial"/>
              </a:rPr>
              <a:t> </a:t>
            </a:r>
            <a:r>
              <a:rPr sz="1600" b="1" spc="-90" dirty="0">
                <a:solidFill>
                  <a:srgbClr val="404040"/>
                </a:solidFill>
                <a:latin typeface="Verdana"/>
                <a:cs typeface="Verdana"/>
              </a:rPr>
              <a:t>The </a:t>
            </a:r>
            <a:r>
              <a:rPr sz="1650" b="1" i="1" spc="-170" dirty="0">
                <a:solidFill>
                  <a:srgbClr val="404040"/>
                </a:solidFill>
                <a:latin typeface="Verdana"/>
                <a:cs typeface="Verdana"/>
              </a:rPr>
              <a:t>Sri </a:t>
            </a:r>
            <a:r>
              <a:rPr sz="1650" b="1" i="1" spc="-140" dirty="0">
                <a:solidFill>
                  <a:srgbClr val="404040"/>
                </a:solidFill>
                <a:latin typeface="Verdana"/>
                <a:cs typeface="Verdana"/>
              </a:rPr>
              <a:t>Lankan </a:t>
            </a:r>
            <a:r>
              <a:rPr sz="1650" b="1" i="1" spc="-110" dirty="0">
                <a:solidFill>
                  <a:srgbClr val="404040"/>
                </a:solidFill>
                <a:latin typeface="Verdana"/>
                <a:cs typeface="Verdana"/>
              </a:rPr>
              <a:t>Chronicles </a:t>
            </a:r>
            <a:r>
              <a:rPr sz="1600" b="1" spc="-90" dirty="0">
                <a:solidFill>
                  <a:srgbClr val="404040"/>
                </a:solidFill>
                <a:latin typeface="Verdana"/>
                <a:cs typeface="Verdana"/>
              </a:rPr>
              <a:t>from </a:t>
            </a:r>
            <a:r>
              <a:rPr sz="1600" b="1" spc="-95" dirty="0">
                <a:solidFill>
                  <a:srgbClr val="404040"/>
                </a:solidFill>
                <a:latin typeface="Verdana"/>
                <a:cs typeface="Verdana"/>
              </a:rPr>
              <a:t>the </a:t>
            </a:r>
            <a:r>
              <a:rPr sz="1600" b="1" spc="-75" dirty="0">
                <a:solidFill>
                  <a:srgbClr val="404040"/>
                </a:solidFill>
                <a:latin typeface="Verdana"/>
                <a:cs typeface="Verdana"/>
              </a:rPr>
              <a:t>5</a:t>
            </a:r>
            <a:r>
              <a:rPr sz="1575" b="1" spc="-112" baseline="26455" dirty="0">
                <a:solidFill>
                  <a:srgbClr val="404040"/>
                </a:solidFill>
                <a:latin typeface="Verdana"/>
                <a:cs typeface="Verdana"/>
              </a:rPr>
              <a:t>th </a:t>
            </a:r>
            <a:r>
              <a:rPr sz="1600" b="1" spc="-90" dirty="0">
                <a:solidFill>
                  <a:srgbClr val="404040"/>
                </a:solidFill>
                <a:latin typeface="Verdana"/>
                <a:cs typeface="Verdana"/>
              </a:rPr>
              <a:t>century </a:t>
            </a:r>
            <a:r>
              <a:rPr sz="1600" b="1" spc="-160" dirty="0">
                <a:solidFill>
                  <a:srgbClr val="404040"/>
                </a:solidFill>
                <a:latin typeface="Verdana"/>
                <a:cs typeface="Verdana"/>
              </a:rPr>
              <a:t>– </a:t>
            </a:r>
            <a:r>
              <a:rPr sz="1600" b="1" spc="-95" dirty="0">
                <a:solidFill>
                  <a:srgbClr val="404040"/>
                </a:solidFill>
                <a:latin typeface="Verdana"/>
                <a:cs typeface="Verdana"/>
              </a:rPr>
              <a:t>the </a:t>
            </a:r>
            <a:r>
              <a:rPr sz="1650" b="1" i="1" spc="-140" dirty="0">
                <a:solidFill>
                  <a:srgbClr val="404040"/>
                </a:solidFill>
                <a:latin typeface="Verdana"/>
                <a:cs typeface="Verdana"/>
              </a:rPr>
              <a:t>Dipavamsa </a:t>
            </a:r>
            <a:r>
              <a:rPr sz="1600" b="1" spc="-75" dirty="0">
                <a:solidFill>
                  <a:srgbClr val="404040"/>
                </a:solidFill>
                <a:latin typeface="Verdana"/>
                <a:cs typeface="Verdana"/>
              </a:rPr>
              <a:t>and </a:t>
            </a:r>
            <a:r>
              <a:rPr sz="1600" b="1" spc="-95" dirty="0">
                <a:solidFill>
                  <a:srgbClr val="404040"/>
                </a:solidFill>
                <a:latin typeface="Verdana"/>
                <a:cs typeface="Verdana"/>
              </a:rPr>
              <a:t>the </a:t>
            </a:r>
            <a:r>
              <a:rPr sz="1650" b="1" i="1" spc="-135" dirty="0">
                <a:solidFill>
                  <a:srgbClr val="404040"/>
                </a:solidFill>
                <a:latin typeface="Verdana"/>
                <a:cs typeface="Verdana"/>
              </a:rPr>
              <a:t>Mahavamsa </a:t>
            </a:r>
            <a:r>
              <a:rPr sz="1600" b="1" spc="-160" dirty="0">
                <a:solidFill>
                  <a:srgbClr val="404040"/>
                </a:solidFill>
                <a:latin typeface="Verdana"/>
                <a:cs typeface="Verdana"/>
              </a:rPr>
              <a:t>– </a:t>
            </a:r>
            <a:r>
              <a:rPr sz="1600" b="1" spc="-75" dirty="0">
                <a:solidFill>
                  <a:srgbClr val="404040"/>
                </a:solidFill>
                <a:latin typeface="Verdana"/>
                <a:cs typeface="Verdana"/>
              </a:rPr>
              <a:t>deal </a:t>
            </a:r>
            <a:r>
              <a:rPr sz="1600" b="1" spc="-105" dirty="0">
                <a:solidFill>
                  <a:srgbClr val="404040"/>
                </a:solidFill>
                <a:latin typeface="Verdana"/>
                <a:cs typeface="Verdana"/>
              </a:rPr>
              <a:t>with</a:t>
            </a:r>
            <a:r>
              <a:rPr sz="1600" b="1" spc="5" dirty="0">
                <a:solidFill>
                  <a:srgbClr val="404040"/>
                </a:solidFill>
                <a:latin typeface="Verdana"/>
                <a:cs typeface="Verdana"/>
              </a:rPr>
              <a:t> </a:t>
            </a:r>
            <a:r>
              <a:rPr sz="1600" b="1" spc="-95" dirty="0">
                <a:solidFill>
                  <a:srgbClr val="404040"/>
                </a:solidFill>
                <a:latin typeface="Verdana"/>
                <a:cs typeface="Verdana"/>
              </a:rPr>
              <a:t>the</a:t>
            </a:r>
            <a:endParaRPr sz="1600" b="1">
              <a:latin typeface="Verdana"/>
              <a:cs typeface="Verdana"/>
            </a:endParaRPr>
          </a:p>
          <a:p>
            <a:pPr marL="794385">
              <a:lnSpc>
                <a:spcPts val="1914"/>
              </a:lnSpc>
            </a:pPr>
            <a:r>
              <a:rPr sz="1600" b="1" spc="-100" dirty="0">
                <a:solidFill>
                  <a:srgbClr val="404040"/>
                </a:solidFill>
                <a:latin typeface="Verdana"/>
                <a:cs typeface="Verdana"/>
              </a:rPr>
              <a:t>Buddha's </a:t>
            </a:r>
            <a:r>
              <a:rPr sz="1600" b="1" spc="-110" dirty="0">
                <a:solidFill>
                  <a:srgbClr val="404040"/>
                </a:solidFill>
                <a:latin typeface="Verdana"/>
                <a:cs typeface="Verdana"/>
              </a:rPr>
              <a:t>life, </a:t>
            </a:r>
            <a:r>
              <a:rPr sz="1600" b="1" spc="-90" dirty="0">
                <a:solidFill>
                  <a:srgbClr val="404040"/>
                </a:solidFill>
                <a:latin typeface="Verdana"/>
                <a:cs typeface="Verdana"/>
              </a:rPr>
              <a:t>the </a:t>
            </a:r>
            <a:r>
              <a:rPr sz="1600" b="1" spc="-95" dirty="0">
                <a:solidFill>
                  <a:srgbClr val="404040"/>
                </a:solidFill>
                <a:latin typeface="Verdana"/>
                <a:cs typeface="Verdana"/>
              </a:rPr>
              <a:t>Buddhist councils, </a:t>
            </a:r>
            <a:r>
              <a:rPr sz="1600" b="1" spc="-80" dirty="0">
                <a:solidFill>
                  <a:srgbClr val="404040"/>
                </a:solidFill>
                <a:latin typeface="Verdana"/>
                <a:cs typeface="Verdana"/>
              </a:rPr>
              <a:t>emperor </a:t>
            </a:r>
            <a:r>
              <a:rPr sz="1600" b="1" spc="-90" dirty="0">
                <a:solidFill>
                  <a:srgbClr val="404040"/>
                </a:solidFill>
                <a:latin typeface="Verdana"/>
                <a:cs typeface="Verdana"/>
              </a:rPr>
              <a:t>Ashoka </a:t>
            </a:r>
            <a:r>
              <a:rPr sz="1600" b="1" spc="-70" dirty="0">
                <a:solidFill>
                  <a:srgbClr val="404040"/>
                </a:solidFill>
                <a:latin typeface="Verdana"/>
                <a:cs typeface="Verdana"/>
              </a:rPr>
              <a:t>and </a:t>
            </a:r>
            <a:r>
              <a:rPr sz="1600" b="1" spc="-90" dirty="0">
                <a:solidFill>
                  <a:srgbClr val="404040"/>
                </a:solidFill>
                <a:latin typeface="Verdana"/>
                <a:cs typeface="Verdana"/>
              </a:rPr>
              <a:t>the </a:t>
            </a:r>
            <a:r>
              <a:rPr sz="1600" b="1" spc="-110" dirty="0">
                <a:solidFill>
                  <a:srgbClr val="404040"/>
                </a:solidFill>
                <a:latin typeface="Verdana"/>
                <a:cs typeface="Verdana"/>
              </a:rPr>
              <a:t>kings </a:t>
            </a:r>
            <a:r>
              <a:rPr sz="1600" b="1" spc="-65" dirty="0">
                <a:solidFill>
                  <a:srgbClr val="404040"/>
                </a:solidFill>
                <a:latin typeface="Verdana"/>
                <a:cs typeface="Verdana"/>
              </a:rPr>
              <a:t>of </a:t>
            </a:r>
            <a:r>
              <a:rPr sz="1600" b="1" spc="-145" dirty="0">
                <a:solidFill>
                  <a:srgbClr val="404040"/>
                </a:solidFill>
                <a:latin typeface="Verdana"/>
                <a:cs typeface="Verdana"/>
              </a:rPr>
              <a:t>Sri</a:t>
            </a:r>
            <a:r>
              <a:rPr sz="1600" b="1" spc="-320" dirty="0">
                <a:solidFill>
                  <a:srgbClr val="404040"/>
                </a:solidFill>
                <a:latin typeface="Verdana"/>
                <a:cs typeface="Verdana"/>
              </a:rPr>
              <a:t> </a:t>
            </a:r>
            <a:r>
              <a:rPr sz="1600" b="1" spc="-135" dirty="0">
                <a:solidFill>
                  <a:srgbClr val="404040"/>
                </a:solidFill>
                <a:latin typeface="Verdana"/>
                <a:cs typeface="Verdana"/>
              </a:rPr>
              <a:t>Lanka.</a:t>
            </a:r>
            <a:endParaRPr sz="1600" b="1">
              <a:latin typeface="Verdana"/>
              <a:cs typeface="Verdana"/>
            </a:endParaRPr>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0932" y="543559"/>
            <a:ext cx="3509010" cy="574040"/>
          </a:xfrm>
          <a:prstGeom prst="rect">
            <a:avLst/>
          </a:prstGeom>
        </p:spPr>
        <p:txBody>
          <a:bodyPr vert="horz" wrap="square" lIns="0" tIns="12700" rIns="0" bIns="0" rtlCol="0">
            <a:spAutoFit/>
          </a:bodyPr>
          <a:lstStyle/>
          <a:p>
            <a:pPr marL="12700">
              <a:lnSpc>
                <a:spcPct val="100000"/>
              </a:lnSpc>
              <a:spcBef>
                <a:spcPts val="100"/>
              </a:spcBef>
            </a:pPr>
            <a:r>
              <a:rPr spc="-140" dirty="0">
                <a:solidFill>
                  <a:srgbClr val="252525"/>
                </a:solidFill>
              </a:rPr>
              <a:t>JAIN</a:t>
            </a:r>
            <a:r>
              <a:rPr spc="-80" dirty="0">
                <a:solidFill>
                  <a:srgbClr val="252525"/>
                </a:solidFill>
              </a:rPr>
              <a:t> </a:t>
            </a:r>
            <a:r>
              <a:rPr spc="-325" dirty="0">
                <a:solidFill>
                  <a:srgbClr val="252525"/>
                </a:solidFill>
              </a:rPr>
              <a:t>LITERATURE</a:t>
            </a:r>
          </a:p>
        </p:txBody>
      </p:sp>
      <p:sp>
        <p:nvSpPr>
          <p:cNvPr id="3" name="object 3"/>
          <p:cNvSpPr txBox="1"/>
          <p:nvPr/>
        </p:nvSpPr>
        <p:spPr>
          <a:xfrm>
            <a:off x="1646047" y="1903857"/>
            <a:ext cx="10036810" cy="574040"/>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800" spc="335" dirty="0">
                <a:solidFill>
                  <a:srgbClr val="A42F0F"/>
                </a:solidFill>
                <a:latin typeface="Arial"/>
                <a:cs typeface="Arial"/>
              </a:rPr>
              <a:t>	</a:t>
            </a:r>
            <a:r>
              <a:rPr sz="1800" b="1" spc="-15" dirty="0">
                <a:solidFill>
                  <a:srgbClr val="404040"/>
                </a:solidFill>
                <a:latin typeface="Arial"/>
                <a:cs typeface="Arial"/>
              </a:rPr>
              <a:t>Offers </a:t>
            </a:r>
            <a:r>
              <a:rPr sz="1800" b="1" spc="20" dirty="0">
                <a:solidFill>
                  <a:srgbClr val="404040"/>
                </a:solidFill>
                <a:latin typeface="Arial"/>
                <a:cs typeface="Arial"/>
              </a:rPr>
              <a:t>information </a:t>
            </a:r>
            <a:r>
              <a:rPr sz="1800" b="1" spc="-10" dirty="0">
                <a:solidFill>
                  <a:srgbClr val="404040"/>
                </a:solidFill>
                <a:latin typeface="Arial"/>
                <a:cs typeface="Arial"/>
              </a:rPr>
              <a:t>on </a:t>
            </a:r>
            <a:r>
              <a:rPr sz="1800" b="1" spc="10" dirty="0">
                <a:solidFill>
                  <a:srgbClr val="404040"/>
                </a:solidFill>
                <a:latin typeface="Arial"/>
                <a:cs typeface="Arial"/>
              </a:rPr>
              <a:t>the </a:t>
            </a:r>
            <a:r>
              <a:rPr sz="1800" b="1" spc="-25" dirty="0">
                <a:solidFill>
                  <a:srgbClr val="404040"/>
                </a:solidFill>
                <a:latin typeface="Arial"/>
                <a:cs typeface="Arial"/>
              </a:rPr>
              <a:t>history </a:t>
            </a:r>
            <a:r>
              <a:rPr sz="1800" b="1" spc="-10" dirty="0">
                <a:solidFill>
                  <a:srgbClr val="404040"/>
                </a:solidFill>
                <a:latin typeface="Arial"/>
                <a:cs typeface="Arial"/>
              </a:rPr>
              <a:t>and </a:t>
            </a:r>
            <a:r>
              <a:rPr sz="1800" b="1" spc="-30" dirty="0">
                <a:solidFill>
                  <a:srgbClr val="404040"/>
                </a:solidFill>
                <a:latin typeface="Arial"/>
                <a:cs typeface="Arial"/>
              </a:rPr>
              <a:t>doctrines </a:t>
            </a:r>
            <a:r>
              <a:rPr sz="1800" b="1" spc="40" dirty="0">
                <a:solidFill>
                  <a:srgbClr val="404040"/>
                </a:solidFill>
                <a:latin typeface="Arial"/>
                <a:cs typeface="Arial"/>
              </a:rPr>
              <a:t>of </a:t>
            </a:r>
            <a:r>
              <a:rPr sz="1800" b="1" spc="-55" dirty="0">
                <a:solidFill>
                  <a:srgbClr val="404040"/>
                </a:solidFill>
                <a:latin typeface="Arial"/>
                <a:cs typeface="Arial"/>
              </a:rPr>
              <a:t>Jainism, </a:t>
            </a:r>
            <a:r>
              <a:rPr sz="1800" b="1" spc="-125" dirty="0">
                <a:solidFill>
                  <a:srgbClr val="404040"/>
                </a:solidFill>
                <a:latin typeface="Arial"/>
                <a:cs typeface="Arial"/>
              </a:rPr>
              <a:t>as </a:t>
            </a:r>
            <a:r>
              <a:rPr sz="1800" b="1" spc="5" dirty="0">
                <a:solidFill>
                  <a:srgbClr val="404040"/>
                </a:solidFill>
                <a:latin typeface="Arial"/>
                <a:cs typeface="Arial"/>
              </a:rPr>
              <a:t>well </a:t>
            </a:r>
            <a:r>
              <a:rPr sz="1800" b="1" spc="-125" dirty="0">
                <a:solidFill>
                  <a:srgbClr val="404040"/>
                </a:solidFill>
                <a:latin typeface="Arial"/>
                <a:cs typeface="Arial"/>
              </a:rPr>
              <a:t>as </a:t>
            </a:r>
            <a:r>
              <a:rPr sz="1800" b="1" spc="-40" dirty="0">
                <a:solidFill>
                  <a:srgbClr val="404040"/>
                </a:solidFill>
                <a:latin typeface="Arial"/>
                <a:cs typeface="Arial"/>
              </a:rPr>
              <a:t>facets </a:t>
            </a:r>
            <a:r>
              <a:rPr sz="1800" b="1" spc="40" dirty="0">
                <a:solidFill>
                  <a:srgbClr val="404040"/>
                </a:solidFill>
                <a:latin typeface="Arial"/>
                <a:cs typeface="Arial"/>
              </a:rPr>
              <a:t>of </a:t>
            </a:r>
            <a:r>
              <a:rPr sz="1800" b="1" spc="10" dirty="0">
                <a:solidFill>
                  <a:srgbClr val="404040"/>
                </a:solidFill>
                <a:latin typeface="Arial"/>
                <a:cs typeface="Arial"/>
              </a:rPr>
              <a:t>the </a:t>
            </a:r>
            <a:r>
              <a:rPr sz="1800" b="1" spc="-10" dirty="0">
                <a:solidFill>
                  <a:srgbClr val="404040"/>
                </a:solidFill>
                <a:latin typeface="Arial"/>
                <a:cs typeface="Arial"/>
              </a:rPr>
              <a:t>cultural  </a:t>
            </a:r>
            <a:r>
              <a:rPr sz="1800" b="1" spc="20" dirty="0">
                <a:solidFill>
                  <a:srgbClr val="404040"/>
                </a:solidFill>
                <a:latin typeface="Arial"/>
                <a:cs typeface="Arial"/>
              </a:rPr>
              <a:t>life </a:t>
            </a:r>
            <a:r>
              <a:rPr sz="1800" b="1" spc="40" dirty="0">
                <a:solidFill>
                  <a:srgbClr val="404040"/>
                </a:solidFill>
                <a:latin typeface="Arial"/>
                <a:cs typeface="Arial"/>
              </a:rPr>
              <a:t>of </a:t>
            </a:r>
            <a:r>
              <a:rPr sz="1800" b="1" spc="10" dirty="0">
                <a:solidFill>
                  <a:srgbClr val="404040"/>
                </a:solidFill>
                <a:latin typeface="Arial"/>
                <a:cs typeface="Arial"/>
              </a:rPr>
              <a:t>the</a:t>
            </a:r>
            <a:r>
              <a:rPr sz="1800" b="1" spc="-85" dirty="0">
                <a:solidFill>
                  <a:srgbClr val="404040"/>
                </a:solidFill>
                <a:latin typeface="Arial"/>
                <a:cs typeface="Arial"/>
              </a:rPr>
              <a:t> </a:t>
            </a:r>
            <a:r>
              <a:rPr sz="1800" b="1" spc="-20" dirty="0">
                <a:solidFill>
                  <a:srgbClr val="404040"/>
                </a:solidFill>
                <a:latin typeface="Arial"/>
                <a:cs typeface="Arial"/>
              </a:rPr>
              <a:t>times.</a:t>
            </a:r>
            <a:endParaRPr sz="1800">
              <a:latin typeface="Arial"/>
              <a:cs typeface="Arial"/>
            </a:endParaRPr>
          </a:p>
        </p:txBody>
      </p:sp>
      <p:sp>
        <p:nvSpPr>
          <p:cNvPr id="4" name="object 4"/>
          <p:cNvSpPr txBox="1"/>
          <p:nvPr/>
        </p:nvSpPr>
        <p:spPr>
          <a:xfrm>
            <a:off x="1646047" y="2567006"/>
            <a:ext cx="10020300" cy="314960"/>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800" spc="335" dirty="0">
                <a:solidFill>
                  <a:srgbClr val="A42F0F"/>
                </a:solidFill>
                <a:latin typeface="Arial"/>
                <a:cs typeface="Arial"/>
              </a:rPr>
              <a:t>	</a:t>
            </a:r>
            <a:r>
              <a:rPr sz="1800" b="1" spc="-30" dirty="0">
                <a:solidFill>
                  <a:srgbClr val="404040"/>
                </a:solidFill>
                <a:latin typeface="Arial"/>
                <a:cs typeface="Arial"/>
              </a:rPr>
              <a:t>The </a:t>
            </a:r>
            <a:r>
              <a:rPr sz="1800" b="1" spc="-65" dirty="0">
                <a:solidFill>
                  <a:srgbClr val="404040"/>
                </a:solidFill>
                <a:latin typeface="Arial"/>
                <a:cs typeface="Arial"/>
              </a:rPr>
              <a:t>sacred </a:t>
            </a:r>
            <a:r>
              <a:rPr sz="1800" b="1" spc="-40" dirty="0">
                <a:solidFill>
                  <a:srgbClr val="404040"/>
                </a:solidFill>
                <a:latin typeface="Arial"/>
                <a:cs typeface="Arial"/>
              </a:rPr>
              <a:t>books </a:t>
            </a:r>
            <a:r>
              <a:rPr sz="1800" b="1" spc="40" dirty="0">
                <a:solidFill>
                  <a:srgbClr val="404040"/>
                </a:solidFill>
                <a:latin typeface="Arial"/>
                <a:cs typeface="Arial"/>
              </a:rPr>
              <a:t>of </a:t>
            </a:r>
            <a:r>
              <a:rPr sz="1800" b="1" spc="10" dirty="0">
                <a:solidFill>
                  <a:srgbClr val="404040"/>
                </a:solidFill>
                <a:latin typeface="Arial"/>
                <a:cs typeface="Arial"/>
              </a:rPr>
              <a:t>the </a:t>
            </a:r>
            <a:r>
              <a:rPr sz="1800" b="1" spc="-90" dirty="0">
                <a:solidFill>
                  <a:srgbClr val="404040"/>
                </a:solidFill>
                <a:latin typeface="Arial"/>
                <a:cs typeface="Arial"/>
              </a:rPr>
              <a:t>Jains </a:t>
            </a:r>
            <a:r>
              <a:rPr sz="1800" b="1" spc="-15" dirty="0">
                <a:solidFill>
                  <a:srgbClr val="404040"/>
                </a:solidFill>
                <a:latin typeface="Arial"/>
                <a:cs typeface="Arial"/>
              </a:rPr>
              <a:t>are </a:t>
            </a:r>
            <a:r>
              <a:rPr sz="1800" b="1" spc="-25" dirty="0">
                <a:solidFill>
                  <a:srgbClr val="404040"/>
                </a:solidFill>
                <a:latin typeface="Arial"/>
                <a:cs typeface="Arial"/>
              </a:rPr>
              <a:t>collectively </a:t>
            </a:r>
            <a:r>
              <a:rPr sz="1800" b="1" dirty="0">
                <a:solidFill>
                  <a:srgbClr val="404040"/>
                </a:solidFill>
                <a:latin typeface="Arial"/>
                <a:cs typeface="Arial"/>
              </a:rPr>
              <a:t>known </a:t>
            </a:r>
            <a:r>
              <a:rPr sz="1800" b="1" spc="-125" dirty="0">
                <a:solidFill>
                  <a:srgbClr val="404040"/>
                </a:solidFill>
                <a:latin typeface="Arial"/>
                <a:cs typeface="Arial"/>
              </a:rPr>
              <a:t>as </a:t>
            </a:r>
            <a:r>
              <a:rPr sz="1800" b="1" spc="10" dirty="0">
                <a:solidFill>
                  <a:srgbClr val="404040"/>
                </a:solidFill>
                <a:latin typeface="Arial"/>
                <a:cs typeface="Arial"/>
              </a:rPr>
              <a:t>the </a:t>
            </a:r>
            <a:r>
              <a:rPr sz="1900" b="1" i="1" spc="-75" dirty="0">
                <a:solidFill>
                  <a:srgbClr val="404040"/>
                </a:solidFill>
                <a:latin typeface="Arial"/>
                <a:cs typeface="Arial"/>
              </a:rPr>
              <a:t>Siddhanta </a:t>
            </a:r>
            <a:r>
              <a:rPr sz="1800" b="1" spc="5" dirty="0">
                <a:solidFill>
                  <a:srgbClr val="404040"/>
                </a:solidFill>
                <a:latin typeface="Arial"/>
                <a:cs typeface="Arial"/>
              </a:rPr>
              <a:t>or </a:t>
            </a:r>
            <a:r>
              <a:rPr sz="1900" b="1" i="1" spc="-70" dirty="0">
                <a:solidFill>
                  <a:srgbClr val="404040"/>
                </a:solidFill>
                <a:latin typeface="Arial"/>
                <a:cs typeface="Arial"/>
              </a:rPr>
              <a:t>Agama</a:t>
            </a:r>
            <a:r>
              <a:rPr sz="1800" b="1" spc="-70" dirty="0">
                <a:solidFill>
                  <a:srgbClr val="404040"/>
                </a:solidFill>
                <a:latin typeface="Arial"/>
                <a:cs typeface="Arial"/>
              </a:rPr>
              <a:t>, </a:t>
            </a:r>
            <a:r>
              <a:rPr sz="1800" b="1" spc="10" dirty="0">
                <a:solidFill>
                  <a:srgbClr val="404040"/>
                </a:solidFill>
                <a:latin typeface="Arial"/>
                <a:cs typeface="Arial"/>
              </a:rPr>
              <a:t>the</a:t>
            </a:r>
            <a:r>
              <a:rPr sz="1800" b="1" spc="395" dirty="0">
                <a:solidFill>
                  <a:srgbClr val="404040"/>
                </a:solidFill>
                <a:latin typeface="Arial"/>
                <a:cs typeface="Arial"/>
              </a:rPr>
              <a:t> </a:t>
            </a:r>
            <a:r>
              <a:rPr sz="1800" b="1" spc="-20" dirty="0">
                <a:solidFill>
                  <a:srgbClr val="404040"/>
                </a:solidFill>
                <a:latin typeface="Arial"/>
                <a:cs typeface="Arial"/>
              </a:rPr>
              <a:t>most</a:t>
            </a:r>
            <a:endParaRPr sz="1800">
              <a:latin typeface="Arial"/>
              <a:cs typeface="Arial"/>
            </a:endParaRPr>
          </a:p>
        </p:txBody>
      </p:sp>
      <p:sp>
        <p:nvSpPr>
          <p:cNvPr id="5" name="object 5"/>
          <p:cNvSpPr txBox="1">
            <a:spLocks noGrp="1"/>
          </p:cNvSpPr>
          <p:nvPr>
            <p:ph type="body" idx="1"/>
          </p:nvPr>
        </p:nvSpPr>
        <p:spPr>
          <a:prstGeom prst="rect">
            <a:avLst/>
          </a:prstGeom>
        </p:spPr>
        <p:txBody>
          <a:bodyPr vert="horz" wrap="square" lIns="0" tIns="140335" rIns="0" bIns="0" rtlCol="0">
            <a:spAutoFit/>
          </a:bodyPr>
          <a:lstStyle/>
          <a:p>
            <a:pPr marL="381000">
              <a:lnSpc>
                <a:spcPct val="100000"/>
              </a:lnSpc>
              <a:spcBef>
                <a:spcPts val="1105"/>
              </a:spcBef>
            </a:pPr>
            <a:r>
              <a:rPr spc="20" dirty="0"/>
              <a:t>important </a:t>
            </a:r>
            <a:r>
              <a:rPr spc="40" dirty="0"/>
              <a:t>of </a:t>
            </a:r>
            <a:r>
              <a:rPr spc="-30" dirty="0"/>
              <a:t>which </a:t>
            </a:r>
            <a:r>
              <a:rPr spc="-15" dirty="0"/>
              <a:t>are </a:t>
            </a:r>
            <a:r>
              <a:rPr spc="10" dirty="0"/>
              <a:t>the </a:t>
            </a:r>
            <a:r>
              <a:rPr spc="5" dirty="0"/>
              <a:t>twelve</a:t>
            </a:r>
            <a:r>
              <a:rPr spc="-35" dirty="0"/>
              <a:t> </a:t>
            </a:r>
            <a:r>
              <a:rPr spc="-50" dirty="0"/>
              <a:t>Angas.</a:t>
            </a:r>
          </a:p>
          <a:p>
            <a:pPr marL="381000" indent="-342900">
              <a:lnSpc>
                <a:spcPct val="100000"/>
              </a:lnSpc>
              <a:spcBef>
                <a:spcPts val="1010"/>
              </a:spcBef>
              <a:buClr>
                <a:srgbClr val="A42F0F"/>
              </a:buClr>
              <a:buFont typeface="Arial"/>
              <a:buChar char=""/>
              <a:tabLst>
                <a:tab pos="380365" algn="l"/>
                <a:tab pos="381000" algn="l"/>
              </a:tabLst>
            </a:pPr>
            <a:r>
              <a:rPr spc="-30" dirty="0"/>
              <a:t>The </a:t>
            </a:r>
            <a:r>
              <a:rPr spc="-15" dirty="0"/>
              <a:t>early texts </a:t>
            </a:r>
            <a:r>
              <a:rPr spc="-5" dirty="0"/>
              <a:t>were in</a:t>
            </a:r>
            <a:r>
              <a:rPr spc="35" dirty="0"/>
              <a:t> </a:t>
            </a:r>
            <a:r>
              <a:rPr spc="-5" dirty="0"/>
              <a:t>Prakrit.</a:t>
            </a:r>
          </a:p>
          <a:p>
            <a:pPr marL="444500" indent="-407034">
              <a:lnSpc>
                <a:spcPct val="100000"/>
              </a:lnSpc>
              <a:spcBef>
                <a:spcPts val="994"/>
              </a:spcBef>
              <a:buClr>
                <a:srgbClr val="A42F0F"/>
              </a:buClr>
              <a:buFont typeface="Arial"/>
              <a:buChar char=""/>
              <a:tabLst>
                <a:tab pos="444500" algn="l"/>
                <a:tab pos="445134" algn="l"/>
              </a:tabLst>
            </a:pPr>
            <a:r>
              <a:rPr spc="-65" dirty="0"/>
              <a:t>These </a:t>
            </a:r>
            <a:r>
              <a:rPr spc="-40" dirty="0"/>
              <a:t>books </a:t>
            </a:r>
            <a:r>
              <a:rPr spc="-30" dirty="0"/>
              <a:t>have </a:t>
            </a:r>
            <a:r>
              <a:rPr spc="-20" dirty="0"/>
              <a:t>been </a:t>
            </a:r>
            <a:r>
              <a:rPr spc="-55" dirty="0"/>
              <a:t>supposed </a:t>
            </a:r>
            <a:r>
              <a:rPr spc="45" dirty="0"/>
              <a:t>to </a:t>
            </a:r>
            <a:r>
              <a:rPr spc="-10" dirty="0"/>
              <a:t>be compiled </a:t>
            </a:r>
            <a:r>
              <a:rPr spc="-5" dirty="0"/>
              <a:t>around </a:t>
            </a:r>
            <a:r>
              <a:rPr spc="55" dirty="0"/>
              <a:t>5</a:t>
            </a:r>
            <a:r>
              <a:rPr sz="1800" spc="82" baseline="25462" dirty="0"/>
              <a:t>th</a:t>
            </a:r>
            <a:r>
              <a:rPr sz="1800" spc="55" dirty="0"/>
              <a:t>- </a:t>
            </a:r>
            <a:r>
              <a:rPr sz="1800" spc="25" dirty="0"/>
              <a:t>6</a:t>
            </a:r>
            <a:r>
              <a:rPr sz="1800" spc="37" baseline="25462" dirty="0"/>
              <a:t>th </a:t>
            </a:r>
            <a:r>
              <a:rPr sz="1800" spc="-15" dirty="0"/>
              <a:t>century</a:t>
            </a:r>
            <a:r>
              <a:rPr sz="1800" spc="-200" dirty="0"/>
              <a:t> </a:t>
            </a:r>
            <a:r>
              <a:rPr sz="1800" spc="-10" dirty="0"/>
              <a:t>AD.</a:t>
            </a:r>
            <a:endParaRPr sz="1800"/>
          </a:p>
          <a:p>
            <a:pPr marL="381000" indent="-342900">
              <a:lnSpc>
                <a:spcPct val="100000"/>
              </a:lnSpc>
              <a:spcBef>
                <a:spcPts val="900"/>
              </a:spcBef>
              <a:buClr>
                <a:srgbClr val="A42F0F"/>
              </a:buClr>
              <a:buFont typeface="Arial"/>
              <a:buChar char=""/>
              <a:tabLst>
                <a:tab pos="380365" algn="l"/>
                <a:tab pos="381000" algn="l"/>
              </a:tabLst>
            </a:pPr>
            <a:r>
              <a:rPr spc="-30" dirty="0"/>
              <a:t>The </a:t>
            </a:r>
            <a:r>
              <a:rPr sz="1900" i="1" spc="-114" dirty="0">
                <a:latin typeface="Arial"/>
                <a:cs typeface="Arial"/>
              </a:rPr>
              <a:t>Jain Puranas </a:t>
            </a:r>
            <a:r>
              <a:rPr spc="-65" dirty="0"/>
              <a:t>(</a:t>
            </a:r>
            <a:r>
              <a:rPr sz="1900" i="1" spc="-65" dirty="0">
                <a:latin typeface="Arial"/>
                <a:cs typeface="Arial"/>
              </a:rPr>
              <a:t>Charitas</a:t>
            </a:r>
            <a:r>
              <a:rPr spc="-65" dirty="0"/>
              <a:t>) </a:t>
            </a:r>
            <a:r>
              <a:rPr spc="-15" dirty="0"/>
              <a:t>are </a:t>
            </a:r>
            <a:r>
              <a:rPr spc="10" dirty="0"/>
              <a:t>the </a:t>
            </a:r>
            <a:r>
              <a:rPr spc="-25" dirty="0"/>
              <a:t>biographies </a:t>
            </a:r>
            <a:r>
              <a:rPr spc="40" dirty="0"/>
              <a:t>of </a:t>
            </a:r>
            <a:r>
              <a:rPr spc="10" dirty="0"/>
              <a:t>the </a:t>
            </a:r>
            <a:r>
              <a:rPr spc="-65" dirty="0"/>
              <a:t>Jain </a:t>
            </a:r>
            <a:r>
              <a:rPr spc="-60" dirty="0"/>
              <a:t>saints</a:t>
            </a:r>
            <a:r>
              <a:rPr spc="245" dirty="0"/>
              <a:t> </a:t>
            </a:r>
            <a:r>
              <a:rPr dirty="0"/>
              <a:t>(thirthankaras)</a:t>
            </a:r>
            <a:endParaRPr sz="1900">
              <a:latin typeface="Arial"/>
              <a:cs typeface="Arial"/>
            </a:endParaRPr>
          </a:p>
        </p:txBody>
      </p:sp>
      <p:sp>
        <p:nvSpPr>
          <p:cNvPr id="6" name="Footer Placeholder 5"/>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40402" y="2594228"/>
            <a:ext cx="2893060" cy="574040"/>
          </a:xfrm>
          <a:prstGeom prst="rect">
            <a:avLst/>
          </a:prstGeom>
        </p:spPr>
        <p:txBody>
          <a:bodyPr vert="horz" wrap="square" lIns="0" tIns="12700" rIns="0" bIns="0" rtlCol="0">
            <a:spAutoFit/>
          </a:bodyPr>
          <a:lstStyle/>
          <a:p>
            <a:pPr marL="12700">
              <a:lnSpc>
                <a:spcPct val="100000"/>
              </a:lnSpc>
              <a:spcBef>
                <a:spcPts val="100"/>
              </a:spcBef>
            </a:pPr>
            <a:r>
              <a:rPr spc="-135" dirty="0">
                <a:solidFill>
                  <a:srgbClr val="252525"/>
                </a:solidFill>
                <a:latin typeface="Verdana"/>
                <a:cs typeface="Verdana"/>
              </a:rPr>
              <a:t>THANK </a:t>
            </a:r>
            <a:r>
              <a:rPr spc="-75" dirty="0">
                <a:solidFill>
                  <a:srgbClr val="252525"/>
                </a:solidFill>
                <a:latin typeface="Verdana"/>
                <a:cs typeface="Verdana"/>
              </a:rPr>
              <a:t>YOU</a:t>
            </a:r>
            <a:r>
              <a:rPr spc="-395" dirty="0">
                <a:solidFill>
                  <a:srgbClr val="252525"/>
                </a:solidFill>
                <a:latin typeface="Verdana"/>
                <a:cs typeface="Verdana"/>
              </a:rPr>
              <a:t> </a:t>
            </a:r>
            <a:r>
              <a:rPr spc="-315" dirty="0">
                <a:solidFill>
                  <a:srgbClr val="252525"/>
                </a:solidFill>
                <a:latin typeface="Verdana"/>
                <a:cs typeface="Verdana"/>
              </a:rPr>
              <a:t>!</a:t>
            </a:r>
          </a:p>
        </p:txBody>
      </p:sp>
      <p:sp>
        <p:nvSpPr>
          <p:cNvPr id="3" name="Footer Placeholder 2"/>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019FD-0947-E344-A05E-F08E8B8FA246}"/>
              </a:ext>
            </a:extLst>
          </p:cNvPr>
          <p:cNvSpPr>
            <a:spLocks noGrp="1"/>
          </p:cNvSpPr>
          <p:nvPr>
            <p:ph type="title"/>
          </p:nvPr>
        </p:nvSpPr>
        <p:spPr/>
        <p:txBody>
          <a:bodyPr/>
          <a:lstStyle/>
          <a:p>
            <a:r>
              <a:rPr lang="en-GB"/>
              <a:t>VEDIC AGE (1500-600Bc)</a:t>
            </a:r>
            <a:endParaRPr lang="en-US"/>
          </a:p>
        </p:txBody>
      </p:sp>
      <p:sp>
        <p:nvSpPr>
          <p:cNvPr id="3" name="Content Placeholder 2">
            <a:extLst>
              <a:ext uri="{FF2B5EF4-FFF2-40B4-BE49-F238E27FC236}">
                <a16:creationId xmlns:a16="http://schemas.microsoft.com/office/drawing/2014/main" id="{D5066F4A-71DF-B447-A2C1-8B53F10CBBB9}"/>
              </a:ext>
            </a:extLst>
          </p:cNvPr>
          <p:cNvSpPr>
            <a:spLocks noGrp="1"/>
          </p:cNvSpPr>
          <p:nvPr>
            <p:ph idx="1"/>
          </p:nvPr>
        </p:nvSpPr>
        <p:spPr>
          <a:xfrm>
            <a:off x="1371600" y="2057400"/>
            <a:ext cx="10019806" cy="4062651"/>
          </a:xfrm>
        </p:spPr>
        <p:txBody>
          <a:bodyPr/>
          <a:lstStyle/>
          <a:p>
            <a:r>
              <a:rPr lang="en-GB" sz="2400" dirty="0"/>
              <a:t>EARLY VEDIC(1500-1000BC)</a:t>
            </a:r>
          </a:p>
          <a:p>
            <a:r>
              <a:rPr lang="en-GB" sz="2400" dirty="0"/>
              <a:t>LATER VEDIC(1000-600BC)</a:t>
            </a:r>
          </a:p>
          <a:p>
            <a:r>
              <a:rPr lang="en-GB" sz="2400" dirty="0"/>
              <a:t>The word </a:t>
            </a:r>
            <a:r>
              <a:rPr lang="en-GB" sz="2400" dirty="0" err="1"/>
              <a:t>veda</a:t>
            </a:r>
            <a:r>
              <a:rPr lang="en-GB" sz="2400" dirty="0"/>
              <a:t> is derived from WORD which means </a:t>
            </a:r>
            <a:r>
              <a:rPr lang="en-GB" sz="2400" b="1" dirty="0"/>
              <a:t>‘to know’. </a:t>
            </a:r>
            <a:r>
              <a:rPr lang="en-GB" sz="2400" dirty="0"/>
              <a:t>The word </a:t>
            </a:r>
            <a:r>
              <a:rPr lang="en-GB" sz="2400" dirty="0" err="1"/>
              <a:t>veda</a:t>
            </a:r>
            <a:r>
              <a:rPr lang="en-GB" sz="2400" dirty="0"/>
              <a:t> means the sacred knowledge contain in the text known as Vedic texts.</a:t>
            </a:r>
          </a:p>
          <a:p>
            <a:r>
              <a:rPr lang="en-GB" sz="2400" dirty="0"/>
              <a:t>Two categories of texts  are including in the corpus of the </a:t>
            </a:r>
            <a:r>
              <a:rPr lang="en-GB" sz="2400" dirty="0" err="1"/>
              <a:t>vedic</a:t>
            </a:r>
            <a:r>
              <a:rPr lang="en-GB" sz="2400" dirty="0"/>
              <a:t> literature. These are Mantra and </a:t>
            </a:r>
            <a:r>
              <a:rPr lang="en-GB" sz="2400" dirty="0" err="1"/>
              <a:t>Brahmana</a:t>
            </a:r>
            <a:r>
              <a:rPr lang="en-GB" sz="2400" dirty="0"/>
              <a:t>.</a:t>
            </a:r>
          </a:p>
          <a:p>
            <a:r>
              <a:rPr lang="en-GB" sz="2400" dirty="0"/>
              <a:t>The mantra category forms the  core of the </a:t>
            </a:r>
            <a:r>
              <a:rPr lang="en-GB" sz="2400" dirty="0" err="1"/>
              <a:t>vedic</a:t>
            </a:r>
            <a:r>
              <a:rPr lang="en-GB" sz="2400" dirty="0"/>
              <a:t> texts and has  four separate collections.</a:t>
            </a:r>
          </a:p>
          <a:p>
            <a:r>
              <a:rPr lang="en-GB" sz="2400" dirty="0"/>
              <a:t>These are The </a:t>
            </a:r>
            <a:r>
              <a:rPr lang="en-GB" sz="2400" dirty="0" err="1"/>
              <a:t>Rigveda</a:t>
            </a:r>
            <a:r>
              <a:rPr lang="en-GB" sz="2400" dirty="0"/>
              <a:t>, The </a:t>
            </a:r>
            <a:r>
              <a:rPr lang="en-GB" sz="2400" dirty="0" err="1"/>
              <a:t>Samaveda</a:t>
            </a:r>
            <a:r>
              <a:rPr lang="en-GB" sz="2400" dirty="0"/>
              <a:t>, The </a:t>
            </a:r>
            <a:r>
              <a:rPr lang="en-GB" sz="2400" dirty="0" err="1"/>
              <a:t>Yajurveda</a:t>
            </a:r>
            <a:r>
              <a:rPr lang="en-GB" sz="2400" dirty="0"/>
              <a:t>, and The </a:t>
            </a:r>
            <a:r>
              <a:rPr lang="en-GB" sz="2400" dirty="0" err="1"/>
              <a:t>Atharvaveda</a:t>
            </a:r>
            <a:r>
              <a:rPr lang="en-GB" sz="2400" dirty="0"/>
              <a:t>.</a:t>
            </a:r>
            <a:endParaRPr lang="en-US" sz="2400" dirty="0"/>
          </a:p>
        </p:txBody>
      </p:sp>
    </p:spTree>
    <p:extLst>
      <p:ext uri="{BB962C8B-B14F-4D97-AF65-F5344CB8AC3E}">
        <p14:creationId xmlns:p14="http://schemas.microsoft.com/office/powerpoint/2010/main" val="2685350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752600" y="1828800"/>
            <a:ext cx="9010650" cy="3877985"/>
          </a:xfrm>
        </p:spPr>
        <p:txBody>
          <a:bodyPr/>
          <a:lstStyle/>
          <a:p>
            <a:r>
              <a:rPr lang="en-US" dirty="0"/>
              <a:t>The Vedas were initially handed down orally by generations of Brahmin families but it is estimated by historians that they were compiled around 1500 BC-1000 BC.</a:t>
            </a:r>
          </a:p>
          <a:p>
            <a:endParaRPr lang="en-US" dirty="0"/>
          </a:p>
          <a:p>
            <a:r>
              <a:rPr lang="en-US" dirty="0"/>
              <a:t> In the Hindu tradition, they are considered sacred because they are the divine revelations, which were determined by gods to guide humans eternally. </a:t>
            </a:r>
          </a:p>
          <a:p>
            <a:endParaRPr lang="en-US" dirty="0"/>
          </a:p>
          <a:p>
            <a:r>
              <a:rPr lang="en-US" dirty="0"/>
              <a:t>They also have larger implications on our lives as they treat the universe and its inhabitants as one big family and preach </a:t>
            </a:r>
            <a:r>
              <a:rPr lang="en-US" dirty="0" err="1"/>
              <a:t>Vasudhaiva</a:t>
            </a:r>
            <a:r>
              <a:rPr lang="en-US" dirty="0"/>
              <a:t> </a:t>
            </a:r>
            <a:r>
              <a:rPr lang="en-US" dirty="0" err="1"/>
              <a:t>Kutumbakam</a:t>
            </a:r>
            <a:r>
              <a:rPr lang="en-US" dirty="0"/>
              <a:t>. </a:t>
            </a:r>
          </a:p>
          <a:p>
            <a:endParaRPr lang="en-US" dirty="0"/>
          </a:p>
          <a:p>
            <a:r>
              <a:rPr lang="en-US" dirty="0"/>
              <a:t>These were mostly written by </a:t>
            </a:r>
            <a:r>
              <a:rPr lang="en-US" dirty="0" err="1"/>
              <a:t>vedic</a:t>
            </a:r>
            <a:r>
              <a:rPr lang="en-US" dirty="0"/>
              <a:t> seers and poets called the </a:t>
            </a:r>
            <a:r>
              <a:rPr lang="en-US" dirty="0" err="1"/>
              <a:t>rishis</a:t>
            </a:r>
            <a:r>
              <a:rPr lang="en-US" dirty="0"/>
              <a:t> who envisioned the cosmic mysteries and wrote them in the form of Sanskrit poetry</a:t>
            </a:r>
          </a:p>
          <a:p>
            <a:endParaRPr lang="en-US" dirty="0"/>
          </a:p>
          <a:p>
            <a:r>
              <a:rPr lang="en-US" dirty="0"/>
              <a:t> All the Vedas give prominence to </a:t>
            </a:r>
            <a:r>
              <a:rPr lang="en-US" dirty="0" err="1"/>
              <a:t>yagna</a:t>
            </a:r>
            <a:r>
              <a:rPr lang="en-US" dirty="0"/>
              <a:t> (sacrifice). The </a:t>
            </a:r>
            <a:r>
              <a:rPr lang="en-US" dirty="0" err="1"/>
              <a:t>Brahmanas</a:t>
            </a:r>
            <a:r>
              <a:rPr lang="en-US" dirty="0"/>
              <a:t>, the Upanishads and the </a:t>
            </a:r>
            <a:r>
              <a:rPr lang="en-US" dirty="0" err="1"/>
              <a:t>Aranyakas</a:t>
            </a:r>
            <a:r>
              <a:rPr lang="en-US" dirty="0"/>
              <a:t> accompany each Veda. </a:t>
            </a:r>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1952" y="504520"/>
            <a:ext cx="1400175" cy="574675"/>
          </a:xfrm>
          <a:prstGeom prst="rect">
            <a:avLst/>
          </a:prstGeom>
        </p:spPr>
        <p:txBody>
          <a:bodyPr vert="horz" wrap="square" lIns="0" tIns="12700" rIns="0" bIns="0" rtlCol="0">
            <a:spAutoFit/>
          </a:bodyPr>
          <a:lstStyle/>
          <a:p>
            <a:pPr marL="12700">
              <a:lnSpc>
                <a:spcPct val="100000"/>
              </a:lnSpc>
              <a:spcBef>
                <a:spcPts val="100"/>
              </a:spcBef>
            </a:pPr>
            <a:r>
              <a:rPr spc="-285" dirty="0">
                <a:solidFill>
                  <a:srgbClr val="252525"/>
                </a:solidFill>
              </a:rPr>
              <a:t>VEDAS</a:t>
            </a:r>
          </a:p>
        </p:txBody>
      </p:sp>
      <p:sp>
        <p:nvSpPr>
          <p:cNvPr id="3" name="object 3"/>
          <p:cNvSpPr txBox="1"/>
          <p:nvPr/>
        </p:nvSpPr>
        <p:spPr>
          <a:xfrm>
            <a:off x="916939" y="1541754"/>
            <a:ext cx="7711440" cy="1028700"/>
          </a:xfrm>
          <a:prstGeom prst="rect">
            <a:avLst/>
          </a:prstGeom>
        </p:spPr>
        <p:txBody>
          <a:bodyPr vert="horz" wrap="square" lIns="0" tIns="86995" rIns="0" bIns="0" rtlCol="0">
            <a:spAutoFit/>
          </a:bodyPr>
          <a:lstStyle/>
          <a:p>
            <a:pPr marL="355600" indent="-343535">
              <a:lnSpc>
                <a:spcPct val="100000"/>
              </a:lnSpc>
              <a:spcBef>
                <a:spcPts val="685"/>
              </a:spcBef>
              <a:buClr>
                <a:srgbClr val="A42F0F"/>
              </a:buClr>
              <a:buFont typeface="Arial"/>
              <a:buChar char=""/>
              <a:tabLst>
                <a:tab pos="355600" algn="l"/>
                <a:tab pos="356235" algn="l"/>
              </a:tabLst>
            </a:pPr>
            <a:r>
              <a:rPr sz="1700" b="1" spc="-40" dirty="0">
                <a:solidFill>
                  <a:srgbClr val="404040"/>
                </a:solidFill>
                <a:latin typeface="Arial"/>
                <a:cs typeface="Arial"/>
              </a:rPr>
              <a:t>Contains </a:t>
            </a:r>
            <a:r>
              <a:rPr sz="1700" b="1" spc="-90" dirty="0">
                <a:solidFill>
                  <a:srgbClr val="404040"/>
                </a:solidFill>
                <a:latin typeface="Arial"/>
                <a:cs typeface="Arial"/>
              </a:rPr>
              <a:t>“ETERNAL</a:t>
            </a:r>
            <a:r>
              <a:rPr sz="1700" b="1" spc="-5" dirty="0">
                <a:solidFill>
                  <a:srgbClr val="404040"/>
                </a:solidFill>
                <a:latin typeface="Arial"/>
                <a:cs typeface="Arial"/>
              </a:rPr>
              <a:t> </a:t>
            </a:r>
            <a:r>
              <a:rPr sz="1700" b="1" spc="-20" dirty="0">
                <a:solidFill>
                  <a:srgbClr val="404040"/>
                </a:solidFill>
                <a:latin typeface="Arial"/>
                <a:cs typeface="Arial"/>
              </a:rPr>
              <a:t>TRUTH”.</a:t>
            </a:r>
            <a:endParaRPr sz="1700">
              <a:latin typeface="Arial"/>
              <a:cs typeface="Arial"/>
            </a:endParaRPr>
          </a:p>
          <a:p>
            <a:pPr marL="355600" indent="-343535">
              <a:lnSpc>
                <a:spcPct val="100000"/>
              </a:lnSpc>
              <a:spcBef>
                <a:spcPts val="590"/>
              </a:spcBef>
              <a:buClr>
                <a:srgbClr val="A42F0F"/>
              </a:buClr>
              <a:buFont typeface="Arial"/>
              <a:buChar char=""/>
              <a:tabLst>
                <a:tab pos="355600" algn="l"/>
                <a:tab pos="356235" algn="l"/>
              </a:tabLst>
            </a:pPr>
            <a:r>
              <a:rPr sz="1700" b="1" spc="-50" dirty="0">
                <a:solidFill>
                  <a:srgbClr val="404040"/>
                </a:solidFill>
                <a:latin typeface="Arial"/>
                <a:cs typeface="Arial"/>
              </a:rPr>
              <a:t>Realised </a:t>
            </a:r>
            <a:r>
              <a:rPr sz="1700" b="1" spc="-10" dirty="0">
                <a:solidFill>
                  <a:srgbClr val="404040"/>
                </a:solidFill>
                <a:latin typeface="Arial"/>
                <a:cs typeface="Arial"/>
              </a:rPr>
              <a:t>by </a:t>
            </a:r>
            <a:r>
              <a:rPr sz="1700" b="1" spc="-65" dirty="0">
                <a:solidFill>
                  <a:srgbClr val="404040"/>
                </a:solidFill>
                <a:latin typeface="Arial"/>
                <a:cs typeface="Arial"/>
              </a:rPr>
              <a:t>rishis </a:t>
            </a:r>
            <a:r>
              <a:rPr sz="1700" b="1" spc="-10" dirty="0">
                <a:solidFill>
                  <a:srgbClr val="404040"/>
                </a:solidFill>
                <a:latin typeface="Arial"/>
                <a:cs typeface="Arial"/>
              </a:rPr>
              <a:t>and </a:t>
            </a:r>
            <a:r>
              <a:rPr sz="1700" b="1" spc="-15" dirty="0">
                <a:solidFill>
                  <a:srgbClr val="404040"/>
                </a:solidFill>
                <a:latin typeface="Arial"/>
                <a:cs typeface="Arial"/>
              </a:rPr>
              <a:t>revealed </a:t>
            </a:r>
            <a:r>
              <a:rPr sz="1700" b="1" spc="45" dirty="0">
                <a:solidFill>
                  <a:srgbClr val="404040"/>
                </a:solidFill>
                <a:latin typeface="Arial"/>
                <a:cs typeface="Arial"/>
              </a:rPr>
              <a:t>to </a:t>
            </a:r>
            <a:r>
              <a:rPr sz="1700" b="1" spc="20" dirty="0">
                <a:solidFill>
                  <a:srgbClr val="404040"/>
                </a:solidFill>
                <a:latin typeface="Arial"/>
                <a:cs typeface="Arial"/>
              </a:rPr>
              <a:t>them </a:t>
            </a:r>
            <a:r>
              <a:rPr sz="1700" b="1" spc="-10" dirty="0">
                <a:solidFill>
                  <a:srgbClr val="404040"/>
                </a:solidFill>
                <a:latin typeface="Arial"/>
                <a:cs typeface="Arial"/>
              </a:rPr>
              <a:t>by</a:t>
            </a:r>
            <a:r>
              <a:rPr sz="1700" b="1" spc="90" dirty="0">
                <a:solidFill>
                  <a:srgbClr val="404040"/>
                </a:solidFill>
                <a:latin typeface="Arial"/>
                <a:cs typeface="Arial"/>
              </a:rPr>
              <a:t> </a:t>
            </a:r>
            <a:r>
              <a:rPr sz="1700" b="1" spc="-60" dirty="0">
                <a:solidFill>
                  <a:srgbClr val="404040"/>
                </a:solidFill>
                <a:latin typeface="Arial"/>
                <a:cs typeface="Arial"/>
              </a:rPr>
              <a:t>Gods.</a:t>
            </a:r>
            <a:endParaRPr sz="1700">
              <a:latin typeface="Arial"/>
              <a:cs typeface="Arial"/>
            </a:endParaRPr>
          </a:p>
          <a:p>
            <a:pPr marL="355600" indent="-343535">
              <a:lnSpc>
                <a:spcPct val="100000"/>
              </a:lnSpc>
              <a:spcBef>
                <a:spcPts val="600"/>
              </a:spcBef>
              <a:buClr>
                <a:srgbClr val="A42F0F"/>
              </a:buClr>
              <a:buFont typeface="Arial"/>
              <a:buChar char=""/>
              <a:tabLst>
                <a:tab pos="355600" algn="l"/>
                <a:tab pos="356235" algn="l"/>
              </a:tabLst>
            </a:pPr>
            <a:r>
              <a:rPr sz="1700" b="1" spc="-25" dirty="0">
                <a:solidFill>
                  <a:srgbClr val="404040"/>
                </a:solidFill>
                <a:latin typeface="Arial"/>
                <a:cs typeface="Arial"/>
              </a:rPr>
              <a:t>Collection </a:t>
            </a:r>
            <a:r>
              <a:rPr sz="1700" b="1" spc="40" dirty="0">
                <a:solidFill>
                  <a:srgbClr val="404040"/>
                </a:solidFill>
                <a:latin typeface="Arial"/>
                <a:cs typeface="Arial"/>
              </a:rPr>
              <a:t>of </a:t>
            </a:r>
            <a:r>
              <a:rPr sz="1700" b="1" spc="-40" dirty="0">
                <a:solidFill>
                  <a:srgbClr val="404040"/>
                </a:solidFill>
                <a:latin typeface="Arial"/>
                <a:cs typeface="Arial"/>
              </a:rPr>
              <a:t>hymns, </a:t>
            </a:r>
            <a:r>
              <a:rPr sz="1700" b="1" spc="-35" dirty="0">
                <a:solidFill>
                  <a:srgbClr val="404040"/>
                </a:solidFill>
                <a:latin typeface="Arial"/>
                <a:cs typeface="Arial"/>
              </a:rPr>
              <a:t>prayers, </a:t>
            </a:r>
            <a:r>
              <a:rPr sz="1700" b="1" spc="-40" dirty="0">
                <a:solidFill>
                  <a:srgbClr val="404040"/>
                </a:solidFill>
                <a:latin typeface="Arial"/>
                <a:cs typeface="Arial"/>
              </a:rPr>
              <a:t>sacrificial </a:t>
            </a:r>
            <a:r>
              <a:rPr sz="1700" b="1" spc="-20" dirty="0">
                <a:solidFill>
                  <a:srgbClr val="404040"/>
                </a:solidFill>
                <a:latin typeface="Arial"/>
                <a:cs typeface="Arial"/>
              </a:rPr>
              <a:t>rituals, magic </a:t>
            </a:r>
            <a:r>
              <a:rPr sz="1700" b="1" spc="-10" dirty="0">
                <a:solidFill>
                  <a:srgbClr val="404040"/>
                </a:solidFill>
                <a:latin typeface="Arial"/>
                <a:cs typeface="Arial"/>
              </a:rPr>
              <a:t>and </a:t>
            </a:r>
            <a:r>
              <a:rPr sz="1700" b="1" spc="5" dirty="0">
                <a:solidFill>
                  <a:srgbClr val="404040"/>
                </a:solidFill>
                <a:latin typeface="Arial"/>
                <a:cs typeface="Arial"/>
              </a:rPr>
              <a:t>nature</a:t>
            </a:r>
            <a:r>
              <a:rPr sz="1700" b="1" spc="175" dirty="0">
                <a:solidFill>
                  <a:srgbClr val="404040"/>
                </a:solidFill>
                <a:latin typeface="Arial"/>
                <a:cs typeface="Arial"/>
              </a:rPr>
              <a:t> </a:t>
            </a:r>
            <a:r>
              <a:rPr sz="1700" b="1" spc="5" dirty="0">
                <a:solidFill>
                  <a:srgbClr val="404040"/>
                </a:solidFill>
                <a:latin typeface="Arial"/>
                <a:cs typeface="Arial"/>
              </a:rPr>
              <a:t>poetry.</a:t>
            </a:r>
            <a:endParaRPr sz="1700">
              <a:latin typeface="Arial"/>
              <a:cs typeface="Arial"/>
            </a:endParaRPr>
          </a:p>
        </p:txBody>
      </p:sp>
      <p:sp>
        <p:nvSpPr>
          <p:cNvPr id="4" name="object 4"/>
          <p:cNvSpPr txBox="1"/>
          <p:nvPr/>
        </p:nvSpPr>
        <p:spPr>
          <a:xfrm>
            <a:off x="1374394" y="2884169"/>
            <a:ext cx="10149840" cy="2881630"/>
          </a:xfrm>
          <a:prstGeom prst="rect">
            <a:avLst/>
          </a:prstGeom>
        </p:spPr>
        <p:txBody>
          <a:bodyPr vert="horz" wrap="square" lIns="0" tIns="93980" rIns="0" bIns="0" rtlCol="0">
            <a:spAutoFit/>
          </a:bodyPr>
          <a:lstStyle/>
          <a:p>
            <a:pPr marL="299085" marR="22225" indent="-287020">
              <a:lnSpc>
                <a:spcPts val="2690"/>
              </a:lnSpc>
              <a:spcBef>
                <a:spcPts val="740"/>
              </a:spcBef>
              <a:buClr>
                <a:srgbClr val="A42F0F"/>
              </a:buClr>
              <a:buSzPct val="96428"/>
              <a:buFont typeface="Wingdings"/>
              <a:buChar char=""/>
              <a:tabLst>
                <a:tab pos="330200" algn="l"/>
              </a:tabLst>
            </a:pPr>
            <a:r>
              <a:rPr sz="2800" b="1" spc="-55" dirty="0">
                <a:solidFill>
                  <a:srgbClr val="404040"/>
                </a:solidFill>
                <a:latin typeface="Arial"/>
                <a:cs typeface="Arial"/>
              </a:rPr>
              <a:t>Rig </a:t>
            </a:r>
            <a:r>
              <a:rPr sz="2800" b="1" spc="-25" dirty="0">
                <a:solidFill>
                  <a:srgbClr val="404040"/>
                </a:solidFill>
                <a:latin typeface="Arial"/>
                <a:cs typeface="Arial"/>
              </a:rPr>
              <a:t>Veda, </a:t>
            </a:r>
            <a:r>
              <a:rPr sz="2800" b="1" spc="-55" dirty="0">
                <a:solidFill>
                  <a:srgbClr val="404040"/>
                </a:solidFill>
                <a:latin typeface="Arial"/>
                <a:cs typeface="Arial"/>
              </a:rPr>
              <a:t>a </a:t>
            </a:r>
            <a:r>
              <a:rPr sz="2800" b="1" spc="-30" dirty="0">
                <a:solidFill>
                  <a:srgbClr val="404040"/>
                </a:solidFill>
                <a:latin typeface="Arial"/>
                <a:cs typeface="Arial"/>
              </a:rPr>
              <a:t>collection </a:t>
            </a:r>
            <a:r>
              <a:rPr sz="2800" b="1" spc="65" dirty="0">
                <a:solidFill>
                  <a:srgbClr val="404040"/>
                </a:solidFill>
                <a:latin typeface="Arial"/>
                <a:cs typeface="Arial"/>
              </a:rPr>
              <a:t>of </a:t>
            </a:r>
            <a:r>
              <a:rPr sz="2800" b="1" spc="45" dirty="0">
                <a:solidFill>
                  <a:srgbClr val="404040"/>
                </a:solidFill>
                <a:latin typeface="Arial"/>
                <a:cs typeface="Arial"/>
              </a:rPr>
              <a:t>1028 </a:t>
            </a:r>
            <a:r>
              <a:rPr sz="2800" b="1" spc="-80" dirty="0">
                <a:solidFill>
                  <a:srgbClr val="404040"/>
                </a:solidFill>
                <a:latin typeface="Arial"/>
                <a:cs typeface="Arial"/>
              </a:rPr>
              <a:t>hymns </a:t>
            </a:r>
            <a:r>
              <a:rPr sz="2800" b="1" spc="-5" dirty="0">
                <a:solidFill>
                  <a:srgbClr val="404040"/>
                </a:solidFill>
                <a:latin typeface="Arial"/>
                <a:cs typeface="Arial"/>
              </a:rPr>
              <a:t>in </a:t>
            </a:r>
            <a:r>
              <a:rPr sz="2800" b="1" spc="-65" dirty="0">
                <a:solidFill>
                  <a:srgbClr val="404040"/>
                </a:solidFill>
                <a:latin typeface="Arial"/>
                <a:cs typeface="Arial"/>
              </a:rPr>
              <a:t>praise </a:t>
            </a:r>
            <a:r>
              <a:rPr sz="2800" b="1" spc="65" dirty="0">
                <a:solidFill>
                  <a:srgbClr val="404040"/>
                </a:solidFill>
                <a:latin typeface="Arial"/>
                <a:cs typeface="Arial"/>
              </a:rPr>
              <a:t>of </a:t>
            </a:r>
            <a:r>
              <a:rPr sz="2800" b="1" spc="-80" dirty="0">
                <a:solidFill>
                  <a:srgbClr val="404040"/>
                </a:solidFill>
                <a:latin typeface="Arial"/>
                <a:cs typeface="Arial"/>
              </a:rPr>
              <a:t>gods </a:t>
            </a:r>
            <a:r>
              <a:rPr sz="2800" b="1" spc="-25" dirty="0">
                <a:solidFill>
                  <a:srgbClr val="404040"/>
                </a:solidFill>
                <a:latin typeface="Arial"/>
                <a:cs typeface="Arial"/>
              </a:rPr>
              <a:t>and  </a:t>
            </a:r>
            <a:r>
              <a:rPr sz="2800" b="1" spc="-20" dirty="0">
                <a:solidFill>
                  <a:srgbClr val="404040"/>
                </a:solidFill>
                <a:latin typeface="Arial"/>
                <a:cs typeface="Arial"/>
              </a:rPr>
              <a:t>creation.</a:t>
            </a:r>
            <a:endParaRPr sz="2800">
              <a:latin typeface="Arial"/>
              <a:cs typeface="Arial"/>
            </a:endParaRPr>
          </a:p>
          <a:p>
            <a:pPr marL="299085" marR="5080" indent="-287020">
              <a:lnSpc>
                <a:spcPct val="80000"/>
              </a:lnSpc>
              <a:spcBef>
                <a:spcPts val="1019"/>
              </a:spcBef>
              <a:buClr>
                <a:srgbClr val="A42F0F"/>
              </a:buClr>
              <a:buSzPct val="96428"/>
              <a:buFont typeface="Wingdings"/>
              <a:buChar char=""/>
              <a:tabLst>
                <a:tab pos="330200" algn="l"/>
              </a:tabLst>
            </a:pPr>
            <a:r>
              <a:rPr sz="2800" b="1" spc="-85" dirty="0">
                <a:solidFill>
                  <a:srgbClr val="404040"/>
                </a:solidFill>
                <a:latin typeface="Arial"/>
                <a:cs typeface="Arial"/>
              </a:rPr>
              <a:t>Sama </a:t>
            </a:r>
            <a:r>
              <a:rPr sz="2800" b="1" spc="-25" dirty="0">
                <a:solidFill>
                  <a:srgbClr val="404040"/>
                </a:solidFill>
                <a:latin typeface="Arial"/>
                <a:cs typeface="Arial"/>
              </a:rPr>
              <a:t>Veda, </a:t>
            </a:r>
            <a:r>
              <a:rPr sz="2800" b="1" spc="-15" dirty="0">
                <a:solidFill>
                  <a:srgbClr val="404040"/>
                </a:solidFill>
                <a:latin typeface="Arial"/>
                <a:cs typeface="Arial"/>
              </a:rPr>
              <a:t>containing </a:t>
            </a:r>
            <a:r>
              <a:rPr sz="2800" b="1" spc="-70" dirty="0">
                <a:solidFill>
                  <a:srgbClr val="404040"/>
                </a:solidFill>
                <a:latin typeface="Arial"/>
                <a:cs typeface="Arial"/>
              </a:rPr>
              <a:t>hymns, </a:t>
            </a:r>
            <a:r>
              <a:rPr sz="2800" b="1" spc="-25" dirty="0">
                <a:solidFill>
                  <a:srgbClr val="404040"/>
                </a:solidFill>
                <a:latin typeface="Arial"/>
                <a:cs typeface="Arial"/>
              </a:rPr>
              <a:t>mostly </a:t>
            </a:r>
            <a:r>
              <a:rPr sz="2800" b="1" spc="50" dirty="0">
                <a:solidFill>
                  <a:srgbClr val="404040"/>
                </a:solidFill>
                <a:latin typeface="Arial"/>
                <a:cs typeface="Arial"/>
              </a:rPr>
              <a:t>from </a:t>
            </a:r>
            <a:r>
              <a:rPr sz="2800" b="1" spc="-55" dirty="0">
                <a:solidFill>
                  <a:srgbClr val="404040"/>
                </a:solidFill>
                <a:latin typeface="Arial"/>
                <a:cs typeface="Arial"/>
              </a:rPr>
              <a:t>Rig </a:t>
            </a:r>
            <a:r>
              <a:rPr sz="2800" b="1" spc="-25" dirty="0">
                <a:solidFill>
                  <a:srgbClr val="404040"/>
                </a:solidFill>
                <a:latin typeface="Arial"/>
                <a:cs typeface="Arial"/>
              </a:rPr>
              <a:t>Veda, </a:t>
            </a:r>
            <a:r>
              <a:rPr sz="2800" b="1" spc="70" dirty="0">
                <a:solidFill>
                  <a:srgbClr val="404040"/>
                </a:solidFill>
                <a:latin typeface="Arial"/>
                <a:cs typeface="Arial"/>
              </a:rPr>
              <a:t>to  </a:t>
            </a:r>
            <a:r>
              <a:rPr sz="2800" b="1" spc="-15" dirty="0">
                <a:solidFill>
                  <a:srgbClr val="404040"/>
                </a:solidFill>
                <a:latin typeface="Arial"/>
                <a:cs typeface="Arial"/>
              </a:rPr>
              <a:t>be </a:t>
            </a:r>
            <a:r>
              <a:rPr sz="2800" b="1" spc="-30" dirty="0">
                <a:solidFill>
                  <a:srgbClr val="404040"/>
                </a:solidFill>
                <a:latin typeface="Arial"/>
                <a:cs typeface="Arial"/>
              </a:rPr>
              <a:t>chanted </a:t>
            </a:r>
            <a:r>
              <a:rPr sz="2800" b="1" dirty="0">
                <a:solidFill>
                  <a:srgbClr val="404040"/>
                </a:solidFill>
                <a:latin typeface="Arial"/>
                <a:cs typeface="Arial"/>
              </a:rPr>
              <a:t>during </a:t>
            </a:r>
            <a:r>
              <a:rPr sz="2800" b="1" spc="-100" dirty="0">
                <a:solidFill>
                  <a:srgbClr val="404040"/>
                </a:solidFill>
                <a:latin typeface="Arial"/>
                <a:cs typeface="Arial"/>
              </a:rPr>
              <a:t>sacrifices </a:t>
            </a:r>
            <a:r>
              <a:rPr sz="2800" b="1" spc="-5" dirty="0">
                <a:solidFill>
                  <a:srgbClr val="404040"/>
                </a:solidFill>
                <a:latin typeface="Arial"/>
                <a:cs typeface="Arial"/>
              </a:rPr>
              <a:t>in </a:t>
            </a:r>
            <a:r>
              <a:rPr sz="2800" b="1" spc="-45" dirty="0">
                <a:solidFill>
                  <a:srgbClr val="404040"/>
                </a:solidFill>
                <a:latin typeface="Arial"/>
                <a:cs typeface="Arial"/>
              </a:rPr>
              <a:t>which </a:t>
            </a:r>
            <a:r>
              <a:rPr sz="2800" b="1" spc="20" dirty="0">
                <a:solidFill>
                  <a:srgbClr val="404040"/>
                </a:solidFill>
                <a:latin typeface="Arial"/>
                <a:cs typeface="Arial"/>
              </a:rPr>
              <a:t>the </a:t>
            </a:r>
            <a:r>
              <a:rPr sz="2800" b="1" spc="-55" dirty="0">
                <a:solidFill>
                  <a:srgbClr val="404040"/>
                </a:solidFill>
                <a:latin typeface="Arial"/>
                <a:cs typeface="Arial"/>
              </a:rPr>
              <a:t>juice </a:t>
            </a:r>
            <a:r>
              <a:rPr sz="2800" b="1" spc="65" dirty="0">
                <a:solidFill>
                  <a:srgbClr val="404040"/>
                </a:solidFill>
                <a:latin typeface="Arial"/>
                <a:cs typeface="Arial"/>
              </a:rPr>
              <a:t>of </a:t>
            </a:r>
            <a:r>
              <a:rPr sz="2800" b="1" spc="20" dirty="0">
                <a:solidFill>
                  <a:srgbClr val="404040"/>
                </a:solidFill>
                <a:latin typeface="Arial"/>
                <a:cs typeface="Arial"/>
              </a:rPr>
              <a:t>the </a:t>
            </a:r>
            <a:r>
              <a:rPr sz="2800" b="1" spc="-75" dirty="0">
                <a:solidFill>
                  <a:srgbClr val="404040"/>
                </a:solidFill>
                <a:latin typeface="Arial"/>
                <a:cs typeface="Arial"/>
              </a:rPr>
              <a:t>Soma  </a:t>
            </a:r>
            <a:r>
              <a:rPr sz="2800" b="1" spc="15" dirty="0">
                <a:solidFill>
                  <a:srgbClr val="404040"/>
                </a:solidFill>
                <a:latin typeface="Arial"/>
                <a:cs typeface="Arial"/>
              </a:rPr>
              <a:t>plant </a:t>
            </a:r>
            <a:r>
              <a:rPr sz="2800" b="1" spc="-114" dirty="0">
                <a:solidFill>
                  <a:srgbClr val="404040"/>
                </a:solidFill>
                <a:latin typeface="Arial"/>
                <a:cs typeface="Arial"/>
              </a:rPr>
              <a:t>was</a:t>
            </a:r>
            <a:r>
              <a:rPr sz="2800" b="1" spc="40" dirty="0">
                <a:solidFill>
                  <a:srgbClr val="404040"/>
                </a:solidFill>
                <a:latin typeface="Arial"/>
                <a:cs typeface="Arial"/>
              </a:rPr>
              <a:t> </a:t>
            </a:r>
            <a:r>
              <a:rPr sz="2800" b="1" spc="20" dirty="0">
                <a:solidFill>
                  <a:srgbClr val="404040"/>
                </a:solidFill>
                <a:latin typeface="Arial"/>
                <a:cs typeface="Arial"/>
              </a:rPr>
              <a:t>offered.</a:t>
            </a:r>
            <a:endParaRPr sz="2800">
              <a:latin typeface="Arial"/>
              <a:cs typeface="Arial"/>
            </a:endParaRPr>
          </a:p>
          <a:p>
            <a:pPr marL="329565" indent="-317500">
              <a:lnSpc>
                <a:spcPct val="100000"/>
              </a:lnSpc>
              <a:spcBef>
                <a:spcPts val="335"/>
              </a:spcBef>
              <a:buClr>
                <a:srgbClr val="A42F0F"/>
              </a:buClr>
              <a:buSzPct val="96428"/>
              <a:buFont typeface="Wingdings"/>
              <a:buChar char=""/>
              <a:tabLst>
                <a:tab pos="330200" algn="l"/>
              </a:tabLst>
            </a:pPr>
            <a:r>
              <a:rPr sz="2800" b="1" spc="-45" dirty="0">
                <a:solidFill>
                  <a:srgbClr val="404040"/>
                </a:solidFill>
                <a:latin typeface="Arial"/>
                <a:cs typeface="Arial"/>
              </a:rPr>
              <a:t>Yajur </a:t>
            </a:r>
            <a:r>
              <a:rPr sz="2800" b="1" spc="-25" dirty="0">
                <a:solidFill>
                  <a:srgbClr val="404040"/>
                </a:solidFill>
                <a:latin typeface="Arial"/>
                <a:cs typeface="Arial"/>
              </a:rPr>
              <a:t>Veda, </a:t>
            </a:r>
            <a:r>
              <a:rPr sz="2800" b="1" spc="-15" dirty="0">
                <a:solidFill>
                  <a:srgbClr val="404040"/>
                </a:solidFill>
                <a:latin typeface="Arial"/>
                <a:cs typeface="Arial"/>
              </a:rPr>
              <a:t>dealing </a:t>
            </a:r>
            <a:r>
              <a:rPr sz="2800" b="1" spc="45" dirty="0">
                <a:solidFill>
                  <a:srgbClr val="404040"/>
                </a:solidFill>
                <a:latin typeface="Arial"/>
                <a:cs typeface="Arial"/>
              </a:rPr>
              <a:t>with </a:t>
            </a:r>
            <a:r>
              <a:rPr sz="2800" b="1" spc="-35" dirty="0">
                <a:solidFill>
                  <a:srgbClr val="404040"/>
                </a:solidFill>
                <a:latin typeface="Arial"/>
                <a:cs typeface="Arial"/>
              </a:rPr>
              <a:t>details </a:t>
            </a:r>
            <a:r>
              <a:rPr sz="2800" b="1" spc="65" dirty="0">
                <a:solidFill>
                  <a:srgbClr val="404040"/>
                </a:solidFill>
                <a:latin typeface="Arial"/>
                <a:cs typeface="Arial"/>
              </a:rPr>
              <a:t>of </a:t>
            </a:r>
            <a:r>
              <a:rPr sz="2800" b="1" spc="-30" dirty="0">
                <a:solidFill>
                  <a:srgbClr val="404040"/>
                </a:solidFill>
                <a:latin typeface="Arial"/>
                <a:cs typeface="Arial"/>
              </a:rPr>
              <a:t>rituals </a:t>
            </a:r>
            <a:r>
              <a:rPr sz="2800" b="1" spc="-25" dirty="0">
                <a:solidFill>
                  <a:srgbClr val="404040"/>
                </a:solidFill>
                <a:latin typeface="Arial"/>
                <a:cs typeface="Arial"/>
              </a:rPr>
              <a:t>and</a:t>
            </a:r>
            <a:r>
              <a:rPr sz="2800" b="1" spc="254" dirty="0">
                <a:solidFill>
                  <a:srgbClr val="404040"/>
                </a:solidFill>
                <a:latin typeface="Arial"/>
                <a:cs typeface="Arial"/>
              </a:rPr>
              <a:t> </a:t>
            </a:r>
            <a:r>
              <a:rPr sz="2800" b="1" spc="-95" dirty="0">
                <a:solidFill>
                  <a:srgbClr val="404040"/>
                </a:solidFill>
                <a:latin typeface="Arial"/>
                <a:cs typeface="Arial"/>
              </a:rPr>
              <a:t>sacrifices.</a:t>
            </a:r>
            <a:endParaRPr sz="2800">
              <a:latin typeface="Arial"/>
              <a:cs typeface="Arial"/>
            </a:endParaRPr>
          </a:p>
          <a:p>
            <a:pPr marL="329565" indent="-317500">
              <a:lnSpc>
                <a:spcPct val="100000"/>
              </a:lnSpc>
              <a:spcBef>
                <a:spcPts val="330"/>
              </a:spcBef>
              <a:buClr>
                <a:srgbClr val="A42F0F"/>
              </a:buClr>
              <a:buSzPct val="96428"/>
              <a:buFont typeface="Wingdings"/>
              <a:buChar char=""/>
              <a:tabLst>
                <a:tab pos="330200" algn="l"/>
              </a:tabLst>
            </a:pPr>
            <a:r>
              <a:rPr sz="2800" b="1" spc="-15" dirty="0">
                <a:solidFill>
                  <a:srgbClr val="404040"/>
                </a:solidFill>
                <a:latin typeface="Arial"/>
                <a:cs typeface="Arial"/>
              </a:rPr>
              <a:t>Atharva </a:t>
            </a:r>
            <a:r>
              <a:rPr sz="2800" b="1" spc="-25" dirty="0">
                <a:solidFill>
                  <a:srgbClr val="404040"/>
                </a:solidFill>
                <a:latin typeface="Arial"/>
                <a:cs typeface="Arial"/>
              </a:rPr>
              <a:t>Veda, </a:t>
            </a:r>
            <a:r>
              <a:rPr sz="2800" b="1" spc="-15" dirty="0">
                <a:solidFill>
                  <a:srgbClr val="404040"/>
                </a:solidFill>
                <a:latin typeface="Arial"/>
                <a:cs typeface="Arial"/>
              </a:rPr>
              <a:t>dealing </a:t>
            </a:r>
            <a:r>
              <a:rPr sz="2800" b="1" spc="45" dirty="0">
                <a:solidFill>
                  <a:srgbClr val="404040"/>
                </a:solidFill>
                <a:latin typeface="Arial"/>
                <a:cs typeface="Arial"/>
              </a:rPr>
              <a:t>with </a:t>
            </a:r>
            <a:r>
              <a:rPr sz="2800" b="1" spc="-95" dirty="0">
                <a:solidFill>
                  <a:srgbClr val="404040"/>
                </a:solidFill>
                <a:latin typeface="Arial"/>
                <a:cs typeface="Arial"/>
              </a:rPr>
              <a:t>spells, </a:t>
            </a:r>
            <a:r>
              <a:rPr sz="2800" b="1" spc="-40" dirty="0">
                <a:solidFill>
                  <a:srgbClr val="404040"/>
                </a:solidFill>
                <a:latin typeface="Arial"/>
                <a:cs typeface="Arial"/>
              </a:rPr>
              <a:t>magic </a:t>
            </a:r>
            <a:r>
              <a:rPr sz="2800" b="1" spc="-25" dirty="0">
                <a:solidFill>
                  <a:srgbClr val="404040"/>
                </a:solidFill>
                <a:latin typeface="Arial"/>
                <a:cs typeface="Arial"/>
              </a:rPr>
              <a:t>and</a:t>
            </a:r>
            <a:r>
              <a:rPr sz="2800" b="1" spc="315" dirty="0">
                <a:solidFill>
                  <a:srgbClr val="404040"/>
                </a:solidFill>
                <a:latin typeface="Arial"/>
                <a:cs typeface="Arial"/>
              </a:rPr>
              <a:t> </a:t>
            </a:r>
            <a:r>
              <a:rPr sz="2800" b="1" spc="-80" dirty="0">
                <a:solidFill>
                  <a:srgbClr val="404040"/>
                </a:solidFill>
                <a:latin typeface="Arial"/>
                <a:cs typeface="Arial"/>
              </a:rPr>
              <a:t>charms.</a:t>
            </a:r>
            <a:endParaRPr sz="2800">
              <a:latin typeface="Arial"/>
              <a:cs typeface="Arial"/>
            </a:endParaRPr>
          </a:p>
        </p:txBody>
      </p:sp>
      <p:sp>
        <p:nvSpPr>
          <p:cNvPr id="5" name="Footer Placeholder 4"/>
          <p:cNvSpPr>
            <a:spLocks noGrp="1"/>
          </p:cNvSpPr>
          <p:nvPr>
            <p:ph type="ftr" sz="quarter" idx="5"/>
          </p:nvPr>
        </p:nvSpPr>
        <p:spPr/>
        <p:txBody>
          <a:bodyPr/>
          <a:lstStyle/>
          <a:p>
            <a:r>
              <a:rPr lang="en-US"/>
              <a:t>Tanushree Sanwal, Assistant Professor, Krishna Engineering College, Gzb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20A0-28EE-2746-9205-A3D6715A843C}"/>
              </a:ext>
            </a:extLst>
          </p:cNvPr>
          <p:cNvSpPr>
            <a:spLocks noGrp="1"/>
          </p:cNvSpPr>
          <p:nvPr>
            <p:ph type="title"/>
          </p:nvPr>
        </p:nvSpPr>
        <p:spPr/>
        <p:txBody>
          <a:bodyPr/>
          <a:lstStyle/>
          <a:p>
            <a:r>
              <a:rPr lang="en-GB"/>
              <a:t>RIGVEDA(LATER VEDIC)</a:t>
            </a:r>
            <a:endParaRPr lang="en-US"/>
          </a:p>
        </p:txBody>
      </p:sp>
      <p:sp>
        <p:nvSpPr>
          <p:cNvPr id="3" name="Content Placeholder 2">
            <a:extLst>
              <a:ext uri="{FF2B5EF4-FFF2-40B4-BE49-F238E27FC236}">
                <a16:creationId xmlns:a16="http://schemas.microsoft.com/office/drawing/2014/main" id="{AFAA3F6C-8C03-1C42-9EF7-464215960879}"/>
              </a:ext>
            </a:extLst>
          </p:cNvPr>
          <p:cNvSpPr>
            <a:spLocks noGrp="1"/>
          </p:cNvSpPr>
          <p:nvPr>
            <p:ph idx="1"/>
          </p:nvPr>
        </p:nvSpPr>
        <p:spPr/>
        <p:txBody>
          <a:bodyPr/>
          <a:lstStyle/>
          <a:p>
            <a:r>
              <a:rPr lang="en-GB"/>
              <a:t>Rigveda is a collection of 1,028 hymns divided into 10 mandalas and called as the ‘ Book of Prayers ‘ . They are the earliest compositions and hence depict the life of the early vedic people in india.</a:t>
            </a:r>
          </a:p>
          <a:p>
            <a:r>
              <a:rPr lang="en-GB"/>
              <a:t>In 1</a:t>
            </a:r>
            <a:r>
              <a:rPr lang="en-GB" baseline="30000"/>
              <a:t>st</a:t>
            </a:r>
            <a:r>
              <a:rPr lang="en-GB"/>
              <a:t> Mandal, name of those God and Goddesses are given who developed in later vedic age. Therefore, it s the newest one.</a:t>
            </a:r>
          </a:p>
          <a:p>
            <a:r>
              <a:rPr lang="en-GB"/>
              <a:t>9</a:t>
            </a:r>
            <a:r>
              <a:rPr lang="en-GB" baseline="30000"/>
              <a:t>th</a:t>
            </a:r>
            <a:r>
              <a:rPr lang="en-GB"/>
              <a:t> Mandal was called as the SOM MANDAL which contains 114 hymns all dedicated to Som Dev.</a:t>
            </a:r>
          </a:p>
          <a:p>
            <a:r>
              <a:rPr lang="en-GB"/>
              <a:t>GAYATRI MANTRA existed in Rig veda </a:t>
            </a:r>
          </a:p>
          <a:p>
            <a:r>
              <a:rPr lang="en-GB"/>
              <a:t>Persons who speaks hymns of Rig Veda is termed as HOTRI</a:t>
            </a:r>
          </a:p>
          <a:p>
            <a:endParaRPr lang="en-US"/>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extLst>
      <p:ext uri="{BB962C8B-B14F-4D97-AF65-F5344CB8AC3E}">
        <p14:creationId xmlns:p14="http://schemas.microsoft.com/office/powerpoint/2010/main" val="316463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0F3A-E6DC-F54A-9D8E-BAEBDDA13A9D}"/>
              </a:ext>
            </a:extLst>
          </p:cNvPr>
          <p:cNvSpPr>
            <a:spLocks noGrp="1"/>
          </p:cNvSpPr>
          <p:nvPr>
            <p:ph type="title"/>
          </p:nvPr>
        </p:nvSpPr>
        <p:spPr/>
        <p:txBody>
          <a:bodyPr/>
          <a:lstStyle/>
          <a:p>
            <a:r>
              <a:rPr lang="en-GB"/>
              <a:t>RIGVEDA </a:t>
            </a:r>
            <a:br>
              <a:rPr lang="en-GB"/>
            </a:br>
            <a:endParaRPr lang="en-US"/>
          </a:p>
        </p:txBody>
      </p:sp>
      <p:sp>
        <p:nvSpPr>
          <p:cNvPr id="3" name="Content Placeholder 2">
            <a:extLst>
              <a:ext uri="{FF2B5EF4-FFF2-40B4-BE49-F238E27FC236}">
                <a16:creationId xmlns:a16="http://schemas.microsoft.com/office/drawing/2014/main" id="{79C36A7B-F55D-684A-B0F3-C4F5EA4211DC}"/>
              </a:ext>
            </a:extLst>
          </p:cNvPr>
          <p:cNvSpPr>
            <a:spLocks noGrp="1"/>
          </p:cNvSpPr>
          <p:nvPr>
            <p:ph idx="1"/>
          </p:nvPr>
        </p:nvSpPr>
        <p:spPr>
          <a:xfrm>
            <a:off x="1371600" y="1752600"/>
            <a:ext cx="9010650" cy="4431983"/>
          </a:xfrm>
        </p:spPr>
        <p:txBody>
          <a:bodyPr/>
          <a:lstStyle/>
          <a:p>
            <a:r>
              <a:rPr lang="en-US" dirty="0"/>
              <a:t>The entire Rig </a:t>
            </a:r>
            <a:r>
              <a:rPr lang="en-US" dirty="0" err="1"/>
              <a:t>vedic</a:t>
            </a:r>
            <a:r>
              <a:rPr lang="en-US" dirty="0"/>
              <a:t> hymns are dedicated to several deities, in particular to their chief deity, </a:t>
            </a:r>
            <a:r>
              <a:rPr lang="en-US" dirty="0" err="1"/>
              <a:t>Indra</a:t>
            </a:r>
            <a:r>
              <a:rPr lang="en-US" dirty="0"/>
              <a:t>.</a:t>
            </a:r>
          </a:p>
          <a:p>
            <a:r>
              <a:rPr lang="en-US" dirty="0"/>
              <a:t> </a:t>
            </a:r>
            <a:r>
              <a:rPr lang="en-GB" dirty="0"/>
              <a:t>Aryans personified the natural forces like Sun, Moon , Rivers and referred them as living beings.</a:t>
            </a:r>
          </a:p>
          <a:p>
            <a:r>
              <a:rPr lang="en-GB" dirty="0"/>
              <a:t>INDRA was called as PURANDAR which means destroyer of forts . So , he was the most important divinity in Rig </a:t>
            </a:r>
            <a:r>
              <a:rPr lang="en-GB" dirty="0" err="1"/>
              <a:t>veda</a:t>
            </a:r>
            <a:r>
              <a:rPr lang="en-GB" dirty="0"/>
              <a:t>. </a:t>
            </a:r>
          </a:p>
          <a:p>
            <a:r>
              <a:rPr lang="en-GB" dirty="0" err="1"/>
              <a:t>Indra</a:t>
            </a:r>
            <a:r>
              <a:rPr lang="en-GB" dirty="0"/>
              <a:t> was the leader of Aryans Who destroyed forts of Harappa. He was considered to be God of Rain.</a:t>
            </a:r>
          </a:p>
          <a:p>
            <a:r>
              <a:rPr lang="en-GB" dirty="0"/>
              <a:t>AGNI was given 2</a:t>
            </a:r>
            <a:r>
              <a:rPr lang="en-GB" baseline="30000" dirty="0"/>
              <a:t>nd</a:t>
            </a:r>
            <a:r>
              <a:rPr lang="en-GB" dirty="0"/>
              <a:t> position. Fire played an important role as it was used for cooking, burning forests etc.</a:t>
            </a:r>
          </a:p>
          <a:p>
            <a:r>
              <a:rPr lang="en-GB" dirty="0"/>
              <a:t>VARUNA – water</a:t>
            </a:r>
          </a:p>
          <a:p>
            <a:r>
              <a:rPr lang="en-GB" dirty="0"/>
              <a:t>SOMA – God of Plants</a:t>
            </a:r>
          </a:p>
          <a:p>
            <a:r>
              <a:rPr lang="en-US" dirty="0"/>
              <a:t>The other prominent Gods mentioned in the Rig Veda are, </a:t>
            </a:r>
            <a:r>
              <a:rPr lang="en-US" dirty="0" err="1"/>
              <a:t>Rudra</a:t>
            </a:r>
            <a:r>
              <a:rPr lang="en-US" dirty="0"/>
              <a:t> (God of wind/storm), </a:t>
            </a:r>
            <a:r>
              <a:rPr lang="en-US" dirty="0" err="1"/>
              <a:t>Aditya</a:t>
            </a:r>
            <a:r>
              <a:rPr lang="en-US" dirty="0"/>
              <a:t> (a form of Sun God), </a:t>
            </a:r>
            <a:r>
              <a:rPr lang="en-US" dirty="0" err="1"/>
              <a:t>Vayu</a:t>
            </a:r>
            <a:r>
              <a:rPr lang="en-US" dirty="0"/>
              <a:t> (God of air) and the </a:t>
            </a:r>
            <a:r>
              <a:rPr lang="en-US" dirty="0" err="1"/>
              <a:t>Ashwini</a:t>
            </a:r>
            <a:r>
              <a:rPr lang="en-US" dirty="0"/>
              <a:t> twins. There are several hymns dedicated to female Goddesses too; like </a:t>
            </a:r>
            <a:r>
              <a:rPr lang="en-US" dirty="0" err="1"/>
              <a:t>Usha</a:t>
            </a:r>
            <a:r>
              <a:rPr lang="en-US" dirty="0"/>
              <a:t> (Goddess of dawn), </a:t>
            </a:r>
            <a:r>
              <a:rPr lang="en-US" dirty="0" err="1"/>
              <a:t>Prithvi</a:t>
            </a:r>
            <a:r>
              <a:rPr lang="en-US" dirty="0"/>
              <a:t> (Goddess of earth) and </a:t>
            </a:r>
            <a:r>
              <a:rPr lang="en-US" dirty="0" err="1"/>
              <a:t>Vak</a:t>
            </a:r>
            <a:r>
              <a:rPr lang="en-US" dirty="0"/>
              <a:t> (the Goddess of speech)</a:t>
            </a:r>
          </a:p>
        </p:txBody>
      </p:sp>
      <p:sp>
        <p:nvSpPr>
          <p:cNvPr id="4" name="Footer Placeholder 3"/>
          <p:cNvSpPr>
            <a:spLocks noGrp="1"/>
          </p:cNvSpPr>
          <p:nvPr>
            <p:ph type="ftr" sz="quarter" idx="5"/>
          </p:nvPr>
        </p:nvSpPr>
        <p:spPr/>
        <p:txBody>
          <a:bodyPr/>
          <a:lstStyle/>
          <a:p>
            <a:r>
              <a:rPr lang="en-US"/>
              <a:t>Tanushree Sanwal, Assistant Professor, Krishna Engineering College, Gzb</a:t>
            </a:r>
          </a:p>
        </p:txBody>
      </p:sp>
    </p:spTree>
    <p:extLst>
      <p:ext uri="{BB962C8B-B14F-4D97-AF65-F5344CB8AC3E}">
        <p14:creationId xmlns:p14="http://schemas.microsoft.com/office/powerpoint/2010/main" val="3158935462"/>
      </p:ext>
    </p:extLst>
  </p:cSld>
  <p:clrMapOvr>
    <a:masterClrMapping/>
  </p:clrMapOvr>
</p:sld>
</file>

<file path=ppt/theme/theme1.xml><?xml version="1.0" encoding="utf-8"?>
<a:theme xmlns:a="http://schemas.openxmlformats.org/drawingml/2006/main" name="Office Them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TotalTime>
  <Words>4175</Words>
  <Application>Microsoft Office PowerPoint</Application>
  <PresentationFormat>Widescreen</PresentationFormat>
  <Paragraphs>293</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-apple-system</vt:lpstr>
      <vt:lpstr>Arial</vt:lpstr>
      <vt:lpstr>Calibri</vt:lpstr>
      <vt:lpstr>Courier New</vt:lpstr>
      <vt:lpstr>Georgia</vt:lpstr>
      <vt:lpstr>inherit</vt:lpstr>
      <vt:lpstr>Verdana</vt:lpstr>
      <vt:lpstr>Wingdings</vt:lpstr>
      <vt:lpstr>Office Theme</vt:lpstr>
      <vt:lpstr>PowerPoint Presentation</vt:lpstr>
      <vt:lpstr>SACRED LITERATURES</vt:lpstr>
      <vt:lpstr>BRAHMANICAL LITERATURE</vt:lpstr>
      <vt:lpstr>Religious texts</vt:lpstr>
      <vt:lpstr>VEDIC AGE (1500-600Bc)</vt:lpstr>
      <vt:lpstr>PowerPoint Presentation</vt:lpstr>
      <vt:lpstr>VEDAS</vt:lpstr>
      <vt:lpstr>RIGVEDA(LATER VEDIC)</vt:lpstr>
      <vt:lpstr>RIGVEDA  </vt:lpstr>
      <vt:lpstr>SAMVEDA</vt:lpstr>
      <vt:lpstr>YAJURVEDA </vt:lpstr>
      <vt:lpstr>ATHARVA VEDA</vt:lpstr>
      <vt:lpstr>ATHARVA VEDA</vt:lpstr>
      <vt:lpstr>Parts of Vedas</vt:lpstr>
      <vt:lpstr>THE UPANISHADS</vt:lpstr>
      <vt:lpstr> Upanishad </vt:lpstr>
      <vt:lpstr>PowerPoint Presentation</vt:lpstr>
      <vt:lpstr>Concept of UPANISHADS</vt:lpstr>
      <vt:lpstr>ISHA UPANISHADS</vt:lpstr>
      <vt:lpstr>Concept of Vidya and Avidya</vt:lpstr>
      <vt:lpstr>KENA UPANISHAD</vt:lpstr>
      <vt:lpstr>PowerPoint Presentation</vt:lpstr>
      <vt:lpstr>Parts of KENA UPANISHAD</vt:lpstr>
      <vt:lpstr>KATHA UPANISHAD</vt:lpstr>
      <vt:lpstr>EPICS</vt:lpstr>
      <vt:lpstr>RAMAYANA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MAHABHARATA</vt:lpstr>
      <vt:lpstr>PowerPoint Presentation</vt:lpstr>
      <vt:lpstr>VEDANGAS, PURANAS &amp; DHARMASUTRAS</vt:lpstr>
      <vt:lpstr>Puranas</vt:lpstr>
      <vt:lpstr>PowerPoint Presentation</vt:lpstr>
      <vt:lpstr>BUDDHIST LITERATURE</vt:lpstr>
      <vt:lpstr>TRIPITAKAS</vt:lpstr>
      <vt:lpstr> The Jatakas, composed in the 3rd century BC - 2nd century AD, relate stories of the previous  births of the Buddha.</vt:lpstr>
      <vt:lpstr>JAIN LITERATURE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Tanushree</dc:creator>
  <cp:lastModifiedBy>tanushree sanwal</cp:lastModifiedBy>
  <cp:revision>40</cp:revision>
  <dcterms:created xsi:type="dcterms:W3CDTF">2020-08-29T08:09:59Z</dcterms:created>
  <dcterms:modified xsi:type="dcterms:W3CDTF">2023-02-15T05:56:09Z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2018-08-08T00:00:00Z</vt:filetime>
  </property>
  <property fmtid="{D5CDD505-2E9C-101B-9397-08002B2CF9AE}" pid="3" name="Creator">
    <vt:lpwstr>Microsoft® PowerPoint® 2013</vt:lpwstr>
  </property>
  <property fmtid="{D5CDD505-2E9C-101B-9397-08002B2CF9AE}" pid="4" name="LastSaved">
    <vt:filetime>2020-08-29T00:00:00Z</vt:filetime>
  </property>
</Properties>
</file>